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1" r:id="rId4"/>
  </p:sldMasterIdLst>
  <p:notesMasterIdLst>
    <p:notesMasterId r:id="rId40"/>
  </p:notesMasterIdLst>
  <p:handoutMasterIdLst>
    <p:handoutMasterId r:id="rId41"/>
  </p:handoutMasterIdLst>
  <p:sldIdLst>
    <p:sldId id="260" r:id="rId5"/>
    <p:sldId id="261" r:id="rId6"/>
    <p:sldId id="262" r:id="rId7"/>
    <p:sldId id="295"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96" r:id="rId23"/>
    <p:sldId id="278" r:id="rId24"/>
    <p:sldId id="279" r:id="rId25"/>
    <p:sldId id="280" r:id="rId26"/>
    <p:sldId id="281" r:id="rId27"/>
    <p:sldId id="282" r:id="rId28"/>
    <p:sldId id="283" r:id="rId29"/>
    <p:sldId id="284" r:id="rId30"/>
    <p:sldId id="285" r:id="rId31"/>
    <p:sldId id="294" r:id="rId32"/>
    <p:sldId id="287" r:id="rId33"/>
    <p:sldId id="288" r:id="rId34"/>
    <p:sldId id="289" r:id="rId35"/>
    <p:sldId id="290" r:id="rId36"/>
    <p:sldId id="291" r:id="rId37"/>
    <p:sldId id="292" r:id="rId38"/>
    <p:sldId id="293" r:id="rId39"/>
  </p:sldIdLst>
  <p:sldSz cx="10693400" cy="7561263"/>
  <p:notesSz cx="6797675" cy="9928225"/>
  <p:custDataLst>
    <p:tags r:id="rId42"/>
  </p:custDataLst>
  <p:defaultTextStyle>
    <a:defPPr>
      <a:defRPr lang="en-US"/>
    </a:defPPr>
    <a:lvl1pPr marL="0" algn="l" defTabSz="1043019" rtl="0" eaLnBrk="1" latinLnBrk="0" hangingPunct="1">
      <a:defRPr sz="2100" kern="1200">
        <a:solidFill>
          <a:schemeClr val="tx1"/>
        </a:solidFill>
        <a:latin typeface="+mn-lt"/>
        <a:ea typeface="+mn-ea"/>
        <a:cs typeface="+mn-cs"/>
      </a:defRPr>
    </a:lvl1pPr>
    <a:lvl2pPr marL="521510" algn="l" defTabSz="1043019" rtl="0" eaLnBrk="1" latinLnBrk="0" hangingPunct="1">
      <a:defRPr sz="2100" kern="1200">
        <a:solidFill>
          <a:schemeClr val="tx1"/>
        </a:solidFill>
        <a:latin typeface="+mn-lt"/>
        <a:ea typeface="+mn-ea"/>
        <a:cs typeface="+mn-cs"/>
      </a:defRPr>
    </a:lvl2pPr>
    <a:lvl3pPr marL="1043019" algn="l" defTabSz="1043019" rtl="0" eaLnBrk="1" latinLnBrk="0" hangingPunct="1">
      <a:defRPr sz="2100" kern="1200">
        <a:solidFill>
          <a:schemeClr val="tx1"/>
        </a:solidFill>
        <a:latin typeface="+mn-lt"/>
        <a:ea typeface="+mn-ea"/>
        <a:cs typeface="+mn-cs"/>
      </a:defRPr>
    </a:lvl3pPr>
    <a:lvl4pPr marL="1564528" algn="l" defTabSz="1043019" rtl="0" eaLnBrk="1" latinLnBrk="0" hangingPunct="1">
      <a:defRPr sz="2100" kern="1200">
        <a:solidFill>
          <a:schemeClr val="tx1"/>
        </a:solidFill>
        <a:latin typeface="+mn-lt"/>
        <a:ea typeface="+mn-ea"/>
        <a:cs typeface="+mn-cs"/>
      </a:defRPr>
    </a:lvl4pPr>
    <a:lvl5pPr marL="2086038" algn="l" defTabSz="1043019" rtl="0" eaLnBrk="1" latinLnBrk="0" hangingPunct="1">
      <a:defRPr sz="2100" kern="1200">
        <a:solidFill>
          <a:schemeClr val="tx1"/>
        </a:solidFill>
        <a:latin typeface="+mn-lt"/>
        <a:ea typeface="+mn-ea"/>
        <a:cs typeface="+mn-cs"/>
      </a:defRPr>
    </a:lvl5pPr>
    <a:lvl6pPr marL="2607549" algn="l" defTabSz="1043019" rtl="0" eaLnBrk="1" latinLnBrk="0" hangingPunct="1">
      <a:defRPr sz="2100" kern="1200">
        <a:solidFill>
          <a:schemeClr val="tx1"/>
        </a:solidFill>
        <a:latin typeface="+mn-lt"/>
        <a:ea typeface="+mn-ea"/>
        <a:cs typeface="+mn-cs"/>
      </a:defRPr>
    </a:lvl6pPr>
    <a:lvl7pPr marL="3129058" algn="l" defTabSz="1043019" rtl="0" eaLnBrk="1" latinLnBrk="0" hangingPunct="1">
      <a:defRPr sz="2100" kern="1200">
        <a:solidFill>
          <a:schemeClr val="tx1"/>
        </a:solidFill>
        <a:latin typeface="+mn-lt"/>
        <a:ea typeface="+mn-ea"/>
        <a:cs typeface="+mn-cs"/>
      </a:defRPr>
    </a:lvl7pPr>
    <a:lvl8pPr marL="3650567" algn="l" defTabSz="1043019" rtl="0" eaLnBrk="1" latinLnBrk="0" hangingPunct="1">
      <a:defRPr sz="2100" kern="1200">
        <a:solidFill>
          <a:schemeClr val="tx1"/>
        </a:solidFill>
        <a:latin typeface="+mn-lt"/>
        <a:ea typeface="+mn-ea"/>
        <a:cs typeface="+mn-cs"/>
      </a:defRPr>
    </a:lvl8pPr>
    <a:lvl9pPr marL="4172077" algn="l" defTabSz="10430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4238" userDrawn="1">
          <p15:clr>
            <a:srgbClr val="A4A3A4"/>
          </p15:clr>
        </p15:guide>
        <p15:guide id="6" pos="2302" userDrawn="1">
          <p15:clr>
            <a:srgbClr val="A4A3A4"/>
          </p15:clr>
        </p15:guide>
        <p15:guide id="7" pos="300" userDrawn="1">
          <p15:clr>
            <a:srgbClr val="A4A3A4"/>
          </p15:clr>
        </p15:guide>
        <p15:guide id="8" pos="2370" userDrawn="1">
          <p15:clr>
            <a:srgbClr val="A4A3A4"/>
          </p15:clr>
        </p15:guide>
        <p15:guide id="9" pos="3331" userDrawn="1">
          <p15:clr>
            <a:srgbClr val="A4A3A4"/>
          </p15:clr>
        </p15:guide>
        <p15:guide id="10" pos="3413" userDrawn="1">
          <p15:clr>
            <a:srgbClr val="A4A3A4"/>
          </p15:clr>
        </p15:guide>
        <p15:guide id="11" pos="6442" userDrawn="1">
          <p15:clr>
            <a:srgbClr val="A4A3A4"/>
          </p15:clr>
        </p15:guide>
        <p15:guide id="12" pos="4366" userDrawn="1">
          <p15:clr>
            <a:srgbClr val="A4A3A4"/>
          </p15:clr>
        </p15:guide>
        <p15:guide id="13" pos="4434" userDrawn="1">
          <p15:clr>
            <a:srgbClr val="A4A3A4"/>
          </p15:clr>
        </p15:guide>
        <p15:guide id="14" orient="horz" pos="2665" userDrawn="1">
          <p15:clr>
            <a:srgbClr val="A4A3A4"/>
          </p15:clr>
        </p15:guide>
        <p15:guide id="15" orient="horz" pos="1183" userDrawn="1">
          <p15:clr>
            <a:srgbClr val="A4A3A4"/>
          </p15:clr>
        </p15:guide>
        <p15:guide id="16" orient="horz" pos="2749" userDrawn="1">
          <p15:clr>
            <a:srgbClr val="A4A3A4"/>
          </p15:clr>
        </p15:guide>
        <p15:guide id="17" orient="horz" pos="4339" userDrawn="1">
          <p15:clr>
            <a:srgbClr val="A4A3A4"/>
          </p15:clr>
        </p15:guide>
        <p15:guide id="18" orient="horz" pos="907" userDrawn="1">
          <p15:clr>
            <a:srgbClr val="A4A3A4"/>
          </p15:clr>
        </p15:guide>
        <p15:guide id="19" orient="horz" pos="307"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2"/>
      </a:tcTxStyle>
      <a:tcStyle>
        <a:tcBdr>
          <a:left>
            <a:ln w="12700" cmpd="sng">
              <a:solidFill>
                <a:srgbClr val="614474"/>
              </a:solidFill>
            </a:ln>
          </a:left>
          <a:right>
            <a:ln w="12700" cmpd="sng">
              <a:solidFill>
                <a:srgbClr val="614474"/>
              </a:solidFill>
            </a:ln>
          </a:right>
          <a:top>
            <a:ln w="12700" cmpd="sng">
              <a:solidFill>
                <a:srgbClr val="614474"/>
              </a:solidFill>
            </a:ln>
          </a:top>
          <a:bottom>
            <a:ln w="12700" cmpd="sng">
              <a:solidFill>
                <a:srgbClr val="614474"/>
              </a:solidFill>
            </a:ln>
          </a:bottom>
          <a:insideH>
            <a:ln w="12700" cmpd="sng">
              <a:solidFill>
                <a:srgbClr val="614474"/>
              </a:solidFill>
            </a:ln>
          </a:insideH>
          <a:insideV>
            <a:ln w="12700" cmpd="sng">
              <a:solidFill>
                <a:srgbClr val="614474"/>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47" autoAdjust="0"/>
    <p:restoredTop sz="94660"/>
  </p:normalViewPr>
  <p:slideViewPr>
    <p:cSldViewPr snapToGrid="0">
      <p:cViewPr varScale="1">
        <p:scale>
          <a:sx n="77" d="100"/>
          <a:sy n="77" d="100"/>
        </p:scale>
        <p:origin x="546" y="132"/>
      </p:cViewPr>
      <p:guideLst>
        <p:guide orient="horz" pos="4238"/>
        <p:guide pos="2302"/>
        <p:guide pos="300"/>
        <p:guide pos="2370"/>
        <p:guide pos="3331"/>
        <p:guide pos="3413"/>
        <p:guide pos="6442"/>
        <p:guide pos="4366"/>
        <p:guide pos="4434"/>
        <p:guide orient="horz" pos="2665"/>
        <p:guide orient="horz" pos="1183"/>
        <p:guide orient="horz" pos="2749"/>
        <p:guide orient="horz" pos="4339"/>
        <p:guide orient="horz" pos="907"/>
        <p:guide orient="horz" pos="307"/>
      </p:guideLst>
    </p:cSldViewPr>
  </p:slideViewPr>
  <p:notesTextViewPr>
    <p:cViewPr>
      <p:scale>
        <a:sx n="1" d="1"/>
        <a:sy n="1" d="1"/>
      </p:scale>
      <p:origin x="0" y="0"/>
    </p:cViewPr>
  </p:notesTextViewPr>
  <p:notesViewPr>
    <p:cSldViewPr snapToGrid="0">
      <p:cViewPr varScale="1">
        <p:scale>
          <a:sx n="75" d="100"/>
          <a:sy n="75" d="100"/>
        </p:scale>
        <p:origin x="1488" y="5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46400" cy="4968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bwMode="gray">
          <a:xfrm>
            <a:off x="3849688" y="0"/>
            <a:ext cx="2946400" cy="496888"/>
          </a:xfrm>
          <a:prstGeom prst="rect">
            <a:avLst/>
          </a:prstGeom>
        </p:spPr>
        <p:txBody>
          <a:bodyPr vert="horz" lIns="91440" tIns="45720" rIns="91440" bIns="45720" rtlCol="0"/>
          <a:lstStyle>
            <a:lvl1pPr algn="r">
              <a:defRPr sz="1200"/>
            </a:lvl1pPr>
          </a:lstStyle>
          <a:p>
            <a:fld id="{E1DDCDDD-6A39-4174-8483-0AB311E9E9AC}" type="datetimeFigureOut">
              <a:rPr lang="en-GB" smtClean="0"/>
              <a:t>13/10/2021</a:t>
            </a:fld>
            <a:endParaRPr lang="en-GB" dirty="0"/>
          </a:p>
        </p:txBody>
      </p:sp>
      <p:sp>
        <p:nvSpPr>
          <p:cNvPr id="4" name="Footer Placeholder 3"/>
          <p:cNvSpPr>
            <a:spLocks noGrp="1"/>
          </p:cNvSpPr>
          <p:nvPr>
            <p:ph type="ftr" sz="quarter" idx="2"/>
          </p:nvPr>
        </p:nvSpPr>
        <p:spPr bwMode="gray">
          <a:xfrm>
            <a:off x="0" y="9429750"/>
            <a:ext cx="2946400" cy="496888"/>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bwMode="gray">
          <a:xfrm>
            <a:off x="3849688" y="9429750"/>
            <a:ext cx="2946400" cy="496888"/>
          </a:xfrm>
          <a:prstGeom prst="rect">
            <a:avLst/>
          </a:prstGeom>
        </p:spPr>
        <p:txBody>
          <a:bodyPr vert="horz" lIns="91440" tIns="45720" rIns="91440" bIns="45720" rtlCol="0" anchor="b"/>
          <a:lstStyle>
            <a:lvl1pPr algn="r">
              <a:defRPr sz="1200"/>
            </a:lvl1pPr>
          </a:lstStyle>
          <a:p>
            <a:fld id="{E710D053-0B82-45E7-B78F-C2B02DF2ACF5}" type="slidenum">
              <a:rPr lang="en-GB" smtClean="0"/>
              <a:t>‹#›</a:t>
            </a:fld>
            <a:endParaRPr lang="en-GB" dirty="0"/>
          </a:p>
        </p:txBody>
      </p:sp>
    </p:spTree>
    <p:extLst>
      <p:ext uri="{BB962C8B-B14F-4D97-AF65-F5344CB8AC3E}">
        <p14:creationId xmlns:p14="http://schemas.microsoft.com/office/powerpoint/2010/main" val="2955791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45659" cy="496411"/>
          </a:xfrm>
          <a:prstGeom prst="rect">
            <a:avLst/>
          </a:prstGeom>
        </p:spPr>
        <p:txBody>
          <a:bodyPr vert="horz" lIns="91440" tIns="45720" rIns="91440" bIns="45720" rtlCol="0"/>
          <a:lstStyle>
            <a:lvl1pPr algn="l">
              <a:defRPr sz="1200"/>
            </a:lvl1pPr>
          </a:lstStyle>
          <a:p>
            <a:endParaRPr lang="en-GB" noProof="0" dirty="0"/>
          </a:p>
        </p:txBody>
      </p:sp>
      <p:sp>
        <p:nvSpPr>
          <p:cNvPr id="3" name="Date Placeholder 2"/>
          <p:cNvSpPr>
            <a:spLocks noGrp="1"/>
          </p:cNvSpPr>
          <p:nvPr>
            <p:ph type="dt" idx="1"/>
          </p:nvPr>
        </p:nvSpPr>
        <p:spPr bwMode="gray">
          <a:xfrm>
            <a:off x="3850443" y="0"/>
            <a:ext cx="2945659" cy="496411"/>
          </a:xfrm>
          <a:prstGeom prst="rect">
            <a:avLst/>
          </a:prstGeom>
        </p:spPr>
        <p:txBody>
          <a:bodyPr vert="horz" lIns="91440" tIns="45720" rIns="91440" bIns="45720" rtlCol="0"/>
          <a:lstStyle>
            <a:lvl1pPr algn="r">
              <a:defRPr sz="1200"/>
            </a:lvl1pPr>
          </a:lstStyle>
          <a:p>
            <a:fld id="{B360BDEA-34B3-49EF-A8C9-F8A53CA82E4A}" type="datetimeFigureOut">
              <a:rPr lang="en-GB" noProof="0" smtClean="0"/>
              <a:t>13/10/2021</a:t>
            </a:fld>
            <a:endParaRPr lang="en-GB" noProof="0" dirty="0"/>
          </a:p>
        </p:txBody>
      </p:sp>
      <p:sp>
        <p:nvSpPr>
          <p:cNvPr id="4" name="Slide Image Placeholder 3"/>
          <p:cNvSpPr>
            <a:spLocks noGrp="1" noRot="1" noChangeAspect="1"/>
          </p:cNvSpPr>
          <p:nvPr>
            <p:ph type="sldImg" idx="2"/>
          </p:nvPr>
        </p:nvSpPr>
        <p:spPr bwMode="gray">
          <a:xfrm>
            <a:off x="766763" y="744538"/>
            <a:ext cx="5264150" cy="3722687"/>
          </a:xfrm>
          <a:prstGeom prst="rect">
            <a:avLst/>
          </a:prstGeom>
          <a:noFill/>
          <a:ln w="12700">
            <a:solidFill>
              <a:prstClr val="black"/>
            </a:solidFill>
          </a:ln>
        </p:spPr>
        <p:txBody>
          <a:bodyPr vert="horz" lIns="91440" tIns="45720" rIns="91440" bIns="45720" rtlCol="0" anchor="ctr"/>
          <a:lstStyle/>
          <a:p>
            <a:endParaRPr lang="en-GB" noProof="0" dirty="0"/>
          </a:p>
        </p:txBody>
      </p:sp>
      <p:sp>
        <p:nvSpPr>
          <p:cNvPr id="5" name="Notes Placeholder 4"/>
          <p:cNvSpPr>
            <a:spLocks noGrp="1"/>
          </p:cNvSpPr>
          <p:nvPr>
            <p:ph type="body" sz="quarter" idx="3"/>
          </p:nvPr>
        </p:nvSpPr>
        <p:spPr bwMode="gray">
          <a:xfrm>
            <a:off x="679768" y="4715907"/>
            <a:ext cx="5438140" cy="4467701"/>
          </a:xfrm>
          <a:prstGeom prst="rect">
            <a:avLst/>
          </a:prstGeom>
        </p:spPr>
        <p:txBody>
          <a:bodyPr vert="horz" lIns="91440" tIns="45720" rIns="91440" bIns="4572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bwMode="gray">
          <a:xfrm>
            <a:off x="0" y="9430091"/>
            <a:ext cx="2945659" cy="496411"/>
          </a:xfrm>
          <a:prstGeom prst="rect">
            <a:avLst/>
          </a:prstGeom>
        </p:spPr>
        <p:txBody>
          <a:bodyPr vert="horz" lIns="91440" tIns="45720" rIns="91440" bIns="45720" rtlCol="0" anchor="b"/>
          <a:lstStyle>
            <a:lvl1pPr algn="l">
              <a:defRPr sz="1200"/>
            </a:lvl1pPr>
          </a:lstStyle>
          <a:p>
            <a:endParaRPr lang="en-GB" noProof="0" dirty="0"/>
          </a:p>
        </p:txBody>
      </p:sp>
      <p:sp>
        <p:nvSpPr>
          <p:cNvPr id="7" name="Slide Number Placeholder 6"/>
          <p:cNvSpPr>
            <a:spLocks noGrp="1"/>
          </p:cNvSpPr>
          <p:nvPr>
            <p:ph type="sldNum" sz="quarter" idx="5"/>
          </p:nvPr>
        </p:nvSpPr>
        <p:spPr bwMode="gray">
          <a:xfrm>
            <a:off x="3850443" y="9430091"/>
            <a:ext cx="2945659" cy="496411"/>
          </a:xfrm>
          <a:prstGeom prst="rect">
            <a:avLst/>
          </a:prstGeom>
        </p:spPr>
        <p:txBody>
          <a:bodyPr vert="horz" lIns="91440" tIns="45720" rIns="91440" bIns="45720" rtlCol="0" anchor="b"/>
          <a:lstStyle>
            <a:lvl1pPr algn="r">
              <a:defRPr sz="1200"/>
            </a:lvl1pPr>
          </a:lstStyle>
          <a:p>
            <a:fld id="{A38F7E5F-4FDC-428E-A47A-035C493D8182}" type="slidenum">
              <a:rPr lang="en-GB" noProof="0" smtClean="0"/>
              <a:t>‹#›</a:t>
            </a:fld>
            <a:endParaRPr lang="en-GB" noProof="0" dirty="0"/>
          </a:p>
        </p:txBody>
      </p:sp>
    </p:spTree>
    <p:extLst>
      <p:ext uri="{BB962C8B-B14F-4D97-AF65-F5344CB8AC3E}">
        <p14:creationId xmlns:p14="http://schemas.microsoft.com/office/powerpoint/2010/main" val="141282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38F7E5F-4FDC-428E-A47A-035C493D8182}" type="slidenum">
              <a:rPr lang="en-GB" noProof="0" smtClean="0"/>
              <a:t>2</a:t>
            </a:fld>
            <a:endParaRPr lang="en-GB" noProof="0" dirty="0"/>
          </a:p>
        </p:txBody>
      </p:sp>
    </p:spTree>
    <p:extLst>
      <p:ext uri="{BB962C8B-B14F-4D97-AF65-F5344CB8AC3E}">
        <p14:creationId xmlns:p14="http://schemas.microsoft.com/office/powerpoint/2010/main" val="2861442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ubtitle"/>
          <p:cNvSpPr>
            <a:spLocks noGrp="1"/>
          </p:cNvSpPr>
          <p:nvPr>
            <p:ph type="subTitle" idx="1" hasCustomPrompt="1"/>
          </p:nvPr>
        </p:nvSpPr>
        <p:spPr bwMode="gray">
          <a:xfrm>
            <a:off x="486000" y="4720863"/>
            <a:ext cx="4705125" cy="554400"/>
          </a:xfrm>
        </p:spPr>
        <p:txBody>
          <a:bodyPr anchor="t" anchorCtr="0">
            <a:noAutofit/>
          </a:bodyPr>
          <a:lstStyle>
            <a:lvl1pPr marL="0" indent="0" algn="l">
              <a:spcBef>
                <a:spcPts val="0"/>
              </a:spcBef>
              <a:buNone/>
              <a:defRPr sz="2000" b="0" baseline="0">
                <a:solidFill>
                  <a:schemeClr val="tx2"/>
                </a:solidFill>
                <a:latin typeface="RN House Sans Regular" panose="020B0504020203020204" pitchFamily="34" charset="0"/>
              </a:defRPr>
            </a:lvl1pPr>
            <a:lvl2pPr marL="517352" indent="0" algn="ctr">
              <a:buNone/>
              <a:defRPr>
                <a:solidFill>
                  <a:schemeClr val="tx1">
                    <a:tint val="75000"/>
                  </a:schemeClr>
                </a:solidFill>
              </a:defRPr>
            </a:lvl2pPr>
            <a:lvl3pPr marL="1034701" indent="0" algn="ctr">
              <a:buNone/>
              <a:defRPr>
                <a:solidFill>
                  <a:schemeClr val="tx1">
                    <a:tint val="75000"/>
                  </a:schemeClr>
                </a:solidFill>
              </a:defRPr>
            </a:lvl3pPr>
            <a:lvl4pPr marL="1552051" indent="0" algn="ctr">
              <a:buNone/>
              <a:defRPr>
                <a:solidFill>
                  <a:schemeClr val="tx1">
                    <a:tint val="75000"/>
                  </a:schemeClr>
                </a:solidFill>
              </a:defRPr>
            </a:lvl4pPr>
            <a:lvl5pPr marL="2069402" indent="0" algn="ctr">
              <a:buNone/>
              <a:defRPr>
                <a:solidFill>
                  <a:schemeClr val="tx1">
                    <a:tint val="75000"/>
                  </a:schemeClr>
                </a:solidFill>
              </a:defRPr>
            </a:lvl5pPr>
            <a:lvl6pPr marL="2586753" indent="0" algn="ctr">
              <a:buNone/>
              <a:defRPr>
                <a:solidFill>
                  <a:schemeClr val="tx1">
                    <a:tint val="75000"/>
                  </a:schemeClr>
                </a:solidFill>
              </a:defRPr>
            </a:lvl6pPr>
            <a:lvl7pPr marL="3104103" indent="0" algn="ctr">
              <a:buNone/>
              <a:defRPr>
                <a:solidFill>
                  <a:schemeClr val="tx1">
                    <a:tint val="75000"/>
                  </a:schemeClr>
                </a:solidFill>
              </a:defRPr>
            </a:lvl7pPr>
            <a:lvl8pPr marL="3621455" indent="0" algn="ctr">
              <a:buNone/>
              <a:defRPr>
                <a:solidFill>
                  <a:schemeClr val="tx1">
                    <a:tint val="75000"/>
                  </a:schemeClr>
                </a:solidFill>
              </a:defRPr>
            </a:lvl8pPr>
            <a:lvl9pPr marL="4138804" indent="0" algn="ctr">
              <a:buNone/>
              <a:defRPr>
                <a:solidFill>
                  <a:schemeClr val="tx1">
                    <a:tint val="75000"/>
                  </a:schemeClr>
                </a:solidFill>
              </a:defRPr>
            </a:lvl9pPr>
          </a:lstStyle>
          <a:p>
            <a:r>
              <a:rPr lang="en-GB" noProof="0" dirty="0"/>
              <a:t>Click to add subtitle</a:t>
            </a:r>
          </a:p>
        </p:txBody>
      </p:sp>
      <p:sp>
        <p:nvSpPr>
          <p:cNvPr id="7" name="Title 6"/>
          <p:cNvSpPr>
            <a:spLocks noGrp="1"/>
          </p:cNvSpPr>
          <p:nvPr>
            <p:ph type="title"/>
          </p:nvPr>
        </p:nvSpPr>
        <p:spPr>
          <a:xfrm>
            <a:off x="486000" y="2988000"/>
            <a:ext cx="4705200" cy="1630800"/>
          </a:xfrm>
          <a:prstGeom prst="rect">
            <a:avLst/>
          </a:prstGeom>
        </p:spPr>
        <p:txBody>
          <a:bodyPr wrap="square"/>
          <a:lstStyle>
            <a:lvl1pPr>
              <a:defRPr sz="4000" b="1"/>
            </a:lvl1pPr>
          </a:lstStyle>
          <a:p>
            <a:r>
              <a:rPr lang="en-US"/>
              <a:t>Click to edit Master title style</a:t>
            </a:r>
            <a:endParaRPr lang="en-GB" dirty="0"/>
          </a:p>
        </p:txBody>
      </p:sp>
      <p:sp>
        <p:nvSpPr>
          <p:cNvPr id="8" name="TextBox 7">
            <a:extLst>
              <a:ext uri="{FF2B5EF4-FFF2-40B4-BE49-F238E27FC236}">
                <a16:creationId xmlns:a16="http://schemas.microsoft.com/office/drawing/2014/main" id="{8B08EF92-7352-4074-BE15-8AF712C3ABAE}"/>
              </a:ext>
            </a:extLst>
          </p:cNvPr>
          <p:cNvSpPr txBox="1"/>
          <p:nvPr userDrawn="1"/>
        </p:nvSpPr>
        <p:spPr>
          <a:xfrm>
            <a:off x="485775" y="6952200"/>
            <a:ext cx="2491341" cy="273873"/>
          </a:xfrm>
          <a:prstGeom prst="rect">
            <a:avLst/>
          </a:prstGeom>
          <a:noFill/>
        </p:spPr>
        <p:txBody>
          <a:bodyPr wrap="none" lIns="0" tIns="0" rIns="0" bIns="0" rtlCol="0" anchor="ctr">
            <a:noAutofit/>
          </a:bodyPr>
          <a:lstStyle/>
          <a:p>
            <a:r>
              <a:rPr lang="en-US" sz="1100" dirty="0">
                <a:solidFill>
                  <a:schemeClr val="tx2"/>
                </a:solidFill>
                <a:latin typeface="RN House Sans Regular" panose="020B0504020203020204" pitchFamily="34" charset="0"/>
                <a:cs typeface="Arial" panose="020B0604020202020204" pitchFamily="34" charset="0"/>
              </a:rPr>
              <a:t>Information Classification − Confidential</a:t>
            </a:r>
            <a:endParaRPr lang="en-GB" sz="1100" dirty="0" err="1">
              <a:solidFill>
                <a:schemeClr val="tx2"/>
              </a:solidFill>
              <a:latin typeface="RN House Sans Regular" panose="020B0504020203020204" pitchFamily="34" charset="0"/>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1"/>
          <p:cNvSpPr>
            <a:spLocks noGrp="1"/>
          </p:cNvSpPr>
          <p:nvPr>
            <p:ph sz="quarter" idx="11" hasCustomPrompt="1"/>
          </p:nvPr>
        </p:nvSpPr>
        <p:spPr bwMode="gray">
          <a:xfrm>
            <a:off x="486000" y="1360967"/>
            <a:ext cx="9720000" cy="5704996"/>
          </a:xfrm>
        </p:spPr>
        <p:txBody>
          <a:bodyPr vert="horz" lIns="0" tIns="0" rIns="0" bIns="0" rtlCol="0">
            <a:noAutofit/>
          </a:bodyPr>
          <a:lstStyle>
            <a:lvl1pPr>
              <a:defRPr lang="en-GB" sz="1600" dirty="0"/>
            </a:lvl1pPr>
            <a:lvl2pPr>
              <a:defRPr lang="en-US" sz="1400" dirty="0" smtClean="0"/>
            </a:lvl2pPr>
            <a:lvl3pPr>
              <a:defRPr lang="en-US" sz="1400" dirty="0" smtClean="0"/>
            </a:lvl3pPr>
            <a:lvl4pPr>
              <a:defRPr lang="en-US" sz="1400" dirty="0" smtClean="0"/>
            </a:lvl4pPr>
            <a:lvl5pPr>
              <a:defRPr lang="en-US" sz="1400" dirty="0" smtClean="0"/>
            </a:lvl5pPr>
            <a:lvl6pPr>
              <a:defRPr lang="en-US" sz="1400" dirty="0" smtClean="0"/>
            </a:lvl6pPr>
            <a:lvl7pPr>
              <a:defRPr lang="en-US" sz="1400" dirty="0" smtClean="0"/>
            </a:lvl7pPr>
            <a:lvl8pPr>
              <a:defRPr lang="en-US" sz="1400" dirty="0" smtClean="0"/>
            </a:lvl8pPr>
            <a:lvl9pPr>
              <a:defRPr lang="en-US" sz="1400"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a:p>
            <a:pPr lvl="0"/>
            <a:endParaRPr lang="en-GB" noProof="0" dirty="0"/>
          </a:p>
        </p:txBody>
      </p:sp>
      <p:sp>
        <p:nvSpPr>
          <p:cNvPr id="4" name="Slide Number"/>
          <p:cNvSpPr>
            <a:spLocks noGrp="1"/>
          </p:cNvSpPr>
          <p:nvPr>
            <p:ph type="sldNum" sz="quarter" idx="10"/>
          </p:nvPr>
        </p:nvSpPr>
        <p:spPr bwMode="gray"/>
        <p:txBody>
          <a:bodyPr/>
          <a:lstStyle>
            <a:lvl1pPr marL="0" indent="0">
              <a:defRPr/>
            </a:lvl1pPr>
          </a:lstStyle>
          <a:p>
            <a:fld id="{08BDDC8D-36E9-467E-8CF1-750845950A7F}" type="slidenum">
              <a:rPr lang="en-GB" smtClean="0"/>
              <a:pPr/>
              <a:t>‹#›</a:t>
            </a:fld>
            <a:endParaRPr lang="en-GB"/>
          </a:p>
        </p:txBody>
      </p:sp>
      <p:sp>
        <p:nvSpPr>
          <p:cNvPr id="7" name="Title"/>
          <p:cNvSpPr>
            <a:spLocks noGrp="1"/>
          </p:cNvSpPr>
          <p:nvPr>
            <p:ph type="title"/>
          </p:nvPr>
        </p:nvSpPr>
        <p:spPr bwMode="gray">
          <a:xfrm>
            <a:off x="486000" y="495300"/>
            <a:ext cx="8568000" cy="536058"/>
          </a:xfrm>
          <a:prstGeom prst="rect">
            <a:avLst/>
          </a:prstGeom>
        </p:spPr>
        <p:txBody>
          <a:bodyPr vert="horz" wrap="none" lIns="0" tIns="0" rIns="0" bIns="0" rtlCol="0" anchor="t">
            <a:noAutofit/>
          </a:bodyPr>
          <a:lstStyle>
            <a:lvl1pPr>
              <a:defRPr sz="2400"/>
            </a:lvl1pPr>
          </a:lstStyle>
          <a:p>
            <a:r>
              <a:rPr lang="en-US" noProof="0"/>
              <a:t>Click to edit Master title style</a:t>
            </a:r>
            <a:endParaRPr lang="en-GB" noProof="0" dirty="0"/>
          </a:p>
        </p:txBody>
      </p:sp>
    </p:spTree>
    <p:extLst>
      <p:ext uri="{BB962C8B-B14F-4D97-AF65-F5344CB8AC3E}">
        <p14:creationId xmlns:p14="http://schemas.microsoft.com/office/powerpoint/2010/main" val="2947777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5" name="Content Placeholder 1"/>
          <p:cNvSpPr>
            <a:spLocks noGrp="1"/>
          </p:cNvSpPr>
          <p:nvPr>
            <p:ph sz="quarter" idx="11" hasCustomPrompt="1"/>
          </p:nvPr>
        </p:nvSpPr>
        <p:spPr bwMode="gray">
          <a:xfrm>
            <a:off x="486001" y="1403497"/>
            <a:ext cx="4788000" cy="5662465"/>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7" name="Content Placeholder 2"/>
          <p:cNvSpPr>
            <a:spLocks noGrp="1"/>
          </p:cNvSpPr>
          <p:nvPr>
            <p:ph sz="quarter" idx="12" hasCustomPrompt="1"/>
          </p:nvPr>
        </p:nvSpPr>
        <p:spPr bwMode="gray">
          <a:xfrm>
            <a:off x="5418001" y="1403497"/>
            <a:ext cx="4788000" cy="5662465"/>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4" name="Slide Number"/>
          <p:cNvSpPr>
            <a:spLocks noGrp="1"/>
          </p:cNvSpPr>
          <p:nvPr>
            <p:ph type="sldNum" sz="quarter" idx="13"/>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9" name="Title"/>
          <p:cNvSpPr>
            <a:spLocks noGrp="1"/>
          </p:cNvSpPr>
          <p:nvPr>
            <p:ph type="title"/>
          </p:nvPr>
        </p:nvSpPr>
        <p:spPr bwMode="gray">
          <a:xfrm>
            <a:off x="486000" y="495300"/>
            <a:ext cx="8568000" cy="546691"/>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404207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Row Content">
    <p:spTree>
      <p:nvGrpSpPr>
        <p:cNvPr id="1" name=""/>
        <p:cNvGrpSpPr/>
        <p:nvPr/>
      </p:nvGrpSpPr>
      <p:grpSpPr>
        <a:xfrm>
          <a:off x="0" y="0"/>
          <a:ext cx="0" cy="0"/>
          <a:chOff x="0" y="0"/>
          <a:chExt cx="0" cy="0"/>
        </a:xfrm>
      </p:grpSpPr>
      <p:sp>
        <p:nvSpPr>
          <p:cNvPr id="5" name="Content Placeholder 1"/>
          <p:cNvSpPr>
            <a:spLocks noGrp="1"/>
          </p:cNvSpPr>
          <p:nvPr>
            <p:ph sz="quarter" idx="11" hasCustomPrompt="1"/>
          </p:nvPr>
        </p:nvSpPr>
        <p:spPr bwMode="gray">
          <a:xfrm>
            <a:off x="486002" y="1881800"/>
            <a:ext cx="9720000"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6" name="Content Placeholder 2"/>
          <p:cNvSpPr>
            <a:spLocks noGrp="1"/>
          </p:cNvSpPr>
          <p:nvPr>
            <p:ph sz="quarter" idx="14" hasCustomPrompt="1"/>
          </p:nvPr>
        </p:nvSpPr>
        <p:spPr bwMode="gray">
          <a:xfrm>
            <a:off x="486000" y="4375603"/>
            <a:ext cx="9720000"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4" name="Slide Number"/>
          <p:cNvSpPr>
            <a:spLocks noGrp="1"/>
          </p:cNvSpPr>
          <p:nvPr>
            <p:ph type="sldNum" sz="quarter" idx="13"/>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7" name="Title"/>
          <p:cNvSpPr>
            <a:spLocks noGrp="1"/>
          </p:cNvSpPr>
          <p:nvPr>
            <p:ph type="title"/>
          </p:nvPr>
        </p:nvSpPr>
        <p:spPr bwMode="gray">
          <a:xfrm>
            <a:off x="486000" y="495300"/>
            <a:ext cx="8568000"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412027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6" name="Content Placeholder 1"/>
          <p:cNvSpPr>
            <a:spLocks noGrp="1"/>
          </p:cNvSpPr>
          <p:nvPr>
            <p:ph sz="quarter" idx="19" hasCustomPrompt="1"/>
          </p:nvPr>
        </p:nvSpPr>
        <p:spPr bwMode="gray">
          <a:xfrm>
            <a:off x="486000" y="1881800"/>
            <a:ext cx="4788000"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3" name="Content Placeholder 2"/>
          <p:cNvSpPr>
            <a:spLocks noGrp="1"/>
          </p:cNvSpPr>
          <p:nvPr>
            <p:ph sz="quarter" idx="15" hasCustomPrompt="1"/>
          </p:nvPr>
        </p:nvSpPr>
        <p:spPr bwMode="gray">
          <a:xfrm>
            <a:off x="5418171" y="1881800"/>
            <a:ext cx="4788509"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5" name="Content Placeholder 3"/>
          <p:cNvSpPr>
            <a:spLocks noGrp="1"/>
          </p:cNvSpPr>
          <p:nvPr>
            <p:ph sz="quarter" idx="16" hasCustomPrompt="1"/>
          </p:nvPr>
        </p:nvSpPr>
        <p:spPr bwMode="gray">
          <a:xfrm>
            <a:off x="485852" y="4376600"/>
            <a:ext cx="4788509"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7" name="Content Placeholder 4"/>
          <p:cNvSpPr>
            <a:spLocks noGrp="1"/>
          </p:cNvSpPr>
          <p:nvPr>
            <p:ph sz="quarter" idx="17" hasCustomPrompt="1"/>
          </p:nvPr>
        </p:nvSpPr>
        <p:spPr bwMode="gray">
          <a:xfrm>
            <a:off x="5418171" y="4376600"/>
            <a:ext cx="4788509"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4" name="Slide Number"/>
          <p:cNvSpPr>
            <a:spLocks noGrp="1"/>
          </p:cNvSpPr>
          <p:nvPr>
            <p:ph type="sldNum" sz="quarter" idx="18"/>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9" name="Title"/>
          <p:cNvSpPr>
            <a:spLocks noGrp="1"/>
          </p:cNvSpPr>
          <p:nvPr>
            <p:ph type="title"/>
          </p:nvPr>
        </p:nvSpPr>
        <p:spPr bwMode="gray">
          <a:xfrm>
            <a:off x="486000" y="495300"/>
            <a:ext cx="8568000"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330626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5" name="Content Placeholder 1"/>
          <p:cNvSpPr>
            <a:spLocks noGrp="1"/>
          </p:cNvSpPr>
          <p:nvPr>
            <p:ph sz="quarter" idx="11" hasCustomPrompt="1"/>
          </p:nvPr>
        </p:nvSpPr>
        <p:spPr bwMode="gray">
          <a:xfrm>
            <a:off x="486000" y="1881800"/>
            <a:ext cx="3142800"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7" name="Content Placeholder 2"/>
          <p:cNvSpPr>
            <a:spLocks noGrp="1"/>
          </p:cNvSpPr>
          <p:nvPr>
            <p:ph sz="quarter" idx="12" hasCustomPrompt="1"/>
          </p:nvPr>
        </p:nvSpPr>
        <p:spPr bwMode="gray">
          <a:xfrm>
            <a:off x="3772800" y="1881800"/>
            <a:ext cx="3142800"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8"/>
            <a:endParaRPr lang="en-GB" noProof="0" dirty="0"/>
          </a:p>
        </p:txBody>
      </p:sp>
      <p:sp>
        <p:nvSpPr>
          <p:cNvPr id="9" name="Content Placeholder 3"/>
          <p:cNvSpPr>
            <a:spLocks noGrp="1"/>
          </p:cNvSpPr>
          <p:nvPr>
            <p:ph sz="quarter" idx="13" hasCustomPrompt="1"/>
          </p:nvPr>
        </p:nvSpPr>
        <p:spPr bwMode="gray">
          <a:xfrm>
            <a:off x="7059600" y="1881800"/>
            <a:ext cx="3142800"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1" name="Content Placeholder 4"/>
          <p:cNvSpPr>
            <a:spLocks noGrp="1"/>
          </p:cNvSpPr>
          <p:nvPr>
            <p:ph sz="quarter" idx="14" hasCustomPrompt="1"/>
          </p:nvPr>
        </p:nvSpPr>
        <p:spPr bwMode="gray">
          <a:xfrm>
            <a:off x="486000" y="4376600"/>
            <a:ext cx="3142800"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3" name="Content Placeholder 5"/>
          <p:cNvSpPr>
            <a:spLocks noGrp="1"/>
          </p:cNvSpPr>
          <p:nvPr>
            <p:ph sz="quarter" idx="15" hasCustomPrompt="1"/>
          </p:nvPr>
        </p:nvSpPr>
        <p:spPr bwMode="gray">
          <a:xfrm>
            <a:off x="3772800" y="4376600"/>
            <a:ext cx="3142800"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5" name="Content Placeholder 6"/>
          <p:cNvSpPr>
            <a:spLocks noGrp="1"/>
          </p:cNvSpPr>
          <p:nvPr>
            <p:ph sz="quarter" idx="16" hasCustomPrompt="1"/>
          </p:nvPr>
        </p:nvSpPr>
        <p:spPr bwMode="gray">
          <a:xfrm>
            <a:off x="7059600" y="4376600"/>
            <a:ext cx="3142800"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4" name="Slide Number"/>
          <p:cNvSpPr>
            <a:spLocks noGrp="1"/>
          </p:cNvSpPr>
          <p:nvPr>
            <p:ph type="sldNum" sz="quarter" idx="17"/>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10" name="Title"/>
          <p:cNvSpPr>
            <a:spLocks noGrp="1"/>
          </p:cNvSpPr>
          <p:nvPr>
            <p:ph type="title"/>
          </p:nvPr>
        </p:nvSpPr>
        <p:spPr bwMode="gray">
          <a:xfrm>
            <a:off x="486000" y="495300"/>
            <a:ext cx="8568000"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354458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5" name="Content Placeholder 1"/>
          <p:cNvSpPr>
            <a:spLocks noGrp="1"/>
          </p:cNvSpPr>
          <p:nvPr>
            <p:ph sz="quarter" idx="11" hasCustomPrompt="1"/>
          </p:nvPr>
        </p:nvSpPr>
        <p:spPr bwMode="gray">
          <a:xfrm>
            <a:off x="486000" y="1879600"/>
            <a:ext cx="3142800" cy="4831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7" name="Content Placeholder 2"/>
          <p:cNvSpPr>
            <a:spLocks noGrp="1"/>
          </p:cNvSpPr>
          <p:nvPr>
            <p:ph sz="quarter" idx="12" hasCustomPrompt="1"/>
          </p:nvPr>
        </p:nvSpPr>
        <p:spPr bwMode="gray">
          <a:xfrm>
            <a:off x="3772800" y="1879600"/>
            <a:ext cx="3142800" cy="4831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9" name="Content Placeholder 3"/>
          <p:cNvSpPr>
            <a:spLocks noGrp="1"/>
          </p:cNvSpPr>
          <p:nvPr>
            <p:ph sz="quarter" idx="13" hasCustomPrompt="1"/>
          </p:nvPr>
        </p:nvSpPr>
        <p:spPr bwMode="gray">
          <a:xfrm>
            <a:off x="7059600" y="1879600"/>
            <a:ext cx="3142800" cy="4831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4" name="Slide Number"/>
          <p:cNvSpPr>
            <a:spLocks noGrp="1"/>
          </p:cNvSpPr>
          <p:nvPr>
            <p:ph type="sldNum" sz="quarter" idx="14"/>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10" name="Title"/>
          <p:cNvSpPr>
            <a:spLocks noGrp="1"/>
          </p:cNvSpPr>
          <p:nvPr>
            <p:ph type="title"/>
          </p:nvPr>
        </p:nvSpPr>
        <p:spPr bwMode="gray">
          <a:xfrm>
            <a:off x="486000" y="495300"/>
            <a:ext cx="8568000"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2378586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cNvSpPr>
            <a:spLocks noGrp="1"/>
          </p:cNvSpPr>
          <p:nvPr>
            <p:ph type="sldNum" sz="quarter" idx="10"/>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4" name="Title"/>
          <p:cNvSpPr>
            <a:spLocks noGrp="1"/>
          </p:cNvSpPr>
          <p:nvPr>
            <p:ph type="title"/>
          </p:nvPr>
        </p:nvSpPr>
        <p:spPr bwMode="gray">
          <a:xfrm>
            <a:off x="486000" y="495300"/>
            <a:ext cx="8568000" cy="504160"/>
          </a:xfrm>
          <a:prstGeom prst="rect">
            <a:avLst/>
          </a:prstGeom>
        </p:spPr>
        <p:txBody>
          <a:bodyPr vert="horz" wrap="none" lIns="0" tIns="0" rIns="0" bIns="0" rtlCol="0" anchor="t">
            <a:noAutofit/>
          </a:bodyPr>
          <a:lstStyle/>
          <a:p>
            <a:r>
              <a:rPr lang="en-US" noProof="0" dirty="0"/>
              <a:t>Click to edit Master title style</a:t>
            </a:r>
            <a:endParaRPr lang="en-GB" noProof="0" dirty="0"/>
          </a:p>
        </p:txBody>
      </p:sp>
    </p:spTree>
    <p:extLst>
      <p:ext uri="{BB962C8B-B14F-4D97-AF65-F5344CB8AC3E}">
        <p14:creationId xmlns:p14="http://schemas.microsoft.com/office/powerpoint/2010/main" val="211497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Slide Number"/>
          <p:cNvSpPr>
            <a:spLocks noGrp="1"/>
          </p:cNvSpPr>
          <p:nvPr>
            <p:ph type="sldNum" sz="quarter" idx="10"/>
          </p:nvPr>
        </p:nvSpPr>
        <p:spPr bwMode="gray"/>
        <p:txBody>
          <a:bodyPr/>
          <a:lstStyle>
            <a:lvl1pPr marL="0" indent="0">
              <a:defRPr/>
            </a:lvl1pPr>
          </a:lstStyle>
          <a:p>
            <a:fld id="{08BDDC8D-36E9-467E-8CF1-750845950A7F}" type="slidenum">
              <a:rPr lang="en-GB" noProof="0" smtClean="0"/>
              <a:pPr/>
              <a:t>‹#›</a:t>
            </a:fld>
            <a:endParaRPr lang="en-GB" noProof="0" dirty="0"/>
          </a:p>
        </p:txBody>
      </p:sp>
    </p:spTree>
    <p:extLst>
      <p:ext uri="{BB962C8B-B14F-4D97-AF65-F5344CB8AC3E}">
        <p14:creationId xmlns:p14="http://schemas.microsoft.com/office/powerpoint/2010/main" val="259080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7" name="Text Placeholder"/>
          <p:cNvSpPr>
            <a:spLocks noGrp="1"/>
          </p:cNvSpPr>
          <p:nvPr>
            <p:ph type="body" idx="1"/>
          </p:nvPr>
        </p:nvSpPr>
        <p:spPr bwMode="gray">
          <a:xfrm>
            <a:off x="485847" y="1456659"/>
            <a:ext cx="9720828" cy="5609303"/>
          </a:xfrm>
          <a:prstGeom prst="rect">
            <a:avLst/>
          </a:prstGeom>
        </p:spPr>
        <p:txBody>
          <a:bodyPr vert="horz" lIns="0" tIns="0" rIns="0" bIns="0" rtlCol="0">
            <a:noAutofit/>
          </a:body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6" name="Slide Number"/>
          <p:cNvSpPr>
            <a:spLocks noGrp="1"/>
          </p:cNvSpPr>
          <p:nvPr>
            <p:ph type="sldNum" sz="quarter" idx="4"/>
          </p:nvPr>
        </p:nvSpPr>
        <p:spPr bwMode="gray">
          <a:xfrm>
            <a:off x="5054400" y="7154219"/>
            <a:ext cx="590696" cy="273873"/>
          </a:xfrm>
          <a:prstGeom prst="rect">
            <a:avLst/>
          </a:prstGeom>
        </p:spPr>
        <p:txBody>
          <a:bodyPr vert="horz" lIns="0" tIns="0" rIns="0" bIns="0" rtlCol="0" anchor="ctr"/>
          <a:lstStyle>
            <a:lvl1pPr algn="ctr">
              <a:defRPr sz="1100" baseline="0">
                <a:solidFill>
                  <a:schemeClr val="tx2"/>
                </a:solidFill>
                <a:latin typeface="RN House Sans Regular" panose="020B0504020203020204" pitchFamily="34" charset="0"/>
                <a:cs typeface="Arial" panose="020B0604020202020204" pitchFamily="34" charset="0"/>
              </a:defRPr>
            </a:lvl1pPr>
          </a:lstStyle>
          <a:p>
            <a:fld id="{08BDDC8D-36E9-467E-8CF1-750845950A7F}" type="slidenum">
              <a:rPr lang="en-GB" smtClean="0"/>
              <a:pPr/>
              <a:t>‹#›</a:t>
            </a:fld>
            <a:endParaRPr lang="en-GB" dirty="0"/>
          </a:p>
        </p:txBody>
      </p:sp>
      <p:sp>
        <p:nvSpPr>
          <p:cNvPr id="2" name="TextBox 1"/>
          <p:cNvSpPr txBox="1"/>
          <p:nvPr userDrawn="1"/>
        </p:nvSpPr>
        <p:spPr>
          <a:xfrm>
            <a:off x="485775" y="7122328"/>
            <a:ext cx="2491341" cy="273873"/>
          </a:xfrm>
          <a:prstGeom prst="rect">
            <a:avLst/>
          </a:prstGeom>
          <a:noFill/>
        </p:spPr>
        <p:txBody>
          <a:bodyPr wrap="none" lIns="0" tIns="0" rIns="0" bIns="0" rtlCol="0" anchor="ctr">
            <a:noAutofit/>
          </a:bodyPr>
          <a:lstStyle/>
          <a:p>
            <a:r>
              <a:rPr lang="en-US" sz="1100" dirty="0">
                <a:solidFill>
                  <a:schemeClr val="tx2"/>
                </a:solidFill>
                <a:latin typeface="RN House Sans Regular" panose="020B0504020203020204" pitchFamily="34" charset="0"/>
                <a:cs typeface="Arial" panose="020B0604020202020204" pitchFamily="34" charset="0"/>
              </a:rPr>
              <a:t>Information Classification − Confidential</a:t>
            </a:r>
            <a:endParaRPr lang="en-GB" sz="1100" dirty="0" err="1">
              <a:solidFill>
                <a:schemeClr val="tx2"/>
              </a:solidFill>
              <a:latin typeface="RN House Sans Regular" panose="020B0504020203020204" pitchFamily="34" charset="0"/>
              <a:cs typeface="Arial" panose="020B0604020202020204" pitchFamily="34" charset="0"/>
            </a:endParaRPr>
          </a:p>
        </p:txBody>
      </p:sp>
      <p:sp>
        <p:nvSpPr>
          <p:cNvPr id="9" name="Title"/>
          <p:cNvSpPr>
            <a:spLocks noGrp="1"/>
          </p:cNvSpPr>
          <p:nvPr>
            <p:ph type="title"/>
          </p:nvPr>
        </p:nvSpPr>
        <p:spPr bwMode="gray">
          <a:xfrm>
            <a:off x="486000" y="495300"/>
            <a:ext cx="8568000" cy="472263"/>
          </a:xfrm>
          <a:prstGeom prst="rect">
            <a:avLst/>
          </a:prstGeom>
        </p:spPr>
        <p:txBody>
          <a:bodyPr vert="horz" wrap="none" lIns="0" tIns="0" rIns="0" bIns="0" rtlCol="0" anchor="t">
            <a:noAutofit/>
          </a:bodyPr>
          <a:lstStyle/>
          <a:p>
            <a:r>
              <a:rPr lang="en-GB" noProof="0" dirty="0"/>
              <a:t>Click to add title</a:t>
            </a:r>
          </a:p>
        </p:txBody>
      </p:sp>
    </p:spTree>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85" r:id="rId8"/>
    <p:sldLayoutId id="2147483886" r:id="rId9"/>
  </p:sldLayoutIdLst>
  <p:hf hdr="0" ftr="0" dt="0"/>
  <p:txStyles>
    <p:titleStyle>
      <a:lvl1pPr algn="l" defTabSz="1034701" rtl="0" eaLnBrk="1" latinLnBrk="0" hangingPunct="1">
        <a:lnSpc>
          <a:spcPct val="100000"/>
        </a:lnSpc>
        <a:spcBef>
          <a:spcPct val="0"/>
        </a:spcBef>
        <a:buNone/>
        <a:defRPr sz="2400" b="0" kern="1200" baseline="0">
          <a:solidFill>
            <a:schemeClr val="tx2"/>
          </a:solidFill>
          <a:effectLst/>
          <a:latin typeface="RN House Sans Regular" panose="020B0504020203020204" pitchFamily="34" charset="0"/>
          <a:ea typeface="+mj-ea"/>
          <a:cs typeface="+mj-cs"/>
        </a:defRPr>
      </a:lvl1pPr>
    </p:titleStyle>
    <p:bodyStyle>
      <a:lvl1pPr marL="0" indent="0" algn="l" defTabSz="1034701" rtl="0" eaLnBrk="1" latinLnBrk="0" hangingPunct="1">
        <a:spcBef>
          <a:spcPts val="700"/>
        </a:spcBef>
        <a:buClr>
          <a:schemeClr val="tx2"/>
        </a:buClr>
        <a:buSzPct val="100000"/>
        <a:buFont typeface="Symbol" panose="05050102010706020507" pitchFamily="18" charset="2"/>
        <a:buNone/>
        <a:defRPr sz="1400" kern="1200" baseline="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sz="1400" kern="1200" baseline="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sz="1400" kern="1200" baseline="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sz="1400" kern="1200" baseline="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sz="1400" kern="1200" baseline="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sz="1400" kern="120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sz="1400" kern="120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sz="1400" kern="120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sz="1400" kern="1200">
          <a:solidFill>
            <a:schemeClr val="tx2"/>
          </a:solidFill>
          <a:latin typeface="RN House Sans Regular" panose="020B0504020203020204" pitchFamily="34" charset="0"/>
          <a:ea typeface="+mn-ea"/>
          <a:cs typeface="Arial" panose="020B0604020202020204" pitchFamily="34" charset="0"/>
        </a:defRPr>
      </a:lvl9pPr>
    </p:bodyStyle>
    <p:otherStyle>
      <a:defPPr>
        <a:defRPr lang="en-US"/>
      </a:defPPr>
      <a:lvl1pPr marL="0" algn="l" defTabSz="1034701" rtl="0" eaLnBrk="1" latinLnBrk="0" hangingPunct="1">
        <a:defRPr sz="2100" kern="1200">
          <a:solidFill>
            <a:schemeClr val="tx1"/>
          </a:solidFill>
          <a:latin typeface="+mn-lt"/>
          <a:ea typeface="+mn-ea"/>
          <a:cs typeface="+mn-cs"/>
        </a:defRPr>
      </a:lvl1pPr>
      <a:lvl2pPr marL="517352" algn="l" defTabSz="1034701" rtl="0" eaLnBrk="1" latinLnBrk="0" hangingPunct="1">
        <a:defRPr sz="2100" kern="1200">
          <a:solidFill>
            <a:schemeClr val="tx1"/>
          </a:solidFill>
          <a:latin typeface="+mn-lt"/>
          <a:ea typeface="+mn-ea"/>
          <a:cs typeface="+mn-cs"/>
        </a:defRPr>
      </a:lvl2pPr>
      <a:lvl3pPr marL="1034701" algn="l" defTabSz="1034701" rtl="0" eaLnBrk="1" latinLnBrk="0" hangingPunct="1">
        <a:defRPr sz="2100" kern="1200">
          <a:solidFill>
            <a:schemeClr val="tx1"/>
          </a:solidFill>
          <a:latin typeface="+mn-lt"/>
          <a:ea typeface="+mn-ea"/>
          <a:cs typeface="+mn-cs"/>
        </a:defRPr>
      </a:lvl3pPr>
      <a:lvl4pPr marL="1552051" algn="l" defTabSz="1034701" rtl="0" eaLnBrk="1" latinLnBrk="0" hangingPunct="1">
        <a:defRPr sz="2100" kern="1200">
          <a:solidFill>
            <a:schemeClr val="tx1"/>
          </a:solidFill>
          <a:latin typeface="+mn-lt"/>
          <a:ea typeface="+mn-ea"/>
          <a:cs typeface="+mn-cs"/>
        </a:defRPr>
      </a:lvl4pPr>
      <a:lvl5pPr marL="2069402" algn="l" defTabSz="1034701" rtl="0" eaLnBrk="1" latinLnBrk="0" hangingPunct="1">
        <a:defRPr sz="2100" kern="1200">
          <a:solidFill>
            <a:schemeClr val="tx1"/>
          </a:solidFill>
          <a:latin typeface="+mn-lt"/>
          <a:ea typeface="+mn-ea"/>
          <a:cs typeface="+mn-cs"/>
        </a:defRPr>
      </a:lvl5pPr>
      <a:lvl6pPr marL="2586753" algn="l" defTabSz="1034701" rtl="0" eaLnBrk="1" latinLnBrk="0" hangingPunct="1">
        <a:defRPr sz="2100" kern="1200">
          <a:solidFill>
            <a:schemeClr val="tx1"/>
          </a:solidFill>
          <a:latin typeface="+mn-lt"/>
          <a:ea typeface="+mn-ea"/>
          <a:cs typeface="+mn-cs"/>
        </a:defRPr>
      </a:lvl6pPr>
      <a:lvl7pPr marL="3104103" algn="l" defTabSz="1034701" rtl="0" eaLnBrk="1" latinLnBrk="0" hangingPunct="1">
        <a:defRPr sz="2100" kern="1200">
          <a:solidFill>
            <a:schemeClr val="tx1"/>
          </a:solidFill>
          <a:latin typeface="+mn-lt"/>
          <a:ea typeface="+mn-ea"/>
          <a:cs typeface="+mn-cs"/>
        </a:defRPr>
      </a:lvl7pPr>
      <a:lvl8pPr marL="3621455" algn="l" defTabSz="1034701" rtl="0" eaLnBrk="1" latinLnBrk="0" hangingPunct="1">
        <a:defRPr sz="2100" kern="1200">
          <a:solidFill>
            <a:schemeClr val="tx1"/>
          </a:solidFill>
          <a:latin typeface="+mn-lt"/>
          <a:ea typeface="+mn-ea"/>
          <a:cs typeface="+mn-cs"/>
        </a:defRPr>
      </a:lvl8pPr>
      <a:lvl9pPr marL="4138804" algn="l" defTabSz="1034701"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hyperlink" Target="https://confluence.dts.fm.rbsgrp.net/pages/viewpage.action?pageId=595207957#ISBIA&amp;amp;CIInfo" TargetMode="External"/><Relationship Id="rId2" Type="http://schemas.openxmlformats.org/officeDocument/2006/relationships/hyperlink" Target="mailto:%20FM-038067@rbos.co.uk" TargetMode="External"/><Relationship Id="rId1" Type="http://schemas.openxmlformats.org/officeDocument/2006/relationships/slideLayout" Target="../slideLayouts/slideLayout2.xml"/><Relationship Id="rId5" Type="http://schemas.openxmlformats.org/officeDocument/2006/relationships/hyperlink" Target="https://intranet.rbsres01.net/ResilienceandContinuity/Reference%20Library/T1%20and%20T2%20Service%20Elements%20and%20Asset%20Lists%2011%20Apr%202019.xlsm"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collab.rbsres01.net/teams/security-architecture-s6j5jwp9/Architecture%20-%20Engagement/Lists/Controls%20Taxonomy%20CT/RFP%20and%20Req%20Specifications.aspx?PageView=Shared&amp;InitialTabId=Ribbon.WebPartPage&amp;VisibilityContext=WSSWebPartPage" TargetMode="External"/><Relationship Id="rId2" Type="http://schemas.openxmlformats.org/officeDocument/2006/relationships/hyperlink" Target="https://intranet.rbsres01.net/Security/SecurityServices/SecurityPrinciplesStandardsReusableModels/Pages/Security-Principles.aspx#sp_top" TargetMode="External"/><Relationship Id="rId1" Type="http://schemas.openxmlformats.org/officeDocument/2006/relationships/slideLayout" Target="../slideLayouts/slideLayout2.xml"/><Relationship Id="rId5" Type="http://schemas.openxmlformats.org/officeDocument/2006/relationships/hyperlink" Target="https://intranet.rbsres01.net/Security/SecurityServices/SecurityPrinciplesStandardsReusableModels/Lists/SOGP%202020%20%20Home/AllItems.aspx" TargetMode="External"/><Relationship Id="rId4" Type="http://schemas.openxmlformats.org/officeDocument/2006/relationships/hyperlink" Target="https://intranet.rbsres01.net/Security/SecurityServices/SecurityPrinciplesStandardsReusableModels/Pages/Security-Architecture-Standards.aspx"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collab.rbsres01.net/teams/rdk-wfbw2jy5/GoldenSourceWorkingGroup/GSWG%20Key%20Documents/Golden%20Source%20Register.xls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intranet.rbsres01.net/ManagingRecordsData/DataZone/RBS-Data-Knowledgebase/Pages/Data-Principles.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ntranet.rbsres01.net/Businesses/Services/Technology/Pages/Cloud-Workload-Placement.asp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confluence.dts.fm.rbsgrp.net/pages/viewpage.action?pageId=595212918"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20FM-038067@rbos.co.uk"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intranet.rbsres01.net/Businesses/Services/Technology/Documents/WPDT.pdf" TargetMode="External"/><Relationship Id="rId7" Type="http://schemas.openxmlformats.org/officeDocument/2006/relationships/image" Target="../media/image5.png"/><Relationship Id="rId2" Type="http://schemas.openxmlformats.org/officeDocument/2006/relationships/hyperlink" Target="https://intranet.rbsres01.net/Businesses/Services/Technology/Pages/Cloud-Workload-Placement.aspx" TargetMode="External"/><Relationship Id="rId1" Type="http://schemas.openxmlformats.org/officeDocument/2006/relationships/slideLayout" Target="../slideLayouts/slideLayout2.xml"/><Relationship Id="rId6" Type="http://schemas.openxmlformats.org/officeDocument/2006/relationships/hyperlink" Target="https://confluence.dts.fm.rbsgrp.net/x/e4X7OQ" TargetMode="External"/><Relationship Id="rId5" Type="http://schemas.openxmlformats.org/officeDocument/2006/relationships/hyperlink" Target="https://collab.rbsres01.net/teams/cto-technology-governance-z7izu0as/tirb/SitePages/Home.aspx" TargetMode="External"/><Relationship Id="rId4" Type="http://schemas.openxmlformats.org/officeDocument/2006/relationships/hyperlink" Target="https://confluence.dts.fm.rbsgrp.net/display/cloud/WPDT+Registratio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ntranet.rbsres01.net/Security/Ineedfurthersupport/Pages/default.aspx" TargetMode="External"/><Relationship Id="rId2" Type="http://schemas.openxmlformats.org/officeDocument/2006/relationships/hyperlink" Target="https://confluence.dts.fm.rbsgrp.net/pages/viewpage.action?pageId=590026810"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mailto:%20FM-038067@rbos.co.uk"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confluence.dts.fm.rbsgrp.net/display/APD/Data+Science%3A+Model+Deploy+and+Execution+Pattern#space-menu-link-content" TargetMode="External"/><Relationship Id="rId3" Type="http://schemas.openxmlformats.org/officeDocument/2006/relationships/hyperlink" Target="https://confluence.dts.fm.rbsgrp.net/pages/viewpage.action?pageId=568279390&amp;src=contextnavpagetreemode" TargetMode="External"/><Relationship Id="rId7" Type="http://schemas.openxmlformats.org/officeDocument/2006/relationships/hyperlink" Target="https://confluence.dts.fm.rbsgrp.net/pages/viewpage.action?pageId=717600703" TargetMode="External"/><Relationship Id="rId2" Type="http://schemas.openxmlformats.org/officeDocument/2006/relationships/hyperlink" Target="https://confluence.dts.fm.rbsgrp.net/display/DSDS/EAS-Raw" TargetMode="External"/><Relationship Id="rId1" Type="http://schemas.openxmlformats.org/officeDocument/2006/relationships/slideLayout" Target="../slideLayouts/slideLayout2.xml"/><Relationship Id="rId6" Type="http://schemas.openxmlformats.org/officeDocument/2006/relationships/hyperlink" Target="https://confluence.dts.fm.rbsgrp.net/pages/viewpage.action?pageId=828874596" TargetMode="External"/><Relationship Id="rId5" Type="http://schemas.openxmlformats.org/officeDocument/2006/relationships/hyperlink" Target="https://confluence.dts.fm.rbsgrp.net/display/DSDS/Federated+Cloud+Data+Mart" TargetMode="External"/><Relationship Id="rId4" Type="http://schemas.openxmlformats.org/officeDocument/2006/relationships/hyperlink" Target="https://confluence.dts.fm.rbsgrp.net/display/DSDS/DIP1.+Data+Discovery+in+EDH?src=contextnavpagetreemod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intranet.rbsres01.net/Processes/Framework/deliverables/Pages/implement/operread.aspx" TargetMode="External"/><Relationship Id="rId2" Type="http://schemas.openxmlformats.org/officeDocument/2006/relationships/hyperlink" Target="https://intranet.rbsres01.net/policies/RBSPolicyFramework/Pages/full_policies_table.aspx" TargetMode="External"/><Relationship Id="rId1" Type="http://schemas.openxmlformats.org/officeDocument/2006/relationships/slideLayout" Target="../slideLayouts/slideLayout2.xml"/><Relationship Id="rId6" Type="http://schemas.openxmlformats.org/officeDocument/2006/relationships/hyperlink" Target="https://intranet.rbsres01.net/Processes/TechnologyLibrary/ArtefactsLibrary/Pages/Artefacts%20Library.aspx" TargetMode="External"/><Relationship Id="rId5" Type="http://schemas.openxmlformats.org/officeDocument/2006/relationships/hyperlink" Target="https://intranet.rbsres01.net/policies/RBSPolicyFramework/services/Pages/managing-records.aspx" TargetMode="External"/><Relationship Id="rId4" Type="http://schemas.openxmlformats.org/officeDocument/2006/relationships/hyperlink" Target="https://intranet.rbsres01.net/policies/RBSPolicyFramework/services/Pages/Security.aspx"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s://confluence.dts.fm.rbsgrp.net/display/cloud/Multi-Stage+Request+Form+Record+Viewer?cf_id=f01a2b87-4421-458b-a77a-87e56b49fa1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onfluence.dts.fm.rbsgrp.net/display/DSDS/2021-08-20+DES+CoE+Data+Design+Authority+Meet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nfluence.dts.fm.rbsgrp.net/pages/viewpage.action?pageId=595207957"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gray">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custDataLst>
              <p:tags r:id="rId2"/>
            </p:custDataLst>
          </p:nvPr>
        </p:nvSpPr>
        <p:spPr>
          <a:xfrm>
            <a:off x="485999" y="2640542"/>
            <a:ext cx="5340643" cy="1109222"/>
          </a:xfrm>
        </p:spPr>
        <p:txBody>
          <a:bodyPr wrap="square"/>
          <a:lstStyle/>
          <a:p>
            <a:r>
              <a:rPr lang="en-GB" dirty="0"/>
              <a:t>Bereavement - Call Intent &amp; Classification</a:t>
            </a:r>
          </a:p>
          <a:p>
            <a:r>
              <a:rPr lang="en-GB" dirty="0"/>
              <a:t>EDHA WR # EDHA-1645</a:t>
            </a:r>
            <a:endParaRPr lang="en-GB" dirty="0">
              <a:solidFill>
                <a:schemeClr val="tx2"/>
              </a:solidFill>
            </a:endParaRPr>
          </a:p>
        </p:txBody>
      </p:sp>
      <p:sp>
        <p:nvSpPr>
          <p:cNvPr id="2" name="Title 1"/>
          <p:cNvSpPr>
            <a:spLocks noGrp="1"/>
          </p:cNvSpPr>
          <p:nvPr>
            <p:ph type="title"/>
            <p:custDataLst>
              <p:tags r:id="rId3"/>
            </p:custDataLst>
          </p:nvPr>
        </p:nvSpPr>
        <p:spPr>
          <a:xfrm>
            <a:off x="485962" y="702000"/>
            <a:ext cx="5340642" cy="1630800"/>
          </a:xfrm>
        </p:spPr>
        <p:txBody>
          <a:bodyPr wrap="square" anchor="b"/>
          <a:lstStyle/>
          <a:p>
            <a:r>
              <a:rPr lang="en-GB" altLang="en-US" sz="4000" dirty="0"/>
              <a:t>Customer Conversation Intelligence Lab</a:t>
            </a:r>
          </a:p>
        </p:txBody>
      </p:sp>
      <p:sp>
        <p:nvSpPr>
          <p:cNvPr id="6" name="Cover date"/>
          <p:cNvSpPr>
            <a:spLocks/>
          </p:cNvSpPr>
          <p:nvPr>
            <p:custDataLst>
              <p:tags r:id="rId4"/>
            </p:custDataLst>
          </p:nvPr>
        </p:nvSpPr>
        <p:spPr bwMode="gray">
          <a:xfrm>
            <a:off x="485775" y="3749764"/>
            <a:ext cx="53408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400" fontAlgn="base">
              <a:spcBef>
                <a:spcPct val="0"/>
              </a:spcBef>
              <a:spcAft>
                <a:spcPct val="0"/>
              </a:spcAft>
            </a:pPr>
            <a:r>
              <a:rPr lang="en-GB" sz="1500" dirty="0">
                <a:solidFill>
                  <a:schemeClr val="tx2"/>
                </a:solidFill>
                <a:latin typeface="RN House Sans Regular" panose="020B0504020203020204" pitchFamily="34" charset="0"/>
                <a:cs typeface="Arial" pitchFamily="34" charset="0"/>
              </a:rPr>
              <a:t>Change Type: e.g. Regulatory, Discretionary etc.</a:t>
            </a:r>
          </a:p>
          <a:p>
            <a:pPr defTabSz="914400" fontAlgn="base">
              <a:spcBef>
                <a:spcPct val="0"/>
              </a:spcBef>
              <a:spcAft>
                <a:spcPct val="0"/>
              </a:spcAft>
            </a:pPr>
            <a:r>
              <a:rPr lang="en-GB" sz="1500" dirty="0">
                <a:solidFill>
                  <a:schemeClr val="tx2"/>
                </a:solidFill>
                <a:latin typeface="RN House Sans Regular" panose="020B0504020203020204" pitchFamily="34" charset="0"/>
                <a:cs typeface="Arial" pitchFamily="34" charset="0"/>
              </a:rPr>
              <a:t>Project Number:  1044491</a:t>
            </a:r>
            <a:endParaRPr lang="en-US" sz="1800" dirty="0">
              <a:solidFill>
                <a:schemeClr val="tx2"/>
              </a:solidFill>
              <a:latin typeface="RN House Sans Regular" panose="020B0504020203020204" pitchFamily="34" charset="0"/>
              <a:cs typeface="Arial" pitchFamily="34" charset="0"/>
            </a:endParaRPr>
          </a:p>
        </p:txBody>
      </p:sp>
      <p:sp>
        <p:nvSpPr>
          <p:cNvPr id="7" name="TextBox 6">
            <a:extLst>
              <a:ext uri="{FF2B5EF4-FFF2-40B4-BE49-F238E27FC236}">
                <a16:creationId xmlns:a16="http://schemas.microsoft.com/office/drawing/2014/main" id="{6DFFD79A-C989-4D46-B7EE-D02D4161F0EF}"/>
              </a:ext>
            </a:extLst>
          </p:cNvPr>
          <p:cNvSpPr txBox="1"/>
          <p:nvPr/>
        </p:nvSpPr>
        <p:spPr>
          <a:xfrm>
            <a:off x="485775" y="6952200"/>
            <a:ext cx="2491341" cy="273873"/>
          </a:xfrm>
          <a:prstGeom prst="rect">
            <a:avLst/>
          </a:prstGeom>
          <a:noFill/>
        </p:spPr>
        <p:txBody>
          <a:bodyPr wrap="none" lIns="0" tIns="0" rIns="0" bIns="0" rtlCol="0" anchor="ctr">
            <a:noAutofit/>
          </a:bodyPr>
          <a:lstStyle/>
          <a:p>
            <a:r>
              <a:rPr lang="en-US" sz="1100" dirty="0">
                <a:solidFill>
                  <a:schemeClr val="tx2"/>
                </a:solidFill>
                <a:latin typeface="RN House Sans Regular" panose="020B0504020203020204" pitchFamily="34" charset="0"/>
                <a:cs typeface="Arial" panose="020B0604020202020204" pitchFamily="34" charset="0"/>
              </a:rPr>
              <a:t>Information Classification − Confidential</a:t>
            </a:r>
            <a:endParaRPr lang="en-GB" sz="1100" dirty="0" err="1">
              <a:solidFill>
                <a:schemeClr val="tx2"/>
              </a:solidFill>
              <a:latin typeface="RN House Sans Regular" panose="020B0504020203020204" pitchFamily="34" charset="0"/>
              <a:cs typeface="Arial" panose="020B0604020202020204" pitchFamily="34" charset="0"/>
            </a:endParaRPr>
          </a:p>
        </p:txBody>
      </p:sp>
      <p:sp>
        <p:nvSpPr>
          <p:cNvPr id="8" name="Cover date">
            <a:extLst>
              <a:ext uri="{FF2B5EF4-FFF2-40B4-BE49-F238E27FC236}">
                <a16:creationId xmlns:a16="http://schemas.microsoft.com/office/drawing/2014/main" id="{06A1E0F3-6B28-493A-86A6-21D04D5FBFF2}"/>
              </a:ext>
            </a:extLst>
          </p:cNvPr>
          <p:cNvSpPr>
            <a:spLocks/>
          </p:cNvSpPr>
          <p:nvPr>
            <p:custDataLst>
              <p:tags r:id="rId5"/>
            </p:custDataLst>
          </p:nvPr>
        </p:nvSpPr>
        <p:spPr bwMode="gray">
          <a:xfrm>
            <a:off x="485775" y="4535418"/>
            <a:ext cx="5734272" cy="205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400" fontAlgn="base">
              <a:spcBef>
                <a:spcPct val="0"/>
              </a:spcBef>
              <a:spcAft>
                <a:spcPct val="0"/>
              </a:spcAft>
            </a:pPr>
            <a:r>
              <a:rPr lang="en-GB" sz="1500" dirty="0">
                <a:solidFill>
                  <a:schemeClr val="tx2"/>
                </a:solidFill>
                <a:latin typeface="RN House Sans Regular"/>
                <a:cs typeface="Arial"/>
              </a:rPr>
              <a:t>Review Authority: DDA Approval Forum</a:t>
            </a:r>
          </a:p>
          <a:p>
            <a:pPr defTabSz="914400" fontAlgn="base">
              <a:spcBef>
                <a:spcPct val="0"/>
              </a:spcBef>
              <a:spcAft>
                <a:spcPct val="0"/>
              </a:spcAft>
            </a:pPr>
            <a:r>
              <a:rPr lang="en-GB" sz="1500" dirty="0">
                <a:solidFill>
                  <a:schemeClr val="tx2"/>
                </a:solidFill>
                <a:latin typeface="RN House Sans Regular"/>
                <a:cs typeface="Arial"/>
              </a:rPr>
              <a:t>Domain : Retail COO (Strategy Execution)</a:t>
            </a:r>
          </a:p>
          <a:p>
            <a:pPr defTabSz="914400" fontAlgn="base">
              <a:spcBef>
                <a:spcPct val="0"/>
              </a:spcBef>
              <a:spcAft>
                <a:spcPct val="0"/>
              </a:spcAft>
            </a:pPr>
            <a:r>
              <a:rPr lang="en-GB" sz="1500" dirty="0">
                <a:solidFill>
                  <a:schemeClr val="tx2"/>
                </a:solidFill>
                <a:latin typeface="RN House Sans Regular"/>
                <a:cs typeface="Arial"/>
              </a:rPr>
              <a:t>Author: Anil Kumar</a:t>
            </a:r>
          </a:p>
          <a:p>
            <a:pPr defTabSz="914400" fontAlgn="base">
              <a:spcBef>
                <a:spcPct val="0"/>
              </a:spcBef>
              <a:spcAft>
                <a:spcPct val="0"/>
              </a:spcAft>
            </a:pPr>
            <a:r>
              <a:rPr lang="en-GB" sz="1500" dirty="0">
                <a:solidFill>
                  <a:schemeClr val="tx2"/>
                </a:solidFill>
                <a:latin typeface="RN House Sans Regular"/>
                <a:cs typeface="Arial"/>
              </a:rPr>
              <a:t>Lead Designer:  Anil Kumar</a:t>
            </a:r>
          </a:p>
          <a:p>
            <a:pPr defTabSz="914400" fontAlgn="base">
              <a:spcBef>
                <a:spcPct val="0"/>
              </a:spcBef>
              <a:spcAft>
                <a:spcPct val="0"/>
              </a:spcAft>
            </a:pPr>
            <a:r>
              <a:rPr lang="en-GB" sz="1500" dirty="0">
                <a:solidFill>
                  <a:schemeClr val="tx2"/>
                </a:solidFill>
                <a:latin typeface="RN House Sans Regular"/>
                <a:cs typeface="Arial"/>
              </a:rPr>
              <a:t>Key Milestone Date: 30</a:t>
            </a:r>
            <a:r>
              <a:rPr lang="en-GB" sz="1500" baseline="30000" dirty="0">
                <a:solidFill>
                  <a:schemeClr val="tx2"/>
                </a:solidFill>
                <a:latin typeface="RN House Sans Regular"/>
                <a:cs typeface="Arial"/>
              </a:rPr>
              <a:t>th</a:t>
            </a:r>
            <a:r>
              <a:rPr lang="en-GB" sz="1500" dirty="0">
                <a:solidFill>
                  <a:schemeClr val="tx2"/>
                </a:solidFill>
                <a:latin typeface="RN House Sans Regular"/>
                <a:cs typeface="Arial"/>
              </a:rPr>
              <a:t> Oct 2021</a:t>
            </a:r>
          </a:p>
          <a:p>
            <a:pPr defTabSz="914400" fontAlgn="base">
              <a:spcBef>
                <a:spcPct val="0"/>
              </a:spcBef>
              <a:spcAft>
                <a:spcPct val="0"/>
              </a:spcAft>
            </a:pPr>
            <a:r>
              <a:rPr lang="en-GB" sz="1500" dirty="0">
                <a:solidFill>
                  <a:schemeClr val="tx2"/>
                </a:solidFill>
                <a:latin typeface="RN House Sans Regular"/>
                <a:cs typeface="Arial"/>
              </a:rPr>
              <a:t>Document Classification: Confidential</a:t>
            </a:r>
          </a:p>
          <a:p>
            <a:pPr defTabSz="914400" fontAlgn="base">
              <a:spcBef>
                <a:spcPct val="0"/>
              </a:spcBef>
              <a:spcAft>
                <a:spcPct val="0"/>
              </a:spcAft>
            </a:pPr>
            <a:r>
              <a:rPr lang="en-GB" sz="1500" dirty="0">
                <a:solidFill>
                  <a:schemeClr val="tx2"/>
                </a:solidFill>
                <a:latin typeface="RN House Sans Regular"/>
                <a:cs typeface="Arial"/>
              </a:rPr>
              <a:t>Full/Lite: Lite (Data Domain)</a:t>
            </a:r>
          </a:p>
          <a:p>
            <a:pPr defTabSz="914400" fontAlgn="base">
              <a:spcBef>
                <a:spcPct val="0"/>
              </a:spcBef>
              <a:spcAft>
                <a:spcPct val="0"/>
              </a:spcAft>
            </a:pPr>
            <a:r>
              <a:rPr lang="en-GB" sz="1500" dirty="0">
                <a:solidFill>
                  <a:schemeClr val="tx2"/>
                </a:solidFill>
                <a:latin typeface="RN House Sans Regular"/>
                <a:cs typeface="Arial"/>
              </a:rPr>
              <a:t>Review Date:  July 2021</a:t>
            </a:r>
          </a:p>
          <a:p>
            <a:pPr defTabSz="914400" fontAlgn="base">
              <a:spcBef>
                <a:spcPct val="0"/>
              </a:spcBef>
              <a:spcAft>
                <a:spcPct val="0"/>
              </a:spcAft>
            </a:pPr>
            <a:r>
              <a:rPr lang="en-GB" sz="1500" dirty="0">
                <a:solidFill>
                  <a:schemeClr val="tx2"/>
                </a:solidFill>
                <a:latin typeface="RN House Sans Regular"/>
                <a:cs typeface="Arial"/>
              </a:rPr>
              <a:t>Document Version: 1.2</a:t>
            </a:r>
            <a:endParaRPr lang="en-GB" sz="1500" dirty="0">
              <a:solidFill>
                <a:schemeClr val="tx2"/>
              </a:solidFill>
              <a:latin typeface="RN House Sans Regular" panose="020B0504020203020204" pitchFamily="34" charset="0"/>
              <a:cs typeface="Arial" pitchFamily="34" charset="0"/>
            </a:endParaRPr>
          </a:p>
          <a:p>
            <a:pPr defTabSz="914400" fontAlgn="base">
              <a:spcBef>
                <a:spcPct val="0"/>
              </a:spcBef>
              <a:spcAft>
                <a:spcPct val="0"/>
              </a:spcAft>
            </a:pPr>
            <a:endParaRPr lang="en-GB" sz="1500" dirty="0">
              <a:solidFill>
                <a:schemeClr val="tx2"/>
              </a:solidFill>
              <a:latin typeface="RN House Sans Regular" panose="020B0504020203020204" pitchFamily="34" charset="0"/>
              <a:cs typeface="Arial" pitchFamily="34" charset="0"/>
            </a:endParaRPr>
          </a:p>
        </p:txBody>
      </p:sp>
      <p:grpSp>
        <p:nvGrpSpPr>
          <p:cNvPr id="10" name="Group 9">
            <a:extLst>
              <a:ext uri="{FF2B5EF4-FFF2-40B4-BE49-F238E27FC236}">
                <a16:creationId xmlns:a16="http://schemas.microsoft.com/office/drawing/2014/main" id="{475E7B27-B30E-4342-8447-DF8757F90C0B}"/>
              </a:ext>
            </a:extLst>
          </p:cNvPr>
          <p:cNvGrpSpPr/>
          <p:nvPr/>
        </p:nvGrpSpPr>
        <p:grpSpPr>
          <a:xfrm>
            <a:off x="9774008" y="7212185"/>
            <a:ext cx="867234" cy="237098"/>
            <a:chOff x="847" y="0"/>
            <a:chExt cx="867234" cy="237098"/>
          </a:xfrm>
        </p:grpSpPr>
        <p:sp>
          <p:nvSpPr>
            <p:cNvPr id="11" name="Rectangle: Rounded Corners 10">
              <a:extLst>
                <a:ext uri="{FF2B5EF4-FFF2-40B4-BE49-F238E27FC236}">
                  <a16:creationId xmlns:a16="http://schemas.microsoft.com/office/drawing/2014/main" id="{EB7BB1F3-8970-4D48-AF8C-21812B61766B}"/>
                </a:ext>
              </a:extLst>
            </p:cNvPr>
            <p:cNvSpPr/>
            <p:nvPr/>
          </p:nvSpPr>
          <p:spPr>
            <a:xfrm>
              <a:off x="847" y="0"/>
              <a:ext cx="867234" cy="237098"/>
            </a:xfrm>
            <a:prstGeom prst="roundRect">
              <a:avLst>
                <a:gd name="adj" fmla="val 10000"/>
              </a:avLst>
            </a:prstGeom>
            <a:ln>
              <a:solidFill>
                <a:schemeClr val="accent1">
                  <a:lumMod val="20000"/>
                  <a:lumOff val="8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a:extLst>
                <a:ext uri="{FF2B5EF4-FFF2-40B4-BE49-F238E27FC236}">
                  <a16:creationId xmlns:a16="http://schemas.microsoft.com/office/drawing/2014/main" id="{932038C9-2EE9-4390-8182-279F30F437F2}"/>
                </a:ext>
              </a:extLst>
            </p:cNvPr>
            <p:cNvSpPr txBox="1"/>
            <p:nvPr/>
          </p:nvSpPr>
          <p:spPr>
            <a:xfrm>
              <a:off x="7791" y="6944"/>
              <a:ext cx="853346" cy="223210"/>
            </a:xfrm>
            <a:prstGeom prst="rect">
              <a:avLst/>
            </a:prstGeom>
            <a:ln>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66725" rtl="0">
                <a:lnSpc>
                  <a:spcPct val="90000"/>
                </a:lnSpc>
                <a:spcBef>
                  <a:spcPct val="0"/>
                </a:spcBef>
                <a:spcAft>
                  <a:spcPct val="35000"/>
                </a:spcAft>
                <a:buNone/>
              </a:pPr>
              <a:r>
                <a:rPr lang="en-GB" sz="1050" kern="1200" dirty="0">
                  <a:solidFill>
                    <a:schemeClr val="accent6">
                      <a:lumMod val="20000"/>
                      <a:lumOff val="80000"/>
                    </a:schemeClr>
                  </a:solidFill>
                </a:rPr>
                <a:t>HLSD v3.19</a:t>
              </a:r>
            </a:p>
          </p:txBody>
        </p:sp>
      </p:grpSp>
      <p:sp>
        <p:nvSpPr>
          <p:cNvPr id="4" name="Rectangle 1">
            <a:extLst>
              <a:ext uri="{FF2B5EF4-FFF2-40B4-BE49-F238E27FC236}">
                <a16:creationId xmlns:a16="http://schemas.microsoft.com/office/drawing/2014/main" id="{106EDCE0-CB73-4B19-A883-A1D9864A403A}"/>
              </a:ext>
            </a:extLst>
          </p:cNvPr>
          <p:cNvSpPr>
            <a:spLocks noChangeArrowheads="1"/>
          </p:cNvSpPr>
          <p:nvPr/>
        </p:nvSpPr>
        <p:spPr bwMode="auto">
          <a:xfrm>
            <a:off x="0" y="-771383"/>
            <a:ext cx="1881344" cy="1999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a:ln>
                  <a:noFill/>
                </a:ln>
                <a:solidFill>
                  <a:srgbClr val="800080"/>
                </a:solidFill>
                <a:effectLst/>
                <a:latin typeface="Segoe UI" panose="020B0502040204020203" pitchFamily="34" charset="0"/>
                <a:cs typeface="Segoe UI" panose="020B0502040204020203" pitchFamily="34" charset="0"/>
              </a:rPr>
              <a:t> </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991163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8E1C4A-CF65-403E-ACA5-549866456011}"/>
              </a:ext>
            </a:extLst>
          </p:cNvPr>
          <p:cNvSpPr>
            <a:spLocks noGrp="1"/>
          </p:cNvSpPr>
          <p:nvPr>
            <p:ph sz="quarter" idx="11"/>
          </p:nvPr>
        </p:nvSpPr>
        <p:spPr>
          <a:xfrm>
            <a:off x="486000" y="1119614"/>
            <a:ext cx="6963671" cy="95411"/>
          </a:xfrm>
        </p:spPr>
        <p:txBody>
          <a:bodyPr/>
          <a:lstStyle/>
          <a:p>
            <a:r>
              <a:rPr lang="en-GB" altLang="en-US" sz="1100" dirty="0"/>
              <a:t>IT Resilience policy compliance is a mandatory requirement for all new and changing Service Elements – Delivery Scope: Resilience  requirements on page 10 must be completed in full. Contact: </a:t>
            </a:r>
            <a:r>
              <a:rPr lang="en-GB" altLang="en-US" sz="1100" u="sng" dirty="0">
                <a:hlinkClick r:id="rId2"/>
              </a:rPr>
              <a:t>~ Resilience &amp; Continuity, Resource &amp; Demand</a:t>
            </a:r>
            <a:r>
              <a:rPr lang="en-GB" altLang="en-US" sz="1100" dirty="0"/>
              <a:t> for support.</a:t>
            </a:r>
          </a:p>
          <a:p>
            <a:endParaRPr lang="en-GB" dirty="0">
              <a:hlinkClick r:id="rId3"/>
            </a:endParaRPr>
          </a:p>
          <a:p>
            <a:r>
              <a:rPr lang="en-GB" dirty="0">
                <a:hlinkClick r:id="rId3"/>
              </a:rPr>
              <a:t>D&amp;A Platforms ISBIA Link</a:t>
            </a:r>
            <a:r>
              <a:rPr lang="en-GB" dirty="0"/>
              <a:t> </a:t>
            </a:r>
          </a:p>
          <a:p>
            <a:r>
              <a:rPr lang="en-GB" b="0" i="0" dirty="0">
                <a:effectLst/>
                <a:latin typeface="Arial" panose="020B0604020202020204" pitchFamily="34" charset="0"/>
              </a:rPr>
              <a:t>Project: BIA0019824</a:t>
            </a:r>
            <a:endParaRPr lang="en-GB" dirty="0"/>
          </a:p>
        </p:txBody>
      </p:sp>
      <p:sp>
        <p:nvSpPr>
          <p:cNvPr id="3" name="Slide Number Placeholder 2">
            <a:extLst>
              <a:ext uri="{FF2B5EF4-FFF2-40B4-BE49-F238E27FC236}">
                <a16:creationId xmlns:a16="http://schemas.microsoft.com/office/drawing/2014/main" id="{D11D7A42-054D-49DA-A3B9-A23F596DA18E}"/>
              </a:ext>
            </a:extLst>
          </p:cNvPr>
          <p:cNvSpPr>
            <a:spLocks noGrp="1"/>
          </p:cNvSpPr>
          <p:nvPr>
            <p:ph type="sldNum" sz="quarter" idx="10"/>
          </p:nvPr>
        </p:nvSpPr>
        <p:spPr/>
        <p:txBody>
          <a:bodyPr/>
          <a:lstStyle/>
          <a:p>
            <a:fld id="{08BDDC8D-36E9-467E-8CF1-750845950A7F}" type="slidenum">
              <a:rPr lang="en-GB" smtClean="0"/>
              <a:pPr/>
              <a:t>10</a:t>
            </a:fld>
            <a:endParaRPr lang="en-GB"/>
          </a:p>
        </p:txBody>
      </p:sp>
      <p:sp>
        <p:nvSpPr>
          <p:cNvPr id="4" name="Title 3">
            <a:extLst>
              <a:ext uri="{FF2B5EF4-FFF2-40B4-BE49-F238E27FC236}">
                <a16:creationId xmlns:a16="http://schemas.microsoft.com/office/drawing/2014/main" id="{F0081E01-5DB2-42D6-915C-7DB449FD6087}"/>
              </a:ext>
            </a:extLst>
          </p:cNvPr>
          <p:cNvSpPr>
            <a:spLocks noGrp="1"/>
          </p:cNvSpPr>
          <p:nvPr>
            <p:ph type="title"/>
          </p:nvPr>
        </p:nvSpPr>
        <p:spPr/>
        <p:txBody>
          <a:bodyPr/>
          <a:lstStyle/>
          <a:p>
            <a:r>
              <a:rPr lang="en-GB" altLang="en-US" dirty="0"/>
              <a:t>Delivery Scope: NFRs - Resilience Requirements</a:t>
            </a:r>
            <a:endParaRPr lang="en-GB" dirty="0"/>
          </a:p>
        </p:txBody>
      </p:sp>
      <p:pic>
        <p:nvPicPr>
          <p:cNvPr id="5" name="Graphic 5" descr="Send">
            <a:extLst>
              <a:ext uri="{FF2B5EF4-FFF2-40B4-BE49-F238E27FC236}">
                <a16:creationId xmlns:a16="http://schemas.microsoft.com/office/drawing/2014/main" id="{6125D21C-EE8C-4717-B682-0A285229E9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8800" y="14726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2DE6ED7C-32E7-4162-8C57-4229716B93C7}"/>
              </a:ext>
            </a:extLst>
          </p:cNvPr>
          <p:cNvGraphicFramePr>
            <a:graphicFrameLocks noGrp="1"/>
          </p:cNvGraphicFramePr>
          <p:nvPr>
            <p:extLst>
              <p:ext uri="{D42A27DB-BD31-4B8C-83A1-F6EECF244321}">
                <p14:modId xmlns:p14="http://schemas.microsoft.com/office/powerpoint/2010/main" val="2543037301"/>
              </p:ext>
            </p:extLst>
          </p:nvPr>
        </p:nvGraphicFramePr>
        <p:xfrm>
          <a:off x="4233797" y="1704945"/>
          <a:ext cx="5668868" cy="5608637"/>
        </p:xfrm>
        <a:graphic>
          <a:graphicData uri="http://schemas.openxmlformats.org/drawingml/2006/table">
            <a:tbl>
              <a:tblPr>
                <a:tableStyleId>{5940675A-B579-460E-94D1-54222C63F5DA}</a:tableStyleId>
              </a:tblPr>
              <a:tblGrid>
                <a:gridCol w="2295806">
                  <a:extLst>
                    <a:ext uri="{9D8B030D-6E8A-4147-A177-3AD203B41FA5}">
                      <a16:colId xmlns:a16="http://schemas.microsoft.com/office/drawing/2014/main" val="1039721346"/>
                    </a:ext>
                  </a:extLst>
                </a:gridCol>
                <a:gridCol w="764895">
                  <a:extLst>
                    <a:ext uri="{9D8B030D-6E8A-4147-A177-3AD203B41FA5}">
                      <a16:colId xmlns:a16="http://schemas.microsoft.com/office/drawing/2014/main" val="4094681806"/>
                    </a:ext>
                  </a:extLst>
                </a:gridCol>
                <a:gridCol w="764895">
                  <a:extLst>
                    <a:ext uri="{9D8B030D-6E8A-4147-A177-3AD203B41FA5}">
                      <a16:colId xmlns:a16="http://schemas.microsoft.com/office/drawing/2014/main" val="1949711283"/>
                    </a:ext>
                  </a:extLst>
                </a:gridCol>
                <a:gridCol w="789974">
                  <a:extLst>
                    <a:ext uri="{9D8B030D-6E8A-4147-A177-3AD203B41FA5}">
                      <a16:colId xmlns:a16="http://schemas.microsoft.com/office/drawing/2014/main" val="1330671042"/>
                    </a:ext>
                  </a:extLst>
                </a:gridCol>
                <a:gridCol w="1053298">
                  <a:extLst>
                    <a:ext uri="{9D8B030D-6E8A-4147-A177-3AD203B41FA5}">
                      <a16:colId xmlns:a16="http://schemas.microsoft.com/office/drawing/2014/main" val="2623585635"/>
                    </a:ext>
                  </a:extLst>
                </a:gridCol>
              </a:tblGrid>
              <a:tr h="489344">
                <a:tc>
                  <a:txBody>
                    <a:bodyPr/>
                    <a:lstStyle/>
                    <a:p>
                      <a:pPr algn="l" rtl="0" fontAlgn="ctr"/>
                      <a:r>
                        <a:rPr lang="en-GB" sz="1000" u="none" strike="noStrike">
                          <a:effectLst/>
                        </a:rPr>
                        <a:t>Resilience / Data Classification, Measures and Metrics</a:t>
                      </a:r>
                      <a:endParaRPr lang="en-GB" sz="1000" b="1" i="0" u="none" strike="noStrike">
                        <a:solidFill>
                          <a:srgbClr val="000000"/>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Data Lake</a:t>
                      </a:r>
                      <a:br>
                        <a:rPr lang="en-GB" sz="900" u="none" strike="noStrike">
                          <a:effectLst/>
                        </a:rPr>
                      </a:br>
                      <a:r>
                        <a:rPr lang="en-GB" sz="900" u="none" strike="noStrike">
                          <a:effectLst/>
                        </a:rPr>
                        <a:t>EAS Raw</a:t>
                      </a:r>
                      <a:endParaRPr lang="en-GB" sz="900" b="1" i="0" u="none" strike="noStrike">
                        <a:solidFill>
                          <a:srgbClr val="000000"/>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DADS Lab</a:t>
                      </a:r>
                      <a:endParaRPr lang="en-GB" sz="900" b="1" i="0" u="none" strike="noStrike">
                        <a:solidFill>
                          <a:srgbClr val="000000"/>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Tableau</a:t>
                      </a:r>
                      <a:endParaRPr lang="en-GB" sz="900" b="1" i="0" u="none" strike="noStrike">
                        <a:solidFill>
                          <a:srgbClr val="000000"/>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CCI Breavement Project</a:t>
                      </a:r>
                      <a:endParaRPr lang="en-GB" sz="900" b="1" i="0" u="none" strike="noStrike">
                        <a:solidFill>
                          <a:srgbClr val="000000"/>
                        </a:solidFill>
                        <a:effectLst/>
                        <a:latin typeface="Arial" panose="020B0604020202020204" pitchFamily="34" charset="0"/>
                      </a:endParaRPr>
                    </a:p>
                  </a:txBody>
                  <a:tcPr marL="9410" marR="9410" marT="9410" marB="0" anchor="ctr"/>
                </a:tc>
                <a:extLst>
                  <a:ext uri="{0D108BD9-81ED-4DB2-BD59-A6C34878D82A}">
                    <a16:rowId xmlns:a16="http://schemas.microsoft.com/office/drawing/2014/main" val="1547761172"/>
                  </a:ext>
                </a:extLst>
              </a:tr>
              <a:tr h="809300">
                <a:tc>
                  <a:txBody>
                    <a:bodyPr/>
                    <a:lstStyle/>
                    <a:p>
                      <a:pPr algn="l" rtl="0" fontAlgn="ctr"/>
                      <a:r>
                        <a:rPr lang="en-GB" sz="1000" u="none" strike="noStrike">
                          <a:effectLst/>
                        </a:rPr>
                        <a:t>Have the resilience requirements been approved by the Business Service owner or approved delegate</a:t>
                      </a:r>
                      <a:endParaRPr lang="en-GB" sz="1000" b="0" i="0" u="none" strike="noStrike">
                        <a:solidFill>
                          <a:srgbClr val="000000"/>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Yes</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yes</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yes</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Yes</a:t>
                      </a:r>
                      <a:endParaRPr lang="en-GB" sz="900" b="0" i="0" u="none" strike="noStrike">
                        <a:solidFill>
                          <a:srgbClr val="42145F"/>
                        </a:solidFill>
                        <a:effectLst/>
                        <a:latin typeface="Arial" panose="020B0604020202020204" pitchFamily="34" charset="0"/>
                      </a:endParaRPr>
                    </a:p>
                  </a:txBody>
                  <a:tcPr marL="9410" marR="9410" marT="9410" marB="0" anchor="ctr"/>
                </a:tc>
                <a:extLst>
                  <a:ext uri="{0D108BD9-81ED-4DB2-BD59-A6C34878D82A}">
                    <a16:rowId xmlns:a16="http://schemas.microsoft.com/office/drawing/2014/main" val="2253156756"/>
                  </a:ext>
                </a:extLst>
              </a:tr>
              <a:tr h="479934">
                <a:tc>
                  <a:txBody>
                    <a:bodyPr/>
                    <a:lstStyle/>
                    <a:p>
                      <a:pPr algn="l" rtl="0" fontAlgn="ctr"/>
                      <a:r>
                        <a:rPr lang="en-GB" sz="1000" u="none" strike="noStrike">
                          <a:effectLst/>
                        </a:rPr>
                        <a:t>Name of the Business Service owner or approved delegate</a:t>
                      </a:r>
                      <a:endParaRPr lang="en-GB" sz="1000" b="0" i="0" u="none" strike="noStrike">
                        <a:solidFill>
                          <a:srgbClr val="000000"/>
                        </a:solidFill>
                        <a:effectLst/>
                        <a:latin typeface="Arial" panose="020B0604020202020204" pitchFamily="34" charset="0"/>
                      </a:endParaRPr>
                    </a:p>
                  </a:txBody>
                  <a:tcPr marL="9410" marR="9410" marT="9410" marB="0" anchor="ctr"/>
                </a:tc>
                <a:tc rowSpan="2">
                  <a:txBody>
                    <a:bodyPr/>
                    <a:lstStyle/>
                    <a:p>
                      <a:pPr algn="ctr" rtl="0" fontAlgn="ctr"/>
                      <a:r>
                        <a:rPr lang="en-GB" sz="900" u="none" strike="noStrike">
                          <a:effectLst/>
                        </a:rPr>
                        <a:t>N/A</a:t>
                      </a:r>
                      <a:endParaRPr lang="en-GB" sz="900" b="0" i="0" u="none" strike="noStrike">
                        <a:solidFill>
                          <a:srgbClr val="42145F"/>
                        </a:solidFill>
                        <a:effectLst/>
                        <a:latin typeface="Arial" panose="020B0604020202020204" pitchFamily="34" charset="0"/>
                      </a:endParaRPr>
                    </a:p>
                  </a:txBody>
                  <a:tcPr marL="9410" marR="9410" marT="9410" marB="0" anchor="ctr"/>
                </a:tc>
                <a:tc rowSpan="2">
                  <a:txBody>
                    <a:bodyPr/>
                    <a:lstStyle/>
                    <a:p>
                      <a:pPr algn="ctr" rtl="0" fontAlgn="ctr"/>
                      <a:r>
                        <a:rPr lang="en-GB" sz="900" u="none" strike="noStrike">
                          <a:effectLst/>
                        </a:rPr>
                        <a:t>N/A</a:t>
                      </a:r>
                      <a:endParaRPr lang="en-GB" sz="900" b="0" i="0" u="none" strike="noStrike">
                        <a:solidFill>
                          <a:srgbClr val="42145F"/>
                        </a:solidFill>
                        <a:effectLst/>
                        <a:latin typeface="Arial" panose="020B0604020202020204" pitchFamily="34" charset="0"/>
                      </a:endParaRPr>
                    </a:p>
                  </a:txBody>
                  <a:tcPr marL="9410" marR="9410" marT="9410" marB="0" anchor="ctr"/>
                </a:tc>
                <a:tc rowSpan="2">
                  <a:txBody>
                    <a:bodyPr/>
                    <a:lstStyle/>
                    <a:p>
                      <a:pPr algn="ctr" rtl="0" fontAlgn="ctr"/>
                      <a:r>
                        <a:rPr lang="en-GB" sz="900" u="none" strike="noStrike">
                          <a:effectLst/>
                        </a:rPr>
                        <a:t>N/A</a:t>
                      </a:r>
                      <a:endParaRPr lang="en-GB" sz="900" b="0" i="0" u="none" strike="noStrike">
                        <a:solidFill>
                          <a:srgbClr val="42145F"/>
                        </a:solidFill>
                        <a:effectLst/>
                        <a:latin typeface="Arial" panose="020B0604020202020204" pitchFamily="34" charset="0"/>
                      </a:endParaRPr>
                    </a:p>
                  </a:txBody>
                  <a:tcPr marL="9410" marR="9410" marT="9410" marB="0" anchor="ctr"/>
                </a:tc>
                <a:tc rowSpan="2">
                  <a:txBody>
                    <a:bodyPr/>
                    <a:lstStyle/>
                    <a:p>
                      <a:pPr algn="ctr" rtl="0" fontAlgn="ctr"/>
                      <a:r>
                        <a:rPr lang="en-GB" sz="900" u="none" strike="noStrike">
                          <a:effectLst/>
                        </a:rPr>
                        <a:t>N/A</a:t>
                      </a:r>
                      <a:endParaRPr lang="en-GB" sz="900" b="0" i="0" u="none" strike="noStrike">
                        <a:solidFill>
                          <a:srgbClr val="42145F"/>
                        </a:solidFill>
                        <a:effectLst/>
                        <a:latin typeface="Arial" panose="020B0604020202020204" pitchFamily="34" charset="0"/>
                      </a:endParaRPr>
                    </a:p>
                  </a:txBody>
                  <a:tcPr marL="9410" marR="9410" marT="9410" marB="0" anchor="ctr"/>
                </a:tc>
                <a:extLst>
                  <a:ext uri="{0D108BD9-81ED-4DB2-BD59-A6C34878D82A}">
                    <a16:rowId xmlns:a16="http://schemas.microsoft.com/office/drawing/2014/main" val="2783041074"/>
                  </a:ext>
                </a:extLst>
              </a:tr>
              <a:tr h="197620">
                <a:tc>
                  <a:txBody>
                    <a:bodyPr/>
                    <a:lstStyle/>
                    <a:p>
                      <a:pPr algn="l" rtl="0" fontAlgn="ctr"/>
                      <a:r>
                        <a:rPr lang="nb-NO" sz="1100" u="sng" strike="noStrike">
                          <a:effectLst/>
                          <a:hlinkClick r:id="rId5"/>
                        </a:rPr>
                        <a:t> Tier 1 &amp; 2 Asset List</a:t>
                      </a:r>
                      <a:endParaRPr lang="nb-NO" sz="1100" b="0" i="0" u="sng" strike="noStrike">
                        <a:solidFill>
                          <a:srgbClr val="0563C1"/>
                        </a:solidFill>
                        <a:effectLst/>
                        <a:latin typeface="Calibri" panose="020F0502020204030204" pitchFamily="34" charset="0"/>
                      </a:endParaRPr>
                    </a:p>
                  </a:txBody>
                  <a:tcPr marL="9410" marR="9410" marT="9410"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654570283"/>
                  </a:ext>
                </a:extLst>
              </a:tr>
              <a:tr h="329366">
                <a:tc>
                  <a:txBody>
                    <a:bodyPr/>
                    <a:lstStyle/>
                    <a:p>
                      <a:pPr algn="l" rtl="0" fontAlgn="ctr"/>
                      <a:r>
                        <a:rPr lang="en-GB" sz="1000" u="none" strike="noStrike">
                          <a:effectLst/>
                        </a:rPr>
                        <a:t>Business Service Resilience Tier</a:t>
                      </a:r>
                      <a:endParaRPr lang="en-GB" sz="1000" b="0" i="0" u="none" strike="noStrike">
                        <a:solidFill>
                          <a:srgbClr val="000000"/>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3</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3</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3</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3</a:t>
                      </a:r>
                      <a:endParaRPr lang="en-GB" sz="900" b="0" i="0" u="none" strike="noStrike">
                        <a:solidFill>
                          <a:srgbClr val="42145F"/>
                        </a:solidFill>
                        <a:effectLst/>
                        <a:latin typeface="Arial" panose="020B0604020202020204" pitchFamily="34" charset="0"/>
                      </a:endParaRPr>
                    </a:p>
                  </a:txBody>
                  <a:tcPr marL="9410" marR="9410" marT="9410" marB="0" anchor="ctr"/>
                </a:tc>
                <a:extLst>
                  <a:ext uri="{0D108BD9-81ED-4DB2-BD59-A6C34878D82A}">
                    <a16:rowId xmlns:a16="http://schemas.microsoft.com/office/drawing/2014/main" val="2033559505"/>
                  </a:ext>
                </a:extLst>
              </a:tr>
              <a:tr h="188209">
                <a:tc>
                  <a:txBody>
                    <a:bodyPr/>
                    <a:lstStyle/>
                    <a:p>
                      <a:pPr algn="l" rtl="0" fontAlgn="ctr"/>
                      <a:r>
                        <a:rPr lang="en-GB" sz="1000" u="none" strike="noStrike">
                          <a:effectLst/>
                        </a:rPr>
                        <a:t>If Tier 1 or 2 provide:</a:t>
                      </a:r>
                      <a:endParaRPr lang="en-GB" sz="1000" b="0" i="0" u="none" strike="noStrike">
                        <a:solidFill>
                          <a:srgbClr val="000000"/>
                        </a:solidFill>
                        <a:effectLst/>
                        <a:latin typeface="Arial" panose="020B0604020202020204" pitchFamily="34" charset="0"/>
                      </a:endParaRPr>
                    </a:p>
                  </a:txBody>
                  <a:tcPr marL="9410" marR="9410" marT="9410" marB="0" anchor="ctr"/>
                </a:tc>
                <a:tc rowSpan="2">
                  <a:txBody>
                    <a:bodyPr/>
                    <a:lstStyle/>
                    <a:p>
                      <a:pPr algn="ctr" rtl="0" fontAlgn="ctr"/>
                      <a:r>
                        <a:rPr lang="en-GB" sz="900" u="none" strike="noStrike">
                          <a:effectLst/>
                        </a:rPr>
                        <a:t>N/A</a:t>
                      </a:r>
                      <a:endParaRPr lang="en-GB" sz="900" b="0" i="0" u="none" strike="noStrike">
                        <a:solidFill>
                          <a:srgbClr val="42145F"/>
                        </a:solidFill>
                        <a:effectLst/>
                        <a:latin typeface="Arial" panose="020B0604020202020204" pitchFamily="34" charset="0"/>
                      </a:endParaRPr>
                    </a:p>
                  </a:txBody>
                  <a:tcPr marL="9410" marR="9410" marT="9410" marB="0" anchor="ctr"/>
                </a:tc>
                <a:tc rowSpan="2">
                  <a:txBody>
                    <a:bodyPr/>
                    <a:lstStyle/>
                    <a:p>
                      <a:pPr algn="ctr" rtl="0" fontAlgn="ctr"/>
                      <a:r>
                        <a:rPr lang="en-GB" sz="900" u="none" strike="noStrike">
                          <a:effectLst/>
                        </a:rPr>
                        <a:t>N/A</a:t>
                      </a:r>
                      <a:endParaRPr lang="en-GB" sz="900" b="0" i="0" u="none" strike="noStrike">
                        <a:solidFill>
                          <a:srgbClr val="42145F"/>
                        </a:solidFill>
                        <a:effectLst/>
                        <a:latin typeface="Arial" panose="020B0604020202020204" pitchFamily="34" charset="0"/>
                      </a:endParaRPr>
                    </a:p>
                  </a:txBody>
                  <a:tcPr marL="9410" marR="9410" marT="9410" marB="0" anchor="ctr"/>
                </a:tc>
                <a:tc rowSpan="2">
                  <a:txBody>
                    <a:bodyPr/>
                    <a:lstStyle/>
                    <a:p>
                      <a:pPr algn="ctr" rtl="0" fontAlgn="ctr"/>
                      <a:r>
                        <a:rPr lang="en-GB" sz="900" u="none" strike="noStrike">
                          <a:effectLst/>
                        </a:rPr>
                        <a:t>N/A</a:t>
                      </a:r>
                      <a:endParaRPr lang="en-GB" sz="900" b="0" i="0" u="none" strike="noStrike">
                        <a:solidFill>
                          <a:srgbClr val="42145F"/>
                        </a:solidFill>
                        <a:effectLst/>
                        <a:latin typeface="Arial" panose="020B0604020202020204" pitchFamily="34" charset="0"/>
                      </a:endParaRPr>
                    </a:p>
                  </a:txBody>
                  <a:tcPr marL="9410" marR="9410" marT="9410" marB="0" anchor="ctr"/>
                </a:tc>
                <a:tc rowSpan="2">
                  <a:txBody>
                    <a:bodyPr/>
                    <a:lstStyle/>
                    <a:p>
                      <a:pPr algn="ctr" rtl="0" fontAlgn="ctr"/>
                      <a:r>
                        <a:rPr lang="en-GB" sz="900" u="none" strike="noStrike">
                          <a:effectLst/>
                        </a:rPr>
                        <a:t>N/A</a:t>
                      </a:r>
                      <a:endParaRPr lang="en-GB" sz="900" b="0" i="0" u="none" strike="noStrike">
                        <a:solidFill>
                          <a:srgbClr val="42145F"/>
                        </a:solidFill>
                        <a:effectLst/>
                        <a:latin typeface="Arial" panose="020B0604020202020204" pitchFamily="34" charset="0"/>
                      </a:endParaRPr>
                    </a:p>
                  </a:txBody>
                  <a:tcPr marL="9410" marR="9410" marT="9410" marB="0" anchor="ctr"/>
                </a:tc>
                <a:extLst>
                  <a:ext uri="{0D108BD9-81ED-4DB2-BD59-A6C34878D82A}">
                    <a16:rowId xmlns:a16="http://schemas.microsoft.com/office/drawing/2014/main" val="3908225543"/>
                  </a:ext>
                </a:extLst>
              </a:tr>
              <a:tr h="197620">
                <a:tc>
                  <a:txBody>
                    <a:bodyPr/>
                    <a:lstStyle/>
                    <a:p>
                      <a:pPr algn="l" rtl="0" fontAlgn="ctr">
                        <a:buClr>
                          <a:srgbClr val="000000"/>
                        </a:buClr>
                        <a:buSzPts val="1000"/>
                        <a:buFont typeface="Arial,Sans-Serif"/>
                        <a:buChar char="•"/>
                      </a:pPr>
                      <a:r>
                        <a:rPr lang="en-GB" sz="1000" u="none" strike="noStrike">
                          <a:effectLst/>
                        </a:rPr>
                        <a:t>Service Name</a:t>
                      </a:r>
                      <a:endParaRPr lang="en-GB" sz="1000" b="0" i="0" u="none" strike="noStrike">
                        <a:solidFill>
                          <a:srgbClr val="000000"/>
                        </a:solidFill>
                        <a:effectLst/>
                        <a:latin typeface="Arial,Sans-Serif"/>
                      </a:endParaRPr>
                    </a:p>
                  </a:txBody>
                  <a:tcPr marL="169388" marR="9410" marT="9410"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903687394"/>
                  </a:ext>
                </a:extLst>
              </a:tr>
              <a:tr h="809300">
                <a:tc>
                  <a:txBody>
                    <a:bodyPr/>
                    <a:lstStyle/>
                    <a:p>
                      <a:pPr algn="l" rtl="0" fontAlgn="ctr"/>
                      <a:r>
                        <a:rPr lang="en-GB" sz="1000" u="none" strike="noStrike">
                          <a:effectLst/>
                        </a:rPr>
                        <a:t>If Tier 1 or 2 provide either:</a:t>
                      </a:r>
                      <a:br>
                        <a:rPr lang="en-GB" sz="1000" u="none" strike="noStrike">
                          <a:effectLst/>
                        </a:rPr>
                      </a:br>
                      <a:r>
                        <a:rPr lang="en-GB" sz="1000" u="none" strike="noStrike">
                          <a:effectLst/>
                        </a:rPr>
                        <a:t>A.Service Element Name from Tier 1 &amp; 2 Asset List</a:t>
                      </a:r>
                      <a:br>
                        <a:rPr lang="en-GB" sz="1000" u="none" strike="noStrike">
                          <a:effectLst/>
                        </a:rPr>
                      </a:br>
                      <a:r>
                        <a:rPr lang="en-GB" sz="1000" u="none" strike="noStrike">
                          <a:effectLst/>
                        </a:rPr>
                        <a:t>B.NEW Service Element Name</a:t>
                      </a:r>
                      <a:endParaRPr lang="en-GB" sz="1000" b="0" i="0" u="none" strike="noStrike">
                        <a:solidFill>
                          <a:srgbClr val="000000"/>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N/A</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N/A</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N/A</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N/A</a:t>
                      </a:r>
                      <a:endParaRPr lang="en-GB" sz="900" b="0" i="0" u="none" strike="noStrike">
                        <a:solidFill>
                          <a:srgbClr val="42145F"/>
                        </a:solidFill>
                        <a:effectLst/>
                        <a:latin typeface="Arial" panose="020B0604020202020204" pitchFamily="34" charset="0"/>
                      </a:endParaRPr>
                    </a:p>
                  </a:txBody>
                  <a:tcPr marL="9410" marR="9410" marT="9410" marB="0" anchor="ctr"/>
                </a:tc>
                <a:extLst>
                  <a:ext uri="{0D108BD9-81ED-4DB2-BD59-A6C34878D82A}">
                    <a16:rowId xmlns:a16="http://schemas.microsoft.com/office/drawing/2014/main" val="2012666803"/>
                  </a:ext>
                </a:extLst>
              </a:tr>
              <a:tr h="329366">
                <a:tc>
                  <a:txBody>
                    <a:bodyPr/>
                    <a:lstStyle/>
                    <a:p>
                      <a:pPr algn="l" rtl="0" fontAlgn="ctr"/>
                      <a:r>
                        <a:rPr lang="en-GB" sz="1000" u="none" strike="noStrike">
                          <a:effectLst/>
                        </a:rPr>
                        <a:t>Operational RTO</a:t>
                      </a:r>
                      <a:br>
                        <a:rPr lang="en-GB" sz="1000" u="none" strike="noStrike">
                          <a:effectLst/>
                        </a:rPr>
                      </a:br>
                      <a:r>
                        <a:rPr lang="en-GB" sz="1000" u="none" strike="noStrike">
                          <a:effectLst/>
                        </a:rPr>
                        <a:t>(days, hours, minutes)</a:t>
                      </a:r>
                      <a:endParaRPr lang="en-GB" sz="1000" b="0" i="0" u="none" strike="noStrike">
                        <a:solidFill>
                          <a:srgbClr val="000000"/>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01:00:00</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01:00:00</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01:00:00</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01:00:00</a:t>
                      </a:r>
                      <a:endParaRPr lang="en-GB" sz="900" b="0" i="0" u="none" strike="noStrike">
                        <a:solidFill>
                          <a:srgbClr val="42145F"/>
                        </a:solidFill>
                        <a:effectLst/>
                        <a:latin typeface="Arial" panose="020B0604020202020204" pitchFamily="34" charset="0"/>
                      </a:endParaRPr>
                    </a:p>
                  </a:txBody>
                  <a:tcPr marL="9410" marR="9410" marT="9410" marB="0" anchor="ctr"/>
                </a:tc>
                <a:extLst>
                  <a:ext uri="{0D108BD9-81ED-4DB2-BD59-A6C34878D82A}">
                    <a16:rowId xmlns:a16="http://schemas.microsoft.com/office/drawing/2014/main" val="1548310597"/>
                  </a:ext>
                </a:extLst>
              </a:tr>
              <a:tr h="329366">
                <a:tc>
                  <a:txBody>
                    <a:bodyPr/>
                    <a:lstStyle/>
                    <a:p>
                      <a:pPr algn="l" rtl="0" fontAlgn="ctr"/>
                      <a:r>
                        <a:rPr lang="en-GB" sz="1000" u="none" strike="noStrike">
                          <a:effectLst/>
                        </a:rPr>
                        <a:t>Operational RPO</a:t>
                      </a:r>
                      <a:br>
                        <a:rPr lang="en-GB" sz="1000" u="none" strike="noStrike">
                          <a:effectLst/>
                        </a:rPr>
                      </a:br>
                      <a:r>
                        <a:rPr lang="en-GB" sz="1000" u="none" strike="noStrike">
                          <a:effectLst/>
                        </a:rPr>
                        <a:t>(days, hours, minutes)</a:t>
                      </a:r>
                      <a:endParaRPr lang="en-GB" sz="1000" b="0" i="0" u="none" strike="noStrike">
                        <a:solidFill>
                          <a:srgbClr val="000000"/>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 00:00:00</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 00:00:00</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 00:00:00</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00:00:00</a:t>
                      </a:r>
                      <a:endParaRPr lang="en-GB" sz="900" b="0" i="0" u="none" strike="noStrike">
                        <a:solidFill>
                          <a:srgbClr val="42145F"/>
                        </a:solidFill>
                        <a:effectLst/>
                        <a:latin typeface="Arial" panose="020B0604020202020204" pitchFamily="34" charset="0"/>
                      </a:endParaRPr>
                    </a:p>
                  </a:txBody>
                  <a:tcPr marL="9410" marR="9410" marT="9410" marB="0" anchor="ctr"/>
                </a:tc>
                <a:extLst>
                  <a:ext uri="{0D108BD9-81ED-4DB2-BD59-A6C34878D82A}">
                    <a16:rowId xmlns:a16="http://schemas.microsoft.com/office/drawing/2014/main" val="2358299463"/>
                  </a:ext>
                </a:extLst>
              </a:tr>
              <a:tr h="329366">
                <a:tc>
                  <a:txBody>
                    <a:bodyPr/>
                    <a:lstStyle/>
                    <a:p>
                      <a:pPr algn="l" rtl="0" fontAlgn="ctr"/>
                      <a:r>
                        <a:rPr lang="en-GB" sz="1000" u="none" strike="noStrike">
                          <a:effectLst/>
                        </a:rPr>
                        <a:t>Disaster recovery RTO</a:t>
                      </a:r>
                      <a:br>
                        <a:rPr lang="en-GB" sz="1000" u="none" strike="noStrike">
                          <a:effectLst/>
                        </a:rPr>
                      </a:br>
                      <a:r>
                        <a:rPr lang="en-GB" sz="1000" u="none" strike="noStrike">
                          <a:effectLst/>
                        </a:rPr>
                        <a:t>(days, hours or minutes)</a:t>
                      </a:r>
                      <a:endParaRPr lang="en-GB" sz="1000" b="0" i="0" u="none" strike="noStrike">
                        <a:solidFill>
                          <a:srgbClr val="000000"/>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01:00:00</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01:00:00</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01:00:00</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01:00:00</a:t>
                      </a:r>
                      <a:endParaRPr lang="en-GB" sz="900" b="0" i="0" u="none" strike="noStrike">
                        <a:solidFill>
                          <a:srgbClr val="42145F"/>
                        </a:solidFill>
                        <a:effectLst/>
                        <a:latin typeface="Arial" panose="020B0604020202020204" pitchFamily="34" charset="0"/>
                      </a:endParaRPr>
                    </a:p>
                  </a:txBody>
                  <a:tcPr marL="9410" marR="9410" marT="9410" marB="0" anchor="ctr"/>
                </a:tc>
                <a:extLst>
                  <a:ext uri="{0D108BD9-81ED-4DB2-BD59-A6C34878D82A}">
                    <a16:rowId xmlns:a16="http://schemas.microsoft.com/office/drawing/2014/main" val="3309732182"/>
                  </a:ext>
                </a:extLst>
              </a:tr>
              <a:tr h="329366">
                <a:tc>
                  <a:txBody>
                    <a:bodyPr/>
                    <a:lstStyle/>
                    <a:p>
                      <a:pPr algn="l" rtl="0" fontAlgn="ctr"/>
                      <a:r>
                        <a:rPr lang="en-GB" sz="1000" u="none" strike="noStrike">
                          <a:effectLst/>
                        </a:rPr>
                        <a:t>Disaster recovery RPO (days, hours or minutes)</a:t>
                      </a:r>
                      <a:endParaRPr lang="en-GB" sz="1000" b="0" i="0" u="none" strike="noStrike">
                        <a:solidFill>
                          <a:srgbClr val="000000"/>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00:00:00</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00:00:00</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00:00:00</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00:00:00</a:t>
                      </a:r>
                      <a:endParaRPr lang="en-GB" sz="900" b="0" i="0" u="none" strike="noStrike">
                        <a:solidFill>
                          <a:srgbClr val="42145F"/>
                        </a:solidFill>
                        <a:effectLst/>
                        <a:latin typeface="Arial" panose="020B0604020202020204" pitchFamily="34" charset="0"/>
                      </a:endParaRPr>
                    </a:p>
                  </a:txBody>
                  <a:tcPr marL="9410" marR="9410" marT="9410" marB="0" anchor="ctr"/>
                </a:tc>
                <a:extLst>
                  <a:ext uri="{0D108BD9-81ED-4DB2-BD59-A6C34878D82A}">
                    <a16:rowId xmlns:a16="http://schemas.microsoft.com/office/drawing/2014/main" val="2252847746"/>
                  </a:ext>
                </a:extLst>
              </a:tr>
              <a:tr h="197620">
                <a:tc>
                  <a:txBody>
                    <a:bodyPr/>
                    <a:lstStyle/>
                    <a:p>
                      <a:pPr algn="l" rtl="0" fontAlgn="ctr"/>
                      <a:r>
                        <a:rPr lang="en-GB" sz="1000" u="none" strike="noStrike">
                          <a:effectLst/>
                        </a:rPr>
                        <a:t>Data Classification</a:t>
                      </a:r>
                      <a:endParaRPr lang="en-GB" sz="1000" b="0" i="0" u="none" strike="noStrike">
                        <a:solidFill>
                          <a:srgbClr val="000000"/>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Confidential</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Confidential</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Confidential</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1000" u="none" strike="noStrike">
                          <a:effectLst/>
                        </a:rPr>
                        <a:t>Confidential</a:t>
                      </a:r>
                      <a:endParaRPr lang="en-GB" sz="1000" b="0" i="0" u="none" strike="noStrike">
                        <a:solidFill>
                          <a:srgbClr val="42145F"/>
                        </a:solidFill>
                        <a:effectLst/>
                        <a:latin typeface="Arial" panose="020B0604020202020204" pitchFamily="34" charset="0"/>
                      </a:endParaRPr>
                    </a:p>
                  </a:txBody>
                  <a:tcPr marL="9410" marR="9410" marT="9410" marB="0" anchor="ctr"/>
                </a:tc>
                <a:extLst>
                  <a:ext uri="{0D108BD9-81ED-4DB2-BD59-A6C34878D82A}">
                    <a16:rowId xmlns:a16="http://schemas.microsoft.com/office/drawing/2014/main" val="3331932559"/>
                  </a:ext>
                </a:extLst>
              </a:tr>
              <a:tr h="197620">
                <a:tc>
                  <a:txBody>
                    <a:bodyPr/>
                    <a:lstStyle/>
                    <a:p>
                      <a:pPr algn="l" rtl="0" fontAlgn="ctr"/>
                      <a:r>
                        <a:rPr lang="en-GB" sz="1000" u="none" strike="noStrike">
                          <a:effectLst/>
                        </a:rPr>
                        <a:t>Confidentiality rating</a:t>
                      </a:r>
                      <a:endParaRPr lang="en-GB" sz="1000" b="0" i="0" u="none" strike="noStrike">
                        <a:solidFill>
                          <a:srgbClr val="000000"/>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1</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2</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1</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3</a:t>
                      </a:r>
                      <a:endParaRPr lang="en-GB" sz="900" b="0" i="0" u="none" strike="noStrike">
                        <a:solidFill>
                          <a:srgbClr val="42145F"/>
                        </a:solidFill>
                        <a:effectLst/>
                        <a:latin typeface="Arial" panose="020B0604020202020204" pitchFamily="34" charset="0"/>
                      </a:endParaRPr>
                    </a:p>
                  </a:txBody>
                  <a:tcPr marL="9410" marR="9410" marT="9410" marB="0" anchor="ctr"/>
                </a:tc>
                <a:extLst>
                  <a:ext uri="{0D108BD9-81ED-4DB2-BD59-A6C34878D82A}">
                    <a16:rowId xmlns:a16="http://schemas.microsoft.com/office/drawing/2014/main" val="1002051124"/>
                  </a:ext>
                </a:extLst>
              </a:tr>
              <a:tr h="197620">
                <a:tc>
                  <a:txBody>
                    <a:bodyPr/>
                    <a:lstStyle/>
                    <a:p>
                      <a:pPr algn="l" rtl="0" fontAlgn="ctr"/>
                      <a:r>
                        <a:rPr lang="en-GB" sz="1000" u="none" strike="noStrike">
                          <a:effectLst/>
                        </a:rPr>
                        <a:t>Integrity rating</a:t>
                      </a:r>
                      <a:endParaRPr lang="en-GB" sz="1000" b="0" i="0" u="none" strike="noStrike">
                        <a:solidFill>
                          <a:srgbClr val="000000"/>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1</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2</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3</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4</a:t>
                      </a:r>
                      <a:endParaRPr lang="en-GB" sz="900" b="0" i="0" u="none" strike="noStrike">
                        <a:solidFill>
                          <a:srgbClr val="42145F"/>
                        </a:solidFill>
                        <a:effectLst/>
                        <a:latin typeface="Arial" panose="020B0604020202020204" pitchFamily="34" charset="0"/>
                      </a:endParaRPr>
                    </a:p>
                  </a:txBody>
                  <a:tcPr marL="9410" marR="9410" marT="9410" marB="0" anchor="ctr"/>
                </a:tc>
                <a:extLst>
                  <a:ext uri="{0D108BD9-81ED-4DB2-BD59-A6C34878D82A}">
                    <a16:rowId xmlns:a16="http://schemas.microsoft.com/office/drawing/2014/main" val="4119145011"/>
                  </a:ext>
                </a:extLst>
              </a:tr>
              <a:tr h="197620">
                <a:tc>
                  <a:txBody>
                    <a:bodyPr/>
                    <a:lstStyle/>
                    <a:p>
                      <a:pPr algn="l" rtl="0" fontAlgn="ctr"/>
                      <a:r>
                        <a:rPr lang="en-GB" sz="1000" u="none" strike="noStrike">
                          <a:effectLst/>
                        </a:rPr>
                        <a:t>Availability rating</a:t>
                      </a:r>
                      <a:endParaRPr lang="en-GB" sz="1000" b="0" i="0" u="none" strike="noStrike">
                        <a:solidFill>
                          <a:srgbClr val="000000"/>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3</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3</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a:effectLst/>
                        </a:rPr>
                        <a:t>3</a:t>
                      </a:r>
                      <a:endParaRPr lang="en-GB" sz="900" b="0" i="0" u="none" strike="noStrike">
                        <a:solidFill>
                          <a:srgbClr val="42145F"/>
                        </a:solidFill>
                        <a:effectLst/>
                        <a:latin typeface="Arial" panose="020B0604020202020204" pitchFamily="34" charset="0"/>
                      </a:endParaRPr>
                    </a:p>
                  </a:txBody>
                  <a:tcPr marL="9410" marR="9410" marT="9410" marB="0" anchor="ctr"/>
                </a:tc>
                <a:tc>
                  <a:txBody>
                    <a:bodyPr/>
                    <a:lstStyle/>
                    <a:p>
                      <a:pPr algn="ctr" rtl="0" fontAlgn="ctr"/>
                      <a:r>
                        <a:rPr lang="en-GB" sz="900" u="none" strike="noStrike" dirty="0">
                          <a:effectLst/>
                        </a:rPr>
                        <a:t>4</a:t>
                      </a:r>
                      <a:endParaRPr lang="en-GB" sz="900" b="0" i="0" u="none" strike="noStrike" dirty="0">
                        <a:solidFill>
                          <a:srgbClr val="42145F"/>
                        </a:solidFill>
                        <a:effectLst/>
                        <a:latin typeface="Arial" panose="020B0604020202020204" pitchFamily="34" charset="0"/>
                      </a:endParaRPr>
                    </a:p>
                  </a:txBody>
                  <a:tcPr marL="9410" marR="9410" marT="9410" marB="0" anchor="ctr"/>
                </a:tc>
                <a:extLst>
                  <a:ext uri="{0D108BD9-81ED-4DB2-BD59-A6C34878D82A}">
                    <a16:rowId xmlns:a16="http://schemas.microsoft.com/office/drawing/2014/main" val="3907281546"/>
                  </a:ext>
                </a:extLst>
              </a:tr>
            </a:tbl>
          </a:graphicData>
        </a:graphic>
      </p:graphicFrame>
    </p:spTree>
    <p:extLst>
      <p:ext uri="{BB962C8B-B14F-4D97-AF65-F5344CB8AC3E}">
        <p14:creationId xmlns:p14="http://schemas.microsoft.com/office/powerpoint/2010/main" val="216801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3F87C0-1898-461F-9998-CA0AB13F4842}"/>
              </a:ext>
            </a:extLst>
          </p:cNvPr>
          <p:cNvSpPr>
            <a:spLocks noGrp="1"/>
          </p:cNvSpPr>
          <p:nvPr>
            <p:ph sz="quarter" idx="11"/>
          </p:nvPr>
        </p:nvSpPr>
        <p:spPr>
          <a:xfrm>
            <a:off x="486000" y="3208421"/>
            <a:ext cx="9720000" cy="3857542"/>
          </a:xfrm>
        </p:spPr>
        <p:txBody>
          <a:bodyPr/>
          <a:lstStyle/>
          <a:p>
            <a:r>
              <a:rPr lang="en-GB" dirty="0"/>
              <a:t>Describe this project’s specific business requirements that are in addition to the standard security controls that apply to all solutions:</a:t>
            </a:r>
          </a:p>
          <a:p>
            <a:pPr marL="285750" indent="-285750">
              <a:buFont typeface="Arial" panose="020B0604020202020204" pitchFamily="34" charset="0"/>
              <a:buChar char="•"/>
            </a:pPr>
            <a:r>
              <a:rPr lang="en-GB" dirty="0"/>
              <a:t>None. Project will use existing security model provided by DADS Lab, Data Lake And Tableau.</a:t>
            </a:r>
          </a:p>
          <a:p>
            <a:endParaRPr lang="en-GB" dirty="0"/>
          </a:p>
          <a:p>
            <a:endParaRPr lang="en-GB" dirty="0"/>
          </a:p>
        </p:txBody>
      </p:sp>
      <p:sp>
        <p:nvSpPr>
          <p:cNvPr id="3" name="Slide Number Placeholder 2">
            <a:extLst>
              <a:ext uri="{FF2B5EF4-FFF2-40B4-BE49-F238E27FC236}">
                <a16:creationId xmlns:a16="http://schemas.microsoft.com/office/drawing/2014/main" id="{38040683-EEFA-4B01-A709-AD61F9B9F638}"/>
              </a:ext>
            </a:extLst>
          </p:cNvPr>
          <p:cNvSpPr>
            <a:spLocks noGrp="1"/>
          </p:cNvSpPr>
          <p:nvPr>
            <p:ph type="sldNum" sz="quarter" idx="10"/>
          </p:nvPr>
        </p:nvSpPr>
        <p:spPr/>
        <p:txBody>
          <a:bodyPr/>
          <a:lstStyle/>
          <a:p>
            <a:fld id="{08BDDC8D-36E9-467E-8CF1-750845950A7F}" type="slidenum">
              <a:rPr lang="en-GB" smtClean="0"/>
              <a:pPr/>
              <a:t>11</a:t>
            </a:fld>
            <a:endParaRPr lang="en-GB"/>
          </a:p>
        </p:txBody>
      </p:sp>
      <p:sp>
        <p:nvSpPr>
          <p:cNvPr id="4" name="Title 3">
            <a:extLst>
              <a:ext uri="{FF2B5EF4-FFF2-40B4-BE49-F238E27FC236}">
                <a16:creationId xmlns:a16="http://schemas.microsoft.com/office/drawing/2014/main" id="{247C8B9E-D7F8-4BB0-8F30-9ECAECCDF201}"/>
              </a:ext>
            </a:extLst>
          </p:cNvPr>
          <p:cNvSpPr>
            <a:spLocks noGrp="1"/>
          </p:cNvSpPr>
          <p:nvPr>
            <p:ph type="title"/>
          </p:nvPr>
        </p:nvSpPr>
        <p:spPr/>
        <p:txBody>
          <a:bodyPr/>
          <a:lstStyle/>
          <a:p>
            <a:r>
              <a:rPr lang="en-GB" altLang="en-US" dirty="0"/>
              <a:t>Delivery Scope: NFRs - Security Requirements</a:t>
            </a:r>
            <a:endParaRPr lang="en-GB" dirty="0"/>
          </a:p>
        </p:txBody>
      </p:sp>
      <p:sp>
        <p:nvSpPr>
          <p:cNvPr id="6" name="Content Placeholder 1">
            <a:extLst>
              <a:ext uri="{FF2B5EF4-FFF2-40B4-BE49-F238E27FC236}">
                <a16:creationId xmlns:a16="http://schemas.microsoft.com/office/drawing/2014/main" id="{37E3C35D-495F-454C-8705-C6D45A90C27C}"/>
              </a:ext>
            </a:extLst>
          </p:cNvPr>
          <p:cNvSpPr txBox="1">
            <a:spLocks/>
          </p:cNvSpPr>
          <p:nvPr/>
        </p:nvSpPr>
        <p:spPr bwMode="gray">
          <a:xfrm>
            <a:off x="486000" y="1171073"/>
            <a:ext cx="7475396" cy="1074822"/>
          </a:xfrm>
          <a:prstGeom prst="rect">
            <a:avLst/>
          </a:prstGeom>
        </p:spPr>
        <p:txBody>
          <a:bodyPr vert="horz" lIns="0" tIns="0" rIns="0" bIns="0" rtlCol="0">
            <a:noAutofit/>
          </a:bodyPr>
          <a:lstStyle>
            <a:lvl1pPr marL="0" indent="0" algn="l" defTabSz="1034701" rtl="0" eaLnBrk="1" latinLnBrk="0" hangingPunct="1">
              <a:spcBef>
                <a:spcPts val="700"/>
              </a:spcBef>
              <a:buClr>
                <a:schemeClr val="tx2"/>
              </a:buClr>
              <a:buSzPct val="100000"/>
              <a:buFont typeface="Symbol" panose="05050102010706020507" pitchFamily="18" charset="2"/>
              <a:buNone/>
              <a:defRPr lang="en-GB" sz="1600" kern="1200" baseline="0" dirty="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lang="en-US" sz="1400" kern="1200" baseline="0" dirty="0" smtClean="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9pPr>
          </a:lstStyle>
          <a:p>
            <a:r>
              <a:rPr lang="en-GB" dirty="0"/>
              <a:t>The design project must seek to meet the </a:t>
            </a:r>
            <a:r>
              <a:rPr lang="en-GB" dirty="0">
                <a:hlinkClick r:id="rId2"/>
              </a:rPr>
              <a:t>Overarching Security Design Principles</a:t>
            </a:r>
            <a:r>
              <a:rPr lang="en-GB" dirty="0">
                <a:hlinkClick r:id="rId3"/>
              </a:rPr>
              <a:t> </a:t>
            </a:r>
            <a:r>
              <a:rPr lang="en-GB" dirty="0"/>
              <a:t>by listing the control requirements the design will consider and how they will be meet.    </a:t>
            </a:r>
          </a:p>
          <a:p>
            <a:r>
              <a:rPr lang="en-GB" dirty="0"/>
              <a:t>These requirements can be self-served from pre-defined </a:t>
            </a:r>
            <a:r>
              <a:rPr lang="en-GB" dirty="0">
                <a:hlinkClick r:id="rId4"/>
              </a:rPr>
              <a:t>Security Control Patterns </a:t>
            </a:r>
            <a:r>
              <a:rPr lang="en-GB" dirty="0"/>
              <a:t>and </a:t>
            </a:r>
            <a:r>
              <a:rPr lang="en-GB" dirty="0">
                <a:hlinkClick r:id="rId5"/>
              </a:rPr>
              <a:t>High-Level Requirements</a:t>
            </a:r>
            <a:r>
              <a:rPr lang="en-GB" dirty="0"/>
              <a:t> lists, or supplied from your assigned security consultant on the project..</a:t>
            </a:r>
          </a:p>
          <a:p>
            <a:endParaRPr lang="en-GB" dirty="0"/>
          </a:p>
          <a:p>
            <a:endParaRPr lang="en-GB" dirty="0"/>
          </a:p>
          <a:p>
            <a:endParaRPr lang="en-GB" dirty="0"/>
          </a:p>
          <a:p>
            <a:endParaRPr lang="en-GB" dirty="0"/>
          </a:p>
        </p:txBody>
      </p:sp>
      <p:graphicFrame>
        <p:nvGraphicFramePr>
          <p:cNvPr id="7" name="Table 6">
            <a:extLst>
              <a:ext uri="{FF2B5EF4-FFF2-40B4-BE49-F238E27FC236}">
                <a16:creationId xmlns:a16="http://schemas.microsoft.com/office/drawing/2014/main" id="{03375467-0489-4213-837E-915621E97B3E}"/>
              </a:ext>
            </a:extLst>
          </p:cNvPr>
          <p:cNvGraphicFramePr>
            <a:graphicFrameLocks noGrp="1"/>
          </p:cNvGraphicFramePr>
          <p:nvPr>
            <p:extLst>
              <p:ext uri="{D42A27DB-BD31-4B8C-83A1-F6EECF244321}">
                <p14:modId xmlns:p14="http://schemas.microsoft.com/office/powerpoint/2010/main" val="3270703911"/>
              </p:ext>
            </p:extLst>
          </p:nvPr>
        </p:nvGraphicFramePr>
        <p:xfrm>
          <a:off x="7961396" y="1676790"/>
          <a:ext cx="2446337" cy="1420560"/>
        </p:xfrm>
        <a:graphic>
          <a:graphicData uri="http://schemas.openxmlformats.org/drawingml/2006/table">
            <a:tbl>
              <a:tblPr firstRow="1" bandRow="1">
                <a:tableStyleId>{69CF1AB2-1976-4502-BF36-3FF5EA218861}</a:tableStyleId>
              </a:tblPr>
              <a:tblGrid>
                <a:gridCol w="1258407">
                  <a:extLst>
                    <a:ext uri="{9D8B030D-6E8A-4147-A177-3AD203B41FA5}">
                      <a16:colId xmlns:a16="http://schemas.microsoft.com/office/drawing/2014/main" val="3778550768"/>
                    </a:ext>
                  </a:extLst>
                </a:gridCol>
                <a:gridCol w="408395">
                  <a:extLst>
                    <a:ext uri="{9D8B030D-6E8A-4147-A177-3AD203B41FA5}">
                      <a16:colId xmlns:a16="http://schemas.microsoft.com/office/drawing/2014/main" val="4034083030"/>
                    </a:ext>
                  </a:extLst>
                </a:gridCol>
                <a:gridCol w="384956">
                  <a:extLst>
                    <a:ext uri="{9D8B030D-6E8A-4147-A177-3AD203B41FA5}">
                      <a16:colId xmlns:a16="http://schemas.microsoft.com/office/drawing/2014/main" val="2279922911"/>
                    </a:ext>
                  </a:extLst>
                </a:gridCol>
                <a:gridCol w="394579">
                  <a:extLst>
                    <a:ext uri="{9D8B030D-6E8A-4147-A177-3AD203B41FA5}">
                      <a16:colId xmlns:a16="http://schemas.microsoft.com/office/drawing/2014/main" val="438701973"/>
                    </a:ext>
                  </a:extLst>
                </a:gridCol>
              </a:tblGrid>
              <a:tr h="453054">
                <a:tc>
                  <a:txBody>
                    <a:bodyPr/>
                    <a:lstStyle/>
                    <a:p>
                      <a:pPr algn="l"/>
                      <a:r>
                        <a:rPr lang="en-GB" sz="1000" kern="1200" baseline="0" dirty="0">
                          <a:solidFill>
                            <a:schemeClr val="tx2"/>
                          </a:solidFill>
                          <a:latin typeface="RN House Sans Regular" panose="020B0504020203020204" pitchFamily="34" charset="0"/>
                          <a:ea typeface="+mn-ea"/>
                          <a:cs typeface="+mn-cs"/>
                        </a:rPr>
                        <a:t>Data</a:t>
                      </a:r>
                    </a:p>
                    <a:p>
                      <a:pPr algn="l"/>
                      <a:r>
                        <a:rPr lang="en-GB" sz="1000" kern="1200" baseline="0" dirty="0">
                          <a:solidFill>
                            <a:schemeClr val="tx2"/>
                          </a:solidFill>
                          <a:latin typeface="RN House Sans Regular" panose="020B0504020203020204" pitchFamily="34" charset="0"/>
                          <a:ea typeface="+mn-ea"/>
                          <a:cs typeface="+mn-cs"/>
                        </a:rPr>
                        <a:t>Classification</a:t>
                      </a:r>
                    </a:p>
                  </a:txBody>
                  <a:tcPr marL="78190" marR="78190" marT="41294" marB="41294"/>
                </a:tc>
                <a:tc gridSpan="3">
                  <a:txBody>
                    <a:bodyPr/>
                    <a:lstStyle/>
                    <a:p>
                      <a:pPr algn="ctr"/>
                      <a:r>
                        <a:rPr lang="en-US" sz="1000" kern="1200" baseline="0" dirty="0">
                          <a:solidFill>
                            <a:schemeClr val="tx2"/>
                          </a:solidFill>
                          <a:latin typeface="RN House Sans Regular" panose="020B0504020203020204" pitchFamily="34" charset="0"/>
                          <a:ea typeface="+mn-ea"/>
                          <a:cs typeface="+mn-cs"/>
                        </a:rPr>
                        <a:t>Confidential</a:t>
                      </a:r>
                      <a:endParaRPr lang="en-GB" sz="1000" kern="1200" baseline="0" dirty="0">
                        <a:solidFill>
                          <a:schemeClr val="tx2"/>
                        </a:solidFill>
                        <a:latin typeface="RN House Sans Regular" panose="020B0504020203020204" pitchFamily="34" charset="0"/>
                        <a:ea typeface="+mn-ea"/>
                        <a:cs typeface="+mn-cs"/>
                      </a:endParaRPr>
                    </a:p>
                  </a:txBody>
                  <a:tcPr marL="78190" marR="78190" marT="41294" marB="41294"/>
                </a:tc>
                <a:tc hMerge="1">
                  <a:txBody>
                    <a:bodyPr/>
                    <a:lstStyle/>
                    <a:p>
                      <a:pPr algn="ctr"/>
                      <a:endParaRPr lang="en-GB" sz="1000" b="0" dirty="0"/>
                    </a:p>
                  </a:txBody>
                  <a:tcPr marL="78201" marR="78201" marT="41300" marB="41300"/>
                </a:tc>
                <a:tc hMerge="1">
                  <a:txBody>
                    <a:bodyPr/>
                    <a:lstStyle/>
                    <a:p>
                      <a:pPr algn="ctr"/>
                      <a:endParaRPr lang="en-GB" sz="1000" b="0" dirty="0"/>
                    </a:p>
                  </a:txBody>
                  <a:tcPr marL="78201" marR="78201" marT="41300" marB="41300"/>
                </a:tc>
                <a:extLst>
                  <a:ext uri="{0D108BD9-81ED-4DB2-BD59-A6C34878D82A}">
                    <a16:rowId xmlns:a16="http://schemas.microsoft.com/office/drawing/2014/main" val="1625704619"/>
                  </a:ext>
                </a:extLst>
              </a:tr>
              <a:tr h="234988">
                <a:tc rowSpan="2">
                  <a:txBody>
                    <a:bodyPr/>
                    <a:lstStyle/>
                    <a:p>
                      <a:pPr>
                        <a:lnSpc>
                          <a:spcPct val="150000"/>
                        </a:lnSpc>
                      </a:pPr>
                      <a:br>
                        <a:rPr lang="en-GB" sz="1000" kern="1200" baseline="0" dirty="0">
                          <a:solidFill>
                            <a:schemeClr val="tx2"/>
                          </a:solidFill>
                          <a:latin typeface="RN House Sans Regular" panose="020B0504020203020204" pitchFamily="34" charset="0"/>
                          <a:ea typeface="+mn-ea"/>
                          <a:cs typeface="+mn-cs"/>
                        </a:rPr>
                      </a:br>
                      <a:r>
                        <a:rPr lang="en-GB" sz="1000" kern="1200" baseline="0" dirty="0">
                          <a:solidFill>
                            <a:schemeClr val="tx2"/>
                          </a:solidFill>
                          <a:latin typeface="RN House Sans Regular" panose="020B0504020203020204" pitchFamily="34" charset="0"/>
                          <a:ea typeface="+mn-ea"/>
                          <a:cs typeface="+mn-cs"/>
                        </a:rPr>
                        <a:t>Rating Value</a:t>
                      </a:r>
                    </a:p>
                  </a:txBody>
                  <a:tcPr marL="78190" marR="78190" marT="41294" marB="41294"/>
                </a:tc>
                <a:tc>
                  <a:txBody>
                    <a:bodyPr/>
                    <a:lstStyle/>
                    <a:p>
                      <a:pPr algn="ctr"/>
                      <a:r>
                        <a:rPr lang="en-GB" sz="1000" kern="1200" baseline="0" dirty="0">
                          <a:solidFill>
                            <a:schemeClr val="tx2"/>
                          </a:solidFill>
                          <a:latin typeface="RN House Sans Regular" panose="020B0504020203020204" pitchFamily="34" charset="0"/>
                          <a:ea typeface="+mn-ea"/>
                          <a:cs typeface="+mn-cs"/>
                        </a:rPr>
                        <a:t>C</a:t>
                      </a:r>
                    </a:p>
                  </a:txBody>
                  <a:tcPr marL="78190" marR="78190" marT="41294" marB="41294"/>
                </a:tc>
                <a:tc>
                  <a:txBody>
                    <a:bodyPr/>
                    <a:lstStyle/>
                    <a:p>
                      <a:pPr algn="ctr"/>
                      <a:r>
                        <a:rPr lang="en-GB" sz="1000" b="0" dirty="0"/>
                        <a:t>I</a:t>
                      </a:r>
                    </a:p>
                  </a:txBody>
                  <a:tcPr marL="78190" marR="78190" marT="41294" marB="41294"/>
                </a:tc>
                <a:tc>
                  <a:txBody>
                    <a:bodyPr/>
                    <a:lstStyle/>
                    <a:p>
                      <a:pPr algn="ctr"/>
                      <a:r>
                        <a:rPr lang="en-GB" sz="1000" b="0" dirty="0"/>
                        <a:t>A</a:t>
                      </a:r>
                    </a:p>
                  </a:txBody>
                  <a:tcPr marL="78190" marR="78190" marT="41294" marB="41294"/>
                </a:tc>
                <a:extLst>
                  <a:ext uri="{0D108BD9-81ED-4DB2-BD59-A6C34878D82A}">
                    <a16:rowId xmlns:a16="http://schemas.microsoft.com/office/drawing/2014/main" val="4148099705"/>
                  </a:ext>
                </a:extLst>
              </a:tr>
              <a:tr h="276543">
                <a:tc vMerge="1">
                  <a:txBody>
                    <a:bodyPr/>
                    <a:lstStyle/>
                    <a:p>
                      <a:endParaRPr lang="en-GB"/>
                    </a:p>
                  </a:txBody>
                  <a:tcPr/>
                </a:tc>
                <a:tc>
                  <a:txBody>
                    <a:bodyPr/>
                    <a:lstStyle/>
                    <a:p>
                      <a:pPr algn="ctr"/>
                      <a:r>
                        <a:rPr lang="en-US" sz="1000" kern="1200" baseline="0" dirty="0">
                          <a:solidFill>
                            <a:schemeClr val="tx2"/>
                          </a:solidFill>
                          <a:latin typeface="RN House Sans Regular" panose="020B0504020203020204" pitchFamily="34" charset="0"/>
                          <a:ea typeface="+mn-ea"/>
                          <a:cs typeface="+mn-cs"/>
                        </a:rPr>
                        <a:t>3</a:t>
                      </a:r>
                      <a:endParaRPr lang="en-GB" sz="1000" kern="1200" baseline="0" dirty="0">
                        <a:solidFill>
                          <a:schemeClr val="tx2"/>
                        </a:solidFill>
                        <a:latin typeface="RN House Sans Regular" panose="020B0504020203020204" pitchFamily="34" charset="0"/>
                        <a:ea typeface="+mn-ea"/>
                        <a:cs typeface="+mn-cs"/>
                      </a:endParaRPr>
                    </a:p>
                  </a:txBody>
                  <a:tcPr marL="78190" marR="78190" marT="41294" marB="41294"/>
                </a:tc>
                <a:tc>
                  <a:txBody>
                    <a:bodyPr/>
                    <a:lstStyle/>
                    <a:p>
                      <a:pPr algn="ctr"/>
                      <a:r>
                        <a:rPr lang="en-US" sz="1000" b="0" dirty="0"/>
                        <a:t>4</a:t>
                      </a:r>
                      <a:endParaRPr lang="en-GB" sz="1000" b="0" dirty="0"/>
                    </a:p>
                  </a:txBody>
                  <a:tcPr marL="78190" marR="78190" marT="41294" marB="41294"/>
                </a:tc>
                <a:tc>
                  <a:txBody>
                    <a:bodyPr/>
                    <a:lstStyle/>
                    <a:p>
                      <a:pPr algn="ctr"/>
                      <a:r>
                        <a:rPr lang="en-US" sz="1000" b="0" dirty="0"/>
                        <a:t>4</a:t>
                      </a:r>
                      <a:endParaRPr lang="en-GB" sz="1000" b="0" dirty="0"/>
                    </a:p>
                  </a:txBody>
                  <a:tcPr marL="78190" marR="78190" marT="41294" marB="41294"/>
                </a:tc>
                <a:extLst>
                  <a:ext uri="{0D108BD9-81ED-4DB2-BD59-A6C34878D82A}">
                    <a16:rowId xmlns:a16="http://schemas.microsoft.com/office/drawing/2014/main" val="241440904"/>
                  </a:ext>
                </a:extLst>
              </a:tr>
              <a:tr h="453054">
                <a:tc>
                  <a:txBody>
                    <a:bodyPr/>
                    <a:lstStyle/>
                    <a:p>
                      <a:r>
                        <a:rPr lang="en-GB" sz="1000" kern="1200" baseline="0" dirty="0">
                          <a:solidFill>
                            <a:schemeClr val="tx2"/>
                          </a:solidFill>
                          <a:latin typeface="RN House Sans Regular" panose="020B0504020203020204" pitchFamily="34" charset="0"/>
                          <a:ea typeface="+mn-ea"/>
                          <a:cs typeface="+mn-cs"/>
                        </a:rPr>
                        <a:t>ServiceNow ISBIA Reference</a:t>
                      </a:r>
                    </a:p>
                  </a:txBody>
                  <a:tcPr marL="78190" marR="78190" marT="41294" marB="41294"/>
                </a:tc>
                <a:tc gridSpan="3">
                  <a:txBody>
                    <a:bodyPr/>
                    <a:lstStyle/>
                    <a:p>
                      <a:r>
                        <a:rPr lang="en-GB" sz="1000" b="0" i="0" kern="1200" dirty="0">
                          <a:solidFill>
                            <a:schemeClr val="dk1"/>
                          </a:solidFill>
                          <a:effectLst/>
                          <a:latin typeface="+mn-lt"/>
                          <a:ea typeface="+mn-ea"/>
                          <a:cs typeface="+mn-cs"/>
                        </a:rPr>
                        <a:t>BIA0019824</a:t>
                      </a:r>
                      <a:endParaRPr lang="en-GB" sz="1000" kern="1200" baseline="0" dirty="0">
                        <a:solidFill>
                          <a:schemeClr val="tx2"/>
                        </a:solidFill>
                        <a:latin typeface="RN House Sans Regular" panose="020B0504020203020204" pitchFamily="34" charset="0"/>
                        <a:ea typeface="+mn-ea"/>
                        <a:cs typeface="+mn-cs"/>
                      </a:endParaRPr>
                    </a:p>
                  </a:txBody>
                  <a:tcPr marL="78190" marR="78190" marT="41294" marB="41294"/>
                </a:tc>
                <a:tc hMerge="1">
                  <a:txBody>
                    <a:bodyPr/>
                    <a:lstStyle/>
                    <a:p>
                      <a:endParaRPr lang="en-GB" sz="1100" b="0"/>
                    </a:p>
                  </a:txBody>
                  <a:tcPr marL="78188" marR="78188" marT="41406" marB="41406"/>
                </a:tc>
                <a:tc hMerge="1">
                  <a:txBody>
                    <a:bodyPr/>
                    <a:lstStyle/>
                    <a:p>
                      <a:endParaRPr lang="en-GB" sz="1100" b="0"/>
                    </a:p>
                  </a:txBody>
                  <a:tcPr marL="78188" marR="78188" marT="41406" marB="41406"/>
                </a:tc>
                <a:extLst>
                  <a:ext uri="{0D108BD9-81ED-4DB2-BD59-A6C34878D82A}">
                    <a16:rowId xmlns:a16="http://schemas.microsoft.com/office/drawing/2014/main" val="1485530331"/>
                  </a:ext>
                </a:extLst>
              </a:tr>
            </a:tbl>
          </a:graphicData>
        </a:graphic>
      </p:graphicFrame>
    </p:spTree>
    <p:extLst>
      <p:ext uri="{BB962C8B-B14F-4D97-AF65-F5344CB8AC3E}">
        <p14:creationId xmlns:p14="http://schemas.microsoft.com/office/powerpoint/2010/main" val="621715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7F1C91-E29E-44B6-ADCB-0D2BD77AD942}"/>
              </a:ext>
            </a:extLst>
          </p:cNvPr>
          <p:cNvSpPr>
            <a:spLocks noGrp="1"/>
          </p:cNvSpPr>
          <p:nvPr>
            <p:ph sz="quarter" idx="11"/>
          </p:nvPr>
        </p:nvSpPr>
        <p:spPr>
          <a:xfrm>
            <a:off x="486000" y="1031358"/>
            <a:ext cx="9721400" cy="6034605"/>
          </a:xfrm>
        </p:spPr>
        <p:txBody>
          <a:bodyPr/>
          <a:lstStyle/>
          <a:p>
            <a:r>
              <a:rPr lang="en-GB" altLang="en-US" dirty="0"/>
              <a:t>If there are multiple phases of delivery of this solution into production then describe the phases. Keep high level, focusing on the design changes, highlighting details for the phase(s) covered in this submission.</a:t>
            </a:r>
          </a:p>
          <a:p>
            <a:endParaRPr lang="en-GB" dirty="0"/>
          </a:p>
          <a:p>
            <a:endParaRPr lang="en-GB" dirty="0"/>
          </a:p>
          <a:p>
            <a:endParaRPr lang="en-GB" dirty="0"/>
          </a:p>
          <a:p>
            <a:r>
              <a:rPr lang="en-GB" b="1" dirty="0"/>
              <a:t>Dependency</a:t>
            </a:r>
            <a:r>
              <a:rPr lang="en-GB" dirty="0"/>
              <a:t>:</a:t>
            </a:r>
          </a:p>
          <a:p>
            <a:pPr marL="285750" indent="-285750">
              <a:buFont typeface="Arial" panose="020B0604020202020204" pitchFamily="34" charset="0"/>
              <a:buChar char="•"/>
            </a:pPr>
            <a:r>
              <a:rPr lang="en-GB" dirty="0"/>
              <a:t>DADS Lab : Available.</a:t>
            </a:r>
          </a:p>
          <a:p>
            <a:pPr marL="285750" indent="-285750">
              <a:buFont typeface="Arial" panose="020B0604020202020204" pitchFamily="34" charset="0"/>
              <a:buChar char="•"/>
            </a:pPr>
            <a:r>
              <a:rPr lang="en-GB" dirty="0"/>
              <a:t>DADS Execution : Q42021/Q12022</a:t>
            </a:r>
          </a:p>
          <a:p>
            <a:pPr marL="285750" indent="-285750">
              <a:buFont typeface="Arial" panose="020B0604020202020204" pitchFamily="34" charset="0"/>
              <a:buChar char="•"/>
            </a:pPr>
            <a:r>
              <a:rPr lang="en-GB" dirty="0"/>
              <a:t>DADS MLOPs: QQ2022</a:t>
            </a:r>
          </a:p>
          <a:p>
            <a:pPr marL="285750" indent="-285750">
              <a:buFont typeface="Arial" panose="020B0604020202020204" pitchFamily="34" charset="0"/>
              <a:buChar char="•"/>
            </a:pPr>
            <a:r>
              <a:rPr lang="en-GB" b="1" dirty="0"/>
              <a:t>Component Timelines:</a:t>
            </a:r>
          </a:p>
          <a:p>
            <a:endParaRPr lang="en-GB" dirty="0"/>
          </a:p>
        </p:txBody>
      </p:sp>
      <p:sp>
        <p:nvSpPr>
          <p:cNvPr id="3" name="Slide Number Placeholder 2">
            <a:extLst>
              <a:ext uri="{FF2B5EF4-FFF2-40B4-BE49-F238E27FC236}">
                <a16:creationId xmlns:a16="http://schemas.microsoft.com/office/drawing/2014/main" id="{98E3DD66-5BFC-4C8E-99D1-7C30CC5BEE0E}"/>
              </a:ext>
            </a:extLst>
          </p:cNvPr>
          <p:cNvSpPr>
            <a:spLocks noGrp="1"/>
          </p:cNvSpPr>
          <p:nvPr>
            <p:ph type="sldNum" sz="quarter" idx="10"/>
          </p:nvPr>
        </p:nvSpPr>
        <p:spPr/>
        <p:txBody>
          <a:bodyPr/>
          <a:lstStyle/>
          <a:p>
            <a:fld id="{08BDDC8D-36E9-467E-8CF1-750845950A7F}" type="slidenum">
              <a:rPr lang="en-GB" smtClean="0"/>
              <a:pPr/>
              <a:t>12</a:t>
            </a:fld>
            <a:endParaRPr lang="en-GB"/>
          </a:p>
        </p:txBody>
      </p:sp>
      <p:sp>
        <p:nvSpPr>
          <p:cNvPr id="4" name="Title 3">
            <a:extLst>
              <a:ext uri="{FF2B5EF4-FFF2-40B4-BE49-F238E27FC236}">
                <a16:creationId xmlns:a16="http://schemas.microsoft.com/office/drawing/2014/main" id="{E5A3F5D2-BA22-44AB-BCE4-6D77FDB2274B}"/>
              </a:ext>
            </a:extLst>
          </p:cNvPr>
          <p:cNvSpPr>
            <a:spLocks noGrp="1"/>
          </p:cNvSpPr>
          <p:nvPr>
            <p:ph type="title"/>
          </p:nvPr>
        </p:nvSpPr>
        <p:spPr/>
        <p:txBody>
          <a:bodyPr/>
          <a:lstStyle/>
          <a:p>
            <a:r>
              <a:rPr lang="en-GB" altLang="en-US" dirty="0"/>
              <a:t>Phasing Overview</a:t>
            </a:r>
            <a:endParaRPr lang="en-GB" dirty="0"/>
          </a:p>
        </p:txBody>
      </p:sp>
      <p:sp>
        <p:nvSpPr>
          <p:cNvPr id="5" name="TextBox 4">
            <a:extLst>
              <a:ext uri="{FF2B5EF4-FFF2-40B4-BE49-F238E27FC236}">
                <a16:creationId xmlns:a16="http://schemas.microsoft.com/office/drawing/2014/main" id="{0608BF34-AA76-4707-B6C7-26CD1C273271}"/>
              </a:ext>
            </a:extLst>
          </p:cNvPr>
          <p:cNvSpPr txBox="1"/>
          <p:nvPr/>
        </p:nvSpPr>
        <p:spPr>
          <a:xfrm>
            <a:off x="486000" y="2243931"/>
            <a:ext cx="8849582" cy="823789"/>
          </a:xfrm>
          <a:prstGeom prst="rect">
            <a:avLst/>
          </a:prstGeom>
          <a:noFill/>
        </p:spPr>
        <p:txBody>
          <a:bodyPr wrap="square" lIns="0" tIns="0" rIns="0" bIns="0" rtlCol="0">
            <a:noAutofit/>
          </a:bodyPr>
          <a:lstStyle/>
          <a:p>
            <a:pPr algn="ctr"/>
            <a:r>
              <a:rPr lang="en-GB" sz="1800" b="1" dirty="0">
                <a:solidFill>
                  <a:srgbClr val="FF0000"/>
                </a:solidFill>
                <a:latin typeface="Arial" panose="020B0604020202020204" pitchFamily="34" charset="0"/>
                <a:cs typeface="Arial" panose="020B0604020202020204" pitchFamily="34" charset="0"/>
              </a:rPr>
              <a:t>Phase wise plan to align with inflight  platform capabilities agreed with platforms.</a:t>
            </a:r>
          </a:p>
          <a:p>
            <a:pPr algn="ctr"/>
            <a:endParaRPr lang="en-GB" sz="1800" b="1" dirty="0">
              <a:solidFill>
                <a:srgbClr val="FF0000"/>
              </a:solidFill>
              <a:latin typeface="Arial" panose="020B0604020202020204" pitchFamily="34" charset="0"/>
              <a:cs typeface="Arial" panose="020B0604020202020204" pitchFamily="34" charset="0"/>
            </a:endParaRPr>
          </a:p>
        </p:txBody>
      </p:sp>
      <p:graphicFrame>
        <p:nvGraphicFramePr>
          <p:cNvPr id="6" name="Object 5">
            <a:extLst>
              <a:ext uri="{FF2B5EF4-FFF2-40B4-BE49-F238E27FC236}">
                <a16:creationId xmlns:a16="http://schemas.microsoft.com/office/drawing/2014/main" id="{E9BE1811-79DB-4172-8404-82CD9973A4EA}"/>
              </a:ext>
            </a:extLst>
          </p:cNvPr>
          <p:cNvGraphicFramePr>
            <a:graphicFrameLocks noChangeAspect="1"/>
          </p:cNvGraphicFramePr>
          <p:nvPr>
            <p:extLst>
              <p:ext uri="{D42A27DB-BD31-4B8C-83A1-F6EECF244321}">
                <p14:modId xmlns:p14="http://schemas.microsoft.com/office/powerpoint/2010/main" val="2967226822"/>
              </p:ext>
            </p:extLst>
          </p:nvPr>
        </p:nvGraphicFramePr>
        <p:xfrm>
          <a:off x="605598" y="4493543"/>
          <a:ext cx="914400" cy="771525"/>
        </p:xfrm>
        <a:graphic>
          <a:graphicData uri="http://schemas.openxmlformats.org/presentationml/2006/ole">
            <mc:AlternateContent xmlns:mc="http://schemas.openxmlformats.org/markup-compatibility/2006">
              <mc:Choice xmlns:v="urn:schemas-microsoft-com:vml" Requires="v">
                <p:oleObj name="Worksheet" showAsIcon="1" r:id="rId2" imgW="914400" imgH="771480" progId="Excel.Sheet.12">
                  <p:embed/>
                </p:oleObj>
              </mc:Choice>
              <mc:Fallback>
                <p:oleObj name="Worksheet" showAsIcon="1" r:id="rId2" imgW="914400" imgH="771480" progId="Excel.Sheet.12">
                  <p:embed/>
                  <p:pic>
                    <p:nvPicPr>
                      <p:cNvPr id="0" name=""/>
                      <p:cNvPicPr/>
                      <p:nvPr/>
                    </p:nvPicPr>
                    <p:blipFill>
                      <a:blip r:embed="rId3"/>
                      <a:stretch>
                        <a:fillRect/>
                      </a:stretch>
                    </p:blipFill>
                    <p:spPr>
                      <a:xfrm>
                        <a:off x="605598" y="449354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132888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AE6B52-8085-47BE-BFDB-20A1C57E307A}"/>
              </a:ext>
            </a:extLst>
          </p:cNvPr>
          <p:cNvSpPr>
            <a:spLocks noGrp="1"/>
          </p:cNvSpPr>
          <p:nvPr>
            <p:ph type="sldNum" sz="quarter" idx="10"/>
          </p:nvPr>
        </p:nvSpPr>
        <p:spPr/>
        <p:txBody>
          <a:bodyPr/>
          <a:lstStyle/>
          <a:p>
            <a:fld id="{08BDDC8D-36E9-467E-8CF1-750845950A7F}" type="slidenum">
              <a:rPr lang="en-GB" smtClean="0"/>
              <a:pPr/>
              <a:t>13</a:t>
            </a:fld>
            <a:endParaRPr lang="en-GB"/>
          </a:p>
        </p:txBody>
      </p:sp>
      <p:sp>
        <p:nvSpPr>
          <p:cNvPr id="4" name="Title 3">
            <a:extLst>
              <a:ext uri="{FF2B5EF4-FFF2-40B4-BE49-F238E27FC236}">
                <a16:creationId xmlns:a16="http://schemas.microsoft.com/office/drawing/2014/main" id="{FB7B9272-7B00-4863-9303-CD54E3BBD85D}"/>
              </a:ext>
            </a:extLst>
          </p:cNvPr>
          <p:cNvSpPr>
            <a:spLocks noGrp="1"/>
          </p:cNvSpPr>
          <p:nvPr>
            <p:ph type="title"/>
          </p:nvPr>
        </p:nvSpPr>
        <p:spPr/>
        <p:txBody>
          <a:bodyPr/>
          <a:lstStyle/>
          <a:p>
            <a:r>
              <a:rPr lang="en-GB" altLang="en-US" dirty="0"/>
              <a:t>System Context</a:t>
            </a:r>
            <a:endParaRPr lang="en-GB" dirty="0"/>
          </a:p>
        </p:txBody>
      </p:sp>
      <p:pic>
        <p:nvPicPr>
          <p:cNvPr id="8" name="Picture 7">
            <a:extLst>
              <a:ext uri="{FF2B5EF4-FFF2-40B4-BE49-F238E27FC236}">
                <a16:creationId xmlns:a16="http://schemas.microsoft.com/office/drawing/2014/main" id="{D5DD729F-1CF6-41BC-AA9D-AD0584B83724}"/>
              </a:ext>
            </a:extLst>
          </p:cNvPr>
          <p:cNvPicPr>
            <a:picLocks noChangeAspect="1"/>
          </p:cNvPicPr>
          <p:nvPr/>
        </p:nvPicPr>
        <p:blipFill>
          <a:blip r:embed="rId2"/>
          <a:stretch>
            <a:fillRect/>
          </a:stretch>
        </p:blipFill>
        <p:spPr>
          <a:xfrm>
            <a:off x="647701" y="4140070"/>
            <a:ext cx="8258174" cy="3141663"/>
          </a:xfrm>
          <a:prstGeom prst="rect">
            <a:avLst/>
          </a:prstGeom>
        </p:spPr>
      </p:pic>
      <p:pic>
        <p:nvPicPr>
          <p:cNvPr id="16" name="Picture 15">
            <a:extLst>
              <a:ext uri="{FF2B5EF4-FFF2-40B4-BE49-F238E27FC236}">
                <a16:creationId xmlns:a16="http://schemas.microsoft.com/office/drawing/2014/main" id="{9B324534-779E-4462-884A-2582D8A43CA7}"/>
              </a:ext>
            </a:extLst>
          </p:cNvPr>
          <p:cNvPicPr>
            <a:picLocks noChangeAspect="1"/>
          </p:cNvPicPr>
          <p:nvPr/>
        </p:nvPicPr>
        <p:blipFill>
          <a:blip r:embed="rId3"/>
          <a:stretch>
            <a:fillRect/>
          </a:stretch>
        </p:blipFill>
        <p:spPr>
          <a:xfrm>
            <a:off x="495897" y="848109"/>
            <a:ext cx="8082114" cy="3419475"/>
          </a:xfrm>
          <a:prstGeom prst="rect">
            <a:avLst/>
          </a:prstGeom>
        </p:spPr>
      </p:pic>
    </p:spTree>
    <p:extLst>
      <p:ext uri="{BB962C8B-B14F-4D97-AF65-F5344CB8AC3E}">
        <p14:creationId xmlns:p14="http://schemas.microsoft.com/office/powerpoint/2010/main" val="691684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F653B5-9D31-44EF-AF72-EF3F0F9E8233}"/>
              </a:ext>
            </a:extLst>
          </p:cNvPr>
          <p:cNvSpPr>
            <a:spLocks noGrp="1"/>
          </p:cNvSpPr>
          <p:nvPr>
            <p:ph sz="quarter" idx="11"/>
          </p:nvPr>
        </p:nvSpPr>
        <p:spPr>
          <a:xfrm>
            <a:off x="6815560" y="1723096"/>
            <a:ext cx="3391840" cy="5704996"/>
          </a:xfrm>
        </p:spPr>
        <p:txBody>
          <a:bodyPr/>
          <a:lstStyle/>
          <a:p>
            <a:r>
              <a:rPr lang="en-GB" b="1" u="sng" dirty="0"/>
              <a:t>Summary</a:t>
            </a:r>
            <a:r>
              <a:rPr lang="en-GB" dirty="0"/>
              <a:t>: </a:t>
            </a:r>
          </a:p>
          <a:p>
            <a:r>
              <a:rPr lang="en-GB" b="1" dirty="0"/>
              <a:t>Caller</a:t>
            </a:r>
            <a:r>
              <a:rPr lang="en-GB" dirty="0"/>
              <a:t>:</a:t>
            </a:r>
          </a:p>
          <a:p>
            <a:r>
              <a:rPr lang="en-GB" dirty="0"/>
              <a:t>Related to deceased customer. </a:t>
            </a:r>
          </a:p>
          <a:p>
            <a:endParaRPr lang="en-GB" dirty="0"/>
          </a:p>
          <a:p>
            <a:r>
              <a:rPr lang="en-GB" b="1" u="sng" dirty="0"/>
              <a:t>NWG Call Centre: </a:t>
            </a:r>
          </a:p>
          <a:p>
            <a:r>
              <a:rPr lang="en-GB" b="1" dirty="0"/>
              <a:t>Agents</a:t>
            </a:r>
            <a:r>
              <a:rPr lang="en-GB" dirty="0"/>
              <a:t>:</a:t>
            </a:r>
          </a:p>
          <a:p>
            <a:pPr marL="285750" indent="-285750">
              <a:buFont typeface="Arial" panose="020B0604020202020204" pitchFamily="34" charset="0"/>
              <a:buChar char="•"/>
            </a:pPr>
            <a:r>
              <a:rPr lang="en-GB" dirty="0"/>
              <a:t>Takes call.</a:t>
            </a:r>
          </a:p>
          <a:p>
            <a:pPr marL="285750" indent="-285750">
              <a:buFont typeface="Arial" panose="020B0604020202020204" pitchFamily="34" charset="0"/>
              <a:buChar char="•"/>
            </a:pPr>
            <a:r>
              <a:rPr lang="en-GB" dirty="0"/>
              <a:t>Infer call intent</a:t>
            </a:r>
          </a:p>
          <a:p>
            <a:pPr marL="285750" indent="-285750">
              <a:buFont typeface="Arial" panose="020B0604020202020204" pitchFamily="34" charset="0"/>
              <a:buChar char="•"/>
            </a:pPr>
            <a:r>
              <a:rPr lang="en-GB" dirty="0"/>
              <a:t>Manually categorize the call.</a:t>
            </a:r>
          </a:p>
          <a:p>
            <a:pPr marL="472950" lvl="1" indent="-285750">
              <a:buFont typeface="Arial" panose="020B0604020202020204" pitchFamily="34" charset="0"/>
              <a:buChar char="•"/>
            </a:pPr>
            <a:r>
              <a:rPr lang="en-GB" dirty="0"/>
              <a:t>( Able to do so for &lt;10 % call with little accuracy)</a:t>
            </a:r>
          </a:p>
          <a:p>
            <a:endParaRPr lang="en-GB" dirty="0"/>
          </a:p>
          <a:p>
            <a:r>
              <a:rPr lang="en-GB" b="1" dirty="0"/>
              <a:t>Analyst</a:t>
            </a:r>
            <a:r>
              <a:rPr lang="en-GB" dirty="0"/>
              <a:t>:</a:t>
            </a:r>
          </a:p>
          <a:p>
            <a:r>
              <a:rPr lang="en-GB" dirty="0"/>
              <a:t>Analyse calls data.</a:t>
            </a:r>
          </a:p>
        </p:txBody>
      </p:sp>
      <p:sp>
        <p:nvSpPr>
          <p:cNvPr id="3" name="Slide Number Placeholder 2">
            <a:extLst>
              <a:ext uri="{FF2B5EF4-FFF2-40B4-BE49-F238E27FC236}">
                <a16:creationId xmlns:a16="http://schemas.microsoft.com/office/drawing/2014/main" id="{8A01FAE9-20BF-496F-AC5F-43AF8E3713A5}"/>
              </a:ext>
            </a:extLst>
          </p:cNvPr>
          <p:cNvSpPr>
            <a:spLocks noGrp="1"/>
          </p:cNvSpPr>
          <p:nvPr>
            <p:ph type="sldNum" sz="quarter" idx="10"/>
          </p:nvPr>
        </p:nvSpPr>
        <p:spPr/>
        <p:txBody>
          <a:bodyPr/>
          <a:lstStyle/>
          <a:p>
            <a:fld id="{08BDDC8D-36E9-467E-8CF1-750845950A7F}" type="slidenum">
              <a:rPr lang="en-GB" smtClean="0"/>
              <a:pPr/>
              <a:t>14</a:t>
            </a:fld>
            <a:endParaRPr lang="en-GB"/>
          </a:p>
        </p:txBody>
      </p:sp>
      <p:sp>
        <p:nvSpPr>
          <p:cNvPr id="4" name="Title 3">
            <a:extLst>
              <a:ext uri="{FF2B5EF4-FFF2-40B4-BE49-F238E27FC236}">
                <a16:creationId xmlns:a16="http://schemas.microsoft.com/office/drawing/2014/main" id="{0B5D0087-D344-4F5F-8F56-BFBAEA86BED3}"/>
              </a:ext>
            </a:extLst>
          </p:cNvPr>
          <p:cNvSpPr>
            <a:spLocks noGrp="1"/>
          </p:cNvSpPr>
          <p:nvPr>
            <p:ph type="title"/>
          </p:nvPr>
        </p:nvSpPr>
        <p:spPr>
          <a:xfrm>
            <a:off x="486000" y="685399"/>
            <a:ext cx="8568000" cy="536058"/>
          </a:xfrm>
        </p:spPr>
        <p:txBody>
          <a:bodyPr/>
          <a:lstStyle/>
          <a:p>
            <a:r>
              <a:rPr lang="en-GB" altLang="en-US" dirty="0"/>
              <a:t>Design: High Level Solution Design – As Is – N/A</a:t>
            </a:r>
            <a:endParaRPr lang="en-GB" dirty="0"/>
          </a:p>
        </p:txBody>
      </p:sp>
      <p:pic>
        <p:nvPicPr>
          <p:cNvPr id="6" name="Picture 5">
            <a:extLst>
              <a:ext uri="{FF2B5EF4-FFF2-40B4-BE49-F238E27FC236}">
                <a16:creationId xmlns:a16="http://schemas.microsoft.com/office/drawing/2014/main" id="{D5A9C616-7747-4236-B6BF-5F51E61F7CD9}"/>
              </a:ext>
            </a:extLst>
          </p:cNvPr>
          <p:cNvPicPr>
            <a:picLocks noChangeAspect="1"/>
          </p:cNvPicPr>
          <p:nvPr/>
        </p:nvPicPr>
        <p:blipFill>
          <a:blip r:embed="rId2"/>
          <a:stretch>
            <a:fillRect/>
          </a:stretch>
        </p:blipFill>
        <p:spPr>
          <a:xfrm>
            <a:off x="338204" y="1221458"/>
            <a:ext cx="5701857" cy="4089578"/>
          </a:xfrm>
          <a:prstGeom prst="rect">
            <a:avLst/>
          </a:prstGeom>
        </p:spPr>
      </p:pic>
      <p:sp>
        <p:nvSpPr>
          <p:cNvPr id="7" name="TextBox 6">
            <a:extLst>
              <a:ext uri="{FF2B5EF4-FFF2-40B4-BE49-F238E27FC236}">
                <a16:creationId xmlns:a16="http://schemas.microsoft.com/office/drawing/2014/main" id="{A11709EC-7FFD-4D43-AD32-7E2780F0A0B8}"/>
              </a:ext>
            </a:extLst>
          </p:cNvPr>
          <p:cNvSpPr txBox="1"/>
          <p:nvPr/>
        </p:nvSpPr>
        <p:spPr>
          <a:xfrm>
            <a:off x="338204" y="6330430"/>
            <a:ext cx="5991332" cy="446151"/>
          </a:xfrm>
          <a:prstGeom prst="rect">
            <a:avLst/>
          </a:prstGeom>
          <a:noFill/>
        </p:spPr>
        <p:txBody>
          <a:bodyPr wrap="square" lIns="0" tIns="0" rIns="0" bIns="0" rtlCol="0">
            <a:noAutofit/>
          </a:bodyPr>
          <a:lstStyle/>
          <a:p>
            <a:pPr algn="ctr"/>
            <a:r>
              <a:rPr lang="en-GB" sz="1600" b="1" dirty="0">
                <a:solidFill>
                  <a:srgbClr val="FF0000"/>
                </a:solidFill>
                <a:latin typeface="Arial" panose="020B0604020202020204" pitchFamily="34" charset="0"/>
                <a:cs typeface="Arial" panose="020B0604020202020204" pitchFamily="34" charset="0"/>
              </a:rPr>
              <a:t>Manual Process</a:t>
            </a:r>
          </a:p>
        </p:txBody>
      </p:sp>
    </p:spTree>
    <p:extLst>
      <p:ext uri="{BB962C8B-B14F-4D97-AF65-F5344CB8AC3E}">
        <p14:creationId xmlns:p14="http://schemas.microsoft.com/office/powerpoint/2010/main" val="1084516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F9062F-3763-44E0-A59A-AC98920ECDD9}"/>
              </a:ext>
            </a:extLst>
          </p:cNvPr>
          <p:cNvSpPr>
            <a:spLocks noGrp="1"/>
          </p:cNvSpPr>
          <p:nvPr>
            <p:ph sz="quarter" idx="11"/>
          </p:nvPr>
        </p:nvSpPr>
        <p:spPr>
          <a:xfrm>
            <a:off x="8043605" y="1063029"/>
            <a:ext cx="2367419" cy="5774499"/>
          </a:xfrm>
        </p:spPr>
        <p:txBody>
          <a:bodyPr/>
          <a:lstStyle/>
          <a:p>
            <a:r>
              <a:rPr lang="en-GB" b="1" dirty="0">
                <a:solidFill>
                  <a:schemeClr val="tx1"/>
                </a:solidFill>
              </a:rPr>
              <a:t>Summary</a:t>
            </a:r>
            <a:r>
              <a:rPr lang="en-GB" dirty="0"/>
              <a:t>:</a:t>
            </a:r>
          </a:p>
          <a:p>
            <a:r>
              <a:rPr lang="en-GB" sz="1200" b="1" u="sng" dirty="0"/>
              <a:t>On Premise:</a:t>
            </a:r>
          </a:p>
          <a:p>
            <a:r>
              <a:rPr lang="en-GB" sz="1200" b="1" dirty="0"/>
              <a:t>Data Lake</a:t>
            </a:r>
          </a:p>
          <a:p>
            <a:pPr lvl="1"/>
            <a:r>
              <a:rPr lang="en-GB" sz="1000" b="1" dirty="0"/>
              <a:t>EAS Raw : Existing Verint system data.</a:t>
            </a:r>
          </a:p>
          <a:p>
            <a:pPr lvl="1"/>
            <a:r>
              <a:rPr lang="en-GB" sz="1000" b="1" dirty="0"/>
              <a:t>Discovery </a:t>
            </a:r>
            <a:r>
              <a:rPr lang="en-GB" sz="1000" dirty="0"/>
              <a:t>: </a:t>
            </a:r>
            <a:r>
              <a:rPr lang="en-GB" sz="1000" b="1" dirty="0"/>
              <a:t>Existing</a:t>
            </a:r>
            <a:r>
              <a:rPr lang="en-GB" sz="1000" dirty="0"/>
              <a:t> data discovery</a:t>
            </a:r>
            <a:r>
              <a:rPr lang="en-GB" sz="1000" b="1" dirty="0"/>
              <a:t> area – used for prototyping</a:t>
            </a:r>
          </a:p>
          <a:p>
            <a:pPr marL="0" lvl="1" indent="0">
              <a:buNone/>
            </a:pPr>
            <a:r>
              <a:rPr lang="en-GB" sz="1000" b="1" dirty="0"/>
              <a:t>Data Science Lab</a:t>
            </a:r>
          </a:p>
          <a:p>
            <a:pPr lvl="1"/>
            <a:r>
              <a:rPr lang="en-GB" sz="1000" b="1" dirty="0"/>
              <a:t>Magellan: Existing</a:t>
            </a:r>
            <a:r>
              <a:rPr lang="en-GB" sz="1000" dirty="0"/>
              <a:t> Data science lab used for prototyping.</a:t>
            </a:r>
          </a:p>
          <a:p>
            <a:r>
              <a:rPr lang="en-GB" sz="1200" b="1" u="sng" dirty="0">
                <a:solidFill>
                  <a:schemeClr val="tx1"/>
                </a:solidFill>
              </a:rPr>
              <a:t>AWS</a:t>
            </a:r>
            <a:r>
              <a:rPr lang="en-GB" sz="1200" b="1" dirty="0">
                <a:solidFill>
                  <a:schemeClr val="tx1"/>
                </a:solidFill>
              </a:rPr>
              <a:t>:</a:t>
            </a:r>
          </a:p>
          <a:p>
            <a:r>
              <a:rPr lang="en-GB" sz="1200" b="1" dirty="0">
                <a:solidFill>
                  <a:schemeClr val="tx1"/>
                </a:solidFill>
              </a:rPr>
              <a:t>Data Lake:</a:t>
            </a:r>
          </a:p>
          <a:p>
            <a:pPr lvl="1"/>
            <a:r>
              <a:rPr lang="en-GB" sz="1000" b="1" dirty="0">
                <a:solidFill>
                  <a:schemeClr val="tx1"/>
                </a:solidFill>
              </a:rPr>
              <a:t>EAS Raw: New – regular data replicated from On premise EAS Raw store.</a:t>
            </a:r>
          </a:p>
          <a:p>
            <a:pPr lvl="1"/>
            <a:r>
              <a:rPr lang="en-GB" sz="1000" b="1" dirty="0">
                <a:solidFill>
                  <a:schemeClr val="tx1"/>
                </a:solidFill>
              </a:rPr>
              <a:t>DAS: New DAS application tenancy populated with model output.</a:t>
            </a:r>
          </a:p>
          <a:p>
            <a:pPr lvl="1"/>
            <a:r>
              <a:rPr lang="en-GB" sz="1000" b="1" dirty="0">
                <a:solidFill>
                  <a:schemeClr val="tx1"/>
                </a:solidFill>
              </a:rPr>
              <a:t>Discovery: New Discovery area to support for model training.</a:t>
            </a:r>
          </a:p>
          <a:p>
            <a:pPr marL="0" lvl="1" indent="0">
              <a:buNone/>
            </a:pPr>
            <a:endParaRPr lang="en-GB" sz="1000" b="1" dirty="0">
              <a:solidFill>
                <a:schemeClr val="tx1"/>
              </a:solidFill>
            </a:endParaRPr>
          </a:p>
          <a:p>
            <a:pPr marL="0" lvl="1" indent="0">
              <a:buNone/>
            </a:pPr>
            <a:r>
              <a:rPr lang="en-GB" sz="1200" b="1" dirty="0">
                <a:solidFill>
                  <a:schemeClr val="tx1"/>
                </a:solidFill>
              </a:rPr>
              <a:t>Data Science :</a:t>
            </a:r>
          </a:p>
          <a:p>
            <a:pPr marL="0" lvl="1" indent="0">
              <a:buNone/>
            </a:pPr>
            <a:r>
              <a:rPr lang="en-GB" sz="1200" b="1" dirty="0">
                <a:solidFill>
                  <a:schemeClr val="tx1"/>
                </a:solidFill>
              </a:rPr>
              <a:t>DADS : </a:t>
            </a:r>
          </a:p>
          <a:p>
            <a:pPr marL="0" lvl="1" indent="0">
              <a:buNone/>
            </a:pPr>
            <a:r>
              <a:rPr lang="en-GB" sz="1000" b="1" dirty="0">
                <a:solidFill>
                  <a:schemeClr val="tx1"/>
                </a:solidFill>
              </a:rPr>
              <a:t>DADS lab to support route to live, model training, execution and ML Ops.</a:t>
            </a:r>
          </a:p>
          <a:p>
            <a:pPr marL="0" lvl="1" indent="0">
              <a:buNone/>
            </a:pPr>
            <a:r>
              <a:rPr lang="en-GB" sz="1200" b="1" dirty="0">
                <a:solidFill>
                  <a:schemeClr val="tx1"/>
                </a:solidFill>
              </a:rPr>
              <a:t>Snowflake: </a:t>
            </a:r>
          </a:p>
          <a:p>
            <a:pPr marL="0" lvl="1" indent="0">
              <a:buNone/>
            </a:pPr>
            <a:r>
              <a:rPr lang="en-GB" sz="1000" b="1" dirty="0">
                <a:solidFill>
                  <a:schemeClr val="tx1"/>
                </a:solidFill>
              </a:rPr>
              <a:t>Cloud optimized storage for reporting.</a:t>
            </a:r>
          </a:p>
          <a:p>
            <a:pPr marL="0" lvl="1" indent="0">
              <a:buNone/>
            </a:pPr>
            <a:endParaRPr lang="en-GB" sz="1200" b="1" dirty="0">
              <a:solidFill>
                <a:schemeClr val="tx1"/>
              </a:solidFill>
            </a:endParaRPr>
          </a:p>
          <a:p>
            <a:pPr marL="0" lvl="1" indent="0">
              <a:buNone/>
            </a:pPr>
            <a:r>
              <a:rPr lang="en-GB" sz="1200" b="1" dirty="0">
                <a:solidFill>
                  <a:schemeClr val="tx1"/>
                </a:solidFill>
              </a:rPr>
              <a:t>Reporting : </a:t>
            </a:r>
          </a:p>
          <a:p>
            <a:pPr marL="0" lvl="1" indent="0">
              <a:buNone/>
            </a:pPr>
            <a:r>
              <a:rPr lang="en-GB" sz="1000" b="1" dirty="0">
                <a:solidFill>
                  <a:schemeClr val="tx1"/>
                </a:solidFill>
              </a:rPr>
              <a:t>Tableau: New users /team access required for reporting via snowflake.</a:t>
            </a:r>
          </a:p>
          <a:p>
            <a:endParaRPr lang="en-GB" dirty="0"/>
          </a:p>
        </p:txBody>
      </p:sp>
      <p:sp>
        <p:nvSpPr>
          <p:cNvPr id="3" name="Slide Number Placeholder 2">
            <a:extLst>
              <a:ext uri="{FF2B5EF4-FFF2-40B4-BE49-F238E27FC236}">
                <a16:creationId xmlns:a16="http://schemas.microsoft.com/office/drawing/2014/main" id="{049275E1-6837-47B1-BDDD-A7D6186EE15B}"/>
              </a:ext>
            </a:extLst>
          </p:cNvPr>
          <p:cNvSpPr>
            <a:spLocks noGrp="1"/>
          </p:cNvSpPr>
          <p:nvPr>
            <p:ph type="sldNum" sz="quarter" idx="10"/>
          </p:nvPr>
        </p:nvSpPr>
        <p:spPr/>
        <p:txBody>
          <a:bodyPr/>
          <a:lstStyle/>
          <a:p>
            <a:fld id="{08BDDC8D-36E9-467E-8CF1-750845950A7F}" type="slidenum">
              <a:rPr lang="en-GB" smtClean="0"/>
              <a:pPr/>
              <a:t>15</a:t>
            </a:fld>
            <a:endParaRPr lang="en-GB" dirty="0"/>
          </a:p>
        </p:txBody>
      </p:sp>
      <p:sp>
        <p:nvSpPr>
          <p:cNvPr id="4" name="Title 3">
            <a:extLst>
              <a:ext uri="{FF2B5EF4-FFF2-40B4-BE49-F238E27FC236}">
                <a16:creationId xmlns:a16="http://schemas.microsoft.com/office/drawing/2014/main" id="{396D0EE6-BE00-439E-9EE0-BB31795ABDB0}"/>
              </a:ext>
            </a:extLst>
          </p:cNvPr>
          <p:cNvSpPr>
            <a:spLocks noGrp="1"/>
          </p:cNvSpPr>
          <p:nvPr>
            <p:ph type="title"/>
          </p:nvPr>
        </p:nvSpPr>
        <p:spPr/>
        <p:txBody>
          <a:bodyPr/>
          <a:lstStyle/>
          <a:p>
            <a:r>
              <a:rPr lang="en-GB" altLang="en-US" dirty="0"/>
              <a:t>Design: High Level Solution Design – To Be</a:t>
            </a:r>
            <a:endParaRPr lang="en-GB" dirty="0"/>
          </a:p>
        </p:txBody>
      </p:sp>
      <p:pic>
        <p:nvPicPr>
          <p:cNvPr id="5" name="Graphic 4" descr="Send">
            <a:extLst>
              <a:ext uri="{FF2B5EF4-FFF2-40B4-BE49-F238E27FC236}">
                <a16:creationId xmlns:a16="http://schemas.microsoft.com/office/drawing/2014/main" id="{E19C79E1-2B04-4137-9D40-49A5BDEC4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726" y="381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64BB2FDC-CF9C-4DBD-B01C-7741A1B4484B}"/>
              </a:ext>
            </a:extLst>
          </p:cNvPr>
          <p:cNvPicPr>
            <a:picLocks noChangeAspect="1"/>
          </p:cNvPicPr>
          <p:nvPr/>
        </p:nvPicPr>
        <p:blipFill>
          <a:blip r:embed="rId3"/>
          <a:stretch>
            <a:fillRect/>
          </a:stretch>
        </p:blipFill>
        <p:spPr>
          <a:xfrm>
            <a:off x="485999" y="1158777"/>
            <a:ext cx="7330241" cy="5907186"/>
          </a:xfrm>
          <a:prstGeom prst="rect">
            <a:avLst/>
          </a:prstGeom>
        </p:spPr>
      </p:pic>
    </p:spTree>
    <p:extLst>
      <p:ext uri="{BB962C8B-B14F-4D97-AF65-F5344CB8AC3E}">
        <p14:creationId xmlns:p14="http://schemas.microsoft.com/office/powerpoint/2010/main" val="2554760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CB711C-2540-4B9B-A842-BE51736C9241}"/>
              </a:ext>
            </a:extLst>
          </p:cNvPr>
          <p:cNvSpPr>
            <a:spLocks noGrp="1"/>
          </p:cNvSpPr>
          <p:nvPr>
            <p:ph sz="quarter" idx="11"/>
          </p:nvPr>
        </p:nvSpPr>
        <p:spPr>
          <a:xfrm>
            <a:off x="486000" y="1288775"/>
            <a:ext cx="9720000" cy="949096"/>
          </a:xfrm>
        </p:spPr>
        <p:txBody>
          <a:bodyPr/>
          <a:lstStyle/>
          <a:p>
            <a:r>
              <a:rPr lang="en-GB" altLang="en-US" sz="1200" b="1" dirty="0"/>
              <a:t>What is the high level functionality for this Solution and the key building blocks to deliver it?</a:t>
            </a:r>
          </a:p>
          <a:p>
            <a:r>
              <a:rPr lang="en-GB" altLang="en-US" sz="1200" dirty="0"/>
              <a:t>Should be precise in identifying a clear list of functions used in the solution along with a set of systems (along the call path) required to deliver each of these functions. A simple text form formula approach can be adopted to formalise and represent this in a table (example below) or replace with interaction diagrams or other diagrams where appropriate:</a:t>
            </a:r>
          </a:p>
          <a:p>
            <a:endParaRPr lang="en-GB" sz="1200" dirty="0"/>
          </a:p>
        </p:txBody>
      </p:sp>
      <p:sp>
        <p:nvSpPr>
          <p:cNvPr id="3" name="Slide Number Placeholder 2">
            <a:extLst>
              <a:ext uri="{FF2B5EF4-FFF2-40B4-BE49-F238E27FC236}">
                <a16:creationId xmlns:a16="http://schemas.microsoft.com/office/drawing/2014/main" id="{7678A60D-F871-45EF-B479-98DCEE681F93}"/>
              </a:ext>
            </a:extLst>
          </p:cNvPr>
          <p:cNvSpPr>
            <a:spLocks noGrp="1"/>
          </p:cNvSpPr>
          <p:nvPr>
            <p:ph type="sldNum" sz="quarter" idx="10"/>
          </p:nvPr>
        </p:nvSpPr>
        <p:spPr/>
        <p:txBody>
          <a:bodyPr/>
          <a:lstStyle/>
          <a:p>
            <a:fld id="{08BDDC8D-36E9-467E-8CF1-750845950A7F}" type="slidenum">
              <a:rPr lang="en-GB" smtClean="0"/>
              <a:pPr/>
              <a:t>16</a:t>
            </a:fld>
            <a:endParaRPr lang="en-GB"/>
          </a:p>
        </p:txBody>
      </p:sp>
      <p:sp>
        <p:nvSpPr>
          <p:cNvPr id="4" name="Title 3">
            <a:extLst>
              <a:ext uri="{FF2B5EF4-FFF2-40B4-BE49-F238E27FC236}">
                <a16:creationId xmlns:a16="http://schemas.microsoft.com/office/drawing/2014/main" id="{E4BFD6FB-E20A-4E48-A63D-4E4BA4C1C20A}"/>
              </a:ext>
            </a:extLst>
          </p:cNvPr>
          <p:cNvSpPr>
            <a:spLocks noGrp="1"/>
          </p:cNvSpPr>
          <p:nvPr>
            <p:ph type="title"/>
          </p:nvPr>
        </p:nvSpPr>
        <p:spPr/>
        <p:txBody>
          <a:bodyPr/>
          <a:lstStyle/>
          <a:p>
            <a:r>
              <a:rPr lang="en-GB" altLang="en-US" dirty="0"/>
              <a:t>Design: Key Functionality and Call Paths</a:t>
            </a:r>
            <a:endParaRPr lang="en-GB" dirty="0"/>
          </a:p>
        </p:txBody>
      </p:sp>
      <p:graphicFrame>
        <p:nvGraphicFramePr>
          <p:cNvPr id="5" name="Table 4">
            <a:extLst>
              <a:ext uri="{FF2B5EF4-FFF2-40B4-BE49-F238E27FC236}">
                <a16:creationId xmlns:a16="http://schemas.microsoft.com/office/drawing/2014/main" id="{8A42E6A0-56A0-453E-8EF7-30E09CB8E1AA}"/>
              </a:ext>
            </a:extLst>
          </p:cNvPr>
          <p:cNvGraphicFramePr>
            <a:graphicFrameLocks noGrp="1"/>
          </p:cNvGraphicFramePr>
          <p:nvPr>
            <p:extLst>
              <p:ext uri="{D42A27DB-BD31-4B8C-83A1-F6EECF244321}">
                <p14:modId xmlns:p14="http://schemas.microsoft.com/office/powerpoint/2010/main" val="2329279750"/>
              </p:ext>
            </p:extLst>
          </p:nvPr>
        </p:nvGraphicFramePr>
        <p:xfrm>
          <a:off x="486000" y="2267156"/>
          <a:ext cx="9445626" cy="2560525"/>
        </p:xfrm>
        <a:graphic>
          <a:graphicData uri="http://schemas.openxmlformats.org/drawingml/2006/table">
            <a:tbl>
              <a:tblPr firstRow="1" bandRow="1">
                <a:tableStyleId>{5C22544A-7EE6-4342-B048-85BDC9FD1C3A}</a:tableStyleId>
              </a:tblPr>
              <a:tblGrid>
                <a:gridCol w="4722813">
                  <a:extLst>
                    <a:ext uri="{9D8B030D-6E8A-4147-A177-3AD203B41FA5}">
                      <a16:colId xmlns:a16="http://schemas.microsoft.com/office/drawing/2014/main" val="1667409471"/>
                    </a:ext>
                  </a:extLst>
                </a:gridCol>
                <a:gridCol w="4722813">
                  <a:extLst>
                    <a:ext uri="{9D8B030D-6E8A-4147-A177-3AD203B41FA5}">
                      <a16:colId xmlns:a16="http://schemas.microsoft.com/office/drawing/2014/main" val="1524739398"/>
                    </a:ext>
                  </a:extLst>
                </a:gridCol>
              </a:tblGrid>
              <a:tr h="365893">
                <a:tc>
                  <a:txBody>
                    <a:bodyPr/>
                    <a:lstStyle/>
                    <a:p>
                      <a:r>
                        <a:rPr lang="en-GB" sz="1800" dirty="0">
                          <a:solidFill>
                            <a:schemeClr val="bg1">
                              <a:lumMod val="95000"/>
                            </a:schemeClr>
                          </a:solidFill>
                        </a:rPr>
                        <a:t>Functions</a:t>
                      </a:r>
                    </a:p>
                  </a:txBody>
                  <a:tcPr marL="91426" marR="91426" marT="45729" marB="45729"/>
                </a:tc>
                <a:tc>
                  <a:txBody>
                    <a:bodyPr/>
                    <a:lstStyle/>
                    <a:p>
                      <a:r>
                        <a:rPr lang="en-GB" sz="1800" dirty="0">
                          <a:solidFill>
                            <a:schemeClr val="bg1">
                              <a:lumMod val="95000"/>
                            </a:schemeClr>
                          </a:solidFill>
                        </a:rPr>
                        <a:t>Formula</a:t>
                      </a:r>
                    </a:p>
                  </a:txBody>
                  <a:tcPr marL="91426" marR="91426" marT="45729" marB="45729"/>
                </a:tc>
                <a:extLst>
                  <a:ext uri="{0D108BD9-81ED-4DB2-BD59-A6C34878D82A}">
                    <a16:rowId xmlns:a16="http://schemas.microsoft.com/office/drawing/2014/main" val="1121441834"/>
                  </a:ext>
                </a:extLst>
              </a:tr>
              <a:tr h="307652">
                <a:tc>
                  <a:txBody>
                    <a:bodyPr/>
                    <a:lstStyle/>
                    <a:p>
                      <a:r>
                        <a:rPr lang="en-GB" sz="1200" kern="1200" baseline="0" dirty="0">
                          <a:solidFill>
                            <a:schemeClr val="tx2"/>
                          </a:solidFill>
                          <a:latin typeface="RN House Sans Regular" panose="020B0504020203020204" pitchFamily="34" charset="0"/>
                          <a:ea typeface="+mn-ea"/>
                          <a:cs typeface="+mn-cs"/>
                        </a:rPr>
                        <a:t>Data Replication</a:t>
                      </a:r>
                    </a:p>
                  </a:txBody>
                  <a:tcPr marL="91426" marR="91426" marT="45729" marB="45729"/>
                </a:tc>
                <a:tc>
                  <a:txBody>
                    <a:bodyPr/>
                    <a:lstStyle/>
                    <a:p>
                      <a:r>
                        <a:rPr lang="en-GB" sz="1200" kern="1200" baseline="0" dirty="0">
                          <a:solidFill>
                            <a:schemeClr val="tx2"/>
                          </a:solidFill>
                          <a:latin typeface="RN House Sans Regular" panose="020B0504020203020204" pitchFamily="34" charset="0"/>
                          <a:ea typeface="+mn-ea"/>
                          <a:cs typeface="+mn-cs"/>
                        </a:rPr>
                        <a:t>Verint (Source)-&gt; (EAS Raw – In prem) – replicate to &gt; AWS EAS Raw </a:t>
                      </a:r>
                    </a:p>
                  </a:txBody>
                  <a:tcPr marL="91426" marR="91426" marT="45729" marB="45729"/>
                </a:tc>
                <a:extLst>
                  <a:ext uri="{0D108BD9-81ED-4DB2-BD59-A6C34878D82A}">
                    <a16:rowId xmlns:a16="http://schemas.microsoft.com/office/drawing/2014/main" val="3037312378"/>
                  </a:ext>
                </a:extLst>
              </a:tr>
              <a:tr h="274415">
                <a:tc>
                  <a:txBody>
                    <a:bodyPr/>
                    <a:lstStyle/>
                    <a:p>
                      <a:r>
                        <a:rPr lang="en-US" sz="1200" kern="1200" baseline="0" dirty="0">
                          <a:solidFill>
                            <a:schemeClr val="tx2"/>
                          </a:solidFill>
                          <a:latin typeface="RN House Sans Regular" panose="020B0504020203020204" pitchFamily="34" charset="0"/>
                          <a:ea typeface="+mn-ea"/>
                          <a:cs typeface="+mn-cs"/>
                        </a:rPr>
                        <a:t>ML Model Execution</a:t>
                      </a:r>
                      <a:endParaRPr lang="en-GB" sz="1200" kern="1200" baseline="0" dirty="0">
                        <a:solidFill>
                          <a:schemeClr val="tx2"/>
                        </a:solidFill>
                        <a:latin typeface="RN House Sans Regular" panose="020B0504020203020204" pitchFamily="34" charset="0"/>
                        <a:ea typeface="+mn-ea"/>
                        <a:cs typeface="+mn-cs"/>
                      </a:endParaRPr>
                    </a:p>
                  </a:txBody>
                  <a:tcPr marL="91426" marR="91426" marT="45729" marB="45729"/>
                </a:tc>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200" kern="1200" baseline="0" dirty="0">
                          <a:solidFill>
                            <a:schemeClr val="tx2"/>
                          </a:solidFill>
                          <a:latin typeface="RN House Sans Regular" panose="020B0504020203020204" pitchFamily="34" charset="0"/>
                          <a:ea typeface="+mn-ea"/>
                          <a:cs typeface="+mn-cs"/>
                        </a:rPr>
                        <a:t>ML Lab (DADS) - &gt; Model Execution(DADS) - &gt; Output Persistence(DAS)</a:t>
                      </a:r>
                    </a:p>
                    <a:p>
                      <a:endParaRPr lang="en-GB" sz="1200" kern="1200" baseline="0" dirty="0">
                        <a:solidFill>
                          <a:schemeClr val="tx2"/>
                        </a:solidFill>
                        <a:latin typeface="RN House Sans Regular" panose="020B0504020203020204" pitchFamily="34" charset="0"/>
                        <a:ea typeface="+mn-ea"/>
                        <a:cs typeface="+mn-cs"/>
                      </a:endParaRPr>
                    </a:p>
                  </a:txBody>
                  <a:tcPr marL="91426" marR="91426" marT="45729" marB="45729"/>
                </a:tc>
                <a:extLst>
                  <a:ext uri="{0D108BD9-81ED-4DB2-BD59-A6C34878D82A}">
                    <a16:rowId xmlns:a16="http://schemas.microsoft.com/office/drawing/2014/main" val="3984439129"/>
                  </a:ext>
                </a:extLst>
              </a:tr>
              <a:tr h="274415">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US" sz="1200" kern="1200" baseline="0" dirty="0">
                          <a:solidFill>
                            <a:schemeClr val="tx2"/>
                          </a:solidFill>
                          <a:latin typeface="RN House Sans Regular" panose="020B0504020203020204" pitchFamily="34" charset="0"/>
                          <a:ea typeface="+mn-ea"/>
                          <a:cs typeface="+mn-cs"/>
                        </a:rPr>
                        <a:t>ML Model Training</a:t>
                      </a:r>
                      <a:endParaRPr lang="en-GB" sz="1200" kern="1200" baseline="0" dirty="0">
                        <a:solidFill>
                          <a:schemeClr val="tx2"/>
                        </a:solidFill>
                        <a:latin typeface="RN House Sans Regular" panose="020B0504020203020204" pitchFamily="34" charset="0"/>
                        <a:ea typeface="+mn-ea"/>
                        <a:cs typeface="+mn-cs"/>
                      </a:endParaRPr>
                    </a:p>
                    <a:p>
                      <a:endParaRPr lang="en-GB" sz="1200" kern="1200" baseline="0" dirty="0">
                        <a:solidFill>
                          <a:schemeClr val="tx2"/>
                        </a:solidFill>
                        <a:latin typeface="RN House Sans Regular" panose="020B0504020203020204" pitchFamily="34" charset="0"/>
                        <a:ea typeface="+mn-ea"/>
                        <a:cs typeface="+mn-cs"/>
                      </a:endParaRPr>
                    </a:p>
                  </a:txBody>
                  <a:tcPr marL="91426" marR="91426" marT="45729" marB="45729"/>
                </a:tc>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200" kern="1200" baseline="0" dirty="0">
                          <a:solidFill>
                            <a:schemeClr val="tx2"/>
                          </a:solidFill>
                          <a:latin typeface="RN House Sans Regular" panose="020B0504020203020204" pitchFamily="34" charset="0"/>
                          <a:ea typeface="+mn-ea"/>
                          <a:cs typeface="+mn-cs"/>
                        </a:rPr>
                        <a:t>ML Lab (DADS) - &gt; Model Execution(DADS) - &gt; Output Persistence(Discovery)</a:t>
                      </a:r>
                    </a:p>
                    <a:p>
                      <a:endParaRPr lang="en-GB" sz="1200" kern="1200" baseline="0" dirty="0">
                        <a:solidFill>
                          <a:schemeClr val="tx2"/>
                        </a:solidFill>
                        <a:latin typeface="RN House Sans Regular" panose="020B0504020203020204" pitchFamily="34" charset="0"/>
                        <a:ea typeface="+mn-ea"/>
                        <a:cs typeface="+mn-cs"/>
                      </a:endParaRPr>
                    </a:p>
                  </a:txBody>
                  <a:tcPr marL="91426" marR="91426" marT="45729" marB="45729"/>
                </a:tc>
                <a:extLst>
                  <a:ext uri="{0D108BD9-81ED-4DB2-BD59-A6C34878D82A}">
                    <a16:rowId xmlns:a16="http://schemas.microsoft.com/office/drawing/2014/main" val="1780889243"/>
                  </a:ext>
                </a:extLst>
              </a:tr>
              <a:tr h="274415">
                <a:tc>
                  <a:txBody>
                    <a:bodyPr/>
                    <a:lstStyle/>
                    <a:p>
                      <a:r>
                        <a:rPr lang="en-US" sz="1200" kern="1200" baseline="0" dirty="0">
                          <a:solidFill>
                            <a:schemeClr val="tx2"/>
                          </a:solidFill>
                          <a:latin typeface="RN House Sans Regular" panose="020B0504020203020204" pitchFamily="34" charset="0"/>
                          <a:ea typeface="+mn-ea"/>
                          <a:cs typeface="+mn-cs"/>
                        </a:rPr>
                        <a:t>Reporting</a:t>
                      </a:r>
                      <a:endParaRPr lang="en-GB" sz="1200" kern="1200" baseline="0" dirty="0">
                        <a:solidFill>
                          <a:schemeClr val="tx2"/>
                        </a:solidFill>
                        <a:latin typeface="RN House Sans Regular" panose="020B0504020203020204" pitchFamily="34" charset="0"/>
                        <a:ea typeface="+mn-ea"/>
                        <a:cs typeface="+mn-cs"/>
                      </a:endParaRPr>
                    </a:p>
                  </a:txBody>
                  <a:tcPr marL="91426" marR="91426" marT="45729" marB="45729"/>
                </a:tc>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200" kern="1200" baseline="0" dirty="0">
                          <a:solidFill>
                            <a:schemeClr val="tx2"/>
                          </a:solidFill>
                          <a:latin typeface="RN House Sans Regular" panose="020B0504020203020204" pitchFamily="34" charset="0"/>
                          <a:ea typeface="+mn-ea"/>
                          <a:cs typeface="+mn-cs"/>
                        </a:rPr>
                        <a:t>DAS -&gt; Copy to Snowflake -&gt;  Tableau</a:t>
                      </a:r>
                    </a:p>
                    <a:p>
                      <a:endParaRPr lang="en-GB" sz="1200" kern="1200" baseline="0" dirty="0">
                        <a:solidFill>
                          <a:schemeClr val="tx2"/>
                        </a:solidFill>
                        <a:latin typeface="RN House Sans Regular" panose="020B0504020203020204" pitchFamily="34" charset="0"/>
                        <a:ea typeface="+mn-ea"/>
                        <a:cs typeface="+mn-cs"/>
                      </a:endParaRPr>
                    </a:p>
                  </a:txBody>
                  <a:tcPr marL="91426" marR="91426" marT="45729" marB="45729"/>
                </a:tc>
                <a:extLst>
                  <a:ext uri="{0D108BD9-81ED-4DB2-BD59-A6C34878D82A}">
                    <a16:rowId xmlns:a16="http://schemas.microsoft.com/office/drawing/2014/main" val="2508404218"/>
                  </a:ext>
                </a:extLst>
              </a:tr>
            </a:tbl>
          </a:graphicData>
        </a:graphic>
      </p:graphicFrame>
    </p:spTree>
    <p:extLst>
      <p:ext uri="{BB962C8B-B14F-4D97-AF65-F5344CB8AC3E}">
        <p14:creationId xmlns:p14="http://schemas.microsoft.com/office/powerpoint/2010/main" val="305196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148C0A-F0E7-4DB3-AB47-1C7E6E564CC3}"/>
              </a:ext>
            </a:extLst>
          </p:cNvPr>
          <p:cNvSpPr>
            <a:spLocks noGrp="1"/>
          </p:cNvSpPr>
          <p:nvPr>
            <p:ph sz="quarter" idx="11"/>
          </p:nvPr>
        </p:nvSpPr>
        <p:spPr/>
        <p:txBody>
          <a:bodyPr/>
          <a:lstStyle/>
          <a:p>
            <a:r>
              <a:rPr lang="en-GB" sz="1200" dirty="0"/>
              <a:t>Further slides should be added to ensure the design includes the necessary detail. These slides should describe the To Be diagram previously documented in this pack. The following should all be considered and included where necessary.</a:t>
            </a:r>
            <a:br>
              <a:rPr lang="en-GB" sz="1200" dirty="0"/>
            </a:br>
            <a:endParaRPr lang="en-GB" sz="1200" dirty="0"/>
          </a:p>
          <a:p>
            <a:pPr marL="171450" indent="-171450">
              <a:buFont typeface="Arial" panose="020B0604020202020204" pitchFamily="34" charset="0"/>
              <a:buChar char="•"/>
            </a:pPr>
            <a:r>
              <a:rPr lang="en-GB" sz="1200" dirty="0"/>
              <a:t>For multi-brand systems and where non ring-fenced bank users/systems are involved the requirements and component level design to maintain brand resilience, brand data separation, ring fence etc. should be described</a:t>
            </a:r>
          </a:p>
          <a:p>
            <a:pPr marL="171450" indent="-171450">
              <a:buFont typeface="Arial" panose="020B0604020202020204" pitchFamily="34" charset="0"/>
              <a:buChar char="•"/>
            </a:pPr>
            <a:r>
              <a:rPr lang="en-GB" sz="1200" dirty="0"/>
              <a:t>Data migration requirements noting especially between geographically remote locations</a:t>
            </a:r>
          </a:p>
          <a:p>
            <a:pPr marL="171450" indent="-171450">
              <a:buFont typeface="Arial" panose="020B0604020202020204" pitchFamily="34" charset="0"/>
              <a:buChar char="•"/>
            </a:pPr>
            <a:r>
              <a:rPr lang="en-GB" sz="1200" dirty="0"/>
              <a:t>Component models</a:t>
            </a:r>
          </a:p>
          <a:p>
            <a:pPr marL="171450" indent="-171450">
              <a:buFont typeface="Arial" panose="020B0604020202020204" pitchFamily="34" charset="0"/>
              <a:buChar char="•"/>
            </a:pPr>
            <a:r>
              <a:rPr lang="en-GB" sz="1200" dirty="0"/>
              <a:t>Changes required at system level</a:t>
            </a:r>
          </a:p>
          <a:p>
            <a:pPr marL="171450" indent="-171450">
              <a:buFont typeface="Arial" panose="020B0604020202020204" pitchFamily="34" charset="0"/>
              <a:buChar char="•"/>
            </a:pPr>
            <a:r>
              <a:rPr lang="en-GB" sz="1200" dirty="0"/>
              <a:t>State management design</a:t>
            </a:r>
          </a:p>
          <a:p>
            <a:pPr marL="171450" indent="-171450">
              <a:buFont typeface="Arial" panose="020B0604020202020204" pitchFamily="34" charset="0"/>
              <a:buChar char="•"/>
            </a:pPr>
            <a:r>
              <a:rPr lang="en-GB" sz="1200" dirty="0"/>
              <a:t>Management Information design</a:t>
            </a:r>
          </a:p>
          <a:p>
            <a:pPr marL="171450" indent="-171450">
              <a:buFont typeface="Arial" panose="020B0604020202020204" pitchFamily="34" charset="0"/>
              <a:buChar char="•"/>
            </a:pPr>
            <a:r>
              <a:rPr lang="en-GB" sz="1200" dirty="0"/>
              <a:t>More specific detail of the technology stack of the systems which are being changed through this Design (especially for new systems)</a:t>
            </a:r>
          </a:p>
          <a:p>
            <a:pPr marL="171450" indent="-171450">
              <a:buFont typeface="Arial" panose="020B0604020202020204" pitchFamily="34" charset="0"/>
              <a:buChar char="•"/>
            </a:pPr>
            <a:r>
              <a:rPr lang="en-GB" sz="1200" dirty="0"/>
              <a:t>Details of any new technologies that are being adopted</a:t>
            </a:r>
          </a:p>
          <a:p>
            <a:pPr marL="171450" indent="-171450">
              <a:buFont typeface="Arial" panose="020B0604020202020204" pitchFamily="34" charset="0"/>
              <a:buChar char="•"/>
            </a:pPr>
            <a:r>
              <a:rPr lang="en-GB" sz="1200" dirty="0"/>
              <a:t>Details of any new products, new frameworks (proprietary and open source) and any new development tools required (with justification).</a:t>
            </a:r>
          </a:p>
          <a:p>
            <a:pPr marL="171450" indent="-171450">
              <a:buFont typeface="Arial" panose="020B0604020202020204" pitchFamily="34" charset="0"/>
              <a:buChar char="•"/>
            </a:pPr>
            <a:r>
              <a:rPr lang="en-GB" sz="1200" dirty="0"/>
              <a:t>Integration methods and protocol changes</a:t>
            </a:r>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r>
              <a:rPr lang="en-GB" sz="1200" dirty="0"/>
              <a:t>A walkthrough of any architecturally significant use cases</a:t>
            </a:r>
          </a:p>
          <a:p>
            <a:endParaRPr lang="en-GB" sz="1200" dirty="0"/>
          </a:p>
          <a:p>
            <a:r>
              <a:rPr lang="en-GB" sz="1200" dirty="0"/>
              <a:t>Where necessary, additional slides may be added, but only architecturally significant features should be included within the body of the presentation. Less significant details may be included as appendix material when required.</a:t>
            </a:r>
          </a:p>
          <a:p>
            <a:endParaRPr lang="en-GB" sz="1200" dirty="0"/>
          </a:p>
          <a:p>
            <a:r>
              <a:rPr lang="en-GB" sz="1200" dirty="0"/>
              <a:t>Where architecturally significant components are being delivered, then these should by highlighted. (For example, components that are intended for reuse by other systems.)</a:t>
            </a:r>
          </a:p>
          <a:p>
            <a:endParaRPr lang="en-GB" sz="1200" dirty="0"/>
          </a:p>
          <a:p>
            <a:endParaRPr lang="en-GB" sz="1200" dirty="0"/>
          </a:p>
        </p:txBody>
      </p:sp>
      <p:sp>
        <p:nvSpPr>
          <p:cNvPr id="3" name="Slide Number Placeholder 2">
            <a:extLst>
              <a:ext uri="{FF2B5EF4-FFF2-40B4-BE49-F238E27FC236}">
                <a16:creationId xmlns:a16="http://schemas.microsoft.com/office/drawing/2014/main" id="{F5AA52D3-9496-4D9A-B8E3-B8AB2895BFB9}"/>
              </a:ext>
            </a:extLst>
          </p:cNvPr>
          <p:cNvSpPr>
            <a:spLocks noGrp="1"/>
          </p:cNvSpPr>
          <p:nvPr>
            <p:ph type="sldNum" sz="quarter" idx="10"/>
          </p:nvPr>
        </p:nvSpPr>
        <p:spPr/>
        <p:txBody>
          <a:bodyPr/>
          <a:lstStyle/>
          <a:p>
            <a:fld id="{08BDDC8D-36E9-467E-8CF1-750845950A7F}" type="slidenum">
              <a:rPr lang="en-GB" smtClean="0"/>
              <a:pPr/>
              <a:t>17</a:t>
            </a:fld>
            <a:endParaRPr lang="en-GB"/>
          </a:p>
        </p:txBody>
      </p:sp>
      <p:sp>
        <p:nvSpPr>
          <p:cNvPr id="4" name="Title 3">
            <a:extLst>
              <a:ext uri="{FF2B5EF4-FFF2-40B4-BE49-F238E27FC236}">
                <a16:creationId xmlns:a16="http://schemas.microsoft.com/office/drawing/2014/main" id="{8C026C6E-36BB-4E3D-97BF-DE33CA6BAD5D}"/>
              </a:ext>
            </a:extLst>
          </p:cNvPr>
          <p:cNvSpPr>
            <a:spLocks noGrp="1"/>
          </p:cNvSpPr>
          <p:nvPr>
            <p:ph type="title"/>
          </p:nvPr>
        </p:nvSpPr>
        <p:spPr/>
        <p:txBody>
          <a:bodyPr/>
          <a:lstStyle/>
          <a:p>
            <a:r>
              <a:rPr lang="en-GB" altLang="en-US" dirty="0"/>
              <a:t>Design: Supplementary Slides - NA</a:t>
            </a:r>
            <a:endParaRPr lang="en-GB" dirty="0"/>
          </a:p>
        </p:txBody>
      </p:sp>
    </p:spTree>
    <p:extLst>
      <p:ext uri="{BB962C8B-B14F-4D97-AF65-F5344CB8AC3E}">
        <p14:creationId xmlns:p14="http://schemas.microsoft.com/office/powerpoint/2010/main" val="330915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5366B4-5717-4658-855E-81E2E665A465}"/>
              </a:ext>
            </a:extLst>
          </p:cNvPr>
          <p:cNvSpPr>
            <a:spLocks noGrp="1"/>
          </p:cNvSpPr>
          <p:nvPr>
            <p:ph type="sldNum" sz="quarter" idx="10"/>
          </p:nvPr>
        </p:nvSpPr>
        <p:spPr/>
        <p:txBody>
          <a:bodyPr/>
          <a:lstStyle/>
          <a:p>
            <a:fld id="{08BDDC8D-36E9-467E-8CF1-750845950A7F}" type="slidenum">
              <a:rPr lang="en-GB" smtClean="0"/>
              <a:pPr/>
              <a:t>18</a:t>
            </a:fld>
            <a:endParaRPr lang="en-GB"/>
          </a:p>
        </p:txBody>
      </p:sp>
      <p:sp>
        <p:nvSpPr>
          <p:cNvPr id="4" name="Title 3">
            <a:extLst>
              <a:ext uri="{FF2B5EF4-FFF2-40B4-BE49-F238E27FC236}">
                <a16:creationId xmlns:a16="http://schemas.microsoft.com/office/drawing/2014/main" id="{0E0CEDDB-DF98-46D9-8835-40109490D597}"/>
              </a:ext>
            </a:extLst>
          </p:cNvPr>
          <p:cNvSpPr>
            <a:spLocks noGrp="1"/>
          </p:cNvSpPr>
          <p:nvPr>
            <p:ph type="title"/>
          </p:nvPr>
        </p:nvSpPr>
        <p:spPr/>
        <p:txBody>
          <a:bodyPr/>
          <a:lstStyle/>
          <a:p>
            <a:r>
              <a:rPr lang="en-GB" altLang="en-US" dirty="0"/>
              <a:t>Design: High Level Data Design</a:t>
            </a:r>
            <a:endParaRPr lang="en-GB" dirty="0"/>
          </a:p>
        </p:txBody>
      </p:sp>
      <p:sp>
        <p:nvSpPr>
          <p:cNvPr id="5" name="Slide Number Placeholder 2">
            <a:extLst>
              <a:ext uri="{FF2B5EF4-FFF2-40B4-BE49-F238E27FC236}">
                <a16:creationId xmlns:a16="http://schemas.microsoft.com/office/drawing/2014/main" id="{3D22D8C3-E569-4BB6-B996-3BCDB765919F}"/>
              </a:ext>
            </a:extLst>
          </p:cNvPr>
          <p:cNvSpPr txBox="1">
            <a:spLocks/>
          </p:cNvSpPr>
          <p:nvPr/>
        </p:nvSpPr>
        <p:spPr bwMode="gray">
          <a:xfrm>
            <a:off x="5139626" y="7154219"/>
            <a:ext cx="505470" cy="273873"/>
          </a:xfrm>
          <a:prstGeom prst="rect">
            <a:avLst/>
          </a:prstGeom>
        </p:spPr>
        <p:txBody>
          <a:bodyPr vert="horz" lIns="0" tIns="0" rIns="0" bIns="0" rtlCol="0" anchor="ctr"/>
          <a:lstStyle>
            <a:defPPr>
              <a:defRPr lang="en-US"/>
            </a:defPPr>
            <a:lvl1pPr marL="0" indent="0" algn="ctr" defTabSz="1043019" rtl="0" eaLnBrk="1" latinLnBrk="0" hangingPunct="1">
              <a:defRPr sz="1100" kern="1200" baseline="0">
                <a:solidFill>
                  <a:schemeClr val="tx2"/>
                </a:solidFill>
                <a:latin typeface="RN House Sans Regular" panose="020B0504020203020204" pitchFamily="34" charset="0"/>
                <a:ea typeface="+mn-ea"/>
                <a:cs typeface="Arial" panose="020B0604020202020204" pitchFamily="34" charset="0"/>
              </a:defRPr>
            </a:lvl1pPr>
            <a:lvl2pPr marL="521510" algn="l" defTabSz="1043019" rtl="0" eaLnBrk="1" latinLnBrk="0" hangingPunct="1">
              <a:defRPr sz="2100" kern="1200">
                <a:solidFill>
                  <a:schemeClr val="tx1"/>
                </a:solidFill>
                <a:latin typeface="+mn-lt"/>
                <a:ea typeface="+mn-ea"/>
                <a:cs typeface="+mn-cs"/>
              </a:defRPr>
            </a:lvl2pPr>
            <a:lvl3pPr marL="1043019" algn="l" defTabSz="1043019" rtl="0" eaLnBrk="1" latinLnBrk="0" hangingPunct="1">
              <a:defRPr sz="2100" kern="1200">
                <a:solidFill>
                  <a:schemeClr val="tx1"/>
                </a:solidFill>
                <a:latin typeface="+mn-lt"/>
                <a:ea typeface="+mn-ea"/>
                <a:cs typeface="+mn-cs"/>
              </a:defRPr>
            </a:lvl3pPr>
            <a:lvl4pPr marL="1564528" algn="l" defTabSz="1043019" rtl="0" eaLnBrk="1" latinLnBrk="0" hangingPunct="1">
              <a:defRPr sz="2100" kern="1200">
                <a:solidFill>
                  <a:schemeClr val="tx1"/>
                </a:solidFill>
                <a:latin typeface="+mn-lt"/>
                <a:ea typeface="+mn-ea"/>
                <a:cs typeface="+mn-cs"/>
              </a:defRPr>
            </a:lvl4pPr>
            <a:lvl5pPr marL="2086038" algn="l" defTabSz="1043019" rtl="0" eaLnBrk="1" latinLnBrk="0" hangingPunct="1">
              <a:defRPr sz="2100" kern="1200">
                <a:solidFill>
                  <a:schemeClr val="tx1"/>
                </a:solidFill>
                <a:latin typeface="+mn-lt"/>
                <a:ea typeface="+mn-ea"/>
                <a:cs typeface="+mn-cs"/>
              </a:defRPr>
            </a:lvl5pPr>
            <a:lvl6pPr marL="2607549" algn="l" defTabSz="1043019" rtl="0" eaLnBrk="1" latinLnBrk="0" hangingPunct="1">
              <a:defRPr sz="2100" kern="1200">
                <a:solidFill>
                  <a:schemeClr val="tx1"/>
                </a:solidFill>
                <a:latin typeface="+mn-lt"/>
                <a:ea typeface="+mn-ea"/>
                <a:cs typeface="+mn-cs"/>
              </a:defRPr>
            </a:lvl6pPr>
            <a:lvl7pPr marL="3129058" algn="l" defTabSz="1043019" rtl="0" eaLnBrk="1" latinLnBrk="0" hangingPunct="1">
              <a:defRPr sz="2100" kern="1200">
                <a:solidFill>
                  <a:schemeClr val="tx1"/>
                </a:solidFill>
                <a:latin typeface="+mn-lt"/>
                <a:ea typeface="+mn-ea"/>
                <a:cs typeface="+mn-cs"/>
              </a:defRPr>
            </a:lvl7pPr>
            <a:lvl8pPr marL="3650567" algn="l" defTabSz="1043019" rtl="0" eaLnBrk="1" latinLnBrk="0" hangingPunct="1">
              <a:defRPr sz="2100" kern="1200">
                <a:solidFill>
                  <a:schemeClr val="tx1"/>
                </a:solidFill>
                <a:latin typeface="+mn-lt"/>
                <a:ea typeface="+mn-ea"/>
                <a:cs typeface="+mn-cs"/>
              </a:defRPr>
            </a:lvl8pPr>
            <a:lvl9pPr marL="4172077" algn="l" defTabSz="1043019" rtl="0" eaLnBrk="1" latinLnBrk="0" hangingPunct="1">
              <a:defRPr sz="2100" kern="1200">
                <a:solidFill>
                  <a:schemeClr val="tx1"/>
                </a:solidFill>
                <a:latin typeface="+mn-lt"/>
                <a:ea typeface="+mn-ea"/>
                <a:cs typeface="+mn-cs"/>
              </a:defRPr>
            </a:lvl9pPr>
          </a:lstStyle>
          <a:p>
            <a:endParaRPr lang="en-GB" dirty="0"/>
          </a:p>
        </p:txBody>
      </p:sp>
      <p:sp>
        <p:nvSpPr>
          <p:cNvPr id="8" name="Content Placeholder 2">
            <a:extLst>
              <a:ext uri="{FF2B5EF4-FFF2-40B4-BE49-F238E27FC236}">
                <a16:creationId xmlns:a16="http://schemas.microsoft.com/office/drawing/2014/main" id="{648BF177-07EA-4909-A81D-2097EF282D7E}"/>
              </a:ext>
            </a:extLst>
          </p:cNvPr>
          <p:cNvSpPr txBox="1">
            <a:spLocks/>
          </p:cNvSpPr>
          <p:nvPr/>
        </p:nvSpPr>
        <p:spPr>
          <a:xfrm>
            <a:off x="178633" y="6432458"/>
            <a:ext cx="6748799" cy="290046"/>
          </a:xfrm>
          <a:prstGeom prst="rect">
            <a:avLst/>
          </a:prstGeom>
        </p:spPr>
        <p:txBody>
          <a:bodyPr vert="horz" lIns="91440" tIns="45720" rIns="91440" bIns="45720" rtlCol="0">
            <a:normAutofit fontScale="85000" lnSpcReduction="20000"/>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dirty="0"/>
          </a:p>
        </p:txBody>
      </p:sp>
      <p:sp>
        <p:nvSpPr>
          <p:cNvPr id="11" name="Rectangle 10">
            <a:extLst>
              <a:ext uri="{FF2B5EF4-FFF2-40B4-BE49-F238E27FC236}">
                <a16:creationId xmlns:a16="http://schemas.microsoft.com/office/drawing/2014/main" id="{161E000A-4327-4E40-A9C3-72166ECC97E2}"/>
              </a:ext>
            </a:extLst>
          </p:cNvPr>
          <p:cNvSpPr/>
          <p:nvPr/>
        </p:nvSpPr>
        <p:spPr>
          <a:xfrm>
            <a:off x="447016" y="983782"/>
            <a:ext cx="6748799" cy="981630"/>
          </a:xfrm>
          <a:prstGeom prst="rect">
            <a:avLst/>
          </a:prstGeom>
        </p:spPr>
        <p:txBody>
          <a:bodyPr vert="horz" lIns="80201" tIns="40100" rIns="80201" bIns="40100" rtlCol="0" anchor="ctr">
            <a:normAutofit/>
          </a:bodyPr>
          <a:lstStyle/>
          <a:p>
            <a:pPr defTabSz="601515">
              <a:lnSpc>
                <a:spcPct val="90000"/>
              </a:lnSpc>
              <a:spcBef>
                <a:spcPct val="0"/>
              </a:spcBef>
            </a:pPr>
            <a:endParaRPr lang="en-GB" sz="1842" b="1" dirty="0">
              <a:latin typeface="+mj-lt"/>
              <a:ea typeface="+mj-ea"/>
              <a:cs typeface="+mj-cs"/>
            </a:endParaRPr>
          </a:p>
          <a:p>
            <a:pPr defTabSz="601515">
              <a:lnSpc>
                <a:spcPct val="90000"/>
              </a:lnSpc>
              <a:spcBef>
                <a:spcPct val="0"/>
              </a:spcBef>
            </a:pPr>
            <a:r>
              <a:rPr lang="en-GB" sz="1842" b="1" dirty="0">
                <a:latin typeface="+mj-lt"/>
                <a:ea typeface="+mj-ea"/>
                <a:cs typeface="+mj-cs"/>
              </a:rPr>
              <a:t>Data Sources</a:t>
            </a:r>
          </a:p>
          <a:p>
            <a:pPr defTabSz="601515">
              <a:lnSpc>
                <a:spcPct val="90000"/>
              </a:lnSpc>
              <a:spcBef>
                <a:spcPct val="0"/>
              </a:spcBef>
            </a:pPr>
            <a:r>
              <a:rPr lang="en-GB" sz="1842" b="1" dirty="0">
                <a:latin typeface="+mj-lt"/>
                <a:ea typeface="+mj-ea"/>
                <a:cs typeface="+mj-cs"/>
              </a:rPr>
              <a:t>Ref Link : </a:t>
            </a:r>
            <a:r>
              <a:rPr lang="en-GB" sz="1842" b="1" dirty="0">
                <a:latin typeface="+mj-lt"/>
                <a:ea typeface="+mj-ea"/>
                <a:cs typeface="+mj-cs"/>
                <a:hlinkClick r:id="rId2"/>
              </a:rPr>
              <a:t>Golden Source Register</a:t>
            </a:r>
            <a:endParaRPr lang="en-GB" sz="1842" b="1" dirty="0">
              <a:latin typeface="+mj-lt"/>
              <a:ea typeface="+mj-ea"/>
              <a:cs typeface="+mj-cs"/>
            </a:endParaRPr>
          </a:p>
        </p:txBody>
      </p:sp>
      <p:graphicFrame>
        <p:nvGraphicFramePr>
          <p:cNvPr id="12" name="Table 5">
            <a:extLst>
              <a:ext uri="{FF2B5EF4-FFF2-40B4-BE49-F238E27FC236}">
                <a16:creationId xmlns:a16="http://schemas.microsoft.com/office/drawing/2014/main" id="{AD49D318-B237-4F53-B8BD-CDF026606627}"/>
              </a:ext>
            </a:extLst>
          </p:cNvPr>
          <p:cNvGraphicFramePr>
            <a:graphicFrameLocks noGrp="1"/>
          </p:cNvGraphicFramePr>
          <p:nvPr>
            <p:extLst>
              <p:ext uri="{D42A27DB-BD31-4B8C-83A1-F6EECF244321}">
                <p14:modId xmlns:p14="http://schemas.microsoft.com/office/powerpoint/2010/main" val="2887071392"/>
              </p:ext>
            </p:extLst>
          </p:nvPr>
        </p:nvGraphicFramePr>
        <p:xfrm>
          <a:off x="485999" y="2229455"/>
          <a:ext cx="9021257" cy="1783080"/>
        </p:xfrm>
        <a:graphic>
          <a:graphicData uri="http://schemas.openxmlformats.org/drawingml/2006/table">
            <a:tbl>
              <a:tblPr firstRow="1" bandRow="1">
                <a:tableStyleId>{5C22544A-7EE6-4342-B048-85BDC9FD1C3A}</a:tableStyleId>
              </a:tblPr>
              <a:tblGrid>
                <a:gridCol w="1376738">
                  <a:extLst>
                    <a:ext uri="{9D8B030D-6E8A-4147-A177-3AD203B41FA5}">
                      <a16:colId xmlns:a16="http://schemas.microsoft.com/office/drawing/2014/main" val="483949033"/>
                    </a:ext>
                  </a:extLst>
                </a:gridCol>
                <a:gridCol w="1376738">
                  <a:extLst>
                    <a:ext uri="{9D8B030D-6E8A-4147-A177-3AD203B41FA5}">
                      <a16:colId xmlns:a16="http://schemas.microsoft.com/office/drawing/2014/main" val="3784524812"/>
                    </a:ext>
                  </a:extLst>
                </a:gridCol>
                <a:gridCol w="6267781">
                  <a:extLst>
                    <a:ext uri="{9D8B030D-6E8A-4147-A177-3AD203B41FA5}">
                      <a16:colId xmlns:a16="http://schemas.microsoft.com/office/drawing/2014/main" val="1239339934"/>
                    </a:ext>
                  </a:extLst>
                </a:gridCol>
              </a:tblGrid>
              <a:tr h="75372">
                <a:tc>
                  <a:txBody>
                    <a:bodyPr/>
                    <a:lstStyle/>
                    <a:p>
                      <a:pPr algn="ctr" fontAlgn="t"/>
                      <a:r>
                        <a:rPr lang="en-GB" sz="900" b="1" i="0" u="none" strike="noStrike">
                          <a:solidFill>
                            <a:schemeClr val="bg1"/>
                          </a:solidFill>
                          <a:effectLst/>
                          <a:latin typeface="+mn-lt"/>
                        </a:rPr>
                        <a:t>System name</a:t>
                      </a:r>
                    </a:p>
                  </a:txBody>
                  <a:tcPr marL="0" marR="0" marT="0" marB="0" anchor="ctr"/>
                </a:tc>
                <a:tc>
                  <a:txBody>
                    <a:bodyPr/>
                    <a:lstStyle/>
                    <a:p>
                      <a:pPr algn="ctr" fontAlgn="t"/>
                      <a:r>
                        <a:rPr lang="en-GB" sz="900" b="1" i="0" u="none" strike="noStrike">
                          <a:solidFill>
                            <a:schemeClr val="bg1"/>
                          </a:solidFill>
                          <a:effectLst/>
                          <a:latin typeface="+mn-lt"/>
                        </a:rPr>
                        <a:t>SNOW ID</a:t>
                      </a:r>
                    </a:p>
                  </a:txBody>
                  <a:tcPr marL="0" marR="0" marT="0" marB="0" anchor="ctr"/>
                </a:tc>
                <a:tc>
                  <a:txBody>
                    <a:bodyPr/>
                    <a:lstStyle/>
                    <a:p>
                      <a:pPr algn="ctr" fontAlgn="t"/>
                      <a:r>
                        <a:rPr lang="en-GB" sz="900" b="1" i="0" u="none" strike="noStrike" dirty="0">
                          <a:solidFill>
                            <a:schemeClr val="bg1"/>
                          </a:solidFill>
                          <a:effectLst/>
                          <a:latin typeface="+mn-lt"/>
                        </a:rPr>
                        <a:t>Brief Description (how the data changes here)</a:t>
                      </a:r>
                    </a:p>
                  </a:txBody>
                  <a:tcPr marL="0" marR="0" marT="0" marB="0" anchor="ctr"/>
                </a:tc>
                <a:extLst>
                  <a:ext uri="{0D108BD9-81ED-4DB2-BD59-A6C34878D82A}">
                    <a16:rowId xmlns:a16="http://schemas.microsoft.com/office/drawing/2014/main" val="2399422871"/>
                  </a:ext>
                </a:extLst>
              </a:tr>
              <a:tr h="752519">
                <a:tc>
                  <a:txBody>
                    <a:bodyPr/>
                    <a:lstStyle/>
                    <a:p>
                      <a:pPr algn="ctr" fontAlgn="ctr"/>
                      <a:r>
                        <a:rPr lang="en-GB" sz="1200" b="0" i="0" u="none" strike="noStrike" dirty="0">
                          <a:solidFill>
                            <a:schemeClr val="tx2">
                              <a:lumMod val="50000"/>
                            </a:schemeClr>
                          </a:solidFill>
                          <a:effectLst/>
                          <a:latin typeface="+mn-lt"/>
                        </a:rPr>
                        <a:t>Verint</a:t>
                      </a:r>
                    </a:p>
                  </a:txBody>
                  <a:tcPr marL="0" marR="0" marT="0" marB="0" anchor="ctr"/>
                </a:tc>
                <a:tc>
                  <a:txBody>
                    <a:bodyPr/>
                    <a:lstStyle/>
                    <a:p>
                      <a:pPr algn="l" fontAlgn="b"/>
                      <a:r>
                        <a:rPr lang="en-GB" sz="1100" b="0" i="0" u="none" strike="noStrike" dirty="0">
                          <a:solidFill>
                            <a:srgbClr val="000000"/>
                          </a:solidFill>
                          <a:effectLst/>
                          <a:latin typeface="Calibri" panose="020F0502020204030204" pitchFamily="34" charset="0"/>
                        </a:rPr>
                        <a:t>CMDB Id: 17214</a:t>
                      </a:r>
                    </a:p>
                  </a:txBody>
                  <a:tcPr marL="9525" marR="9525" marT="9525" marB="0" anchor="ctr"/>
                </a:tc>
                <a:tc>
                  <a:txBody>
                    <a:bodyPr/>
                    <a:lstStyle/>
                    <a:p>
                      <a:pPr algn="l" fontAlgn="ctr"/>
                      <a:r>
                        <a:rPr lang="en-GB" sz="1200" b="0" kern="1200" dirty="0">
                          <a:solidFill>
                            <a:schemeClr val="tx2">
                              <a:lumMod val="50000"/>
                            </a:schemeClr>
                          </a:solidFill>
                          <a:effectLst/>
                          <a:latin typeface="+mn-lt"/>
                          <a:ea typeface="+mn-ea"/>
                          <a:cs typeface="+mn-cs"/>
                        </a:rPr>
                        <a:t> </a:t>
                      </a:r>
                    </a:p>
                    <a:p>
                      <a:pPr marL="0" marR="0" lvl="0" indent="0" algn="l" defTabSz="1034701" rtl="0" eaLnBrk="1" fontAlgn="ctr" latinLnBrk="0" hangingPunct="1">
                        <a:lnSpc>
                          <a:spcPct val="100000"/>
                        </a:lnSpc>
                        <a:spcBef>
                          <a:spcPts val="0"/>
                        </a:spcBef>
                        <a:spcAft>
                          <a:spcPts val="0"/>
                        </a:spcAft>
                        <a:buClrTx/>
                        <a:buSzTx/>
                        <a:buFontTx/>
                        <a:buNone/>
                        <a:tabLst/>
                        <a:defRPr/>
                      </a:pPr>
                      <a:r>
                        <a:rPr lang="en-GB" sz="1200" b="1" kern="1200" dirty="0">
                          <a:solidFill>
                            <a:schemeClr val="dk1"/>
                          </a:solidFill>
                          <a:latin typeface="+mn-lt"/>
                          <a:ea typeface="+mn-ea"/>
                          <a:cs typeface="+mn-cs"/>
                          <a:hlinkClick r:id="rId2"/>
                        </a:rPr>
                        <a:t>Golden Source Register</a:t>
                      </a:r>
                      <a:r>
                        <a:rPr lang="en-GB" sz="1200" b="1" kern="1200" dirty="0">
                          <a:solidFill>
                            <a:schemeClr val="dk1"/>
                          </a:solidFill>
                          <a:latin typeface="+mn-lt"/>
                          <a:ea typeface="+mn-ea"/>
                          <a:cs typeface="+mn-cs"/>
                        </a:rPr>
                        <a:t> </a:t>
                      </a:r>
                      <a:endParaRPr lang="en-GB" sz="1200" b="0" kern="1200" dirty="0">
                        <a:solidFill>
                          <a:schemeClr val="tx2">
                            <a:lumMod val="50000"/>
                          </a:schemeClr>
                        </a:solidFill>
                        <a:effectLst/>
                        <a:latin typeface="+mn-lt"/>
                        <a:ea typeface="+mn-ea"/>
                        <a:cs typeface="+mn-cs"/>
                      </a:endParaRPr>
                    </a:p>
                    <a:p>
                      <a:pPr algn="l" fontAlgn="ctr"/>
                      <a:r>
                        <a:rPr lang="en-GB" sz="1200" b="0" kern="1200" dirty="0">
                          <a:solidFill>
                            <a:schemeClr val="tx2">
                              <a:lumMod val="50000"/>
                            </a:schemeClr>
                          </a:solidFill>
                          <a:effectLst/>
                          <a:latin typeface="+mn-lt"/>
                          <a:ea typeface="+mn-ea"/>
                          <a:cs typeface="+mn-cs"/>
                        </a:rPr>
                        <a:t>GSWG Reference Number</a:t>
                      </a:r>
                    </a:p>
                    <a:p>
                      <a:pPr marL="0" marR="0" lvl="0" indent="0" algn="l" defTabSz="1034701" rtl="0" eaLnBrk="1" fontAlgn="ctr"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Calibri" panose="020F0502020204030204" pitchFamily="34" charset="0"/>
                        </a:rPr>
                        <a:t>GSG-SYS-00283</a:t>
                      </a:r>
                    </a:p>
                    <a:p>
                      <a:pPr algn="l" fontAlgn="ctr"/>
                      <a:endParaRPr lang="en-GB" sz="1200" b="0" kern="1200" dirty="0">
                        <a:solidFill>
                          <a:schemeClr val="tx2">
                            <a:lumMod val="50000"/>
                          </a:schemeClr>
                        </a:solidFill>
                        <a:effectLst/>
                        <a:latin typeface="+mn-lt"/>
                        <a:ea typeface="+mn-ea"/>
                        <a:cs typeface="+mn-cs"/>
                      </a:endParaRPr>
                    </a:p>
                    <a:p>
                      <a:pPr algn="l" fontAlgn="ctr"/>
                      <a:r>
                        <a:rPr lang="en-GB" sz="1200" b="0" kern="1200" dirty="0">
                          <a:solidFill>
                            <a:schemeClr val="tx2">
                              <a:lumMod val="50000"/>
                            </a:schemeClr>
                          </a:solidFill>
                          <a:effectLst/>
                          <a:latin typeface="+mn-lt"/>
                          <a:ea typeface="+mn-ea"/>
                          <a:cs typeface="+mn-cs"/>
                        </a:rPr>
                        <a:t>Golden Source registration status: </a:t>
                      </a:r>
                    </a:p>
                    <a:p>
                      <a:pPr algn="l" fontAlgn="ctr"/>
                      <a:r>
                        <a:rPr lang="en-GB" sz="1200" b="0" kern="1200" dirty="0">
                          <a:solidFill>
                            <a:schemeClr val="tx2">
                              <a:lumMod val="50000"/>
                            </a:schemeClr>
                          </a:solidFill>
                          <a:effectLst/>
                          <a:latin typeface="+mn-lt"/>
                          <a:ea typeface="+mn-ea"/>
                          <a:cs typeface="+mn-cs"/>
                        </a:rPr>
                        <a:t>Pending</a:t>
                      </a:r>
                    </a:p>
                    <a:p>
                      <a:pPr algn="l" fontAlgn="ctr"/>
                      <a:endParaRPr lang="en-GB" sz="1200" b="0" kern="1200" dirty="0">
                        <a:solidFill>
                          <a:schemeClr val="tx2">
                            <a:lumMod val="50000"/>
                          </a:schemeClr>
                        </a:solidFill>
                        <a:effectLst/>
                        <a:latin typeface="+mn-lt"/>
                        <a:ea typeface="+mn-ea"/>
                        <a:cs typeface="+mn-cs"/>
                      </a:endParaRPr>
                    </a:p>
                    <a:p>
                      <a:pPr algn="l" fontAlgn="ctr"/>
                      <a:endParaRPr lang="en-GB" sz="1200" b="0" kern="1200" dirty="0">
                        <a:solidFill>
                          <a:schemeClr val="tx2">
                            <a:lumMod val="50000"/>
                          </a:schemeClr>
                        </a:solidFill>
                        <a:effectLst/>
                        <a:latin typeface="+mn-lt"/>
                        <a:ea typeface="+mn-ea"/>
                        <a:cs typeface="+mn-cs"/>
                      </a:endParaRPr>
                    </a:p>
                  </a:txBody>
                  <a:tcPr marL="0" marR="0" marT="0" marB="0" anchor="ctr"/>
                </a:tc>
                <a:extLst>
                  <a:ext uri="{0D108BD9-81ED-4DB2-BD59-A6C34878D82A}">
                    <a16:rowId xmlns:a16="http://schemas.microsoft.com/office/drawing/2014/main" val="1445203334"/>
                  </a:ext>
                </a:extLst>
              </a:tr>
            </a:tbl>
          </a:graphicData>
        </a:graphic>
      </p:graphicFrame>
    </p:spTree>
    <p:extLst>
      <p:ext uri="{BB962C8B-B14F-4D97-AF65-F5344CB8AC3E}">
        <p14:creationId xmlns:p14="http://schemas.microsoft.com/office/powerpoint/2010/main" val="1759744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5366B4-5717-4658-855E-81E2E665A465}"/>
              </a:ext>
            </a:extLst>
          </p:cNvPr>
          <p:cNvSpPr>
            <a:spLocks noGrp="1"/>
          </p:cNvSpPr>
          <p:nvPr>
            <p:ph type="sldNum" sz="quarter" idx="10"/>
          </p:nvPr>
        </p:nvSpPr>
        <p:spPr/>
        <p:txBody>
          <a:bodyPr/>
          <a:lstStyle/>
          <a:p>
            <a:fld id="{08BDDC8D-36E9-467E-8CF1-750845950A7F}" type="slidenum">
              <a:rPr lang="en-GB" smtClean="0"/>
              <a:pPr/>
              <a:t>19</a:t>
            </a:fld>
            <a:endParaRPr lang="en-GB"/>
          </a:p>
        </p:txBody>
      </p:sp>
      <p:sp>
        <p:nvSpPr>
          <p:cNvPr id="4" name="Title 3">
            <a:extLst>
              <a:ext uri="{FF2B5EF4-FFF2-40B4-BE49-F238E27FC236}">
                <a16:creationId xmlns:a16="http://schemas.microsoft.com/office/drawing/2014/main" id="{0E0CEDDB-DF98-46D9-8835-40109490D597}"/>
              </a:ext>
            </a:extLst>
          </p:cNvPr>
          <p:cNvSpPr>
            <a:spLocks noGrp="1"/>
          </p:cNvSpPr>
          <p:nvPr>
            <p:ph type="title"/>
          </p:nvPr>
        </p:nvSpPr>
        <p:spPr/>
        <p:txBody>
          <a:bodyPr/>
          <a:lstStyle/>
          <a:p>
            <a:r>
              <a:rPr lang="en-GB" altLang="en-US" dirty="0"/>
              <a:t>Design: High Level Data Design</a:t>
            </a:r>
            <a:endParaRPr lang="en-GB" dirty="0"/>
          </a:p>
        </p:txBody>
      </p:sp>
      <p:sp>
        <p:nvSpPr>
          <p:cNvPr id="5" name="Slide Number Placeholder 2">
            <a:extLst>
              <a:ext uri="{FF2B5EF4-FFF2-40B4-BE49-F238E27FC236}">
                <a16:creationId xmlns:a16="http://schemas.microsoft.com/office/drawing/2014/main" id="{3D22D8C3-E569-4BB6-B996-3BCDB765919F}"/>
              </a:ext>
            </a:extLst>
          </p:cNvPr>
          <p:cNvSpPr txBox="1">
            <a:spLocks/>
          </p:cNvSpPr>
          <p:nvPr/>
        </p:nvSpPr>
        <p:spPr bwMode="gray">
          <a:xfrm>
            <a:off x="5139626" y="7154219"/>
            <a:ext cx="505470" cy="273873"/>
          </a:xfrm>
          <a:prstGeom prst="rect">
            <a:avLst/>
          </a:prstGeom>
        </p:spPr>
        <p:txBody>
          <a:bodyPr vert="horz" lIns="0" tIns="0" rIns="0" bIns="0" rtlCol="0" anchor="ctr"/>
          <a:lstStyle>
            <a:defPPr>
              <a:defRPr lang="en-US"/>
            </a:defPPr>
            <a:lvl1pPr marL="0" indent="0" algn="ctr" defTabSz="1043019" rtl="0" eaLnBrk="1" latinLnBrk="0" hangingPunct="1">
              <a:defRPr sz="1100" kern="1200" baseline="0">
                <a:solidFill>
                  <a:schemeClr val="tx2"/>
                </a:solidFill>
                <a:latin typeface="RN House Sans Regular" panose="020B0504020203020204" pitchFamily="34" charset="0"/>
                <a:ea typeface="+mn-ea"/>
                <a:cs typeface="Arial" panose="020B0604020202020204" pitchFamily="34" charset="0"/>
              </a:defRPr>
            </a:lvl1pPr>
            <a:lvl2pPr marL="521510" algn="l" defTabSz="1043019" rtl="0" eaLnBrk="1" latinLnBrk="0" hangingPunct="1">
              <a:defRPr sz="2100" kern="1200">
                <a:solidFill>
                  <a:schemeClr val="tx1"/>
                </a:solidFill>
                <a:latin typeface="+mn-lt"/>
                <a:ea typeface="+mn-ea"/>
                <a:cs typeface="+mn-cs"/>
              </a:defRPr>
            </a:lvl2pPr>
            <a:lvl3pPr marL="1043019" algn="l" defTabSz="1043019" rtl="0" eaLnBrk="1" latinLnBrk="0" hangingPunct="1">
              <a:defRPr sz="2100" kern="1200">
                <a:solidFill>
                  <a:schemeClr val="tx1"/>
                </a:solidFill>
                <a:latin typeface="+mn-lt"/>
                <a:ea typeface="+mn-ea"/>
                <a:cs typeface="+mn-cs"/>
              </a:defRPr>
            </a:lvl3pPr>
            <a:lvl4pPr marL="1564528" algn="l" defTabSz="1043019" rtl="0" eaLnBrk="1" latinLnBrk="0" hangingPunct="1">
              <a:defRPr sz="2100" kern="1200">
                <a:solidFill>
                  <a:schemeClr val="tx1"/>
                </a:solidFill>
                <a:latin typeface="+mn-lt"/>
                <a:ea typeface="+mn-ea"/>
                <a:cs typeface="+mn-cs"/>
              </a:defRPr>
            </a:lvl4pPr>
            <a:lvl5pPr marL="2086038" algn="l" defTabSz="1043019" rtl="0" eaLnBrk="1" latinLnBrk="0" hangingPunct="1">
              <a:defRPr sz="2100" kern="1200">
                <a:solidFill>
                  <a:schemeClr val="tx1"/>
                </a:solidFill>
                <a:latin typeface="+mn-lt"/>
                <a:ea typeface="+mn-ea"/>
                <a:cs typeface="+mn-cs"/>
              </a:defRPr>
            </a:lvl5pPr>
            <a:lvl6pPr marL="2607549" algn="l" defTabSz="1043019" rtl="0" eaLnBrk="1" latinLnBrk="0" hangingPunct="1">
              <a:defRPr sz="2100" kern="1200">
                <a:solidFill>
                  <a:schemeClr val="tx1"/>
                </a:solidFill>
                <a:latin typeface="+mn-lt"/>
                <a:ea typeface="+mn-ea"/>
                <a:cs typeface="+mn-cs"/>
              </a:defRPr>
            </a:lvl6pPr>
            <a:lvl7pPr marL="3129058" algn="l" defTabSz="1043019" rtl="0" eaLnBrk="1" latinLnBrk="0" hangingPunct="1">
              <a:defRPr sz="2100" kern="1200">
                <a:solidFill>
                  <a:schemeClr val="tx1"/>
                </a:solidFill>
                <a:latin typeface="+mn-lt"/>
                <a:ea typeface="+mn-ea"/>
                <a:cs typeface="+mn-cs"/>
              </a:defRPr>
            </a:lvl7pPr>
            <a:lvl8pPr marL="3650567" algn="l" defTabSz="1043019" rtl="0" eaLnBrk="1" latinLnBrk="0" hangingPunct="1">
              <a:defRPr sz="2100" kern="1200">
                <a:solidFill>
                  <a:schemeClr val="tx1"/>
                </a:solidFill>
                <a:latin typeface="+mn-lt"/>
                <a:ea typeface="+mn-ea"/>
                <a:cs typeface="+mn-cs"/>
              </a:defRPr>
            </a:lvl8pPr>
            <a:lvl9pPr marL="4172077" algn="l" defTabSz="1043019" rtl="0" eaLnBrk="1" latinLnBrk="0" hangingPunct="1">
              <a:defRPr sz="2100" kern="1200">
                <a:solidFill>
                  <a:schemeClr val="tx1"/>
                </a:solidFill>
                <a:latin typeface="+mn-lt"/>
                <a:ea typeface="+mn-ea"/>
                <a:cs typeface="+mn-cs"/>
              </a:defRPr>
            </a:lvl9pPr>
          </a:lstStyle>
          <a:p>
            <a:endParaRPr lang="en-GB" dirty="0"/>
          </a:p>
        </p:txBody>
      </p:sp>
      <p:sp>
        <p:nvSpPr>
          <p:cNvPr id="6" name="Title 3">
            <a:extLst>
              <a:ext uri="{FF2B5EF4-FFF2-40B4-BE49-F238E27FC236}">
                <a16:creationId xmlns:a16="http://schemas.microsoft.com/office/drawing/2014/main" id="{4C84D822-BBA9-4A03-AFBF-8F1E90D1E337}"/>
              </a:ext>
            </a:extLst>
          </p:cNvPr>
          <p:cNvSpPr txBox="1">
            <a:spLocks/>
          </p:cNvSpPr>
          <p:nvPr/>
        </p:nvSpPr>
        <p:spPr bwMode="gray">
          <a:xfrm>
            <a:off x="486000" y="851585"/>
            <a:ext cx="7331801" cy="536058"/>
          </a:xfrm>
          <a:prstGeom prst="rect">
            <a:avLst/>
          </a:prstGeom>
        </p:spPr>
        <p:txBody>
          <a:bodyPr vert="horz" wrap="none" lIns="0" tIns="0" rIns="0" bIns="0" rtlCol="0" anchor="t">
            <a:noAutofit/>
          </a:bodyPr>
          <a:lstStyle>
            <a:lvl1pPr algn="l" defTabSz="1034701" rtl="0" eaLnBrk="1" latinLnBrk="0" hangingPunct="1">
              <a:lnSpc>
                <a:spcPct val="100000"/>
              </a:lnSpc>
              <a:spcBef>
                <a:spcPct val="0"/>
              </a:spcBef>
              <a:buNone/>
              <a:defRPr sz="2400" b="0" kern="1200" baseline="0">
                <a:solidFill>
                  <a:schemeClr val="tx2"/>
                </a:solidFill>
                <a:effectLst/>
                <a:latin typeface="RN House Sans Regular" panose="020B0504020203020204" pitchFamily="34" charset="0"/>
                <a:ea typeface="+mj-ea"/>
                <a:cs typeface="+mj-cs"/>
              </a:defRPr>
            </a:lvl1pPr>
          </a:lstStyle>
          <a:p>
            <a:r>
              <a:rPr lang="en-GB" dirty="0"/>
              <a:t>Enhanced 3:</a:t>
            </a:r>
            <a:br>
              <a:rPr lang="en-GB" dirty="0"/>
            </a:br>
            <a:r>
              <a:rPr lang="en-GB" dirty="0"/>
              <a:t>Design: Data Principles Adherence</a:t>
            </a:r>
          </a:p>
        </p:txBody>
      </p:sp>
      <p:graphicFrame>
        <p:nvGraphicFramePr>
          <p:cNvPr id="7" name="Table 8">
            <a:extLst>
              <a:ext uri="{FF2B5EF4-FFF2-40B4-BE49-F238E27FC236}">
                <a16:creationId xmlns:a16="http://schemas.microsoft.com/office/drawing/2014/main" id="{36AC8C73-AF11-48D0-A454-8F4C78EB79C2}"/>
              </a:ext>
            </a:extLst>
          </p:cNvPr>
          <p:cNvGraphicFramePr>
            <a:graphicFrameLocks/>
          </p:cNvGraphicFramePr>
          <p:nvPr>
            <p:extLst>
              <p:ext uri="{D42A27DB-BD31-4B8C-83A1-F6EECF244321}">
                <p14:modId xmlns:p14="http://schemas.microsoft.com/office/powerpoint/2010/main" val="726227499"/>
              </p:ext>
            </p:extLst>
          </p:nvPr>
        </p:nvGraphicFramePr>
        <p:xfrm>
          <a:off x="485998" y="1808424"/>
          <a:ext cx="9159043" cy="4619895"/>
        </p:xfrm>
        <a:graphic>
          <a:graphicData uri="http://schemas.openxmlformats.org/drawingml/2006/table">
            <a:tbl>
              <a:tblPr firstRow="1" bandRow="1">
                <a:tableStyleId>{5C22544A-7EE6-4342-B048-85BDC9FD1C3A}</a:tableStyleId>
              </a:tblPr>
              <a:tblGrid>
                <a:gridCol w="977300">
                  <a:extLst>
                    <a:ext uri="{9D8B030D-6E8A-4147-A177-3AD203B41FA5}">
                      <a16:colId xmlns:a16="http://schemas.microsoft.com/office/drawing/2014/main" val="421850069"/>
                    </a:ext>
                  </a:extLst>
                </a:gridCol>
                <a:gridCol w="4148363">
                  <a:extLst>
                    <a:ext uri="{9D8B030D-6E8A-4147-A177-3AD203B41FA5}">
                      <a16:colId xmlns:a16="http://schemas.microsoft.com/office/drawing/2014/main" val="4059434699"/>
                    </a:ext>
                  </a:extLst>
                </a:gridCol>
                <a:gridCol w="1617490">
                  <a:extLst>
                    <a:ext uri="{9D8B030D-6E8A-4147-A177-3AD203B41FA5}">
                      <a16:colId xmlns:a16="http://schemas.microsoft.com/office/drawing/2014/main" val="1590764352"/>
                    </a:ext>
                  </a:extLst>
                </a:gridCol>
                <a:gridCol w="2415890">
                  <a:extLst>
                    <a:ext uri="{9D8B030D-6E8A-4147-A177-3AD203B41FA5}">
                      <a16:colId xmlns:a16="http://schemas.microsoft.com/office/drawing/2014/main" val="3880425399"/>
                    </a:ext>
                  </a:extLst>
                </a:gridCol>
              </a:tblGrid>
              <a:tr h="771219">
                <a:tc>
                  <a:txBody>
                    <a:bodyPr/>
                    <a:lstStyle/>
                    <a:p>
                      <a:r>
                        <a:rPr lang="en-GB"/>
                        <a:t>No</a:t>
                      </a:r>
                    </a:p>
                  </a:txBody>
                  <a:tcPr/>
                </a:tc>
                <a:tc>
                  <a:txBody>
                    <a:bodyPr/>
                    <a:lstStyle/>
                    <a:p>
                      <a:r>
                        <a:rPr lang="en-GB" dirty="0"/>
                        <a:t>Data Principle</a:t>
                      </a:r>
                    </a:p>
                  </a:txBody>
                  <a:tcPr/>
                </a:tc>
                <a:tc>
                  <a:txBody>
                    <a:bodyPr/>
                    <a:lstStyle/>
                    <a:p>
                      <a:r>
                        <a:rPr lang="en-GB"/>
                        <a:t>Aligned Y/N</a:t>
                      </a:r>
                    </a:p>
                  </a:txBody>
                  <a:tcPr/>
                </a:tc>
                <a:tc>
                  <a:txBody>
                    <a:bodyPr/>
                    <a:lstStyle/>
                    <a:p>
                      <a:r>
                        <a:rPr lang="en-GB"/>
                        <a:t>Justification if N</a:t>
                      </a:r>
                    </a:p>
                  </a:txBody>
                  <a:tcPr/>
                </a:tc>
                <a:extLst>
                  <a:ext uri="{0D108BD9-81ED-4DB2-BD59-A6C34878D82A}">
                    <a16:rowId xmlns:a16="http://schemas.microsoft.com/office/drawing/2014/main" val="1212349294"/>
                  </a:ext>
                </a:extLst>
              </a:tr>
              <a:tr h="385609">
                <a:tc>
                  <a:txBody>
                    <a:bodyPr/>
                    <a:lstStyle/>
                    <a:p>
                      <a:pPr algn="ctr"/>
                      <a:r>
                        <a:rPr lang="en-GB" sz="900"/>
                        <a:t>2</a:t>
                      </a:r>
                    </a:p>
                  </a:txBody>
                  <a:tcPr/>
                </a:tc>
                <a:tc>
                  <a:txBody>
                    <a:bodyPr/>
                    <a:lstStyle/>
                    <a:p>
                      <a:r>
                        <a:rPr lang="en-GB" sz="900"/>
                        <a:t>We use the Banks logical data model to define our data and its relationships</a:t>
                      </a:r>
                    </a:p>
                  </a:txBody>
                  <a:tcPr/>
                </a:tc>
                <a:tc>
                  <a:txBody>
                    <a:bodyPr/>
                    <a:lstStyle/>
                    <a:p>
                      <a:pPr algn="ctr"/>
                      <a:r>
                        <a:rPr lang="en-GB" sz="900" b="1" dirty="0"/>
                        <a:t>Y</a:t>
                      </a:r>
                    </a:p>
                  </a:txBody>
                  <a:tcPr/>
                </a:tc>
                <a:tc>
                  <a:txBody>
                    <a:bodyPr/>
                    <a:lstStyle/>
                    <a:p>
                      <a:endParaRPr lang="en-GB" sz="900" dirty="0"/>
                    </a:p>
                  </a:txBody>
                  <a:tcPr/>
                </a:tc>
                <a:extLst>
                  <a:ext uri="{0D108BD9-81ED-4DB2-BD59-A6C34878D82A}">
                    <a16:rowId xmlns:a16="http://schemas.microsoft.com/office/drawing/2014/main" val="1077330635"/>
                  </a:ext>
                </a:extLst>
              </a:tr>
              <a:tr h="385609">
                <a:tc>
                  <a:txBody>
                    <a:bodyPr/>
                    <a:lstStyle/>
                    <a:p>
                      <a:pPr algn="ctr"/>
                      <a:r>
                        <a:rPr lang="en-GB" sz="900"/>
                        <a:t>4</a:t>
                      </a:r>
                    </a:p>
                  </a:txBody>
                  <a:tcPr/>
                </a:tc>
                <a:tc>
                  <a:txBody>
                    <a:bodyPr/>
                    <a:lstStyle/>
                    <a:p>
                      <a:r>
                        <a:rPr lang="en-GB" sz="900"/>
                        <a:t>We can demonstrate where our data came from back to the original sources and how it is derived</a:t>
                      </a:r>
                    </a:p>
                  </a:txBody>
                  <a:tcPr/>
                </a:tc>
                <a:tc>
                  <a:txBody>
                    <a:bodyPr/>
                    <a:lstStyle/>
                    <a:p>
                      <a:pPr algn="ctr"/>
                      <a:r>
                        <a:rPr lang="en-GB" sz="900" b="1" dirty="0"/>
                        <a:t>Y</a:t>
                      </a:r>
                    </a:p>
                  </a:txBody>
                  <a:tcPr/>
                </a:tc>
                <a:tc>
                  <a:txBody>
                    <a:bodyPr/>
                    <a:lstStyle/>
                    <a:p>
                      <a:endParaRPr lang="en-GB" sz="900"/>
                    </a:p>
                  </a:txBody>
                  <a:tcPr/>
                </a:tc>
                <a:extLst>
                  <a:ext uri="{0D108BD9-81ED-4DB2-BD59-A6C34878D82A}">
                    <a16:rowId xmlns:a16="http://schemas.microsoft.com/office/drawing/2014/main" val="282062532"/>
                  </a:ext>
                </a:extLst>
              </a:tr>
              <a:tr h="385609">
                <a:tc>
                  <a:txBody>
                    <a:bodyPr/>
                    <a:lstStyle/>
                    <a:p>
                      <a:pPr algn="ctr"/>
                      <a:r>
                        <a:rPr lang="en-GB" sz="900"/>
                        <a:t>7</a:t>
                      </a:r>
                    </a:p>
                  </a:txBody>
                  <a:tcPr/>
                </a:tc>
                <a:tc>
                  <a:txBody>
                    <a:bodyPr/>
                    <a:lstStyle/>
                    <a:p>
                      <a:r>
                        <a:rPr lang="en-GB" sz="900"/>
                        <a:t>Data consolidation points are minimised (ideally once)</a:t>
                      </a:r>
                    </a:p>
                  </a:txBody>
                  <a:tcPr/>
                </a:tc>
                <a:tc>
                  <a:txBody>
                    <a:bodyPr/>
                    <a:lstStyle/>
                    <a:p>
                      <a:pPr algn="ctr"/>
                      <a:r>
                        <a:rPr lang="en-GB" sz="900" b="1" dirty="0"/>
                        <a:t>Y</a:t>
                      </a:r>
                    </a:p>
                  </a:txBody>
                  <a:tcPr/>
                </a:tc>
                <a:tc>
                  <a:txBody>
                    <a:bodyPr/>
                    <a:lstStyle/>
                    <a:p>
                      <a:endParaRPr lang="en-GB" sz="900"/>
                    </a:p>
                  </a:txBody>
                  <a:tcPr/>
                </a:tc>
                <a:extLst>
                  <a:ext uri="{0D108BD9-81ED-4DB2-BD59-A6C34878D82A}">
                    <a16:rowId xmlns:a16="http://schemas.microsoft.com/office/drawing/2014/main" val="3254766249"/>
                  </a:ext>
                </a:extLst>
              </a:tr>
              <a:tr h="385609">
                <a:tc>
                  <a:txBody>
                    <a:bodyPr/>
                    <a:lstStyle/>
                    <a:p>
                      <a:pPr algn="ctr"/>
                      <a:r>
                        <a:rPr lang="en-GB" sz="900"/>
                        <a:t>8</a:t>
                      </a:r>
                    </a:p>
                  </a:txBody>
                  <a:tcPr/>
                </a:tc>
                <a:tc>
                  <a:txBody>
                    <a:bodyPr/>
                    <a:lstStyle/>
                    <a:p>
                      <a:r>
                        <a:rPr lang="en-GB" sz="900"/>
                        <a:t>Reference data values are always held in reference data stores, never in application</a:t>
                      </a:r>
                    </a:p>
                  </a:txBody>
                  <a:tcPr/>
                </a:tc>
                <a:tc>
                  <a:txBody>
                    <a:bodyPr/>
                    <a:lstStyle/>
                    <a:p>
                      <a:pPr algn="ctr"/>
                      <a:r>
                        <a:rPr lang="en-GB" sz="900" b="1" dirty="0"/>
                        <a:t>Y</a:t>
                      </a:r>
                    </a:p>
                  </a:txBody>
                  <a:tcPr/>
                </a:tc>
                <a:tc>
                  <a:txBody>
                    <a:bodyPr/>
                    <a:lstStyle/>
                    <a:p>
                      <a:endParaRPr lang="en-GB" sz="900"/>
                    </a:p>
                  </a:txBody>
                  <a:tcPr/>
                </a:tc>
                <a:extLst>
                  <a:ext uri="{0D108BD9-81ED-4DB2-BD59-A6C34878D82A}">
                    <a16:rowId xmlns:a16="http://schemas.microsoft.com/office/drawing/2014/main" val="4001142645"/>
                  </a:ext>
                </a:extLst>
              </a:tr>
              <a:tr h="385609">
                <a:tc>
                  <a:txBody>
                    <a:bodyPr/>
                    <a:lstStyle/>
                    <a:p>
                      <a:pPr algn="ctr"/>
                      <a:r>
                        <a:rPr lang="en-GB" sz="900"/>
                        <a:t>9</a:t>
                      </a:r>
                    </a:p>
                  </a:txBody>
                  <a:tcPr/>
                </a:tc>
                <a:tc>
                  <a:txBody>
                    <a:bodyPr/>
                    <a:lstStyle/>
                    <a:p>
                      <a:r>
                        <a:rPr lang="en-GB" sz="900"/>
                        <a:t>We use a standard set of approved data tools and technologies</a:t>
                      </a:r>
                    </a:p>
                  </a:txBody>
                  <a:tcPr/>
                </a:tc>
                <a:tc>
                  <a:txBody>
                    <a:bodyPr/>
                    <a:lstStyle/>
                    <a:p>
                      <a:pPr algn="ctr"/>
                      <a:r>
                        <a:rPr lang="en-GB" sz="900" b="1" dirty="0"/>
                        <a:t>Y</a:t>
                      </a:r>
                    </a:p>
                  </a:txBody>
                  <a:tcPr/>
                </a:tc>
                <a:tc>
                  <a:txBody>
                    <a:bodyPr/>
                    <a:lstStyle/>
                    <a:p>
                      <a:endParaRPr lang="en-GB" sz="900" dirty="0"/>
                    </a:p>
                  </a:txBody>
                  <a:tcPr/>
                </a:tc>
                <a:extLst>
                  <a:ext uri="{0D108BD9-81ED-4DB2-BD59-A6C34878D82A}">
                    <a16:rowId xmlns:a16="http://schemas.microsoft.com/office/drawing/2014/main" val="1072767299"/>
                  </a:ext>
                </a:extLst>
              </a:tr>
              <a:tr h="385609">
                <a:tc>
                  <a:txBody>
                    <a:bodyPr/>
                    <a:lstStyle/>
                    <a:p>
                      <a:pPr algn="ctr"/>
                      <a:r>
                        <a:rPr lang="en-GB" sz="900"/>
                        <a:t>10</a:t>
                      </a:r>
                    </a:p>
                  </a:txBody>
                  <a:tcPr/>
                </a:tc>
                <a:tc>
                  <a:txBody>
                    <a:bodyPr/>
                    <a:lstStyle/>
                    <a:p>
                      <a:r>
                        <a:rPr lang="en-GB" sz="900"/>
                        <a:t>We do not copy or re-calculate data in different places</a:t>
                      </a:r>
                    </a:p>
                  </a:txBody>
                  <a:tcPr/>
                </a:tc>
                <a:tc>
                  <a:txBody>
                    <a:bodyPr/>
                    <a:lstStyle/>
                    <a:p>
                      <a:pPr algn="ctr"/>
                      <a:r>
                        <a:rPr lang="en-GB" sz="900" b="1" dirty="0"/>
                        <a:t>Y</a:t>
                      </a:r>
                    </a:p>
                  </a:txBody>
                  <a:tcPr/>
                </a:tc>
                <a:tc>
                  <a:txBody>
                    <a:bodyPr/>
                    <a:lstStyle/>
                    <a:p>
                      <a:endParaRPr lang="en-GB" sz="900"/>
                    </a:p>
                  </a:txBody>
                  <a:tcPr/>
                </a:tc>
                <a:extLst>
                  <a:ext uri="{0D108BD9-81ED-4DB2-BD59-A6C34878D82A}">
                    <a16:rowId xmlns:a16="http://schemas.microsoft.com/office/drawing/2014/main" val="142559667"/>
                  </a:ext>
                </a:extLst>
              </a:tr>
              <a:tr h="378195">
                <a:tc>
                  <a:txBody>
                    <a:bodyPr/>
                    <a:lstStyle/>
                    <a:p>
                      <a:pPr algn="ctr"/>
                      <a:r>
                        <a:rPr lang="en-GB" sz="900"/>
                        <a:t>11</a:t>
                      </a:r>
                    </a:p>
                  </a:txBody>
                  <a:tcPr/>
                </a:tc>
                <a:tc>
                  <a:txBody>
                    <a:bodyPr/>
                    <a:lstStyle/>
                    <a:p>
                      <a:r>
                        <a:rPr lang="en-GB" sz="900"/>
                        <a:t>Data is kept at its most detailed level</a:t>
                      </a:r>
                    </a:p>
                  </a:txBody>
                  <a:tcPr/>
                </a:tc>
                <a:tc>
                  <a:txBody>
                    <a:bodyPr/>
                    <a:lstStyle/>
                    <a:p>
                      <a:pPr algn="ctr"/>
                      <a:r>
                        <a:rPr lang="en-GB" sz="900" b="1" dirty="0"/>
                        <a:t>Y</a:t>
                      </a:r>
                    </a:p>
                  </a:txBody>
                  <a:tcPr/>
                </a:tc>
                <a:tc>
                  <a:txBody>
                    <a:bodyPr/>
                    <a:lstStyle/>
                    <a:p>
                      <a:endParaRPr lang="en-GB" sz="900"/>
                    </a:p>
                  </a:txBody>
                  <a:tcPr/>
                </a:tc>
                <a:extLst>
                  <a:ext uri="{0D108BD9-81ED-4DB2-BD59-A6C34878D82A}">
                    <a16:rowId xmlns:a16="http://schemas.microsoft.com/office/drawing/2014/main" val="2435431963"/>
                  </a:ext>
                </a:extLst>
              </a:tr>
              <a:tr h="385609">
                <a:tc>
                  <a:txBody>
                    <a:bodyPr/>
                    <a:lstStyle/>
                    <a:p>
                      <a:pPr algn="ctr"/>
                      <a:r>
                        <a:rPr lang="en-GB" sz="900"/>
                        <a:t>13</a:t>
                      </a:r>
                    </a:p>
                  </a:txBody>
                  <a:tcPr/>
                </a:tc>
                <a:tc>
                  <a:txBody>
                    <a:bodyPr/>
                    <a:lstStyle/>
                    <a:p>
                      <a:r>
                        <a:rPr lang="en-GB" sz="900"/>
                        <a:t>Data has an agreed, high-quality Master Source that we all use</a:t>
                      </a:r>
                    </a:p>
                  </a:txBody>
                  <a:tcPr/>
                </a:tc>
                <a:tc>
                  <a:txBody>
                    <a:bodyPr/>
                    <a:lstStyle/>
                    <a:p>
                      <a:pPr algn="ctr"/>
                      <a:r>
                        <a:rPr lang="en-GB" sz="900" b="1" dirty="0"/>
                        <a:t>Y</a:t>
                      </a:r>
                    </a:p>
                  </a:txBody>
                  <a:tcPr/>
                </a:tc>
                <a:tc>
                  <a:txBody>
                    <a:bodyPr/>
                    <a:lstStyle/>
                    <a:p>
                      <a:endParaRPr lang="en-GB" sz="900"/>
                    </a:p>
                  </a:txBody>
                  <a:tcPr/>
                </a:tc>
                <a:extLst>
                  <a:ext uri="{0D108BD9-81ED-4DB2-BD59-A6C34878D82A}">
                    <a16:rowId xmlns:a16="http://schemas.microsoft.com/office/drawing/2014/main" val="712733713"/>
                  </a:ext>
                </a:extLst>
              </a:tr>
              <a:tr h="385609">
                <a:tc>
                  <a:txBody>
                    <a:bodyPr/>
                    <a:lstStyle/>
                    <a:p>
                      <a:pPr algn="ctr"/>
                      <a:r>
                        <a:rPr lang="en-GB" sz="900"/>
                        <a:t>16</a:t>
                      </a:r>
                    </a:p>
                  </a:txBody>
                  <a:tcPr/>
                </a:tc>
                <a:tc>
                  <a:txBody>
                    <a:bodyPr/>
                    <a:lstStyle/>
                    <a:p>
                      <a:r>
                        <a:rPr lang="en-GB" sz="900"/>
                        <a:t>Data is only changed or adjusted at the Master Source</a:t>
                      </a:r>
                    </a:p>
                  </a:txBody>
                  <a:tcPr/>
                </a:tc>
                <a:tc>
                  <a:txBody>
                    <a:bodyPr/>
                    <a:lstStyle/>
                    <a:p>
                      <a:pPr algn="ctr"/>
                      <a:r>
                        <a:rPr lang="en-GB" sz="900" b="1" dirty="0"/>
                        <a:t>Y</a:t>
                      </a:r>
                    </a:p>
                  </a:txBody>
                  <a:tcPr/>
                </a:tc>
                <a:tc>
                  <a:txBody>
                    <a:bodyPr/>
                    <a:lstStyle/>
                    <a:p>
                      <a:endParaRPr lang="en-GB" sz="900"/>
                    </a:p>
                  </a:txBody>
                  <a:tcPr/>
                </a:tc>
                <a:extLst>
                  <a:ext uri="{0D108BD9-81ED-4DB2-BD59-A6C34878D82A}">
                    <a16:rowId xmlns:a16="http://schemas.microsoft.com/office/drawing/2014/main" val="3263789746"/>
                  </a:ext>
                </a:extLst>
              </a:tr>
              <a:tr h="385609">
                <a:tc>
                  <a:txBody>
                    <a:bodyPr/>
                    <a:lstStyle/>
                    <a:p>
                      <a:pPr algn="ctr"/>
                      <a:r>
                        <a:rPr lang="en-GB" sz="900"/>
                        <a:t>17</a:t>
                      </a:r>
                    </a:p>
                  </a:txBody>
                  <a:tcPr/>
                </a:tc>
                <a:tc>
                  <a:txBody>
                    <a:bodyPr/>
                    <a:lstStyle/>
                    <a:p>
                      <a:r>
                        <a:rPr lang="en-GB" sz="900"/>
                        <a:t>Data is measured and monitored regularly for its accuracy, completeness &amp; integrity</a:t>
                      </a:r>
                    </a:p>
                  </a:txBody>
                  <a:tcPr/>
                </a:tc>
                <a:tc>
                  <a:txBody>
                    <a:bodyPr/>
                    <a:lstStyle/>
                    <a:p>
                      <a:pPr algn="ctr"/>
                      <a:r>
                        <a:rPr lang="en-GB" sz="900" b="1" dirty="0"/>
                        <a:t>Y</a:t>
                      </a:r>
                    </a:p>
                  </a:txBody>
                  <a:tcPr/>
                </a:tc>
                <a:tc>
                  <a:txBody>
                    <a:bodyPr/>
                    <a:lstStyle/>
                    <a:p>
                      <a:endParaRPr lang="en-GB" sz="900" dirty="0"/>
                    </a:p>
                  </a:txBody>
                  <a:tcPr/>
                </a:tc>
                <a:extLst>
                  <a:ext uri="{0D108BD9-81ED-4DB2-BD59-A6C34878D82A}">
                    <a16:rowId xmlns:a16="http://schemas.microsoft.com/office/drawing/2014/main" val="3708186172"/>
                  </a:ext>
                </a:extLst>
              </a:tr>
            </a:tbl>
          </a:graphicData>
        </a:graphic>
      </p:graphicFrame>
      <p:sp>
        <p:nvSpPr>
          <p:cNvPr id="8" name="Content Placeholder 2">
            <a:extLst>
              <a:ext uri="{FF2B5EF4-FFF2-40B4-BE49-F238E27FC236}">
                <a16:creationId xmlns:a16="http://schemas.microsoft.com/office/drawing/2014/main" id="{648BF177-07EA-4909-A81D-2097EF282D7E}"/>
              </a:ext>
            </a:extLst>
          </p:cNvPr>
          <p:cNvSpPr txBox="1">
            <a:spLocks/>
          </p:cNvSpPr>
          <p:nvPr/>
        </p:nvSpPr>
        <p:spPr>
          <a:xfrm>
            <a:off x="479258" y="6646248"/>
            <a:ext cx="6748799" cy="290046"/>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ltLang="en-US" sz="1400" dirty="0">
                <a:hlinkClick r:id="rId2"/>
              </a:rPr>
              <a:t>Full list of data principles </a:t>
            </a:r>
            <a:endParaRPr lang="en-GB" altLang="en-US" sz="1400" dirty="0"/>
          </a:p>
          <a:p>
            <a:endParaRPr lang="en-GB" dirty="0"/>
          </a:p>
        </p:txBody>
      </p:sp>
    </p:spTree>
    <p:extLst>
      <p:ext uri="{BB962C8B-B14F-4D97-AF65-F5344CB8AC3E}">
        <p14:creationId xmlns:p14="http://schemas.microsoft.com/office/powerpoint/2010/main" val="331793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A4B676-E3BF-422D-8C8C-7E5D04B7CFB6}"/>
              </a:ext>
            </a:extLst>
          </p:cNvPr>
          <p:cNvSpPr>
            <a:spLocks noGrp="1"/>
          </p:cNvSpPr>
          <p:nvPr>
            <p:ph sz="quarter" idx="11"/>
          </p:nvPr>
        </p:nvSpPr>
        <p:spPr/>
        <p:txBody>
          <a:bodyPr/>
          <a:lstStyle/>
          <a:p>
            <a:pPr marL="171450" indent="-171450">
              <a:lnSpc>
                <a:spcPct val="90000"/>
              </a:lnSpc>
              <a:buFont typeface="Arial" panose="020B0604020202020204" pitchFamily="34" charset="0"/>
              <a:buChar char="•"/>
              <a:tabLst>
                <a:tab pos="190500" algn="l"/>
              </a:tabLst>
              <a:defRPr/>
            </a:pPr>
            <a:r>
              <a:rPr lang="en-GB" dirty="0"/>
              <a:t>This template is for the presentation of a proposed Solution Design to the appropriate authority Governing the Design</a:t>
            </a:r>
          </a:p>
          <a:p>
            <a:pPr marL="171450" indent="-171450">
              <a:lnSpc>
                <a:spcPct val="90000"/>
              </a:lnSpc>
              <a:buFont typeface="Arial" panose="020B0604020202020204" pitchFamily="34" charset="0"/>
              <a:buChar char="•"/>
              <a:tabLst>
                <a:tab pos="190500" algn="l"/>
              </a:tabLst>
              <a:defRPr/>
            </a:pPr>
            <a:r>
              <a:rPr lang="en-GB" dirty="0"/>
              <a:t>This document serves the full role of a High Level Solution Design for P3M purposes. To satisfy this role, it should meet the Quality Criteria given in the Appendix.</a:t>
            </a:r>
          </a:p>
          <a:p>
            <a:pPr marL="171450" indent="-171450">
              <a:lnSpc>
                <a:spcPct val="90000"/>
              </a:lnSpc>
              <a:buFont typeface="Arial" panose="020B0604020202020204" pitchFamily="34" charset="0"/>
              <a:buChar char="•"/>
              <a:tabLst>
                <a:tab pos="190500" algn="l"/>
              </a:tabLst>
              <a:defRPr/>
            </a:pPr>
            <a:r>
              <a:rPr lang="en-GB" dirty="0"/>
              <a:t>The main document should contain enough detail to allow the reviewing authority to understand: </a:t>
            </a:r>
          </a:p>
          <a:p>
            <a:pPr marL="571500" indent="-190500">
              <a:spcBef>
                <a:spcPts val="0"/>
              </a:spcBef>
              <a:buFont typeface="Arial" panose="020B0604020202020204" pitchFamily="34" charset="0"/>
              <a:buChar char="–"/>
              <a:tabLst>
                <a:tab pos="190500" algn="l"/>
              </a:tabLst>
              <a:defRPr/>
            </a:pPr>
            <a:r>
              <a:rPr lang="en-GB" dirty="0"/>
              <a:t>The requirements</a:t>
            </a:r>
          </a:p>
          <a:p>
            <a:pPr marL="571500" indent="-190500">
              <a:spcBef>
                <a:spcPts val="0"/>
              </a:spcBef>
              <a:buFont typeface="Arial" panose="020B0604020202020204" pitchFamily="34" charset="0"/>
              <a:buChar char="–"/>
              <a:tabLst>
                <a:tab pos="190500" algn="l"/>
              </a:tabLst>
              <a:defRPr/>
            </a:pPr>
            <a:r>
              <a:rPr lang="en-GB" dirty="0"/>
              <a:t>A list of key functions being delivered</a:t>
            </a:r>
          </a:p>
          <a:p>
            <a:pPr marL="571500" indent="-190500">
              <a:spcBef>
                <a:spcPts val="0"/>
              </a:spcBef>
              <a:buFont typeface="Arial" panose="020B0604020202020204" pitchFamily="34" charset="0"/>
              <a:buChar char="–"/>
              <a:tabLst>
                <a:tab pos="190500" algn="l"/>
              </a:tabLst>
              <a:defRPr/>
            </a:pPr>
            <a:r>
              <a:rPr lang="en-GB" dirty="0"/>
              <a:t>A list of interconnected systems identified to deliver each function</a:t>
            </a:r>
          </a:p>
          <a:p>
            <a:pPr marL="571500" indent="-190500">
              <a:spcBef>
                <a:spcPts val="0"/>
              </a:spcBef>
              <a:buFont typeface="Arial" panose="020B0604020202020204" pitchFamily="34" charset="0"/>
              <a:buChar char="–"/>
              <a:tabLst>
                <a:tab pos="190500" algn="l"/>
              </a:tabLst>
              <a:defRPr/>
            </a:pPr>
            <a:r>
              <a:rPr lang="en-GB" dirty="0"/>
              <a:t>The architectural changes being made</a:t>
            </a:r>
          </a:p>
          <a:p>
            <a:pPr marL="571500" indent="-190500">
              <a:spcBef>
                <a:spcPts val="0"/>
              </a:spcBef>
              <a:buFont typeface="Arial" panose="020B0604020202020204" pitchFamily="34" charset="0"/>
              <a:buChar char="–"/>
              <a:tabLst>
                <a:tab pos="190500" algn="l"/>
              </a:tabLst>
              <a:defRPr/>
            </a:pPr>
            <a:r>
              <a:rPr lang="en-GB" dirty="0"/>
              <a:t>The system context diagram</a:t>
            </a:r>
          </a:p>
          <a:p>
            <a:pPr marL="571500" indent="-190500">
              <a:spcBef>
                <a:spcPts val="0"/>
              </a:spcBef>
              <a:buFont typeface="Arial" panose="020B0604020202020204" pitchFamily="34" charset="0"/>
              <a:buChar char="–"/>
              <a:tabLst>
                <a:tab pos="190500" algn="l"/>
              </a:tabLst>
              <a:defRPr/>
            </a:pPr>
            <a:r>
              <a:rPr lang="en-GB" dirty="0"/>
              <a:t>How the design meets the requirements</a:t>
            </a:r>
          </a:p>
          <a:p>
            <a:pPr marL="571500" indent="-190500">
              <a:spcBef>
                <a:spcPts val="0"/>
              </a:spcBef>
              <a:buFont typeface="Arial" panose="020B0604020202020204" pitchFamily="34" charset="0"/>
              <a:buChar char="–"/>
              <a:tabLst>
                <a:tab pos="190500" algn="l"/>
              </a:tabLst>
              <a:defRPr/>
            </a:pPr>
            <a:r>
              <a:rPr lang="en-GB" dirty="0"/>
              <a:t>The key design decisions made</a:t>
            </a:r>
          </a:p>
          <a:p>
            <a:pPr marL="171450" indent="-171450">
              <a:lnSpc>
                <a:spcPct val="90000"/>
              </a:lnSpc>
              <a:buFont typeface="Arial" panose="020B0604020202020204" pitchFamily="34" charset="0"/>
              <a:buChar char="•"/>
              <a:tabLst>
                <a:tab pos="190500" algn="l"/>
              </a:tabLst>
              <a:defRPr/>
            </a:pPr>
            <a:r>
              <a:rPr lang="en-GB" b="1" i="1" dirty="0"/>
              <a:t>The document should not contain any embedded design documents and should be complete in itself</a:t>
            </a:r>
          </a:p>
          <a:p>
            <a:pPr marL="171450" indent="-171450">
              <a:lnSpc>
                <a:spcPct val="90000"/>
              </a:lnSpc>
              <a:buFont typeface="Arial" panose="020B0604020202020204" pitchFamily="34" charset="0"/>
              <a:buChar char="•"/>
              <a:tabLst>
                <a:tab pos="190500" algn="l"/>
              </a:tabLst>
              <a:defRPr/>
            </a:pPr>
            <a:r>
              <a:rPr lang="en-GB" dirty="0"/>
              <a:t>Depending on the scale of the project and stage in the lifecycle, slides can be added based on the needs of the design. If a slide is not applicable then do not delete it, but make a brief statement to justify why it isn’t required.</a:t>
            </a:r>
          </a:p>
          <a:p>
            <a:pPr marL="171450" indent="-171450">
              <a:lnSpc>
                <a:spcPct val="90000"/>
              </a:lnSpc>
              <a:buFont typeface="Arial" panose="020B0604020202020204" pitchFamily="34" charset="0"/>
              <a:buChar char="•"/>
              <a:tabLst>
                <a:tab pos="190500" algn="l"/>
              </a:tabLst>
              <a:defRPr/>
            </a:pPr>
            <a:r>
              <a:rPr lang="en-GB" dirty="0">
                <a:solidFill>
                  <a:srgbClr val="002060"/>
                </a:solidFill>
              </a:rPr>
              <a:t>Once approved </a:t>
            </a:r>
            <a:r>
              <a:rPr lang="en-GB" dirty="0"/>
              <a:t>by the Design Authority, this document should be added to ServiceNow project documentation for ORP and to feed into the Environment Design process.</a:t>
            </a:r>
          </a:p>
          <a:p>
            <a:pPr marL="171450" indent="-171450">
              <a:lnSpc>
                <a:spcPct val="90000"/>
              </a:lnSpc>
              <a:buFont typeface="Arial" panose="020B0604020202020204" pitchFamily="34" charset="0"/>
              <a:buChar char="•"/>
              <a:tabLst>
                <a:tab pos="190500" algn="l"/>
              </a:tabLst>
              <a:defRPr/>
            </a:pPr>
            <a:r>
              <a:rPr lang="en-GB" dirty="0"/>
              <a:t>Project must go through the </a:t>
            </a:r>
            <a:r>
              <a:rPr lang="en-GB" dirty="0">
                <a:hlinkClick r:id="rId3"/>
              </a:rPr>
              <a:t>Workload Placement Decision Tree</a:t>
            </a:r>
            <a:r>
              <a:rPr lang="en-GB" dirty="0"/>
              <a:t> (WPDT) at early stage to determine the most appropriate hosting location for the service.</a:t>
            </a:r>
          </a:p>
          <a:p>
            <a:pPr marL="171450" indent="-171450">
              <a:lnSpc>
                <a:spcPct val="90000"/>
              </a:lnSpc>
              <a:buFont typeface="Arial" panose="020B0604020202020204" pitchFamily="34" charset="0"/>
              <a:buChar char="•"/>
              <a:tabLst>
                <a:tab pos="190500" algn="l"/>
              </a:tabLst>
              <a:defRPr/>
            </a:pPr>
            <a:r>
              <a:rPr lang="en-GB" b="1" dirty="0">
                <a:solidFill>
                  <a:srgbClr val="92D050"/>
                </a:solidFill>
              </a:rPr>
              <a:t>When being used for a TSDD-lite scenario then please complete as appropriate including, at least,</a:t>
            </a:r>
            <a:br>
              <a:rPr lang="en-GB" b="1" dirty="0">
                <a:solidFill>
                  <a:srgbClr val="92D050"/>
                </a:solidFill>
              </a:rPr>
            </a:br>
            <a:r>
              <a:rPr lang="en-GB" b="1" dirty="0">
                <a:solidFill>
                  <a:srgbClr val="92D050"/>
                </a:solidFill>
              </a:rPr>
              <a:t>sections marked with this symbol</a:t>
            </a:r>
            <a:br>
              <a:rPr lang="en-GB" b="1" dirty="0">
                <a:solidFill>
                  <a:srgbClr val="92D050"/>
                </a:solidFill>
              </a:rPr>
            </a:br>
            <a:endParaRPr lang="en-GB" b="1" dirty="0">
              <a:solidFill>
                <a:srgbClr val="92D050"/>
              </a:solidFill>
            </a:endParaRPr>
          </a:p>
          <a:p>
            <a:endParaRPr lang="en-GB" dirty="0"/>
          </a:p>
        </p:txBody>
      </p:sp>
      <p:sp>
        <p:nvSpPr>
          <p:cNvPr id="3" name="Slide Number Placeholder 2">
            <a:extLst>
              <a:ext uri="{FF2B5EF4-FFF2-40B4-BE49-F238E27FC236}">
                <a16:creationId xmlns:a16="http://schemas.microsoft.com/office/drawing/2014/main" id="{D007DFCE-4BE4-43EC-BC32-956D9CF8AC59}"/>
              </a:ext>
            </a:extLst>
          </p:cNvPr>
          <p:cNvSpPr>
            <a:spLocks noGrp="1"/>
          </p:cNvSpPr>
          <p:nvPr>
            <p:ph type="sldNum" sz="quarter" idx="10"/>
          </p:nvPr>
        </p:nvSpPr>
        <p:spPr/>
        <p:txBody>
          <a:bodyPr/>
          <a:lstStyle/>
          <a:p>
            <a:fld id="{08BDDC8D-36E9-467E-8CF1-750845950A7F}" type="slidenum">
              <a:rPr lang="en-GB" smtClean="0"/>
              <a:pPr/>
              <a:t>2</a:t>
            </a:fld>
            <a:endParaRPr lang="en-GB"/>
          </a:p>
        </p:txBody>
      </p:sp>
      <p:sp>
        <p:nvSpPr>
          <p:cNvPr id="4" name="Title 3">
            <a:extLst>
              <a:ext uri="{FF2B5EF4-FFF2-40B4-BE49-F238E27FC236}">
                <a16:creationId xmlns:a16="http://schemas.microsoft.com/office/drawing/2014/main" id="{3A1B06D4-49FF-493A-8F45-2CA2D1E0C1BB}"/>
              </a:ext>
            </a:extLst>
          </p:cNvPr>
          <p:cNvSpPr>
            <a:spLocks noGrp="1"/>
          </p:cNvSpPr>
          <p:nvPr>
            <p:ph type="title"/>
          </p:nvPr>
        </p:nvSpPr>
        <p:spPr/>
        <p:txBody>
          <a:bodyPr/>
          <a:lstStyle/>
          <a:p>
            <a:r>
              <a:rPr lang="en-GB" altLang="en-US" dirty="0"/>
              <a:t>Instructions and Notes for completing this Template</a:t>
            </a:r>
            <a:endParaRPr lang="en-GB" dirty="0"/>
          </a:p>
        </p:txBody>
      </p:sp>
      <p:pic>
        <p:nvPicPr>
          <p:cNvPr id="5" name="Graphic 4" descr="Send">
            <a:extLst>
              <a:ext uri="{FF2B5EF4-FFF2-40B4-BE49-F238E27FC236}">
                <a16:creationId xmlns:a16="http://schemas.microsoft.com/office/drawing/2014/main" id="{07C7AE5F-626A-4DCE-961A-3D35DB404D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0870" y="466067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9368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E8666A-58E1-49B5-B6FD-09C934CF7B72}"/>
              </a:ext>
            </a:extLst>
          </p:cNvPr>
          <p:cNvSpPr>
            <a:spLocks noGrp="1"/>
          </p:cNvSpPr>
          <p:nvPr>
            <p:ph sz="quarter" idx="11"/>
          </p:nvPr>
        </p:nvSpPr>
        <p:spPr/>
        <p:txBody>
          <a:bodyPr/>
          <a:lstStyle/>
          <a:p>
            <a:r>
              <a:rPr lang="en-GB" b="1" dirty="0"/>
              <a:t>Describe the current Infrastructure Design</a:t>
            </a:r>
          </a:p>
          <a:p>
            <a:endParaRPr lang="en-GB" dirty="0"/>
          </a:p>
          <a:p>
            <a:r>
              <a:rPr lang="en-GB" dirty="0"/>
              <a:t>What is the As Is infrastructure Design?</a:t>
            </a:r>
          </a:p>
          <a:p>
            <a:r>
              <a:rPr lang="en-GB" dirty="0"/>
              <a:t>Include a Diagram showing the current infrastructure components and their interactions.</a:t>
            </a:r>
          </a:p>
          <a:p>
            <a:r>
              <a:rPr lang="en-GB" dirty="0"/>
              <a:t>What instrumentation (Monitoring, Alerting) is currently used ? </a:t>
            </a:r>
          </a:p>
          <a:p>
            <a:endParaRPr lang="en-GB" dirty="0"/>
          </a:p>
          <a:p>
            <a:r>
              <a:rPr lang="en-GB" dirty="0"/>
              <a:t>May not be required if the design is new or not substantially changes and the following slide shows changed and new components.</a:t>
            </a:r>
          </a:p>
          <a:p>
            <a:endParaRPr lang="en-GB" dirty="0"/>
          </a:p>
          <a:p>
            <a:endParaRPr lang="en-GB" dirty="0"/>
          </a:p>
        </p:txBody>
      </p:sp>
      <p:sp>
        <p:nvSpPr>
          <p:cNvPr id="3" name="Slide Number Placeholder 2">
            <a:extLst>
              <a:ext uri="{FF2B5EF4-FFF2-40B4-BE49-F238E27FC236}">
                <a16:creationId xmlns:a16="http://schemas.microsoft.com/office/drawing/2014/main" id="{47B4281D-A156-497A-9FAC-48AB0E2B3134}"/>
              </a:ext>
            </a:extLst>
          </p:cNvPr>
          <p:cNvSpPr>
            <a:spLocks noGrp="1"/>
          </p:cNvSpPr>
          <p:nvPr>
            <p:ph type="sldNum" sz="quarter" idx="10"/>
          </p:nvPr>
        </p:nvSpPr>
        <p:spPr/>
        <p:txBody>
          <a:bodyPr/>
          <a:lstStyle/>
          <a:p>
            <a:fld id="{08BDDC8D-36E9-467E-8CF1-750845950A7F}" type="slidenum">
              <a:rPr lang="en-GB" smtClean="0"/>
              <a:pPr/>
              <a:t>20</a:t>
            </a:fld>
            <a:endParaRPr lang="en-GB"/>
          </a:p>
        </p:txBody>
      </p:sp>
      <p:sp>
        <p:nvSpPr>
          <p:cNvPr id="4" name="Title 3">
            <a:extLst>
              <a:ext uri="{FF2B5EF4-FFF2-40B4-BE49-F238E27FC236}">
                <a16:creationId xmlns:a16="http://schemas.microsoft.com/office/drawing/2014/main" id="{FE3BDD35-42DD-400E-9BE1-A9E561B270EF}"/>
              </a:ext>
            </a:extLst>
          </p:cNvPr>
          <p:cNvSpPr>
            <a:spLocks noGrp="1"/>
          </p:cNvSpPr>
          <p:nvPr>
            <p:ph type="title"/>
          </p:nvPr>
        </p:nvSpPr>
        <p:spPr/>
        <p:txBody>
          <a:bodyPr/>
          <a:lstStyle/>
          <a:p>
            <a:r>
              <a:rPr lang="en-GB" altLang="en-US" dirty="0"/>
              <a:t>Design: Infrastructure Design – As Is</a:t>
            </a:r>
            <a:endParaRPr lang="en-GB" dirty="0"/>
          </a:p>
        </p:txBody>
      </p:sp>
      <p:sp>
        <p:nvSpPr>
          <p:cNvPr id="7" name="TextBox 6">
            <a:extLst>
              <a:ext uri="{FF2B5EF4-FFF2-40B4-BE49-F238E27FC236}">
                <a16:creationId xmlns:a16="http://schemas.microsoft.com/office/drawing/2014/main" id="{27265153-16F5-484A-8882-1E5E23E8BAF5}"/>
              </a:ext>
            </a:extLst>
          </p:cNvPr>
          <p:cNvSpPr txBox="1"/>
          <p:nvPr/>
        </p:nvSpPr>
        <p:spPr>
          <a:xfrm>
            <a:off x="801666" y="4389904"/>
            <a:ext cx="9056318" cy="823789"/>
          </a:xfrm>
          <a:prstGeom prst="rect">
            <a:avLst/>
          </a:prstGeom>
          <a:noFill/>
        </p:spPr>
        <p:txBody>
          <a:bodyPr wrap="square" lIns="0" tIns="0" rIns="0" bIns="0" rtlCol="0">
            <a:noAutofit/>
          </a:bodyPr>
          <a:lstStyle/>
          <a:p>
            <a:pPr algn="ctr"/>
            <a:r>
              <a:rPr lang="en-US" sz="2400" b="1" dirty="0">
                <a:solidFill>
                  <a:srgbClr val="FF0000"/>
                </a:solidFill>
                <a:latin typeface="Arial" panose="020B0604020202020204" pitchFamily="34" charset="0"/>
                <a:cs typeface="Arial" panose="020B0604020202020204" pitchFamily="34" charset="0"/>
              </a:rPr>
              <a:t>New Use Case Set up On AWS</a:t>
            </a:r>
            <a:endParaRPr lang="en-GB" sz="2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4467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E8666A-58E1-49B5-B6FD-09C934CF7B72}"/>
              </a:ext>
            </a:extLst>
          </p:cNvPr>
          <p:cNvSpPr>
            <a:spLocks noGrp="1"/>
          </p:cNvSpPr>
          <p:nvPr>
            <p:ph sz="quarter" idx="11"/>
          </p:nvPr>
        </p:nvSpPr>
        <p:spPr/>
        <p:txBody>
          <a:bodyPr/>
          <a:lstStyle/>
          <a:p>
            <a:r>
              <a:rPr lang="en-GB" b="1" dirty="0"/>
              <a:t>Describe the Target Infrastructure Design for these changes</a:t>
            </a:r>
          </a:p>
          <a:p>
            <a:endParaRPr lang="en-GB" dirty="0"/>
          </a:p>
          <a:p>
            <a:r>
              <a:rPr lang="en-GB" dirty="0"/>
              <a:t>What is the To Be infrastructure Design?</a:t>
            </a:r>
          </a:p>
          <a:p>
            <a:r>
              <a:rPr lang="en-GB" dirty="0"/>
              <a:t>Include a Diagram showing the infrastructure components and their interactions (using standard colours to indicate New, Change or existing components).</a:t>
            </a:r>
          </a:p>
          <a:p>
            <a:r>
              <a:rPr lang="en-GB" dirty="0"/>
              <a:t>Additional pages may be required where test environment design is distinct from the production design and/or where a test capability for other projects to test against is required.</a:t>
            </a:r>
          </a:p>
          <a:p>
            <a:endParaRPr lang="en-GB" dirty="0"/>
          </a:p>
        </p:txBody>
      </p:sp>
      <p:sp>
        <p:nvSpPr>
          <p:cNvPr id="3" name="Slide Number Placeholder 2">
            <a:extLst>
              <a:ext uri="{FF2B5EF4-FFF2-40B4-BE49-F238E27FC236}">
                <a16:creationId xmlns:a16="http://schemas.microsoft.com/office/drawing/2014/main" id="{47B4281D-A156-497A-9FAC-48AB0E2B3134}"/>
              </a:ext>
            </a:extLst>
          </p:cNvPr>
          <p:cNvSpPr>
            <a:spLocks noGrp="1"/>
          </p:cNvSpPr>
          <p:nvPr>
            <p:ph type="sldNum" sz="quarter" idx="10"/>
          </p:nvPr>
        </p:nvSpPr>
        <p:spPr/>
        <p:txBody>
          <a:bodyPr/>
          <a:lstStyle/>
          <a:p>
            <a:fld id="{08BDDC8D-36E9-467E-8CF1-750845950A7F}" type="slidenum">
              <a:rPr lang="en-GB" smtClean="0"/>
              <a:pPr/>
              <a:t>21</a:t>
            </a:fld>
            <a:endParaRPr lang="en-GB"/>
          </a:p>
        </p:txBody>
      </p:sp>
      <p:sp>
        <p:nvSpPr>
          <p:cNvPr id="4" name="Title 3">
            <a:extLst>
              <a:ext uri="{FF2B5EF4-FFF2-40B4-BE49-F238E27FC236}">
                <a16:creationId xmlns:a16="http://schemas.microsoft.com/office/drawing/2014/main" id="{FE3BDD35-42DD-400E-9BE1-A9E561B270EF}"/>
              </a:ext>
            </a:extLst>
          </p:cNvPr>
          <p:cNvSpPr>
            <a:spLocks noGrp="1"/>
          </p:cNvSpPr>
          <p:nvPr>
            <p:ph type="title"/>
          </p:nvPr>
        </p:nvSpPr>
        <p:spPr/>
        <p:txBody>
          <a:bodyPr/>
          <a:lstStyle/>
          <a:p>
            <a:r>
              <a:rPr lang="en-GB" altLang="en-US" dirty="0"/>
              <a:t>Design: Infrastructure Design – To Be</a:t>
            </a:r>
            <a:endParaRPr lang="en-GB" dirty="0"/>
          </a:p>
        </p:txBody>
      </p:sp>
      <p:pic>
        <p:nvPicPr>
          <p:cNvPr id="5" name="Graphic 4" descr="Send">
            <a:extLst>
              <a:ext uri="{FF2B5EF4-FFF2-40B4-BE49-F238E27FC236}">
                <a16:creationId xmlns:a16="http://schemas.microsoft.com/office/drawing/2014/main" id="{02ACCB9A-3F1E-4319-B548-2C0EF0747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726" y="381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D9AE9849-2776-4B1F-BF1F-60586D4B66B8}"/>
              </a:ext>
            </a:extLst>
          </p:cNvPr>
          <p:cNvSpPr txBox="1"/>
          <p:nvPr/>
        </p:nvSpPr>
        <p:spPr>
          <a:xfrm>
            <a:off x="486000" y="4096011"/>
            <a:ext cx="9559874" cy="2455100"/>
          </a:xfrm>
          <a:prstGeom prst="rect">
            <a:avLst/>
          </a:prstGeom>
          <a:noFill/>
        </p:spPr>
        <p:txBody>
          <a:bodyPr wrap="square" lIns="0" tIns="0" rIns="0" bIns="0" rtlCol="0">
            <a:noAutofit/>
          </a:bodyPr>
          <a:lstStyle/>
          <a:p>
            <a:pPr algn="ctr"/>
            <a:r>
              <a:rPr lang="en-US" sz="4800" b="1" dirty="0">
                <a:solidFill>
                  <a:srgbClr val="FF0000"/>
                </a:solidFill>
                <a:latin typeface="Arial" panose="020B0604020202020204" pitchFamily="34" charset="0"/>
                <a:cs typeface="Arial" panose="020B0604020202020204" pitchFamily="34" charset="0"/>
              </a:rPr>
              <a:t> </a:t>
            </a:r>
            <a:r>
              <a:rPr lang="en-US" sz="2400" b="1" dirty="0">
                <a:solidFill>
                  <a:srgbClr val="FF0000"/>
                </a:solidFill>
                <a:latin typeface="Arial" panose="020B0604020202020204" pitchFamily="34" charset="0"/>
                <a:cs typeface="Arial" panose="020B0604020202020204" pitchFamily="34" charset="0"/>
              </a:rPr>
              <a:t>Existing Shared Data Lake Tenancy </a:t>
            </a:r>
          </a:p>
          <a:p>
            <a:pPr algn="ctr"/>
            <a:r>
              <a:rPr lang="en-US" sz="2400" b="1" dirty="0">
                <a:solidFill>
                  <a:srgbClr val="FF0000"/>
                </a:solidFill>
                <a:latin typeface="Arial" panose="020B0604020202020204" pitchFamily="34" charset="0"/>
                <a:cs typeface="Arial" panose="020B0604020202020204" pitchFamily="34" charset="0"/>
              </a:rPr>
              <a:t>&amp;  </a:t>
            </a:r>
          </a:p>
          <a:p>
            <a:pPr algn="ctr"/>
            <a:r>
              <a:rPr lang="en-US" sz="2400" b="1" dirty="0">
                <a:solidFill>
                  <a:srgbClr val="FF0000"/>
                </a:solidFill>
                <a:latin typeface="Arial" panose="020B0604020202020204" pitchFamily="34" charset="0"/>
                <a:cs typeface="Arial" panose="020B0604020202020204" pitchFamily="34" charset="0"/>
              </a:rPr>
              <a:t>New Dedicated DADS Lab to be Setup using standard pattern/templates.</a:t>
            </a:r>
            <a:endParaRPr lang="en-GB" sz="2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7012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E8666A-58E1-49B5-B6FD-09C934CF7B72}"/>
              </a:ext>
            </a:extLst>
          </p:cNvPr>
          <p:cNvSpPr>
            <a:spLocks noGrp="1"/>
          </p:cNvSpPr>
          <p:nvPr>
            <p:ph sz="quarter" idx="11"/>
          </p:nvPr>
        </p:nvSpPr>
        <p:spPr>
          <a:xfrm>
            <a:off x="486000" y="1155033"/>
            <a:ext cx="8568000" cy="1118936"/>
          </a:xfrm>
        </p:spPr>
        <p:txBody>
          <a:bodyPr/>
          <a:lstStyle/>
          <a:p>
            <a:r>
              <a:rPr lang="en-GB" altLang="en-US" sz="1400" dirty="0"/>
              <a:t>Where appropriate provide the Product/Pattern reference code. Describe requirements and changes for each service, deployment pattern and infrastructure product. Numbers of servers and/or locations/environments should be included where appropriate. For each also make it clear whether there is any adoption engineering requirement and whether this is under </a:t>
            </a:r>
            <a:r>
              <a:rPr lang="en-GB" altLang="en-US" sz="1400" dirty="0" err="1"/>
              <a:t>Prodcat</a:t>
            </a:r>
            <a:r>
              <a:rPr lang="en-GB" altLang="en-US" sz="1400" dirty="0"/>
              <a:t> or ETF. State the team that supports the component.</a:t>
            </a:r>
          </a:p>
        </p:txBody>
      </p:sp>
      <p:sp>
        <p:nvSpPr>
          <p:cNvPr id="3" name="Slide Number Placeholder 2">
            <a:extLst>
              <a:ext uri="{FF2B5EF4-FFF2-40B4-BE49-F238E27FC236}">
                <a16:creationId xmlns:a16="http://schemas.microsoft.com/office/drawing/2014/main" id="{47B4281D-A156-497A-9FAC-48AB0E2B3134}"/>
              </a:ext>
            </a:extLst>
          </p:cNvPr>
          <p:cNvSpPr>
            <a:spLocks noGrp="1"/>
          </p:cNvSpPr>
          <p:nvPr>
            <p:ph type="sldNum" sz="quarter" idx="10"/>
          </p:nvPr>
        </p:nvSpPr>
        <p:spPr/>
        <p:txBody>
          <a:bodyPr/>
          <a:lstStyle/>
          <a:p>
            <a:fld id="{08BDDC8D-36E9-467E-8CF1-750845950A7F}" type="slidenum">
              <a:rPr lang="en-GB" smtClean="0"/>
              <a:pPr/>
              <a:t>22</a:t>
            </a:fld>
            <a:endParaRPr lang="en-GB"/>
          </a:p>
        </p:txBody>
      </p:sp>
      <p:sp>
        <p:nvSpPr>
          <p:cNvPr id="4" name="Title 3">
            <a:extLst>
              <a:ext uri="{FF2B5EF4-FFF2-40B4-BE49-F238E27FC236}">
                <a16:creationId xmlns:a16="http://schemas.microsoft.com/office/drawing/2014/main" id="{FE3BDD35-42DD-400E-9BE1-A9E561B270EF}"/>
              </a:ext>
            </a:extLst>
          </p:cNvPr>
          <p:cNvSpPr>
            <a:spLocks noGrp="1"/>
          </p:cNvSpPr>
          <p:nvPr>
            <p:ph type="title"/>
          </p:nvPr>
        </p:nvSpPr>
        <p:spPr/>
        <p:txBody>
          <a:bodyPr/>
          <a:lstStyle/>
          <a:p>
            <a:r>
              <a:rPr lang="en-GB" altLang="en-US" dirty="0"/>
              <a:t>Service/Infrastructure Summary</a:t>
            </a:r>
            <a:endParaRPr lang="en-GB" dirty="0"/>
          </a:p>
        </p:txBody>
      </p:sp>
      <p:sp>
        <p:nvSpPr>
          <p:cNvPr id="5" name="Content Placeholder 1">
            <a:extLst>
              <a:ext uri="{FF2B5EF4-FFF2-40B4-BE49-F238E27FC236}">
                <a16:creationId xmlns:a16="http://schemas.microsoft.com/office/drawing/2014/main" id="{51134852-4870-4A6F-B8D1-077C133FF61A}"/>
              </a:ext>
            </a:extLst>
          </p:cNvPr>
          <p:cNvSpPr txBox="1">
            <a:spLocks/>
          </p:cNvSpPr>
          <p:nvPr/>
        </p:nvSpPr>
        <p:spPr bwMode="gray">
          <a:xfrm>
            <a:off x="486000" y="5512189"/>
            <a:ext cx="8568000" cy="226874"/>
          </a:xfrm>
          <a:prstGeom prst="rect">
            <a:avLst/>
          </a:prstGeom>
        </p:spPr>
        <p:txBody>
          <a:bodyPr vert="horz" lIns="0" tIns="0" rIns="0" bIns="0" rtlCol="0">
            <a:noAutofit/>
          </a:bodyPr>
          <a:lstStyle>
            <a:lvl1pPr marL="0" indent="0" algn="l" defTabSz="1034701" rtl="0" eaLnBrk="1" latinLnBrk="0" hangingPunct="1">
              <a:spcBef>
                <a:spcPts val="700"/>
              </a:spcBef>
              <a:buClr>
                <a:schemeClr val="tx2"/>
              </a:buClr>
              <a:buSzPct val="100000"/>
              <a:buFont typeface="Symbol" panose="05050102010706020507" pitchFamily="18" charset="2"/>
              <a:buNone/>
              <a:defRPr lang="en-GB" sz="1600" kern="1200" baseline="0" dirty="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lang="en-US" sz="1400" kern="1200" baseline="0" dirty="0" smtClean="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9pPr>
          </a:lstStyle>
          <a:p>
            <a:pPr>
              <a:spcBef>
                <a:spcPct val="50000"/>
              </a:spcBef>
              <a:buClr>
                <a:schemeClr val="accent1"/>
              </a:buClr>
              <a:buSzPct val="95000"/>
            </a:pPr>
            <a:r>
              <a:rPr lang="en-GB" altLang="en-US" sz="1400" dirty="0"/>
              <a:t>Describe Application Operational Management Design </a:t>
            </a:r>
          </a:p>
        </p:txBody>
      </p:sp>
      <p:graphicFrame>
        <p:nvGraphicFramePr>
          <p:cNvPr id="7" name="Table 6">
            <a:extLst>
              <a:ext uri="{FF2B5EF4-FFF2-40B4-BE49-F238E27FC236}">
                <a16:creationId xmlns:a16="http://schemas.microsoft.com/office/drawing/2014/main" id="{E522448E-D5F0-4FE1-AA54-6DBE4B30B7A5}"/>
              </a:ext>
            </a:extLst>
          </p:cNvPr>
          <p:cNvGraphicFramePr>
            <a:graphicFrameLocks noGrp="1"/>
          </p:cNvGraphicFramePr>
          <p:nvPr>
            <p:extLst>
              <p:ext uri="{D42A27DB-BD31-4B8C-83A1-F6EECF244321}">
                <p14:modId xmlns:p14="http://schemas.microsoft.com/office/powerpoint/2010/main" val="1031815641"/>
              </p:ext>
            </p:extLst>
          </p:nvPr>
        </p:nvGraphicFramePr>
        <p:xfrm>
          <a:off x="486000" y="5832612"/>
          <a:ext cx="9363075" cy="798513"/>
        </p:xfrm>
        <a:graphic>
          <a:graphicData uri="http://schemas.openxmlformats.org/drawingml/2006/table">
            <a:tbl>
              <a:tblPr firstRow="1" bandRow="1">
                <a:tableStyleId>{69012ECD-51FC-41F1-AA8D-1B2483CD663E}</a:tableStyleId>
              </a:tblPr>
              <a:tblGrid>
                <a:gridCol w="2687285">
                  <a:extLst>
                    <a:ext uri="{9D8B030D-6E8A-4147-A177-3AD203B41FA5}">
                      <a16:colId xmlns:a16="http://schemas.microsoft.com/office/drawing/2014/main" val="708026941"/>
                    </a:ext>
                  </a:extLst>
                </a:gridCol>
                <a:gridCol w="6675790">
                  <a:extLst>
                    <a:ext uri="{9D8B030D-6E8A-4147-A177-3AD203B41FA5}">
                      <a16:colId xmlns:a16="http://schemas.microsoft.com/office/drawing/2014/main" val="1829942783"/>
                    </a:ext>
                  </a:extLst>
                </a:gridCol>
              </a:tblGrid>
              <a:tr h="279925">
                <a:tc>
                  <a:txBody>
                    <a:bodyPr/>
                    <a:lstStyle/>
                    <a:p>
                      <a:pPr algn="ctr">
                        <a:lnSpc>
                          <a:spcPts val="1400"/>
                        </a:lnSpc>
                        <a:spcBef>
                          <a:spcPts val="200"/>
                        </a:spcBef>
                        <a:spcAft>
                          <a:spcPts val="100"/>
                        </a:spcAft>
                      </a:pPr>
                      <a:r>
                        <a:rPr lang="en-GB" sz="1200" dirty="0">
                          <a:solidFill>
                            <a:schemeClr val="bg1">
                              <a:lumMod val="95000"/>
                            </a:schemeClr>
                          </a:solidFill>
                          <a:effectLst/>
                        </a:rPr>
                        <a:t>Application component(s)</a:t>
                      </a:r>
                      <a:endParaRPr lang="en-GB" sz="1200" b="1" dirty="0">
                        <a:solidFill>
                          <a:schemeClr val="bg1">
                            <a:lumMod val="95000"/>
                          </a:schemeClr>
                        </a:solidFill>
                        <a:effectLst/>
                        <a:latin typeface="Arial"/>
                        <a:ea typeface="MS Mincho"/>
                        <a:cs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Bef>
                          <a:spcPts val="200"/>
                        </a:spcBef>
                        <a:spcAft>
                          <a:spcPts val="100"/>
                        </a:spcAft>
                      </a:pPr>
                      <a:r>
                        <a:rPr lang="en-GB" sz="1200" dirty="0">
                          <a:solidFill>
                            <a:schemeClr val="bg1">
                              <a:lumMod val="95000"/>
                            </a:schemeClr>
                          </a:solidFill>
                          <a:effectLst/>
                        </a:rPr>
                        <a:t>Monitoring, alerting, logging</a:t>
                      </a:r>
                      <a:r>
                        <a:rPr lang="en-GB" sz="1200" baseline="0" dirty="0">
                          <a:solidFill>
                            <a:schemeClr val="bg1">
                              <a:lumMod val="95000"/>
                            </a:schemeClr>
                          </a:solidFill>
                          <a:effectLst/>
                        </a:rPr>
                        <a:t> &amp; </a:t>
                      </a:r>
                      <a:r>
                        <a:rPr lang="en-GB" sz="1200" dirty="0">
                          <a:solidFill>
                            <a:schemeClr val="bg1">
                              <a:lumMod val="95000"/>
                            </a:schemeClr>
                          </a:solidFill>
                          <a:effectLst/>
                        </a:rPr>
                        <a:t>heart-beating design and products</a:t>
                      </a:r>
                      <a:endParaRPr lang="en-GB" sz="1200" b="1" dirty="0">
                        <a:solidFill>
                          <a:schemeClr val="bg1">
                            <a:lumMod val="95000"/>
                          </a:schemeClr>
                        </a:solidFill>
                        <a:effectLst/>
                        <a:latin typeface="Arial"/>
                        <a:ea typeface="MS Mincho"/>
                        <a:cs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468832"/>
                  </a:ext>
                </a:extLst>
              </a:tr>
              <a:tr h="259294">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L="91434" marR="91434" marT="45757" marB="45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L="91434" marR="91434" marT="45757" marB="45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535039"/>
                  </a:ext>
                </a:extLst>
              </a:tr>
              <a:tr h="259294">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L="91434" marR="91434" marT="45757" marB="45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L="91434" marR="91434" marT="45757" marB="45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5105116"/>
                  </a:ext>
                </a:extLst>
              </a:tr>
            </a:tbl>
          </a:graphicData>
        </a:graphic>
      </p:graphicFrame>
      <p:graphicFrame>
        <p:nvGraphicFramePr>
          <p:cNvPr id="8" name="Table 7">
            <a:extLst>
              <a:ext uri="{FF2B5EF4-FFF2-40B4-BE49-F238E27FC236}">
                <a16:creationId xmlns:a16="http://schemas.microsoft.com/office/drawing/2014/main" id="{7679A9DF-CF0B-434A-94D5-5F4710A3BFCE}"/>
              </a:ext>
            </a:extLst>
          </p:cNvPr>
          <p:cNvGraphicFramePr>
            <a:graphicFrameLocks noGrp="1"/>
          </p:cNvGraphicFramePr>
          <p:nvPr>
            <p:extLst>
              <p:ext uri="{D42A27DB-BD31-4B8C-83A1-F6EECF244321}">
                <p14:modId xmlns:p14="http://schemas.microsoft.com/office/powerpoint/2010/main" val="32017964"/>
              </p:ext>
            </p:extLst>
          </p:nvPr>
        </p:nvGraphicFramePr>
        <p:xfrm>
          <a:off x="486000" y="2367518"/>
          <a:ext cx="9445627" cy="1958977"/>
        </p:xfrm>
        <a:graphic>
          <a:graphicData uri="http://schemas.openxmlformats.org/drawingml/2006/table">
            <a:tbl>
              <a:tblPr firstRow="1" bandRow="1">
                <a:tableStyleId>{69012ECD-51FC-41F1-AA8D-1B2483CD663E}</a:tableStyleId>
              </a:tblPr>
              <a:tblGrid>
                <a:gridCol w="1913038">
                  <a:extLst>
                    <a:ext uri="{9D8B030D-6E8A-4147-A177-3AD203B41FA5}">
                      <a16:colId xmlns:a16="http://schemas.microsoft.com/office/drawing/2014/main" val="249338875"/>
                    </a:ext>
                  </a:extLst>
                </a:gridCol>
                <a:gridCol w="2799413">
                  <a:extLst>
                    <a:ext uri="{9D8B030D-6E8A-4147-A177-3AD203B41FA5}">
                      <a16:colId xmlns:a16="http://schemas.microsoft.com/office/drawing/2014/main" val="1890532536"/>
                    </a:ext>
                  </a:extLst>
                </a:gridCol>
                <a:gridCol w="1783908">
                  <a:extLst>
                    <a:ext uri="{9D8B030D-6E8A-4147-A177-3AD203B41FA5}">
                      <a16:colId xmlns:a16="http://schemas.microsoft.com/office/drawing/2014/main" val="1903665193"/>
                    </a:ext>
                  </a:extLst>
                </a:gridCol>
                <a:gridCol w="1474634">
                  <a:extLst>
                    <a:ext uri="{9D8B030D-6E8A-4147-A177-3AD203B41FA5}">
                      <a16:colId xmlns:a16="http://schemas.microsoft.com/office/drawing/2014/main" val="3658521676"/>
                    </a:ext>
                  </a:extLst>
                </a:gridCol>
                <a:gridCol w="1474634">
                  <a:extLst>
                    <a:ext uri="{9D8B030D-6E8A-4147-A177-3AD203B41FA5}">
                      <a16:colId xmlns:a16="http://schemas.microsoft.com/office/drawing/2014/main" val="3919750586"/>
                    </a:ext>
                  </a:extLst>
                </a:gridCol>
              </a:tblGrid>
              <a:tr h="404275">
                <a:tc>
                  <a:txBody>
                    <a:bodyPr/>
                    <a:lstStyle/>
                    <a:p>
                      <a:pPr algn="ctr">
                        <a:lnSpc>
                          <a:spcPts val="1400"/>
                        </a:lnSpc>
                        <a:spcBef>
                          <a:spcPts val="200"/>
                        </a:spcBef>
                        <a:spcAft>
                          <a:spcPts val="100"/>
                        </a:spcAft>
                      </a:pPr>
                      <a:r>
                        <a:rPr lang="en-GB" sz="1200" dirty="0">
                          <a:solidFill>
                            <a:schemeClr val="bg1">
                              <a:lumMod val="95000"/>
                            </a:schemeClr>
                          </a:solidFill>
                          <a:effectLst/>
                        </a:rPr>
                        <a:t>Service,</a:t>
                      </a:r>
                      <a:r>
                        <a:rPr lang="en-GB" sz="1200" baseline="0" dirty="0">
                          <a:solidFill>
                            <a:schemeClr val="bg1">
                              <a:lumMod val="95000"/>
                            </a:schemeClr>
                          </a:solidFill>
                          <a:effectLst/>
                        </a:rPr>
                        <a:t> Pattern or </a:t>
                      </a:r>
                      <a:r>
                        <a:rPr lang="en-GB" sz="1200" dirty="0">
                          <a:solidFill>
                            <a:schemeClr val="bg1">
                              <a:lumMod val="95000"/>
                            </a:schemeClr>
                          </a:solidFill>
                          <a:effectLst/>
                        </a:rPr>
                        <a:t>Product Reference</a:t>
                      </a:r>
                      <a:endParaRPr lang="en-GB" sz="1200" b="1" dirty="0">
                        <a:solidFill>
                          <a:schemeClr val="bg1">
                            <a:lumMod val="95000"/>
                          </a:schemeClr>
                        </a:solidFill>
                        <a:effectLst/>
                        <a:latin typeface="Arial"/>
                        <a:ea typeface="MS Mincho"/>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Bef>
                          <a:spcPts val="200"/>
                        </a:spcBef>
                        <a:spcAft>
                          <a:spcPts val="100"/>
                        </a:spcAft>
                      </a:pPr>
                      <a:r>
                        <a:rPr lang="en-GB" sz="1200" dirty="0">
                          <a:solidFill>
                            <a:schemeClr val="bg1">
                              <a:lumMod val="95000"/>
                            </a:schemeClr>
                          </a:solidFill>
                          <a:effectLst/>
                        </a:rPr>
                        <a:t>Summary of requirement / change </a:t>
                      </a:r>
                      <a:endParaRPr lang="en-GB" sz="1200" b="1" dirty="0">
                        <a:solidFill>
                          <a:schemeClr val="bg1">
                            <a:lumMod val="95000"/>
                          </a:schemeClr>
                        </a:solidFill>
                        <a:effectLst/>
                        <a:latin typeface="Arial"/>
                        <a:ea typeface="MS Mincho"/>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Bef>
                          <a:spcPts val="200"/>
                        </a:spcBef>
                        <a:spcAft>
                          <a:spcPts val="100"/>
                        </a:spcAft>
                      </a:pPr>
                      <a:r>
                        <a:rPr lang="en-GB" sz="1200" dirty="0">
                          <a:solidFill>
                            <a:schemeClr val="bg1">
                              <a:lumMod val="95000"/>
                            </a:schemeClr>
                          </a:solidFill>
                          <a:effectLst/>
                        </a:rPr>
                        <a:t>Standard usage or adoption requirement</a:t>
                      </a:r>
                      <a:endParaRPr lang="en-GB" sz="1200" b="1" dirty="0">
                        <a:solidFill>
                          <a:schemeClr val="bg1">
                            <a:lumMod val="95000"/>
                          </a:schemeClr>
                        </a:solidFill>
                        <a:effectLst/>
                        <a:latin typeface="Arial"/>
                        <a:ea typeface="MS Mincho"/>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Bef>
                          <a:spcPts val="200"/>
                        </a:spcBef>
                        <a:spcAft>
                          <a:spcPts val="100"/>
                        </a:spcAft>
                      </a:pPr>
                      <a:r>
                        <a:rPr lang="en-GB" sz="1200" dirty="0">
                          <a:solidFill>
                            <a:schemeClr val="bg1">
                              <a:lumMod val="95000"/>
                            </a:schemeClr>
                          </a:solidFill>
                          <a:effectLst/>
                        </a:rPr>
                        <a:t>Agreed support team</a:t>
                      </a:r>
                      <a:endParaRPr lang="en-GB" sz="1200" b="1" dirty="0">
                        <a:solidFill>
                          <a:schemeClr val="bg1">
                            <a:lumMod val="95000"/>
                          </a:schemeClr>
                        </a:solidFill>
                        <a:effectLst/>
                        <a:latin typeface="Arial"/>
                        <a:ea typeface="MS Mincho"/>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Bef>
                          <a:spcPts val="200"/>
                        </a:spcBef>
                        <a:spcAft>
                          <a:spcPts val="100"/>
                        </a:spcAft>
                      </a:pPr>
                      <a:r>
                        <a:rPr lang="en-GB" sz="1200" b="1" dirty="0">
                          <a:solidFill>
                            <a:schemeClr val="bg1">
                              <a:lumMod val="95000"/>
                            </a:schemeClr>
                          </a:solidFill>
                          <a:effectLst/>
                          <a:latin typeface="Arial"/>
                          <a:ea typeface="MS Mincho"/>
                          <a:cs typeface="Times New Roman"/>
                        </a:rPr>
                        <a:t>Associated Security Standard</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3366537"/>
                  </a:ext>
                </a:extLst>
              </a:tr>
              <a:tr h="259117">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3469926"/>
                  </a:ext>
                </a:extLst>
              </a:tr>
              <a:tr h="259117">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a:solidFill>
                            <a:schemeClr val="tx2"/>
                          </a:solidFill>
                          <a:effectLst/>
                          <a:latin typeface="+mn-lt"/>
                        </a:rPr>
                        <a:t> </a:t>
                      </a:r>
                      <a:endParaRPr lang="en-GB" sz="1100" b="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6550997"/>
                  </a:ext>
                </a:extLst>
              </a:tr>
              <a:tr h="259117">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8095392"/>
                  </a:ext>
                </a:extLst>
              </a:tr>
              <a:tr h="259117">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2851269"/>
                  </a:ext>
                </a:extLst>
              </a:tr>
              <a:tr h="259117">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1159331"/>
                  </a:ext>
                </a:extLst>
              </a:tr>
              <a:tr h="259117">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6451459"/>
                  </a:ext>
                </a:extLst>
              </a:tr>
            </a:tbl>
          </a:graphicData>
        </a:graphic>
      </p:graphicFrame>
      <p:pic>
        <p:nvPicPr>
          <p:cNvPr id="9" name="Graphic 4" descr="Send">
            <a:extLst>
              <a:ext uri="{FF2B5EF4-FFF2-40B4-BE49-F238E27FC236}">
                <a16:creationId xmlns:a16="http://schemas.microsoft.com/office/drawing/2014/main" id="{E0B3E42B-5125-4BB4-B888-4774CD5F8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726" y="381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301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0F50F1-F532-49A7-B22E-E8A9AC9EB5A7}"/>
              </a:ext>
            </a:extLst>
          </p:cNvPr>
          <p:cNvSpPr>
            <a:spLocks noGrp="1"/>
          </p:cNvSpPr>
          <p:nvPr>
            <p:ph sz="quarter" idx="11"/>
          </p:nvPr>
        </p:nvSpPr>
        <p:spPr>
          <a:xfrm>
            <a:off x="486000" y="1360967"/>
            <a:ext cx="9720000" cy="3599340"/>
          </a:xfrm>
        </p:spPr>
        <p:txBody>
          <a:bodyPr/>
          <a:lstStyle/>
          <a:p>
            <a:r>
              <a:rPr lang="en-GB" dirty="0"/>
              <a:t>Within this section, document the keys aspects of the security design highlighting elements which deviate from, or do not follow approved </a:t>
            </a:r>
            <a:r>
              <a:rPr lang="en-GB" dirty="0">
                <a:hlinkClick r:id="rId2"/>
              </a:rPr>
              <a:t>Security Control Patterns</a:t>
            </a:r>
            <a:r>
              <a:rPr lang="en-GB" dirty="0"/>
              <a:t>. </a:t>
            </a:r>
          </a:p>
          <a:p>
            <a:r>
              <a:rPr lang="en-GB" dirty="0"/>
              <a:t>If a project is working with Solution Architects and leveraging Solution Patterns (SP) / Pattern Realisations (PR):</a:t>
            </a:r>
          </a:p>
          <a:p>
            <a:pPr marL="285750" indent="-285750">
              <a:buFont typeface="Arial" panose="020B0604020202020204" pitchFamily="34" charset="0"/>
              <a:buChar char="•"/>
            </a:pPr>
            <a:r>
              <a:rPr lang="en-GB" sz="900" dirty="0"/>
              <a:t>The project should verify if there are any associated security-themed risks or issues called out in a PR that need consideration when using these to design its solution.</a:t>
            </a:r>
          </a:p>
          <a:p>
            <a:r>
              <a:rPr lang="en-GB" sz="900" dirty="0"/>
              <a:t>Describe how you plan to meet the required security controls such as:</a:t>
            </a:r>
          </a:p>
          <a:p>
            <a:pPr marL="285750" indent="-285750">
              <a:buFont typeface="Arial" panose="020B0604020202020204" pitchFamily="34" charset="0"/>
              <a:buChar char="•"/>
            </a:pPr>
            <a:r>
              <a:rPr lang="en-GB" sz="900" dirty="0"/>
              <a:t>User authentication and user authorisation</a:t>
            </a:r>
          </a:p>
          <a:p>
            <a:pPr marL="285750" indent="-285750">
              <a:buFont typeface="Arial" panose="020B0604020202020204" pitchFamily="34" charset="0"/>
              <a:buChar char="•"/>
            </a:pPr>
            <a:r>
              <a:rPr lang="en-GB" sz="900" dirty="0"/>
              <a:t>Customer identification (KYC, KYB, Anti-Money Laundering)</a:t>
            </a:r>
          </a:p>
          <a:p>
            <a:pPr marL="285750" indent="-285750">
              <a:buFont typeface="Arial" panose="020B0604020202020204" pitchFamily="34" charset="0"/>
              <a:buChar char="•"/>
            </a:pPr>
            <a:r>
              <a:rPr lang="en-GB" sz="900" dirty="0"/>
              <a:t>Creation and maintenance of Roles and permissions</a:t>
            </a:r>
          </a:p>
          <a:p>
            <a:pPr marL="285750" indent="-285750">
              <a:buFont typeface="Arial" panose="020B0604020202020204" pitchFamily="34" charset="0"/>
              <a:buChar char="•"/>
            </a:pPr>
            <a:r>
              <a:rPr lang="en-GB" sz="900" dirty="0"/>
              <a:t>Payment security and associated security controls</a:t>
            </a:r>
          </a:p>
          <a:p>
            <a:pPr marL="285750" indent="-285750">
              <a:buFont typeface="Arial" panose="020B0604020202020204" pitchFamily="34" charset="0"/>
              <a:buChar char="•"/>
            </a:pPr>
            <a:r>
              <a:rPr lang="en-GB" sz="900" dirty="0"/>
              <a:t>Fraud prevention and monitoring &amp; alerting</a:t>
            </a:r>
          </a:p>
          <a:p>
            <a:pPr marL="285750" indent="-285750">
              <a:buFont typeface="Arial" panose="020B0604020202020204" pitchFamily="34" charset="0"/>
              <a:buChar char="•"/>
            </a:pPr>
            <a:r>
              <a:rPr lang="en-GB" sz="900" dirty="0"/>
              <a:t>Impact of regulatory requirements (e.g. PCI)</a:t>
            </a:r>
          </a:p>
          <a:p>
            <a:pPr marL="285750" indent="-285750">
              <a:buFont typeface="Arial" panose="020B0604020202020204" pitchFamily="34" charset="0"/>
              <a:buChar char="•"/>
            </a:pPr>
            <a:r>
              <a:rPr lang="en-GB" sz="900" dirty="0"/>
              <a:t>Data classification and network environment placement</a:t>
            </a:r>
          </a:p>
          <a:p>
            <a:pPr marL="285750" indent="-285750">
              <a:buFont typeface="Arial" panose="020B0604020202020204" pitchFamily="34" charset="0"/>
              <a:buChar char="•"/>
            </a:pPr>
            <a:r>
              <a:rPr lang="en-GB" sz="900" dirty="0"/>
              <a:t>Other controls required</a:t>
            </a:r>
          </a:p>
          <a:p>
            <a:endParaRPr lang="en-GB" dirty="0"/>
          </a:p>
          <a:p>
            <a:endParaRPr lang="en-GB" dirty="0"/>
          </a:p>
        </p:txBody>
      </p:sp>
      <p:sp>
        <p:nvSpPr>
          <p:cNvPr id="3" name="Slide Number Placeholder 2">
            <a:extLst>
              <a:ext uri="{FF2B5EF4-FFF2-40B4-BE49-F238E27FC236}">
                <a16:creationId xmlns:a16="http://schemas.microsoft.com/office/drawing/2014/main" id="{8F30D990-6BCB-4C6D-955D-97A7B62EB5B2}"/>
              </a:ext>
            </a:extLst>
          </p:cNvPr>
          <p:cNvSpPr>
            <a:spLocks noGrp="1"/>
          </p:cNvSpPr>
          <p:nvPr>
            <p:ph type="sldNum" sz="quarter" idx="10"/>
          </p:nvPr>
        </p:nvSpPr>
        <p:spPr/>
        <p:txBody>
          <a:bodyPr/>
          <a:lstStyle/>
          <a:p>
            <a:fld id="{08BDDC8D-36E9-467E-8CF1-750845950A7F}" type="slidenum">
              <a:rPr lang="en-GB" smtClean="0"/>
              <a:pPr/>
              <a:t>23</a:t>
            </a:fld>
            <a:endParaRPr lang="en-GB"/>
          </a:p>
        </p:txBody>
      </p:sp>
      <p:sp>
        <p:nvSpPr>
          <p:cNvPr id="4" name="Title 3">
            <a:extLst>
              <a:ext uri="{FF2B5EF4-FFF2-40B4-BE49-F238E27FC236}">
                <a16:creationId xmlns:a16="http://schemas.microsoft.com/office/drawing/2014/main" id="{512F1216-1F5D-4369-9CB3-7F3C5BF8421F}"/>
              </a:ext>
            </a:extLst>
          </p:cNvPr>
          <p:cNvSpPr>
            <a:spLocks noGrp="1"/>
          </p:cNvSpPr>
          <p:nvPr>
            <p:ph type="title"/>
          </p:nvPr>
        </p:nvSpPr>
        <p:spPr/>
        <p:txBody>
          <a:bodyPr/>
          <a:lstStyle/>
          <a:p>
            <a:r>
              <a:rPr lang="en-GB" dirty="0"/>
              <a:t>Security Design </a:t>
            </a:r>
            <a:r>
              <a:rPr lang="en-GB" sz="1800" dirty="0"/>
              <a:t>including deviations from Security standards and patterns</a:t>
            </a:r>
            <a:endParaRPr lang="en-GB" dirty="0"/>
          </a:p>
        </p:txBody>
      </p:sp>
      <p:sp>
        <p:nvSpPr>
          <p:cNvPr id="5" name="TextBox 4">
            <a:extLst>
              <a:ext uri="{FF2B5EF4-FFF2-40B4-BE49-F238E27FC236}">
                <a16:creationId xmlns:a16="http://schemas.microsoft.com/office/drawing/2014/main" id="{BB88CCDF-333C-471D-B175-64537577E740}"/>
              </a:ext>
            </a:extLst>
          </p:cNvPr>
          <p:cNvSpPr txBox="1"/>
          <p:nvPr/>
        </p:nvSpPr>
        <p:spPr>
          <a:xfrm>
            <a:off x="558542" y="2813375"/>
            <a:ext cx="9056318" cy="823789"/>
          </a:xfrm>
          <a:prstGeom prst="rect">
            <a:avLst/>
          </a:prstGeom>
          <a:solidFill>
            <a:schemeClr val="accent6">
              <a:lumMod val="20000"/>
              <a:lumOff val="80000"/>
            </a:schemeClr>
          </a:solidFill>
        </p:spPr>
        <p:txBody>
          <a:bodyPr wrap="square" lIns="0" tIns="0" rIns="0" bIns="0" rtlCol="0">
            <a:noAutofit/>
          </a:bodyPr>
          <a:lstStyle/>
          <a:p>
            <a:pPr algn="ctr"/>
            <a:r>
              <a:rPr lang="en-US" sz="2400" b="1" dirty="0">
                <a:solidFill>
                  <a:srgbClr val="FF0000"/>
                </a:solidFill>
                <a:latin typeface="Arial" panose="020B0604020202020204" pitchFamily="34" charset="0"/>
                <a:cs typeface="Arial" panose="020B0604020202020204" pitchFamily="34" charset="0"/>
              </a:rPr>
              <a:t>Set up to use existing Data lake and DADS Lab standard</a:t>
            </a:r>
            <a:endParaRPr lang="en-GB" sz="2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9341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151C37-B9BC-4900-AF11-AA2990DD88D3}"/>
              </a:ext>
            </a:extLst>
          </p:cNvPr>
          <p:cNvSpPr>
            <a:spLocks noGrp="1"/>
          </p:cNvSpPr>
          <p:nvPr>
            <p:ph sz="quarter" idx="11"/>
          </p:nvPr>
        </p:nvSpPr>
        <p:spPr/>
        <p:txBody>
          <a:bodyPr/>
          <a:lstStyle/>
          <a:p>
            <a:r>
              <a:rPr lang="en-GB" altLang="en-US" dirty="0"/>
              <a:t>IT Resilience policy compliance is a mandatory requirement for all new and changing Service Elements </a:t>
            </a:r>
            <a:r>
              <a:rPr lang="en-GB" altLang="en-US" b="1" dirty="0"/>
              <a:t>Contact:</a:t>
            </a:r>
            <a:r>
              <a:rPr lang="en-GB" altLang="en-US" dirty="0">
                <a:solidFill>
                  <a:srgbClr val="FF0000"/>
                </a:solidFill>
              </a:rPr>
              <a:t> </a:t>
            </a:r>
            <a:r>
              <a:rPr lang="en-GB" altLang="en-US" u="sng" dirty="0">
                <a:solidFill>
                  <a:srgbClr val="FF0000"/>
                </a:solidFill>
                <a:hlinkClick r:id="rId2"/>
              </a:rPr>
              <a:t>~ Resilience &amp; Continuity, Resource &amp; Demand</a:t>
            </a:r>
            <a:r>
              <a:rPr lang="en-GB" altLang="en-US" dirty="0">
                <a:solidFill>
                  <a:srgbClr val="FF0000"/>
                </a:solidFill>
              </a:rPr>
              <a:t> </a:t>
            </a:r>
            <a:r>
              <a:rPr lang="en-GB" altLang="en-US" dirty="0"/>
              <a:t>for support.</a:t>
            </a:r>
          </a:p>
          <a:p>
            <a:r>
              <a:rPr lang="en-GB" altLang="en-US" dirty="0"/>
              <a:t>Within this section, document the keys aspects of the Resilient and Recoverable design highlighting elements which deviate from, or do not follow approved the resilience and recovery approach defined in the standards and patterns. </a:t>
            </a:r>
          </a:p>
          <a:p>
            <a:r>
              <a:rPr lang="en-GB" altLang="en-US" dirty="0"/>
              <a:t>Describe resilience and continuity design approach for:​</a:t>
            </a:r>
          </a:p>
          <a:p>
            <a:pPr marL="285750" indent="-285750">
              <a:buFont typeface="Arial" panose="020B0604020202020204" pitchFamily="34" charset="0"/>
              <a:buChar char="•"/>
            </a:pPr>
            <a:r>
              <a:rPr lang="en-GB" altLang="en-US" dirty="0"/>
              <a:t>The capability to maintain IT Application availability and or recover from the loss of a Data Centre, Cloud Hosting Location (region), Infrastructure, Network, Data or Corruption, or an IT Application.​</a:t>
            </a:r>
          </a:p>
          <a:p>
            <a:pPr marL="285750" indent="-285750">
              <a:buFont typeface="Arial" panose="020B0604020202020204" pitchFamily="34" charset="0"/>
              <a:buChar char="•"/>
            </a:pPr>
            <a:r>
              <a:rPr lang="en-GB" altLang="en-US" dirty="0"/>
              <a:t>Resilient and fault tolerant IT Applications, including the capability to operate from a single site without single points of failure.​</a:t>
            </a:r>
          </a:p>
          <a:p>
            <a:pPr marL="285750" indent="-285750">
              <a:buFont typeface="Arial" panose="020B0604020202020204" pitchFamily="34" charset="0"/>
              <a:buChar char="•"/>
            </a:pPr>
            <a:r>
              <a:rPr lang="en-GB" altLang="en-US" dirty="0"/>
              <a:t>Capability to recover from both replicated AND backup data stores reflecting the business requirements, including recovery point objectives.​</a:t>
            </a:r>
          </a:p>
          <a:p>
            <a:pPr marL="285750" indent="-285750">
              <a:buFont typeface="Arial" panose="020B0604020202020204" pitchFamily="34" charset="0"/>
              <a:buChar char="•"/>
            </a:pPr>
            <a:r>
              <a:rPr lang="en-GB" altLang="en-US" dirty="0"/>
              <a:t>Meeting the resilience and recovery requirements of Inter-IT Application dependencies.​</a:t>
            </a:r>
          </a:p>
          <a:p>
            <a:pPr marL="285750" indent="-285750">
              <a:buFont typeface="Arial" panose="020B0604020202020204" pitchFamily="34" charset="0"/>
              <a:buChar char="•"/>
            </a:pPr>
            <a:r>
              <a:rPr lang="en-GB" altLang="en-US" dirty="0"/>
              <a:t>Monitoring and alerting capability to detect adverse events before they impact customers.</a:t>
            </a:r>
          </a:p>
          <a:p>
            <a:pPr marL="285750" indent="-285750">
              <a:buFont typeface="Arial" panose="020B0604020202020204" pitchFamily="34" charset="0"/>
              <a:buChar char="•"/>
            </a:pPr>
            <a:r>
              <a:rPr lang="en-GB" altLang="en-US" dirty="0"/>
              <a:t>Capacity and performance management to ensure they meet the immediate and on-going needs of the business service.</a:t>
            </a:r>
          </a:p>
          <a:p>
            <a:pPr marL="285750" indent="-285750">
              <a:buFont typeface="Arial" panose="020B0604020202020204" pitchFamily="34" charset="0"/>
              <a:buChar char="•"/>
            </a:pPr>
            <a:r>
              <a:rPr lang="en-GB" altLang="en-US" dirty="0"/>
              <a:t>Resilience and continuity proving capability to allow for implementation and subsequent periodic testing.</a:t>
            </a:r>
          </a:p>
          <a:p>
            <a:endParaRPr lang="en-GB" altLang="en-US" dirty="0"/>
          </a:p>
          <a:p>
            <a:endParaRPr lang="en-GB" altLang="en-US" dirty="0"/>
          </a:p>
          <a:p>
            <a:endParaRPr lang="en-GB" altLang="en-US" dirty="0"/>
          </a:p>
          <a:p>
            <a:endParaRPr lang="en-GB" dirty="0"/>
          </a:p>
        </p:txBody>
      </p:sp>
      <p:sp>
        <p:nvSpPr>
          <p:cNvPr id="3" name="Slide Number Placeholder 2">
            <a:extLst>
              <a:ext uri="{FF2B5EF4-FFF2-40B4-BE49-F238E27FC236}">
                <a16:creationId xmlns:a16="http://schemas.microsoft.com/office/drawing/2014/main" id="{585AA47A-06FE-456B-BE78-04B7096EE3EE}"/>
              </a:ext>
            </a:extLst>
          </p:cNvPr>
          <p:cNvSpPr>
            <a:spLocks noGrp="1"/>
          </p:cNvSpPr>
          <p:nvPr>
            <p:ph type="sldNum" sz="quarter" idx="10"/>
          </p:nvPr>
        </p:nvSpPr>
        <p:spPr/>
        <p:txBody>
          <a:bodyPr/>
          <a:lstStyle/>
          <a:p>
            <a:fld id="{08BDDC8D-36E9-467E-8CF1-750845950A7F}" type="slidenum">
              <a:rPr lang="en-GB" smtClean="0"/>
              <a:pPr/>
              <a:t>24</a:t>
            </a:fld>
            <a:endParaRPr lang="en-GB"/>
          </a:p>
        </p:txBody>
      </p:sp>
      <p:sp>
        <p:nvSpPr>
          <p:cNvPr id="4" name="Title 3">
            <a:extLst>
              <a:ext uri="{FF2B5EF4-FFF2-40B4-BE49-F238E27FC236}">
                <a16:creationId xmlns:a16="http://schemas.microsoft.com/office/drawing/2014/main" id="{2A9437CB-FC2B-45F4-A5BE-5D8D5D663B6E}"/>
              </a:ext>
            </a:extLst>
          </p:cNvPr>
          <p:cNvSpPr>
            <a:spLocks noGrp="1"/>
          </p:cNvSpPr>
          <p:nvPr>
            <p:ph type="title"/>
          </p:nvPr>
        </p:nvSpPr>
        <p:spPr/>
        <p:txBody>
          <a:bodyPr/>
          <a:lstStyle/>
          <a:p>
            <a:r>
              <a:rPr lang="en-GB" dirty="0"/>
              <a:t>Resilience Design </a:t>
            </a:r>
            <a:r>
              <a:rPr lang="en-GB" sz="1800" dirty="0"/>
              <a:t>including deviations from standards and patterns</a:t>
            </a:r>
            <a:endParaRPr lang="en-GB" dirty="0"/>
          </a:p>
        </p:txBody>
      </p:sp>
      <p:pic>
        <p:nvPicPr>
          <p:cNvPr id="5" name="Graphic 4" descr="Send">
            <a:extLst>
              <a:ext uri="{FF2B5EF4-FFF2-40B4-BE49-F238E27FC236}">
                <a16:creationId xmlns:a16="http://schemas.microsoft.com/office/drawing/2014/main" id="{D0704C1D-AB7F-46CC-AF76-C2B0C592C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726" y="381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8806F721-1366-4626-8854-E5D5986C6375}"/>
              </a:ext>
            </a:extLst>
          </p:cNvPr>
          <p:cNvSpPr txBox="1"/>
          <p:nvPr/>
        </p:nvSpPr>
        <p:spPr>
          <a:xfrm>
            <a:off x="817841" y="3389676"/>
            <a:ext cx="9056318" cy="823789"/>
          </a:xfrm>
          <a:prstGeom prst="rect">
            <a:avLst/>
          </a:prstGeom>
          <a:solidFill>
            <a:schemeClr val="accent6">
              <a:lumMod val="20000"/>
              <a:lumOff val="80000"/>
            </a:schemeClr>
          </a:solidFill>
        </p:spPr>
        <p:txBody>
          <a:bodyPr wrap="square" lIns="0" tIns="0" rIns="0" bIns="0" rtlCol="0">
            <a:noAutofit/>
          </a:bodyPr>
          <a:lstStyle>
            <a:defPPr>
              <a:defRPr lang="en-US"/>
            </a:defPPr>
            <a:lvl1pPr algn="ctr">
              <a:defRPr sz="2400" b="1">
                <a:solidFill>
                  <a:srgbClr val="FF0000"/>
                </a:solidFill>
                <a:latin typeface="Arial" panose="020B0604020202020204" pitchFamily="34" charset="0"/>
                <a:cs typeface="Arial" panose="020B0604020202020204" pitchFamily="34" charset="0"/>
              </a:defRPr>
            </a:lvl1pPr>
          </a:lstStyle>
          <a:p>
            <a:r>
              <a:rPr lang="en-US" dirty="0"/>
              <a:t>Based on existing data lake and DADS Lab standards</a:t>
            </a:r>
            <a:endParaRPr lang="en-GB" dirty="0"/>
          </a:p>
        </p:txBody>
      </p:sp>
    </p:spTree>
    <p:extLst>
      <p:ext uri="{BB962C8B-B14F-4D97-AF65-F5344CB8AC3E}">
        <p14:creationId xmlns:p14="http://schemas.microsoft.com/office/powerpoint/2010/main" val="2835224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749FFD-7A6E-416E-BC41-A1D72E7F94E7}"/>
              </a:ext>
            </a:extLst>
          </p:cNvPr>
          <p:cNvSpPr>
            <a:spLocks noGrp="1"/>
          </p:cNvSpPr>
          <p:nvPr>
            <p:ph sz="quarter" idx="11"/>
          </p:nvPr>
        </p:nvSpPr>
        <p:spPr>
          <a:xfrm>
            <a:off x="486000" y="1360967"/>
            <a:ext cx="8910663" cy="1105507"/>
          </a:xfrm>
        </p:spPr>
        <p:txBody>
          <a:bodyPr/>
          <a:lstStyle/>
          <a:p>
            <a:r>
              <a:rPr lang="en-GB" altLang="en-US" sz="1200" dirty="0"/>
              <a:t>Where connections pass through load balancers or firewalls without terminating then these are not to be regarded as components and should be added as a note in the Receiving Component. The protocol for the connection, such as MQ, HTTPS and whether privacy is provided by TLS, for example, should be provided.  The receiving node should normally authenticate and authorise the requesting node’s identity; the mechanism for this should be stated. Connection Resilience should describe load balancing and fault tolerance responsibilities, method of identifying target endpoints, endpoint health and retries etc.</a:t>
            </a:r>
          </a:p>
          <a:p>
            <a:endParaRPr lang="en-GB" sz="1200" dirty="0"/>
          </a:p>
        </p:txBody>
      </p:sp>
      <p:sp>
        <p:nvSpPr>
          <p:cNvPr id="3" name="Slide Number Placeholder 2">
            <a:extLst>
              <a:ext uri="{FF2B5EF4-FFF2-40B4-BE49-F238E27FC236}">
                <a16:creationId xmlns:a16="http://schemas.microsoft.com/office/drawing/2014/main" id="{38F46566-E9A8-4D32-863C-5E1A88A72D3E}"/>
              </a:ext>
            </a:extLst>
          </p:cNvPr>
          <p:cNvSpPr>
            <a:spLocks noGrp="1"/>
          </p:cNvSpPr>
          <p:nvPr>
            <p:ph type="sldNum" sz="quarter" idx="10"/>
          </p:nvPr>
        </p:nvSpPr>
        <p:spPr/>
        <p:txBody>
          <a:bodyPr/>
          <a:lstStyle/>
          <a:p>
            <a:fld id="{08BDDC8D-36E9-467E-8CF1-750845950A7F}" type="slidenum">
              <a:rPr lang="en-GB" smtClean="0"/>
              <a:pPr/>
              <a:t>25</a:t>
            </a:fld>
            <a:endParaRPr lang="en-GB"/>
          </a:p>
        </p:txBody>
      </p:sp>
      <p:sp>
        <p:nvSpPr>
          <p:cNvPr id="4" name="Title 3">
            <a:extLst>
              <a:ext uri="{FF2B5EF4-FFF2-40B4-BE49-F238E27FC236}">
                <a16:creationId xmlns:a16="http://schemas.microsoft.com/office/drawing/2014/main" id="{DF1A483E-D0F1-4367-9D49-25D074062B0F}"/>
              </a:ext>
            </a:extLst>
          </p:cNvPr>
          <p:cNvSpPr>
            <a:spLocks noGrp="1"/>
          </p:cNvSpPr>
          <p:nvPr>
            <p:ph type="title"/>
          </p:nvPr>
        </p:nvSpPr>
        <p:spPr/>
        <p:txBody>
          <a:bodyPr/>
          <a:lstStyle/>
          <a:p>
            <a:r>
              <a:rPr lang="en-GB" altLang="en-US" dirty="0"/>
              <a:t>Connections: Protocols, Security &amp; Resilience</a:t>
            </a:r>
            <a:endParaRPr lang="en-GB" dirty="0"/>
          </a:p>
        </p:txBody>
      </p:sp>
      <p:graphicFrame>
        <p:nvGraphicFramePr>
          <p:cNvPr id="5" name="Table 4">
            <a:extLst>
              <a:ext uri="{FF2B5EF4-FFF2-40B4-BE49-F238E27FC236}">
                <a16:creationId xmlns:a16="http://schemas.microsoft.com/office/drawing/2014/main" id="{DB12D424-1E76-4140-8A1C-672C46E0E8EE}"/>
              </a:ext>
            </a:extLst>
          </p:cNvPr>
          <p:cNvGraphicFramePr>
            <a:graphicFrameLocks noGrp="1"/>
          </p:cNvGraphicFramePr>
          <p:nvPr>
            <p:extLst>
              <p:ext uri="{D42A27DB-BD31-4B8C-83A1-F6EECF244321}">
                <p14:modId xmlns:p14="http://schemas.microsoft.com/office/powerpoint/2010/main" val="2998232658"/>
              </p:ext>
            </p:extLst>
          </p:nvPr>
        </p:nvGraphicFramePr>
        <p:xfrm>
          <a:off x="486000" y="2466474"/>
          <a:ext cx="9445625" cy="2179622"/>
        </p:xfrm>
        <a:graphic>
          <a:graphicData uri="http://schemas.openxmlformats.org/drawingml/2006/table">
            <a:tbl>
              <a:tblPr firstRow="1" bandRow="1">
                <a:tableStyleId>{69012ECD-51FC-41F1-AA8D-1B2483CD663E}</a:tableStyleId>
              </a:tblPr>
              <a:tblGrid>
                <a:gridCol w="1771712">
                  <a:extLst>
                    <a:ext uri="{9D8B030D-6E8A-4147-A177-3AD203B41FA5}">
                      <a16:colId xmlns:a16="http://schemas.microsoft.com/office/drawing/2014/main" val="1447209342"/>
                    </a:ext>
                  </a:extLst>
                </a:gridCol>
                <a:gridCol w="1723368">
                  <a:extLst>
                    <a:ext uri="{9D8B030D-6E8A-4147-A177-3AD203B41FA5}">
                      <a16:colId xmlns:a16="http://schemas.microsoft.com/office/drawing/2014/main" val="703796789"/>
                    </a:ext>
                  </a:extLst>
                </a:gridCol>
                <a:gridCol w="1340793">
                  <a:extLst>
                    <a:ext uri="{9D8B030D-6E8A-4147-A177-3AD203B41FA5}">
                      <a16:colId xmlns:a16="http://schemas.microsoft.com/office/drawing/2014/main" val="148869885"/>
                    </a:ext>
                  </a:extLst>
                </a:gridCol>
                <a:gridCol w="2016690">
                  <a:extLst>
                    <a:ext uri="{9D8B030D-6E8A-4147-A177-3AD203B41FA5}">
                      <a16:colId xmlns:a16="http://schemas.microsoft.com/office/drawing/2014/main" val="3841316617"/>
                    </a:ext>
                  </a:extLst>
                </a:gridCol>
                <a:gridCol w="2593062">
                  <a:extLst>
                    <a:ext uri="{9D8B030D-6E8A-4147-A177-3AD203B41FA5}">
                      <a16:colId xmlns:a16="http://schemas.microsoft.com/office/drawing/2014/main" val="2172242290"/>
                    </a:ext>
                  </a:extLst>
                </a:gridCol>
              </a:tblGrid>
              <a:tr h="447092">
                <a:tc>
                  <a:txBody>
                    <a:bodyPr/>
                    <a:lstStyle/>
                    <a:p>
                      <a:pPr algn="ctr">
                        <a:lnSpc>
                          <a:spcPts val="1200"/>
                        </a:lnSpc>
                        <a:spcBef>
                          <a:spcPts val="200"/>
                        </a:spcBef>
                        <a:spcAft>
                          <a:spcPts val="100"/>
                        </a:spcAft>
                      </a:pPr>
                      <a:r>
                        <a:rPr lang="en-GB" sz="1400" dirty="0">
                          <a:solidFill>
                            <a:schemeClr val="bg1">
                              <a:lumMod val="95000"/>
                            </a:schemeClr>
                          </a:solidFill>
                          <a:effectLst/>
                        </a:rPr>
                        <a:t>Component establishing connection</a:t>
                      </a:r>
                      <a:endParaRPr lang="en-GB" sz="1400" b="1" dirty="0">
                        <a:solidFill>
                          <a:schemeClr val="bg1">
                            <a:lumMod val="95000"/>
                          </a:schemeClr>
                        </a:solidFill>
                        <a:effectLst/>
                        <a:latin typeface="+mn-lt"/>
                        <a:ea typeface="MS Mincho"/>
                        <a:cs typeface="Times New Roman"/>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200"/>
                        </a:spcBef>
                        <a:spcAft>
                          <a:spcPts val="100"/>
                        </a:spcAft>
                      </a:pPr>
                      <a:r>
                        <a:rPr lang="en-GB" sz="1400" dirty="0">
                          <a:solidFill>
                            <a:schemeClr val="bg1">
                              <a:lumMod val="95000"/>
                            </a:schemeClr>
                          </a:solidFill>
                          <a:effectLst/>
                        </a:rPr>
                        <a:t>Component receiving connection</a:t>
                      </a:r>
                      <a:endParaRPr lang="en-GB" sz="1400" b="1" dirty="0">
                        <a:solidFill>
                          <a:schemeClr val="bg1">
                            <a:lumMod val="95000"/>
                          </a:schemeClr>
                        </a:solidFill>
                        <a:effectLst/>
                        <a:latin typeface="+mn-lt"/>
                        <a:ea typeface="MS Mincho"/>
                        <a:cs typeface="Times New Roman"/>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1400"/>
                        </a:lnSpc>
                        <a:spcBef>
                          <a:spcPts val="200"/>
                        </a:spcBef>
                        <a:spcAft>
                          <a:spcPts val="100"/>
                        </a:spcAft>
                        <a:buClrTx/>
                        <a:buSzTx/>
                        <a:buFontTx/>
                        <a:buNone/>
                        <a:tabLst/>
                        <a:defRPr/>
                      </a:pPr>
                      <a:r>
                        <a:rPr lang="en-GB" sz="1400" dirty="0">
                          <a:solidFill>
                            <a:schemeClr val="bg1">
                              <a:lumMod val="95000"/>
                            </a:schemeClr>
                          </a:solidFill>
                          <a:effectLst/>
                        </a:rPr>
                        <a:t>Connection Protocol and Privacy</a:t>
                      </a:r>
                      <a:endParaRPr lang="en-GB" sz="1400" b="1" dirty="0">
                        <a:solidFill>
                          <a:schemeClr val="bg1">
                            <a:lumMod val="95000"/>
                          </a:schemeClr>
                        </a:solidFill>
                        <a:effectLst/>
                        <a:latin typeface="+mn-lt"/>
                        <a:ea typeface="MS Mincho"/>
                        <a:cs typeface="Times New Roman"/>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200"/>
                        </a:spcBef>
                        <a:spcAft>
                          <a:spcPts val="100"/>
                        </a:spcAft>
                      </a:pPr>
                      <a:r>
                        <a:rPr lang="en-GB" sz="1400" dirty="0">
                          <a:solidFill>
                            <a:schemeClr val="bg1">
                              <a:lumMod val="95000"/>
                            </a:schemeClr>
                          </a:solidFill>
                          <a:effectLst/>
                        </a:rPr>
                        <a:t>Connection Authentication and Authorisation</a:t>
                      </a:r>
                      <a:endParaRPr lang="en-GB" sz="1400" b="1" dirty="0">
                        <a:solidFill>
                          <a:schemeClr val="bg1">
                            <a:lumMod val="95000"/>
                          </a:schemeClr>
                        </a:solidFill>
                        <a:effectLst/>
                        <a:latin typeface="+mn-lt"/>
                        <a:ea typeface="MS Mincho"/>
                        <a:cs typeface="Times New Roman"/>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200"/>
                        </a:spcBef>
                        <a:spcAft>
                          <a:spcPts val="100"/>
                        </a:spcAft>
                      </a:pPr>
                      <a:r>
                        <a:rPr lang="en-GB" sz="1400" b="1" dirty="0">
                          <a:solidFill>
                            <a:schemeClr val="bg1">
                              <a:lumMod val="95000"/>
                            </a:schemeClr>
                          </a:solidFill>
                          <a:effectLst/>
                          <a:latin typeface="+mn-lt"/>
                          <a:ea typeface="MS Mincho"/>
                          <a:cs typeface="Times New Roman"/>
                        </a:rPr>
                        <a:t>Connection Resilience</a:t>
                      </a: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095738"/>
                  </a:ext>
                </a:extLst>
              </a:tr>
              <a:tr h="259124">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a:solidFill>
                            <a:schemeClr val="tx2"/>
                          </a:solidFill>
                          <a:effectLst/>
                          <a:latin typeface="+mn-lt"/>
                        </a:rPr>
                        <a:t> </a:t>
                      </a:r>
                      <a:endParaRPr lang="en-GB" sz="1100" b="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5857085"/>
                  </a:ext>
                </a:extLst>
              </a:tr>
              <a:tr h="259124">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a:solidFill>
                            <a:schemeClr val="tx2"/>
                          </a:solidFill>
                          <a:effectLst/>
                          <a:latin typeface="+mn-lt"/>
                        </a:rPr>
                        <a:t> </a:t>
                      </a:r>
                      <a:endParaRPr lang="en-GB" sz="1100" b="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4441136"/>
                  </a:ext>
                </a:extLst>
              </a:tr>
              <a:tr h="259124">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5691082"/>
                  </a:ext>
                </a:extLst>
              </a:tr>
              <a:tr h="259124">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39345"/>
                  </a:ext>
                </a:extLst>
              </a:tr>
              <a:tr h="259124">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090572"/>
                  </a:ext>
                </a:extLst>
              </a:tr>
              <a:tr h="259124">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050923"/>
                  </a:ext>
                </a:extLst>
              </a:tr>
            </a:tbl>
          </a:graphicData>
        </a:graphic>
      </p:graphicFrame>
      <p:sp>
        <p:nvSpPr>
          <p:cNvPr id="6" name="TextBox 5">
            <a:extLst>
              <a:ext uri="{FF2B5EF4-FFF2-40B4-BE49-F238E27FC236}">
                <a16:creationId xmlns:a16="http://schemas.microsoft.com/office/drawing/2014/main" id="{FB98F186-CCE5-4AEE-863A-3E0510C14427}"/>
              </a:ext>
            </a:extLst>
          </p:cNvPr>
          <p:cNvSpPr txBox="1"/>
          <p:nvPr/>
        </p:nvSpPr>
        <p:spPr>
          <a:xfrm>
            <a:off x="558542" y="2813375"/>
            <a:ext cx="9056318" cy="823789"/>
          </a:xfrm>
          <a:prstGeom prst="rect">
            <a:avLst/>
          </a:prstGeom>
          <a:solidFill>
            <a:schemeClr val="accent6">
              <a:lumMod val="20000"/>
              <a:lumOff val="80000"/>
            </a:schemeClr>
          </a:solidFill>
        </p:spPr>
        <p:txBody>
          <a:bodyPr wrap="square" lIns="0" tIns="0" rIns="0" bIns="0" rtlCol="0">
            <a:noAutofit/>
          </a:bodyPr>
          <a:lstStyle>
            <a:defPPr>
              <a:defRPr lang="en-US"/>
            </a:defPPr>
            <a:lvl1pPr algn="ctr">
              <a:defRPr sz="2400" b="1">
                <a:solidFill>
                  <a:srgbClr val="FF0000"/>
                </a:solidFill>
                <a:latin typeface="Arial" panose="020B0604020202020204" pitchFamily="34" charset="0"/>
                <a:cs typeface="Arial" panose="020B0604020202020204" pitchFamily="34" charset="0"/>
              </a:defRPr>
            </a:lvl1pPr>
          </a:lstStyle>
          <a:p>
            <a:r>
              <a:rPr lang="en-US" dirty="0"/>
              <a:t>Set up to use existing Data lake and DADS Lab standard</a:t>
            </a:r>
            <a:endParaRPr lang="en-GB" dirty="0"/>
          </a:p>
        </p:txBody>
      </p:sp>
    </p:spTree>
    <p:extLst>
      <p:ext uri="{BB962C8B-B14F-4D97-AF65-F5344CB8AC3E}">
        <p14:creationId xmlns:p14="http://schemas.microsoft.com/office/powerpoint/2010/main" val="2958011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16CEB3-C3A9-4556-A202-CA8BB4BC007E}"/>
              </a:ext>
            </a:extLst>
          </p:cNvPr>
          <p:cNvSpPr>
            <a:spLocks noGrp="1"/>
          </p:cNvSpPr>
          <p:nvPr>
            <p:ph sz="quarter" idx="11"/>
          </p:nvPr>
        </p:nvSpPr>
        <p:spPr>
          <a:xfrm>
            <a:off x="486000" y="1031358"/>
            <a:ext cx="8706126" cy="888938"/>
          </a:xfrm>
        </p:spPr>
        <p:txBody>
          <a:bodyPr/>
          <a:lstStyle/>
          <a:p>
            <a:r>
              <a:rPr lang="en-GB" sz="1200" dirty="0"/>
              <a:t>For each solution component refer to the specific standard pattern or describe the operational resilience (infrastructure component fault-tolerance) and Data centre failure resilience design. If there is a Response resilience requirement then this should also be described.</a:t>
            </a:r>
          </a:p>
          <a:p>
            <a:endParaRPr lang="en-GB" sz="1200" dirty="0"/>
          </a:p>
        </p:txBody>
      </p:sp>
      <p:sp>
        <p:nvSpPr>
          <p:cNvPr id="3" name="Slide Number Placeholder 2">
            <a:extLst>
              <a:ext uri="{FF2B5EF4-FFF2-40B4-BE49-F238E27FC236}">
                <a16:creationId xmlns:a16="http://schemas.microsoft.com/office/drawing/2014/main" id="{F7A706B7-A423-4923-89E5-239E0DEB77FD}"/>
              </a:ext>
            </a:extLst>
          </p:cNvPr>
          <p:cNvSpPr>
            <a:spLocks noGrp="1"/>
          </p:cNvSpPr>
          <p:nvPr>
            <p:ph type="sldNum" sz="quarter" idx="10"/>
          </p:nvPr>
        </p:nvSpPr>
        <p:spPr/>
        <p:txBody>
          <a:bodyPr/>
          <a:lstStyle/>
          <a:p>
            <a:fld id="{08BDDC8D-36E9-467E-8CF1-750845950A7F}" type="slidenum">
              <a:rPr lang="en-GB" smtClean="0"/>
              <a:pPr/>
              <a:t>26</a:t>
            </a:fld>
            <a:endParaRPr lang="en-GB"/>
          </a:p>
        </p:txBody>
      </p:sp>
      <p:sp>
        <p:nvSpPr>
          <p:cNvPr id="4" name="Title 3">
            <a:extLst>
              <a:ext uri="{FF2B5EF4-FFF2-40B4-BE49-F238E27FC236}">
                <a16:creationId xmlns:a16="http://schemas.microsoft.com/office/drawing/2014/main" id="{F33DD5C2-A28A-4AB2-BEE3-F0DAF16AD4BA}"/>
              </a:ext>
            </a:extLst>
          </p:cNvPr>
          <p:cNvSpPr>
            <a:spLocks noGrp="1"/>
          </p:cNvSpPr>
          <p:nvPr>
            <p:ph type="title"/>
          </p:nvPr>
        </p:nvSpPr>
        <p:spPr/>
        <p:txBody>
          <a:bodyPr/>
          <a:lstStyle/>
          <a:p>
            <a:r>
              <a:rPr lang="en-GB" altLang="en-US" dirty="0"/>
              <a:t>Solution Resilience Design</a:t>
            </a:r>
            <a:endParaRPr lang="en-GB" dirty="0"/>
          </a:p>
        </p:txBody>
      </p:sp>
      <p:sp>
        <p:nvSpPr>
          <p:cNvPr id="5" name="Content Placeholder 1">
            <a:extLst>
              <a:ext uri="{FF2B5EF4-FFF2-40B4-BE49-F238E27FC236}">
                <a16:creationId xmlns:a16="http://schemas.microsoft.com/office/drawing/2014/main" id="{1DF82B77-0EDC-496B-A6C2-4209CC1C963C}"/>
              </a:ext>
            </a:extLst>
          </p:cNvPr>
          <p:cNvSpPr txBox="1">
            <a:spLocks/>
          </p:cNvSpPr>
          <p:nvPr/>
        </p:nvSpPr>
        <p:spPr bwMode="gray">
          <a:xfrm>
            <a:off x="486000" y="5280348"/>
            <a:ext cx="8706126" cy="888938"/>
          </a:xfrm>
          <a:prstGeom prst="rect">
            <a:avLst/>
          </a:prstGeom>
        </p:spPr>
        <p:txBody>
          <a:bodyPr vert="horz" lIns="0" tIns="0" rIns="0" bIns="0" rtlCol="0">
            <a:noAutofit/>
          </a:bodyPr>
          <a:lstStyle>
            <a:lvl1pPr marL="0" indent="0" algn="l" defTabSz="1034701" rtl="0" eaLnBrk="1" latinLnBrk="0" hangingPunct="1">
              <a:spcBef>
                <a:spcPts val="700"/>
              </a:spcBef>
              <a:buClr>
                <a:schemeClr val="tx2"/>
              </a:buClr>
              <a:buSzPct val="100000"/>
              <a:buFont typeface="Symbol" panose="05050102010706020507" pitchFamily="18" charset="2"/>
              <a:buNone/>
              <a:defRPr lang="en-GB" sz="1600" kern="1200" baseline="0" dirty="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lang="en-US" sz="1400" kern="1200" baseline="0" dirty="0" smtClean="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9pPr>
          </a:lstStyle>
          <a:p>
            <a:pPr>
              <a:defRPr/>
            </a:pPr>
            <a:r>
              <a:rPr lang="en-GB" sz="1200" b="1" dirty="0"/>
              <a:t>Data</a:t>
            </a:r>
          </a:p>
          <a:p>
            <a:pPr>
              <a:defRPr/>
            </a:pPr>
            <a:r>
              <a:rPr lang="en-GB" sz="1200" dirty="0"/>
              <a:t>Describe for each data store in the design how that data is stored and replicated for resilience and how the data is backed up and capable of being restored to meet the required RTO and RPO. It is acceptable (and preferred) to refer to specific standard platform backup and recovery standards. Any specific non-standard requirements should be explained.</a:t>
            </a:r>
            <a:endParaRPr lang="en-GB" sz="1200" kern="0" dirty="0"/>
          </a:p>
          <a:p>
            <a:endParaRPr lang="en-GB" sz="1200" dirty="0"/>
          </a:p>
        </p:txBody>
      </p:sp>
      <p:graphicFrame>
        <p:nvGraphicFramePr>
          <p:cNvPr id="6" name="Table 5">
            <a:extLst>
              <a:ext uri="{FF2B5EF4-FFF2-40B4-BE49-F238E27FC236}">
                <a16:creationId xmlns:a16="http://schemas.microsoft.com/office/drawing/2014/main" id="{F2825CB1-BC7B-4858-B3ED-60FA0FC6B9D8}"/>
              </a:ext>
            </a:extLst>
          </p:cNvPr>
          <p:cNvGraphicFramePr>
            <a:graphicFrameLocks noGrp="1"/>
          </p:cNvGraphicFramePr>
          <p:nvPr>
            <p:extLst>
              <p:ext uri="{D42A27DB-BD31-4B8C-83A1-F6EECF244321}">
                <p14:modId xmlns:p14="http://schemas.microsoft.com/office/powerpoint/2010/main" val="1692134824"/>
              </p:ext>
            </p:extLst>
          </p:nvPr>
        </p:nvGraphicFramePr>
        <p:xfrm>
          <a:off x="486000" y="1685967"/>
          <a:ext cx="9445626" cy="2108200"/>
        </p:xfrm>
        <a:graphic>
          <a:graphicData uri="http://schemas.openxmlformats.org/drawingml/2006/table">
            <a:tbl>
              <a:tblPr firstRow="1" bandRow="1">
                <a:tableStyleId>{69012ECD-51FC-41F1-AA8D-1B2483CD663E}</a:tableStyleId>
              </a:tblPr>
              <a:tblGrid>
                <a:gridCol w="2266950">
                  <a:extLst>
                    <a:ext uri="{9D8B030D-6E8A-4147-A177-3AD203B41FA5}">
                      <a16:colId xmlns:a16="http://schemas.microsoft.com/office/drawing/2014/main" val="1078122754"/>
                    </a:ext>
                  </a:extLst>
                </a:gridCol>
                <a:gridCol w="2574925">
                  <a:extLst>
                    <a:ext uri="{9D8B030D-6E8A-4147-A177-3AD203B41FA5}">
                      <a16:colId xmlns:a16="http://schemas.microsoft.com/office/drawing/2014/main" val="2293896830"/>
                    </a:ext>
                  </a:extLst>
                </a:gridCol>
                <a:gridCol w="2743200">
                  <a:extLst>
                    <a:ext uri="{9D8B030D-6E8A-4147-A177-3AD203B41FA5}">
                      <a16:colId xmlns:a16="http://schemas.microsoft.com/office/drawing/2014/main" val="1727823531"/>
                    </a:ext>
                  </a:extLst>
                </a:gridCol>
                <a:gridCol w="1860551">
                  <a:extLst>
                    <a:ext uri="{9D8B030D-6E8A-4147-A177-3AD203B41FA5}">
                      <a16:colId xmlns:a16="http://schemas.microsoft.com/office/drawing/2014/main" val="3145327264"/>
                    </a:ext>
                  </a:extLst>
                </a:gridCol>
              </a:tblGrid>
              <a:tr h="550872">
                <a:tc>
                  <a:txBody>
                    <a:bodyPr/>
                    <a:lstStyle/>
                    <a:p>
                      <a:pPr algn="ctr">
                        <a:lnSpc>
                          <a:spcPts val="1200"/>
                        </a:lnSpc>
                        <a:spcBef>
                          <a:spcPts val="200"/>
                        </a:spcBef>
                        <a:spcAft>
                          <a:spcPts val="100"/>
                        </a:spcAft>
                      </a:pPr>
                      <a:r>
                        <a:rPr lang="en-GB" sz="1400" dirty="0">
                          <a:solidFill>
                            <a:schemeClr val="bg1">
                              <a:lumMod val="95000"/>
                            </a:schemeClr>
                          </a:solidFill>
                          <a:effectLst/>
                        </a:rPr>
                        <a:t>Solution component</a:t>
                      </a:r>
                      <a:endParaRPr lang="en-GB" sz="1400" b="1" dirty="0">
                        <a:solidFill>
                          <a:schemeClr val="bg1">
                            <a:lumMod val="95000"/>
                          </a:schemeClr>
                        </a:solidFill>
                        <a:effectLst/>
                        <a:latin typeface="+mn-lt"/>
                        <a:ea typeface="MS Mincho"/>
                        <a:cs typeface="Times New Roman"/>
                      </a:endParaRPr>
                    </a:p>
                  </a:txBody>
                  <a:tcPr marT="45658" marB="45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200"/>
                        </a:spcBef>
                        <a:spcAft>
                          <a:spcPts val="100"/>
                        </a:spcAft>
                      </a:pPr>
                      <a:r>
                        <a:rPr lang="en-GB" sz="1400" dirty="0">
                          <a:solidFill>
                            <a:schemeClr val="bg1">
                              <a:lumMod val="95000"/>
                            </a:schemeClr>
                          </a:solidFill>
                          <a:effectLst/>
                        </a:rPr>
                        <a:t>Operational Resilience</a:t>
                      </a:r>
                      <a:endParaRPr lang="en-GB" sz="1400" b="1" dirty="0">
                        <a:solidFill>
                          <a:schemeClr val="bg1">
                            <a:lumMod val="95000"/>
                          </a:schemeClr>
                        </a:solidFill>
                        <a:effectLst/>
                        <a:latin typeface="+mn-lt"/>
                        <a:ea typeface="MS Mincho"/>
                        <a:cs typeface="Times New Roman"/>
                      </a:endParaRPr>
                    </a:p>
                  </a:txBody>
                  <a:tcPr marT="45658" marB="45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1400"/>
                        </a:lnSpc>
                        <a:spcBef>
                          <a:spcPts val="200"/>
                        </a:spcBef>
                        <a:spcAft>
                          <a:spcPts val="100"/>
                        </a:spcAft>
                        <a:buClrTx/>
                        <a:buSzTx/>
                        <a:buFontTx/>
                        <a:buNone/>
                        <a:tabLst/>
                        <a:defRPr/>
                      </a:pPr>
                      <a:r>
                        <a:rPr lang="en-GB" sz="1400" dirty="0">
                          <a:solidFill>
                            <a:schemeClr val="bg1">
                              <a:lumMod val="95000"/>
                            </a:schemeClr>
                          </a:solidFill>
                          <a:effectLst/>
                        </a:rPr>
                        <a:t>Data Centre Resilience</a:t>
                      </a:r>
                      <a:endParaRPr lang="en-GB" sz="1400" b="1" dirty="0">
                        <a:solidFill>
                          <a:schemeClr val="bg1">
                            <a:lumMod val="95000"/>
                          </a:schemeClr>
                        </a:solidFill>
                        <a:effectLst/>
                        <a:latin typeface="+mn-lt"/>
                        <a:ea typeface="MS Mincho"/>
                        <a:cs typeface="Times New Roman"/>
                      </a:endParaRPr>
                    </a:p>
                  </a:txBody>
                  <a:tcPr marT="45658" marB="45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200"/>
                        </a:spcBef>
                        <a:spcAft>
                          <a:spcPts val="100"/>
                        </a:spcAft>
                      </a:pPr>
                      <a:r>
                        <a:rPr lang="en-GB" sz="1400" dirty="0">
                          <a:solidFill>
                            <a:schemeClr val="bg1">
                              <a:lumMod val="95000"/>
                            </a:schemeClr>
                          </a:solidFill>
                          <a:effectLst/>
                        </a:rPr>
                        <a:t>Response Resilience </a:t>
                      </a:r>
                      <a:br>
                        <a:rPr lang="en-GB" sz="1400" dirty="0">
                          <a:solidFill>
                            <a:schemeClr val="bg1">
                              <a:lumMod val="95000"/>
                            </a:schemeClr>
                          </a:solidFill>
                          <a:effectLst/>
                        </a:rPr>
                      </a:br>
                      <a:r>
                        <a:rPr lang="en-GB" sz="1400" dirty="0">
                          <a:solidFill>
                            <a:schemeClr val="bg1">
                              <a:lumMod val="95000"/>
                            </a:schemeClr>
                          </a:solidFill>
                          <a:effectLst/>
                        </a:rPr>
                        <a:t>(if required)</a:t>
                      </a:r>
                      <a:endParaRPr lang="en-GB" sz="1400" b="1" dirty="0">
                        <a:solidFill>
                          <a:schemeClr val="bg1">
                            <a:lumMod val="95000"/>
                          </a:schemeClr>
                        </a:solidFill>
                        <a:effectLst/>
                        <a:latin typeface="+mn-lt"/>
                        <a:ea typeface="MS Mincho"/>
                        <a:cs typeface="Times New Roman"/>
                      </a:endParaRPr>
                    </a:p>
                  </a:txBody>
                  <a:tcPr marT="45658" marB="45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9120265"/>
                  </a:ext>
                </a:extLst>
              </a:tr>
              <a:tr h="258975">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9304061"/>
                  </a:ext>
                </a:extLst>
              </a:tr>
              <a:tr h="262453">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a:solidFill>
                            <a:schemeClr val="tx2"/>
                          </a:solidFill>
                          <a:effectLst/>
                          <a:latin typeface="+mn-lt"/>
                        </a:rPr>
                        <a:t> </a:t>
                      </a:r>
                      <a:endParaRPr lang="en-GB" sz="1100" b="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515409"/>
                  </a:ext>
                </a:extLst>
              </a:tr>
              <a:tr h="258975">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4473862"/>
                  </a:ext>
                </a:extLst>
              </a:tr>
              <a:tr h="258975">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1487441"/>
                  </a:ext>
                </a:extLst>
              </a:tr>
              <a:tr h="258975">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124424"/>
                  </a:ext>
                </a:extLst>
              </a:tr>
              <a:tr h="258975">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1271220"/>
                  </a:ext>
                </a:extLst>
              </a:tr>
            </a:tbl>
          </a:graphicData>
        </a:graphic>
      </p:graphicFrame>
      <p:graphicFrame>
        <p:nvGraphicFramePr>
          <p:cNvPr id="7" name="Table 6">
            <a:extLst>
              <a:ext uri="{FF2B5EF4-FFF2-40B4-BE49-F238E27FC236}">
                <a16:creationId xmlns:a16="http://schemas.microsoft.com/office/drawing/2014/main" id="{C0CA0876-2E3F-45F2-95D9-6EE7BB171373}"/>
              </a:ext>
            </a:extLst>
          </p:cNvPr>
          <p:cNvGraphicFramePr>
            <a:graphicFrameLocks noGrp="1"/>
          </p:cNvGraphicFramePr>
          <p:nvPr>
            <p:extLst>
              <p:ext uri="{D42A27DB-BD31-4B8C-83A1-F6EECF244321}">
                <p14:modId xmlns:p14="http://schemas.microsoft.com/office/powerpoint/2010/main" val="484092293"/>
              </p:ext>
            </p:extLst>
          </p:nvPr>
        </p:nvGraphicFramePr>
        <p:xfrm>
          <a:off x="486000" y="6165850"/>
          <a:ext cx="9413875" cy="900113"/>
        </p:xfrm>
        <a:graphic>
          <a:graphicData uri="http://schemas.openxmlformats.org/drawingml/2006/table">
            <a:tbl>
              <a:tblPr firstRow="1" bandRow="1">
                <a:tableStyleId>{69012ECD-51FC-41F1-AA8D-1B2483CD663E}</a:tableStyleId>
              </a:tblPr>
              <a:tblGrid>
                <a:gridCol w="2335212">
                  <a:extLst>
                    <a:ext uri="{9D8B030D-6E8A-4147-A177-3AD203B41FA5}">
                      <a16:colId xmlns:a16="http://schemas.microsoft.com/office/drawing/2014/main" val="427047197"/>
                    </a:ext>
                  </a:extLst>
                </a:gridCol>
                <a:gridCol w="3544888">
                  <a:extLst>
                    <a:ext uri="{9D8B030D-6E8A-4147-A177-3AD203B41FA5}">
                      <a16:colId xmlns:a16="http://schemas.microsoft.com/office/drawing/2014/main" val="137540780"/>
                    </a:ext>
                  </a:extLst>
                </a:gridCol>
                <a:gridCol w="3533775">
                  <a:extLst>
                    <a:ext uri="{9D8B030D-6E8A-4147-A177-3AD203B41FA5}">
                      <a16:colId xmlns:a16="http://schemas.microsoft.com/office/drawing/2014/main" val="2689419430"/>
                    </a:ext>
                  </a:extLst>
                </a:gridCol>
              </a:tblGrid>
              <a:tr h="289917">
                <a:tc>
                  <a:txBody>
                    <a:bodyPr/>
                    <a:lstStyle/>
                    <a:p>
                      <a:pPr algn="ctr">
                        <a:lnSpc>
                          <a:spcPts val="1200"/>
                        </a:lnSpc>
                        <a:spcBef>
                          <a:spcPts val="200"/>
                        </a:spcBef>
                        <a:spcAft>
                          <a:spcPts val="100"/>
                        </a:spcAft>
                      </a:pPr>
                      <a:r>
                        <a:rPr lang="en-GB" sz="1400" dirty="0">
                          <a:solidFill>
                            <a:schemeClr val="bg1">
                              <a:lumMod val="95000"/>
                            </a:schemeClr>
                          </a:solidFill>
                          <a:effectLst/>
                        </a:rPr>
                        <a:t>Data Store</a:t>
                      </a:r>
                      <a:endParaRPr lang="en-GB" sz="1400" b="1" dirty="0">
                        <a:solidFill>
                          <a:schemeClr val="bg1">
                            <a:lumMod val="95000"/>
                          </a:schemeClr>
                        </a:solidFill>
                        <a:effectLst/>
                        <a:latin typeface="+mn-lt"/>
                        <a:ea typeface="MS Mincho"/>
                        <a:cs typeface="Times New Roman"/>
                      </a:endParaRPr>
                    </a:p>
                  </a:txBody>
                  <a:tcPr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200"/>
                        </a:spcBef>
                        <a:spcAft>
                          <a:spcPts val="100"/>
                        </a:spcAft>
                      </a:pPr>
                      <a:r>
                        <a:rPr lang="en-GB" sz="1400" b="1" dirty="0">
                          <a:solidFill>
                            <a:schemeClr val="bg1">
                              <a:lumMod val="95000"/>
                            </a:schemeClr>
                          </a:solidFill>
                          <a:effectLst/>
                          <a:latin typeface="+mn-lt"/>
                          <a:ea typeface="MS Mincho"/>
                          <a:cs typeface="Times New Roman"/>
                        </a:rPr>
                        <a:t>Data Storage/Replication</a:t>
                      </a:r>
                    </a:p>
                  </a:txBody>
                  <a:tcPr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ts val="1200"/>
                        </a:lnSpc>
                        <a:spcBef>
                          <a:spcPts val="200"/>
                        </a:spcBef>
                        <a:spcAft>
                          <a:spcPts val="100"/>
                        </a:spcAft>
                        <a:buClrTx/>
                        <a:buSzTx/>
                        <a:buFontTx/>
                        <a:buNone/>
                        <a:tabLst/>
                        <a:defRPr/>
                      </a:pPr>
                      <a:r>
                        <a:rPr lang="en-GB" sz="1400" dirty="0">
                          <a:solidFill>
                            <a:schemeClr val="bg1">
                              <a:lumMod val="95000"/>
                            </a:schemeClr>
                          </a:solidFill>
                          <a:effectLst/>
                        </a:rPr>
                        <a:t>Backup/restore</a:t>
                      </a:r>
                      <a:endParaRPr lang="en-GB" sz="1400" b="1" dirty="0">
                        <a:solidFill>
                          <a:schemeClr val="bg1">
                            <a:lumMod val="95000"/>
                          </a:schemeClr>
                        </a:solidFill>
                        <a:effectLst/>
                        <a:latin typeface="+mn-lt"/>
                        <a:ea typeface="MS Mincho"/>
                        <a:cs typeface="Times New Roman"/>
                      </a:endParaRPr>
                    </a:p>
                  </a:txBody>
                  <a:tcPr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2122310"/>
                  </a:ext>
                </a:extLst>
              </a:tr>
              <a:tr h="305098">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5427396"/>
                  </a:ext>
                </a:extLst>
              </a:tr>
              <a:tr h="305098">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9015703"/>
                  </a:ext>
                </a:extLst>
              </a:tr>
            </a:tbl>
          </a:graphicData>
        </a:graphic>
      </p:graphicFrame>
      <p:sp>
        <p:nvSpPr>
          <p:cNvPr id="8" name="TextBox 7">
            <a:extLst>
              <a:ext uri="{FF2B5EF4-FFF2-40B4-BE49-F238E27FC236}">
                <a16:creationId xmlns:a16="http://schemas.microsoft.com/office/drawing/2014/main" id="{041729D3-F5C7-459F-B5DC-9D4E8765DCF8}"/>
              </a:ext>
            </a:extLst>
          </p:cNvPr>
          <p:cNvSpPr txBox="1"/>
          <p:nvPr/>
        </p:nvSpPr>
        <p:spPr>
          <a:xfrm>
            <a:off x="664778" y="3559882"/>
            <a:ext cx="9056318" cy="823789"/>
          </a:xfrm>
          <a:prstGeom prst="rect">
            <a:avLst/>
          </a:prstGeom>
          <a:solidFill>
            <a:schemeClr val="accent6">
              <a:lumMod val="20000"/>
              <a:lumOff val="80000"/>
            </a:schemeClr>
          </a:solidFill>
        </p:spPr>
        <p:txBody>
          <a:bodyPr wrap="square" lIns="0" tIns="0" rIns="0" bIns="0" rtlCol="0">
            <a:noAutofit/>
          </a:bodyPr>
          <a:lstStyle>
            <a:defPPr>
              <a:defRPr lang="en-US"/>
            </a:defPPr>
            <a:lvl1pPr algn="ctr">
              <a:defRPr sz="2400" b="1">
                <a:solidFill>
                  <a:srgbClr val="FF0000"/>
                </a:solidFill>
                <a:latin typeface="Arial" panose="020B0604020202020204" pitchFamily="34" charset="0"/>
                <a:cs typeface="Arial" panose="020B0604020202020204" pitchFamily="34" charset="0"/>
              </a:defRPr>
            </a:lvl1pPr>
          </a:lstStyle>
          <a:p>
            <a:r>
              <a:rPr lang="en-US" dirty="0"/>
              <a:t>Set up to use existing Data lake and DADS solution pattern</a:t>
            </a:r>
            <a:endParaRPr lang="en-GB" dirty="0"/>
          </a:p>
        </p:txBody>
      </p:sp>
    </p:spTree>
    <p:extLst>
      <p:ext uri="{BB962C8B-B14F-4D97-AF65-F5344CB8AC3E}">
        <p14:creationId xmlns:p14="http://schemas.microsoft.com/office/powerpoint/2010/main" val="218832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D6D12C-8AB5-4470-917E-66FD5436390F}"/>
              </a:ext>
            </a:extLst>
          </p:cNvPr>
          <p:cNvSpPr>
            <a:spLocks noGrp="1"/>
          </p:cNvSpPr>
          <p:nvPr>
            <p:ph sz="quarter" idx="11"/>
          </p:nvPr>
        </p:nvSpPr>
        <p:spPr>
          <a:xfrm>
            <a:off x="486000" y="1032757"/>
            <a:ext cx="8778316" cy="536058"/>
          </a:xfrm>
        </p:spPr>
        <p:txBody>
          <a:bodyPr/>
          <a:lstStyle/>
          <a:p>
            <a:r>
              <a:rPr lang="en-GB" altLang="en-US" sz="1200" dirty="0"/>
              <a:t>Where capacity requirements or volumes are significant, for example in registered users, transaction rates or database/file volumes for certain components of the system then this slide should be included and details completed in the table below.</a:t>
            </a:r>
          </a:p>
          <a:p>
            <a:endParaRPr lang="en-GB" sz="1200" dirty="0"/>
          </a:p>
        </p:txBody>
      </p:sp>
      <p:sp>
        <p:nvSpPr>
          <p:cNvPr id="3" name="Slide Number Placeholder 2">
            <a:extLst>
              <a:ext uri="{FF2B5EF4-FFF2-40B4-BE49-F238E27FC236}">
                <a16:creationId xmlns:a16="http://schemas.microsoft.com/office/drawing/2014/main" id="{717464C5-5434-41CA-B8D4-0CF7E29110A5}"/>
              </a:ext>
            </a:extLst>
          </p:cNvPr>
          <p:cNvSpPr>
            <a:spLocks noGrp="1"/>
          </p:cNvSpPr>
          <p:nvPr>
            <p:ph type="sldNum" sz="quarter" idx="10"/>
          </p:nvPr>
        </p:nvSpPr>
        <p:spPr/>
        <p:txBody>
          <a:bodyPr/>
          <a:lstStyle/>
          <a:p>
            <a:fld id="{08BDDC8D-36E9-467E-8CF1-750845950A7F}" type="slidenum">
              <a:rPr lang="en-GB" smtClean="0"/>
              <a:pPr/>
              <a:t>27</a:t>
            </a:fld>
            <a:endParaRPr lang="en-GB"/>
          </a:p>
        </p:txBody>
      </p:sp>
      <p:sp>
        <p:nvSpPr>
          <p:cNvPr id="4" name="Title 3">
            <a:extLst>
              <a:ext uri="{FF2B5EF4-FFF2-40B4-BE49-F238E27FC236}">
                <a16:creationId xmlns:a16="http://schemas.microsoft.com/office/drawing/2014/main" id="{739C29D8-6EB6-46CD-8215-7E818175FF84}"/>
              </a:ext>
            </a:extLst>
          </p:cNvPr>
          <p:cNvSpPr>
            <a:spLocks noGrp="1"/>
          </p:cNvSpPr>
          <p:nvPr>
            <p:ph type="title"/>
          </p:nvPr>
        </p:nvSpPr>
        <p:spPr/>
        <p:txBody>
          <a:bodyPr/>
          <a:lstStyle/>
          <a:p>
            <a:r>
              <a:rPr lang="en-GB" altLang="en-US" dirty="0"/>
              <a:t>Capacity, Volumes &amp; Performance</a:t>
            </a:r>
            <a:endParaRPr lang="en-GB" dirty="0"/>
          </a:p>
        </p:txBody>
      </p:sp>
      <p:graphicFrame>
        <p:nvGraphicFramePr>
          <p:cNvPr id="5" name="Table 4">
            <a:extLst>
              <a:ext uri="{FF2B5EF4-FFF2-40B4-BE49-F238E27FC236}">
                <a16:creationId xmlns:a16="http://schemas.microsoft.com/office/drawing/2014/main" id="{4C82C20F-2C81-4223-BE83-EF3EAD5E554D}"/>
              </a:ext>
            </a:extLst>
          </p:cNvPr>
          <p:cNvGraphicFramePr>
            <a:graphicFrameLocks noGrp="1"/>
          </p:cNvGraphicFramePr>
          <p:nvPr>
            <p:extLst>
              <p:ext uri="{D42A27DB-BD31-4B8C-83A1-F6EECF244321}">
                <p14:modId xmlns:p14="http://schemas.microsoft.com/office/powerpoint/2010/main" val="518046964"/>
              </p:ext>
            </p:extLst>
          </p:nvPr>
        </p:nvGraphicFramePr>
        <p:xfrm>
          <a:off x="485775" y="1553581"/>
          <a:ext cx="9236074" cy="3139097"/>
        </p:xfrm>
        <a:graphic>
          <a:graphicData uri="http://schemas.openxmlformats.org/drawingml/2006/table">
            <a:tbl>
              <a:tblPr firstRow="1" bandRow="1">
                <a:tableStyleId>{69012ECD-51FC-41F1-AA8D-1B2483CD663E}</a:tableStyleId>
              </a:tblPr>
              <a:tblGrid>
                <a:gridCol w="1684361">
                  <a:extLst>
                    <a:ext uri="{9D8B030D-6E8A-4147-A177-3AD203B41FA5}">
                      <a16:colId xmlns:a16="http://schemas.microsoft.com/office/drawing/2014/main" val="1579506923"/>
                    </a:ext>
                  </a:extLst>
                </a:gridCol>
                <a:gridCol w="1647737">
                  <a:extLst>
                    <a:ext uri="{9D8B030D-6E8A-4147-A177-3AD203B41FA5}">
                      <a16:colId xmlns:a16="http://schemas.microsoft.com/office/drawing/2014/main" val="2356750508"/>
                    </a:ext>
                  </a:extLst>
                </a:gridCol>
                <a:gridCol w="1475994">
                  <a:extLst>
                    <a:ext uri="{9D8B030D-6E8A-4147-A177-3AD203B41FA5}">
                      <a16:colId xmlns:a16="http://schemas.microsoft.com/office/drawing/2014/main" val="3466060487"/>
                    </a:ext>
                  </a:extLst>
                </a:gridCol>
                <a:gridCol w="1475994">
                  <a:extLst>
                    <a:ext uri="{9D8B030D-6E8A-4147-A177-3AD203B41FA5}">
                      <a16:colId xmlns:a16="http://schemas.microsoft.com/office/drawing/2014/main" val="3550327786"/>
                    </a:ext>
                  </a:extLst>
                </a:gridCol>
                <a:gridCol w="1475994">
                  <a:extLst>
                    <a:ext uri="{9D8B030D-6E8A-4147-A177-3AD203B41FA5}">
                      <a16:colId xmlns:a16="http://schemas.microsoft.com/office/drawing/2014/main" val="1440471183"/>
                    </a:ext>
                  </a:extLst>
                </a:gridCol>
                <a:gridCol w="1475994">
                  <a:extLst>
                    <a:ext uri="{9D8B030D-6E8A-4147-A177-3AD203B41FA5}">
                      <a16:colId xmlns:a16="http://schemas.microsoft.com/office/drawing/2014/main" val="903761269"/>
                    </a:ext>
                  </a:extLst>
                </a:gridCol>
              </a:tblGrid>
              <a:tr h="1008248">
                <a:tc>
                  <a:txBody>
                    <a:bodyPr/>
                    <a:lstStyle/>
                    <a:p>
                      <a:pPr algn="ctr">
                        <a:lnSpc>
                          <a:spcPts val="1200"/>
                        </a:lnSpc>
                        <a:spcBef>
                          <a:spcPts val="200"/>
                        </a:spcBef>
                        <a:spcAft>
                          <a:spcPts val="100"/>
                        </a:spcAft>
                      </a:pPr>
                      <a:r>
                        <a:rPr lang="en-GB" sz="1400" b="1" kern="1200" spc="0" dirty="0">
                          <a:solidFill>
                            <a:schemeClr val="bg1">
                              <a:lumMod val="95000"/>
                            </a:schemeClr>
                          </a:solidFill>
                          <a:latin typeface="Arial" panose="020B0604020202020204" pitchFamily="34" charset="0"/>
                          <a:ea typeface="+mn-ea"/>
                          <a:cs typeface="Arial" panose="020B0604020202020204" pitchFamily="34" charset="0"/>
                        </a:rPr>
                        <a:t>Application Component / Infrastructure Component</a:t>
                      </a:r>
                    </a:p>
                  </a:txBody>
                  <a:tcPr marT="45692" marB="45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200"/>
                        </a:spcBef>
                        <a:spcAft>
                          <a:spcPts val="100"/>
                        </a:spcAft>
                      </a:pPr>
                      <a:r>
                        <a:rPr lang="en-GB" sz="1400" b="1" kern="1200" spc="0" dirty="0">
                          <a:solidFill>
                            <a:schemeClr val="bg1">
                              <a:lumMod val="95000"/>
                            </a:schemeClr>
                          </a:solidFill>
                          <a:latin typeface="Arial" panose="020B0604020202020204" pitchFamily="34" charset="0"/>
                          <a:ea typeface="+mn-ea"/>
                          <a:cs typeface="Arial" panose="020B0604020202020204" pitchFamily="34" charset="0"/>
                        </a:rPr>
                        <a:t>Measurable Business or Technical Volumetric (trans/sec, GB etc.)</a:t>
                      </a:r>
                    </a:p>
                  </a:txBody>
                  <a:tcPr marT="45692" marB="45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1400"/>
                        </a:lnSpc>
                        <a:spcBef>
                          <a:spcPts val="200"/>
                        </a:spcBef>
                        <a:spcAft>
                          <a:spcPts val="100"/>
                        </a:spcAft>
                        <a:buClrTx/>
                        <a:buSzTx/>
                        <a:buFontTx/>
                        <a:buNone/>
                        <a:tabLst/>
                        <a:defRPr/>
                      </a:pPr>
                      <a:r>
                        <a:rPr lang="en-GB" sz="1400" b="1" kern="1200" spc="0" dirty="0">
                          <a:solidFill>
                            <a:schemeClr val="bg1">
                              <a:lumMod val="95000"/>
                            </a:schemeClr>
                          </a:solidFill>
                          <a:latin typeface="Arial" panose="020B0604020202020204" pitchFamily="34" charset="0"/>
                          <a:ea typeface="+mn-ea"/>
                          <a:cs typeface="Arial" panose="020B0604020202020204" pitchFamily="34" charset="0"/>
                        </a:rPr>
                        <a:t>Current volumes</a:t>
                      </a:r>
                    </a:p>
                  </a:txBody>
                  <a:tcPr marT="45692" marB="45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200"/>
                        </a:spcBef>
                        <a:spcAft>
                          <a:spcPts val="100"/>
                        </a:spcAft>
                      </a:pPr>
                      <a:r>
                        <a:rPr lang="en-GB" sz="1400" b="1" kern="1200" spc="0" dirty="0">
                          <a:solidFill>
                            <a:schemeClr val="bg1">
                              <a:lumMod val="95000"/>
                            </a:schemeClr>
                          </a:solidFill>
                          <a:latin typeface="Arial" panose="020B0604020202020204" pitchFamily="34" charset="0"/>
                          <a:ea typeface="+mn-ea"/>
                          <a:cs typeface="Arial" panose="020B0604020202020204" pitchFamily="34" charset="0"/>
                        </a:rPr>
                        <a:t>Day 1 requirement</a:t>
                      </a:r>
                    </a:p>
                  </a:txBody>
                  <a:tcPr marT="45692" marB="45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200"/>
                        </a:spcBef>
                        <a:spcAft>
                          <a:spcPts val="100"/>
                        </a:spcAft>
                      </a:pPr>
                      <a:r>
                        <a:rPr lang="en-GB" sz="1400" b="1" kern="1200" spc="0" dirty="0">
                          <a:solidFill>
                            <a:schemeClr val="bg1">
                              <a:lumMod val="95000"/>
                            </a:schemeClr>
                          </a:solidFill>
                          <a:latin typeface="Arial" panose="020B0604020202020204" pitchFamily="34" charset="0"/>
                          <a:ea typeface="+mn-ea"/>
                          <a:cs typeface="Arial" panose="020B0604020202020204" pitchFamily="34" charset="0"/>
                        </a:rPr>
                        <a:t>12 month requirement</a:t>
                      </a:r>
                    </a:p>
                  </a:txBody>
                  <a:tcPr marT="45692" marB="45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200"/>
                        </a:spcBef>
                        <a:spcAft>
                          <a:spcPts val="100"/>
                        </a:spcAft>
                      </a:pPr>
                      <a:r>
                        <a:rPr lang="en-GB" sz="1400" b="1" kern="1200" spc="0" dirty="0">
                          <a:solidFill>
                            <a:schemeClr val="bg1">
                              <a:lumMod val="95000"/>
                            </a:schemeClr>
                          </a:solidFill>
                          <a:latin typeface="Arial" panose="020B0604020202020204" pitchFamily="34" charset="0"/>
                          <a:ea typeface="+mn-ea"/>
                          <a:cs typeface="Arial" panose="020B0604020202020204" pitchFamily="34" charset="0"/>
                        </a:rPr>
                        <a:t>3 year requirement</a:t>
                      </a:r>
                    </a:p>
                  </a:txBody>
                  <a:tcPr marT="45692" marB="45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5646045"/>
                  </a:ext>
                </a:extLst>
              </a:tr>
              <a:tr h="304769">
                <a:tc>
                  <a:txBody>
                    <a:bodyPr/>
                    <a:lstStyle/>
                    <a:p>
                      <a:pPr>
                        <a:lnSpc>
                          <a:spcPct val="100000"/>
                        </a:lnSpc>
                        <a:spcBef>
                          <a:spcPts val="600"/>
                        </a:spcBef>
                        <a:spcAft>
                          <a:spcPts val="100"/>
                        </a:spcAft>
                      </a:pPr>
                      <a:r>
                        <a:rPr lang="en-US" sz="1400" b="0" kern="1200" dirty="0">
                          <a:solidFill>
                            <a:schemeClr val="tx2"/>
                          </a:solidFill>
                          <a:latin typeface="Arial" panose="020B0604020202020204" pitchFamily="34" charset="0"/>
                          <a:ea typeface="+mn-ea"/>
                          <a:cs typeface="Arial" panose="020B0604020202020204" pitchFamily="34" charset="0"/>
                        </a:rPr>
                        <a:t>EAS Raw</a:t>
                      </a: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00"/>
                        </a:spcBef>
                        <a:spcAft>
                          <a:spcPts val="100"/>
                        </a:spcAft>
                      </a:pPr>
                      <a:r>
                        <a:rPr lang="en-GB" sz="1400" b="0" kern="1200" dirty="0">
                          <a:solidFill>
                            <a:schemeClr val="tx2"/>
                          </a:solidFill>
                          <a:latin typeface="Arial" panose="020B0604020202020204" pitchFamily="34" charset="0"/>
                          <a:ea typeface="+mn-ea"/>
                          <a:cs typeface="Arial" panose="020B0604020202020204" pitchFamily="34" charset="0"/>
                        </a:rPr>
                        <a:t> </a:t>
                      </a: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00"/>
                        </a:spcBef>
                        <a:spcAft>
                          <a:spcPts val="100"/>
                        </a:spcAft>
                      </a:pPr>
                      <a:r>
                        <a:rPr lang="en-GB" sz="1400" b="0" kern="1200" dirty="0">
                          <a:solidFill>
                            <a:schemeClr val="tx2"/>
                          </a:solidFill>
                          <a:latin typeface="Arial" panose="020B0604020202020204" pitchFamily="34" charset="0"/>
                          <a:ea typeface="+mn-ea"/>
                          <a:cs typeface="Arial" panose="020B0604020202020204" pitchFamily="34" charset="0"/>
                        </a:rPr>
                        <a:t> 5 GB</a:t>
                      </a: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34701" rtl="0" eaLnBrk="1" fontAlgn="auto" latinLnBrk="0" hangingPunct="1">
                        <a:lnSpc>
                          <a:spcPct val="100000"/>
                        </a:lnSpc>
                        <a:spcBef>
                          <a:spcPts val="600"/>
                        </a:spcBef>
                        <a:spcAft>
                          <a:spcPts val="100"/>
                        </a:spcAft>
                        <a:buClrTx/>
                        <a:buSzTx/>
                        <a:buFontTx/>
                        <a:buNone/>
                        <a:tabLst/>
                        <a:defRPr/>
                      </a:pPr>
                      <a:r>
                        <a:rPr lang="en-GB" sz="1400" b="0" kern="1200" dirty="0">
                          <a:solidFill>
                            <a:schemeClr val="tx2"/>
                          </a:solidFill>
                          <a:latin typeface="Arial" panose="020B0604020202020204" pitchFamily="34" charset="0"/>
                          <a:ea typeface="+mn-ea"/>
                          <a:cs typeface="Arial" panose="020B0604020202020204" pitchFamily="34" charset="0"/>
                        </a:rPr>
                        <a:t> 5 GB</a:t>
                      </a: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00"/>
                        </a:spcBef>
                        <a:spcAft>
                          <a:spcPts val="100"/>
                        </a:spcAft>
                      </a:pPr>
                      <a:r>
                        <a:rPr lang="en-US" sz="1400" b="0" kern="1200" dirty="0">
                          <a:solidFill>
                            <a:schemeClr val="tx2"/>
                          </a:solidFill>
                          <a:latin typeface="Arial" panose="020B0604020202020204" pitchFamily="34" charset="0"/>
                          <a:ea typeface="+mn-ea"/>
                          <a:cs typeface="Arial" panose="020B0604020202020204" pitchFamily="34" charset="0"/>
                        </a:rPr>
                        <a:t>10 GB</a:t>
                      </a: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00"/>
                        </a:spcBef>
                        <a:spcAft>
                          <a:spcPts val="100"/>
                        </a:spcAft>
                      </a:pPr>
                      <a:r>
                        <a:rPr lang="en-US" sz="1400" b="0" kern="1200" dirty="0">
                          <a:solidFill>
                            <a:schemeClr val="tx2"/>
                          </a:solidFill>
                          <a:latin typeface="Arial" panose="020B0604020202020204" pitchFamily="34" charset="0"/>
                          <a:ea typeface="+mn-ea"/>
                          <a:cs typeface="Arial" panose="020B0604020202020204" pitchFamily="34" charset="0"/>
                        </a:rPr>
                        <a:t>30 GB</a:t>
                      </a: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7851391"/>
                  </a:ext>
                </a:extLst>
              </a:tr>
              <a:tr h="304769">
                <a:tc>
                  <a:txBody>
                    <a:bodyPr/>
                    <a:lstStyle/>
                    <a:p>
                      <a:pPr>
                        <a:lnSpc>
                          <a:spcPct val="100000"/>
                        </a:lnSpc>
                        <a:spcBef>
                          <a:spcPts val="600"/>
                        </a:spcBef>
                        <a:spcAft>
                          <a:spcPts val="100"/>
                        </a:spcAft>
                      </a:pPr>
                      <a:r>
                        <a:rPr lang="en-GB" sz="1400" b="0" kern="1200" dirty="0">
                          <a:solidFill>
                            <a:schemeClr val="tx2"/>
                          </a:solidFill>
                          <a:latin typeface="Arial" panose="020B0604020202020204" pitchFamily="34" charset="0"/>
                          <a:ea typeface="+mn-ea"/>
                          <a:cs typeface="Arial" panose="020B0604020202020204" pitchFamily="34" charset="0"/>
                        </a:rPr>
                        <a:t> DAS</a:t>
                      </a: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00"/>
                        </a:spcBef>
                        <a:spcAft>
                          <a:spcPts val="100"/>
                        </a:spcAft>
                      </a:pPr>
                      <a:r>
                        <a:rPr lang="en-GB" sz="1400" b="0" kern="1200" dirty="0">
                          <a:solidFill>
                            <a:schemeClr val="tx2"/>
                          </a:solidFill>
                          <a:latin typeface="Arial" panose="020B0604020202020204" pitchFamily="34" charset="0"/>
                          <a:ea typeface="+mn-ea"/>
                          <a:cs typeface="Arial" panose="020B0604020202020204" pitchFamily="34" charset="0"/>
                        </a:rPr>
                        <a:t> </a:t>
                      </a: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00"/>
                        </a:spcBef>
                        <a:spcAft>
                          <a:spcPts val="100"/>
                        </a:spcAft>
                      </a:pPr>
                      <a:r>
                        <a:rPr lang="en-GB" sz="1400" b="0" kern="1200" dirty="0">
                          <a:solidFill>
                            <a:schemeClr val="tx2"/>
                          </a:solidFill>
                          <a:latin typeface="Arial" panose="020B0604020202020204" pitchFamily="34" charset="0"/>
                          <a:ea typeface="+mn-ea"/>
                          <a:cs typeface="Arial" panose="020B0604020202020204" pitchFamily="34" charset="0"/>
                        </a:rPr>
                        <a:t> 10 GB</a:t>
                      </a: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34701" rtl="0" eaLnBrk="1" fontAlgn="auto" latinLnBrk="0" hangingPunct="1">
                        <a:lnSpc>
                          <a:spcPct val="100000"/>
                        </a:lnSpc>
                        <a:spcBef>
                          <a:spcPts val="600"/>
                        </a:spcBef>
                        <a:spcAft>
                          <a:spcPts val="100"/>
                        </a:spcAft>
                        <a:buClrTx/>
                        <a:buSzTx/>
                        <a:buFontTx/>
                        <a:buNone/>
                        <a:tabLst/>
                        <a:defRPr/>
                      </a:pPr>
                      <a:r>
                        <a:rPr lang="en-GB" sz="1400" b="0" kern="1200" dirty="0">
                          <a:solidFill>
                            <a:schemeClr val="tx2"/>
                          </a:solidFill>
                          <a:latin typeface="Arial" panose="020B0604020202020204" pitchFamily="34" charset="0"/>
                          <a:ea typeface="+mn-ea"/>
                          <a:cs typeface="Arial" panose="020B0604020202020204" pitchFamily="34" charset="0"/>
                        </a:rPr>
                        <a:t> 10 GB </a:t>
                      </a: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00"/>
                        </a:spcBef>
                        <a:spcAft>
                          <a:spcPts val="100"/>
                        </a:spcAft>
                      </a:pPr>
                      <a:r>
                        <a:rPr lang="en-US" sz="1400" b="0" kern="1200" dirty="0">
                          <a:solidFill>
                            <a:schemeClr val="tx2"/>
                          </a:solidFill>
                          <a:latin typeface="Arial" panose="020B0604020202020204" pitchFamily="34" charset="0"/>
                          <a:ea typeface="+mn-ea"/>
                          <a:cs typeface="Arial" panose="020B0604020202020204" pitchFamily="34" charset="0"/>
                        </a:rPr>
                        <a:t>50 GB</a:t>
                      </a: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00"/>
                        </a:spcBef>
                        <a:spcAft>
                          <a:spcPts val="100"/>
                        </a:spcAft>
                      </a:pPr>
                      <a:r>
                        <a:rPr lang="en-US" sz="1400" b="0" kern="1200" dirty="0">
                          <a:solidFill>
                            <a:schemeClr val="tx2"/>
                          </a:solidFill>
                          <a:latin typeface="Arial" panose="020B0604020202020204" pitchFamily="34" charset="0"/>
                          <a:ea typeface="+mn-ea"/>
                          <a:cs typeface="Arial" panose="020B0604020202020204" pitchFamily="34" charset="0"/>
                        </a:rPr>
                        <a:t>150 GB</a:t>
                      </a: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1787057"/>
                  </a:ext>
                </a:extLst>
              </a:tr>
              <a:tr h="121368">
                <a:tc>
                  <a:txBody>
                    <a:bodyPr/>
                    <a:lstStyle/>
                    <a:p>
                      <a:pPr>
                        <a:lnSpc>
                          <a:spcPct val="100000"/>
                        </a:lnSpc>
                        <a:spcBef>
                          <a:spcPts val="600"/>
                        </a:spcBef>
                        <a:spcAft>
                          <a:spcPts val="100"/>
                        </a:spcAft>
                      </a:pPr>
                      <a:r>
                        <a:rPr lang="en-GB" sz="1400" b="0" kern="1200" dirty="0">
                          <a:solidFill>
                            <a:schemeClr val="tx2"/>
                          </a:solidFill>
                          <a:latin typeface="Arial" panose="020B0604020202020204" pitchFamily="34" charset="0"/>
                          <a:ea typeface="+mn-ea"/>
                          <a:cs typeface="Arial" panose="020B0604020202020204" pitchFamily="34" charset="0"/>
                        </a:rPr>
                        <a:t> Discovery</a:t>
                      </a: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00"/>
                        </a:spcBef>
                        <a:spcAft>
                          <a:spcPts val="100"/>
                        </a:spcAft>
                      </a:pPr>
                      <a:r>
                        <a:rPr lang="en-GB" sz="1400" b="0" kern="1200" dirty="0">
                          <a:solidFill>
                            <a:schemeClr val="tx2"/>
                          </a:solidFill>
                          <a:latin typeface="Arial" panose="020B0604020202020204" pitchFamily="34" charset="0"/>
                          <a:ea typeface="+mn-ea"/>
                          <a:cs typeface="Arial" panose="020B0604020202020204" pitchFamily="34" charset="0"/>
                        </a:rPr>
                        <a:t> </a:t>
                      </a: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00"/>
                        </a:spcBef>
                        <a:spcAft>
                          <a:spcPts val="100"/>
                        </a:spcAft>
                      </a:pPr>
                      <a:r>
                        <a:rPr lang="en-GB" sz="1400" b="0" kern="1200" dirty="0">
                          <a:solidFill>
                            <a:schemeClr val="tx2"/>
                          </a:solidFill>
                          <a:latin typeface="Arial" panose="020B0604020202020204" pitchFamily="34" charset="0"/>
                          <a:ea typeface="+mn-ea"/>
                          <a:cs typeface="Arial" panose="020B0604020202020204" pitchFamily="34" charset="0"/>
                        </a:rPr>
                        <a:t> 10 GB </a:t>
                      </a: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34701" rtl="0" eaLnBrk="1" fontAlgn="auto" latinLnBrk="0" hangingPunct="1">
                        <a:lnSpc>
                          <a:spcPct val="100000"/>
                        </a:lnSpc>
                        <a:spcBef>
                          <a:spcPts val="600"/>
                        </a:spcBef>
                        <a:spcAft>
                          <a:spcPts val="100"/>
                        </a:spcAft>
                        <a:buClrTx/>
                        <a:buSzTx/>
                        <a:buFontTx/>
                        <a:buNone/>
                        <a:tabLst/>
                        <a:defRPr/>
                      </a:pPr>
                      <a:r>
                        <a:rPr lang="en-GB" sz="1400" b="0" kern="1200" dirty="0">
                          <a:solidFill>
                            <a:schemeClr val="tx2"/>
                          </a:solidFill>
                          <a:latin typeface="Arial" panose="020B0604020202020204" pitchFamily="34" charset="0"/>
                          <a:ea typeface="+mn-ea"/>
                          <a:cs typeface="Arial" panose="020B0604020202020204" pitchFamily="34" charset="0"/>
                        </a:rPr>
                        <a:t> 10 GB  </a:t>
                      </a: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34701" rtl="0" eaLnBrk="1" fontAlgn="auto" latinLnBrk="0" hangingPunct="1">
                        <a:lnSpc>
                          <a:spcPct val="100000"/>
                        </a:lnSpc>
                        <a:spcBef>
                          <a:spcPts val="600"/>
                        </a:spcBef>
                        <a:spcAft>
                          <a:spcPts val="100"/>
                        </a:spcAft>
                        <a:buClrTx/>
                        <a:buSzTx/>
                        <a:buFontTx/>
                        <a:buNone/>
                        <a:tabLst/>
                        <a:defRPr/>
                      </a:pPr>
                      <a:r>
                        <a:rPr lang="en-US" sz="1400" b="0" kern="1200" dirty="0">
                          <a:solidFill>
                            <a:schemeClr val="tx2"/>
                          </a:solidFill>
                          <a:latin typeface="Arial" panose="020B0604020202020204" pitchFamily="34" charset="0"/>
                          <a:ea typeface="+mn-ea"/>
                          <a:cs typeface="Arial" panose="020B0604020202020204" pitchFamily="34" charset="0"/>
                        </a:rPr>
                        <a:t>50 GB</a:t>
                      </a:r>
                      <a:endParaRPr lang="en-GB" sz="1400" b="0" kern="1200" dirty="0">
                        <a:solidFill>
                          <a:schemeClr val="tx2"/>
                        </a:solidFill>
                        <a:latin typeface="Arial" panose="020B0604020202020204" pitchFamily="34" charset="0"/>
                        <a:ea typeface="+mn-ea"/>
                        <a:cs typeface="Arial" panose="020B0604020202020204" pitchFamily="34" charset="0"/>
                      </a:endParaRPr>
                    </a:p>
                    <a:p>
                      <a:pPr algn="ct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34701" rtl="0" eaLnBrk="1" fontAlgn="auto" latinLnBrk="0" hangingPunct="1">
                        <a:lnSpc>
                          <a:spcPct val="100000"/>
                        </a:lnSpc>
                        <a:spcBef>
                          <a:spcPts val="600"/>
                        </a:spcBef>
                        <a:spcAft>
                          <a:spcPts val="100"/>
                        </a:spcAft>
                        <a:buClrTx/>
                        <a:buSzTx/>
                        <a:buFontTx/>
                        <a:buNone/>
                        <a:tabLst/>
                        <a:defRPr/>
                      </a:pPr>
                      <a:r>
                        <a:rPr lang="en-US" sz="1400" b="0" kern="1200" dirty="0">
                          <a:solidFill>
                            <a:schemeClr val="tx2"/>
                          </a:solidFill>
                          <a:latin typeface="Arial" panose="020B0604020202020204" pitchFamily="34" charset="0"/>
                          <a:ea typeface="+mn-ea"/>
                          <a:cs typeface="Arial" panose="020B0604020202020204" pitchFamily="34" charset="0"/>
                        </a:rPr>
                        <a:t>150 GB</a:t>
                      </a:r>
                      <a:endParaRPr lang="en-GB" sz="1400" b="0" kern="1200" dirty="0">
                        <a:solidFill>
                          <a:schemeClr val="tx2"/>
                        </a:solidFill>
                        <a:latin typeface="Arial" panose="020B0604020202020204" pitchFamily="34" charset="0"/>
                        <a:ea typeface="+mn-ea"/>
                        <a:cs typeface="Arial" panose="020B0604020202020204" pitchFamily="34" charset="0"/>
                      </a:endParaRPr>
                    </a:p>
                    <a:p>
                      <a:pPr algn="ct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1204950"/>
                  </a:ext>
                </a:extLst>
              </a:tr>
              <a:tr h="304769">
                <a:tc>
                  <a:txBody>
                    <a:bodyPr/>
                    <a:lstStyle/>
                    <a:p>
                      <a:pPr>
                        <a:lnSpc>
                          <a:spcPct val="100000"/>
                        </a:lnSpc>
                        <a:spcBef>
                          <a:spcPts val="600"/>
                        </a:spcBef>
                        <a:spcAft>
                          <a:spcPts val="100"/>
                        </a:spcAft>
                      </a:pPr>
                      <a:r>
                        <a:rPr lang="en-US" sz="1400" b="0" kern="1200" dirty="0">
                          <a:solidFill>
                            <a:schemeClr val="tx2"/>
                          </a:solidFill>
                          <a:latin typeface="Arial" panose="020B0604020202020204" pitchFamily="34" charset="0"/>
                          <a:ea typeface="+mn-ea"/>
                          <a:cs typeface="Arial" panose="020B0604020202020204" pitchFamily="34" charset="0"/>
                        </a:rPr>
                        <a:t>Snowflake</a:t>
                      </a: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00"/>
                        </a:spcBef>
                        <a:spcAft>
                          <a:spcPts val="100"/>
                        </a:spcAft>
                      </a:pPr>
                      <a:r>
                        <a:rPr lang="en-GB" sz="1400" b="0" kern="1200" dirty="0">
                          <a:solidFill>
                            <a:schemeClr val="tx2"/>
                          </a:solidFill>
                          <a:latin typeface="Arial" panose="020B0604020202020204" pitchFamily="34" charset="0"/>
                          <a:ea typeface="+mn-ea"/>
                          <a:cs typeface="Arial" panose="020B0604020202020204" pitchFamily="34" charset="0"/>
                        </a:rPr>
                        <a:t> 10 GB </a:t>
                      </a: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34701" rtl="0" eaLnBrk="1" fontAlgn="auto" latinLnBrk="0" hangingPunct="1">
                        <a:lnSpc>
                          <a:spcPct val="100000"/>
                        </a:lnSpc>
                        <a:spcBef>
                          <a:spcPts val="600"/>
                        </a:spcBef>
                        <a:spcAft>
                          <a:spcPts val="100"/>
                        </a:spcAft>
                        <a:buClrTx/>
                        <a:buSzTx/>
                        <a:buFontTx/>
                        <a:buNone/>
                        <a:tabLst/>
                        <a:defRPr/>
                      </a:pPr>
                      <a:r>
                        <a:rPr lang="en-GB" sz="1400" b="0" kern="1200" dirty="0">
                          <a:solidFill>
                            <a:schemeClr val="tx2"/>
                          </a:solidFill>
                          <a:latin typeface="Arial" panose="020B0604020202020204" pitchFamily="34" charset="0"/>
                          <a:ea typeface="+mn-ea"/>
                          <a:cs typeface="Arial" panose="020B0604020202020204" pitchFamily="34" charset="0"/>
                        </a:rPr>
                        <a:t> 10 GB  </a:t>
                      </a: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34701" rtl="0" eaLnBrk="1" fontAlgn="auto" latinLnBrk="0" hangingPunct="1">
                        <a:lnSpc>
                          <a:spcPct val="100000"/>
                        </a:lnSpc>
                        <a:spcBef>
                          <a:spcPts val="600"/>
                        </a:spcBef>
                        <a:spcAft>
                          <a:spcPts val="100"/>
                        </a:spcAft>
                        <a:buClrTx/>
                        <a:buSzTx/>
                        <a:buFontTx/>
                        <a:buNone/>
                        <a:tabLst/>
                        <a:defRPr/>
                      </a:pPr>
                      <a:r>
                        <a:rPr lang="en-US" sz="1400" b="0" kern="1200" dirty="0">
                          <a:solidFill>
                            <a:schemeClr val="tx2"/>
                          </a:solidFill>
                          <a:latin typeface="Arial" panose="020B0604020202020204" pitchFamily="34" charset="0"/>
                          <a:ea typeface="+mn-ea"/>
                          <a:cs typeface="Arial" panose="020B0604020202020204" pitchFamily="34" charset="0"/>
                        </a:rPr>
                        <a:t>50 GB</a:t>
                      </a: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34701" rtl="0" eaLnBrk="1" fontAlgn="auto" latinLnBrk="0" hangingPunct="1">
                        <a:lnSpc>
                          <a:spcPct val="100000"/>
                        </a:lnSpc>
                        <a:spcBef>
                          <a:spcPts val="600"/>
                        </a:spcBef>
                        <a:spcAft>
                          <a:spcPts val="100"/>
                        </a:spcAft>
                        <a:buClrTx/>
                        <a:buSzTx/>
                        <a:buFontTx/>
                        <a:buNone/>
                        <a:tabLst/>
                        <a:defRPr/>
                      </a:pPr>
                      <a:r>
                        <a:rPr lang="en-US" sz="1400" b="0" kern="1200" dirty="0">
                          <a:solidFill>
                            <a:schemeClr val="tx2"/>
                          </a:solidFill>
                          <a:latin typeface="Arial" panose="020B0604020202020204" pitchFamily="34" charset="0"/>
                          <a:ea typeface="+mn-ea"/>
                          <a:cs typeface="Arial" panose="020B0604020202020204" pitchFamily="34" charset="0"/>
                        </a:rPr>
                        <a:t>150 GB</a:t>
                      </a: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597816"/>
                  </a:ext>
                </a:extLst>
              </a:tr>
              <a:tr h="304769">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247974"/>
                  </a:ext>
                </a:extLst>
              </a:tr>
              <a:tr h="304769">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7609858"/>
                  </a:ext>
                </a:extLst>
              </a:tr>
            </a:tbl>
          </a:graphicData>
        </a:graphic>
      </p:graphicFrame>
      <p:pic>
        <p:nvPicPr>
          <p:cNvPr id="6" name="Graphic 4" descr="Send">
            <a:extLst>
              <a:ext uri="{FF2B5EF4-FFF2-40B4-BE49-F238E27FC236}">
                <a16:creationId xmlns:a16="http://schemas.microsoft.com/office/drawing/2014/main" id="{5D0BC82E-8620-4D9C-A8DA-A6777EF30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726" y="381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2A337AC5-3E87-4A63-AF7D-CAF535914CDD}"/>
              </a:ext>
            </a:extLst>
          </p:cNvPr>
          <p:cNvSpPr txBox="1"/>
          <p:nvPr/>
        </p:nvSpPr>
        <p:spPr>
          <a:xfrm>
            <a:off x="480278" y="4885151"/>
            <a:ext cx="9236073" cy="2180812"/>
          </a:xfrm>
          <a:prstGeom prst="rect">
            <a:avLst/>
          </a:prstGeom>
          <a:noFill/>
        </p:spPr>
        <p:txBody>
          <a:bodyPr wrap="square" lIns="0" tIns="0" rIns="0" bIns="0" rtlCol="0">
            <a:noAutofit/>
          </a:bodyPr>
          <a:lstStyle/>
          <a:p>
            <a:r>
              <a:rPr lang="en-GB" sz="1200" b="1" dirty="0">
                <a:solidFill>
                  <a:srgbClr val="254061"/>
                </a:solidFill>
                <a:effectLst/>
                <a:latin typeface="Calibri" panose="020F0502020204030204" pitchFamily="34" charset="0"/>
                <a:ea typeface="Calibri" panose="020F0502020204030204" pitchFamily="34" charset="0"/>
              </a:rPr>
              <a:t>On Premise - EAS Raw Data set/sizes: </a:t>
            </a:r>
            <a:r>
              <a:rPr lang="en-GB" sz="1200" dirty="0">
                <a:solidFill>
                  <a:srgbClr val="254061"/>
                </a:solidFill>
                <a:effectLst/>
                <a:latin typeface="Calibri" panose="020F0502020204030204" pitchFamily="34" charset="0"/>
                <a:ea typeface="Calibri" panose="020F0502020204030204" pitchFamily="34" charset="0"/>
              </a:rPr>
              <a:t>frequency - Daily</a:t>
            </a:r>
            <a:endParaRPr lang="en-GB" sz="1200" b="1" dirty="0">
              <a:solidFill>
                <a:srgbClr val="254061"/>
              </a:solidFill>
              <a:effectLst/>
              <a:latin typeface="Calibri" panose="020F0502020204030204" pitchFamily="34" charset="0"/>
              <a:ea typeface="Calibri" panose="020F0502020204030204" pitchFamily="34" charset="0"/>
            </a:endParaRPr>
          </a:p>
          <a:p>
            <a:r>
              <a:rPr lang="en-GB" sz="1200" b="1" dirty="0">
                <a:solidFill>
                  <a:srgbClr val="254061"/>
                </a:solidFill>
                <a:effectLst/>
                <a:latin typeface="Calibri" panose="020F0502020204030204" pitchFamily="34" charset="0"/>
                <a:ea typeface="Calibri" panose="020F0502020204030204" pitchFamily="34" charset="0"/>
              </a:rPr>
              <a:t>1) </a:t>
            </a:r>
          </a:p>
          <a:p>
            <a:r>
              <a:rPr lang="en-GB" sz="1200" b="1" dirty="0">
                <a:solidFill>
                  <a:srgbClr val="254061"/>
                </a:solidFill>
                <a:effectLst/>
                <a:latin typeface="Calibri" panose="020F0502020204030204" pitchFamily="34" charset="0"/>
                <a:ea typeface="Calibri" panose="020F0502020204030204" pitchFamily="34" charset="0"/>
              </a:rPr>
              <a:t>bdwver01p.ver_custom_sa_metadata</a:t>
            </a:r>
            <a:endParaRPr lang="en-GB" sz="1200" dirty="0">
              <a:effectLst/>
              <a:latin typeface="Calibri" panose="020F0502020204030204" pitchFamily="34" charset="0"/>
              <a:ea typeface="Calibri" panose="020F0502020204030204" pitchFamily="34" charset="0"/>
            </a:endParaRPr>
          </a:p>
          <a:p>
            <a:r>
              <a:rPr lang="en-GB" sz="1200" dirty="0">
                <a:solidFill>
                  <a:srgbClr val="254061"/>
                </a:solidFill>
                <a:effectLst/>
                <a:latin typeface="Calibri" panose="020F0502020204030204" pitchFamily="34" charset="0"/>
                <a:ea typeface="Calibri" panose="020F0502020204030204" pitchFamily="34" charset="0"/>
              </a:rPr>
              <a:t>disk space consumed : 145mb(without replication)</a:t>
            </a:r>
            <a:endParaRPr lang="en-GB" sz="1200" dirty="0">
              <a:effectLst/>
              <a:latin typeface="Calibri" panose="020F0502020204030204" pitchFamily="34" charset="0"/>
              <a:ea typeface="Calibri" panose="020F0502020204030204" pitchFamily="34" charset="0"/>
            </a:endParaRPr>
          </a:p>
          <a:p>
            <a:r>
              <a:rPr lang="en-GB" sz="1200" dirty="0">
                <a:solidFill>
                  <a:srgbClr val="254061"/>
                </a:solidFill>
                <a:effectLst/>
                <a:latin typeface="Calibri" panose="020F0502020204030204" pitchFamily="34" charset="0"/>
                <a:ea typeface="Calibri" panose="020F0502020204030204" pitchFamily="34" charset="0"/>
              </a:rPr>
              <a:t>total disk space consumed : 450mb</a:t>
            </a:r>
            <a:endParaRPr lang="en-GB" sz="1200" dirty="0">
              <a:effectLst/>
              <a:latin typeface="Calibri" panose="020F0502020204030204" pitchFamily="34" charset="0"/>
              <a:ea typeface="Calibri" panose="020F0502020204030204" pitchFamily="34" charset="0"/>
            </a:endParaRPr>
          </a:p>
          <a:p>
            <a:r>
              <a:rPr lang="en-GB" sz="1200" dirty="0">
                <a:solidFill>
                  <a:srgbClr val="254061"/>
                </a:solidFill>
                <a:effectLst/>
                <a:latin typeface="Calibri" panose="020F0502020204030204" pitchFamily="34" charset="0"/>
                <a:ea typeface="Calibri" panose="020F0502020204030204" pitchFamily="34" charset="0"/>
              </a:rPr>
              <a:t> </a:t>
            </a:r>
            <a:r>
              <a:rPr lang="en-GB" sz="1200" b="1" dirty="0">
                <a:solidFill>
                  <a:srgbClr val="254061"/>
                </a:solidFill>
                <a:effectLst/>
                <a:latin typeface="Calibri" panose="020F0502020204030204" pitchFamily="34" charset="0"/>
                <a:ea typeface="Calibri" panose="020F0502020204030204" pitchFamily="34" charset="0"/>
              </a:rPr>
              <a:t>2) bdwver01p.ver_custom_sa_metadata_words</a:t>
            </a:r>
            <a:endParaRPr lang="en-GB" sz="1200" dirty="0">
              <a:effectLst/>
              <a:latin typeface="Calibri" panose="020F0502020204030204" pitchFamily="34" charset="0"/>
              <a:ea typeface="Calibri" panose="020F0502020204030204" pitchFamily="34" charset="0"/>
            </a:endParaRPr>
          </a:p>
          <a:p>
            <a:r>
              <a:rPr lang="en-GB" sz="1200" dirty="0">
                <a:solidFill>
                  <a:srgbClr val="254061"/>
                </a:solidFill>
                <a:effectLst/>
                <a:latin typeface="Calibri" panose="020F0502020204030204" pitchFamily="34" charset="0"/>
                <a:ea typeface="Calibri" panose="020F0502020204030204" pitchFamily="34" charset="0"/>
              </a:rPr>
              <a:t>disk space consumed : 4.1 Gb(without replication)</a:t>
            </a:r>
            <a:endParaRPr lang="en-GB" sz="1200" dirty="0">
              <a:effectLst/>
              <a:latin typeface="Calibri" panose="020F0502020204030204" pitchFamily="34" charset="0"/>
              <a:ea typeface="Calibri" panose="020F0502020204030204" pitchFamily="34" charset="0"/>
            </a:endParaRPr>
          </a:p>
          <a:p>
            <a:r>
              <a:rPr lang="en-GB" sz="1200" dirty="0">
                <a:solidFill>
                  <a:srgbClr val="254061"/>
                </a:solidFill>
                <a:effectLst/>
                <a:latin typeface="Calibri" panose="020F0502020204030204" pitchFamily="34" charset="0"/>
                <a:ea typeface="Calibri" panose="020F0502020204030204" pitchFamily="34" charset="0"/>
              </a:rPr>
              <a:t>total disk space consumed : 12.3 Gb</a:t>
            </a:r>
          </a:p>
          <a:p>
            <a:endParaRPr lang="en-GB" sz="1200" dirty="0">
              <a:solidFill>
                <a:srgbClr val="254061"/>
              </a:solidFill>
              <a:effectLst/>
              <a:latin typeface="Calibri" panose="020F0502020204030204" pitchFamily="34" charset="0"/>
              <a:ea typeface="Calibri" panose="020F0502020204030204" pitchFamily="34" charset="0"/>
            </a:endParaRPr>
          </a:p>
          <a:p>
            <a:r>
              <a:rPr lang="en-GB" sz="1200" b="1" dirty="0">
                <a:solidFill>
                  <a:srgbClr val="254061"/>
                </a:solidFill>
                <a:latin typeface="Calibri" panose="020F0502020204030204" pitchFamily="34" charset="0"/>
                <a:ea typeface="Calibri" panose="020F0502020204030204" pitchFamily="34" charset="0"/>
              </a:rPr>
              <a:t>AWS Data Lake:</a:t>
            </a:r>
            <a:r>
              <a:rPr lang="en-GB" sz="1200" dirty="0">
                <a:solidFill>
                  <a:srgbClr val="254061"/>
                </a:solidFill>
                <a:latin typeface="Calibri" panose="020F0502020204030204" pitchFamily="34" charset="0"/>
                <a:ea typeface="Calibri" panose="020F0502020204030204" pitchFamily="34" charset="0"/>
              </a:rPr>
              <a:t> Replicated data from EAS Raw data from on premise data lake EAS raw.</a:t>
            </a:r>
          </a:p>
          <a:p>
            <a:r>
              <a:rPr lang="en-GB" sz="1200" b="1" dirty="0">
                <a:solidFill>
                  <a:srgbClr val="254061"/>
                </a:solidFill>
                <a:effectLst/>
                <a:latin typeface="Calibri" panose="020F0502020204030204" pitchFamily="34" charset="0"/>
                <a:ea typeface="Calibri" panose="020F0502020204030204" pitchFamily="34" charset="0"/>
              </a:rPr>
              <a:t>DAS</a:t>
            </a:r>
            <a:r>
              <a:rPr lang="en-GB" sz="1200" dirty="0">
                <a:solidFill>
                  <a:srgbClr val="254061"/>
                </a:solidFill>
                <a:effectLst/>
                <a:latin typeface="Calibri" panose="020F0502020204030204" pitchFamily="34" charset="0"/>
                <a:ea typeface="Calibri" panose="020F0502020204030204" pitchFamily="34" charset="0"/>
              </a:rPr>
              <a:t>:  Persist Output</a:t>
            </a:r>
          </a:p>
          <a:p>
            <a:r>
              <a:rPr lang="en-GB" sz="1200" b="1" dirty="0">
                <a:solidFill>
                  <a:srgbClr val="254061"/>
                </a:solidFill>
                <a:latin typeface="Calibri" panose="020F0502020204030204" pitchFamily="34" charset="0"/>
                <a:ea typeface="Calibri" panose="020F0502020204030204" pitchFamily="34" charset="0"/>
              </a:rPr>
              <a:t>Discovery</a:t>
            </a:r>
            <a:r>
              <a:rPr lang="en-GB" sz="1200" dirty="0">
                <a:solidFill>
                  <a:srgbClr val="254061"/>
                </a:solidFill>
                <a:latin typeface="Calibri" panose="020F0502020204030204" pitchFamily="34" charset="0"/>
                <a:ea typeface="Calibri" panose="020F0502020204030204" pitchFamily="34" charset="0"/>
              </a:rPr>
              <a:t> : Training Area for data model using production datasets.</a:t>
            </a:r>
            <a:endParaRPr lang="en-GB"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141031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A2CD6D-F57B-4691-9AF1-07C5CF005C9B}"/>
              </a:ext>
            </a:extLst>
          </p:cNvPr>
          <p:cNvSpPr>
            <a:spLocks noGrp="1"/>
          </p:cNvSpPr>
          <p:nvPr>
            <p:ph sz="quarter" idx="11"/>
          </p:nvPr>
        </p:nvSpPr>
        <p:spPr>
          <a:xfrm>
            <a:off x="486000" y="1369685"/>
            <a:ext cx="9720000" cy="5982091"/>
          </a:xfrm>
        </p:spPr>
        <p:txBody>
          <a:bodyPr/>
          <a:lstStyle/>
          <a:p>
            <a:pPr>
              <a:defRPr/>
            </a:pPr>
            <a:r>
              <a:rPr lang="en-GB" sz="900" b="1" u="sng" dirty="0"/>
              <a:t>Workload Placement Assessment</a:t>
            </a:r>
            <a:r>
              <a:rPr lang="en-GB" sz="900" b="1" dirty="0"/>
              <a:t>  </a:t>
            </a:r>
            <a:r>
              <a:rPr lang="en-GB" sz="900" u="sng" dirty="0">
                <a:hlinkClick r:id="rId2"/>
              </a:rPr>
              <a:t>https://intranet.rbsres01.net/Businesses/Services/Technology/Pages/Cloud-Workload-Placement.aspx</a:t>
            </a:r>
            <a:endParaRPr lang="en-GB" sz="900" dirty="0"/>
          </a:p>
          <a:p>
            <a:pPr>
              <a:defRPr/>
            </a:pPr>
            <a:r>
              <a:rPr lang="en-GB" sz="900" dirty="0"/>
              <a:t>The </a:t>
            </a:r>
            <a:r>
              <a:rPr lang="en-GB" sz="900" u="sng" dirty="0">
                <a:hlinkClick r:id="rId3"/>
              </a:rPr>
              <a:t>Workload Placement Decision Tree</a:t>
            </a:r>
            <a:r>
              <a:rPr lang="en-GB" sz="900" dirty="0"/>
              <a:t> (WPDT) must be used to determine the most appropriate hosting location for the service. If the result of that WDPT analysis is that the service will be hosted internally (e.g. on-premise Private Cloud or other internal environment such as Virtual / Physical Servers or our Mainframe) then there is </a:t>
            </a:r>
            <a:r>
              <a:rPr lang="en-GB" sz="900" b="1" u="sng" dirty="0"/>
              <a:t>no</a:t>
            </a:r>
            <a:r>
              <a:rPr lang="en-GB" sz="900" dirty="0"/>
              <a:t> requirement to complete an associated </a:t>
            </a:r>
            <a:r>
              <a:rPr lang="en-GB" sz="900" u="sng" dirty="0">
                <a:hlinkClick r:id="rId4"/>
              </a:rPr>
              <a:t>Workload Placement Assessment form</a:t>
            </a:r>
            <a:r>
              <a:rPr lang="en-GB" sz="900" dirty="0"/>
              <a:t>, please simply detail the results of the WDPT analysis in the table below. If there is any external Cloud element to the service, then a Workload Placement Assessment form </a:t>
            </a:r>
            <a:r>
              <a:rPr lang="en-GB" sz="900" b="1" u="sng" dirty="0"/>
              <a:t>must</a:t>
            </a:r>
            <a:r>
              <a:rPr lang="en-GB" sz="900" dirty="0"/>
              <a:t> be completed </a:t>
            </a:r>
            <a:r>
              <a:rPr lang="en-GB" sz="900" i="1" dirty="0"/>
              <a:t>and</a:t>
            </a:r>
            <a:r>
              <a:rPr lang="en-GB" sz="900" dirty="0"/>
              <a:t> appropriate details captured in the table below.</a:t>
            </a:r>
            <a:endParaRPr lang="en-GB" sz="900" b="1" dirty="0"/>
          </a:p>
          <a:p>
            <a:pPr marL="171450" lvl="1" indent="-171450">
              <a:defRPr/>
            </a:pPr>
            <a:r>
              <a:rPr lang="en-GB" altLang="en-US" sz="1100" b="1" dirty="0"/>
              <a:t>Key Question : Has a Workload Placement Assessment been approved (if required)? Yes / No / Not Applicable*</a:t>
            </a:r>
          </a:p>
          <a:p>
            <a:pPr>
              <a:defRPr/>
            </a:pPr>
            <a:endParaRPr lang="en-GB" sz="900" b="1" u="sng" dirty="0"/>
          </a:p>
          <a:p>
            <a:pPr>
              <a:defRPr/>
            </a:pPr>
            <a:endParaRPr lang="en-GB" sz="900" b="1" u="sng" dirty="0"/>
          </a:p>
          <a:p>
            <a:pPr>
              <a:defRPr/>
            </a:pPr>
            <a:endParaRPr lang="en-GB" sz="900" b="1" u="sng" dirty="0"/>
          </a:p>
          <a:p>
            <a:pPr>
              <a:defRPr/>
            </a:pPr>
            <a:endParaRPr lang="en-GB" sz="900" b="1" u="sng" dirty="0"/>
          </a:p>
          <a:p>
            <a:pPr>
              <a:defRPr/>
            </a:pPr>
            <a:endParaRPr lang="en-GB" sz="900" b="1" u="sng" dirty="0"/>
          </a:p>
          <a:p>
            <a:pPr>
              <a:defRPr/>
            </a:pPr>
            <a:r>
              <a:rPr lang="en-GB" sz="900" b="1" u="sng" dirty="0"/>
              <a:t>Technology Governance Framework</a:t>
            </a:r>
          </a:p>
          <a:p>
            <a:pPr>
              <a:defRPr/>
            </a:pPr>
            <a:r>
              <a:rPr lang="en-GB" sz="900" dirty="0"/>
              <a:t>The Domain-aligned Architect or Engineer </a:t>
            </a:r>
            <a:r>
              <a:rPr lang="en-GB" sz="900" b="1" u="sng" dirty="0"/>
              <a:t>MUST</a:t>
            </a:r>
            <a:r>
              <a:rPr lang="en-GB" sz="900" dirty="0"/>
              <a:t> follow the </a:t>
            </a:r>
            <a:r>
              <a:rPr lang="en-GB" sz="900" u="sng" dirty="0"/>
              <a:t>CTORB Scorecard in the Appendix</a:t>
            </a:r>
            <a:r>
              <a:rPr lang="en-GB" sz="900" dirty="0"/>
              <a:t> at least once for this design at design completion (a final scoring is part of the audit trail) , but scoring can be performed iteratively during design or whenever design issues arise. Please record use of the Scorecard in the table below , ensuring that at least one scoring is performed at design completion. Additional rows (with dates) can be inserted. Any single No answer from the Scorecard means the overall response to the framework compliance Key Question must be No. A “No” response to the Key Question means that a Referral to Governance must be made. See ‘Making a Referral'.</a:t>
            </a:r>
          </a:p>
          <a:p>
            <a:pPr marL="171450" indent="-171450">
              <a:buFont typeface="Arial" panose="020B0604020202020204" pitchFamily="34" charset="0"/>
              <a:buChar char="•"/>
              <a:defRPr/>
            </a:pPr>
            <a:r>
              <a:rPr lang="en-GB" sz="1100" b="1" dirty="0"/>
              <a:t>Key Question : Does this design comply with the Technology Governance Framework?  Yes / No* </a:t>
            </a:r>
            <a:r>
              <a:rPr lang="en-GB" sz="1000" i="1" dirty="0">
                <a:solidFill>
                  <a:schemeClr val="bg1">
                    <a:lumMod val="50000"/>
                  </a:schemeClr>
                </a:solidFill>
              </a:rPr>
              <a:t>(Refer Appendix: CTORB Scorecard)</a:t>
            </a:r>
            <a:endParaRPr lang="en-GB" sz="1100" i="1" dirty="0">
              <a:solidFill>
                <a:schemeClr val="bg1">
                  <a:lumMod val="50000"/>
                </a:schemeClr>
              </a:solidFill>
            </a:endParaRPr>
          </a:p>
          <a:p>
            <a:pPr marL="0" lvl="1" indent="0">
              <a:buFont typeface="Wingdings" panose="05000000000000000000" pitchFamily="2" charset="2"/>
              <a:buNone/>
              <a:defRPr/>
            </a:pPr>
            <a:endParaRPr lang="en-GB" altLang="en-US" sz="900" dirty="0">
              <a:latin typeface="Segoe UI" panose="020B0502040204020203" pitchFamily="34" charset="0"/>
            </a:endParaRPr>
          </a:p>
          <a:p>
            <a:pPr marL="0" lvl="1" indent="0">
              <a:buFont typeface="Wingdings" panose="05000000000000000000" pitchFamily="2" charset="2"/>
              <a:buNone/>
              <a:defRPr/>
            </a:pPr>
            <a:endParaRPr lang="en-GB" sz="1200" b="1" dirty="0"/>
          </a:p>
          <a:p>
            <a:pPr marL="0" lvl="1" indent="0">
              <a:spcBef>
                <a:spcPts val="36"/>
              </a:spcBef>
              <a:buFont typeface="Wingdings" panose="05000000000000000000" pitchFamily="2" charset="2"/>
              <a:buNone/>
              <a:defRPr/>
            </a:pPr>
            <a:endParaRPr lang="en-GB" sz="1200" b="1" dirty="0"/>
          </a:p>
          <a:p>
            <a:pPr marL="0" lvl="1" indent="0">
              <a:spcBef>
                <a:spcPts val="36"/>
              </a:spcBef>
              <a:buFont typeface="Wingdings" panose="05000000000000000000" pitchFamily="2" charset="2"/>
              <a:buNone/>
              <a:defRPr/>
            </a:pPr>
            <a:endParaRPr lang="en-GB" sz="1200" b="1" dirty="0"/>
          </a:p>
          <a:p>
            <a:pPr>
              <a:defRPr/>
            </a:pPr>
            <a:endParaRPr lang="en-GB" sz="900" b="1" u="sng" dirty="0"/>
          </a:p>
          <a:p>
            <a:pPr>
              <a:defRPr/>
            </a:pPr>
            <a:endParaRPr lang="en-GB" sz="900" b="1" u="sng" dirty="0"/>
          </a:p>
          <a:p>
            <a:pPr>
              <a:defRPr/>
            </a:pPr>
            <a:r>
              <a:rPr lang="en-GB" sz="900" b="1" u="sng" dirty="0"/>
              <a:t>Making a Referral</a:t>
            </a:r>
          </a:p>
          <a:p>
            <a:pPr>
              <a:defRPr/>
            </a:pPr>
            <a:r>
              <a:rPr lang="en-GB" sz="900" dirty="0"/>
              <a:t>A No answer to either of the </a:t>
            </a:r>
            <a:r>
              <a:rPr lang="en-GB" sz="900" i="1" dirty="0"/>
              <a:t>above</a:t>
            </a:r>
            <a:r>
              <a:rPr lang="en-GB" sz="900" dirty="0"/>
              <a:t> Key Questions means the Design </a:t>
            </a:r>
            <a:r>
              <a:rPr lang="en-GB" sz="900" u="sng" dirty="0"/>
              <a:t>MUST</a:t>
            </a:r>
            <a:r>
              <a:rPr lang="en-GB" sz="900" dirty="0"/>
              <a:t> be reviewed and approved at the </a:t>
            </a:r>
            <a:r>
              <a:rPr lang="en-GB" sz="900" dirty="0">
                <a:hlinkClick r:id="rId5"/>
              </a:rPr>
              <a:t>CTO Review Board </a:t>
            </a:r>
            <a:r>
              <a:rPr lang="en-GB" sz="900" dirty="0"/>
              <a:t>(CTORB) . Please follow the process for an identified non-compliance </a:t>
            </a:r>
            <a:r>
              <a:rPr lang="en-GB" sz="900" dirty="0">
                <a:hlinkClick r:id="rId6"/>
              </a:rPr>
              <a:t>Infrastructure Design Governance Referral - Hosting Solutions - Confluence (rbsgrp.net)</a:t>
            </a:r>
            <a:r>
              <a:rPr lang="en-GB" sz="900" dirty="0"/>
              <a:t> .</a:t>
            </a:r>
            <a:br>
              <a:rPr lang="en-GB" sz="900" dirty="0"/>
            </a:br>
            <a:r>
              <a:rPr lang="en-GB" sz="900" dirty="0"/>
              <a:t>Referrals and their outcomes MUST be recorded in the Design Review section of the HLSD </a:t>
            </a:r>
            <a:r>
              <a:rPr lang="en-GB" sz="900" u="sng" dirty="0"/>
              <a:t>Governance History</a:t>
            </a:r>
            <a:r>
              <a:rPr lang="en-GB" sz="900" dirty="0"/>
              <a:t> as part of the audit trail.</a:t>
            </a:r>
            <a:endParaRPr lang="en-GB" sz="900" b="1" u="sng" dirty="0"/>
          </a:p>
          <a:p>
            <a:pPr marL="0" lvl="1" indent="0">
              <a:buFont typeface="Wingdings" panose="05000000000000000000" pitchFamily="2" charset="2"/>
              <a:buNone/>
              <a:defRPr/>
            </a:pPr>
            <a:endParaRPr lang="en-GB" altLang="en-US" sz="900" dirty="0"/>
          </a:p>
          <a:p>
            <a:pPr>
              <a:spcBef>
                <a:spcPts val="0"/>
              </a:spcBef>
            </a:pPr>
            <a:r>
              <a:rPr lang="en-GB" sz="900" b="1" u="sng" dirty="0"/>
              <a:t>Design Assurance Conclusion</a:t>
            </a:r>
          </a:p>
          <a:p>
            <a:pPr>
              <a:spcBef>
                <a:spcPts val="0"/>
              </a:spcBef>
            </a:pPr>
            <a:r>
              <a:rPr lang="en-GB" sz="900" b="1" dirty="0"/>
              <a:t>* If after iterative design any of the Key Question answers remains as No, the design is not within CTO Governance.</a:t>
            </a:r>
            <a:endParaRPr lang="en-GB" sz="1400" dirty="0"/>
          </a:p>
        </p:txBody>
      </p:sp>
      <p:sp>
        <p:nvSpPr>
          <p:cNvPr id="3" name="Slide Number Placeholder 2">
            <a:extLst>
              <a:ext uri="{FF2B5EF4-FFF2-40B4-BE49-F238E27FC236}">
                <a16:creationId xmlns:a16="http://schemas.microsoft.com/office/drawing/2014/main" id="{2A31476F-9FA1-4ACD-8196-362DD88368E2}"/>
              </a:ext>
            </a:extLst>
          </p:cNvPr>
          <p:cNvSpPr>
            <a:spLocks noGrp="1"/>
          </p:cNvSpPr>
          <p:nvPr>
            <p:ph type="sldNum" sz="quarter" idx="10"/>
          </p:nvPr>
        </p:nvSpPr>
        <p:spPr/>
        <p:txBody>
          <a:bodyPr/>
          <a:lstStyle/>
          <a:p>
            <a:fld id="{08BDDC8D-36E9-467E-8CF1-750845950A7F}" type="slidenum">
              <a:rPr lang="en-GB" smtClean="0"/>
              <a:pPr/>
              <a:t>28</a:t>
            </a:fld>
            <a:endParaRPr lang="en-GB"/>
          </a:p>
        </p:txBody>
      </p:sp>
      <p:sp>
        <p:nvSpPr>
          <p:cNvPr id="4" name="Title 3">
            <a:extLst>
              <a:ext uri="{FF2B5EF4-FFF2-40B4-BE49-F238E27FC236}">
                <a16:creationId xmlns:a16="http://schemas.microsoft.com/office/drawing/2014/main" id="{D75B19CF-52FE-45DF-B8D1-E60E418440A5}"/>
              </a:ext>
            </a:extLst>
          </p:cNvPr>
          <p:cNvSpPr>
            <a:spLocks noGrp="1"/>
          </p:cNvSpPr>
          <p:nvPr>
            <p:ph type="title"/>
          </p:nvPr>
        </p:nvSpPr>
        <p:spPr/>
        <p:txBody>
          <a:bodyPr/>
          <a:lstStyle/>
          <a:p>
            <a:r>
              <a:rPr lang="en-GB" altLang="en-US" dirty="0"/>
              <a:t>Design: Design Assurance</a:t>
            </a:r>
            <a:endParaRPr lang="en-GB" dirty="0">
              <a:solidFill>
                <a:srgbClr val="FF0000"/>
              </a:solidFill>
            </a:endParaRPr>
          </a:p>
        </p:txBody>
      </p:sp>
      <p:pic>
        <p:nvPicPr>
          <p:cNvPr id="6" name="Graphic 4" descr="Send">
            <a:extLst>
              <a:ext uri="{FF2B5EF4-FFF2-40B4-BE49-F238E27FC236}">
                <a16:creationId xmlns:a16="http://schemas.microsoft.com/office/drawing/2014/main" id="{107CE7FE-72A4-4587-93BE-83D04FBDC2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29726" y="381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Table 8">
            <a:extLst>
              <a:ext uri="{FF2B5EF4-FFF2-40B4-BE49-F238E27FC236}">
                <a16:creationId xmlns:a16="http://schemas.microsoft.com/office/drawing/2014/main" id="{2B5CD55A-2FB2-4F41-876A-E7C856550118}"/>
              </a:ext>
            </a:extLst>
          </p:cNvPr>
          <p:cNvGraphicFramePr>
            <a:graphicFrameLocks noGrp="1"/>
          </p:cNvGraphicFramePr>
          <p:nvPr>
            <p:extLst>
              <p:ext uri="{D42A27DB-BD31-4B8C-83A1-F6EECF244321}">
                <p14:modId xmlns:p14="http://schemas.microsoft.com/office/powerpoint/2010/main" val="564076892"/>
              </p:ext>
            </p:extLst>
          </p:nvPr>
        </p:nvGraphicFramePr>
        <p:xfrm>
          <a:off x="486000" y="4787323"/>
          <a:ext cx="9445625" cy="821228"/>
        </p:xfrm>
        <a:graphic>
          <a:graphicData uri="http://schemas.openxmlformats.org/drawingml/2006/table">
            <a:tbl>
              <a:tblPr firstRow="1" firstCol="1" bandRow="1">
                <a:tableStyleId>{BC89EF96-8CEA-46FF-86C4-4CE0E7609802}</a:tableStyleId>
              </a:tblPr>
              <a:tblGrid>
                <a:gridCol w="2361262">
                  <a:extLst>
                    <a:ext uri="{9D8B030D-6E8A-4147-A177-3AD203B41FA5}">
                      <a16:colId xmlns:a16="http://schemas.microsoft.com/office/drawing/2014/main" val="2710468580"/>
                    </a:ext>
                  </a:extLst>
                </a:gridCol>
                <a:gridCol w="2361262">
                  <a:extLst>
                    <a:ext uri="{9D8B030D-6E8A-4147-A177-3AD203B41FA5}">
                      <a16:colId xmlns:a16="http://schemas.microsoft.com/office/drawing/2014/main" val="3030156258"/>
                    </a:ext>
                  </a:extLst>
                </a:gridCol>
                <a:gridCol w="2292611">
                  <a:extLst>
                    <a:ext uri="{9D8B030D-6E8A-4147-A177-3AD203B41FA5}">
                      <a16:colId xmlns:a16="http://schemas.microsoft.com/office/drawing/2014/main" val="4102445307"/>
                    </a:ext>
                  </a:extLst>
                </a:gridCol>
                <a:gridCol w="2430490">
                  <a:extLst>
                    <a:ext uri="{9D8B030D-6E8A-4147-A177-3AD203B41FA5}">
                      <a16:colId xmlns:a16="http://schemas.microsoft.com/office/drawing/2014/main" val="3767537142"/>
                    </a:ext>
                  </a:extLst>
                </a:gridCol>
              </a:tblGrid>
              <a:tr h="329895">
                <a:tc>
                  <a:txBody>
                    <a:bodyPr/>
                    <a:lstStyle/>
                    <a:p>
                      <a:pPr marL="0" algn="ctr" defTabSz="914400" rtl="0" eaLnBrk="1" latinLnBrk="0" hangingPunct="1">
                        <a:lnSpc>
                          <a:spcPts val="1200"/>
                        </a:lnSpc>
                        <a:spcBef>
                          <a:spcPts val="200"/>
                        </a:spcBef>
                        <a:spcAft>
                          <a:spcPts val="100"/>
                        </a:spcAft>
                      </a:pPr>
                      <a:r>
                        <a:rPr lang="en-GB" sz="900" b="1" kern="1200" spc="0" dirty="0">
                          <a:solidFill>
                            <a:schemeClr val="bg1">
                              <a:lumMod val="95000"/>
                            </a:schemeClr>
                          </a:solidFill>
                          <a:latin typeface="Arial" panose="020B0604020202020204" pitchFamily="34" charset="0"/>
                          <a:ea typeface="+mn-ea"/>
                          <a:cs typeface="Arial" panose="020B0604020202020204" pitchFamily="34" charset="0"/>
                        </a:rPr>
                        <a:t>Date of CTORB Scoring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lnSpc>
                          <a:spcPts val="1200"/>
                        </a:lnSpc>
                        <a:spcBef>
                          <a:spcPts val="200"/>
                        </a:spcBef>
                        <a:spcAft>
                          <a:spcPts val="100"/>
                        </a:spcAft>
                      </a:pPr>
                      <a:r>
                        <a:rPr lang="en-GB" sz="900" b="1" kern="1200" spc="0" dirty="0">
                          <a:solidFill>
                            <a:schemeClr val="bg1">
                              <a:lumMod val="95000"/>
                            </a:schemeClr>
                          </a:solidFill>
                          <a:latin typeface="Arial" panose="020B0604020202020204" pitchFamily="34" charset="0"/>
                          <a:ea typeface="+mn-ea"/>
                          <a:cs typeface="Arial" panose="020B0604020202020204" pitchFamily="34" charset="0"/>
                        </a:rPr>
                        <a:t>Strategic IT Infrastructure Products?</a:t>
                      </a:r>
                    </a:p>
                  </a:txBody>
                  <a:tcPr marL="83074" marR="83074" marT="41543" marB="41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lnSpc>
                          <a:spcPts val="1200"/>
                        </a:lnSpc>
                        <a:spcBef>
                          <a:spcPts val="200"/>
                        </a:spcBef>
                        <a:spcAft>
                          <a:spcPts val="100"/>
                        </a:spcAft>
                      </a:pPr>
                      <a:r>
                        <a:rPr lang="en-GB" sz="900" b="1" kern="1200" spc="0" dirty="0">
                          <a:solidFill>
                            <a:schemeClr val="bg1">
                              <a:lumMod val="95000"/>
                            </a:schemeClr>
                          </a:solidFill>
                          <a:latin typeface="Arial" panose="020B0604020202020204" pitchFamily="34" charset="0"/>
                          <a:ea typeface="+mn-ea"/>
                          <a:cs typeface="Arial" panose="020B0604020202020204" pitchFamily="34" charset="0"/>
                        </a:rPr>
                        <a:t>Uses IT Infrastructure and Products in an approved manner?</a:t>
                      </a:r>
                    </a:p>
                  </a:txBody>
                  <a:tcPr marL="83074" marR="83074" marT="41543" marB="41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lnSpc>
                          <a:spcPts val="1200"/>
                        </a:lnSpc>
                        <a:spcBef>
                          <a:spcPts val="200"/>
                        </a:spcBef>
                        <a:spcAft>
                          <a:spcPts val="100"/>
                        </a:spcAft>
                      </a:pPr>
                      <a:r>
                        <a:rPr lang="en-GB" sz="900" b="1" kern="1200" spc="0" dirty="0">
                          <a:solidFill>
                            <a:schemeClr val="bg1">
                              <a:lumMod val="95000"/>
                            </a:schemeClr>
                          </a:solidFill>
                          <a:latin typeface="Arial" panose="020B0604020202020204" pitchFamily="34" charset="0"/>
                          <a:ea typeface="+mn-ea"/>
                          <a:cs typeface="Arial" panose="020B0604020202020204" pitchFamily="34" charset="0"/>
                        </a:rPr>
                        <a:t>Governance Review not required for any other reason ?</a:t>
                      </a:r>
                    </a:p>
                  </a:txBody>
                  <a:tcPr marL="83074" marR="83074" marT="41543" marB="41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18782446"/>
                  </a:ext>
                </a:extLst>
              </a:tr>
              <a:tr h="222735">
                <a:tc>
                  <a:txBody>
                    <a:bodyPr/>
                    <a:lstStyle/>
                    <a:p>
                      <a:pPr>
                        <a:spcAft>
                          <a:spcPts val="0"/>
                        </a:spcAft>
                      </a:pPr>
                      <a:r>
                        <a:rPr lang="en-GB" sz="900" b="0" i="1" kern="1200" baseline="0" dirty="0">
                          <a:solidFill>
                            <a:schemeClr val="bg1">
                              <a:lumMod val="50000"/>
                            </a:schemeClr>
                          </a:solidFill>
                          <a:latin typeface="RN House Sans Regular" panose="020B0504020203020204" pitchFamily="34" charset="0"/>
                          <a:ea typeface="+mn-ea"/>
                          <a:cs typeface="+mn-cs"/>
                        </a:rPr>
                        <a:t>&lt;Enter date of completion&gt;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IN" sz="900" kern="1200" baseline="0" dirty="0">
                          <a:solidFill>
                            <a:schemeClr val="tx2"/>
                          </a:solidFill>
                          <a:latin typeface="RN House Sans Regular" panose="020B0504020203020204" pitchFamily="34" charset="0"/>
                          <a:ea typeface="+mn-ea"/>
                          <a:cs typeface="+mn-cs"/>
                        </a:rPr>
                        <a:t>Yes / No</a:t>
                      </a:r>
                      <a:endParaRPr lang="en-GB" sz="900" kern="1200" baseline="0" dirty="0">
                        <a:solidFill>
                          <a:schemeClr val="tx2"/>
                        </a:solidFill>
                        <a:latin typeface="RN House Sans Regular" panose="020B0504020203020204" pitchFamily="34" charset="0"/>
                        <a:ea typeface="+mn-ea"/>
                        <a:cs typeface="+mn-cs"/>
                      </a:endParaRPr>
                    </a:p>
                  </a:txBody>
                  <a:tcPr marL="83074" marR="83074" marT="41543" marB="41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900" kern="1200" baseline="0" dirty="0">
                          <a:solidFill>
                            <a:schemeClr val="tx2"/>
                          </a:solidFill>
                          <a:latin typeface="RN House Sans Regular" panose="020B0504020203020204" pitchFamily="34" charset="0"/>
                          <a:ea typeface="+mn-ea"/>
                          <a:cs typeface="+mn-cs"/>
                        </a:rPr>
                        <a:t> Yes / No</a:t>
                      </a:r>
                    </a:p>
                  </a:txBody>
                  <a:tcPr marL="83074" marR="83074" marT="41543" marB="41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900" kern="1200" baseline="0" dirty="0">
                          <a:solidFill>
                            <a:schemeClr val="tx2"/>
                          </a:solidFill>
                          <a:latin typeface="RN House Sans Regular" panose="020B0504020203020204" pitchFamily="34" charset="0"/>
                          <a:ea typeface="+mn-ea"/>
                          <a:cs typeface="+mn-cs"/>
                        </a:rPr>
                        <a:t> Yes / No</a:t>
                      </a:r>
                    </a:p>
                  </a:txBody>
                  <a:tcPr marL="83074" marR="83074" marT="41543" marB="41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8795670"/>
                  </a:ext>
                </a:extLst>
              </a:tr>
              <a:tr h="222735">
                <a:tc>
                  <a:txBody>
                    <a:bodyPr/>
                    <a:lstStyle/>
                    <a:p>
                      <a:pPr>
                        <a:spcAft>
                          <a:spcPts val="0"/>
                        </a:spcAft>
                      </a:pPr>
                      <a:r>
                        <a:rPr lang="en-GB" sz="900" b="0" i="1" kern="1200" baseline="0" dirty="0">
                          <a:solidFill>
                            <a:schemeClr val="bg1">
                              <a:lumMod val="50000"/>
                            </a:schemeClr>
                          </a:solidFill>
                          <a:latin typeface="RN House Sans Regular" panose="020B0504020203020204" pitchFamily="34" charset="0"/>
                          <a:ea typeface="+mn-ea"/>
                          <a:cs typeface="+mn-cs"/>
                        </a:rPr>
                        <a:t>&lt;Enter date of completion&gt;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IN" sz="900" kern="1200" baseline="0" dirty="0">
                          <a:solidFill>
                            <a:schemeClr val="tx2"/>
                          </a:solidFill>
                          <a:latin typeface="RN House Sans Regular" panose="020B0504020203020204" pitchFamily="34" charset="0"/>
                          <a:ea typeface="+mn-ea"/>
                          <a:cs typeface="+mn-cs"/>
                        </a:rPr>
                        <a:t>Yes / No</a:t>
                      </a:r>
                      <a:endParaRPr lang="en-GB" sz="900" kern="1200" baseline="0" dirty="0">
                        <a:solidFill>
                          <a:schemeClr val="tx2"/>
                        </a:solidFill>
                        <a:latin typeface="RN House Sans Regular" panose="020B0504020203020204" pitchFamily="34" charset="0"/>
                        <a:ea typeface="+mn-ea"/>
                        <a:cs typeface="+mn-cs"/>
                      </a:endParaRPr>
                    </a:p>
                  </a:txBody>
                  <a:tcPr marL="83074" marR="83074" marT="41543" marB="41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900" kern="1200" baseline="0" dirty="0">
                          <a:solidFill>
                            <a:schemeClr val="tx2"/>
                          </a:solidFill>
                          <a:latin typeface="RN House Sans Regular" panose="020B0504020203020204" pitchFamily="34" charset="0"/>
                          <a:ea typeface="+mn-ea"/>
                          <a:cs typeface="+mn-cs"/>
                        </a:rPr>
                        <a:t> Yes / No</a:t>
                      </a:r>
                    </a:p>
                  </a:txBody>
                  <a:tcPr marL="83074" marR="83074" marT="41543" marB="41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900" kern="1200" baseline="0" dirty="0">
                          <a:solidFill>
                            <a:schemeClr val="tx2"/>
                          </a:solidFill>
                          <a:latin typeface="RN House Sans Regular" panose="020B0504020203020204" pitchFamily="34" charset="0"/>
                          <a:ea typeface="+mn-ea"/>
                          <a:cs typeface="+mn-cs"/>
                        </a:rPr>
                        <a:t> Yes / No</a:t>
                      </a:r>
                    </a:p>
                  </a:txBody>
                  <a:tcPr marL="83074" marR="83074" marT="41543" marB="41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5725702"/>
                  </a:ext>
                </a:extLst>
              </a:tr>
            </a:tbl>
          </a:graphicData>
        </a:graphic>
      </p:graphicFrame>
      <p:graphicFrame>
        <p:nvGraphicFramePr>
          <p:cNvPr id="10" name="Table 9">
            <a:extLst>
              <a:ext uri="{FF2B5EF4-FFF2-40B4-BE49-F238E27FC236}">
                <a16:creationId xmlns:a16="http://schemas.microsoft.com/office/drawing/2014/main" id="{73ED785F-4A82-4EF7-8C62-A0959D99E1EA}"/>
              </a:ext>
            </a:extLst>
          </p:cNvPr>
          <p:cNvGraphicFramePr>
            <a:graphicFrameLocks noGrp="1"/>
          </p:cNvGraphicFramePr>
          <p:nvPr>
            <p:extLst>
              <p:ext uri="{D42A27DB-BD31-4B8C-83A1-F6EECF244321}">
                <p14:modId xmlns:p14="http://schemas.microsoft.com/office/powerpoint/2010/main" val="3676118038"/>
              </p:ext>
            </p:extLst>
          </p:nvPr>
        </p:nvGraphicFramePr>
        <p:xfrm>
          <a:off x="485999" y="2535251"/>
          <a:ext cx="9445625" cy="856596"/>
        </p:xfrm>
        <a:graphic>
          <a:graphicData uri="http://schemas.openxmlformats.org/drawingml/2006/table">
            <a:tbl>
              <a:tblPr firstRow="1" firstCol="1" bandRow="1">
                <a:tableStyleId>{BC89EF96-8CEA-46FF-86C4-4CE0E7609802}</a:tableStyleId>
              </a:tblPr>
              <a:tblGrid>
                <a:gridCol w="2361262">
                  <a:extLst>
                    <a:ext uri="{9D8B030D-6E8A-4147-A177-3AD203B41FA5}">
                      <a16:colId xmlns:a16="http://schemas.microsoft.com/office/drawing/2014/main" val="2710468580"/>
                    </a:ext>
                  </a:extLst>
                </a:gridCol>
                <a:gridCol w="2361262">
                  <a:extLst>
                    <a:ext uri="{9D8B030D-6E8A-4147-A177-3AD203B41FA5}">
                      <a16:colId xmlns:a16="http://schemas.microsoft.com/office/drawing/2014/main" val="3030156258"/>
                    </a:ext>
                  </a:extLst>
                </a:gridCol>
                <a:gridCol w="2292611">
                  <a:extLst>
                    <a:ext uri="{9D8B030D-6E8A-4147-A177-3AD203B41FA5}">
                      <a16:colId xmlns:a16="http://schemas.microsoft.com/office/drawing/2014/main" val="4102445307"/>
                    </a:ext>
                  </a:extLst>
                </a:gridCol>
                <a:gridCol w="2430490">
                  <a:extLst>
                    <a:ext uri="{9D8B030D-6E8A-4147-A177-3AD203B41FA5}">
                      <a16:colId xmlns:a16="http://schemas.microsoft.com/office/drawing/2014/main" val="3767537142"/>
                    </a:ext>
                  </a:extLst>
                </a:gridCol>
              </a:tblGrid>
              <a:tr h="370787">
                <a:tc>
                  <a:txBody>
                    <a:bodyPr/>
                    <a:lstStyle/>
                    <a:p>
                      <a:pPr marL="0" algn="ctr" defTabSz="914400" rtl="0" eaLnBrk="1" latinLnBrk="0" hangingPunct="1">
                        <a:lnSpc>
                          <a:spcPts val="1200"/>
                        </a:lnSpc>
                        <a:spcBef>
                          <a:spcPts val="200"/>
                        </a:spcBef>
                        <a:spcAft>
                          <a:spcPts val="100"/>
                        </a:spcAft>
                      </a:pPr>
                      <a:r>
                        <a:rPr lang="en-GB" sz="900" b="1" kern="1200" spc="0" dirty="0">
                          <a:solidFill>
                            <a:schemeClr val="bg1">
                              <a:lumMod val="95000"/>
                            </a:schemeClr>
                          </a:solidFill>
                          <a:latin typeface="Arial" panose="020B0604020202020204" pitchFamily="34" charset="0"/>
                          <a:ea typeface="+mn-ea"/>
                          <a:cs typeface="Arial" panose="020B0604020202020204" pitchFamily="34" charset="0"/>
                        </a:rPr>
                        <a:t>WPDT Analysis Outcome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lnSpc>
                          <a:spcPts val="1200"/>
                        </a:lnSpc>
                        <a:spcBef>
                          <a:spcPts val="200"/>
                        </a:spcBef>
                        <a:spcAft>
                          <a:spcPts val="100"/>
                        </a:spcAft>
                      </a:pPr>
                      <a:r>
                        <a:rPr lang="en-GB" sz="900" b="1" kern="1200" spc="0" dirty="0">
                          <a:solidFill>
                            <a:schemeClr val="bg1">
                              <a:lumMod val="95000"/>
                            </a:schemeClr>
                          </a:solidFill>
                          <a:latin typeface="Arial" panose="020B0604020202020204" pitchFamily="34" charset="0"/>
                          <a:ea typeface="+mn-ea"/>
                          <a:cs typeface="Arial" panose="020B0604020202020204" pitchFamily="34" charset="0"/>
                        </a:rPr>
                        <a:t>WPDT reference number</a:t>
                      </a:r>
                    </a:p>
                  </a:txBody>
                  <a:tcPr marL="83074" marR="83074" marT="41543" marB="41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lnSpc>
                          <a:spcPts val="1200"/>
                        </a:lnSpc>
                        <a:spcBef>
                          <a:spcPts val="200"/>
                        </a:spcBef>
                        <a:spcAft>
                          <a:spcPts val="100"/>
                        </a:spcAft>
                      </a:pPr>
                      <a:r>
                        <a:rPr lang="en-GB" sz="900" b="1" kern="1200" spc="0" dirty="0">
                          <a:solidFill>
                            <a:schemeClr val="bg1">
                              <a:lumMod val="95000"/>
                            </a:schemeClr>
                          </a:solidFill>
                          <a:latin typeface="Arial" panose="020B0604020202020204" pitchFamily="34" charset="0"/>
                          <a:ea typeface="+mn-ea"/>
                          <a:cs typeface="Arial" panose="020B0604020202020204" pitchFamily="34" charset="0"/>
                        </a:rPr>
                        <a:t>Approved at CTO RB</a:t>
                      </a:r>
                    </a:p>
                  </a:txBody>
                  <a:tcPr marL="83074" marR="83074" marT="41543" marB="41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lnSpc>
                          <a:spcPts val="1200"/>
                        </a:lnSpc>
                        <a:spcBef>
                          <a:spcPts val="200"/>
                        </a:spcBef>
                        <a:spcAft>
                          <a:spcPts val="100"/>
                        </a:spcAft>
                      </a:pPr>
                      <a:r>
                        <a:rPr lang="en-GB" sz="900" b="1" kern="1200" spc="0" dirty="0">
                          <a:solidFill>
                            <a:schemeClr val="bg1">
                              <a:lumMod val="95000"/>
                            </a:schemeClr>
                          </a:solidFill>
                          <a:latin typeface="Arial" panose="020B0604020202020204" pitchFamily="34" charset="0"/>
                          <a:ea typeface="+mn-ea"/>
                          <a:cs typeface="Arial" panose="020B0604020202020204" pitchFamily="34" charset="0"/>
                        </a:rPr>
                        <a:t>Approved at WPA</a:t>
                      </a:r>
                    </a:p>
                  </a:txBody>
                  <a:tcPr marL="83074" marR="83074" marT="41543" marB="41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18782446"/>
                  </a:ext>
                </a:extLst>
              </a:tr>
              <a:tr h="485809">
                <a:tc>
                  <a:txBody>
                    <a:bodyPr/>
                    <a:lstStyle/>
                    <a:p>
                      <a:pPr>
                        <a:spcAft>
                          <a:spcPts val="0"/>
                        </a:spcAft>
                      </a:pPr>
                      <a:r>
                        <a:rPr lang="en-GB" sz="900" kern="1200" baseline="0" dirty="0">
                          <a:solidFill>
                            <a:schemeClr val="tx2"/>
                          </a:solidFill>
                          <a:latin typeface="RN House Sans Regular" panose="020B0504020203020204" pitchFamily="34" charset="0"/>
                          <a:ea typeface="+mn-ea"/>
                          <a:cs typeface="+mn-cs"/>
                        </a:rPr>
                        <a:t>Provide a brief summary of outcome.</a:t>
                      </a:r>
                    </a:p>
                    <a:p>
                      <a:pPr>
                        <a:spcAft>
                          <a:spcPts val="0"/>
                        </a:spcAft>
                      </a:pPr>
                      <a:r>
                        <a:rPr lang="en-GB" sz="900" b="0" kern="1200" baseline="0" dirty="0">
                          <a:solidFill>
                            <a:schemeClr val="tx2"/>
                          </a:solidFill>
                          <a:latin typeface="RN House Sans Regular" panose="020B0504020203020204" pitchFamily="34" charset="0"/>
                          <a:ea typeface="+mn-ea"/>
                          <a:cs typeface="+mn-cs"/>
                        </a:rPr>
                        <a:t>Note: If deployment is internal only, then all other fields in the table are “Not Applicable”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i="0" dirty="0">
                          <a:solidFill>
                            <a:srgbClr val="333333"/>
                          </a:solidFill>
                          <a:effectLst/>
                          <a:highlight>
                            <a:srgbClr val="FFFF00"/>
                          </a:highlight>
                          <a:latin typeface="Segoe UI" panose="020B0502040204020203" pitchFamily="34" charset="0"/>
                        </a:rPr>
                        <a:t>WPDT-2021-281 </a:t>
                      </a:r>
                    </a:p>
                  </a:txBody>
                  <a:tcPr marL="83074" marR="83074" marT="41543" marB="41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Aft>
                          <a:spcPts val="0"/>
                        </a:spcAft>
                      </a:pPr>
                      <a:r>
                        <a:rPr lang="en-GB" sz="900" kern="1200" baseline="0" dirty="0">
                          <a:solidFill>
                            <a:schemeClr val="tx2"/>
                          </a:solidFill>
                          <a:latin typeface="RN House Sans Regular" panose="020B0504020203020204" pitchFamily="34" charset="0"/>
                          <a:ea typeface="+mn-ea"/>
                          <a:cs typeface="+mn-cs"/>
                        </a:rPr>
                        <a:t> Yes / No / Not Applicable</a:t>
                      </a:r>
                    </a:p>
                  </a:txBody>
                  <a:tcPr marL="83074" marR="83074" marT="41543" marB="41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Aft>
                          <a:spcPts val="0"/>
                        </a:spcAft>
                      </a:pPr>
                      <a:r>
                        <a:rPr lang="en-GB" sz="900" kern="1200" baseline="0" dirty="0">
                          <a:solidFill>
                            <a:schemeClr val="tx2"/>
                          </a:solidFill>
                          <a:latin typeface="RN House Sans Regular" panose="020B0504020203020204" pitchFamily="34" charset="0"/>
                          <a:ea typeface="+mn-ea"/>
                          <a:cs typeface="+mn-cs"/>
                        </a:rPr>
                        <a:t> Yes</a:t>
                      </a:r>
                    </a:p>
                  </a:txBody>
                  <a:tcPr marL="83074" marR="83074" marT="41543" marB="41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8795670"/>
                  </a:ext>
                </a:extLst>
              </a:tr>
            </a:tbl>
          </a:graphicData>
        </a:graphic>
      </p:graphicFrame>
    </p:spTree>
    <p:extLst>
      <p:ext uri="{BB962C8B-B14F-4D97-AF65-F5344CB8AC3E}">
        <p14:creationId xmlns:p14="http://schemas.microsoft.com/office/powerpoint/2010/main" val="678319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A3F1F6-9C04-4FCB-9467-D79D202499F4}"/>
              </a:ext>
            </a:extLst>
          </p:cNvPr>
          <p:cNvSpPr>
            <a:spLocks noGrp="1"/>
          </p:cNvSpPr>
          <p:nvPr>
            <p:ph sz="quarter" idx="11"/>
          </p:nvPr>
        </p:nvSpPr>
        <p:spPr/>
        <p:txBody>
          <a:bodyPr/>
          <a:lstStyle/>
          <a:p>
            <a:r>
              <a:rPr lang="en-GB" dirty="0"/>
              <a:t>Describe any steps required to decommission the Pilot or </a:t>
            </a:r>
            <a:r>
              <a:rPr lang="en-GB" dirty="0" err="1"/>
              <a:t>PoC</a:t>
            </a:r>
            <a:r>
              <a:rPr lang="en-GB" dirty="0"/>
              <a:t> design</a:t>
            </a:r>
          </a:p>
          <a:p>
            <a:endParaRPr lang="en-GB" dirty="0"/>
          </a:p>
          <a:p>
            <a:r>
              <a:rPr lang="en-GB" dirty="0"/>
              <a:t>How long is Pilot / </a:t>
            </a:r>
            <a:r>
              <a:rPr lang="en-GB" dirty="0" err="1"/>
              <a:t>PoC</a:t>
            </a:r>
            <a:r>
              <a:rPr lang="en-GB" dirty="0"/>
              <a:t> going to be in existence ?</a:t>
            </a:r>
          </a:p>
          <a:p>
            <a:r>
              <a:rPr lang="en-GB" dirty="0"/>
              <a:t>At the end of the Pilot / </a:t>
            </a:r>
            <a:r>
              <a:rPr lang="en-GB" dirty="0" err="1"/>
              <a:t>PoC</a:t>
            </a:r>
            <a:r>
              <a:rPr lang="en-GB" dirty="0"/>
              <a:t>, is the solution going to be decommissioned ?</a:t>
            </a:r>
          </a:p>
          <a:p>
            <a:r>
              <a:rPr lang="en-GB" dirty="0"/>
              <a:t>If it is, what steps are required to carry the decommissioning out from both an application and an infrastructure perspective?</a:t>
            </a:r>
          </a:p>
          <a:p>
            <a:endParaRPr lang="en-GB" dirty="0"/>
          </a:p>
          <a:p>
            <a:endParaRPr lang="en-GB" dirty="0"/>
          </a:p>
        </p:txBody>
      </p:sp>
      <p:sp>
        <p:nvSpPr>
          <p:cNvPr id="3" name="Slide Number Placeholder 2">
            <a:extLst>
              <a:ext uri="{FF2B5EF4-FFF2-40B4-BE49-F238E27FC236}">
                <a16:creationId xmlns:a16="http://schemas.microsoft.com/office/drawing/2014/main" id="{5A838C5C-EB4A-42E7-A3DE-8FE06EBF14D8}"/>
              </a:ext>
            </a:extLst>
          </p:cNvPr>
          <p:cNvSpPr>
            <a:spLocks noGrp="1"/>
          </p:cNvSpPr>
          <p:nvPr>
            <p:ph type="sldNum" sz="quarter" idx="10"/>
          </p:nvPr>
        </p:nvSpPr>
        <p:spPr/>
        <p:txBody>
          <a:bodyPr/>
          <a:lstStyle/>
          <a:p>
            <a:fld id="{08BDDC8D-36E9-467E-8CF1-750845950A7F}" type="slidenum">
              <a:rPr lang="en-GB" smtClean="0"/>
              <a:pPr/>
              <a:t>29</a:t>
            </a:fld>
            <a:endParaRPr lang="en-GB"/>
          </a:p>
        </p:txBody>
      </p:sp>
      <p:sp>
        <p:nvSpPr>
          <p:cNvPr id="4" name="Title 3">
            <a:extLst>
              <a:ext uri="{FF2B5EF4-FFF2-40B4-BE49-F238E27FC236}">
                <a16:creationId xmlns:a16="http://schemas.microsoft.com/office/drawing/2014/main" id="{C16DA6C1-D814-4580-833C-74725202C853}"/>
              </a:ext>
            </a:extLst>
          </p:cNvPr>
          <p:cNvSpPr>
            <a:spLocks noGrp="1"/>
          </p:cNvSpPr>
          <p:nvPr>
            <p:ph type="title"/>
          </p:nvPr>
        </p:nvSpPr>
        <p:spPr/>
        <p:txBody>
          <a:bodyPr/>
          <a:lstStyle/>
          <a:p>
            <a:r>
              <a:rPr lang="en-GB" altLang="en-US" dirty="0"/>
              <a:t>Design: Decommissioning Design </a:t>
            </a:r>
            <a:r>
              <a:rPr lang="en-GB" altLang="en-US" sz="2000" dirty="0" err="1"/>
              <a:t>incl</a:t>
            </a:r>
            <a:r>
              <a:rPr lang="en-GB" altLang="en-US" sz="2000" dirty="0"/>
              <a:t> for Pilot or </a:t>
            </a:r>
            <a:r>
              <a:rPr lang="en-GB" altLang="en-US" sz="2000" dirty="0" err="1"/>
              <a:t>PoC</a:t>
            </a:r>
            <a:r>
              <a:rPr lang="en-GB" altLang="en-US" sz="2000" dirty="0"/>
              <a:t> Designs</a:t>
            </a:r>
            <a:endParaRPr lang="en-GB" dirty="0"/>
          </a:p>
        </p:txBody>
      </p:sp>
      <p:sp>
        <p:nvSpPr>
          <p:cNvPr id="5" name="TextBox 4">
            <a:extLst>
              <a:ext uri="{FF2B5EF4-FFF2-40B4-BE49-F238E27FC236}">
                <a16:creationId xmlns:a16="http://schemas.microsoft.com/office/drawing/2014/main" id="{03910D2D-220C-4C21-A0AB-C321D6DA234E}"/>
              </a:ext>
            </a:extLst>
          </p:cNvPr>
          <p:cNvSpPr txBox="1"/>
          <p:nvPr/>
        </p:nvSpPr>
        <p:spPr>
          <a:xfrm>
            <a:off x="241841" y="4053452"/>
            <a:ext cx="9056318" cy="823789"/>
          </a:xfrm>
          <a:prstGeom prst="rect">
            <a:avLst/>
          </a:prstGeom>
          <a:solidFill>
            <a:schemeClr val="bg1"/>
          </a:solidFill>
        </p:spPr>
        <p:txBody>
          <a:bodyPr wrap="square" lIns="0" tIns="0" rIns="0" bIns="0" rtlCol="0">
            <a:noAutofit/>
          </a:bodyPr>
          <a:lstStyle/>
          <a:p>
            <a:pPr algn="ctr"/>
            <a:r>
              <a:rPr lang="en-US" sz="2400" b="1" dirty="0">
                <a:solidFill>
                  <a:srgbClr val="FF0000"/>
                </a:solidFill>
                <a:latin typeface="Arial" panose="020B0604020202020204" pitchFamily="34" charset="0"/>
                <a:cs typeface="Arial" panose="020B0604020202020204" pitchFamily="34" charset="0"/>
              </a:rPr>
              <a:t>No Decommission involved. </a:t>
            </a:r>
          </a:p>
          <a:p>
            <a:pPr algn="ctr"/>
            <a:r>
              <a:rPr lang="en-US" sz="2400" b="1" dirty="0">
                <a:solidFill>
                  <a:srgbClr val="FF0000"/>
                </a:solidFill>
                <a:latin typeface="Arial" panose="020B0604020202020204" pitchFamily="34" charset="0"/>
                <a:cs typeface="Arial" panose="020B0604020202020204" pitchFamily="34" charset="0"/>
              </a:rPr>
              <a:t>POC already completed on premise.</a:t>
            </a:r>
            <a:endParaRPr lang="en-GB" sz="2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1532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B12060-73A8-4B15-A028-7768889DFC5B}"/>
              </a:ext>
            </a:extLst>
          </p:cNvPr>
          <p:cNvSpPr>
            <a:spLocks noGrp="1"/>
          </p:cNvSpPr>
          <p:nvPr>
            <p:ph sz="quarter" idx="11"/>
          </p:nvPr>
        </p:nvSpPr>
        <p:spPr>
          <a:xfrm>
            <a:off x="526394" y="6423795"/>
            <a:ext cx="9434513" cy="852479"/>
          </a:xfrm>
        </p:spPr>
        <p:txBody>
          <a:bodyPr/>
          <a:lstStyle/>
          <a:p>
            <a:pPr>
              <a:spcBef>
                <a:spcPct val="50000"/>
              </a:spcBef>
              <a:buClr>
                <a:schemeClr val="accent1"/>
              </a:buClr>
              <a:buSzPct val="95000"/>
              <a:defRPr/>
            </a:pPr>
            <a:r>
              <a:rPr lang="en-GB" sz="1000" dirty="0"/>
              <a:t>Platforms in the context of this slide are Application, Feature or Infrastructure teams responsible for the design and delivery of constituent components of the Solution. Please include all platforms that are impacted, adding new rows where needed. All impacted platforms need to be syndicated prior to submission to the Design Authority and their approval to, or comments on, the design proposal noted.</a:t>
            </a:r>
          </a:p>
          <a:p>
            <a:pPr>
              <a:spcBef>
                <a:spcPct val="50000"/>
              </a:spcBef>
              <a:buClr>
                <a:schemeClr val="accent1"/>
              </a:buClr>
              <a:buSzPct val="95000"/>
              <a:defRPr/>
            </a:pPr>
            <a:r>
              <a:rPr lang="en-GB" sz="1000" dirty="0"/>
              <a:t>For Design Areas not impacted, please mark as n/a.</a:t>
            </a:r>
          </a:p>
          <a:p>
            <a:endParaRPr lang="en-GB" sz="1000" dirty="0"/>
          </a:p>
        </p:txBody>
      </p:sp>
      <p:sp>
        <p:nvSpPr>
          <p:cNvPr id="3" name="Slide Number Placeholder 2">
            <a:extLst>
              <a:ext uri="{FF2B5EF4-FFF2-40B4-BE49-F238E27FC236}">
                <a16:creationId xmlns:a16="http://schemas.microsoft.com/office/drawing/2014/main" id="{55F044C9-8731-4A91-9389-C86458380C40}"/>
              </a:ext>
            </a:extLst>
          </p:cNvPr>
          <p:cNvSpPr>
            <a:spLocks noGrp="1"/>
          </p:cNvSpPr>
          <p:nvPr>
            <p:ph type="sldNum" sz="quarter" idx="10"/>
          </p:nvPr>
        </p:nvSpPr>
        <p:spPr/>
        <p:txBody>
          <a:bodyPr/>
          <a:lstStyle/>
          <a:p>
            <a:fld id="{08BDDC8D-36E9-467E-8CF1-750845950A7F}" type="slidenum">
              <a:rPr lang="en-GB" smtClean="0"/>
              <a:pPr/>
              <a:t>3</a:t>
            </a:fld>
            <a:endParaRPr lang="en-GB"/>
          </a:p>
        </p:txBody>
      </p:sp>
      <p:sp>
        <p:nvSpPr>
          <p:cNvPr id="4" name="Title 3">
            <a:extLst>
              <a:ext uri="{FF2B5EF4-FFF2-40B4-BE49-F238E27FC236}">
                <a16:creationId xmlns:a16="http://schemas.microsoft.com/office/drawing/2014/main" id="{F912FCC9-59F2-45FE-825B-20DBC4A2DBD7}"/>
              </a:ext>
            </a:extLst>
          </p:cNvPr>
          <p:cNvSpPr>
            <a:spLocks noGrp="1"/>
          </p:cNvSpPr>
          <p:nvPr>
            <p:ph type="title"/>
          </p:nvPr>
        </p:nvSpPr>
        <p:spPr/>
        <p:txBody>
          <a:bodyPr/>
          <a:lstStyle/>
          <a:p>
            <a:r>
              <a:rPr lang="en-GB" altLang="en-US" dirty="0"/>
              <a:t>Introduction: Engaged Design Areas and Feedback</a:t>
            </a:r>
            <a:endParaRPr lang="en-GB" dirty="0"/>
          </a:p>
        </p:txBody>
      </p:sp>
      <p:graphicFrame>
        <p:nvGraphicFramePr>
          <p:cNvPr id="6" name="Table 5">
            <a:extLst>
              <a:ext uri="{FF2B5EF4-FFF2-40B4-BE49-F238E27FC236}">
                <a16:creationId xmlns:a16="http://schemas.microsoft.com/office/drawing/2014/main" id="{E7D7B93E-3217-48C2-A9DF-C3777A0698BE}"/>
              </a:ext>
            </a:extLst>
          </p:cNvPr>
          <p:cNvGraphicFramePr>
            <a:graphicFrameLocks noGrp="1"/>
          </p:cNvGraphicFramePr>
          <p:nvPr>
            <p:extLst>
              <p:ext uri="{D42A27DB-BD31-4B8C-83A1-F6EECF244321}">
                <p14:modId xmlns:p14="http://schemas.microsoft.com/office/powerpoint/2010/main" val="641879701"/>
              </p:ext>
            </p:extLst>
          </p:nvPr>
        </p:nvGraphicFramePr>
        <p:xfrm>
          <a:off x="485775" y="1439037"/>
          <a:ext cx="9836150" cy="5135830"/>
        </p:xfrm>
        <a:graphic>
          <a:graphicData uri="http://schemas.openxmlformats.org/drawingml/2006/table">
            <a:tbl>
              <a:tblPr firstRow="1" bandRow="1">
                <a:tableStyleId>{5C22544A-7EE6-4342-B048-85BDC9FD1C3A}</a:tableStyleId>
              </a:tblPr>
              <a:tblGrid>
                <a:gridCol w="2516145">
                  <a:extLst>
                    <a:ext uri="{9D8B030D-6E8A-4147-A177-3AD203B41FA5}">
                      <a16:colId xmlns:a16="http://schemas.microsoft.com/office/drawing/2014/main" val="1874470319"/>
                    </a:ext>
                  </a:extLst>
                </a:gridCol>
                <a:gridCol w="1532502">
                  <a:extLst>
                    <a:ext uri="{9D8B030D-6E8A-4147-A177-3AD203B41FA5}">
                      <a16:colId xmlns:a16="http://schemas.microsoft.com/office/drawing/2014/main" val="1223887062"/>
                    </a:ext>
                  </a:extLst>
                </a:gridCol>
                <a:gridCol w="5787503">
                  <a:extLst>
                    <a:ext uri="{9D8B030D-6E8A-4147-A177-3AD203B41FA5}">
                      <a16:colId xmlns:a16="http://schemas.microsoft.com/office/drawing/2014/main" val="3516689961"/>
                    </a:ext>
                  </a:extLst>
                </a:gridCol>
              </a:tblGrid>
              <a:tr h="577583">
                <a:tc>
                  <a:txBody>
                    <a:bodyPr/>
                    <a:lstStyle/>
                    <a:p>
                      <a:r>
                        <a:rPr lang="en-GB" sz="1200" dirty="0">
                          <a:solidFill>
                            <a:schemeClr val="bg1">
                              <a:lumMod val="95000"/>
                            </a:schemeClr>
                          </a:solidFill>
                        </a:rPr>
                        <a:t>Design Area </a:t>
                      </a:r>
                      <a:br>
                        <a:rPr lang="en-GB" sz="1200" dirty="0">
                          <a:solidFill>
                            <a:schemeClr val="bg1">
                              <a:lumMod val="95000"/>
                            </a:schemeClr>
                          </a:solidFill>
                        </a:rPr>
                      </a:br>
                      <a:r>
                        <a:rPr lang="en-GB" sz="1050" b="0" dirty="0">
                          <a:solidFill>
                            <a:schemeClr val="bg1">
                              <a:lumMod val="95000"/>
                            </a:schemeClr>
                          </a:solidFill>
                        </a:rPr>
                        <a:t>(Domain, CoE or Franchise)</a:t>
                      </a:r>
                    </a:p>
                    <a:p>
                      <a:r>
                        <a:rPr lang="en-GB" sz="1050" b="0" dirty="0">
                          <a:solidFill>
                            <a:schemeClr val="bg1">
                              <a:lumMod val="95000"/>
                            </a:schemeClr>
                          </a:solidFill>
                        </a:rPr>
                        <a:t>(Add additional domains, if required)</a:t>
                      </a:r>
                      <a:endParaRPr lang="en-GB" sz="1100" b="0" dirty="0">
                        <a:solidFill>
                          <a:schemeClr val="bg1">
                            <a:lumMod val="95000"/>
                          </a:schemeClr>
                        </a:solidFill>
                      </a:endParaRPr>
                    </a:p>
                  </a:txBody>
                  <a:tcPr marL="91437" marR="91437" marT="45718" marB="45718"/>
                </a:tc>
                <a:tc>
                  <a:txBody>
                    <a:bodyPr/>
                    <a:lstStyle/>
                    <a:p>
                      <a:r>
                        <a:rPr lang="en-GB" sz="1200" dirty="0">
                          <a:solidFill>
                            <a:schemeClr val="bg1">
                              <a:lumMod val="95000"/>
                            </a:schemeClr>
                          </a:solidFill>
                        </a:rPr>
                        <a:t>Platform(s)</a:t>
                      </a:r>
                    </a:p>
                  </a:txBody>
                  <a:tcPr marL="91437" marR="91437" marT="45718" marB="45718"/>
                </a:tc>
                <a:tc>
                  <a:txBody>
                    <a:bodyPr/>
                    <a:lstStyle/>
                    <a:p>
                      <a:r>
                        <a:rPr lang="en-GB" sz="1200" baseline="0" dirty="0">
                          <a:solidFill>
                            <a:schemeClr val="bg1">
                              <a:lumMod val="95000"/>
                            </a:schemeClr>
                          </a:solidFill>
                        </a:rPr>
                        <a:t>Stakeholder approval/comments</a:t>
                      </a:r>
                      <a:endParaRPr lang="en-GB" sz="1200" dirty="0">
                        <a:solidFill>
                          <a:schemeClr val="bg1">
                            <a:lumMod val="95000"/>
                          </a:schemeClr>
                        </a:solidFill>
                      </a:endParaRPr>
                    </a:p>
                  </a:txBody>
                  <a:tcPr marL="91437" marR="91437" marT="45718" marB="45718"/>
                </a:tc>
                <a:extLst>
                  <a:ext uri="{0D108BD9-81ED-4DB2-BD59-A6C34878D82A}">
                    <a16:rowId xmlns:a16="http://schemas.microsoft.com/office/drawing/2014/main" val="1531695554"/>
                  </a:ext>
                </a:extLst>
              </a:tr>
              <a:tr h="266106">
                <a:tc>
                  <a:txBody>
                    <a:bodyPr/>
                    <a:lstStyle/>
                    <a:p>
                      <a:r>
                        <a:rPr lang="en-GB" sz="1050" dirty="0">
                          <a:solidFill>
                            <a:srgbClr val="002469"/>
                          </a:solidFill>
                        </a:rPr>
                        <a:t>Core</a:t>
                      </a:r>
                    </a:p>
                  </a:txBody>
                  <a:tcPr marL="91437" marR="91437" marT="45718" marB="45718"/>
                </a:tc>
                <a:tc>
                  <a:txBody>
                    <a:bodyPr/>
                    <a:lstStyle/>
                    <a:p>
                      <a:endParaRPr lang="en-GB" sz="1100" dirty="0">
                        <a:solidFill>
                          <a:srgbClr val="002469"/>
                        </a:solidFill>
                      </a:endParaRPr>
                    </a:p>
                  </a:txBody>
                  <a:tcPr marL="91437" marR="91437" marT="45718" marB="45718"/>
                </a:tc>
                <a:tc>
                  <a:txBody>
                    <a:bodyPr/>
                    <a:lstStyle/>
                    <a:p>
                      <a:endParaRPr lang="en-GB" sz="1100" dirty="0">
                        <a:solidFill>
                          <a:srgbClr val="002469"/>
                        </a:solidFill>
                      </a:endParaRPr>
                    </a:p>
                  </a:txBody>
                  <a:tcPr marL="91437" marR="91437" marT="45718" marB="45718"/>
                </a:tc>
                <a:extLst>
                  <a:ext uri="{0D108BD9-81ED-4DB2-BD59-A6C34878D82A}">
                    <a16:rowId xmlns:a16="http://schemas.microsoft.com/office/drawing/2014/main" val="2561723778"/>
                  </a:ext>
                </a:extLst>
              </a:tr>
              <a:tr h="266106">
                <a:tc>
                  <a:txBody>
                    <a:bodyPr/>
                    <a:lstStyle/>
                    <a:p>
                      <a:r>
                        <a:rPr lang="en-GB" sz="1050" dirty="0">
                          <a:solidFill>
                            <a:srgbClr val="002469"/>
                          </a:solidFill>
                        </a:rPr>
                        <a:t>CPB</a:t>
                      </a:r>
                    </a:p>
                  </a:txBody>
                  <a:tcPr marL="91437" marR="91437" marT="45718" marB="45718"/>
                </a:tc>
                <a:tc>
                  <a:txBody>
                    <a:bodyPr/>
                    <a:lstStyle/>
                    <a:p>
                      <a:endParaRPr lang="en-GB" sz="1100" dirty="0">
                        <a:solidFill>
                          <a:srgbClr val="002469"/>
                        </a:solidFill>
                      </a:endParaRPr>
                    </a:p>
                  </a:txBody>
                  <a:tcPr marL="91437" marR="91437" marT="45718" marB="45718"/>
                </a:tc>
                <a:tc>
                  <a:txBody>
                    <a:bodyPr/>
                    <a:lstStyle/>
                    <a:p>
                      <a:endParaRPr lang="en-GB" sz="1100" dirty="0">
                        <a:solidFill>
                          <a:srgbClr val="002469"/>
                        </a:solidFill>
                      </a:endParaRPr>
                    </a:p>
                  </a:txBody>
                  <a:tcPr marL="91437" marR="91437" marT="45718" marB="45718"/>
                </a:tc>
                <a:extLst>
                  <a:ext uri="{0D108BD9-81ED-4DB2-BD59-A6C34878D82A}">
                    <a16:rowId xmlns:a16="http://schemas.microsoft.com/office/drawing/2014/main" val="1691864187"/>
                  </a:ext>
                </a:extLst>
              </a:tr>
              <a:tr h="266106">
                <a:tc>
                  <a:txBody>
                    <a:bodyPr/>
                    <a:lstStyle/>
                    <a:p>
                      <a:r>
                        <a:rPr lang="en-GB" sz="1050" dirty="0">
                          <a:solidFill>
                            <a:srgbClr val="002469"/>
                          </a:solidFill>
                        </a:rPr>
                        <a:t>Data &amp; Analytics</a:t>
                      </a:r>
                    </a:p>
                  </a:txBody>
                  <a:tcPr marL="91437" marR="91437" marT="45718" marB="45718"/>
                </a:tc>
                <a:tc>
                  <a:txBody>
                    <a:bodyPr/>
                    <a:lstStyle/>
                    <a:p>
                      <a:r>
                        <a:rPr lang="en-US" sz="1100" dirty="0">
                          <a:solidFill>
                            <a:srgbClr val="002469"/>
                          </a:solidFill>
                        </a:rPr>
                        <a:t>DADS Lab, </a:t>
                      </a:r>
                    </a:p>
                    <a:p>
                      <a:r>
                        <a:rPr lang="en-US" sz="1100" dirty="0">
                          <a:solidFill>
                            <a:srgbClr val="002469"/>
                          </a:solidFill>
                        </a:rPr>
                        <a:t>Data Lake,</a:t>
                      </a:r>
                    </a:p>
                    <a:p>
                      <a:r>
                        <a:rPr lang="en-US" sz="1100" dirty="0">
                          <a:solidFill>
                            <a:srgbClr val="002469"/>
                          </a:solidFill>
                        </a:rPr>
                        <a:t>Snowflake,</a:t>
                      </a:r>
                    </a:p>
                    <a:p>
                      <a:r>
                        <a:rPr lang="en-US" sz="1100" dirty="0">
                          <a:solidFill>
                            <a:srgbClr val="002469"/>
                          </a:solidFill>
                        </a:rPr>
                        <a:t>Tableau Reporting</a:t>
                      </a:r>
                      <a:endParaRPr lang="en-GB" sz="1100" dirty="0">
                        <a:solidFill>
                          <a:srgbClr val="002469"/>
                        </a:solidFill>
                      </a:endParaRPr>
                    </a:p>
                  </a:txBody>
                  <a:tcPr marL="91437" marR="91437" marT="45718" marB="45718"/>
                </a:tc>
                <a:tc>
                  <a:txBody>
                    <a:bodyPr/>
                    <a:lstStyle/>
                    <a:p>
                      <a:r>
                        <a:rPr lang="en-GB" sz="1100" dirty="0">
                          <a:solidFill>
                            <a:srgbClr val="002469"/>
                          </a:solidFill>
                        </a:rPr>
                        <a:t>HLD forum spotlight done on 12/10.</a:t>
                      </a:r>
                    </a:p>
                    <a:p>
                      <a:r>
                        <a:rPr lang="en-GB" sz="1100" dirty="0">
                          <a:solidFill>
                            <a:srgbClr val="002469"/>
                          </a:solidFill>
                        </a:rPr>
                        <a:t>AS solution is to use inflight design patterns like DADS execution /ML Ops,</a:t>
                      </a:r>
                    </a:p>
                    <a:p>
                      <a:r>
                        <a:rPr lang="en-GB" sz="1100" dirty="0">
                          <a:solidFill>
                            <a:srgbClr val="002469"/>
                          </a:solidFill>
                        </a:rPr>
                        <a:t>Full DDA submission/review was recommended.</a:t>
                      </a:r>
                    </a:p>
                  </a:txBody>
                  <a:tcPr marL="91437" marR="91437" marT="45718" marB="45718"/>
                </a:tc>
                <a:extLst>
                  <a:ext uri="{0D108BD9-81ED-4DB2-BD59-A6C34878D82A}">
                    <a16:rowId xmlns:a16="http://schemas.microsoft.com/office/drawing/2014/main" val="2831832759"/>
                  </a:ext>
                </a:extLst>
              </a:tr>
              <a:tr h="266106">
                <a:tc>
                  <a:txBody>
                    <a:bodyPr/>
                    <a:lstStyle/>
                    <a:p>
                      <a:r>
                        <a:rPr lang="en-GB" sz="1050" dirty="0">
                          <a:solidFill>
                            <a:srgbClr val="002469"/>
                          </a:solidFill>
                        </a:rPr>
                        <a:t>Finance</a:t>
                      </a:r>
                    </a:p>
                  </a:txBody>
                  <a:tcPr marL="91437" marR="91437" marT="45718" marB="45718"/>
                </a:tc>
                <a:tc>
                  <a:txBody>
                    <a:bodyPr/>
                    <a:lstStyle/>
                    <a:p>
                      <a:endParaRPr lang="en-GB" sz="1100" dirty="0">
                        <a:solidFill>
                          <a:srgbClr val="002469"/>
                        </a:solidFill>
                      </a:endParaRPr>
                    </a:p>
                  </a:txBody>
                  <a:tcPr marL="91437" marR="91437" marT="45718" marB="45718"/>
                </a:tc>
                <a:tc>
                  <a:txBody>
                    <a:bodyPr/>
                    <a:lstStyle/>
                    <a:p>
                      <a:endParaRPr lang="en-GB" sz="1100" dirty="0">
                        <a:solidFill>
                          <a:srgbClr val="002469"/>
                        </a:solidFill>
                      </a:endParaRPr>
                    </a:p>
                  </a:txBody>
                  <a:tcPr marL="91437" marR="91437" marT="45718" marB="45718"/>
                </a:tc>
                <a:extLst>
                  <a:ext uri="{0D108BD9-81ED-4DB2-BD59-A6C34878D82A}">
                    <a16:rowId xmlns:a16="http://schemas.microsoft.com/office/drawing/2014/main" val="4276876762"/>
                  </a:ext>
                </a:extLst>
              </a:tr>
              <a:tr h="266106">
                <a:tc>
                  <a:txBody>
                    <a:bodyPr/>
                    <a:lstStyle/>
                    <a:p>
                      <a:r>
                        <a:rPr lang="en-IN" sz="1050" dirty="0">
                          <a:solidFill>
                            <a:srgbClr val="002469"/>
                          </a:solidFill>
                        </a:rPr>
                        <a:t>HR</a:t>
                      </a:r>
                      <a:endParaRPr lang="en-GB" sz="1050" dirty="0">
                        <a:solidFill>
                          <a:srgbClr val="002469"/>
                        </a:solidFill>
                      </a:endParaRPr>
                    </a:p>
                  </a:txBody>
                  <a:tcPr marL="91437" marR="91437" marT="45718" marB="45718"/>
                </a:tc>
                <a:tc>
                  <a:txBody>
                    <a:bodyPr/>
                    <a:lstStyle/>
                    <a:p>
                      <a:endParaRPr lang="en-GB" sz="1100" dirty="0">
                        <a:solidFill>
                          <a:srgbClr val="002469"/>
                        </a:solidFill>
                      </a:endParaRPr>
                    </a:p>
                  </a:txBody>
                  <a:tcPr marL="91437" marR="91437" marT="45718" marB="45718"/>
                </a:tc>
                <a:tc>
                  <a:txBody>
                    <a:bodyPr/>
                    <a:lstStyle/>
                    <a:p>
                      <a:endParaRPr lang="en-GB" sz="1100" dirty="0">
                        <a:solidFill>
                          <a:srgbClr val="002469"/>
                        </a:solidFill>
                      </a:endParaRPr>
                    </a:p>
                  </a:txBody>
                  <a:tcPr marL="91437" marR="91437" marT="45718" marB="45718"/>
                </a:tc>
                <a:extLst>
                  <a:ext uri="{0D108BD9-81ED-4DB2-BD59-A6C34878D82A}">
                    <a16:rowId xmlns:a16="http://schemas.microsoft.com/office/drawing/2014/main" val="3542708629"/>
                  </a:ext>
                </a:extLst>
              </a:tr>
              <a:tr h="266106">
                <a:tc>
                  <a:txBody>
                    <a:bodyPr/>
                    <a:lstStyle/>
                    <a:p>
                      <a:r>
                        <a:rPr lang="en-GB" sz="1050" dirty="0">
                          <a:solidFill>
                            <a:srgbClr val="002469"/>
                          </a:solidFill>
                        </a:rPr>
                        <a:t>PB</a:t>
                      </a:r>
                    </a:p>
                  </a:txBody>
                  <a:tcPr marL="91437" marR="91437" marT="45718" marB="45718"/>
                </a:tc>
                <a:tc>
                  <a:txBody>
                    <a:bodyPr/>
                    <a:lstStyle/>
                    <a:p>
                      <a:endParaRPr lang="en-GB" sz="1100" dirty="0">
                        <a:solidFill>
                          <a:srgbClr val="002469"/>
                        </a:solidFill>
                      </a:endParaRPr>
                    </a:p>
                  </a:txBody>
                  <a:tcPr marL="91437" marR="91437" marT="45718" marB="45718"/>
                </a:tc>
                <a:tc>
                  <a:txBody>
                    <a:bodyPr/>
                    <a:lstStyle/>
                    <a:p>
                      <a:endParaRPr lang="en-GB" sz="1100" dirty="0">
                        <a:solidFill>
                          <a:srgbClr val="002469"/>
                        </a:solidFill>
                      </a:endParaRPr>
                    </a:p>
                  </a:txBody>
                  <a:tcPr marL="91437" marR="91437" marT="45718" marB="45718"/>
                </a:tc>
                <a:extLst>
                  <a:ext uri="{0D108BD9-81ED-4DB2-BD59-A6C34878D82A}">
                    <a16:rowId xmlns:a16="http://schemas.microsoft.com/office/drawing/2014/main" val="3115123092"/>
                  </a:ext>
                </a:extLst>
              </a:tr>
              <a:tr h="266106">
                <a:tc>
                  <a:txBody>
                    <a:bodyPr/>
                    <a:lstStyle/>
                    <a:p>
                      <a:r>
                        <a:rPr lang="en-GB" sz="1050" dirty="0">
                          <a:solidFill>
                            <a:srgbClr val="002469"/>
                          </a:solidFill>
                        </a:rPr>
                        <a:t>NWM</a:t>
                      </a:r>
                    </a:p>
                  </a:txBody>
                  <a:tcPr marL="91437" marR="91437" marT="45718" marB="45718"/>
                </a:tc>
                <a:tc>
                  <a:txBody>
                    <a:bodyPr/>
                    <a:lstStyle/>
                    <a:p>
                      <a:endParaRPr lang="en-GB" sz="1100" dirty="0">
                        <a:solidFill>
                          <a:srgbClr val="002469"/>
                        </a:solidFill>
                      </a:endParaRPr>
                    </a:p>
                  </a:txBody>
                  <a:tcPr marL="91437" marR="91437" marT="45718" marB="45718"/>
                </a:tc>
                <a:tc>
                  <a:txBody>
                    <a:bodyPr/>
                    <a:lstStyle/>
                    <a:p>
                      <a:endParaRPr lang="en-GB" sz="1100" dirty="0">
                        <a:solidFill>
                          <a:srgbClr val="002469"/>
                        </a:solidFill>
                      </a:endParaRPr>
                    </a:p>
                  </a:txBody>
                  <a:tcPr marL="91437" marR="91437" marT="45718" marB="45718"/>
                </a:tc>
                <a:extLst>
                  <a:ext uri="{0D108BD9-81ED-4DB2-BD59-A6C34878D82A}">
                    <a16:rowId xmlns:a16="http://schemas.microsoft.com/office/drawing/2014/main" val="388206499"/>
                  </a:ext>
                </a:extLst>
              </a:tr>
              <a:tr h="266106">
                <a:tc>
                  <a:txBody>
                    <a:bodyPr/>
                    <a:lstStyle/>
                    <a:p>
                      <a:r>
                        <a:rPr lang="en-GB" sz="1050" dirty="0">
                          <a:solidFill>
                            <a:srgbClr val="002469"/>
                          </a:solidFill>
                        </a:rPr>
                        <a:t>Payments</a:t>
                      </a:r>
                    </a:p>
                  </a:txBody>
                  <a:tcPr marL="91437" marR="91437" marT="45718" marB="45718"/>
                </a:tc>
                <a:tc>
                  <a:txBody>
                    <a:bodyPr/>
                    <a:lstStyle/>
                    <a:p>
                      <a:endParaRPr lang="en-GB" sz="1100" dirty="0">
                        <a:solidFill>
                          <a:srgbClr val="002469"/>
                        </a:solidFill>
                      </a:endParaRPr>
                    </a:p>
                  </a:txBody>
                  <a:tcPr marL="91437" marR="91437" marT="45718" marB="45718"/>
                </a:tc>
                <a:tc>
                  <a:txBody>
                    <a:bodyPr/>
                    <a:lstStyle/>
                    <a:p>
                      <a:endParaRPr lang="en-GB" sz="1100" dirty="0">
                        <a:solidFill>
                          <a:srgbClr val="002469"/>
                        </a:solidFill>
                      </a:endParaRPr>
                    </a:p>
                  </a:txBody>
                  <a:tcPr marL="91437" marR="91437" marT="45718" marB="45718"/>
                </a:tc>
                <a:extLst>
                  <a:ext uri="{0D108BD9-81ED-4DB2-BD59-A6C34878D82A}">
                    <a16:rowId xmlns:a16="http://schemas.microsoft.com/office/drawing/2014/main" val="1087744623"/>
                  </a:ext>
                </a:extLst>
              </a:tr>
              <a:tr h="266106">
                <a:tc>
                  <a:txBody>
                    <a:bodyPr/>
                    <a:lstStyle/>
                    <a:p>
                      <a:r>
                        <a:rPr lang="en-GB" sz="1050" dirty="0">
                          <a:solidFill>
                            <a:srgbClr val="002469"/>
                          </a:solidFill>
                        </a:rPr>
                        <a:t>EE</a:t>
                      </a:r>
                    </a:p>
                  </a:txBody>
                  <a:tcPr marL="91437" marR="91437" marT="45718" marB="45718"/>
                </a:tc>
                <a:tc>
                  <a:txBody>
                    <a:bodyPr/>
                    <a:lstStyle/>
                    <a:p>
                      <a:endParaRPr lang="en-GB" sz="1100" dirty="0">
                        <a:solidFill>
                          <a:srgbClr val="002469"/>
                        </a:solidFill>
                      </a:endParaRPr>
                    </a:p>
                  </a:txBody>
                  <a:tcPr marL="91437" marR="91437" marT="45718" marB="45718"/>
                </a:tc>
                <a:tc>
                  <a:txBody>
                    <a:bodyPr/>
                    <a:lstStyle/>
                    <a:p>
                      <a:endParaRPr lang="en-GB" sz="1100" dirty="0">
                        <a:solidFill>
                          <a:srgbClr val="002469"/>
                        </a:solidFill>
                      </a:endParaRPr>
                    </a:p>
                  </a:txBody>
                  <a:tcPr marL="91437" marR="91437" marT="45718" marB="45718"/>
                </a:tc>
                <a:extLst>
                  <a:ext uri="{0D108BD9-81ED-4DB2-BD59-A6C34878D82A}">
                    <a16:rowId xmlns:a16="http://schemas.microsoft.com/office/drawing/2014/main" val="2095339921"/>
                  </a:ext>
                </a:extLst>
              </a:tr>
              <a:tr h="266106">
                <a:tc>
                  <a:txBody>
                    <a:bodyPr/>
                    <a:lstStyle/>
                    <a:p>
                      <a:r>
                        <a:rPr lang="en-GB" sz="1050" dirty="0">
                          <a:solidFill>
                            <a:srgbClr val="002469"/>
                          </a:solidFill>
                          <a:hlinkClick r:id="rId2"/>
                        </a:rPr>
                        <a:t>Hosting Solutions</a:t>
                      </a:r>
                      <a:endParaRPr lang="en-GB" sz="1050" dirty="0">
                        <a:solidFill>
                          <a:srgbClr val="002469"/>
                        </a:solidFill>
                      </a:endParaRPr>
                    </a:p>
                  </a:txBody>
                  <a:tcPr marL="91437" marR="91437" marT="45718" marB="45718"/>
                </a:tc>
                <a:tc>
                  <a:txBody>
                    <a:bodyPr/>
                    <a:lstStyle/>
                    <a:p>
                      <a:endParaRPr lang="en-GB" sz="1100" dirty="0">
                        <a:solidFill>
                          <a:srgbClr val="002469"/>
                        </a:solidFill>
                      </a:endParaRPr>
                    </a:p>
                  </a:txBody>
                  <a:tcPr marL="91437" marR="91437" marT="45718" marB="45718"/>
                </a:tc>
                <a:tc>
                  <a:txBody>
                    <a:bodyPr/>
                    <a:lstStyle/>
                    <a:p>
                      <a:endParaRPr lang="en-GB" sz="1100" dirty="0">
                        <a:solidFill>
                          <a:srgbClr val="002469"/>
                        </a:solidFill>
                      </a:endParaRPr>
                    </a:p>
                  </a:txBody>
                  <a:tcPr marL="91437" marR="91437" marT="45718" marB="45718"/>
                </a:tc>
                <a:extLst>
                  <a:ext uri="{0D108BD9-81ED-4DB2-BD59-A6C34878D82A}">
                    <a16:rowId xmlns:a16="http://schemas.microsoft.com/office/drawing/2014/main" val="3885550483"/>
                  </a:ext>
                </a:extLst>
              </a:tr>
              <a:tr h="266106">
                <a:tc>
                  <a:txBody>
                    <a:bodyPr/>
                    <a:lstStyle/>
                    <a:p>
                      <a:r>
                        <a:rPr lang="en-GB" sz="1050" dirty="0">
                          <a:solidFill>
                            <a:srgbClr val="002469"/>
                          </a:solidFill>
                        </a:rPr>
                        <a:t>Risk</a:t>
                      </a:r>
                    </a:p>
                  </a:txBody>
                  <a:tcPr marL="91437" marR="91437" marT="45718" marB="45718"/>
                </a:tc>
                <a:tc>
                  <a:txBody>
                    <a:bodyPr/>
                    <a:lstStyle/>
                    <a:p>
                      <a:endParaRPr lang="en-GB" sz="1100" dirty="0">
                        <a:solidFill>
                          <a:srgbClr val="002469"/>
                        </a:solidFill>
                      </a:endParaRPr>
                    </a:p>
                  </a:txBody>
                  <a:tcPr marL="91437" marR="91437" marT="45718" marB="45718"/>
                </a:tc>
                <a:tc>
                  <a:txBody>
                    <a:bodyPr/>
                    <a:lstStyle/>
                    <a:p>
                      <a:endParaRPr lang="en-GB" sz="1100" dirty="0">
                        <a:solidFill>
                          <a:srgbClr val="002469"/>
                        </a:solidFill>
                      </a:endParaRPr>
                    </a:p>
                  </a:txBody>
                  <a:tcPr marL="91437" marR="91437" marT="45718" marB="45718"/>
                </a:tc>
                <a:extLst>
                  <a:ext uri="{0D108BD9-81ED-4DB2-BD59-A6C34878D82A}">
                    <a16:rowId xmlns:a16="http://schemas.microsoft.com/office/drawing/2014/main" val="68250352"/>
                  </a:ext>
                </a:extLst>
              </a:tr>
              <a:tr h="266031">
                <a:tc>
                  <a:txBody>
                    <a:bodyPr/>
                    <a:lstStyle/>
                    <a:p>
                      <a:r>
                        <a:rPr lang="en-GB" sz="1050" kern="1200" dirty="0">
                          <a:solidFill>
                            <a:srgbClr val="002469"/>
                          </a:solidFill>
                          <a:latin typeface="+mn-lt"/>
                          <a:ea typeface="+mn-ea"/>
                          <a:cs typeface="+mn-cs"/>
                          <a:hlinkClick r:id="rId3"/>
                        </a:rPr>
                        <a:t>Security Architecture (CoE)</a:t>
                      </a:r>
                      <a:endParaRPr lang="en-GB" sz="1050" kern="1200" dirty="0">
                        <a:solidFill>
                          <a:srgbClr val="002469"/>
                        </a:solidFill>
                        <a:latin typeface="+mn-lt"/>
                        <a:ea typeface="+mn-ea"/>
                        <a:cs typeface="+mn-cs"/>
                      </a:endParaRPr>
                    </a:p>
                  </a:txBody>
                  <a:tcPr marL="91437" marR="91437" marT="45699" marB="45699"/>
                </a:tc>
                <a:tc>
                  <a:txBody>
                    <a:bodyPr/>
                    <a:lstStyle/>
                    <a:p>
                      <a:endParaRPr lang="en-GB" sz="1100" dirty="0">
                        <a:solidFill>
                          <a:srgbClr val="002469"/>
                        </a:solidFill>
                      </a:endParaRPr>
                    </a:p>
                  </a:txBody>
                  <a:tcPr marL="91437" marR="91437" marT="45699" marB="45699"/>
                </a:tc>
                <a:tc>
                  <a:txBody>
                    <a:bodyPr/>
                    <a:lstStyle/>
                    <a:p>
                      <a:r>
                        <a:rPr lang="en-GB" sz="800" b="0" dirty="0">
                          <a:solidFill>
                            <a:schemeClr val="bg1">
                              <a:lumMod val="50000"/>
                            </a:schemeClr>
                          </a:solidFill>
                        </a:rPr>
                        <a:t>*enter name of assigned Security Assessor or note Self Service plus ISBIA reference</a:t>
                      </a:r>
                    </a:p>
                  </a:txBody>
                  <a:tcPr marL="91437" marR="91437" marT="45699" marB="45699"/>
                </a:tc>
                <a:extLst>
                  <a:ext uri="{0D108BD9-81ED-4DB2-BD59-A6C34878D82A}">
                    <a16:rowId xmlns:a16="http://schemas.microsoft.com/office/drawing/2014/main" val="1535164704"/>
                  </a:ext>
                </a:extLst>
              </a:tr>
              <a:tr h="284129">
                <a:tc>
                  <a:txBody>
                    <a:bodyPr/>
                    <a:lstStyle/>
                    <a:p>
                      <a:r>
                        <a:rPr lang="en-GB" sz="1050" dirty="0">
                          <a:solidFill>
                            <a:srgbClr val="002469"/>
                          </a:solidFill>
                          <a:hlinkClick r:id="rId4"/>
                        </a:rPr>
                        <a:t>Operational Resilience</a:t>
                      </a:r>
                      <a:endParaRPr lang="en-GB" sz="1050" dirty="0">
                        <a:solidFill>
                          <a:srgbClr val="002469"/>
                        </a:solidFill>
                      </a:endParaRPr>
                    </a:p>
                  </a:txBody>
                  <a:tcPr marL="91437" marR="91437" marT="45718" marB="45718"/>
                </a:tc>
                <a:tc>
                  <a:txBody>
                    <a:bodyPr/>
                    <a:lstStyle/>
                    <a:p>
                      <a:endParaRPr lang="en-GB" sz="1100" dirty="0">
                        <a:solidFill>
                          <a:srgbClr val="002469"/>
                        </a:solidFill>
                      </a:endParaRPr>
                    </a:p>
                  </a:txBody>
                  <a:tcPr marL="91437" marR="91437" marT="45718" marB="45718"/>
                </a:tc>
                <a:tc>
                  <a:txBody>
                    <a:bodyPr/>
                    <a:lstStyle/>
                    <a:p>
                      <a:endParaRPr lang="en-GB" sz="1100" dirty="0">
                        <a:solidFill>
                          <a:srgbClr val="002469"/>
                        </a:solidFill>
                      </a:endParaRPr>
                    </a:p>
                  </a:txBody>
                  <a:tcPr marL="91437" marR="91437" marT="45718" marB="45718"/>
                </a:tc>
                <a:extLst>
                  <a:ext uri="{0D108BD9-81ED-4DB2-BD59-A6C34878D82A}">
                    <a16:rowId xmlns:a16="http://schemas.microsoft.com/office/drawing/2014/main" val="2037248456"/>
                  </a:ext>
                </a:extLst>
              </a:tr>
              <a:tr h="284129">
                <a:tc>
                  <a:txBody>
                    <a:bodyPr/>
                    <a:lstStyle/>
                    <a:p>
                      <a:endParaRPr lang="en-GB" sz="1050" dirty="0">
                        <a:solidFill>
                          <a:srgbClr val="002469"/>
                        </a:solidFill>
                      </a:endParaRPr>
                    </a:p>
                  </a:txBody>
                  <a:tcPr marL="91437" marR="91437" marT="45718" marB="45718"/>
                </a:tc>
                <a:tc>
                  <a:txBody>
                    <a:bodyPr/>
                    <a:lstStyle/>
                    <a:p>
                      <a:endParaRPr lang="en-GB" sz="1100" dirty="0">
                        <a:solidFill>
                          <a:srgbClr val="002469"/>
                        </a:solidFill>
                      </a:endParaRPr>
                    </a:p>
                  </a:txBody>
                  <a:tcPr marL="91437" marR="91437" marT="45718" marB="45718"/>
                </a:tc>
                <a:tc>
                  <a:txBody>
                    <a:bodyPr/>
                    <a:lstStyle/>
                    <a:p>
                      <a:endParaRPr lang="en-GB" sz="1100" dirty="0">
                        <a:solidFill>
                          <a:srgbClr val="002469"/>
                        </a:solidFill>
                      </a:endParaRPr>
                    </a:p>
                  </a:txBody>
                  <a:tcPr marL="91437" marR="91437" marT="45718" marB="45718"/>
                </a:tc>
                <a:extLst>
                  <a:ext uri="{0D108BD9-81ED-4DB2-BD59-A6C34878D82A}">
                    <a16:rowId xmlns:a16="http://schemas.microsoft.com/office/drawing/2014/main" val="1455365985"/>
                  </a:ext>
                </a:extLst>
              </a:tr>
              <a:tr h="284129">
                <a:tc>
                  <a:txBody>
                    <a:bodyPr/>
                    <a:lstStyle/>
                    <a:p>
                      <a:endParaRPr lang="en-GB" sz="1050" dirty="0">
                        <a:solidFill>
                          <a:srgbClr val="002469"/>
                        </a:solidFill>
                      </a:endParaRPr>
                    </a:p>
                  </a:txBody>
                  <a:tcPr marL="91437" marR="91437" marT="45718" marB="45718"/>
                </a:tc>
                <a:tc>
                  <a:txBody>
                    <a:bodyPr/>
                    <a:lstStyle/>
                    <a:p>
                      <a:endParaRPr lang="en-GB" sz="1100" dirty="0">
                        <a:solidFill>
                          <a:srgbClr val="002469"/>
                        </a:solidFill>
                      </a:endParaRPr>
                    </a:p>
                  </a:txBody>
                  <a:tcPr marL="91437" marR="91437" marT="45718" marB="45718"/>
                </a:tc>
                <a:tc>
                  <a:txBody>
                    <a:bodyPr/>
                    <a:lstStyle/>
                    <a:p>
                      <a:endParaRPr lang="en-GB" sz="1100" dirty="0">
                        <a:solidFill>
                          <a:srgbClr val="002469"/>
                        </a:solidFill>
                      </a:endParaRPr>
                    </a:p>
                  </a:txBody>
                  <a:tcPr marL="91437" marR="91437" marT="45718" marB="45718"/>
                </a:tc>
                <a:extLst>
                  <a:ext uri="{0D108BD9-81ED-4DB2-BD59-A6C34878D82A}">
                    <a16:rowId xmlns:a16="http://schemas.microsoft.com/office/drawing/2014/main" val="4205563208"/>
                  </a:ext>
                </a:extLst>
              </a:tr>
            </a:tbl>
          </a:graphicData>
        </a:graphic>
      </p:graphicFrame>
      <p:pic>
        <p:nvPicPr>
          <p:cNvPr id="7" name="Graphic 4" descr="Send">
            <a:extLst>
              <a:ext uri="{FF2B5EF4-FFF2-40B4-BE49-F238E27FC236}">
                <a16:creationId xmlns:a16="http://schemas.microsoft.com/office/drawing/2014/main" id="{4FA8BA83-7686-4B3F-AB6C-3246A7D8C3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9726" y="381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5064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5C3059-F5CC-4E3E-B178-C5A7A6A75641}"/>
              </a:ext>
            </a:extLst>
          </p:cNvPr>
          <p:cNvSpPr>
            <a:spLocks noGrp="1"/>
          </p:cNvSpPr>
          <p:nvPr>
            <p:ph sz="quarter" idx="11"/>
          </p:nvPr>
        </p:nvSpPr>
        <p:spPr/>
        <p:txBody>
          <a:bodyPr/>
          <a:lstStyle/>
          <a:p>
            <a:pPr marL="0" lvl="1" indent="0">
              <a:buNone/>
            </a:pPr>
            <a:r>
              <a:rPr lang="en-GB" altLang="en-US" dirty="0"/>
              <a:t>Describe any key design decisions made for this Solution</a:t>
            </a:r>
            <a:br>
              <a:rPr lang="en-GB" altLang="en-US" dirty="0"/>
            </a:br>
            <a:endParaRPr lang="en-GB" altLang="en-US" dirty="0"/>
          </a:p>
          <a:p>
            <a:pPr lvl="1"/>
            <a:r>
              <a:rPr lang="en-GB" altLang="en-US" dirty="0"/>
              <a:t>What are the justifications for these decisions?</a:t>
            </a:r>
          </a:p>
          <a:p>
            <a:pPr lvl="3"/>
            <a:r>
              <a:rPr lang="en-GB" altLang="en-US" dirty="0"/>
              <a:t>Use of AWS DADS Lab for ML model execution.</a:t>
            </a:r>
          </a:p>
          <a:p>
            <a:pPr lvl="4"/>
            <a:r>
              <a:rPr lang="en-GB" altLang="en-US" dirty="0"/>
              <a:t>Rationale: Aligned to bank’s cloud strategy of hosting/running ML workload.</a:t>
            </a:r>
          </a:p>
          <a:p>
            <a:pPr lvl="4"/>
            <a:r>
              <a:rPr lang="en-GB" altLang="en-US" dirty="0"/>
              <a:t>Prototyping done on Premise as data was available in EAS Raw on premise.</a:t>
            </a:r>
          </a:p>
          <a:p>
            <a:pPr lvl="3"/>
            <a:endParaRPr lang="en-GB" altLang="en-US" dirty="0"/>
          </a:p>
          <a:p>
            <a:pPr lvl="3"/>
            <a:r>
              <a:rPr lang="en-GB" altLang="en-US" dirty="0"/>
              <a:t>Use of snowflake for enabling optimized reporting for end users.</a:t>
            </a:r>
          </a:p>
          <a:p>
            <a:pPr lvl="4"/>
            <a:r>
              <a:rPr lang="en-GB" altLang="en-US" dirty="0"/>
              <a:t>S3- &gt; Athena -&gt; Tableau option considered but as this is not a common pattern supported by data lake until AWS Presto is available. Therefore reporting via Snowflake pattern is proposed.</a:t>
            </a:r>
          </a:p>
          <a:p>
            <a:endParaRPr lang="en-GB" dirty="0"/>
          </a:p>
        </p:txBody>
      </p:sp>
      <p:sp>
        <p:nvSpPr>
          <p:cNvPr id="3" name="Slide Number Placeholder 2">
            <a:extLst>
              <a:ext uri="{FF2B5EF4-FFF2-40B4-BE49-F238E27FC236}">
                <a16:creationId xmlns:a16="http://schemas.microsoft.com/office/drawing/2014/main" id="{DFA286E7-54EF-41FA-88F8-60750B49B4D3}"/>
              </a:ext>
            </a:extLst>
          </p:cNvPr>
          <p:cNvSpPr>
            <a:spLocks noGrp="1"/>
          </p:cNvSpPr>
          <p:nvPr>
            <p:ph type="sldNum" sz="quarter" idx="10"/>
          </p:nvPr>
        </p:nvSpPr>
        <p:spPr/>
        <p:txBody>
          <a:bodyPr/>
          <a:lstStyle/>
          <a:p>
            <a:fld id="{08BDDC8D-36E9-467E-8CF1-750845950A7F}" type="slidenum">
              <a:rPr lang="en-GB" smtClean="0"/>
              <a:pPr/>
              <a:t>30</a:t>
            </a:fld>
            <a:endParaRPr lang="en-GB"/>
          </a:p>
        </p:txBody>
      </p:sp>
      <p:sp>
        <p:nvSpPr>
          <p:cNvPr id="4" name="Title 3">
            <a:extLst>
              <a:ext uri="{FF2B5EF4-FFF2-40B4-BE49-F238E27FC236}">
                <a16:creationId xmlns:a16="http://schemas.microsoft.com/office/drawing/2014/main" id="{FC35DF11-938B-480A-B6E5-33BBC2396DDE}"/>
              </a:ext>
            </a:extLst>
          </p:cNvPr>
          <p:cNvSpPr>
            <a:spLocks noGrp="1"/>
          </p:cNvSpPr>
          <p:nvPr>
            <p:ph type="title"/>
          </p:nvPr>
        </p:nvSpPr>
        <p:spPr/>
        <p:txBody>
          <a:bodyPr/>
          <a:lstStyle/>
          <a:p>
            <a:r>
              <a:rPr lang="en-GB" altLang="en-US" dirty="0"/>
              <a:t>Design Inputs: Design Decisions Made</a:t>
            </a:r>
            <a:endParaRPr lang="en-GB" dirty="0"/>
          </a:p>
        </p:txBody>
      </p:sp>
    </p:spTree>
    <p:extLst>
      <p:ext uri="{BB962C8B-B14F-4D97-AF65-F5344CB8AC3E}">
        <p14:creationId xmlns:p14="http://schemas.microsoft.com/office/powerpoint/2010/main" val="1323937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C007C6B-3559-4465-8AC1-3F430E68D187}"/>
              </a:ext>
            </a:extLst>
          </p:cNvPr>
          <p:cNvSpPr>
            <a:spLocks noGrp="1"/>
          </p:cNvSpPr>
          <p:nvPr>
            <p:ph type="sldNum" sz="quarter" idx="10"/>
          </p:nvPr>
        </p:nvSpPr>
        <p:spPr/>
        <p:txBody>
          <a:bodyPr/>
          <a:lstStyle/>
          <a:p>
            <a:fld id="{08BDDC8D-36E9-467E-8CF1-750845950A7F}" type="slidenum">
              <a:rPr lang="en-GB" smtClean="0"/>
              <a:pPr/>
              <a:t>31</a:t>
            </a:fld>
            <a:endParaRPr lang="en-GB"/>
          </a:p>
        </p:txBody>
      </p:sp>
      <p:sp>
        <p:nvSpPr>
          <p:cNvPr id="4" name="Title 3">
            <a:extLst>
              <a:ext uri="{FF2B5EF4-FFF2-40B4-BE49-F238E27FC236}">
                <a16:creationId xmlns:a16="http://schemas.microsoft.com/office/drawing/2014/main" id="{A6481712-EA99-4AF7-9B4E-59346FAE381E}"/>
              </a:ext>
            </a:extLst>
          </p:cNvPr>
          <p:cNvSpPr>
            <a:spLocks noGrp="1"/>
          </p:cNvSpPr>
          <p:nvPr>
            <p:ph type="title"/>
          </p:nvPr>
        </p:nvSpPr>
        <p:spPr/>
        <p:txBody>
          <a:bodyPr/>
          <a:lstStyle/>
          <a:p>
            <a:r>
              <a:rPr lang="en-GB" altLang="en-US" dirty="0"/>
              <a:t>Design Inputs: Roadmaps and Strategic Direction</a:t>
            </a:r>
            <a:endParaRPr lang="en-GB" dirty="0"/>
          </a:p>
        </p:txBody>
      </p:sp>
      <p:sp>
        <p:nvSpPr>
          <p:cNvPr id="10" name="TextBox 9">
            <a:extLst>
              <a:ext uri="{FF2B5EF4-FFF2-40B4-BE49-F238E27FC236}">
                <a16:creationId xmlns:a16="http://schemas.microsoft.com/office/drawing/2014/main" id="{CBED8B71-4B69-463B-B350-12723E83B04A}"/>
              </a:ext>
            </a:extLst>
          </p:cNvPr>
          <p:cNvSpPr txBox="1"/>
          <p:nvPr/>
        </p:nvSpPr>
        <p:spPr>
          <a:xfrm>
            <a:off x="746334" y="1610093"/>
            <a:ext cx="8616132" cy="5309146"/>
          </a:xfrm>
          <a:prstGeom prst="rect">
            <a:avLst/>
          </a:prstGeom>
          <a:noFill/>
        </p:spPr>
        <p:txBody>
          <a:bodyPr wrap="square">
            <a:spAutoFit/>
          </a:bodyPr>
          <a:lstStyle/>
          <a:p>
            <a:r>
              <a:rPr lang="en-GB" sz="1400" b="1" dirty="0"/>
              <a:t>Patterns adopted as follows:</a:t>
            </a:r>
          </a:p>
          <a:p>
            <a:endParaRPr lang="en-GB" sz="1400" dirty="0">
              <a:latin typeface="RN House Sans Regular"/>
            </a:endParaRPr>
          </a:p>
          <a:p>
            <a:r>
              <a:rPr lang="en-GB" sz="1400" dirty="0">
                <a:latin typeface="RN House Sans Regular"/>
                <a:hlinkClick r:id="rId2"/>
              </a:rPr>
              <a:t>EAS-Raw - Data CoE Architecture Team - Confluence (rbsgrp.net)</a:t>
            </a:r>
            <a:endParaRPr lang="en-GB" sz="1400" dirty="0">
              <a:latin typeface="RN House Sans Regular"/>
            </a:endParaRPr>
          </a:p>
          <a:p>
            <a:r>
              <a:rPr lang="en-GB" sz="1400" dirty="0">
                <a:latin typeface="RN House Sans Regular"/>
              </a:rPr>
              <a:t>Managed data store as data source.</a:t>
            </a:r>
          </a:p>
          <a:p>
            <a:endParaRPr lang="en-GB" sz="1400" dirty="0">
              <a:latin typeface="RN House Sans Regular"/>
            </a:endParaRPr>
          </a:p>
          <a:p>
            <a:endParaRPr lang="en-GB" sz="1400" dirty="0">
              <a:latin typeface="RN House Sans Regular"/>
            </a:endParaRPr>
          </a:p>
          <a:p>
            <a:r>
              <a:rPr lang="en-GB" sz="1800" b="0" i="0" u="sng" strike="noStrike" dirty="0">
                <a:solidFill>
                  <a:srgbClr val="0563C1"/>
                </a:solidFill>
                <a:effectLst/>
                <a:latin typeface="Calibri" panose="020F0502020204030204" pitchFamily="34" charset="0"/>
                <a:hlinkClick r:id="rId3"/>
              </a:rPr>
              <a:t>DIP3b. Domain Analytics Store (Hadoop)</a:t>
            </a:r>
            <a:r>
              <a:rPr lang="en-GB" sz="1100" dirty="0"/>
              <a:t> </a:t>
            </a:r>
          </a:p>
          <a:p>
            <a:r>
              <a:rPr lang="en-GB" sz="1100" dirty="0">
                <a:latin typeface="RN House Sans Regular"/>
              </a:rPr>
              <a:t>Data Lake domain analytics store on AWS data lake.</a:t>
            </a:r>
          </a:p>
          <a:p>
            <a:endParaRPr lang="en-GB" sz="1100" dirty="0"/>
          </a:p>
          <a:p>
            <a:endParaRPr lang="en-GB" sz="1100" b="0" i="0" u="none" strike="noStrike" dirty="0">
              <a:solidFill>
                <a:srgbClr val="42526E"/>
              </a:solidFill>
              <a:effectLst/>
              <a:latin typeface="-apple-system"/>
              <a:hlinkClick r:id="rId4"/>
            </a:endParaRPr>
          </a:p>
          <a:p>
            <a:r>
              <a:rPr lang="en-GB" sz="1400" dirty="0">
                <a:latin typeface="RN House Sans Regular"/>
                <a:hlinkClick r:id="rId4">
                  <a:extLst>
                    <a:ext uri="{A12FA001-AC4F-418D-AE19-62706E023703}">
                      <ahyp:hlinkClr xmlns:ahyp="http://schemas.microsoft.com/office/drawing/2018/hyperlinkcolor" val="tx"/>
                    </a:ext>
                  </a:extLst>
                </a:hlinkClick>
              </a:rPr>
              <a:t>DIP1. Data Discovery in EDH</a:t>
            </a:r>
            <a:endParaRPr lang="en-GB" sz="1400" dirty="0">
              <a:latin typeface="RN House Sans Regular"/>
            </a:endParaRPr>
          </a:p>
          <a:p>
            <a:r>
              <a:rPr lang="en-GB" sz="1400" dirty="0">
                <a:latin typeface="RN House Sans Regular"/>
              </a:rPr>
              <a:t>Data Lake capability to allow tenant for prototyping and training model based on production data.</a:t>
            </a:r>
          </a:p>
          <a:p>
            <a:endParaRPr lang="en-GB" sz="1400" dirty="0">
              <a:latin typeface="RN House Sans Regular"/>
            </a:endParaRPr>
          </a:p>
          <a:p>
            <a:r>
              <a:rPr lang="en-GB" sz="1100" dirty="0">
                <a:hlinkClick r:id="rId5"/>
              </a:rPr>
              <a:t>Federated Cloud Data Mart - Data CoE Architecture Team - Confluence (rbsgrp.net)</a:t>
            </a:r>
            <a:endParaRPr lang="en-GB" sz="1100" dirty="0"/>
          </a:p>
          <a:p>
            <a:r>
              <a:rPr lang="en-GB" sz="1400" dirty="0">
                <a:latin typeface="RN House Sans Regular"/>
              </a:rPr>
              <a:t>Reusable pattern for the production of optimised data marts for analytical reporting purposes</a:t>
            </a:r>
          </a:p>
          <a:p>
            <a:endParaRPr lang="en-GB" sz="1400" dirty="0">
              <a:latin typeface="RN House Sans Regular"/>
            </a:endParaRPr>
          </a:p>
          <a:p>
            <a:r>
              <a:rPr lang="en-GB" sz="1400" dirty="0">
                <a:hlinkClick r:id="rId6"/>
              </a:rPr>
              <a:t>Tableau on AWS</a:t>
            </a:r>
            <a:endParaRPr lang="en-GB" sz="1400" dirty="0"/>
          </a:p>
          <a:p>
            <a:r>
              <a:rPr lang="en-GB" sz="1400" dirty="0">
                <a:latin typeface="RN House Sans Regular"/>
              </a:rPr>
              <a:t>Dashboards created by Tenant using DAS data via snowflake.</a:t>
            </a:r>
          </a:p>
          <a:p>
            <a:endParaRPr lang="en-GB" sz="1400" dirty="0">
              <a:latin typeface="RN House Sans Regular"/>
            </a:endParaRPr>
          </a:p>
          <a:p>
            <a:r>
              <a:rPr lang="en-GB" sz="1400" dirty="0">
                <a:latin typeface="RN House Sans Regular"/>
              </a:rPr>
              <a:t>Machine Learning Build (draft)</a:t>
            </a:r>
            <a:endParaRPr lang="en-GB" sz="1400" dirty="0"/>
          </a:p>
          <a:p>
            <a:r>
              <a:rPr lang="en-GB" sz="1400" dirty="0">
                <a:latin typeface="RN House Sans Regular"/>
                <a:hlinkClick r:id="rId7"/>
              </a:rPr>
              <a:t>Data Science: Model Develop and Train Pattern - BigData Platform Team - Confluence (rbsgrp.net)</a:t>
            </a:r>
            <a:endParaRPr lang="en-GB" sz="1400" dirty="0">
              <a:latin typeface="RN House Sans Regular"/>
            </a:endParaRPr>
          </a:p>
          <a:p>
            <a:endParaRPr lang="en-GB" sz="1400" dirty="0">
              <a:latin typeface="RN House Sans Regular"/>
            </a:endParaRPr>
          </a:p>
          <a:p>
            <a:r>
              <a:rPr lang="en-GB" sz="1400" dirty="0">
                <a:latin typeface="RN House Sans Regular"/>
              </a:rPr>
              <a:t>Machine Learning Execute (draft)</a:t>
            </a:r>
          </a:p>
          <a:p>
            <a:r>
              <a:rPr lang="en-GB" sz="1400" dirty="0">
                <a:latin typeface="RN House Sans Regular"/>
                <a:hlinkClick r:id="rId8"/>
              </a:rPr>
              <a:t>Data Science: Model Deploy and Execution Pattern - BigData Platform Team - Confluence (rbsgrp.net)</a:t>
            </a:r>
          </a:p>
        </p:txBody>
      </p:sp>
    </p:spTree>
    <p:extLst>
      <p:ext uri="{BB962C8B-B14F-4D97-AF65-F5344CB8AC3E}">
        <p14:creationId xmlns:p14="http://schemas.microsoft.com/office/powerpoint/2010/main" val="3042489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DEE5B1-88A1-4196-B156-0E1F6A6B9691}"/>
              </a:ext>
            </a:extLst>
          </p:cNvPr>
          <p:cNvSpPr>
            <a:spLocks noGrp="1"/>
          </p:cNvSpPr>
          <p:nvPr>
            <p:ph sz="quarter" idx="11"/>
          </p:nvPr>
        </p:nvSpPr>
        <p:spPr>
          <a:xfrm>
            <a:off x="385792" y="1313773"/>
            <a:ext cx="9720000" cy="5572031"/>
          </a:xfrm>
        </p:spPr>
        <p:txBody>
          <a:bodyPr/>
          <a:lstStyle/>
          <a:p>
            <a:r>
              <a:rPr lang="en-GB" dirty="0"/>
              <a:t>What are the Technology Constraints that have impacted the Design? </a:t>
            </a:r>
          </a:p>
          <a:p>
            <a:pPr marL="285750" indent="-285750">
              <a:buFont typeface="Arial" panose="020B0604020202020204" pitchFamily="34" charset="0"/>
              <a:buChar char="•"/>
            </a:pPr>
            <a:r>
              <a:rPr lang="en-GB" dirty="0"/>
              <a:t>Dependency on EAS Raw data replication to data lake cloud.</a:t>
            </a:r>
          </a:p>
          <a:p>
            <a:pPr marL="285750" indent="-285750">
              <a:buFont typeface="Arial" panose="020B0604020202020204" pitchFamily="34" charset="0"/>
              <a:buChar char="•"/>
            </a:pPr>
            <a:r>
              <a:rPr lang="en-GB" dirty="0"/>
              <a:t>Dependency on DADS Lab, ML Execution by – Q42021 end.</a:t>
            </a:r>
          </a:p>
          <a:p>
            <a:pPr marL="285750" indent="-285750">
              <a:buFont typeface="Arial" panose="020B0604020202020204" pitchFamily="34" charset="0"/>
              <a:buChar char="•"/>
            </a:pPr>
            <a:r>
              <a:rPr lang="en-GB" dirty="0" err="1"/>
              <a:t>MLOps</a:t>
            </a:r>
            <a:r>
              <a:rPr lang="en-GB" dirty="0"/>
              <a:t> capability realization as per roadmap in Q12022. </a:t>
            </a:r>
          </a:p>
          <a:p>
            <a:pPr marL="285750" indent="-285750">
              <a:buFont typeface="Arial" panose="020B0604020202020204" pitchFamily="34" charset="0"/>
              <a:buChar char="•"/>
            </a:pPr>
            <a:r>
              <a:rPr lang="en-GB" dirty="0"/>
              <a:t>EAS raw being used as data source as Feature bank does not have this data at the moment. </a:t>
            </a:r>
          </a:p>
          <a:p>
            <a:endParaRPr lang="en-GB" dirty="0"/>
          </a:p>
          <a:p>
            <a:r>
              <a:rPr lang="en-GB" dirty="0"/>
              <a:t>What are the other non-Technology Constraints that have impacted the Design?</a:t>
            </a:r>
          </a:p>
          <a:p>
            <a:r>
              <a:rPr lang="en-GB" dirty="0"/>
              <a:t>Issues to be considered here include:</a:t>
            </a:r>
          </a:p>
          <a:p>
            <a:r>
              <a:rPr lang="en-GB" dirty="0"/>
              <a:t>What Assumptions have underpinned your design?</a:t>
            </a:r>
          </a:p>
          <a:p>
            <a:pPr marL="285750" indent="-285750">
              <a:buFont typeface="Arial" panose="020B0604020202020204" pitchFamily="34" charset="0"/>
              <a:buChar char="•"/>
            </a:pPr>
            <a:r>
              <a:rPr lang="en-GB" dirty="0"/>
              <a:t>Business understands and agrees with following:</a:t>
            </a:r>
          </a:p>
          <a:p>
            <a:pPr marL="472950" lvl="1" indent="-285750">
              <a:buFont typeface="Arial" panose="020B0604020202020204" pitchFamily="34" charset="0"/>
              <a:buChar char="•"/>
            </a:pPr>
            <a:r>
              <a:rPr lang="en-GB" dirty="0"/>
              <a:t>EAS Raw store data sets have 13 months standard retention policy.</a:t>
            </a:r>
          </a:p>
          <a:p>
            <a:pPr marL="472950" lvl="1" indent="-285750">
              <a:buFont typeface="Arial" panose="020B0604020202020204" pitchFamily="34" charset="0"/>
              <a:buChar char="•"/>
            </a:pPr>
            <a:r>
              <a:rPr lang="en-GB" dirty="0"/>
              <a:t>Longer data retention requirement will be met via DAS store by application on self service basis.</a:t>
            </a:r>
          </a:p>
          <a:p>
            <a:pPr marL="472950" lvl="1" indent="-285750">
              <a:buFont typeface="Arial" panose="020B0604020202020204" pitchFamily="34" charset="0"/>
              <a:buChar char="•"/>
            </a:pPr>
            <a:r>
              <a:rPr lang="en-GB" dirty="0"/>
              <a:t>ML model execution will be batch based instead of real time.</a:t>
            </a:r>
          </a:p>
          <a:p>
            <a:pPr marL="472950" lvl="1" indent="-285750">
              <a:buFont typeface="Arial" panose="020B0604020202020204" pitchFamily="34" charset="0"/>
              <a:buChar char="•"/>
            </a:pPr>
            <a:r>
              <a:rPr lang="en-GB" dirty="0"/>
              <a:t>Call categorization will have  T- 3 days delay, owing to data availability and subsequent processing.</a:t>
            </a:r>
          </a:p>
          <a:p>
            <a:pPr marL="472950" lvl="1" indent="-285750">
              <a:buFont typeface="Arial" panose="020B0604020202020204" pitchFamily="34" charset="0"/>
              <a:buChar char="•"/>
            </a:pPr>
            <a:r>
              <a:rPr lang="en-GB" dirty="0"/>
              <a:t>Interactive user reporting of the categorization data will be via Tableau and there is no programmatic access consumer of the data.</a:t>
            </a:r>
          </a:p>
          <a:p>
            <a:pPr marL="472950" lvl="1" indent="-285750">
              <a:buFont typeface="Arial" panose="020B0604020202020204" pitchFamily="34" charset="0"/>
              <a:buChar char="•"/>
            </a:pPr>
            <a:r>
              <a:rPr lang="en-GB" dirty="0"/>
              <a:t>Model training will take into account – model classifier output and actual intent validation to improve the accuracy of the model over a period of time in discovery area. There is no automatic feedback/training process involved for this release.</a:t>
            </a:r>
          </a:p>
          <a:p>
            <a:br>
              <a:rPr lang="en-GB" dirty="0"/>
            </a:br>
            <a:endParaRPr lang="en-GB" dirty="0"/>
          </a:p>
          <a:p>
            <a:endParaRPr lang="en-GB" dirty="0"/>
          </a:p>
          <a:p>
            <a:endParaRPr lang="en-GB" dirty="0"/>
          </a:p>
        </p:txBody>
      </p:sp>
      <p:sp>
        <p:nvSpPr>
          <p:cNvPr id="3" name="Slide Number Placeholder 2">
            <a:extLst>
              <a:ext uri="{FF2B5EF4-FFF2-40B4-BE49-F238E27FC236}">
                <a16:creationId xmlns:a16="http://schemas.microsoft.com/office/drawing/2014/main" id="{F5B613A7-A331-4079-AB58-852B61273866}"/>
              </a:ext>
            </a:extLst>
          </p:cNvPr>
          <p:cNvSpPr>
            <a:spLocks noGrp="1"/>
          </p:cNvSpPr>
          <p:nvPr>
            <p:ph type="sldNum" sz="quarter" idx="10"/>
          </p:nvPr>
        </p:nvSpPr>
        <p:spPr/>
        <p:txBody>
          <a:bodyPr/>
          <a:lstStyle/>
          <a:p>
            <a:fld id="{08BDDC8D-36E9-467E-8CF1-750845950A7F}" type="slidenum">
              <a:rPr lang="en-GB" smtClean="0"/>
              <a:pPr/>
              <a:t>32</a:t>
            </a:fld>
            <a:endParaRPr lang="en-GB"/>
          </a:p>
        </p:txBody>
      </p:sp>
      <p:sp>
        <p:nvSpPr>
          <p:cNvPr id="4" name="Title 3">
            <a:extLst>
              <a:ext uri="{FF2B5EF4-FFF2-40B4-BE49-F238E27FC236}">
                <a16:creationId xmlns:a16="http://schemas.microsoft.com/office/drawing/2014/main" id="{8EBEA4B1-0DFA-4D20-9A6D-18357E17F71E}"/>
              </a:ext>
            </a:extLst>
          </p:cNvPr>
          <p:cNvSpPr>
            <a:spLocks noGrp="1"/>
          </p:cNvSpPr>
          <p:nvPr>
            <p:ph type="title"/>
          </p:nvPr>
        </p:nvSpPr>
        <p:spPr/>
        <p:txBody>
          <a:bodyPr/>
          <a:lstStyle/>
          <a:p>
            <a:r>
              <a:rPr lang="en-GB" altLang="en-US" dirty="0"/>
              <a:t>Design Inputs: Assumptions &amp; Constraints</a:t>
            </a:r>
            <a:endParaRPr lang="en-GB" dirty="0"/>
          </a:p>
        </p:txBody>
      </p:sp>
      <p:sp>
        <p:nvSpPr>
          <p:cNvPr id="5" name="Content Placeholder 1">
            <a:extLst>
              <a:ext uri="{FF2B5EF4-FFF2-40B4-BE49-F238E27FC236}">
                <a16:creationId xmlns:a16="http://schemas.microsoft.com/office/drawing/2014/main" id="{F637B84A-8BC1-4049-A372-ACE5479B7B3D}"/>
              </a:ext>
            </a:extLst>
          </p:cNvPr>
          <p:cNvSpPr txBox="1">
            <a:spLocks/>
          </p:cNvSpPr>
          <p:nvPr/>
        </p:nvSpPr>
        <p:spPr bwMode="gray">
          <a:xfrm>
            <a:off x="486000" y="957874"/>
            <a:ext cx="9720000" cy="355899"/>
          </a:xfrm>
          <a:prstGeom prst="rect">
            <a:avLst/>
          </a:prstGeom>
        </p:spPr>
        <p:txBody>
          <a:bodyPr vert="horz" lIns="0" tIns="0" rIns="0" bIns="0" rtlCol="0">
            <a:noAutofit/>
          </a:bodyPr>
          <a:lstStyle>
            <a:lvl1pPr marL="0" indent="0" algn="l" defTabSz="1034701" rtl="0" eaLnBrk="1" latinLnBrk="0" hangingPunct="1">
              <a:spcBef>
                <a:spcPts val="700"/>
              </a:spcBef>
              <a:buClr>
                <a:schemeClr val="tx2"/>
              </a:buClr>
              <a:buSzPct val="100000"/>
              <a:buFont typeface="Symbol" panose="05050102010706020507" pitchFamily="18" charset="2"/>
              <a:buNone/>
              <a:defRPr lang="en-GB" sz="1600" kern="1200" baseline="0" dirty="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lang="en-US" sz="1400" kern="1200" baseline="0" dirty="0" smtClean="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9pPr>
          </a:lstStyle>
          <a:p>
            <a:r>
              <a:rPr lang="en-GB" sz="1100" dirty="0"/>
              <a:t>Please ensure that any assumptions are recorded in Planview where appropriate</a:t>
            </a:r>
          </a:p>
        </p:txBody>
      </p:sp>
    </p:spTree>
    <p:extLst>
      <p:ext uri="{BB962C8B-B14F-4D97-AF65-F5344CB8AC3E}">
        <p14:creationId xmlns:p14="http://schemas.microsoft.com/office/powerpoint/2010/main" val="698341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AD682F-71E2-44A2-AC84-BAFABB4070BB}"/>
              </a:ext>
            </a:extLst>
          </p:cNvPr>
          <p:cNvSpPr>
            <a:spLocks noGrp="1"/>
          </p:cNvSpPr>
          <p:nvPr>
            <p:ph sz="quarter" idx="11"/>
          </p:nvPr>
        </p:nvSpPr>
        <p:spPr>
          <a:xfrm>
            <a:off x="486000" y="1678487"/>
            <a:ext cx="9609978" cy="5387475"/>
          </a:xfrm>
        </p:spPr>
        <p:txBody>
          <a:bodyPr/>
          <a:lstStyle/>
          <a:p>
            <a:r>
              <a:rPr lang="en-GB" dirty="0"/>
              <a:t>Design Challenges:</a:t>
            </a:r>
          </a:p>
          <a:p>
            <a:endParaRPr lang="en-GB" dirty="0"/>
          </a:p>
          <a:p>
            <a:r>
              <a:rPr lang="en-GB" dirty="0"/>
              <a:t>Please provide an overview of any particular design challenges faced, the status of the challenges and how you plan to address these</a:t>
            </a:r>
          </a:p>
          <a:p>
            <a:pPr marL="285750" indent="-285750">
              <a:buFont typeface="Arial" panose="020B0604020202020204" pitchFamily="34" charset="0"/>
              <a:buChar char="•"/>
            </a:pPr>
            <a:r>
              <a:rPr lang="en-GB" dirty="0"/>
              <a:t>DADS execution and ML Ops Design Patterns required for this use case, are in flight for realization by DADS platform team (Q42021/Q12022 respectively). </a:t>
            </a:r>
          </a:p>
          <a:p>
            <a:pPr marL="285750" indent="-285750">
              <a:buFont typeface="Arial" panose="020B0604020202020204" pitchFamily="34" charset="0"/>
              <a:buChar char="•"/>
            </a:pPr>
            <a:r>
              <a:rPr lang="en-GB" dirty="0"/>
              <a:t>For AWS hosting, there is no mitigation available for this and risk needs to be  accepted.</a:t>
            </a:r>
          </a:p>
          <a:p>
            <a:br>
              <a:rPr lang="en-GB" dirty="0"/>
            </a:br>
            <a:endParaRPr lang="en-GB" dirty="0"/>
          </a:p>
          <a:p>
            <a:endParaRPr lang="en-GB" dirty="0"/>
          </a:p>
          <a:p>
            <a:r>
              <a:rPr lang="en-GB" dirty="0"/>
              <a:t>Design Risks:</a:t>
            </a:r>
          </a:p>
          <a:p>
            <a:r>
              <a:rPr lang="en-GB" dirty="0"/>
              <a:t>As stated above. Design has dependency on realization of DADS pattern for LIVE environment.</a:t>
            </a:r>
          </a:p>
          <a:p>
            <a:pPr marL="285750" indent="-285750">
              <a:buFont typeface="Arial" panose="020B0604020202020204" pitchFamily="34" charset="0"/>
              <a:buChar char="•"/>
            </a:pPr>
            <a:r>
              <a:rPr lang="en-GB" dirty="0"/>
              <a:t>There is a risk that inflight capability may not be available for all use cases by default. This will require project team to request DADS team to enable in flight service enablement to their use case account where shared solution components are not involved for either DADS execution/MLOPs.</a:t>
            </a:r>
          </a:p>
        </p:txBody>
      </p:sp>
      <p:sp>
        <p:nvSpPr>
          <p:cNvPr id="3" name="Slide Number Placeholder 2">
            <a:extLst>
              <a:ext uri="{FF2B5EF4-FFF2-40B4-BE49-F238E27FC236}">
                <a16:creationId xmlns:a16="http://schemas.microsoft.com/office/drawing/2014/main" id="{E71E7A30-9DC2-489D-B333-A0C003C27220}"/>
              </a:ext>
            </a:extLst>
          </p:cNvPr>
          <p:cNvSpPr>
            <a:spLocks noGrp="1"/>
          </p:cNvSpPr>
          <p:nvPr>
            <p:ph type="sldNum" sz="quarter" idx="10"/>
          </p:nvPr>
        </p:nvSpPr>
        <p:spPr/>
        <p:txBody>
          <a:bodyPr/>
          <a:lstStyle/>
          <a:p>
            <a:fld id="{08BDDC8D-36E9-467E-8CF1-750845950A7F}" type="slidenum">
              <a:rPr lang="en-GB" smtClean="0"/>
              <a:pPr/>
              <a:t>33</a:t>
            </a:fld>
            <a:endParaRPr lang="en-GB"/>
          </a:p>
        </p:txBody>
      </p:sp>
      <p:sp>
        <p:nvSpPr>
          <p:cNvPr id="4" name="Title 3">
            <a:extLst>
              <a:ext uri="{FF2B5EF4-FFF2-40B4-BE49-F238E27FC236}">
                <a16:creationId xmlns:a16="http://schemas.microsoft.com/office/drawing/2014/main" id="{D8362477-7466-45F9-87CF-BC7E5B9F0E9A}"/>
              </a:ext>
            </a:extLst>
          </p:cNvPr>
          <p:cNvSpPr>
            <a:spLocks noGrp="1"/>
          </p:cNvSpPr>
          <p:nvPr>
            <p:ph type="title"/>
          </p:nvPr>
        </p:nvSpPr>
        <p:spPr/>
        <p:txBody>
          <a:bodyPr/>
          <a:lstStyle/>
          <a:p>
            <a:r>
              <a:rPr lang="en-GB" altLang="en-US" dirty="0"/>
              <a:t>Open Design Issues and Risks</a:t>
            </a:r>
            <a:endParaRPr lang="en-GB" dirty="0"/>
          </a:p>
        </p:txBody>
      </p:sp>
      <p:sp>
        <p:nvSpPr>
          <p:cNvPr id="5" name="Content Placeholder 1">
            <a:extLst>
              <a:ext uri="{FF2B5EF4-FFF2-40B4-BE49-F238E27FC236}">
                <a16:creationId xmlns:a16="http://schemas.microsoft.com/office/drawing/2014/main" id="{D38632F0-D6C6-4FB1-92C0-7ED068042EDD}"/>
              </a:ext>
            </a:extLst>
          </p:cNvPr>
          <p:cNvSpPr txBox="1">
            <a:spLocks/>
          </p:cNvSpPr>
          <p:nvPr/>
        </p:nvSpPr>
        <p:spPr bwMode="gray">
          <a:xfrm>
            <a:off x="486000" y="957874"/>
            <a:ext cx="9720000" cy="355899"/>
          </a:xfrm>
          <a:prstGeom prst="rect">
            <a:avLst/>
          </a:prstGeom>
        </p:spPr>
        <p:txBody>
          <a:bodyPr vert="horz" lIns="0" tIns="0" rIns="0" bIns="0" rtlCol="0">
            <a:noAutofit/>
          </a:bodyPr>
          <a:lstStyle>
            <a:lvl1pPr marL="0" indent="0" algn="l" defTabSz="1034701" rtl="0" eaLnBrk="1" latinLnBrk="0" hangingPunct="1">
              <a:spcBef>
                <a:spcPts val="700"/>
              </a:spcBef>
              <a:buClr>
                <a:schemeClr val="tx2"/>
              </a:buClr>
              <a:buSzPct val="100000"/>
              <a:buFont typeface="Symbol" panose="05050102010706020507" pitchFamily="18" charset="2"/>
              <a:buNone/>
              <a:defRPr lang="en-GB" sz="1600" kern="1200" baseline="0" dirty="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lang="en-US" sz="1400" kern="1200" baseline="0" dirty="0" smtClean="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9pPr>
          </a:lstStyle>
          <a:p>
            <a:r>
              <a:rPr lang="en-GB" sz="1100" dirty="0"/>
              <a:t>Please ensure that any Issues and Risks are recorded in Planview and/or Vantage where appropriate</a:t>
            </a:r>
          </a:p>
        </p:txBody>
      </p:sp>
    </p:spTree>
    <p:extLst>
      <p:ext uri="{BB962C8B-B14F-4D97-AF65-F5344CB8AC3E}">
        <p14:creationId xmlns:p14="http://schemas.microsoft.com/office/powerpoint/2010/main" val="2280141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A61D74-7E34-413D-BB5E-570A3C5E56BE}"/>
              </a:ext>
            </a:extLst>
          </p:cNvPr>
          <p:cNvSpPr>
            <a:spLocks noGrp="1"/>
          </p:cNvSpPr>
          <p:nvPr>
            <p:ph sz="quarter" idx="11"/>
          </p:nvPr>
        </p:nvSpPr>
        <p:spPr/>
        <p:txBody>
          <a:bodyPr/>
          <a:lstStyle/>
          <a:p>
            <a:pPr marL="180975" indent="-180975">
              <a:spcBef>
                <a:spcPts val="600"/>
              </a:spcBef>
              <a:buFontTx/>
              <a:buChar char="•"/>
              <a:defRPr/>
            </a:pPr>
            <a:r>
              <a:rPr lang="en-GB" sz="1200" dirty="0"/>
              <a:t>Are all high-level requirements addressed? </a:t>
            </a:r>
          </a:p>
          <a:p>
            <a:pPr marL="180975" indent="-180975">
              <a:spcBef>
                <a:spcPts val="600"/>
              </a:spcBef>
              <a:buFontTx/>
              <a:buChar char="•"/>
              <a:defRPr/>
            </a:pPr>
            <a:r>
              <a:rPr lang="en-GB" sz="1200" dirty="0"/>
              <a:t>Does the solution take into account the appropriate regulatory requirements, e.g. the Conduct Risk policy, Treating Customers Fairly (TCF)? All policies can be found </a:t>
            </a:r>
            <a:r>
              <a:rPr lang="en-GB" sz="1200" dirty="0">
                <a:hlinkClick r:id="rId2">
                  <a:extLst>
                    <a:ext uri="{A12FA001-AC4F-418D-AE19-62706E023703}">
                      <ahyp:hlinkClr xmlns:ahyp="http://schemas.microsoft.com/office/drawing/2018/hyperlinkcolor" val="tx"/>
                    </a:ext>
                  </a:extLst>
                </a:hlinkClick>
              </a:rPr>
              <a:t>here</a:t>
            </a:r>
            <a:r>
              <a:rPr lang="en-GB" sz="1200" dirty="0"/>
              <a:t>.</a:t>
            </a:r>
          </a:p>
          <a:p>
            <a:pPr marL="180975" indent="-180975">
              <a:spcBef>
                <a:spcPts val="600"/>
              </a:spcBef>
              <a:buFontTx/>
              <a:buChar char="•"/>
              <a:defRPr/>
            </a:pPr>
            <a:r>
              <a:rPr lang="en-GB" sz="1200" dirty="0"/>
              <a:t>Is the solution consistent with the original solution as defined in the Define stage activities? </a:t>
            </a:r>
          </a:p>
          <a:p>
            <a:pPr marL="180975" indent="-180975">
              <a:spcBef>
                <a:spcPts val="600"/>
              </a:spcBef>
              <a:buFontTx/>
              <a:buChar char="•"/>
              <a:defRPr/>
            </a:pPr>
            <a:r>
              <a:rPr lang="en-GB" sz="1200" dirty="0"/>
              <a:t>Is the purpose of the design in terms of the business processes it supports clear? </a:t>
            </a:r>
          </a:p>
          <a:p>
            <a:pPr marL="180975" indent="-180975">
              <a:spcBef>
                <a:spcPts val="600"/>
              </a:spcBef>
              <a:buFontTx/>
              <a:buChar char="•"/>
              <a:defRPr/>
            </a:pPr>
            <a:r>
              <a:rPr lang="en-GB" sz="1200" dirty="0"/>
              <a:t>Is the scope of the design clear? </a:t>
            </a:r>
          </a:p>
          <a:p>
            <a:pPr marL="180975" indent="-180975">
              <a:spcBef>
                <a:spcPts val="600"/>
              </a:spcBef>
              <a:buFontTx/>
              <a:buChar char="•"/>
              <a:defRPr/>
            </a:pPr>
            <a:r>
              <a:rPr lang="en-GB" sz="1200" dirty="0"/>
              <a:t>Does the design comply with </a:t>
            </a:r>
            <a:r>
              <a:rPr lang="en-GB" sz="1200" dirty="0">
                <a:hlinkClick r:id="rId3"/>
              </a:rPr>
              <a:t>Operational Readiness</a:t>
            </a:r>
            <a:r>
              <a:rPr lang="en-GB" sz="1200" dirty="0"/>
              <a:t> requirements and relevant Technology architectures and standards including the design and data design principles? </a:t>
            </a:r>
          </a:p>
          <a:p>
            <a:pPr marL="180975" indent="-180975">
              <a:spcBef>
                <a:spcPts val="600"/>
              </a:spcBef>
              <a:buFontTx/>
              <a:buChar char="•"/>
              <a:defRPr/>
            </a:pPr>
            <a:r>
              <a:rPr lang="en-GB" sz="1200" dirty="0"/>
              <a:t>Does the solution comply with the Group IT Resilience Policy requirements? ​</a:t>
            </a:r>
          </a:p>
          <a:p>
            <a:pPr marL="180975" indent="-180975">
              <a:spcBef>
                <a:spcPts val="600"/>
              </a:spcBef>
              <a:buFontTx/>
              <a:buChar char="•"/>
              <a:defRPr/>
            </a:pPr>
            <a:r>
              <a:rPr lang="en-GB" sz="1200" dirty="0"/>
              <a:t>Does the solution comply with the </a:t>
            </a:r>
            <a:r>
              <a:rPr lang="en-GB" sz="1200" dirty="0">
                <a:hlinkClick r:id="rId4">
                  <a:extLst>
                    <a:ext uri="{A12FA001-AC4F-418D-AE19-62706E023703}">
                      <ahyp:hlinkClr xmlns:ahyp="http://schemas.microsoft.com/office/drawing/2018/hyperlinkcolor" val="tx"/>
                    </a:ext>
                  </a:extLst>
                </a:hlinkClick>
              </a:rPr>
              <a:t>Group Information Security Policy</a:t>
            </a:r>
            <a:r>
              <a:rPr lang="en-GB" sz="1200" dirty="0"/>
              <a:t> requirements? </a:t>
            </a:r>
          </a:p>
          <a:p>
            <a:pPr marL="180975" indent="-180975">
              <a:spcBef>
                <a:spcPts val="600"/>
              </a:spcBef>
              <a:buFontTx/>
              <a:buChar char="•"/>
              <a:defRPr/>
            </a:pPr>
            <a:r>
              <a:rPr lang="en-GB" sz="1200" dirty="0"/>
              <a:t>Does the solution comply with the </a:t>
            </a:r>
            <a:r>
              <a:rPr lang="en-GB" sz="1200" dirty="0">
                <a:hlinkClick r:id="rId5">
                  <a:extLst>
                    <a:ext uri="{A12FA001-AC4F-418D-AE19-62706E023703}">
                      <ahyp:hlinkClr xmlns:ahyp="http://schemas.microsoft.com/office/drawing/2018/hyperlinkcolor" val="tx"/>
                    </a:ext>
                  </a:extLst>
                </a:hlinkClick>
              </a:rPr>
              <a:t>Group Records Management Policy</a:t>
            </a:r>
            <a:r>
              <a:rPr lang="en-GB" sz="1200" dirty="0"/>
              <a:t> requirements? </a:t>
            </a:r>
          </a:p>
          <a:p>
            <a:pPr marL="180975" indent="-180975">
              <a:spcBef>
                <a:spcPts val="600"/>
              </a:spcBef>
              <a:buFontTx/>
              <a:buChar char="•"/>
              <a:defRPr/>
            </a:pPr>
            <a:r>
              <a:rPr lang="en-GB" sz="1200" dirty="0"/>
              <a:t>Does the solution design adhere to the appropriate Technology and local architectures and </a:t>
            </a:r>
            <a:r>
              <a:rPr lang="en-GB" sz="1200" dirty="0">
                <a:hlinkClick r:id="rId6">
                  <a:extLst>
                    <a:ext uri="{A12FA001-AC4F-418D-AE19-62706E023703}">
                      <ahyp:hlinkClr xmlns:ahyp="http://schemas.microsoft.com/office/drawing/2018/hyperlinkcolor" val="tx"/>
                    </a:ext>
                  </a:extLst>
                </a:hlinkClick>
              </a:rPr>
              <a:t>technical standards</a:t>
            </a:r>
            <a:r>
              <a:rPr lang="en-GB" sz="1200" dirty="0"/>
              <a:t>? </a:t>
            </a:r>
          </a:p>
          <a:p>
            <a:pPr marL="180975" indent="-180975">
              <a:spcBef>
                <a:spcPts val="600"/>
              </a:spcBef>
              <a:buFontTx/>
              <a:buChar char="•"/>
              <a:defRPr/>
            </a:pPr>
            <a:r>
              <a:rPr lang="en-GB" sz="1200" dirty="0"/>
              <a:t>Does the solution provide a sound foundation for the detailed design of applications, infrastructure and subsequent components? </a:t>
            </a:r>
          </a:p>
          <a:p>
            <a:pPr marL="180975" indent="-180975">
              <a:spcBef>
                <a:spcPts val="600"/>
              </a:spcBef>
              <a:buFontTx/>
              <a:buChar char="•"/>
              <a:defRPr/>
            </a:pPr>
            <a:r>
              <a:rPr lang="en-GB" sz="1200" dirty="0"/>
              <a:t>Does the solution support the needs of those who will support and maintain the delivered application? </a:t>
            </a:r>
          </a:p>
          <a:p>
            <a:pPr marL="180975" indent="-180975">
              <a:spcBef>
                <a:spcPts val="600"/>
              </a:spcBef>
              <a:buFontTx/>
              <a:buChar char="•"/>
              <a:defRPr/>
            </a:pPr>
            <a:r>
              <a:rPr lang="en-GB" sz="1200" dirty="0"/>
              <a:t>Does the solution cover all the required application software on all platforms to deliver the required functionality? </a:t>
            </a:r>
          </a:p>
          <a:p>
            <a:pPr marL="180975" indent="-180975">
              <a:spcBef>
                <a:spcPts val="600"/>
              </a:spcBef>
              <a:buFontTx/>
              <a:buChar char="•"/>
              <a:defRPr/>
            </a:pPr>
            <a:r>
              <a:rPr lang="en-GB" sz="1200" dirty="0"/>
              <a:t>Are infrastructure components to provide services such as printing, audit, access control, batch scheduling, records retention, etc. identified? </a:t>
            </a:r>
          </a:p>
          <a:p>
            <a:pPr marL="180975" indent="-180975">
              <a:spcBef>
                <a:spcPts val="600"/>
              </a:spcBef>
              <a:buFontTx/>
              <a:buChar char="•"/>
              <a:defRPr/>
            </a:pPr>
            <a:r>
              <a:rPr lang="en-GB" sz="1200" dirty="0"/>
              <a:t>Has the solution taken into account whether the Platform or any of the base services operate and support MASI (Mainframe Application Stand-in) ? Examples ATM’s including AT/Connex, </a:t>
            </a:r>
            <a:r>
              <a:rPr lang="en-GB" sz="1200" dirty="0" err="1"/>
              <a:t>eBANKING</a:t>
            </a:r>
            <a:r>
              <a:rPr lang="en-GB" sz="1200" dirty="0"/>
              <a:t> (Account Summary), NAP, Customer DB, ACES and OAKM. </a:t>
            </a:r>
          </a:p>
          <a:p>
            <a:pPr marL="180975" indent="-180975">
              <a:spcBef>
                <a:spcPts val="600"/>
              </a:spcBef>
              <a:buFontTx/>
              <a:buChar char="•"/>
              <a:defRPr/>
            </a:pPr>
            <a:r>
              <a:rPr lang="en-GB" sz="1200" dirty="0"/>
              <a:t>Are interconnections and interactions between components identified? </a:t>
            </a:r>
          </a:p>
          <a:p>
            <a:pPr marL="180975" indent="-180975">
              <a:spcBef>
                <a:spcPts val="600"/>
              </a:spcBef>
              <a:buFontTx/>
              <a:buChar char="•"/>
              <a:defRPr/>
            </a:pPr>
            <a:r>
              <a:rPr lang="en-GB" sz="1200" dirty="0"/>
              <a:t>Have re-use and purchase options been fully explored for all custom-built components? </a:t>
            </a:r>
          </a:p>
          <a:p>
            <a:pPr marL="180975" indent="-180975">
              <a:spcBef>
                <a:spcPts val="600"/>
              </a:spcBef>
              <a:buFontTx/>
              <a:buChar char="•"/>
              <a:defRPr/>
            </a:pPr>
            <a:r>
              <a:rPr lang="en-GB" sz="1200" dirty="0"/>
              <a:t>Is the solution Resilient and free of single points of failure, so that a failure does not cause a customer impacting service outage?”​</a:t>
            </a:r>
          </a:p>
          <a:p>
            <a:pPr marL="180975" indent="-180975">
              <a:spcBef>
                <a:spcPts val="600"/>
              </a:spcBef>
              <a:buFontTx/>
              <a:buChar char="•"/>
              <a:defRPr/>
            </a:pPr>
            <a:r>
              <a:rPr lang="en-GB" sz="1200" dirty="0"/>
              <a:t>Does the solution comply with General Data Protection Regulation(GDPR)?</a:t>
            </a:r>
          </a:p>
          <a:p>
            <a:pPr>
              <a:defRPr/>
            </a:pPr>
            <a:endParaRPr lang="en-GB" sz="1200" dirty="0"/>
          </a:p>
          <a:p>
            <a:endParaRPr lang="en-GB" sz="1200" dirty="0"/>
          </a:p>
        </p:txBody>
      </p:sp>
      <p:sp>
        <p:nvSpPr>
          <p:cNvPr id="3" name="Slide Number Placeholder 2">
            <a:extLst>
              <a:ext uri="{FF2B5EF4-FFF2-40B4-BE49-F238E27FC236}">
                <a16:creationId xmlns:a16="http://schemas.microsoft.com/office/drawing/2014/main" id="{A7C370B7-7D37-4D3A-907F-3635607ADC04}"/>
              </a:ext>
            </a:extLst>
          </p:cNvPr>
          <p:cNvSpPr>
            <a:spLocks noGrp="1"/>
          </p:cNvSpPr>
          <p:nvPr>
            <p:ph type="sldNum" sz="quarter" idx="10"/>
          </p:nvPr>
        </p:nvSpPr>
        <p:spPr/>
        <p:txBody>
          <a:bodyPr/>
          <a:lstStyle/>
          <a:p>
            <a:fld id="{08BDDC8D-36E9-467E-8CF1-750845950A7F}" type="slidenum">
              <a:rPr lang="en-GB" smtClean="0"/>
              <a:pPr/>
              <a:t>34</a:t>
            </a:fld>
            <a:endParaRPr lang="en-GB"/>
          </a:p>
        </p:txBody>
      </p:sp>
      <p:sp>
        <p:nvSpPr>
          <p:cNvPr id="4" name="Title 3">
            <a:extLst>
              <a:ext uri="{FF2B5EF4-FFF2-40B4-BE49-F238E27FC236}">
                <a16:creationId xmlns:a16="http://schemas.microsoft.com/office/drawing/2014/main" id="{E4DC7088-B8C4-4008-A828-970188B95AB2}"/>
              </a:ext>
            </a:extLst>
          </p:cNvPr>
          <p:cNvSpPr>
            <a:spLocks noGrp="1"/>
          </p:cNvSpPr>
          <p:nvPr>
            <p:ph type="title"/>
          </p:nvPr>
        </p:nvSpPr>
        <p:spPr/>
        <p:txBody>
          <a:bodyPr/>
          <a:lstStyle/>
          <a:p>
            <a:r>
              <a:rPr lang="en-GB" altLang="en-US" dirty="0"/>
              <a:t>Appendix: HLSD Quality Criteria</a:t>
            </a:r>
            <a:endParaRPr lang="en-GB" dirty="0"/>
          </a:p>
        </p:txBody>
      </p:sp>
    </p:spTree>
    <p:extLst>
      <p:ext uri="{BB962C8B-B14F-4D97-AF65-F5344CB8AC3E}">
        <p14:creationId xmlns:p14="http://schemas.microsoft.com/office/powerpoint/2010/main" val="1267654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A203C3-1068-42E0-B33E-053113C28077}"/>
              </a:ext>
            </a:extLst>
          </p:cNvPr>
          <p:cNvSpPr>
            <a:spLocks noGrp="1"/>
          </p:cNvSpPr>
          <p:nvPr>
            <p:ph sz="quarter" idx="11"/>
          </p:nvPr>
        </p:nvSpPr>
        <p:spPr>
          <a:xfrm>
            <a:off x="486000" y="940343"/>
            <a:ext cx="9720000" cy="5704996"/>
          </a:xfrm>
        </p:spPr>
        <p:txBody>
          <a:bodyPr/>
          <a:lstStyle/>
          <a:p>
            <a:pPr>
              <a:lnSpc>
                <a:spcPct val="107000"/>
              </a:lnSpc>
              <a:spcBef>
                <a:spcPts val="750"/>
              </a:spcBef>
              <a:spcAft>
                <a:spcPts val="800"/>
              </a:spcAft>
            </a:pPr>
            <a:r>
              <a:rPr lang="en-GB" sz="1200" b="1" dirty="0">
                <a:effectLst/>
                <a:ea typeface="Times New Roman" panose="02020603050405020304" pitchFamily="18" charset="0"/>
                <a:cs typeface="Segoe UI" panose="020B0502040204020203" pitchFamily="34" charset="0"/>
              </a:rPr>
              <a:t>Does your Solution Design …</a:t>
            </a:r>
            <a:endParaRPr lang="en-GB" sz="1200" dirty="0">
              <a:effectLst/>
              <a:ea typeface="Calibri" panose="020F0502020204030204" pitchFamily="34" charset="0"/>
              <a:cs typeface="Times New Roman" panose="02020603050405020304" pitchFamily="18" charset="0"/>
            </a:endParaRPr>
          </a:p>
          <a:p>
            <a:pPr marL="228600" lvl="0" indent="-228600">
              <a:lnSpc>
                <a:spcPct val="107000"/>
              </a:lnSpc>
              <a:buSzPts val="1000"/>
              <a:buAutoNum type="arabicParenR"/>
              <a:tabLst>
                <a:tab pos="457200" algn="l"/>
              </a:tabLst>
            </a:pPr>
            <a:r>
              <a:rPr lang="en-GB" sz="1200" b="1" dirty="0">
                <a:effectLst/>
                <a:ea typeface="Times New Roman" panose="02020603050405020304" pitchFamily="18" charset="0"/>
                <a:cs typeface="Segoe UI" panose="020B0502040204020203" pitchFamily="34" charset="0"/>
              </a:rPr>
              <a:t>Align with Technology’s Workload Placement strategy? Yes, aligns to bank’s strategy of hosting ML model on public cloud.</a:t>
            </a:r>
          </a:p>
          <a:p>
            <a:pPr algn="l"/>
            <a:r>
              <a:rPr lang="en-GB" sz="1400" b="0" i="0" dirty="0">
                <a:solidFill>
                  <a:srgbClr val="333333"/>
                </a:solidFill>
                <a:effectLst/>
                <a:latin typeface="Segoe UI" panose="020B0502040204020203" pitchFamily="34" charset="0"/>
              </a:rPr>
              <a:t>Ref: </a:t>
            </a:r>
            <a:r>
              <a:rPr lang="en-GB" sz="1400" b="1" i="0" dirty="0">
                <a:solidFill>
                  <a:srgbClr val="333333"/>
                </a:solidFill>
                <a:effectLst/>
                <a:latin typeface="Segoe UI" panose="020B0502040204020203" pitchFamily="34" charset="0"/>
              </a:rPr>
              <a:t>WPDT-2021-281 </a:t>
            </a:r>
          </a:p>
          <a:p>
            <a:pPr algn="l"/>
            <a:r>
              <a:rPr lang="en-GB" sz="1400" b="0" i="0" dirty="0">
                <a:solidFill>
                  <a:srgbClr val="333333"/>
                </a:solidFill>
                <a:effectLst/>
                <a:latin typeface="Segoe UI" panose="020B0502040204020203" pitchFamily="34" charset="0"/>
              </a:rPr>
              <a:t>(</a:t>
            </a:r>
            <a:r>
              <a:rPr lang="en-GB" sz="1400" b="0" i="0" dirty="0">
                <a:solidFill>
                  <a:srgbClr val="333333"/>
                </a:solidFill>
                <a:effectLst/>
                <a:latin typeface="Segoe UI" panose="020B0502040204020203" pitchFamily="34" charset="0"/>
                <a:hlinkClick r:id="rId2" tooltip="https://confluence.dts.fm.rbsgrp.net/display/cloud/Multi-Stage+Request+Form+Record+Viewer?cf_id=f01a2b87-4421-458b-a77a-87e56b49fa10)"/>
              </a:rPr>
              <a:t>https://confluence.dts.fm.rbsgrp.net/display/cloud/Multi-Stage+Request+Form+Record+Viewer?cf_id=f01a2b87-4421-458b-a77a-87e56b49fa10)</a:t>
            </a:r>
            <a:endParaRPr lang="en-GB" sz="1400" b="0" i="0" dirty="0">
              <a:solidFill>
                <a:srgbClr val="333333"/>
              </a:solidFill>
              <a:effectLst/>
              <a:latin typeface="Segoe UI" panose="020B0502040204020203" pitchFamily="34" charset="0"/>
            </a:endParaRPr>
          </a:p>
          <a:p>
            <a:pPr algn="l"/>
            <a:br>
              <a:rPr lang="en-GB" sz="1400" b="0" i="0" dirty="0">
                <a:solidFill>
                  <a:srgbClr val="333333"/>
                </a:solidFill>
                <a:effectLst/>
                <a:latin typeface="Segoe UI" panose="020B0502040204020203" pitchFamily="34" charset="0"/>
              </a:rPr>
            </a:br>
            <a:r>
              <a:rPr lang="en-GB" sz="1400" b="0" i="0" dirty="0">
                <a:solidFill>
                  <a:srgbClr val="333333"/>
                </a:solidFill>
                <a:effectLst/>
                <a:latin typeface="Segoe UI" panose="020B0502040204020203" pitchFamily="34" charset="0"/>
              </a:rPr>
              <a:t>an external cloud solution that has been reviewed / signed by the WPA (Stage 2 approval on information only basis with acknowledgement of authority approval required from HLD, DDA and DADS.</a:t>
            </a:r>
          </a:p>
          <a:p>
            <a:pPr marL="228600" lvl="0" indent="-228600">
              <a:lnSpc>
                <a:spcPct val="107000"/>
              </a:lnSpc>
              <a:buSzPts val="1000"/>
              <a:buAutoNum type="arabicParenR"/>
              <a:tabLst>
                <a:tab pos="457200" algn="l"/>
              </a:tabLst>
            </a:pPr>
            <a:endParaRPr lang="en-GB" sz="1200" dirty="0">
              <a:effectLst/>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GB" sz="1200" b="1" dirty="0">
                <a:effectLst/>
                <a:ea typeface="Times New Roman" panose="02020603050405020304" pitchFamily="18" charset="0"/>
                <a:cs typeface="Segoe UI" panose="020B0502040204020203" pitchFamily="34" charset="0"/>
              </a:rPr>
              <a:t>2) Use a known / good infrastructure configuration?</a:t>
            </a:r>
            <a:endParaRPr lang="en-GB" sz="1200" dirty="0">
              <a:effectLst/>
              <a:ea typeface="Calibri" panose="020F0502020204030204" pitchFamily="34" charset="0"/>
              <a:cs typeface="Times New Roman" panose="02020603050405020304" pitchFamily="18" charset="0"/>
            </a:endParaRPr>
          </a:p>
          <a:p>
            <a:pPr marL="571500">
              <a:lnSpc>
                <a:spcPct val="107000"/>
              </a:lnSpc>
              <a:spcBef>
                <a:spcPts val="0"/>
              </a:spcBef>
              <a:spcAft>
                <a:spcPts val="800"/>
              </a:spcAft>
            </a:pPr>
            <a:r>
              <a:rPr lang="en-GB" sz="1040" b="1" i="1" dirty="0">
                <a:effectLst/>
                <a:ea typeface="Times New Roman" panose="02020603050405020304" pitchFamily="18" charset="0"/>
                <a:cs typeface="Segoe UI" panose="020B0502040204020203" pitchFamily="34" charset="0"/>
              </a:rPr>
              <a:t>Yes , based on repeatable &amp; proven patterns being used in bank.</a:t>
            </a:r>
            <a:endParaRPr lang="en-GB" sz="1040" b="1" i="1" dirty="0">
              <a:ea typeface="Calibri" panose="020F0502020204030204" pitchFamily="34" charset="0"/>
              <a:cs typeface="Times New Roman" panose="02020603050405020304" pitchFamily="18" charset="0"/>
            </a:endParaRPr>
          </a:p>
          <a:p>
            <a:pPr lvl="0">
              <a:lnSpc>
                <a:spcPct val="107000"/>
              </a:lnSpc>
              <a:buSzPts val="1000"/>
              <a:tabLst>
                <a:tab pos="457200" algn="l"/>
              </a:tabLst>
            </a:pPr>
            <a:r>
              <a:rPr lang="en-GB" sz="1200" b="1" dirty="0">
                <a:effectLst/>
                <a:ea typeface="Times New Roman" panose="02020603050405020304" pitchFamily="18" charset="0"/>
                <a:cs typeface="Segoe UI" panose="020B0502040204020203" pitchFamily="34" charset="0"/>
              </a:rPr>
              <a:t>3) Use existing / supported infrastructure products?</a:t>
            </a:r>
            <a:r>
              <a:rPr lang="en-GB" sz="1200" dirty="0"/>
              <a:t> </a:t>
            </a:r>
          </a:p>
          <a:p>
            <a:pPr lvl="0">
              <a:lnSpc>
                <a:spcPct val="107000"/>
              </a:lnSpc>
              <a:buSzPts val="1000"/>
              <a:tabLst>
                <a:tab pos="457200" algn="l"/>
              </a:tabLst>
            </a:pPr>
            <a:r>
              <a:rPr lang="en-GB" sz="1200" dirty="0"/>
              <a:t>	</a:t>
            </a:r>
            <a:r>
              <a:rPr lang="en-GB" sz="1200" i="1" dirty="0"/>
              <a:t>Dependent on services as per new pattern realization  on AWS like DADS execution and MLOPs.</a:t>
            </a:r>
          </a:p>
          <a:p>
            <a:pPr>
              <a:spcBef>
                <a:spcPts val="0"/>
              </a:spcBef>
              <a:defRPr/>
            </a:pPr>
            <a:endParaRPr lang="en-GB" sz="1200" dirty="0"/>
          </a:p>
          <a:p>
            <a:endParaRPr lang="en-GB" sz="1400" dirty="0"/>
          </a:p>
        </p:txBody>
      </p:sp>
      <p:sp>
        <p:nvSpPr>
          <p:cNvPr id="3" name="Slide Number Placeholder 2">
            <a:extLst>
              <a:ext uri="{FF2B5EF4-FFF2-40B4-BE49-F238E27FC236}">
                <a16:creationId xmlns:a16="http://schemas.microsoft.com/office/drawing/2014/main" id="{1C245522-516F-4F80-BE47-1A16CB41F37D}"/>
              </a:ext>
            </a:extLst>
          </p:cNvPr>
          <p:cNvSpPr>
            <a:spLocks noGrp="1"/>
          </p:cNvSpPr>
          <p:nvPr>
            <p:ph type="sldNum" sz="quarter" idx="10"/>
          </p:nvPr>
        </p:nvSpPr>
        <p:spPr/>
        <p:txBody>
          <a:bodyPr/>
          <a:lstStyle/>
          <a:p>
            <a:fld id="{08BDDC8D-36E9-467E-8CF1-750845950A7F}" type="slidenum">
              <a:rPr lang="en-GB" smtClean="0"/>
              <a:pPr/>
              <a:t>35</a:t>
            </a:fld>
            <a:endParaRPr lang="en-GB"/>
          </a:p>
        </p:txBody>
      </p:sp>
      <p:sp>
        <p:nvSpPr>
          <p:cNvPr id="4" name="Title 3">
            <a:extLst>
              <a:ext uri="{FF2B5EF4-FFF2-40B4-BE49-F238E27FC236}">
                <a16:creationId xmlns:a16="http://schemas.microsoft.com/office/drawing/2014/main" id="{09083FDA-5BC4-4CF3-9285-65737789883C}"/>
              </a:ext>
            </a:extLst>
          </p:cNvPr>
          <p:cNvSpPr>
            <a:spLocks noGrp="1"/>
          </p:cNvSpPr>
          <p:nvPr>
            <p:ph type="title"/>
          </p:nvPr>
        </p:nvSpPr>
        <p:spPr/>
        <p:txBody>
          <a:bodyPr/>
          <a:lstStyle/>
          <a:p>
            <a:r>
              <a:rPr lang="en-GB" altLang="en-US" dirty="0"/>
              <a:t>Appendix: CTORB Scorecard</a:t>
            </a:r>
            <a:endParaRPr lang="en-GB" dirty="0"/>
          </a:p>
        </p:txBody>
      </p:sp>
    </p:spTree>
    <p:extLst>
      <p:ext uri="{BB962C8B-B14F-4D97-AF65-F5344CB8AC3E}">
        <p14:creationId xmlns:p14="http://schemas.microsoft.com/office/powerpoint/2010/main" val="177939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a:extLst>
              <a:ext uri="{FF2B5EF4-FFF2-40B4-BE49-F238E27FC236}">
                <a16:creationId xmlns:a16="http://schemas.microsoft.com/office/drawing/2014/main" id="{63A0BE6E-4689-4B77-9DF8-E543603CBC31}"/>
              </a:ext>
            </a:extLst>
          </p:cNvPr>
          <p:cNvSpPr>
            <a:spLocks noGrp="1"/>
          </p:cNvSpPr>
          <p:nvPr>
            <p:ph type="sldNum" sz="quarter" idx="10"/>
          </p:nvPr>
        </p:nvSpPr>
        <p:spPr>
          <a:xfrm>
            <a:off x="5054400" y="7154219"/>
            <a:ext cx="590696" cy="273873"/>
          </a:xfrm>
        </p:spPr>
        <p:txBody>
          <a:bodyPr/>
          <a:lstStyle/>
          <a:p>
            <a:fld id="{08BDDC8D-36E9-467E-8CF1-750845950A7F}" type="slidenum">
              <a:rPr lang="en-GB" smtClean="0"/>
              <a:pPr/>
              <a:t>4</a:t>
            </a:fld>
            <a:endParaRPr lang="en-GB"/>
          </a:p>
        </p:txBody>
      </p:sp>
      <p:sp>
        <p:nvSpPr>
          <p:cNvPr id="10" name="Title 3">
            <a:extLst>
              <a:ext uri="{FF2B5EF4-FFF2-40B4-BE49-F238E27FC236}">
                <a16:creationId xmlns:a16="http://schemas.microsoft.com/office/drawing/2014/main" id="{C1E70D01-54E3-4E57-BD88-F5EB37480FD2}"/>
              </a:ext>
            </a:extLst>
          </p:cNvPr>
          <p:cNvSpPr>
            <a:spLocks noGrp="1"/>
          </p:cNvSpPr>
          <p:nvPr>
            <p:ph type="title"/>
          </p:nvPr>
        </p:nvSpPr>
        <p:spPr>
          <a:xfrm>
            <a:off x="486000" y="495299"/>
            <a:ext cx="8568000" cy="686955"/>
          </a:xfrm>
        </p:spPr>
        <p:txBody>
          <a:bodyPr/>
          <a:lstStyle/>
          <a:p>
            <a:r>
              <a:rPr lang="en-GB"/>
              <a:t>Enhanced 1:</a:t>
            </a:r>
            <a:br>
              <a:rPr lang="en-GB"/>
            </a:br>
            <a:r>
              <a:rPr lang="en-GB"/>
              <a:t>Data &amp; Analytics Platforms in Scope</a:t>
            </a:r>
          </a:p>
        </p:txBody>
      </p:sp>
      <p:graphicFrame>
        <p:nvGraphicFramePr>
          <p:cNvPr id="11" name="Content Placeholder 4">
            <a:extLst>
              <a:ext uri="{FF2B5EF4-FFF2-40B4-BE49-F238E27FC236}">
                <a16:creationId xmlns:a16="http://schemas.microsoft.com/office/drawing/2014/main" id="{57BED7BE-058A-442A-A085-724FE5EFF3D4}"/>
              </a:ext>
            </a:extLst>
          </p:cNvPr>
          <p:cNvGraphicFramePr>
            <a:graphicFrameLocks/>
          </p:cNvGraphicFramePr>
          <p:nvPr>
            <p:extLst>
              <p:ext uri="{D42A27DB-BD31-4B8C-83A1-F6EECF244321}">
                <p14:modId xmlns:p14="http://schemas.microsoft.com/office/powerpoint/2010/main" val="2704238460"/>
              </p:ext>
            </p:extLst>
          </p:nvPr>
        </p:nvGraphicFramePr>
        <p:xfrm>
          <a:off x="555811" y="1345770"/>
          <a:ext cx="6997384" cy="5370331"/>
        </p:xfrm>
        <a:graphic>
          <a:graphicData uri="http://schemas.openxmlformats.org/drawingml/2006/table">
            <a:tbl>
              <a:tblPr firstRow="1" bandRow="1">
                <a:tableStyleId>{5C22544A-7EE6-4342-B048-85BDC9FD1C3A}</a:tableStyleId>
              </a:tblPr>
              <a:tblGrid>
                <a:gridCol w="2445874">
                  <a:extLst>
                    <a:ext uri="{9D8B030D-6E8A-4147-A177-3AD203B41FA5}">
                      <a16:colId xmlns:a16="http://schemas.microsoft.com/office/drawing/2014/main" val="20001"/>
                    </a:ext>
                  </a:extLst>
                </a:gridCol>
                <a:gridCol w="3340180">
                  <a:extLst>
                    <a:ext uri="{9D8B030D-6E8A-4147-A177-3AD203B41FA5}">
                      <a16:colId xmlns:a16="http://schemas.microsoft.com/office/drawing/2014/main" val="2450135438"/>
                    </a:ext>
                  </a:extLst>
                </a:gridCol>
                <a:gridCol w="1211330">
                  <a:extLst>
                    <a:ext uri="{9D8B030D-6E8A-4147-A177-3AD203B41FA5}">
                      <a16:colId xmlns:a16="http://schemas.microsoft.com/office/drawing/2014/main" val="20002"/>
                    </a:ext>
                  </a:extLst>
                </a:gridCol>
              </a:tblGrid>
              <a:tr h="542925">
                <a:tc>
                  <a:txBody>
                    <a:bodyPr/>
                    <a:lstStyle/>
                    <a:p>
                      <a:pPr marL="0" algn="l" defTabSz="1034701" rtl="0" eaLnBrk="1" latinLnBrk="0" hangingPunct="1"/>
                      <a:r>
                        <a:rPr lang="en-GB" sz="1400" b="1" kern="1200">
                          <a:solidFill>
                            <a:schemeClr val="bg1">
                              <a:lumMod val="95000"/>
                            </a:schemeClr>
                          </a:solidFill>
                          <a:latin typeface="+mn-lt"/>
                          <a:ea typeface="+mn-ea"/>
                          <a:cs typeface="+mn-cs"/>
                        </a:rPr>
                        <a:t>Platform</a:t>
                      </a:r>
                    </a:p>
                  </a:txBody>
                  <a:tcPr marT="45717" marB="45717"/>
                </a:tc>
                <a:tc>
                  <a:txBody>
                    <a:bodyPr/>
                    <a:lstStyle/>
                    <a:p>
                      <a:pPr marL="0" algn="l" defTabSz="1034701" rtl="0" eaLnBrk="1" latinLnBrk="0" hangingPunct="1"/>
                      <a:r>
                        <a:rPr lang="en-GB" sz="1400" b="1" kern="1200">
                          <a:solidFill>
                            <a:schemeClr val="bg1">
                              <a:lumMod val="95000"/>
                            </a:schemeClr>
                          </a:solidFill>
                          <a:latin typeface="+mn-lt"/>
                          <a:ea typeface="+mn-ea"/>
                          <a:cs typeface="+mn-cs"/>
                        </a:rPr>
                        <a:t>Sub Platform</a:t>
                      </a:r>
                    </a:p>
                  </a:txBody>
                  <a:tcPr marT="45717" marB="45717"/>
                </a:tc>
                <a:tc>
                  <a:txBody>
                    <a:bodyPr/>
                    <a:lstStyle/>
                    <a:p>
                      <a:pPr marL="0" algn="l" defTabSz="1034701" rtl="0" eaLnBrk="1" latinLnBrk="0" hangingPunct="1"/>
                      <a:r>
                        <a:rPr lang="en-GB" sz="1400" b="1" kern="1200">
                          <a:solidFill>
                            <a:schemeClr val="bg1">
                              <a:lumMod val="95000"/>
                            </a:schemeClr>
                          </a:solidFill>
                          <a:latin typeface="+mn-lt"/>
                          <a:ea typeface="+mn-ea"/>
                          <a:cs typeface="+mn-cs"/>
                        </a:rPr>
                        <a:t>Involved</a:t>
                      </a:r>
                    </a:p>
                  </a:txBody>
                  <a:tcPr marT="45717" marB="45717"/>
                </a:tc>
                <a:extLst>
                  <a:ext uri="{0D108BD9-81ED-4DB2-BD59-A6C34878D82A}">
                    <a16:rowId xmlns:a16="http://schemas.microsoft.com/office/drawing/2014/main" val="10000"/>
                  </a:ext>
                </a:extLst>
              </a:tr>
              <a:tr h="0">
                <a:tc>
                  <a:txBody>
                    <a:bodyPr/>
                    <a:lstStyle/>
                    <a:p>
                      <a:r>
                        <a:rPr lang="en-GB" sz="1000" kern="1200">
                          <a:solidFill>
                            <a:schemeClr val="dk1"/>
                          </a:solidFill>
                          <a:latin typeface="+mn-lt"/>
                          <a:ea typeface="+mn-ea"/>
                          <a:cs typeface="+mn-cs"/>
                        </a:rPr>
                        <a:t>Data Ingest</a:t>
                      </a:r>
                    </a:p>
                  </a:txBody>
                  <a:tcPr marT="45717" marB="45717"/>
                </a:tc>
                <a:tc>
                  <a:txBody>
                    <a:bodyPr/>
                    <a:lstStyle/>
                    <a:p>
                      <a:r>
                        <a:rPr lang="en-GB" sz="1000" kern="1200">
                          <a:solidFill>
                            <a:schemeClr val="dk1"/>
                          </a:solidFill>
                          <a:latin typeface="+mn-lt"/>
                          <a:ea typeface="+mn-ea"/>
                          <a:cs typeface="+mn-cs"/>
                        </a:rPr>
                        <a:t>Data Sourcing</a:t>
                      </a:r>
                    </a:p>
                  </a:txBody>
                  <a:tcPr marT="45717" marB="45717"/>
                </a:tc>
                <a:tc>
                  <a:txBody>
                    <a:bodyPr/>
                    <a:lstStyle/>
                    <a:p>
                      <a:pPr algn="ctr"/>
                      <a:endParaRPr lang="en-GB" sz="1000" b="1" dirty="0"/>
                    </a:p>
                  </a:txBody>
                  <a:tcPr marT="45717" marB="45717"/>
                </a:tc>
                <a:extLst>
                  <a:ext uri="{0D108BD9-81ED-4DB2-BD59-A6C34878D82A}">
                    <a16:rowId xmlns:a16="http://schemas.microsoft.com/office/drawing/2014/main" val="10001"/>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000" kern="1200">
                          <a:solidFill>
                            <a:schemeClr val="dk1"/>
                          </a:solidFill>
                          <a:latin typeface="+mn-lt"/>
                          <a:ea typeface="+mn-ea"/>
                          <a:cs typeface="+mn-cs"/>
                        </a:rPr>
                        <a:t>Data Ingest</a:t>
                      </a:r>
                    </a:p>
                  </a:txBody>
                  <a:tcPr marT="45717" marB="45717"/>
                </a:tc>
                <a:tc>
                  <a:txBody>
                    <a:bodyPr/>
                    <a:lstStyle/>
                    <a:p>
                      <a:r>
                        <a:rPr lang="en-GB" sz="1000" kern="1200">
                          <a:solidFill>
                            <a:schemeClr val="dk1"/>
                          </a:solidFill>
                          <a:latin typeface="+mn-lt"/>
                          <a:ea typeface="+mn-ea"/>
                          <a:cs typeface="+mn-cs"/>
                        </a:rPr>
                        <a:t>EDI</a:t>
                      </a:r>
                    </a:p>
                  </a:txBody>
                  <a:tcPr marT="45717" marB="45717"/>
                </a:tc>
                <a:tc>
                  <a:txBody>
                    <a:bodyPr/>
                    <a:lstStyle/>
                    <a:p>
                      <a:pPr algn="ctr"/>
                      <a:endParaRPr lang="en-GB" sz="1000" b="1" dirty="0"/>
                    </a:p>
                  </a:txBody>
                  <a:tcPr marT="45717" marB="45717"/>
                </a:tc>
                <a:extLst>
                  <a:ext uri="{0D108BD9-81ED-4DB2-BD59-A6C34878D82A}">
                    <a16:rowId xmlns:a16="http://schemas.microsoft.com/office/drawing/2014/main" val="1764583873"/>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000" kern="1200">
                          <a:solidFill>
                            <a:schemeClr val="dk1"/>
                          </a:solidFill>
                          <a:latin typeface="+mn-lt"/>
                          <a:ea typeface="+mn-ea"/>
                          <a:cs typeface="+mn-cs"/>
                        </a:rPr>
                        <a:t>Data Ingest</a:t>
                      </a:r>
                    </a:p>
                  </a:txBody>
                  <a:tcPr marT="45717" marB="45717"/>
                </a:tc>
                <a:tc>
                  <a:txBody>
                    <a:bodyPr/>
                    <a:lstStyle/>
                    <a:p>
                      <a:r>
                        <a:rPr lang="en-GB" sz="1000" kern="1200">
                          <a:solidFill>
                            <a:schemeClr val="dk1"/>
                          </a:solidFill>
                          <a:latin typeface="+mn-lt"/>
                          <a:ea typeface="+mn-ea"/>
                          <a:cs typeface="+mn-cs"/>
                        </a:rPr>
                        <a:t>Streaming Platform</a:t>
                      </a:r>
                    </a:p>
                  </a:txBody>
                  <a:tcPr marT="45717" marB="45717"/>
                </a:tc>
                <a:tc>
                  <a:txBody>
                    <a:bodyPr/>
                    <a:lstStyle/>
                    <a:p>
                      <a:pPr algn="ctr"/>
                      <a:endParaRPr lang="en-GB" sz="1000" b="1" dirty="0"/>
                    </a:p>
                  </a:txBody>
                  <a:tcPr marT="45717" marB="45717"/>
                </a:tc>
                <a:extLst>
                  <a:ext uri="{0D108BD9-81ED-4DB2-BD59-A6C34878D82A}">
                    <a16:rowId xmlns:a16="http://schemas.microsoft.com/office/drawing/2014/main" val="835338089"/>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000" kern="1200">
                          <a:solidFill>
                            <a:schemeClr val="dk1"/>
                          </a:solidFill>
                          <a:latin typeface="+mn-lt"/>
                          <a:ea typeface="+mn-ea"/>
                          <a:cs typeface="+mn-cs"/>
                        </a:rPr>
                        <a:t>Data Ingest</a:t>
                      </a:r>
                    </a:p>
                  </a:txBody>
                  <a:tcPr marT="45717" marB="45717"/>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000" kern="1200">
                          <a:solidFill>
                            <a:schemeClr val="dk1"/>
                          </a:solidFill>
                          <a:latin typeface="+mn-lt"/>
                          <a:ea typeface="+mn-ea"/>
                          <a:cs typeface="+mn-cs"/>
                        </a:rPr>
                        <a:t>Change Data Capture</a:t>
                      </a:r>
                    </a:p>
                  </a:txBody>
                  <a:tcPr marT="45717" marB="45717"/>
                </a:tc>
                <a:tc>
                  <a:txBody>
                    <a:bodyPr/>
                    <a:lstStyle/>
                    <a:p>
                      <a:pPr algn="ctr"/>
                      <a:endParaRPr lang="en-GB" sz="1000" b="1" kern="1200">
                        <a:solidFill>
                          <a:schemeClr val="dk1"/>
                        </a:solidFill>
                        <a:latin typeface="+mn-lt"/>
                        <a:ea typeface="+mn-ea"/>
                        <a:cs typeface="+mn-cs"/>
                      </a:endParaRPr>
                    </a:p>
                  </a:txBody>
                  <a:tcPr marT="45717" marB="45717"/>
                </a:tc>
                <a:extLst>
                  <a:ext uri="{0D108BD9-81ED-4DB2-BD59-A6C34878D82A}">
                    <a16:rowId xmlns:a16="http://schemas.microsoft.com/office/drawing/2014/main" val="10002"/>
                  </a:ext>
                </a:extLst>
              </a:tr>
              <a:tr h="24764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000" kern="1200">
                          <a:solidFill>
                            <a:schemeClr val="dk1"/>
                          </a:solidFill>
                          <a:latin typeface="+mn-lt"/>
                          <a:ea typeface="+mn-ea"/>
                          <a:cs typeface="+mn-cs"/>
                        </a:rPr>
                        <a:t>Data Ingest</a:t>
                      </a:r>
                    </a:p>
                  </a:txBody>
                  <a:tcPr marT="45717" marB="45717"/>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000" kern="1200">
                          <a:solidFill>
                            <a:schemeClr val="dk1"/>
                          </a:solidFill>
                          <a:latin typeface="+mn-lt"/>
                          <a:ea typeface="+mn-ea"/>
                          <a:cs typeface="+mn-cs"/>
                        </a:rPr>
                        <a:t>Enterprise ODS</a:t>
                      </a:r>
                    </a:p>
                  </a:txBody>
                  <a:tcPr marT="45717" marB="45717"/>
                </a:tc>
                <a:tc>
                  <a:txBody>
                    <a:bodyPr/>
                    <a:lstStyle/>
                    <a:p>
                      <a:pPr algn="ctr"/>
                      <a:endParaRPr lang="en-GB" sz="1000" b="1" dirty="0"/>
                    </a:p>
                  </a:txBody>
                  <a:tcPr marT="45717" marB="45717"/>
                </a:tc>
                <a:extLst>
                  <a:ext uri="{0D108BD9-81ED-4DB2-BD59-A6C34878D82A}">
                    <a16:rowId xmlns:a16="http://schemas.microsoft.com/office/drawing/2014/main" val="10003"/>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000" kern="1200">
                          <a:solidFill>
                            <a:schemeClr val="dk1"/>
                          </a:solidFill>
                          <a:latin typeface="+mn-lt"/>
                          <a:ea typeface="+mn-ea"/>
                          <a:cs typeface="+mn-cs"/>
                        </a:rPr>
                        <a:t>Data Engineering</a:t>
                      </a:r>
                    </a:p>
                  </a:txBody>
                  <a:tcPr marT="45717" marB="45717"/>
                </a:tc>
                <a:tc>
                  <a:txBody>
                    <a:bodyPr/>
                    <a:lstStyle/>
                    <a:p>
                      <a:r>
                        <a:rPr lang="en-GB" sz="1000" kern="1200">
                          <a:solidFill>
                            <a:schemeClr val="dk1"/>
                          </a:solidFill>
                          <a:latin typeface="+mn-lt"/>
                          <a:ea typeface="+mn-ea"/>
                          <a:cs typeface="+mn-cs"/>
                        </a:rPr>
                        <a:t>EAS – On Prem</a:t>
                      </a:r>
                    </a:p>
                  </a:txBody>
                  <a:tcPr marT="45717" marB="45717"/>
                </a:tc>
                <a:tc>
                  <a:txBody>
                    <a:bodyPr/>
                    <a:lstStyle/>
                    <a:p>
                      <a:pPr algn="ctr"/>
                      <a:r>
                        <a:rPr lang="en-GB" sz="1000" b="1" dirty="0"/>
                        <a:t>X</a:t>
                      </a:r>
                    </a:p>
                  </a:txBody>
                  <a:tcPr marT="45717" marB="45717"/>
                </a:tc>
                <a:extLst>
                  <a:ext uri="{0D108BD9-81ED-4DB2-BD59-A6C34878D82A}">
                    <a16:rowId xmlns:a16="http://schemas.microsoft.com/office/drawing/2014/main" val="10004"/>
                  </a:ext>
                </a:extLst>
              </a:tr>
              <a:tr h="0">
                <a:tc>
                  <a:txBody>
                    <a:bodyPr/>
                    <a:lstStyle/>
                    <a:p>
                      <a:r>
                        <a:rPr lang="en-GB" sz="1000" kern="1200">
                          <a:solidFill>
                            <a:schemeClr val="dk1"/>
                          </a:solidFill>
                          <a:latin typeface="+mn-lt"/>
                          <a:ea typeface="+mn-ea"/>
                          <a:cs typeface="+mn-cs"/>
                        </a:rPr>
                        <a:t>Data Engineering</a:t>
                      </a:r>
                    </a:p>
                  </a:txBody>
                  <a:tcPr marT="45717" marB="45717"/>
                </a:tc>
                <a:tc>
                  <a:txBody>
                    <a:bodyPr/>
                    <a:lstStyle/>
                    <a:p>
                      <a:r>
                        <a:rPr lang="en-GB" sz="1000" kern="1200">
                          <a:solidFill>
                            <a:schemeClr val="dk1"/>
                          </a:solidFill>
                          <a:latin typeface="+mn-lt"/>
                          <a:ea typeface="+mn-ea"/>
                          <a:cs typeface="+mn-cs"/>
                        </a:rPr>
                        <a:t>EAS – Cloud</a:t>
                      </a:r>
                    </a:p>
                  </a:txBody>
                  <a:tcPr marT="45717" marB="45717"/>
                </a:tc>
                <a:tc>
                  <a:txBody>
                    <a:bodyPr/>
                    <a:lstStyle/>
                    <a:p>
                      <a:pPr algn="ctr"/>
                      <a:r>
                        <a:rPr lang="en-GB" sz="1000" b="1" dirty="0"/>
                        <a:t>X</a:t>
                      </a:r>
                    </a:p>
                  </a:txBody>
                  <a:tcPr marT="45717" marB="45717"/>
                </a:tc>
                <a:extLst>
                  <a:ext uri="{0D108BD9-81ED-4DB2-BD59-A6C34878D82A}">
                    <a16:rowId xmlns:a16="http://schemas.microsoft.com/office/drawing/2014/main" val="661474313"/>
                  </a:ext>
                </a:extLst>
              </a:tr>
              <a:tr h="135074">
                <a:tc>
                  <a:txBody>
                    <a:bodyPr/>
                    <a:lstStyle/>
                    <a:p>
                      <a:r>
                        <a:rPr lang="en-GB" sz="1000" kern="1200">
                          <a:solidFill>
                            <a:schemeClr val="dk1"/>
                          </a:solidFill>
                          <a:latin typeface="+mn-lt"/>
                          <a:ea typeface="+mn-ea"/>
                          <a:cs typeface="+mn-cs"/>
                        </a:rPr>
                        <a:t>Data Engineering</a:t>
                      </a:r>
                    </a:p>
                  </a:txBody>
                  <a:tcPr marT="45717" marB="45717"/>
                </a:tc>
                <a:tc>
                  <a:txBody>
                    <a:bodyPr/>
                    <a:lstStyle/>
                    <a:p>
                      <a:r>
                        <a:rPr lang="en-GB" sz="1000" kern="1200">
                          <a:solidFill>
                            <a:schemeClr val="dk1"/>
                          </a:solidFill>
                          <a:latin typeface="+mn-lt"/>
                          <a:ea typeface="+mn-ea"/>
                          <a:cs typeface="+mn-cs"/>
                        </a:rPr>
                        <a:t>DADS – On Prem (Magellan)</a:t>
                      </a:r>
                    </a:p>
                  </a:txBody>
                  <a:tcPr marT="45717" marB="45717"/>
                </a:tc>
                <a:tc>
                  <a:txBody>
                    <a:bodyPr/>
                    <a:lstStyle/>
                    <a:p>
                      <a:pPr algn="ctr"/>
                      <a:r>
                        <a:rPr lang="en-US" sz="1000" b="1" dirty="0"/>
                        <a:t>X</a:t>
                      </a:r>
                      <a:endParaRPr lang="en-GB" sz="1000" b="1" dirty="0"/>
                    </a:p>
                  </a:txBody>
                  <a:tcPr marT="45717" marB="45717"/>
                </a:tc>
                <a:extLst>
                  <a:ext uri="{0D108BD9-81ED-4DB2-BD59-A6C34878D82A}">
                    <a16:rowId xmlns:a16="http://schemas.microsoft.com/office/drawing/2014/main" val="813406555"/>
                  </a:ext>
                </a:extLst>
              </a:tr>
              <a:tr h="0">
                <a:tc>
                  <a:txBody>
                    <a:bodyPr/>
                    <a:lstStyle/>
                    <a:p>
                      <a:r>
                        <a:rPr lang="en-GB" sz="1000" kern="1200">
                          <a:solidFill>
                            <a:schemeClr val="dk1"/>
                          </a:solidFill>
                          <a:latin typeface="+mn-lt"/>
                          <a:ea typeface="+mn-ea"/>
                          <a:cs typeface="+mn-cs"/>
                        </a:rPr>
                        <a:t>Data Engineering</a:t>
                      </a:r>
                    </a:p>
                  </a:txBody>
                  <a:tcPr marT="45717" marB="45717"/>
                </a:tc>
                <a:tc>
                  <a:txBody>
                    <a:bodyPr/>
                    <a:lstStyle/>
                    <a:p>
                      <a:r>
                        <a:rPr lang="en-GB" sz="1000" kern="1200" dirty="0">
                          <a:solidFill>
                            <a:schemeClr val="dk1"/>
                          </a:solidFill>
                          <a:latin typeface="+mn-lt"/>
                          <a:ea typeface="+mn-ea"/>
                          <a:cs typeface="+mn-cs"/>
                        </a:rPr>
                        <a:t>DADS – Cloud</a:t>
                      </a:r>
                    </a:p>
                  </a:txBody>
                  <a:tcPr marT="45717" marB="45717"/>
                </a:tc>
                <a:tc>
                  <a:txBody>
                    <a:bodyPr/>
                    <a:lstStyle/>
                    <a:p>
                      <a:pPr algn="ctr"/>
                      <a:r>
                        <a:rPr lang="en-GB" sz="1000" b="1" dirty="0"/>
                        <a:t>X</a:t>
                      </a:r>
                    </a:p>
                  </a:txBody>
                  <a:tcPr marT="45717" marB="45717"/>
                </a:tc>
                <a:extLst>
                  <a:ext uri="{0D108BD9-81ED-4DB2-BD59-A6C34878D82A}">
                    <a16:rowId xmlns:a16="http://schemas.microsoft.com/office/drawing/2014/main" val="3082565010"/>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000" kern="1200">
                          <a:solidFill>
                            <a:schemeClr val="dk1"/>
                          </a:solidFill>
                          <a:latin typeface="+mn-lt"/>
                          <a:ea typeface="+mn-ea"/>
                          <a:cs typeface="+mn-cs"/>
                        </a:rPr>
                        <a:t>Data Engineering</a:t>
                      </a:r>
                    </a:p>
                  </a:txBody>
                  <a:tcPr marT="45717" marB="45717"/>
                </a:tc>
                <a:tc>
                  <a:txBody>
                    <a:bodyPr/>
                    <a:lstStyle/>
                    <a:p>
                      <a:r>
                        <a:rPr lang="en-GB" sz="1000" kern="1200">
                          <a:solidFill>
                            <a:schemeClr val="dk1"/>
                          </a:solidFill>
                          <a:latin typeface="+mn-lt"/>
                          <a:ea typeface="+mn-ea"/>
                          <a:cs typeface="+mn-cs"/>
                        </a:rPr>
                        <a:t>EDW – On Prem</a:t>
                      </a:r>
                    </a:p>
                  </a:txBody>
                  <a:tcPr marT="45717" marB="45717"/>
                </a:tc>
                <a:tc>
                  <a:txBody>
                    <a:bodyPr/>
                    <a:lstStyle/>
                    <a:p>
                      <a:pPr algn="ctr"/>
                      <a:endParaRPr lang="en-GB" sz="1000" b="1" dirty="0"/>
                    </a:p>
                  </a:txBody>
                  <a:tcPr marT="45717" marB="45717"/>
                </a:tc>
                <a:extLst>
                  <a:ext uri="{0D108BD9-81ED-4DB2-BD59-A6C34878D82A}">
                    <a16:rowId xmlns:a16="http://schemas.microsoft.com/office/drawing/2014/main" val="2827118325"/>
                  </a:ext>
                </a:extLst>
              </a:tr>
              <a:tr h="2552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000" kern="1200">
                          <a:solidFill>
                            <a:schemeClr val="dk1"/>
                          </a:solidFill>
                          <a:latin typeface="+mn-lt"/>
                          <a:ea typeface="+mn-ea"/>
                          <a:cs typeface="+mn-cs"/>
                        </a:rPr>
                        <a:t>Data Engineering</a:t>
                      </a:r>
                    </a:p>
                  </a:txBody>
                  <a:tcPr marT="45717" marB="45717"/>
                </a:tc>
                <a:tc>
                  <a:txBody>
                    <a:bodyPr/>
                    <a:lstStyle/>
                    <a:p>
                      <a:r>
                        <a:rPr lang="en-GB" sz="1000" kern="1200" dirty="0">
                          <a:solidFill>
                            <a:schemeClr val="dk1"/>
                          </a:solidFill>
                          <a:latin typeface="+mn-lt"/>
                          <a:ea typeface="+mn-ea"/>
                          <a:cs typeface="+mn-cs"/>
                        </a:rPr>
                        <a:t>(Federated) EDW – Cloud</a:t>
                      </a:r>
                    </a:p>
                  </a:txBody>
                  <a:tcPr marT="45717" marB="45717"/>
                </a:tc>
                <a:tc>
                  <a:txBody>
                    <a:bodyPr/>
                    <a:lstStyle/>
                    <a:p>
                      <a:pPr algn="ctr"/>
                      <a:r>
                        <a:rPr lang="en-GB" sz="1000" b="1" dirty="0"/>
                        <a:t>X</a:t>
                      </a:r>
                    </a:p>
                  </a:txBody>
                  <a:tcPr marT="45717" marB="45717"/>
                </a:tc>
                <a:extLst>
                  <a:ext uri="{0D108BD9-81ED-4DB2-BD59-A6C34878D82A}">
                    <a16:rowId xmlns:a16="http://schemas.microsoft.com/office/drawing/2014/main" val="3540692616"/>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000" kern="1200">
                          <a:solidFill>
                            <a:schemeClr val="dk1"/>
                          </a:solidFill>
                          <a:latin typeface="+mn-lt"/>
                          <a:ea typeface="+mn-ea"/>
                          <a:cs typeface="+mn-cs"/>
                        </a:rPr>
                        <a:t>Visualisation and Insights</a:t>
                      </a:r>
                    </a:p>
                  </a:txBody>
                  <a:tcPr marT="45717" marB="45717"/>
                </a:tc>
                <a:tc>
                  <a:txBody>
                    <a:bodyPr/>
                    <a:lstStyle/>
                    <a:p>
                      <a:r>
                        <a:rPr lang="en-GB" sz="1000" kern="1200">
                          <a:solidFill>
                            <a:schemeClr val="dk1"/>
                          </a:solidFill>
                          <a:latin typeface="+mn-lt"/>
                          <a:ea typeface="+mn-ea"/>
                          <a:cs typeface="+mn-cs"/>
                        </a:rPr>
                        <a:t>Reporting – On Prem (Tableau)</a:t>
                      </a:r>
                    </a:p>
                  </a:txBody>
                  <a:tcPr marT="45717" marB="45717"/>
                </a:tc>
                <a:tc>
                  <a:txBody>
                    <a:bodyPr/>
                    <a:lstStyle/>
                    <a:p>
                      <a:pPr algn="ctr"/>
                      <a:endParaRPr lang="en-GB" sz="1000" b="1" dirty="0"/>
                    </a:p>
                  </a:txBody>
                  <a:tcPr marT="45717" marB="45717"/>
                </a:tc>
                <a:extLst>
                  <a:ext uri="{0D108BD9-81ED-4DB2-BD59-A6C34878D82A}">
                    <a16:rowId xmlns:a16="http://schemas.microsoft.com/office/drawing/2014/main" val="280782652"/>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000" kern="1200">
                          <a:solidFill>
                            <a:schemeClr val="dk1"/>
                          </a:solidFill>
                          <a:latin typeface="+mn-lt"/>
                          <a:ea typeface="+mn-ea"/>
                          <a:cs typeface="+mn-cs"/>
                        </a:rPr>
                        <a:t>Visualisation and Insights</a:t>
                      </a:r>
                    </a:p>
                  </a:txBody>
                  <a:tcPr marT="45717" marB="45717"/>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000" kern="1200" dirty="0">
                          <a:solidFill>
                            <a:schemeClr val="dk1"/>
                          </a:solidFill>
                          <a:latin typeface="+mn-lt"/>
                          <a:ea typeface="+mn-ea"/>
                          <a:cs typeface="+mn-cs"/>
                        </a:rPr>
                        <a:t>Reporting – Cloud (Tableau)</a:t>
                      </a:r>
                    </a:p>
                  </a:txBody>
                  <a:tcPr marT="45717" marB="45717"/>
                </a:tc>
                <a:tc>
                  <a:txBody>
                    <a:bodyPr/>
                    <a:lstStyle/>
                    <a:p>
                      <a:pPr algn="ctr"/>
                      <a:r>
                        <a:rPr lang="en-GB" sz="1000" b="1" dirty="0"/>
                        <a:t>X</a:t>
                      </a:r>
                    </a:p>
                  </a:txBody>
                  <a:tcPr marT="45717" marB="45717"/>
                </a:tc>
                <a:extLst>
                  <a:ext uri="{0D108BD9-81ED-4DB2-BD59-A6C34878D82A}">
                    <a16:rowId xmlns:a16="http://schemas.microsoft.com/office/drawing/2014/main" val="913536719"/>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000" kern="1200">
                          <a:solidFill>
                            <a:schemeClr val="dk1"/>
                          </a:solidFill>
                          <a:latin typeface="+mn-lt"/>
                          <a:ea typeface="+mn-ea"/>
                          <a:cs typeface="+mn-cs"/>
                        </a:rPr>
                        <a:t>Visualisation and Insight</a:t>
                      </a:r>
                    </a:p>
                  </a:txBody>
                  <a:tcPr marT="45717" marB="45717"/>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000" kern="1200">
                          <a:solidFill>
                            <a:schemeClr val="dk1"/>
                          </a:solidFill>
                          <a:latin typeface="+mn-lt"/>
                          <a:ea typeface="+mn-ea"/>
                          <a:cs typeface="+mn-cs"/>
                        </a:rPr>
                        <a:t>Insights – Cloud (ThoughtSpot)</a:t>
                      </a:r>
                    </a:p>
                  </a:txBody>
                  <a:tcPr marT="45717" marB="45717"/>
                </a:tc>
                <a:tc>
                  <a:txBody>
                    <a:bodyPr/>
                    <a:lstStyle/>
                    <a:p>
                      <a:pPr algn="ctr"/>
                      <a:endParaRPr lang="en-GB" sz="1000" b="1" dirty="0"/>
                    </a:p>
                  </a:txBody>
                  <a:tcPr marT="45717" marB="45717"/>
                </a:tc>
                <a:extLst>
                  <a:ext uri="{0D108BD9-81ED-4DB2-BD59-A6C34878D82A}">
                    <a16:rowId xmlns:a16="http://schemas.microsoft.com/office/drawing/2014/main" val="1169567539"/>
                  </a:ext>
                </a:extLst>
              </a:tr>
              <a:tr h="0">
                <a:tc>
                  <a:txBody>
                    <a:bodyPr/>
                    <a:lstStyle/>
                    <a:p>
                      <a:r>
                        <a:rPr lang="en-GB" sz="1000" kern="1200">
                          <a:solidFill>
                            <a:schemeClr val="dk1"/>
                          </a:solidFill>
                          <a:latin typeface="+mn-lt"/>
                          <a:ea typeface="+mn-ea"/>
                          <a:cs typeface="+mn-cs"/>
                        </a:rPr>
                        <a:t>Olympus</a:t>
                      </a:r>
                    </a:p>
                  </a:txBody>
                  <a:tcPr marT="45717" marB="45717"/>
                </a:tc>
                <a:tc>
                  <a:txBody>
                    <a:bodyPr/>
                    <a:lstStyle/>
                    <a:p>
                      <a:r>
                        <a:rPr lang="en-GB" sz="1000" kern="1200">
                          <a:solidFill>
                            <a:schemeClr val="dk1"/>
                          </a:solidFill>
                          <a:latin typeface="+mn-lt"/>
                          <a:ea typeface="+mn-ea"/>
                          <a:cs typeface="+mn-cs"/>
                        </a:rPr>
                        <a:t>PEGA</a:t>
                      </a:r>
                    </a:p>
                  </a:txBody>
                  <a:tcPr marT="45717" marB="45717"/>
                </a:tc>
                <a:tc>
                  <a:txBody>
                    <a:bodyPr/>
                    <a:lstStyle/>
                    <a:p>
                      <a:pPr algn="ctr"/>
                      <a:endParaRPr lang="en-GB" sz="1000" b="1" dirty="0"/>
                    </a:p>
                  </a:txBody>
                  <a:tcPr marT="45717" marB="45717"/>
                </a:tc>
                <a:extLst>
                  <a:ext uri="{0D108BD9-81ED-4DB2-BD59-A6C34878D82A}">
                    <a16:rowId xmlns:a16="http://schemas.microsoft.com/office/drawing/2014/main" val="782048715"/>
                  </a:ext>
                </a:extLst>
              </a:tr>
              <a:tr h="145253">
                <a:tc>
                  <a:txBody>
                    <a:bodyPr/>
                    <a:lstStyle/>
                    <a:p>
                      <a:r>
                        <a:rPr lang="en-GB" sz="1000" kern="1200">
                          <a:solidFill>
                            <a:schemeClr val="dk1"/>
                          </a:solidFill>
                          <a:latin typeface="+mn-lt"/>
                          <a:ea typeface="+mn-ea"/>
                          <a:cs typeface="+mn-cs"/>
                        </a:rPr>
                        <a:t>Data Management</a:t>
                      </a:r>
                    </a:p>
                  </a:txBody>
                  <a:tcPr marT="45717" marB="45717"/>
                </a:tc>
                <a:tc>
                  <a:txBody>
                    <a:bodyPr/>
                    <a:lstStyle/>
                    <a:p>
                      <a:r>
                        <a:rPr lang="en-GB" sz="1000" kern="1200">
                          <a:solidFill>
                            <a:schemeClr val="dk1"/>
                          </a:solidFill>
                          <a:latin typeface="+mn-lt"/>
                          <a:ea typeface="+mn-ea"/>
                          <a:cs typeface="+mn-cs"/>
                        </a:rPr>
                        <a:t>MDM</a:t>
                      </a:r>
                    </a:p>
                  </a:txBody>
                  <a:tcPr marT="45717" marB="45717"/>
                </a:tc>
                <a:tc>
                  <a:txBody>
                    <a:bodyPr/>
                    <a:lstStyle/>
                    <a:p>
                      <a:pPr algn="ctr"/>
                      <a:endParaRPr lang="en-GB" sz="1000" b="1" dirty="0"/>
                    </a:p>
                  </a:txBody>
                  <a:tcPr marT="45717" marB="45717"/>
                </a:tc>
                <a:extLst>
                  <a:ext uri="{0D108BD9-81ED-4DB2-BD59-A6C34878D82A}">
                    <a16:rowId xmlns:a16="http://schemas.microsoft.com/office/drawing/2014/main" val="1222391691"/>
                  </a:ext>
                </a:extLst>
              </a:tr>
              <a:tr h="125536">
                <a:tc>
                  <a:txBody>
                    <a:bodyPr/>
                    <a:lstStyle/>
                    <a:p>
                      <a:r>
                        <a:rPr lang="en-GB" sz="1000" kern="1200">
                          <a:solidFill>
                            <a:schemeClr val="dk1"/>
                          </a:solidFill>
                          <a:latin typeface="+mn-lt"/>
                          <a:ea typeface="+mn-ea"/>
                          <a:cs typeface="+mn-cs"/>
                        </a:rPr>
                        <a:t>Data Management</a:t>
                      </a:r>
                    </a:p>
                  </a:txBody>
                  <a:tcPr marT="45717" marB="45717"/>
                </a:tc>
                <a:tc>
                  <a:txBody>
                    <a:bodyPr/>
                    <a:lstStyle/>
                    <a:p>
                      <a:r>
                        <a:rPr lang="en-GB" sz="1000" kern="1200">
                          <a:solidFill>
                            <a:schemeClr val="dk1"/>
                          </a:solidFill>
                          <a:latin typeface="+mn-lt"/>
                          <a:ea typeface="+mn-ea"/>
                          <a:cs typeface="+mn-cs"/>
                        </a:rPr>
                        <a:t>Neo4J</a:t>
                      </a:r>
                    </a:p>
                  </a:txBody>
                  <a:tcPr marT="45717" marB="45717"/>
                </a:tc>
                <a:tc>
                  <a:txBody>
                    <a:bodyPr/>
                    <a:lstStyle/>
                    <a:p>
                      <a:pPr algn="ctr"/>
                      <a:endParaRPr lang="en-GB" sz="1000" b="1" dirty="0"/>
                    </a:p>
                  </a:txBody>
                  <a:tcPr marT="45717" marB="45717"/>
                </a:tc>
                <a:extLst>
                  <a:ext uri="{0D108BD9-81ED-4DB2-BD59-A6C34878D82A}">
                    <a16:rowId xmlns:a16="http://schemas.microsoft.com/office/drawing/2014/main" val="3114597073"/>
                  </a:ext>
                </a:extLst>
              </a:tr>
              <a:tr h="333514">
                <a:tc>
                  <a:txBody>
                    <a:bodyPr/>
                    <a:lstStyle/>
                    <a:p>
                      <a:r>
                        <a:rPr lang="en-GB" sz="1000" kern="1200">
                          <a:solidFill>
                            <a:schemeClr val="dk1"/>
                          </a:solidFill>
                          <a:latin typeface="+mn-lt"/>
                          <a:ea typeface="+mn-ea"/>
                          <a:cs typeface="+mn-cs"/>
                        </a:rPr>
                        <a:t>Data Management</a:t>
                      </a:r>
                    </a:p>
                  </a:txBody>
                  <a:tcPr marT="45717" marB="45717"/>
                </a:tc>
                <a:tc>
                  <a:txBody>
                    <a:bodyPr/>
                    <a:lstStyle/>
                    <a:p>
                      <a:r>
                        <a:rPr lang="en-GB" sz="1000" kern="1200" dirty="0">
                          <a:solidFill>
                            <a:schemeClr val="dk1"/>
                          </a:solidFill>
                          <a:latin typeface="+mn-lt"/>
                          <a:ea typeface="+mn-ea"/>
                          <a:cs typeface="+mn-cs"/>
                        </a:rPr>
                        <a:t>Quantexa</a:t>
                      </a:r>
                    </a:p>
                  </a:txBody>
                  <a:tcPr marT="45717" marB="45717"/>
                </a:tc>
                <a:tc>
                  <a:txBody>
                    <a:bodyPr/>
                    <a:lstStyle/>
                    <a:p>
                      <a:pPr algn="ctr"/>
                      <a:endParaRPr lang="en-GB" sz="1000" b="1" dirty="0"/>
                    </a:p>
                  </a:txBody>
                  <a:tcPr marT="45717" marB="45717"/>
                </a:tc>
                <a:extLst>
                  <a:ext uri="{0D108BD9-81ED-4DB2-BD59-A6C34878D82A}">
                    <a16:rowId xmlns:a16="http://schemas.microsoft.com/office/drawing/2014/main" val="2231369512"/>
                  </a:ext>
                </a:extLst>
              </a:tr>
              <a:tr h="333514">
                <a:tc>
                  <a:txBody>
                    <a:bodyPr/>
                    <a:lstStyle/>
                    <a:p>
                      <a:r>
                        <a:rPr lang="en-GB" sz="1000" kern="1200">
                          <a:solidFill>
                            <a:schemeClr val="dk1"/>
                          </a:solidFill>
                          <a:latin typeface="+mn-lt"/>
                          <a:ea typeface="+mn-ea"/>
                          <a:cs typeface="+mn-cs"/>
                        </a:rPr>
                        <a:t>Data Management</a:t>
                      </a:r>
                    </a:p>
                  </a:txBody>
                  <a:tcPr marT="45717" marB="45717"/>
                </a:tc>
                <a:tc>
                  <a:txBody>
                    <a:bodyPr/>
                    <a:lstStyle/>
                    <a:p>
                      <a:r>
                        <a:rPr lang="en-GB" sz="1000" kern="1200">
                          <a:solidFill>
                            <a:schemeClr val="dk1"/>
                          </a:solidFill>
                          <a:latin typeface="+mn-lt"/>
                          <a:ea typeface="+mn-ea"/>
                          <a:cs typeface="+mn-cs"/>
                        </a:rPr>
                        <a:t>Data Registry</a:t>
                      </a:r>
                    </a:p>
                  </a:txBody>
                  <a:tcPr marT="45717" marB="45717"/>
                </a:tc>
                <a:tc>
                  <a:txBody>
                    <a:bodyPr/>
                    <a:lstStyle/>
                    <a:p>
                      <a:pPr algn="ctr"/>
                      <a:endParaRPr lang="en-GB" sz="1000" b="1" dirty="0"/>
                    </a:p>
                  </a:txBody>
                  <a:tcPr marT="45717" marB="45717"/>
                </a:tc>
                <a:extLst>
                  <a:ext uri="{0D108BD9-81ED-4DB2-BD59-A6C34878D82A}">
                    <a16:rowId xmlns:a16="http://schemas.microsoft.com/office/drawing/2014/main" val="3246874550"/>
                  </a:ext>
                </a:extLst>
              </a:tr>
            </a:tbl>
          </a:graphicData>
        </a:graphic>
      </p:graphicFrame>
    </p:spTree>
    <p:extLst>
      <p:ext uri="{BB962C8B-B14F-4D97-AF65-F5344CB8AC3E}">
        <p14:creationId xmlns:p14="http://schemas.microsoft.com/office/powerpoint/2010/main" val="269920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E7DDA09-D1C7-4E22-95AF-220A89A39120}"/>
              </a:ext>
            </a:extLst>
          </p:cNvPr>
          <p:cNvSpPr>
            <a:spLocks noGrp="1"/>
          </p:cNvSpPr>
          <p:nvPr>
            <p:ph sz="quarter" idx="11"/>
          </p:nvPr>
        </p:nvSpPr>
        <p:spPr>
          <a:xfrm>
            <a:off x="486000" y="1446028"/>
            <a:ext cx="9720000" cy="212652"/>
          </a:xfrm>
        </p:spPr>
        <p:txBody>
          <a:bodyPr/>
          <a:lstStyle/>
          <a:p>
            <a:r>
              <a:rPr lang="en-GB" sz="1400" dirty="0"/>
              <a:t>Domain Technology Roadmap</a:t>
            </a:r>
          </a:p>
        </p:txBody>
      </p:sp>
      <p:sp>
        <p:nvSpPr>
          <p:cNvPr id="2" name="Slide Number Placeholder 1">
            <a:extLst>
              <a:ext uri="{FF2B5EF4-FFF2-40B4-BE49-F238E27FC236}">
                <a16:creationId xmlns:a16="http://schemas.microsoft.com/office/drawing/2014/main" id="{FB4C85BB-BB3D-471C-AE1A-2D6EBCE79984}"/>
              </a:ext>
            </a:extLst>
          </p:cNvPr>
          <p:cNvSpPr>
            <a:spLocks noGrp="1"/>
          </p:cNvSpPr>
          <p:nvPr>
            <p:ph type="sldNum" sz="quarter" idx="10"/>
          </p:nvPr>
        </p:nvSpPr>
        <p:spPr>
          <a:xfrm>
            <a:off x="5054400" y="7420036"/>
            <a:ext cx="590696" cy="273873"/>
          </a:xfrm>
        </p:spPr>
        <p:txBody>
          <a:bodyPr/>
          <a:lstStyle/>
          <a:p>
            <a:fld id="{08BDDC8D-36E9-467E-8CF1-750845950A7F}" type="slidenum">
              <a:rPr lang="en-GB" noProof="0" smtClean="0"/>
              <a:pPr/>
              <a:t>5</a:t>
            </a:fld>
            <a:endParaRPr lang="en-GB" noProof="0" dirty="0"/>
          </a:p>
        </p:txBody>
      </p:sp>
      <p:sp>
        <p:nvSpPr>
          <p:cNvPr id="3" name="Title 2">
            <a:extLst>
              <a:ext uri="{FF2B5EF4-FFF2-40B4-BE49-F238E27FC236}">
                <a16:creationId xmlns:a16="http://schemas.microsoft.com/office/drawing/2014/main" id="{43BD81FB-E31C-4598-85A6-D0DF9573F0EA}"/>
              </a:ext>
            </a:extLst>
          </p:cNvPr>
          <p:cNvSpPr>
            <a:spLocks noGrp="1"/>
          </p:cNvSpPr>
          <p:nvPr>
            <p:ph type="title"/>
          </p:nvPr>
        </p:nvSpPr>
        <p:spPr/>
        <p:txBody>
          <a:bodyPr/>
          <a:lstStyle/>
          <a:p>
            <a:r>
              <a:rPr lang="en-GB" altLang="en-US" dirty="0"/>
              <a:t>Governance History</a:t>
            </a:r>
            <a:endParaRPr lang="en-GB" dirty="0"/>
          </a:p>
        </p:txBody>
      </p:sp>
      <p:graphicFrame>
        <p:nvGraphicFramePr>
          <p:cNvPr id="4" name="Table 3">
            <a:extLst>
              <a:ext uri="{FF2B5EF4-FFF2-40B4-BE49-F238E27FC236}">
                <a16:creationId xmlns:a16="http://schemas.microsoft.com/office/drawing/2014/main" id="{8FF1F3D5-6E72-48D4-9370-FAD64E21BFBA}"/>
              </a:ext>
            </a:extLst>
          </p:cNvPr>
          <p:cNvGraphicFramePr>
            <a:graphicFrameLocks noGrp="1"/>
          </p:cNvGraphicFramePr>
          <p:nvPr>
            <p:extLst>
              <p:ext uri="{D42A27DB-BD31-4B8C-83A1-F6EECF244321}">
                <p14:modId xmlns:p14="http://schemas.microsoft.com/office/powerpoint/2010/main" val="412292090"/>
              </p:ext>
            </p:extLst>
          </p:nvPr>
        </p:nvGraphicFramePr>
        <p:xfrm>
          <a:off x="485775" y="1723142"/>
          <a:ext cx="9445625" cy="1432332"/>
        </p:xfrm>
        <a:graphic>
          <a:graphicData uri="http://schemas.openxmlformats.org/drawingml/2006/table">
            <a:tbl>
              <a:tblPr firstRow="1" bandRow="1">
                <a:tableStyleId>{5C22544A-7EE6-4342-B048-85BDC9FD1C3A}</a:tableStyleId>
              </a:tblPr>
              <a:tblGrid>
                <a:gridCol w="1008504">
                  <a:extLst>
                    <a:ext uri="{9D8B030D-6E8A-4147-A177-3AD203B41FA5}">
                      <a16:colId xmlns:a16="http://schemas.microsoft.com/office/drawing/2014/main" val="4246436999"/>
                    </a:ext>
                  </a:extLst>
                </a:gridCol>
                <a:gridCol w="1767026">
                  <a:extLst>
                    <a:ext uri="{9D8B030D-6E8A-4147-A177-3AD203B41FA5}">
                      <a16:colId xmlns:a16="http://schemas.microsoft.com/office/drawing/2014/main" val="36412773"/>
                    </a:ext>
                  </a:extLst>
                </a:gridCol>
                <a:gridCol w="1775012">
                  <a:extLst>
                    <a:ext uri="{9D8B030D-6E8A-4147-A177-3AD203B41FA5}">
                      <a16:colId xmlns:a16="http://schemas.microsoft.com/office/drawing/2014/main" val="3026873643"/>
                    </a:ext>
                  </a:extLst>
                </a:gridCol>
                <a:gridCol w="1301676">
                  <a:extLst>
                    <a:ext uri="{9D8B030D-6E8A-4147-A177-3AD203B41FA5}">
                      <a16:colId xmlns:a16="http://schemas.microsoft.com/office/drawing/2014/main" val="2032922214"/>
                    </a:ext>
                  </a:extLst>
                </a:gridCol>
                <a:gridCol w="3593407">
                  <a:extLst>
                    <a:ext uri="{9D8B030D-6E8A-4147-A177-3AD203B41FA5}">
                      <a16:colId xmlns:a16="http://schemas.microsoft.com/office/drawing/2014/main" val="3576781426"/>
                    </a:ext>
                  </a:extLst>
                </a:gridCol>
              </a:tblGrid>
              <a:tr h="313611">
                <a:tc>
                  <a:txBody>
                    <a:bodyPr/>
                    <a:lstStyle/>
                    <a:p>
                      <a:r>
                        <a:rPr lang="en-GB" sz="1400" dirty="0">
                          <a:solidFill>
                            <a:schemeClr val="bg1">
                              <a:lumMod val="95000"/>
                            </a:schemeClr>
                          </a:solidFill>
                        </a:rPr>
                        <a:t>Version</a:t>
                      </a:r>
                    </a:p>
                  </a:txBody>
                  <a:tcPr marT="45682" marB="45682"/>
                </a:tc>
                <a:tc>
                  <a:txBody>
                    <a:bodyPr/>
                    <a:lstStyle/>
                    <a:p>
                      <a:r>
                        <a:rPr lang="en-GB" sz="1400" dirty="0">
                          <a:solidFill>
                            <a:schemeClr val="bg1">
                              <a:lumMod val="95000"/>
                            </a:schemeClr>
                          </a:solidFill>
                        </a:rPr>
                        <a:t>Board</a:t>
                      </a:r>
                    </a:p>
                  </a:txBody>
                  <a:tcPr marT="45682" marB="45682"/>
                </a:tc>
                <a:tc>
                  <a:txBody>
                    <a:bodyPr/>
                    <a:lstStyle/>
                    <a:p>
                      <a:r>
                        <a:rPr lang="en-GB" sz="1400" dirty="0">
                          <a:solidFill>
                            <a:schemeClr val="bg1">
                              <a:lumMod val="95000"/>
                            </a:schemeClr>
                          </a:solidFill>
                        </a:rPr>
                        <a:t>Decision or N/A</a:t>
                      </a:r>
                    </a:p>
                  </a:txBody>
                  <a:tcPr marT="45682" marB="45682"/>
                </a:tc>
                <a:tc>
                  <a:txBody>
                    <a:bodyPr/>
                    <a:lstStyle/>
                    <a:p>
                      <a:r>
                        <a:rPr lang="en-GB" sz="1400" dirty="0">
                          <a:solidFill>
                            <a:schemeClr val="bg1">
                              <a:lumMod val="95000"/>
                            </a:schemeClr>
                          </a:solidFill>
                        </a:rPr>
                        <a:t>Date</a:t>
                      </a:r>
                    </a:p>
                  </a:txBody>
                  <a:tcPr marT="45682" marB="45682"/>
                </a:tc>
                <a:tc>
                  <a:txBody>
                    <a:bodyPr/>
                    <a:lstStyle/>
                    <a:p>
                      <a:r>
                        <a:rPr lang="en-GB" sz="1400" dirty="0">
                          <a:solidFill>
                            <a:schemeClr val="bg1">
                              <a:lumMod val="95000"/>
                            </a:schemeClr>
                          </a:solidFill>
                        </a:rPr>
                        <a:t>Link to meeting minutes, Changes, Issues and</a:t>
                      </a:r>
                      <a:r>
                        <a:rPr lang="en-GB" sz="1400" baseline="0" dirty="0">
                          <a:solidFill>
                            <a:schemeClr val="bg1">
                              <a:lumMod val="95000"/>
                            </a:schemeClr>
                          </a:solidFill>
                        </a:rPr>
                        <a:t> Actions summary</a:t>
                      </a:r>
                      <a:endParaRPr lang="en-GB" sz="1400" dirty="0">
                        <a:solidFill>
                          <a:schemeClr val="bg1">
                            <a:lumMod val="95000"/>
                          </a:schemeClr>
                        </a:solidFill>
                      </a:endParaRPr>
                    </a:p>
                  </a:txBody>
                  <a:tcPr marT="45682" marB="45682"/>
                </a:tc>
                <a:extLst>
                  <a:ext uri="{0D108BD9-81ED-4DB2-BD59-A6C34878D82A}">
                    <a16:rowId xmlns:a16="http://schemas.microsoft.com/office/drawing/2014/main" val="611502978"/>
                  </a:ext>
                </a:extLst>
              </a:tr>
              <a:tr h="300476">
                <a:tc>
                  <a:txBody>
                    <a:bodyPr/>
                    <a:lstStyle/>
                    <a:p>
                      <a:endParaRPr lang="en-GB" sz="1200" dirty="0"/>
                    </a:p>
                  </a:txBody>
                  <a:tcPr marT="45682" marB="45682"/>
                </a:tc>
                <a:tc>
                  <a:txBody>
                    <a:bodyPr/>
                    <a:lstStyle/>
                    <a:p>
                      <a:r>
                        <a:rPr lang="en-GB" sz="1200" dirty="0"/>
                        <a:t>Bank-wide DA</a:t>
                      </a:r>
                    </a:p>
                  </a:txBody>
                  <a:tcPr marT="45682" marB="45682"/>
                </a:tc>
                <a:tc>
                  <a:txBody>
                    <a:bodyPr/>
                    <a:lstStyle/>
                    <a:p>
                      <a:endParaRPr lang="en-GB" sz="1200"/>
                    </a:p>
                  </a:txBody>
                  <a:tcPr marT="45682" marB="45682"/>
                </a:tc>
                <a:tc>
                  <a:txBody>
                    <a:bodyPr/>
                    <a:lstStyle/>
                    <a:p>
                      <a:endParaRPr lang="en-GB" sz="1200"/>
                    </a:p>
                  </a:txBody>
                  <a:tcPr marT="45682" marB="45682"/>
                </a:tc>
                <a:tc>
                  <a:txBody>
                    <a:bodyPr/>
                    <a:lstStyle/>
                    <a:p>
                      <a:r>
                        <a:rPr lang="en-GB" sz="1200" dirty="0"/>
                        <a:t>Populate as much useful and relevant information as possible</a:t>
                      </a:r>
                    </a:p>
                  </a:txBody>
                  <a:tcPr marT="45682" marB="45682"/>
                </a:tc>
                <a:extLst>
                  <a:ext uri="{0D108BD9-81ED-4DB2-BD59-A6C34878D82A}">
                    <a16:rowId xmlns:a16="http://schemas.microsoft.com/office/drawing/2014/main" val="926461397"/>
                  </a:ext>
                </a:extLst>
              </a:tr>
              <a:tr h="325712">
                <a:tc>
                  <a:txBody>
                    <a:bodyPr/>
                    <a:lstStyle/>
                    <a:p>
                      <a:endParaRPr lang="en-GB" sz="1200" dirty="0"/>
                    </a:p>
                  </a:txBody>
                  <a:tcPr marT="45682" marB="45682"/>
                </a:tc>
                <a:tc>
                  <a:txBody>
                    <a:bodyPr/>
                    <a:lstStyle/>
                    <a:p>
                      <a:r>
                        <a:rPr lang="en-GB" sz="1200" dirty="0"/>
                        <a:t>ARM</a:t>
                      </a:r>
                    </a:p>
                  </a:txBody>
                  <a:tcPr marT="45682" marB="45682"/>
                </a:tc>
                <a:tc>
                  <a:txBody>
                    <a:bodyPr/>
                    <a:lstStyle/>
                    <a:p>
                      <a:endParaRPr lang="en-GB" sz="1200" dirty="0"/>
                    </a:p>
                  </a:txBody>
                  <a:tcPr marT="45682" marB="45682"/>
                </a:tc>
                <a:tc>
                  <a:txBody>
                    <a:bodyPr/>
                    <a:lstStyle/>
                    <a:p>
                      <a:endParaRPr lang="en-GB" sz="1200" dirty="0"/>
                    </a:p>
                  </a:txBody>
                  <a:tcPr marT="45682" marB="45682"/>
                </a:tc>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200" dirty="0"/>
                        <a:t>Populate as much useful and relevant information as possible</a:t>
                      </a:r>
                    </a:p>
                  </a:txBody>
                  <a:tcPr marT="45682" marB="45682"/>
                </a:tc>
                <a:extLst>
                  <a:ext uri="{0D108BD9-81ED-4DB2-BD59-A6C34878D82A}">
                    <a16:rowId xmlns:a16="http://schemas.microsoft.com/office/drawing/2014/main" val="507817331"/>
                  </a:ext>
                </a:extLst>
              </a:tr>
            </a:tbl>
          </a:graphicData>
        </a:graphic>
      </p:graphicFrame>
      <p:graphicFrame>
        <p:nvGraphicFramePr>
          <p:cNvPr id="6" name="Table 5">
            <a:extLst>
              <a:ext uri="{FF2B5EF4-FFF2-40B4-BE49-F238E27FC236}">
                <a16:creationId xmlns:a16="http://schemas.microsoft.com/office/drawing/2014/main" id="{940F4B2A-6D12-4AE9-8CE1-9BD42ED88351}"/>
              </a:ext>
            </a:extLst>
          </p:cNvPr>
          <p:cNvGraphicFramePr>
            <a:graphicFrameLocks noGrp="1"/>
          </p:cNvGraphicFramePr>
          <p:nvPr>
            <p:extLst>
              <p:ext uri="{D42A27DB-BD31-4B8C-83A1-F6EECF244321}">
                <p14:modId xmlns:p14="http://schemas.microsoft.com/office/powerpoint/2010/main" val="1865065582"/>
              </p:ext>
            </p:extLst>
          </p:nvPr>
        </p:nvGraphicFramePr>
        <p:xfrm>
          <a:off x="490538" y="3817637"/>
          <a:ext cx="9440862" cy="2223470"/>
        </p:xfrm>
        <a:graphic>
          <a:graphicData uri="http://schemas.openxmlformats.org/drawingml/2006/table">
            <a:tbl>
              <a:tblPr firstRow="1" bandRow="1">
                <a:tableStyleId>{5C22544A-7EE6-4342-B048-85BDC9FD1C3A}</a:tableStyleId>
              </a:tblPr>
              <a:tblGrid>
                <a:gridCol w="1007995">
                  <a:extLst>
                    <a:ext uri="{9D8B030D-6E8A-4147-A177-3AD203B41FA5}">
                      <a16:colId xmlns:a16="http://schemas.microsoft.com/office/drawing/2014/main" val="2049062310"/>
                    </a:ext>
                  </a:extLst>
                </a:gridCol>
                <a:gridCol w="1762772">
                  <a:extLst>
                    <a:ext uri="{9D8B030D-6E8A-4147-A177-3AD203B41FA5}">
                      <a16:colId xmlns:a16="http://schemas.microsoft.com/office/drawing/2014/main" val="3417497270"/>
                    </a:ext>
                  </a:extLst>
                </a:gridCol>
                <a:gridCol w="1796528">
                  <a:extLst>
                    <a:ext uri="{9D8B030D-6E8A-4147-A177-3AD203B41FA5}">
                      <a16:colId xmlns:a16="http://schemas.microsoft.com/office/drawing/2014/main" val="1727440483"/>
                    </a:ext>
                  </a:extLst>
                </a:gridCol>
                <a:gridCol w="1269402">
                  <a:extLst>
                    <a:ext uri="{9D8B030D-6E8A-4147-A177-3AD203B41FA5}">
                      <a16:colId xmlns:a16="http://schemas.microsoft.com/office/drawing/2014/main" val="3324131198"/>
                    </a:ext>
                  </a:extLst>
                </a:gridCol>
                <a:gridCol w="3604165">
                  <a:extLst>
                    <a:ext uri="{9D8B030D-6E8A-4147-A177-3AD203B41FA5}">
                      <a16:colId xmlns:a16="http://schemas.microsoft.com/office/drawing/2014/main" val="2848202675"/>
                    </a:ext>
                  </a:extLst>
                </a:gridCol>
              </a:tblGrid>
              <a:tr h="330310">
                <a:tc>
                  <a:txBody>
                    <a:bodyPr/>
                    <a:lstStyle/>
                    <a:p>
                      <a:r>
                        <a:rPr lang="en-GB" sz="1400" dirty="0">
                          <a:solidFill>
                            <a:schemeClr val="bg1">
                              <a:lumMod val="95000"/>
                            </a:schemeClr>
                          </a:solidFill>
                        </a:rPr>
                        <a:t>Version</a:t>
                      </a:r>
                    </a:p>
                  </a:txBody>
                  <a:tcPr marT="45731" marB="45731"/>
                </a:tc>
                <a:tc>
                  <a:txBody>
                    <a:bodyPr/>
                    <a:lstStyle/>
                    <a:p>
                      <a:r>
                        <a:rPr lang="en-GB" sz="1400" dirty="0">
                          <a:solidFill>
                            <a:schemeClr val="bg1">
                              <a:lumMod val="95000"/>
                            </a:schemeClr>
                          </a:solidFill>
                        </a:rPr>
                        <a:t>Board</a:t>
                      </a:r>
                    </a:p>
                  </a:txBody>
                  <a:tcPr marT="45731" marB="45731"/>
                </a:tc>
                <a:tc>
                  <a:txBody>
                    <a:bodyPr/>
                    <a:lstStyle/>
                    <a:p>
                      <a:r>
                        <a:rPr lang="en-GB" sz="1400" dirty="0">
                          <a:solidFill>
                            <a:schemeClr val="bg1">
                              <a:lumMod val="95000"/>
                            </a:schemeClr>
                          </a:solidFill>
                        </a:rPr>
                        <a:t>Decision</a:t>
                      </a:r>
                    </a:p>
                  </a:txBody>
                  <a:tcPr marT="45731" marB="45731"/>
                </a:tc>
                <a:tc>
                  <a:txBody>
                    <a:bodyPr/>
                    <a:lstStyle/>
                    <a:p>
                      <a:r>
                        <a:rPr lang="en-GB" sz="1400" dirty="0">
                          <a:solidFill>
                            <a:schemeClr val="bg1">
                              <a:lumMod val="95000"/>
                            </a:schemeClr>
                          </a:solidFill>
                        </a:rPr>
                        <a:t>Date</a:t>
                      </a:r>
                    </a:p>
                  </a:txBody>
                  <a:tcPr marT="45731" marB="45731"/>
                </a:tc>
                <a:tc>
                  <a:txBody>
                    <a:bodyPr/>
                    <a:lstStyle/>
                    <a:p>
                      <a:r>
                        <a:rPr lang="en-GB" sz="1400" dirty="0">
                          <a:solidFill>
                            <a:schemeClr val="bg1">
                              <a:lumMod val="95000"/>
                            </a:schemeClr>
                          </a:solidFill>
                        </a:rPr>
                        <a:t>Link to meeting minutes, Changes, Issues and</a:t>
                      </a:r>
                      <a:r>
                        <a:rPr lang="en-GB" sz="1400" baseline="0" dirty="0">
                          <a:solidFill>
                            <a:schemeClr val="bg1">
                              <a:lumMod val="95000"/>
                            </a:schemeClr>
                          </a:solidFill>
                        </a:rPr>
                        <a:t> Actions summary</a:t>
                      </a:r>
                      <a:endParaRPr lang="en-GB" sz="1400" dirty="0">
                        <a:solidFill>
                          <a:schemeClr val="bg1">
                            <a:lumMod val="95000"/>
                          </a:schemeClr>
                        </a:solidFill>
                      </a:endParaRPr>
                    </a:p>
                  </a:txBody>
                  <a:tcPr marT="45731" marB="45731"/>
                </a:tc>
                <a:extLst>
                  <a:ext uri="{0D108BD9-81ED-4DB2-BD59-A6C34878D82A}">
                    <a16:rowId xmlns:a16="http://schemas.microsoft.com/office/drawing/2014/main" val="3928317753"/>
                  </a:ext>
                </a:extLst>
              </a:tr>
              <a:tr h="345909">
                <a:tc>
                  <a:txBody>
                    <a:bodyPr/>
                    <a:lstStyle/>
                    <a:p>
                      <a:endParaRPr lang="en-GB" sz="1200" dirty="0"/>
                    </a:p>
                  </a:txBody>
                  <a:tcPr marT="45731" marB="45731"/>
                </a:tc>
                <a:tc>
                  <a:txBody>
                    <a:bodyPr/>
                    <a:lstStyle/>
                    <a:p>
                      <a:r>
                        <a:rPr lang="en-GB" sz="1200" dirty="0"/>
                        <a:t>Bank-wide TDA</a:t>
                      </a:r>
                    </a:p>
                  </a:txBody>
                  <a:tcPr marT="45731" marB="45731"/>
                </a:tc>
                <a:tc>
                  <a:txBody>
                    <a:bodyPr/>
                    <a:lstStyle/>
                    <a:p>
                      <a:endParaRPr lang="en-GB" sz="1200"/>
                    </a:p>
                  </a:txBody>
                  <a:tcPr marT="45731" marB="45731"/>
                </a:tc>
                <a:tc>
                  <a:txBody>
                    <a:bodyPr/>
                    <a:lstStyle/>
                    <a:p>
                      <a:endParaRPr lang="en-GB" sz="1200" dirty="0"/>
                    </a:p>
                  </a:txBody>
                  <a:tcPr marT="45731" marB="45731"/>
                </a:tc>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200" dirty="0"/>
                        <a:t>Populate as much useful and relevant information as possible</a:t>
                      </a:r>
                    </a:p>
                  </a:txBody>
                  <a:tcPr marT="45731" marB="45731"/>
                </a:tc>
                <a:extLst>
                  <a:ext uri="{0D108BD9-81ED-4DB2-BD59-A6C34878D82A}">
                    <a16:rowId xmlns:a16="http://schemas.microsoft.com/office/drawing/2014/main" val="832627251"/>
                  </a:ext>
                </a:extLst>
              </a:tr>
              <a:tr h="326068">
                <a:tc>
                  <a:txBody>
                    <a:bodyPr/>
                    <a:lstStyle/>
                    <a:p>
                      <a:endParaRPr lang="en-GB" sz="1200" dirty="0"/>
                    </a:p>
                  </a:txBody>
                  <a:tcPr marT="45731" marB="45731"/>
                </a:tc>
                <a:tc>
                  <a:txBody>
                    <a:bodyPr/>
                    <a:lstStyle/>
                    <a:p>
                      <a:r>
                        <a:rPr lang="en-GB" sz="1200" dirty="0"/>
                        <a:t>CTO RB</a:t>
                      </a:r>
                    </a:p>
                  </a:txBody>
                  <a:tcPr marT="45731" marB="45731"/>
                </a:tc>
                <a:tc>
                  <a:txBody>
                    <a:bodyPr/>
                    <a:lstStyle/>
                    <a:p>
                      <a:endParaRPr lang="en-GB" sz="1200" dirty="0"/>
                    </a:p>
                  </a:txBody>
                  <a:tcPr marT="45731" marB="45731"/>
                </a:tc>
                <a:tc>
                  <a:txBody>
                    <a:bodyPr/>
                    <a:lstStyle/>
                    <a:p>
                      <a:endParaRPr lang="en-GB" sz="1200" dirty="0"/>
                    </a:p>
                  </a:txBody>
                  <a:tcPr marT="45731" marB="45731"/>
                </a:tc>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200" dirty="0"/>
                        <a:t>Populate as much useful and relevant information as possible</a:t>
                      </a:r>
                    </a:p>
                  </a:txBody>
                  <a:tcPr marT="45731" marB="45731"/>
                </a:tc>
                <a:extLst>
                  <a:ext uri="{0D108BD9-81ED-4DB2-BD59-A6C34878D82A}">
                    <a16:rowId xmlns:a16="http://schemas.microsoft.com/office/drawing/2014/main" val="3762656164"/>
                  </a:ext>
                </a:extLst>
              </a:tr>
              <a:tr h="344562">
                <a:tc>
                  <a:txBody>
                    <a:bodyPr/>
                    <a:lstStyle/>
                    <a:p>
                      <a:endParaRPr lang="en-GB" sz="1200"/>
                    </a:p>
                  </a:txBody>
                  <a:tcPr marT="45731" marB="45731"/>
                </a:tc>
                <a:tc>
                  <a:txBody>
                    <a:bodyPr/>
                    <a:lstStyle/>
                    <a:p>
                      <a:r>
                        <a:rPr lang="en-GB" sz="1200" dirty="0"/>
                        <a:t>&lt;domain&gt; TDA	</a:t>
                      </a:r>
                    </a:p>
                  </a:txBody>
                  <a:tcPr marT="45731" marB="45731"/>
                </a:tc>
                <a:tc>
                  <a:txBody>
                    <a:bodyPr/>
                    <a:lstStyle/>
                    <a:p>
                      <a:endParaRPr lang="en-GB" sz="1200" dirty="0"/>
                    </a:p>
                  </a:txBody>
                  <a:tcPr marT="45731" marB="45731"/>
                </a:tc>
                <a:tc>
                  <a:txBody>
                    <a:bodyPr/>
                    <a:lstStyle/>
                    <a:p>
                      <a:endParaRPr lang="en-GB" sz="1200" dirty="0"/>
                    </a:p>
                  </a:txBody>
                  <a:tcPr marT="45731" marB="45731"/>
                </a:tc>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200" dirty="0"/>
                        <a:t>Populate as much useful and relevant information as possible</a:t>
                      </a:r>
                    </a:p>
                  </a:txBody>
                  <a:tcPr marT="45731" marB="45731"/>
                </a:tc>
                <a:extLst>
                  <a:ext uri="{0D108BD9-81ED-4DB2-BD59-A6C34878D82A}">
                    <a16:rowId xmlns:a16="http://schemas.microsoft.com/office/drawing/2014/main" val="2416286686"/>
                  </a:ext>
                </a:extLst>
              </a:tr>
              <a:tr h="333622">
                <a:tc>
                  <a:txBody>
                    <a:bodyPr/>
                    <a:lstStyle/>
                    <a:p>
                      <a:endParaRPr lang="en-GB" sz="1200"/>
                    </a:p>
                  </a:txBody>
                  <a:tcPr marT="45731" marB="45731"/>
                </a:tc>
                <a:tc>
                  <a:txBody>
                    <a:bodyPr/>
                    <a:lstStyle/>
                    <a:p>
                      <a:endParaRPr lang="en-GB" sz="1200" dirty="0"/>
                    </a:p>
                  </a:txBody>
                  <a:tcPr marT="45731" marB="45731"/>
                </a:tc>
                <a:tc>
                  <a:txBody>
                    <a:bodyPr/>
                    <a:lstStyle/>
                    <a:p>
                      <a:endParaRPr lang="en-GB" sz="1200"/>
                    </a:p>
                  </a:txBody>
                  <a:tcPr marT="45731" marB="45731"/>
                </a:tc>
                <a:tc>
                  <a:txBody>
                    <a:bodyPr/>
                    <a:lstStyle/>
                    <a:p>
                      <a:endParaRPr lang="en-GB" sz="1200" dirty="0"/>
                    </a:p>
                  </a:txBody>
                  <a:tcPr marT="45731" marB="45731"/>
                </a:tc>
                <a:tc>
                  <a:txBody>
                    <a:bodyPr/>
                    <a:lstStyle/>
                    <a:p>
                      <a:endParaRPr lang="en-GB" sz="1200" dirty="0"/>
                    </a:p>
                  </a:txBody>
                  <a:tcPr marT="45731" marB="45731"/>
                </a:tc>
                <a:extLst>
                  <a:ext uri="{0D108BD9-81ED-4DB2-BD59-A6C34878D82A}">
                    <a16:rowId xmlns:a16="http://schemas.microsoft.com/office/drawing/2014/main" val="830997731"/>
                  </a:ext>
                </a:extLst>
              </a:tr>
            </a:tbl>
          </a:graphicData>
        </a:graphic>
      </p:graphicFrame>
      <p:sp>
        <p:nvSpPr>
          <p:cNvPr id="11" name="Content Placeholder 8">
            <a:extLst>
              <a:ext uri="{FF2B5EF4-FFF2-40B4-BE49-F238E27FC236}">
                <a16:creationId xmlns:a16="http://schemas.microsoft.com/office/drawing/2014/main" id="{6E6868EC-7AE4-43D7-94DA-63B32D54096A}"/>
              </a:ext>
            </a:extLst>
          </p:cNvPr>
          <p:cNvSpPr txBox="1">
            <a:spLocks/>
          </p:cNvSpPr>
          <p:nvPr/>
        </p:nvSpPr>
        <p:spPr bwMode="gray">
          <a:xfrm>
            <a:off x="490763" y="3513828"/>
            <a:ext cx="9720000" cy="212652"/>
          </a:xfrm>
          <a:prstGeom prst="rect">
            <a:avLst/>
          </a:prstGeom>
        </p:spPr>
        <p:txBody>
          <a:bodyPr vert="horz" lIns="0" tIns="0" rIns="0" bIns="0" rtlCol="0">
            <a:noAutofit/>
          </a:bodyPr>
          <a:lstStyle>
            <a:lvl1pPr marL="0" indent="0" algn="l" defTabSz="1034701" rtl="0" eaLnBrk="1" latinLnBrk="0" hangingPunct="1">
              <a:spcBef>
                <a:spcPts val="700"/>
              </a:spcBef>
              <a:buClr>
                <a:schemeClr val="tx2"/>
              </a:buClr>
              <a:buSzPct val="100000"/>
              <a:buFont typeface="Symbol" panose="05050102010706020507" pitchFamily="18" charset="2"/>
              <a:buNone/>
              <a:defRPr lang="en-GB" sz="1200" kern="1200" baseline="0" dirty="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lang="en-US" sz="1200" kern="1200" baseline="0" dirty="0" smtClean="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lang="en-US" sz="1200" kern="1200" baseline="0" dirty="0" smtClean="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lang="en-US" sz="1200" kern="1200" baseline="0" dirty="0" smtClean="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lang="en-US" sz="1200" kern="1200" baseline="0" dirty="0" smtClean="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lang="en-US" sz="1200" kern="1200" dirty="0" smtClean="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lang="en-US" sz="1200" kern="1200" dirty="0" smtClean="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lang="en-US" sz="1200" kern="1200" dirty="0" smtClean="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lang="en-US" sz="1200" kern="1200" dirty="0" smtClean="0">
                <a:solidFill>
                  <a:schemeClr val="tx2"/>
                </a:solidFill>
                <a:latin typeface="RN House Sans Regular" panose="020B0504020203020204" pitchFamily="34" charset="0"/>
                <a:ea typeface="+mn-ea"/>
                <a:cs typeface="Arial" panose="020B0604020202020204" pitchFamily="34" charset="0"/>
              </a:defRPr>
            </a:lvl9pPr>
          </a:lstStyle>
          <a:p>
            <a:r>
              <a:rPr lang="en-GB" sz="1400" dirty="0"/>
              <a:t>Design Review</a:t>
            </a:r>
          </a:p>
        </p:txBody>
      </p:sp>
      <p:pic>
        <p:nvPicPr>
          <p:cNvPr id="12" name="Graphic 5" descr="Send">
            <a:extLst>
              <a:ext uri="{FF2B5EF4-FFF2-40B4-BE49-F238E27FC236}">
                <a16:creationId xmlns:a16="http://schemas.microsoft.com/office/drawing/2014/main" id="{D69C34B7-355E-4BC3-9734-C0898E554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8050" y="693578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7">
            <a:extLst>
              <a:ext uri="{FF2B5EF4-FFF2-40B4-BE49-F238E27FC236}">
                <a16:creationId xmlns:a16="http://schemas.microsoft.com/office/drawing/2014/main" id="{6EAA4D55-97CF-4F25-8AE8-C4C5C3373B00}"/>
              </a:ext>
            </a:extLst>
          </p:cNvPr>
          <p:cNvSpPr txBox="1">
            <a:spLocks noChangeArrowheads="1"/>
          </p:cNvSpPr>
          <p:nvPr/>
        </p:nvSpPr>
        <p:spPr bwMode="auto">
          <a:xfrm>
            <a:off x="6437313" y="6965950"/>
            <a:ext cx="36750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Arial" panose="020B0604020202020204" pitchFamily="34" charset="0"/>
                <a:cs typeface="Arial" panose="020B0604020202020204" pitchFamily="34" charset="0"/>
              </a:defRPr>
            </a:lvl1pPr>
            <a:lvl2pPr marL="742950" indent="-285750">
              <a:defRPr sz="1000">
                <a:solidFill>
                  <a:schemeClr val="tx1"/>
                </a:solidFill>
                <a:latin typeface="Arial" panose="020B0604020202020204" pitchFamily="34" charset="0"/>
                <a:cs typeface="Arial" panose="020B0604020202020204" pitchFamily="34" charset="0"/>
              </a:defRPr>
            </a:lvl2pPr>
            <a:lvl3pPr marL="1143000" indent="-228600">
              <a:defRPr sz="1000">
                <a:solidFill>
                  <a:schemeClr val="tx1"/>
                </a:solidFill>
                <a:latin typeface="Arial" panose="020B0604020202020204" pitchFamily="34" charset="0"/>
                <a:cs typeface="Arial" panose="020B0604020202020204" pitchFamily="34" charset="0"/>
              </a:defRPr>
            </a:lvl3pPr>
            <a:lvl4pPr marL="1600200" indent="-228600">
              <a:defRPr sz="1000">
                <a:solidFill>
                  <a:schemeClr val="tx1"/>
                </a:solidFill>
                <a:latin typeface="Arial" panose="020B0604020202020204" pitchFamily="34" charset="0"/>
                <a:cs typeface="Arial" panose="020B0604020202020204" pitchFamily="34" charset="0"/>
              </a:defRPr>
            </a:lvl4pPr>
            <a:lvl5pPr marL="2057400" indent="-228600">
              <a:defRPr sz="1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a:defRPr/>
            </a:pPr>
            <a:r>
              <a:rPr lang="en-GB" altLang="en-US" sz="1100" dirty="0">
                <a:solidFill>
                  <a:srgbClr val="92D050"/>
                </a:solidFill>
                <a:latin typeface="+mn-lt"/>
                <a:cs typeface="+mn-cs"/>
              </a:rPr>
              <a:t>For HLSD+ </a:t>
            </a:r>
            <a:r>
              <a:rPr lang="en-GB" altLang="en-US" sz="1100" dirty="0" err="1">
                <a:solidFill>
                  <a:srgbClr val="92D050"/>
                </a:solidFill>
                <a:latin typeface="+mn-lt"/>
                <a:cs typeface="+mn-cs"/>
              </a:rPr>
              <a:t>Lite</a:t>
            </a:r>
            <a:r>
              <a:rPr lang="en-GB" altLang="en-US" sz="1100" dirty="0">
                <a:solidFill>
                  <a:srgbClr val="92D050"/>
                </a:solidFill>
                <a:latin typeface="+mn-lt"/>
                <a:cs typeface="+mn-cs"/>
              </a:rPr>
              <a:t> complete this page for original design and add row for the ‘</a:t>
            </a:r>
            <a:r>
              <a:rPr lang="en-GB" altLang="en-US" sz="1100" dirty="0" err="1">
                <a:solidFill>
                  <a:srgbClr val="92D050"/>
                </a:solidFill>
                <a:latin typeface="+mn-lt"/>
                <a:cs typeface="+mn-cs"/>
              </a:rPr>
              <a:t>Lite</a:t>
            </a:r>
            <a:r>
              <a:rPr lang="en-GB" altLang="en-US" sz="1100" dirty="0">
                <a:solidFill>
                  <a:srgbClr val="92D050"/>
                </a:solidFill>
                <a:latin typeface="+mn-lt"/>
                <a:cs typeface="+mn-cs"/>
              </a:rPr>
              <a:t> version’ of the HLSD+</a:t>
            </a:r>
          </a:p>
        </p:txBody>
      </p:sp>
    </p:spTree>
    <p:extLst>
      <p:ext uri="{BB962C8B-B14F-4D97-AF65-F5344CB8AC3E}">
        <p14:creationId xmlns:p14="http://schemas.microsoft.com/office/powerpoint/2010/main" val="28370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A80A8D-C148-4B02-9843-C4C25F18C5EC}"/>
              </a:ext>
            </a:extLst>
          </p:cNvPr>
          <p:cNvSpPr>
            <a:spLocks noGrp="1"/>
          </p:cNvSpPr>
          <p:nvPr>
            <p:ph type="sldNum" sz="quarter" idx="10"/>
          </p:nvPr>
        </p:nvSpPr>
        <p:spPr/>
        <p:txBody>
          <a:bodyPr/>
          <a:lstStyle/>
          <a:p>
            <a:fld id="{08BDDC8D-36E9-467E-8CF1-750845950A7F}" type="slidenum">
              <a:rPr lang="en-GB" smtClean="0"/>
              <a:pPr/>
              <a:t>6</a:t>
            </a:fld>
            <a:endParaRPr lang="en-GB"/>
          </a:p>
        </p:txBody>
      </p:sp>
      <p:sp>
        <p:nvSpPr>
          <p:cNvPr id="4" name="Title 3">
            <a:extLst>
              <a:ext uri="{FF2B5EF4-FFF2-40B4-BE49-F238E27FC236}">
                <a16:creationId xmlns:a16="http://schemas.microsoft.com/office/drawing/2014/main" id="{DA5566CF-8A87-44CD-BC7C-1DA9FC88FE55}"/>
              </a:ext>
            </a:extLst>
          </p:cNvPr>
          <p:cNvSpPr>
            <a:spLocks noGrp="1"/>
          </p:cNvSpPr>
          <p:nvPr>
            <p:ph type="title"/>
          </p:nvPr>
        </p:nvSpPr>
        <p:spPr/>
        <p:txBody>
          <a:bodyPr/>
          <a:lstStyle/>
          <a:p>
            <a:r>
              <a:rPr lang="en-GB" altLang="en-US" dirty="0"/>
              <a:t>HLSD+ Document Version History</a:t>
            </a:r>
            <a:endParaRPr lang="en-GB" dirty="0"/>
          </a:p>
        </p:txBody>
      </p:sp>
      <p:graphicFrame>
        <p:nvGraphicFramePr>
          <p:cNvPr id="5" name="Table 4">
            <a:extLst>
              <a:ext uri="{FF2B5EF4-FFF2-40B4-BE49-F238E27FC236}">
                <a16:creationId xmlns:a16="http://schemas.microsoft.com/office/drawing/2014/main" id="{C4B9B345-C909-4166-BB6F-286DAFC336E0}"/>
              </a:ext>
            </a:extLst>
          </p:cNvPr>
          <p:cNvGraphicFramePr>
            <a:graphicFrameLocks noGrp="1"/>
          </p:cNvGraphicFramePr>
          <p:nvPr>
            <p:extLst>
              <p:ext uri="{D42A27DB-BD31-4B8C-83A1-F6EECF244321}">
                <p14:modId xmlns:p14="http://schemas.microsoft.com/office/powerpoint/2010/main" val="3346295092"/>
              </p:ext>
            </p:extLst>
          </p:nvPr>
        </p:nvGraphicFramePr>
        <p:xfrm>
          <a:off x="485775" y="1457325"/>
          <a:ext cx="9437687" cy="2334322"/>
        </p:xfrm>
        <a:graphic>
          <a:graphicData uri="http://schemas.openxmlformats.org/drawingml/2006/table">
            <a:tbl>
              <a:tblPr firstRow="1" bandRow="1">
                <a:tableStyleId>{5C22544A-7EE6-4342-B048-85BDC9FD1C3A}</a:tableStyleId>
              </a:tblPr>
              <a:tblGrid>
                <a:gridCol w="1164191">
                  <a:extLst>
                    <a:ext uri="{9D8B030D-6E8A-4147-A177-3AD203B41FA5}">
                      <a16:colId xmlns:a16="http://schemas.microsoft.com/office/drawing/2014/main" val="2342730188"/>
                    </a:ext>
                  </a:extLst>
                </a:gridCol>
                <a:gridCol w="2035926">
                  <a:extLst>
                    <a:ext uri="{9D8B030D-6E8A-4147-A177-3AD203B41FA5}">
                      <a16:colId xmlns:a16="http://schemas.microsoft.com/office/drawing/2014/main" val="2721264595"/>
                    </a:ext>
                  </a:extLst>
                </a:gridCol>
                <a:gridCol w="2074913">
                  <a:extLst>
                    <a:ext uri="{9D8B030D-6E8A-4147-A177-3AD203B41FA5}">
                      <a16:colId xmlns:a16="http://schemas.microsoft.com/office/drawing/2014/main" val="1317745090"/>
                    </a:ext>
                  </a:extLst>
                </a:gridCol>
                <a:gridCol w="4162657">
                  <a:extLst>
                    <a:ext uri="{9D8B030D-6E8A-4147-A177-3AD203B41FA5}">
                      <a16:colId xmlns:a16="http://schemas.microsoft.com/office/drawing/2014/main" val="1276264378"/>
                    </a:ext>
                  </a:extLst>
                </a:gridCol>
              </a:tblGrid>
              <a:tr h="559089">
                <a:tc>
                  <a:txBody>
                    <a:bodyPr/>
                    <a:lstStyle/>
                    <a:p>
                      <a:r>
                        <a:rPr lang="en-GB" sz="1400" dirty="0">
                          <a:solidFill>
                            <a:schemeClr val="bg1">
                              <a:lumMod val="95000"/>
                            </a:schemeClr>
                          </a:solidFill>
                        </a:rPr>
                        <a:t>Version</a:t>
                      </a:r>
                    </a:p>
                  </a:txBody>
                  <a:tcPr marT="45717" marB="45717"/>
                </a:tc>
                <a:tc>
                  <a:txBody>
                    <a:bodyPr/>
                    <a:lstStyle/>
                    <a:p>
                      <a:r>
                        <a:rPr lang="en-GB" sz="1400" dirty="0">
                          <a:solidFill>
                            <a:schemeClr val="bg1">
                              <a:lumMod val="95000"/>
                            </a:schemeClr>
                          </a:solidFill>
                        </a:rPr>
                        <a:t>Date</a:t>
                      </a:r>
                    </a:p>
                  </a:txBody>
                  <a:tcPr marT="45717" marB="45717"/>
                </a:tc>
                <a:tc>
                  <a:txBody>
                    <a:bodyPr/>
                    <a:lstStyle/>
                    <a:p>
                      <a:r>
                        <a:rPr lang="en-GB" sz="1400" dirty="0">
                          <a:solidFill>
                            <a:schemeClr val="bg1">
                              <a:lumMod val="95000"/>
                            </a:schemeClr>
                          </a:solidFill>
                        </a:rPr>
                        <a:t>Reviewers</a:t>
                      </a:r>
                    </a:p>
                  </a:txBody>
                  <a:tcPr marT="45717" marB="45717"/>
                </a:tc>
                <a:tc>
                  <a:txBody>
                    <a:bodyPr/>
                    <a:lstStyle/>
                    <a:p>
                      <a:r>
                        <a:rPr lang="en-GB" sz="1400" baseline="0" dirty="0">
                          <a:solidFill>
                            <a:schemeClr val="bg1">
                              <a:lumMod val="95000"/>
                            </a:schemeClr>
                          </a:solidFill>
                        </a:rPr>
                        <a:t>Changes, </a:t>
                      </a:r>
                      <a:r>
                        <a:rPr lang="en-GB" sz="1400" dirty="0">
                          <a:solidFill>
                            <a:schemeClr val="bg1">
                              <a:lumMod val="95000"/>
                            </a:schemeClr>
                          </a:solidFill>
                        </a:rPr>
                        <a:t>Issues and</a:t>
                      </a:r>
                      <a:r>
                        <a:rPr lang="en-GB" sz="1400" baseline="0" dirty="0">
                          <a:solidFill>
                            <a:schemeClr val="bg1">
                              <a:lumMod val="95000"/>
                            </a:schemeClr>
                          </a:solidFill>
                        </a:rPr>
                        <a:t> Actions summary</a:t>
                      </a:r>
                      <a:endParaRPr lang="en-GB" sz="1400" dirty="0">
                        <a:solidFill>
                          <a:schemeClr val="bg1">
                            <a:lumMod val="95000"/>
                          </a:schemeClr>
                        </a:solidFill>
                      </a:endParaRPr>
                    </a:p>
                  </a:txBody>
                  <a:tcPr marT="45717" marB="45717"/>
                </a:tc>
                <a:extLst>
                  <a:ext uri="{0D108BD9-81ED-4DB2-BD59-A6C34878D82A}">
                    <a16:rowId xmlns:a16="http://schemas.microsoft.com/office/drawing/2014/main" val="1567672413"/>
                  </a:ext>
                </a:extLst>
              </a:tr>
              <a:tr h="300708">
                <a:tc>
                  <a:txBody>
                    <a:bodyPr/>
                    <a:lstStyle/>
                    <a:p>
                      <a:r>
                        <a:rPr lang="en-GB" sz="1200" dirty="0"/>
                        <a:t>V0.1</a:t>
                      </a:r>
                    </a:p>
                  </a:txBody>
                  <a:tcPr marT="45717" marB="45717"/>
                </a:tc>
                <a:tc>
                  <a:txBody>
                    <a:bodyPr/>
                    <a:lstStyle/>
                    <a:p>
                      <a:r>
                        <a:rPr lang="en-GB" sz="1200" dirty="0"/>
                        <a:t>11/10/2021</a:t>
                      </a:r>
                    </a:p>
                  </a:txBody>
                  <a:tcPr marT="45717" marB="45717"/>
                </a:tc>
                <a:tc>
                  <a:txBody>
                    <a:bodyPr/>
                    <a:lstStyle/>
                    <a:p>
                      <a:r>
                        <a:rPr lang="en-GB" sz="1200" dirty="0"/>
                        <a:t>Project stakeholder</a:t>
                      </a:r>
                    </a:p>
                  </a:txBody>
                  <a:tcPr marT="45717" marB="45717"/>
                </a:tc>
                <a:tc>
                  <a:txBody>
                    <a:bodyPr/>
                    <a:lstStyle/>
                    <a:p>
                      <a:r>
                        <a:rPr lang="en-GB" sz="1200" dirty="0"/>
                        <a:t>Business input sought on WPDT/NFRs.</a:t>
                      </a:r>
                    </a:p>
                    <a:p>
                      <a:r>
                        <a:rPr lang="en-GB" sz="1200" dirty="0"/>
                        <a:t>Tableau reporting via Snowflake interface requested by Alex for consistency with other CCI </a:t>
                      </a:r>
                      <a:r>
                        <a:rPr lang="en-GB" sz="1200" dirty="0" err="1"/>
                        <a:t>VoC</a:t>
                      </a:r>
                      <a:r>
                        <a:rPr lang="en-GB" sz="1200" dirty="0"/>
                        <a:t> use case</a:t>
                      </a:r>
                    </a:p>
                  </a:txBody>
                  <a:tcPr marT="45717" marB="45717"/>
                </a:tc>
                <a:extLst>
                  <a:ext uri="{0D108BD9-81ED-4DB2-BD59-A6C34878D82A}">
                    <a16:rowId xmlns:a16="http://schemas.microsoft.com/office/drawing/2014/main" val="608745735"/>
                  </a:ext>
                </a:extLst>
              </a:tr>
              <a:tr h="325963">
                <a:tc>
                  <a:txBody>
                    <a:bodyPr/>
                    <a:lstStyle/>
                    <a:p>
                      <a:r>
                        <a:rPr lang="en-GB" sz="1200" dirty="0"/>
                        <a:t>V0.1</a:t>
                      </a:r>
                    </a:p>
                  </a:txBody>
                  <a:tcPr marT="45717" marB="45717"/>
                </a:tc>
                <a:tc>
                  <a:txBody>
                    <a:bodyPr/>
                    <a:lstStyle/>
                    <a:p>
                      <a:r>
                        <a:rPr lang="en-GB" sz="1200" dirty="0"/>
                        <a:t>12/10/2021</a:t>
                      </a:r>
                    </a:p>
                  </a:txBody>
                  <a:tcPr marT="45717" marB="45717"/>
                </a:tc>
                <a:tc>
                  <a:txBody>
                    <a:bodyPr/>
                    <a:lstStyle/>
                    <a:p>
                      <a:r>
                        <a:rPr lang="en-GB" sz="1200" dirty="0"/>
                        <a:t>HLSD forum spotlight</a:t>
                      </a:r>
                    </a:p>
                  </a:txBody>
                  <a:tcPr marT="45717" marB="45717"/>
                </a:tc>
                <a:tc>
                  <a:txBody>
                    <a:bodyPr/>
                    <a:lstStyle/>
                    <a:p>
                      <a:r>
                        <a:rPr lang="en-GB" sz="1200" dirty="0"/>
                        <a:t>Use of in-flight DADS pattern identified.</a:t>
                      </a:r>
                    </a:p>
                    <a:p>
                      <a:r>
                        <a:rPr lang="en-GB" sz="1200" dirty="0"/>
                        <a:t>Recommended for direct submission to DDA.</a:t>
                      </a:r>
                    </a:p>
                  </a:txBody>
                  <a:tcPr marT="45717" marB="45717"/>
                </a:tc>
                <a:extLst>
                  <a:ext uri="{0D108BD9-81ED-4DB2-BD59-A6C34878D82A}">
                    <a16:rowId xmlns:a16="http://schemas.microsoft.com/office/drawing/2014/main" val="3204940763"/>
                  </a:ext>
                </a:extLst>
              </a:tr>
              <a:tr h="344451">
                <a:tc>
                  <a:txBody>
                    <a:bodyPr/>
                    <a:lstStyle/>
                    <a:p>
                      <a:r>
                        <a:rPr lang="en-GB" sz="1200" dirty="0"/>
                        <a:t>V0.2</a:t>
                      </a:r>
                    </a:p>
                  </a:txBody>
                  <a:tcPr marT="45717" marB="45717"/>
                </a:tc>
                <a:tc>
                  <a:txBody>
                    <a:bodyPr/>
                    <a:lstStyle/>
                    <a:p>
                      <a:r>
                        <a:rPr lang="en-GB" sz="1200" dirty="0"/>
                        <a:t>15/10/2021</a:t>
                      </a:r>
                    </a:p>
                  </a:txBody>
                  <a:tcPr marT="45717" marB="45717"/>
                </a:tc>
                <a:tc>
                  <a:txBody>
                    <a:bodyPr/>
                    <a:lstStyle/>
                    <a:p>
                      <a:r>
                        <a:rPr lang="en-GB" sz="1200" dirty="0"/>
                        <a:t>DDA forum</a:t>
                      </a:r>
                    </a:p>
                  </a:txBody>
                  <a:tcPr marT="45717" marB="45717"/>
                </a:tc>
                <a:tc>
                  <a:txBody>
                    <a:bodyPr/>
                    <a:lstStyle/>
                    <a:p>
                      <a:endParaRPr lang="en-GB" sz="1200" dirty="0"/>
                    </a:p>
                  </a:txBody>
                  <a:tcPr marT="45717" marB="45717"/>
                </a:tc>
                <a:extLst>
                  <a:ext uri="{0D108BD9-81ED-4DB2-BD59-A6C34878D82A}">
                    <a16:rowId xmlns:a16="http://schemas.microsoft.com/office/drawing/2014/main" val="2903107225"/>
                  </a:ext>
                </a:extLst>
              </a:tr>
              <a:tr h="333514">
                <a:tc>
                  <a:txBody>
                    <a:bodyPr/>
                    <a:lstStyle/>
                    <a:p>
                      <a:endParaRPr lang="en-GB" sz="1200"/>
                    </a:p>
                  </a:txBody>
                  <a:tcPr marT="45717" marB="45717"/>
                </a:tc>
                <a:tc>
                  <a:txBody>
                    <a:bodyPr/>
                    <a:lstStyle/>
                    <a:p>
                      <a:endParaRPr lang="en-GB" sz="1200"/>
                    </a:p>
                  </a:txBody>
                  <a:tcPr marT="45717" marB="45717"/>
                </a:tc>
                <a:tc>
                  <a:txBody>
                    <a:bodyPr/>
                    <a:lstStyle/>
                    <a:p>
                      <a:endParaRPr lang="en-GB" sz="1200"/>
                    </a:p>
                  </a:txBody>
                  <a:tcPr marT="45717" marB="45717"/>
                </a:tc>
                <a:tc>
                  <a:txBody>
                    <a:bodyPr/>
                    <a:lstStyle/>
                    <a:p>
                      <a:endParaRPr lang="en-GB" sz="1200" dirty="0"/>
                    </a:p>
                  </a:txBody>
                  <a:tcPr marT="45717" marB="45717"/>
                </a:tc>
                <a:extLst>
                  <a:ext uri="{0D108BD9-81ED-4DB2-BD59-A6C34878D82A}">
                    <a16:rowId xmlns:a16="http://schemas.microsoft.com/office/drawing/2014/main" val="2093484592"/>
                  </a:ext>
                </a:extLst>
              </a:tr>
            </a:tbl>
          </a:graphicData>
        </a:graphic>
      </p:graphicFrame>
    </p:spTree>
    <p:extLst>
      <p:ext uri="{BB962C8B-B14F-4D97-AF65-F5344CB8AC3E}">
        <p14:creationId xmlns:p14="http://schemas.microsoft.com/office/powerpoint/2010/main" val="372482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A80A8D-C148-4B02-9843-C4C25F18C5EC}"/>
              </a:ext>
            </a:extLst>
          </p:cNvPr>
          <p:cNvSpPr>
            <a:spLocks noGrp="1"/>
          </p:cNvSpPr>
          <p:nvPr>
            <p:ph type="sldNum" sz="quarter" idx="10"/>
          </p:nvPr>
        </p:nvSpPr>
        <p:spPr/>
        <p:txBody>
          <a:bodyPr/>
          <a:lstStyle/>
          <a:p>
            <a:fld id="{08BDDC8D-36E9-467E-8CF1-750845950A7F}" type="slidenum">
              <a:rPr lang="en-GB" smtClean="0"/>
              <a:pPr/>
              <a:t>7</a:t>
            </a:fld>
            <a:endParaRPr lang="en-GB"/>
          </a:p>
        </p:txBody>
      </p:sp>
      <p:sp>
        <p:nvSpPr>
          <p:cNvPr id="7" name="Rectangle 154">
            <a:extLst>
              <a:ext uri="{FF2B5EF4-FFF2-40B4-BE49-F238E27FC236}">
                <a16:creationId xmlns:a16="http://schemas.microsoft.com/office/drawing/2014/main" id="{A5B2347F-AD13-42D6-8D91-8D39896CFCA0}"/>
              </a:ext>
            </a:extLst>
          </p:cNvPr>
          <p:cNvSpPr txBox="1">
            <a:spLocks/>
          </p:cNvSpPr>
          <p:nvPr/>
        </p:nvSpPr>
        <p:spPr bwMode="gray">
          <a:xfrm>
            <a:off x="610004" y="408744"/>
            <a:ext cx="9223058" cy="806281"/>
          </a:xfrm>
          <a:prstGeom prst="rect">
            <a:avLst/>
          </a:prstGeom>
        </p:spPr>
        <p:txBody>
          <a:bodyPr vert="horz" wrap="none" lIns="0" tIns="0" rIns="0" bIns="0" rtlCol="0" anchor="t">
            <a:noAutofit/>
          </a:bodyPr>
          <a:lstStyle>
            <a:lvl1pPr algn="l" defTabSz="1034701" rtl="0" eaLnBrk="1" latinLnBrk="0" hangingPunct="1">
              <a:lnSpc>
                <a:spcPct val="100000"/>
              </a:lnSpc>
              <a:spcBef>
                <a:spcPct val="0"/>
              </a:spcBef>
              <a:buNone/>
              <a:defRPr sz="2400" b="0" kern="1200" baseline="0">
                <a:solidFill>
                  <a:schemeClr val="tx2"/>
                </a:solidFill>
                <a:effectLst/>
                <a:latin typeface="RN House Sans Regular" panose="020B0504020203020204" pitchFamily="34" charset="0"/>
                <a:ea typeface="+mj-ea"/>
                <a:cs typeface="+mj-cs"/>
              </a:defRPr>
            </a:lvl1pPr>
          </a:lstStyle>
          <a:p>
            <a:r>
              <a:rPr lang="en-GB" altLang="en-US" sz="2639" dirty="0"/>
              <a:t>Glossary</a:t>
            </a:r>
          </a:p>
        </p:txBody>
      </p:sp>
      <p:graphicFrame>
        <p:nvGraphicFramePr>
          <p:cNvPr id="9" name="Content Placeholder 2">
            <a:extLst>
              <a:ext uri="{FF2B5EF4-FFF2-40B4-BE49-F238E27FC236}">
                <a16:creationId xmlns:a16="http://schemas.microsoft.com/office/drawing/2014/main" id="{FD503564-F3FE-40D9-8E29-C9480981D0A5}"/>
              </a:ext>
            </a:extLst>
          </p:cNvPr>
          <p:cNvGraphicFramePr>
            <a:graphicFrameLocks/>
          </p:cNvGraphicFramePr>
          <p:nvPr>
            <p:extLst>
              <p:ext uri="{D42A27DB-BD31-4B8C-83A1-F6EECF244321}">
                <p14:modId xmlns:p14="http://schemas.microsoft.com/office/powerpoint/2010/main" val="3368272887"/>
              </p:ext>
            </p:extLst>
          </p:nvPr>
        </p:nvGraphicFramePr>
        <p:xfrm>
          <a:off x="610004" y="1786882"/>
          <a:ext cx="8052585" cy="4274297"/>
        </p:xfrm>
        <a:graphic>
          <a:graphicData uri="http://schemas.openxmlformats.org/drawingml/2006/table">
            <a:tbl>
              <a:tblPr firstRow="1" bandRow="1">
                <a:tableStyleId>{5C22544A-7EE6-4342-B048-85BDC9FD1C3A}</a:tableStyleId>
              </a:tblPr>
              <a:tblGrid>
                <a:gridCol w="970244">
                  <a:extLst>
                    <a:ext uri="{9D8B030D-6E8A-4147-A177-3AD203B41FA5}">
                      <a16:colId xmlns:a16="http://schemas.microsoft.com/office/drawing/2014/main" val="20000"/>
                    </a:ext>
                  </a:extLst>
                </a:gridCol>
                <a:gridCol w="2880720">
                  <a:extLst>
                    <a:ext uri="{9D8B030D-6E8A-4147-A177-3AD203B41FA5}">
                      <a16:colId xmlns:a16="http://schemas.microsoft.com/office/drawing/2014/main" val="20001"/>
                    </a:ext>
                  </a:extLst>
                </a:gridCol>
                <a:gridCol w="342942">
                  <a:extLst>
                    <a:ext uri="{9D8B030D-6E8A-4147-A177-3AD203B41FA5}">
                      <a16:colId xmlns:a16="http://schemas.microsoft.com/office/drawing/2014/main" val="20002"/>
                    </a:ext>
                  </a:extLst>
                </a:gridCol>
                <a:gridCol w="994535">
                  <a:extLst>
                    <a:ext uri="{9D8B030D-6E8A-4147-A177-3AD203B41FA5}">
                      <a16:colId xmlns:a16="http://schemas.microsoft.com/office/drawing/2014/main" val="20003"/>
                    </a:ext>
                  </a:extLst>
                </a:gridCol>
                <a:gridCol w="2864144">
                  <a:extLst>
                    <a:ext uri="{9D8B030D-6E8A-4147-A177-3AD203B41FA5}">
                      <a16:colId xmlns:a16="http://schemas.microsoft.com/office/drawing/2014/main" val="20004"/>
                    </a:ext>
                  </a:extLst>
                </a:gridCol>
              </a:tblGrid>
              <a:tr h="317133">
                <a:tc>
                  <a:txBody>
                    <a:bodyPr/>
                    <a:lstStyle/>
                    <a:p>
                      <a:r>
                        <a:rPr lang="en-GB" sz="1500"/>
                        <a:t>Term</a:t>
                      </a:r>
                    </a:p>
                  </a:txBody>
                  <a:tcPr marL="78191" marR="78191" marT="39099" marB="39099"/>
                </a:tc>
                <a:tc>
                  <a:txBody>
                    <a:bodyPr/>
                    <a:lstStyle/>
                    <a:p>
                      <a:r>
                        <a:rPr lang="en-GB" sz="1500"/>
                        <a:t>Definition</a:t>
                      </a:r>
                    </a:p>
                  </a:txBody>
                  <a:tcPr marL="78191" marR="78191" marT="39099" marB="39099"/>
                </a:tc>
                <a:tc>
                  <a:txBody>
                    <a:bodyPr/>
                    <a:lstStyle/>
                    <a:p>
                      <a:endParaRPr lang="en-GB" sz="1500"/>
                    </a:p>
                  </a:txBody>
                  <a:tcPr marL="78191" marR="78191" marT="39099" marB="39099">
                    <a:solidFill>
                      <a:schemeClr val="bg1"/>
                    </a:solidFill>
                  </a:tcPr>
                </a:tc>
                <a:tc>
                  <a:txBody>
                    <a:bodyPr/>
                    <a:lstStyle/>
                    <a:p>
                      <a:r>
                        <a:rPr lang="en-GB" sz="1500"/>
                        <a:t>Term</a:t>
                      </a:r>
                    </a:p>
                  </a:txBody>
                  <a:tcPr marL="78191" marR="78191" marT="39099" marB="39099"/>
                </a:tc>
                <a:tc>
                  <a:txBody>
                    <a:bodyPr/>
                    <a:lstStyle/>
                    <a:p>
                      <a:r>
                        <a:rPr lang="en-GB" sz="1500"/>
                        <a:t>Definition</a:t>
                      </a:r>
                    </a:p>
                  </a:txBody>
                  <a:tcPr marL="78191" marR="78191" marT="39099" marB="39099"/>
                </a:tc>
                <a:extLst>
                  <a:ext uri="{0D108BD9-81ED-4DB2-BD59-A6C34878D82A}">
                    <a16:rowId xmlns:a16="http://schemas.microsoft.com/office/drawing/2014/main" val="10000"/>
                  </a:ext>
                </a:extLst>
              </a:tr>
              <a:tr h="390962">
                <a:tc>
                  <a:txBody>
                    <a:bodyPr/>
                    <a:lstStyle/>
                    <a:p>
                      <a:pPr marL="0" algn="l" defTabSz="914400" rtl="0" eaLnBrk="1" latinLnBrk="0" hangingPunct="1"/>
                      <a:r>
                        <a:rPr lang="en-GB" sz="900" kern="1200">
                          <a:solidFill>
                            <a:schemeClr val="dk1"/>
                          </a:solidFill>
                          <a:latin typeface="+mn-lt"/>
                          <a:ea typeface="+mn-ea"/>
                          <a:cs typeface="+mn-cs"/>
                        </a:rPr>
                        <a:t>EAS Raw  </a:t>
                      </a:r>
                    </a:p>
                  </a:txBody>
                  <a:tcPr marL="78191" marR="78191" marT="39099" marB="3909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a:t>A Hadoop store for source system aligned data with data quality checks and production support processes.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i="0" kern="1200">
                          <a:solidFill>
                            <a:schemeClr val="dk1"/>
                          </a:solidFill>
                          <a:effectLst/>
                          <a:latin typeface="+mn-lt"/>
                          <a:ea typeface="+mn-ea"/>
                          <a:cs typeface="+mn-cs"/>
                        </a:rPr>
                        <a:t>Hadoop/Big Data platform</a:t>
                      </a:r>
                      <a:endParaRPr lang="en-GB" sz="900"/>
                    </a:p>
                  </a:txBody>
                  <a:tcPr marL="78191" marR="78191" marT="39099" marB="39099" anchor="ctr"/>
                </a:tc>
                <a:tc>
                  <a:txBody>
                    <a:bodyPr/>
                    <a:lstStyle/>
                    <a:p>
                      <a:endParaRPr lang="en-GB" sz="700"/>
                    </a:p>
                  </a:txBody>
                  <a:tcPr marL="78191" marR="78191" marT="39099" marB="39099">
                    <a:solidFill>
                      <a:schemeClr val="bg1"/>
                    </a:solidFill>
                  </a:tcPr>
                </a:tc>
                <a:tc>
                  <a:txBody>
                    <a:bodyPr/>
                    <a:lstStyle/>
                    <a:p>
                      <a:r>
                        <a:rPr lang="en-GB" sz="900"/>
                        <a:t>Feature</a:t>
                      </a:r>
                    </a:p>
                  </a:txBody>
                  <a:tcPr marL="78191" marR="78191" marT="39099" marB="39099"/>
                </a:tc>
                <a:tc>
                  <a:txBody>
                    <a:bodyPr/>
                    <a:lstStyle/>
                    <a:p>
                      <a:r>
                        <a:rPr lang="en-GB" sz="900" b="0" i="0" kern="1200">
                          <a:solidFill>
                            <a:schemeClr val="dk1"/>
                          </a:solidFill>
                          <a:effectLst/>
                          <a:latin typeface="+mn-lt"/>
                          <a:ea typeface="+mn-ea"/>
                          <a:cs typeface="+mn-cs"/>
                        </a:rPr>
                        <a:t>An individual measurable property or characteristic of a phenomenon being observed.</a:t>
                      </a:r>
                    </a:p>
                  </a:txBody>
                  <a:tcPr marL="78191" marR="78191" marT="39099" marB="39099" anchor="ctr"/>
                </a:tc>
                <a:extLst>
                  <a:ext uri="{0D108BD9-81ED-4DB2-BD59-A6C34878D82A}">
                    <a16:rowId xmlns:a16="http://schemas.microsoft.com/office/drawing/2014/main" val="10001"/>
                  </a:ext>
                </a:extLst>
              </a:tr>
              <a:tr h="495216">
                <a:tc>
                  <a:txBody>
                    <a:bodyPr/>
                    <a:lstStyle/>
                    <a:p>
                      <a:r>
                        <a:rPr lang="en-GB" sz="900"/>
                        <a:t>EAS</a:t>
                      </a:r>
                    </a:p>
                  </a:txBody>
                  <a:tcPr marL="78191" marR="78191" marT="39099" marB="39099"/>
                </a:tc>
                <a:tc>
                  <a:txBody>
                    <a:bodyPr/>
                    <a:lstStyle/>
                    <a:p>
                      <a:r>
                        <a:rPr lang="en-GB" sz="900" b="0" i="0" kern="1200" dirty="0">
                          <a:solidFill>
                            <a:schemeClr val="dk1"/>
                          </a:solidFill>
                          <a:effectLst/>
                          <a:latin typeface="+mn-lt"/>
                          <a:ea typeface="+mn-ea"/>
                          <a:cs typeface="+mn-cs"/>
                        </a:rPr>
                        <a:t>The </a:t>
                      </a:r>
                      <a:r>
                        <a:rPr lang="en-GB" sz="900" dirty="0"/>
                        <a:t>Enterprise Analytics Store</a:t>
                      </a:r>
                      <a:r>
                        <a:rPr lang="en-GB" sz="900" b="0" i="0" kern="1200" dirty="0">
                          <a:solidFill>
                            <a:schemeClr val="dk1"/>
                          </a:solidFill>
                          <a:effectLst/>
                          <a:latin typeface="+mn-lt"/>
                          <a:ea typeface="+mn-ea"/>
                          <a:cs typeface="+mn-cs"/>
                        </a:rPr>
                        <a:t> resides logically within the shared zone of EDH, complementing the EDW with high volume data. Similar to EDW, the EAS is the location within the EDH where modelled enterprise wide data is held and made available for Reporting, Analytics and downstream system consumption. </a:t>
                      </a:r>
                    </a:p>
                    <a:p>
                      <a:r>
                        <a:rPr lang="en-GB" sz="900" b="0" i="0" kern="1200" dirty="0">
                          <a:solidFill>
                            <a:schemeClr val="dk1"/>
                          </a:solidFill>
                          <a:effectLst/>
                          <a:latin typeface="+mn-lt"/>
                          <a:ea typeface="+mn-ea"/>
                          <a:cs typeface="+mn-cs"/>
                        </a:rPr>
                        <a:t>Hadoop/Big Data platform</a:t>
                      </a:r>
                      <a:endParaRPr lang="en-GB" sz="900" dirty="0"/>
                    </a:p>
                  </a:txBody>
                  <a:tcPr marL="78191" marR="78191" marT="39099" marB="39099" anchor="ctr"/>
                </a:tc>
                <a:tc>
                  <a:txBody>
                    <a:bodyPr/>
                    <a:lstStyle/>
                    <a:p>
                      <a:endParaRPr lang="en-GB" sz="700"/>
                    </a:p>
                  </a:txBody>
                  <a:tcPr marL="78191" marR="78191" marT="39099" marB="39099">
                    <a:solidFill>
                      <a:schemeClr val="bg1"/>
                    </a:solidFill>
                  </a:tcPr>
                </a:tc>
                <a:tc>
                  <a:txBody>
                    <a:bodyPr/>
                    <a:lstStyle/>
                    <a:p>
                      <a:r>
                        <a:rPr lang="en-GB" sz="900"/>
                        <a:t>Feature Bank</a:t>
                      </a:r>
                    </a:p>
                  </a:txBody>
                  <a:tcPr marL="78191" marR="78191" marT="39099" marB="39099"/>
                </a:tc>
                <a:tc>
                  <a:txBody>
                    <a:bodyPr/>
                    <a:lstStyle/>
                    <a:p>
                      <a:r>
                        <a:rPr lang="en-GB" sz="900" b="0" i="0" kern="1200">
                          <a:solidFill>
                            <a:schemeClr val="dk1"/>
                          </a:solidFill>
                          <a:effectLst/>
                          <a:latin typeface="+mn-lt"/>
                          <a:ea typeface="+mn-ea"/>
                          <a:cs typeface="+mn-cs"/>
                        </a:rPr>
                        <a:t>A type of a data store that is specific to the requirements of Machine Learning models. It holds a collection of commonly used features (Categorical &amp; Numerical) for use in data science/machine learning development and training/ re-training.</a:t>
                      </a:r>
                    </a:p>
                  </a:txBody>
                  <a:tcPr marL="78191" marR="78191" marT="39099" marB="39099" anchor="ctr"/>
                </a:tc>
                <a:extLst>
                  <a:ext uri="{0D108BD9-81ED-4DB2-BD59-A6C34878D82A}">
                    <a16:rowId xmlns:a16="http://schemas.microsoft.com/office/drawing/2014/main" val="10002"/>
                  </a:ext>
                </a:extLst>
              </a:tr>
              <a:tr h="390962">
                <a:tc>
                  <a:txBody>
                    <a:bodyPr/>
                    <a:lstStyle/>
                    <a:p>
                      <a:r>
                        <a:rPr lang="en-GB" sz="900"/>
                        <a:t>EDW</a:t>
                      </a:r>
                    </a:p>
                  </a:txBody>
                  <a:tcPr marL="78191" marR="78191" marT="39099" marB="39099"/>
                </a:tc>
                <a:tc>
                  <a:txBody>
                    <a:bodyPr/>
                    <a:lstStyle/>
                    <a:p>
                      <a:r>
                        <a:rPr lang="en-GB" sz="900" b="0" i="0" kern="1200" dirty="0">
                          <a:solidFill>
                            <a:schemeClr val="dk1"/>
                          </a:solidFill>
                          <a:effectLst/>
                          <a:latin typeface="+mn-lt"/>
                          <a:ea typeface="+mn-ea"/>
                          <a:cs typeface="+mn-cs"/>
                        </a:rPr>
                        <a:t>The</a:t>
                      </a:r>
                      <a:r>
                        <a:rPr lang="en-GB" sz="900" dirty="0"/>
                        <a:t> Enterprise Data Warehouse</a:t>
                      </a:r>
                      <a:r>
                        <a:rPr lang="en-GB" sz="900" b="0" i="0" kern="1200" dirty="0">
                          <a:solidFill>
                            <a:schemeClr val="dk1"/>
                          </a:solidFill>
                          <a:effectLst/>
                          <a:latin typeface="+mn-lt"/>
                          <a:ea typeface="+mn-ea"/>
                          <a:cs typeface="+mn-cs"/>
                        </a:rPr>
                        <a:t> resides logically within the shared zone of EDH where modelled relational enterprise wide data is held and made available for Reporting and Analytics.</a:t>
                      </a:r>
                    </a:p>
                    <a:p>
                      <a:r>
                        <a:rPr lang="en-GB" sz="900" b="0" i="0" kern="1200" dirty="0">
                          <a:solidFill>
                            <a:schemeClr val="dk1"/>
                          </a:solidFill>
                          <a:effectLst/>
                          <a:latin typeface="+mn-lt"/>
                          <a:ea typeface="+mn-ea"/>
                          <a:cs typeface="+mn-cs"/>
                        </a:rPr>
                        <a:t>Teradata platform</a:t>
                      </a:r>
                    </a:p>
                  </a:txBody>
                  <a:tcPr marL="78191" marR="78191" marT="39099" marB="39099" anchor="ctr"/>
                </a:tc>
                <a:tc>
                  <a:txBody>
                    <a:bodyPr/>
                    <a:lstStyle/>
                    <a:p>
                      <a:endParaRPr lang="en-GB" sz="700"/>
                    </a:p>
                  </a:txBody>
                  <a:tcPr marL="78191" marR="78191" marT="39099" marB="39099">
                    <a:solidFill>
                      <a:schemeClr val="bg1"/>
                    </a:solidFill>
                  </a:tcPr>
                </a:tc>
                <a:tc>
                  <a:txBody>
                    <a:bodyPr/>
                    <a:lstStyle/>
                    <a:p>
                      <a:pPr marL="0" algn="l" defTabSz="914400" rtl="0" eaLnBrk="1" latinLnBrk="0" hangingPunct="1"/>
                      <a:r>
                        <a:rPr lang="en-US" sz="900" kern="1200" dirty="0">
                          <a:solidFill>
                            <a:schemeClr val="dk1"/>
                          </a:solidFill>
                          <a:latin typeface="+mn-lt"/>
                          <a:ea typeface="+mn-ea"/>
                          <a:cs typeface="+mn-cs"/>
                        </a:rPr>
                        <a:t>DADS</a:t>
                      </a:r>
                      <a:endParaRPr lang="en-GB" sz="900" kern="1200" dirty="0">
                        <a:solidFill>
                          <a:schemeClr val="dk1"/>
                        </a:solidFill>
                        <a:latin typeface="+mn-lt"/>
                        <a:ea typeface="+mn-ea"/>
                        <a:cs typeface="+mn-cs"/>
                      </a:endParaRPr>
                    </a:p>
                  </a:txBody>
                  <a:tcPr marL="78191" marR="78191" marT="39106" marB="39106"/>
                </a:tc>
                <a:tc>
                  <a:txBody>
                    <a:bodyPr/>
                    <a:lstStyle/>
                    <a:p>
                      <a:pPr marL="0" algn="l" defTabSz="914400" rtl="0" eaLnBrk="1" latinLnBrk="0" hangingPunct="1"/>
                      <a:r>
                        <a:rPr lang="en-US" sz="900" kern="1200" dirty="0">
                          <a:solidFill>
                            <a:schemeClr val="dk1"/>
                          </a:solidFill>
                          <a:latin typeface="+mn-lt"/>
                          <a:ea typeface="+mn-ea"/>
                          <a:cs typeface="+mn-cs"/>
                        </a:rPr>
                        <a:t>Data &amp; analytics data science platform capability on AWS.</a:t>
                      </a:r>
                      <a:endParaRPr lang="en-GB" sz="900" kern="1200" dirty="0">
                        <a:solidFill>
                          <a:schemeClr val="dk1"/>
                        </a:solidFill>
                        <a:latin typeface="+mn-lt"/>
                        <a:ea typeface="+mn-ea"/>
                        <a:cs typeface="+mn-cs"/>
                      </a:endParaRPr>
                    </a:p>
                  </a:txBody>
                  <a:tcPr marL="78191" marR="78191" marT="39106" marB="39106" anchor="ctr"/>
                </a:tc>
                <a:extLst>
                  <a:ext uri="{0D108BD9-81ED-4DB2-BD59-A6C34878D82A}">
                    <a16:rowId xmlns:a16="http://schemas.microsoft.com/office/drawing/2014/main" val="10003"/>
                  </a:ext>
                </a:extLst>
              </a:tr>
              <a:tr h="390975">
                <a:tc>
                  <a:txBody>
                    <a:bodyPr/>
                    <a:lstStyle/>
                    <a:p>
                      <a:pPr marL="0" algn="l" defTabSz="914400" rtl="0" eaLnBrk="1" latinLnBrk="0" hangingPunct="1"/>
                      <a:endParaRPr lang="en-GB" sz="900" kern="1200" dirty="0">
                        <a:solidFill>
                          <a:schemeClr val="dk1"/>
                        </a:solidFill>
                        <a:latin typeface="+mn-lt"/>
                        <a:ea typeface="+mn-ea"/>
                        <a:cs typeface="+mn-cs"/>
                      </a:endParaRPr>
                    </a:p>
                    <a:p>
                      <a:pPr marL="0" algn="l" defTabSz="914400" rtl="0" eaLnBrk="1" latinLnBrk="0" hangingPunct="1"/>
                      <a:r>
                        <a:rPr lang="en-GB" sz="900" kern="1200" dirty="0">
                          <a:solidFill>
                            <a:schemeClr val="dk1"/>
                          </a:solidFill>
                          <a:latin typeface="+mn-lt"/>
                          <a:ea typeface="+mn-ea"/>
                          <a:cs typeface="+mn-cs"/>
                        </a:rPr>
                        <a:t>EDH</a:t>
                      </a:r>
                    </a:p>
                  </a:txBody>
                  <a:tcPr marL="78191" marR="78191" marT="39099" marB="39099"/>
                </a:tc>
                <a:tc>
                  <a:txBody>
                    <a:bodyPr/>
                    <a:lstStyle/>
                    <a:p>
                      <a:pPr marL="0" algn="l" defTabSz="914400" rtl="0" eaLnBrk="1" latinLnBrk="0" hangingPunct="1"/>
                      <a:r>
                        <a:rPr lang="en-GB" sz="900" kern="1200" dirty="0">
                          <a:solidFill>
                            <a:schemeClr val="dk1"/>
                          </a:solidFill>
                          <a:latin typeface="+mn-lt"/>
                          <a:ea typeface="+mn-ea"/>
                          <a:cs typeface="+mn-cs"/>
                        </a:rPr>
                        <a:t>Enterprise Data Hub is a logical construct, that covers the strategic data stores, integration and analytics components supported by Data &amp; Analytics Technology.</a:t>
                      </a:r>
                    </a:p>
                  </a:txBody>
                  <a:tcPr marL="78191" marR="78191" marT="39099" marB="39099" anchor="ctr"/>
                </a:tc>
                <a:tc>
                  <a:txBody>
                    <a:bodyPr/>
                    <a:lstStyle/>
                    <a:p>
                      <a:endParaRPr lang="en-GB" sz="700"/>
                    </a:p>
                  </a:txBody>
                  <a:tcPr marL="78191" marR="78191" marT="39099" marB="39099">
                    <a:solidFill>
                      <a:schemeClr val="bg1"/>
                    </a:solidFill>
                  </a:tcPr>
                </a:tc>
                <a:tc>
                  <a:txBody>
                    <a:bodyPr/>
                    <a:lstStyle/>
                    <a:p>
                      <a:pPr marL="0" algn="l" defTabSz="914400" rtl="0" eaLnBrk="1" latinLnBrk="0" hangingPunct="1"/>
                      <a:r>
                        <a:rPr lang="en-GB" sz="900" kern="1200" dirty="0">
                          <a:solidFill>
                            <a:schemeClr val="dk1"/>
                          </a:solidFill>
                          <a:latin typeface="+mn-lt"/>
                          <a:ea typeface="+mn-ea"/>
                          <a:cs typeface="+mn-cs"/>
                        </a:rPr>
                        <a:t>CCI</a:t>
                      </a:r>
                    </a:p>
                  </a:txBody>
                  <a:tcPr marL="78191" marR="78191" marT="39106" marB="39106"/>
                </a:tc>
                <a:tc>
                  <a:txBody>
                    <a:bodyPr/>
                    <a:lstStyle/>
                    <a:p>
                      <a:pPr marL="0" algn="l" defTabSz="914400" rtl="0" eaLnBrk="1" latinLnBrk="0" hangingPunct="1"/>
                      <a:r>
                        <a:rPr lang="en-GB" altLang="en-US" sz="900" kern="1200" dirty="0">
                          <a:solidFill>
                            <a:schemeClr val="dk1"/>
                          </a:solidFill>
                          <a:latin typeface="+mn-lt"/>
                          <a:ea typeface="+mn-ea"/>
                          <a:cs typeface="+mn-cs"/>
                        </a:rPr>
                        <a:t>Customer Conversation Intelligence lab, looking to introduce ML capability across various customer interaction channel for better insight, experience and operational efficiencies.</a:t>
                      </a:r>
                      <a:endParaRPr lang="en-GB" sz="900" kern="1200" dirty="0">
                        <a:solidFill>
                          <a:schemeClr val="dk1"/>
                        </a:solidFill>
                        <a:latin typeface="+mn-lt"/>
                        <a:ea typeface="+mn-ea"/>
                        <a:cs typeface="+mn-cs"/>
                      </a:endParaRPr>
                    </a:p>
                  </a:txBody>
                  <a:tcPr marL="78191" marR="78191" marT="39106" marB="39106" anchor="ctr"/>
                </a:tc>
                <a:extLst>
                  <a:ext uri="{0D108BD9-81ED-4DB2-BD59-A6C34878D82A}">
                    <a16:rowId xmlns:a16="http://schemas.microsoft.com/office/drawing/2014/main" val="10005"/>
                  </a:ext>
                </a:extLst>
              </a:tr>
              <a:tr h="390962">
                <a:tc>
                  <a:txBody>
                    <a:bodyPr/>
                    <a:lstStyle/>
                    <a:p>
                      <a:r>
                        <a:rPr lang="en-GB" sz="900"/>
                        <a:t>EDI Batch </a:t>
                      </a:r>
                    </a:p>
                  </a:txBody>
                  <a:tcPr marL="78191" marR="78191" marT="39099" marB="39099"/>
                </a:tc>
                <a:tc>
                  <a:txBody>
                    <a:bodyPr/>
                    <a:lstStyle/>
                    <a:p>
                      <a:r>
                        <a:rPr lang="en-GB" sz="900" dirty="0"/>
                        <a:t>Enterprise Data Integration Batch</a:t>
                      </a:r>
                      <a:r>
                        <a:rPr lang="en-GB" sz="900" dirty="0">
                          <a:solidFill>
                            <a:schemeClr val="tx1"/>
                          </a:solidFill>
                        </a:rPr>
                        <a:t> component provides extract, load and transform capabilities of data for downstream consumption. Data is loaded into EDW/EAS or another target system via Batch.</a:t>
                      </a:r>
                    </a:p>
                    <a:p>
                      <a:r>
                        <a:rPr lang="en-GB" sz="900" dirty="0">
                          <a:solidFill>
                            <a:schemeClr val="tx1"/>
                          </a:solidFill>
                        </a:rPr>
                        <a:t>Oracle platform</a:t>
                      </a:r>
                    </a:p>
                  </a:txBody>
                  <a:tcPr marL="78191" marR="78191" marT="39099" marB="39099" anchor="ctr"/>
                </a:tc>
                <a:tc>
                  <a:txBody>
                    <a:bodyPr/>
                    <a:lstStyle/>
                    <a:p>
                      <a:endParaRPr lang="en-GB" sz="700"/>
                    </a:p>
                  </a:txBody>
                  <a:tcPr marL="78191" marR="78191" marT="39099" marB="39099">
                    <a:solidFill>
                      <a:schemeClr val="bg1"/>
                    </a:solidFill>
                  </a:tcPr>
                </a:tc>
                <a:tc>
                  <a:txBody>
                    <a:bodyPr/>
                    <a:lstStyle/>
                    <a:p>
                      <a:r>
                        <a:rPr lang="en-GB" sz="700" dirty="0"/>
                        <a:t>DADS</a:t>
                      </a:r>
                    </a:p>
                  </a:txBody>
                  <a:tcPr marL="78191" marR="78191" marT="39099" marB="39099"/>
                </a:tc>
                <a:tc>
                  <a:txBody>
                    <a:bodyPr/>
                    <a:lstStyle/>
                    <a:p>
                      <a:r>
                        <a:rPr lang="en-GB" sz="700" b="0" i="0" kern="1200" dirty="0">
                          <a:solidFill>
                            <a:schemeClr val="dk1"/>
                          </a:solidFill>
                          <a:effectLst/>
                          <a:latin typeface="+mn-lt"/>
                          <a:ea typeface="+mn-ea"/>
                          <a:cs typeface="+mn-cs"/>
                        </a:rPr>
                        <a:t>Data and Analytics Data science capability on AWS.</a:t>
                      </a:r>
                    </a:p>
                  </a:txBody>
                  <a:tcPr marL="78191" marR="78191" marT="39099" marB="39099"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39389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54EE25-D60A-4D47-8B9F-EF4FED34AC39}"/>
              </a:ext>
            </a:extLst>
          </p:cNvPr>
          <p:cNvSpPr>
            <a:spLocks noGrp="1"/>
          </p:cNvSpPr>
          <p:nvPr>
            <p:ph sz="quarter" idx="11"/>
          </p:nvPr>
        </p:nvSpPr>
        <p:spPr>
          <a:xfrm>
            <a:off x="651352" y="1031358"/>
            <a:ext cx="9406973" cy="5819818"/>
          </a:xfrm>
        </p:spPr>
        <p:txBody>
          <a:bodyPr/>
          <a:lstStyle/>
          <a:p>
            <a:pPr marL="285750" indent="-285750">
              <a:buFont typeface="Arial" panose="020B0604020202020204" pitchFamily="34" charset="0"/>
              <a:buChar char="•"/>
            </a:pPr>
            <a:r>
              <a:rPr lang="en-GB" altLang="en-US" sz="1400" b="1" dirty="0"/>
              <a:t>Source of business requirements (provide links to business case and BRD): </a:t>
            </a:r>
          </a:p>
          <a:p>
            <a:pPr marL="660150" lvl="2" indent="-285750">
              <a:buFont typeface="Arial" panose="020B0604020202020204" pitchFamily="34" charset="0"/>
              <a:buChar char="•"/>
            </a:pPr>
            <a:r>
              <a:rPr lang="en-GB" sz="1200" dirty="0"/>
              <a:t>Customer Conversation Intelligence – New use case.</a:t>
            </a:r>
          </a:p>
          <a:p>
            <a:pPr lvl="2" indent="0">
              <a:buNone/>
            </a:pPr>
            <a:endParaRPr lang="en-GB" sz="1200" dirty="0"/>
          </a:p>
          <a:p>
            <a:pPr marL="285750" indent="-285750">
              <a:buFont typeface="Arial" panose="020B0604020202020204" pitchFamily="34" charset="0"/>
              <a:buChar char="•"/>
            </a:pPr>
            <a:r>
              <a:rPr lang="en-GB" altLang="en-US" sz="1400" b="1" dirty="0"/>
              <a:t>What is the business problem &amp; opportunity?</a:t>
            </a:r>
          </a:p>
          <a:p>
            <a:r>
              <a:rPr lang="en-GB" altLang="en-US" sz="1400" b="1" dirty="0"/>
              <a:t> </a:t>
            </a:r>
          </a:p>
          <a:p>
            <a:pPr marL="187200" lvl="2" indent="0">
              <a:buNone/>
            </a:pPr>
            <a:r>
              <a:rPr lang="en-GB" sz="1200" b="1" dirty="0"/>
              <a:t>Problem: </a:t>
            </a:r>
            <a:r>
              <a:rPr lang="en-GB" sz="1200" dirty="0"/>
              <a:t>Currently Bereavements Telephony team receive c.6,000 calls per week from people associated with deceased customer. </a:t>
            </a:r>
          </a:p>
          <a:p>
            <a:pPr marL="187200" lvl="2" indent="0">
              <a:buNone/>
            </a:pPr>
            <a:r>
              <a:rPr lang="en-GB" sz="1200" b="1" dirty="0"/>
              <a:t>Intent of the caller </a:t>
            </a:r>
            <a:r>
              <a:rPr lang="en-GB" sz="1200" dirty="0"/>
              <a:t>: Mostly not clear for categorization.</a:t>
            </a:r>
          </a:p>
          <a:p>
            <a:pPr marL="187200" lvl="2" indent="0">
              <a:buNone/>
            </a:pPr>
            <a:r>
              <a:rPr lang="en-GB" sz="1200" b="1" dirty="0"/>
              <a:t>Call Categorization: </a:t>
            </a:r>
            <a:r>
              <a:rPr lang="en-GB" sz="1200" dirty="0"/>
              <a:t>Only ~10% , Mode: Manually by agent. </a:t>
            </a:r>
          </a:p>
          <a:p>
            <a:pPr marL="187200" lvl="2" indent="0">
              <a:buNone/>
            </a:pPr>
            <a:r>
              <a:rPr lang="en-GB" sz="1200" b="1" dirty="0"/>
              <a:t>Consequences </a:t>
            </a:r>
            <a:r>
              <a:rPr lang="en-GB" sz="1200" dirty="0"/>
              <a:t>: Inaccurate and incomplete insight, preventing bank to improve the quality of service and experience for the investments done.</a:t>
            </a:r>
          </a:p>
          <a:p>
            <a:pPr marL="187200" lvl="2" indent="0">
              <a:buNone/>
            </a:pPr>
            <a:endParaRPr lang="en-GB" sz="1200" b="1" dirty="0"/>
          </a:p>
          <a:p>
            <a:pPr marL="187200" lvl="2" indent="0">
              <a:buNone/>
            </a:pPr>
            <a:r>
              <a:rPr lang="en-GB" sz="1200" b="1" dirty="0"/>
              <a:t>Opportunity</a:t>
            </a:r>
            <a:r>
              <a:rPr lang="en-GB" sz="1200" dirty="0"/>
              <a:t>: Proposed Machine learning model will replace current manual categorization process.    </a:t>
            </a:r>
          </a:p>
          <a:p>
            <a:pPr marL="187200" lvl="2" indent="0">
              <a:buNone/>
            </a:pPr>
            <a:r>
              <a:rPr lang="en-GB" sz="1200" dirty="0"/>
              <a:t>Re-use key patterns as previously approved by DDA for CCI Voice of customer: </a:t>
            </a:r>
            <a:r>
              <a:rPr lang="en-GB" sz="1200" dirty="0">
                <a:hlinkClick r:id="rId2"/>
              </a:rPr>
              <a:t>Ref: DDA Approval mins: EDHA 1494</a:t>
            </a:r>
            <a:endParaRPr lang="en-GB" sz="1200" dirty="0"/>
          </a:p>
          <a:p>
            <a:pPr marL="187200" lvl="2" indent="0">
              <a:buNone/>
            </a:pPr>
            <a:endParaRPr lang="en-GB" sz="1200" b="1" dirty="0"/>
          </a:p>
          <a:p>
            <a:pPr marL="187200" lvl="2" indent="0">
              <a:buNone/>
            </a:pPr>
            <a:r>
              <a:rPr lang="en-GB" sz="1200" b="1" dirty="0"/>
              <a:t>Outcome/Benefits: </a:t>
            </a:r>
          </a:p>
          <a:p>
            <a:pPr marL="545850" lvl="2" indent="-171450"/>
            <a:r>
              <a:rPr lang="en-GB" sz="1200" dirty="0"/>
              <a:t>Help Achieve higher categorization | FTE saving | Generate enriched customer insights.</a:t>
            </a:r>
          </a:p>
          <a:p>
            <a:pPr marL="545850" lvl="2" indent="-171450"/>
            <a:r>
              <a:rPr lang="en-GB" sz="1200" dirty="0"/>
              <a:t>Better customer support with data driven insight  | Optimized spend for the bank.</a:t>
            </a:r>
          </a:p>
          <a:p>
            <a:pPr marL="472950" lvl="1" indent="-285750">
              <a:buFont typeface="Arial" panose="020B0604020202020204" pitchFamily="34" charset="0"/>
              <a:buChar char="•"/>
            </a:pPr>
            <a:r>
              <a:rPr lang="en-GB" altLang="en-US" sz="1200" b="1" dirty="0"/>
              <a:t>What business areas, business services and brands are affected by this change e.g. RBS, NWB, UBN?</a:t>
            </a:r>
            <a:br>
              <a:rPr lang="en-GB" altLang="en-US" sz="1200" b="1" dirty="0"/>
            </a:br>
            <a:r>
              <a:rPr lang="en-GB" altLang="en-US" sz="1200" b="1" dirty="0"/>
              <a:t>All</a:t>
            </a:r>
            <a:endParaRPr lang="en-GB" altLang="en-US" sz="1200" b="1" dirty="0">
              <a:highlight>
                <a:srgbClr val="FFFF00"/>
              </a:highlight>
            </a:endParaRPr>
          </a:p>
          <a:p>
            <a:pPr marL="285750" indent="-285750">
              <a:buFont typeface="Arial" panose="020B0604020202020204" pitchFamily="34" charset="0"/>
              <a:buChar char="•"/>
            </a:pPr>
            <a:r>
              <a:rPr lang="en-GB" altLang="en-US" sz="1400" b="1" dirty="0"/>
              <a:t>What are the high level Business Requirements for this Solution?</a:t>
            </a:r>
          </a:p>
          <a:p>
            <a:pPr marL="545850" lvl="2" indent="-171450">
              <a:buFont typeface="Arial" panose="020B0604020202020204" pitchFamily="34" charset="0"/>
              <a:buChar char="•"/>
            </a:pPr>
            <a:r>
              <a:rPr lang="en-GB" altLang="en-US" sz="1000" b="1" dirty="0"/>
              <a:t>Data: </a:t>
            </a:r>
            <a:r>
              <a:rPr lang="en-GB" altLang="en-US" sz="1000" dirty="0"/>
              <a:t>Replication of EAS Raw call transcripts data to AWS.  Model output persistence. Training data for the model.</a:t>
            </a:r>
          </a:p>
          <a:p>
            <a:pPr marL="545850" lvl="2" indent="-171450">
              <a:buFont typeface="Arial" panose="020B0604020202020204" pitchFamily="34" charset="0"/>
              <a:buChar char="•"/>
            </a:pPr>
            <a:r>
              <a:rPr lang="en-GB" altLang="en-US" sz="1000" b="1" dirty="0"/>
              <a:t>Model : </a:t>
            </a:r>
            <a:r>
              <a:rPr lang="en-GB" altLang="en-US" sz="1000" dirty="0"/>
              <a:t>Provisioning of a DADS data science lab to build/train and execute batch ML model </a:t>
            </a:r>
          </a:p>
          <a:p>
            <a:pPr marL="545850" lvl="2" indent="-171450">
              <a:buFont typeface="Arial" panose="020B0604020202020204" pitchFamily="34" charset="0"/>
              <a:buChar char="•"/>
            </a:pPr>
            <a:r>
              <a:rPr lang="en-GB" altLang="en-US" sz="1000" b="1" dirty="0"/>
              <a:t>Reporting: </a:t>
            </a:r>
            <a:r>
              <a:rPr lang="en-GB" altLang="en-US" sz="1000" dirty="0"/>
              <a:t>Enable interactive insight of the AWS ML classified data using Tableau.</a:t>
            </a:r>
            <a:endParaRPr lang="en-GB" altLang="en-US" sz="1200" b="1" dirty="0"/>
          </a:p>
        </p:txBody>
      </p:sp>
      <p:sp>
        <p:nvSpPr>
          <p:cNvPr id="3" name="Slide Number Placeholder 2">
            <a:extLst>
              <a:ext uri="{FF2B5EF4-FFF2-40B4-BE49-F238E27FC236}">
                <a16:creationId xmlns:a16="http://schemas.microsoft.com/office/drawing/2014/main" id="{EC309D83-716E-4E89-8CD6-BAF1524ACEA0}"/>
              </a:ext>
            </a:extLst>
          </p:cNvPr>
          <p:cNvSpPr>
            <a:spLocks noGrp="1"/>
          </p:cNvSpPr>
          <p:nvPr>
            <p:ph type="sldNum" sz="quarter" idx="10"/>
          </p:nvPr>
        </p:nvSpPr>
        <p:spPr/>
        <p:txBody>
          <a:bodyPr/>
          <a:lstStyle/>
          <a:p>
            <a:fld id="{08BDDC8D-36E9-467E-8CF1-750845950A7F}" type="slidenum">
              <a:rPr lang="en-GB" smtClean="0"/>
              <a:pPr/>
              <a:t>8</a:t>
            </a:fld>
            <a:endParaRPr lang="en-GB"/>
          </a:p>
        </p:txBody>
      </p:sp>
      <p:sp>
        <p:nvSpPr>
          <p:cNvPr id="4" name="Title 3">
            <a:extLst>
              <a:ext uri="{FF2B5EF4-FFF2-40B4-BE49-F238E27FC236}">
                <a16:creationId xmlns:a16="http://schemas.microsoft.com/office/drawing/2014/main" id="{9D99380E-EB4B-4C52-8C43-E66EB0952FD8}"/>
              </a:ext>
            </a:extLst>
          </p:cNvPr>
          <p:cNvSpPr>
            <a:spLocks noGrp="1"/>
          </p:cNvSpPr>
          <p:nvPr>
            <p:ph type="title"/>
          </p:nvPr>
        </p:nvSpPr>
        <p:spPr/>
        <p:txBody>
          <a:bodyPr/>
          <a:lstStyle/>
          <a:p>
            <a:r>
              <a:rPr lang="en-GB" altLang="en-US" dirty="0"/>
              <a:t>Project Background &amp; Scope: Business Requirements</a:t>
            </a:r>
            <a:endParaRPr lang="en-GB" dirty="0"/>
          </a:p>
        </p:txBody>
      </p:sp>
      <p:pic>
        <p:nvPicPr>
          <p:cNvPr id="5" name="Graphic 4" descr="Send">
            <a:extLst>
              <a:ext uri="{FF2B5EF4-FFF2-40B4-BE49-F238E27FC236}">
                <a16:creationId xmlns:a16="http://schemas.microsoft.com/office/drawing/2014/main" id="{0D49D631-B559-44F2-B4F6-A428AB186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726" y="381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41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E36610-58BB-4B89-A92B-E07F773482AA}"/>
              </a:ext>
            </a:extLst>
          </p:cNvPr>
          <p:cNvSpPr>
            <a:spLocks noGrp="1"/>
          </p:cNvSpPr>
          <p:nvPr>
            <p:ph sz="quarter" idx="11"/>
          </p:nvPr>
        </p:nvSpPr>
        <p:spPr>
          <a:xfrm>
            <a:off x="486000" y="1443891"/>
            <a:ext cx="9720000" cy="2595845"/>
          </a:xfrm>
        </p:spPr>
        <p:txBody>
          <a:bodyPr/>
          <a:lstStyle/>
          <a:p>
            <a:r>
              <a:rPr lang="en-GB" b="1" dirty="0"/>
              <a:t>What are the high level non-functional requirements for this Solution?</a:t>
            </a:r>
          </a:p>
        </p:txBody>
      </p:sp>
      <p:sp>
        <p:nvSpPr>
          <p:cNvPr id="3" name="Slide Number Placeholder 2">
            <a:extLst>
              <a:ext uri="{FF2B5EF4-FFF2-40B4-BE49-F238E27FC236}">
                <a16:creationId xmlns:a16="http://schemas.microsoft.com/office/drawing/2014/main" id="{B4105591-1DA3-4C0C-A4BD-569BE23BF18D}"/>
              </a:ext>
            </a:extLst>
          </p:cNvPr>
          <p:cNvSpPr>
            <a:spLocks noGrp="1"/>
          </p:cNvSpPr>
          <p:nvPr>
            <p:ph type="sldNum" sz="quarter" idx="10"/>
          </p:nvPr>
        </p:nvSpPr>
        <p:spPr/>
        <p:txBody>
          <a:bodyPr/>
          <a:lstStyle/>
          <a:p>
            <a:fld id="{08BDDC8D-36E9-467E-8CF1-750845950A7F}" type="slidenum">
              <a:rPr lang="en-GB" smtClean="0"/>
              <a:pPr/>
              <a:t>9</a:t>
            </a:fld>
            <a:endParaRPr lang="en-GB"/>
          </a:p>
        </p:txBody>
      </p:sp>
      <p:sp>
        <p:nvSpPr>
          <p:cNvPr id="4" name="Title 3">
            <a:extLst>
              <a:ext uri="{FF2B5EF4-FFF2-40B4-BE49-F238E27FC236}">
                <a16:creationId xmlns:a16="http://schemas.microsoft.com/office/drawing/2014/main" id="{65FEFC21-C20D-4CEF-B327-55B11CA28771}"/>
              </a:ext>
            </a:extLst>
          </p:cNvPr>
          <p:cNvSpPr>
            <a:spLocks noGrp="1"/>
          </p:cNvSpPr>
          <p:nvPr>
            <p:ph type="title"/>
          </p:nvPr>
        </p:nvSpPr>
        <p:spPr/>
        <p:txBody>
          <a:bodyPr/>
          <a:lstStyle/>
          <a:p>
            <a:r>
              <a:rPr lang="en-GB" altLang="en-US" dirty="0"/>
              <a:t>Delivery Scope: Non-Functional Requirements</a:t>
            </a:r>
            <a:endParaRPr lang="en-GB" dirty="0"/>
          </a:p>
        </p:txBody>
      </p:sp>
      <p:pic>
        <p:nvPicPr>
          <p:cNvPr id="5" name="Graphic 5" descr="Send">
            <a:extLst>
              <a:ext uri="{FF2B5EF4-FFF2-40B4-BE49-F238E27FC236}">
                <a16:creationId xmlns:a16="http://schemas.microsoft.com/office/drawing/2014/main" id="{1207DB5C-9AF9-4164-A1FA-4EDC03945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8800" y="76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7B04CD5A-6A10-41E9-972A-B58D05EAF807}"/>
              </a:ext>
            </a:extLst>
          </p:cNvPr>
          <p:cNvGraphicFramePr>
            <a:graphicFrameLocks noGrp="1"/>
          </p:cNvGraphicFramePr>
          <p:nvPr>
            <p:extLst>
              <p:ext uri="{D42A27DB-BD31-4B8C-83A1-F6EECF244321}">
                <p14:modId xmlns:p14="http://schemas.microsoft.com/office/powerpoint/2010/main" val="2248428796"/>
              </p:ext>
            </p:extLst>
          </p:nvPr>
        </p:nvGraphicFramePr>
        <p:xfrm>
          <a:off x="486000" y="5344883"/>
          <a:ext cx="5703888" cy="734910"/>
        </p:xfrm>
        <a:graphic>
          <a:graphicData uri="http://schemas.openxmlformats.org/drawingml/2006/table">
            <a:tbl>
              <a:tblPr firstRow="1" bandRow="1">
                <a:tableStyleId>{69CF1AB2-1976-4502-BF36-3FF5EA218861}</a:tableStyleId>
              </a:tblPr>
              <a:tblGrid>
                <a:gridCol w="1246063">
                  <a:extLst>
                    <a:ext uri="{9D8B030D-6E8A-4147-A177-3AD203B41FA5}">
                      <a16:colId xmlns:a16="http://schemas.microsoft.com/office/drawing/2014/main" val="1711881281"/>
                    </a:ext>
                  </a:extLst>
                </a:gridCol>
                <a:gridCol w="1143032">
                  <a:extLst>
                    <a:ext uri="{9D8B030D-6E8A-4147-A177-3AD203B41FA5}">
                      <a16:colId xmlns:a16="http://schemas.microsoft.com/office/drawing/2014/main" val="481655940"/>
                    </a:ext>
                  </a:extLst>
                </a:gridCol>
                <a:gridCol w="1051589">
                  <a:extLst>
                    <a:ext uri="{9D8B030D-6E8A-4147-A177-3AD203B41FA5}">
                      <a16:colId xmlns:a16="http://schemas.microsoft.com/office/drawing/2014/main" val="4125057237"/>
                    </a:ext>
                  </a:extLst>
                </a:gridCol>
                <a:gridCol w="1097311">
                  <a:extLst>
                    <a:ext uri="{9D8B030D-6E8A-4147-A177-3AD203B41FA5}">
                      <a16:colId xmlns:a16="http://schemas.microsoft.com/office/drawing/2014/main" val="3350701521"/>
                    </a:ext>
                  </a:extLst>
                </a:gridCol>
                <a:gridCol w="1165893">
                  <a:extLst>
                    <a:ext uri="{9D8B030D-6E8A-4147-A177-3AD203B41FA5}">
                      <a16:colId xmlns:a16="http://schemas.microsoft.com/office/drawing/2014/main" val="3480288087"/>
                    </a:ext>
                  </a:extLst>
                </a:gridCol>
              </a:tblGrid>
              <a:tr h="245506">
                <a:tc gridSpan="5">
                  <a:txBody>
                    <a:bodyPr/>
                    <a:lstStyle/>
                    <a:p>
                      <a:pPr algn="l" fontAlgn="base"/>
                      <a:r>
                        <a:rPr lang="en-GB" sz="1000" b="1" i="0" dirty="0">
                          <a:solidFill>
                            <a:srgbClr val="001C39"/>
                          </a:solidFill>
                          <a:effectLst/>
                          <a:latin typeface="RN House Sans" panose="020B0504020203020204" pitchFamily="34" charset="0"/>
                        </a:rPr>
                        <a:t>Acceptable Maintenance Windows</a:t>
                      </a:r>
                      <a:endParaRPr lang="en-GB" sz="1800" b="1" i="0" dirty="0">
                        <a:solidFill>
                          <a:srgbClr val="001C39"/>
                        </a:solidFill>
                        <a:effectLst/>
                      </a:endParaRPr>
                    </a:p>
                  </a:txBody>
                  <a:tcPr marT="45749" marB="45749"/>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213023876"/>
                  </a:ext>
                </a:extLst>
              </a:tr>
              <a:tr h="245506">
                <a:tc>
                  <a:txBody>
                    <a:bodyPr/>
                    <a:lstStyle/>
                    <a:p>
                      <a:pPr algn="r" fontAlgn="base"/>
                      <a:r>
                        <a:rPr lang="en-GB" sz="1000" b="0" i="0" dirty="0">
                          <a:solidFill>
                            <a:srgbClr val="0A2F64"/>
                          </a:solidFill>
                          <a:effectLst/>
                          <a:latin typeface="RN House Sans" panose="020B0504020203020204" pitchFamily="34" charset="0"/>
                        </a:rPr>
                        <a:t>Time Zone</a:t>
                      </a:r>
                      <a:r>
                        <a:rPr lang="en-GB" sz="1000" b="0" i="0" dirty="0">
                          <a:solidFill>
                            <a:srgbClr val="001C39"/>
                          </a:solidFill>
                          <a:effectLst/>
                          <a:latin typeface="RN House Sans" panose="020B0504020203020204" pitchFamily="34" charset="0"/>
                        </a:rPr>
                        <a:t>​</a:t>
                      </a:r>
                      <a:endParaRPr lang="en-GB" sz="1800" b="0" i="0" dirty="0">
                        <a:solidFill>
                          <a:srgbClr val="001C39"/>
                        </a:solidFill>
                        <a:effectLst/>
                      </a:endParaRPr>
                    </a:p>
                  </a:txBody>
                  <a:tcPr marT="45749" marB="45749"/>
                </a:tc>
                <a:tc>
                  <a:txBody>
                    <a:bodyPr/>
                    <a:lstStyle/>
                    <a:p>
                      <a:pPr algn="r" fontAlgn="base"/>
                      <a:r>
                        <a:rPr lang="en-GB" sz="1000" b="0" i="0" dirty="0">
                          <a:solidFill>
                            <a:srgbClr val="0A2F64"/>
                          </a:solidFill>
                          <a:effectLst/>
                          <a:latin typeface="RN House Sans" panose="020B0504020203020204" pitchFamily="34" charset="0"/>
                        </a:rPr>
                        <a:t>Weekdays</a:t>
                      </a:r>
                      <a:r>
                        <a:rPr lang="en-GB" sz="1000" b="0" i="0" dirty="0">
                          <a:solidFill>
                            <a:srgbClr val="001C39"/>
                          </a:solidFill>
                          <a:effectLst/>
                          <a:latin typeface="RN House Sans" panose="020B0504020203020204" pitchFamily="34" charset="0"/>
                        </a:rPr>
                        <a:t>​</a:t>
                      </a:r>
                      <a:endParaRPr lang="en-GB" sz="1800" b="0" i="0" dirty="0">
                        <a:solidFill>
                          <a:srgbClr val="001C39"/>
                        </a:solidFill>
                        <a:effectLst/>
                      </a:endParaRPr>
                    </a:p>
                  </a:txBody>
                  <a:tcPr marT="45749" marB="45749"/>
                </a:tc>
                <a:tc>
                  <a:txBody>
                    <a:bodyPr/>
                    <a:lstStyle/>
                    <a:p>
                      <a:pPr algn="r" fontAlgn="base"/>
                      <a:r>
                        <a:rPr lang="en-GB" sz="1000" b="0" i="0">
                          <a:solidFill>
                            <a:srgbClr val="0A2F64"/>
                          </a:solidFill>
                          <a:effectLst/>
                          <a:latin typeface="RN House Sans" panose="020B0504020203020204" pitchFamily="34" charset="0"/>
                        </a:rPr>
                        <a:t>Saturday</a:t>
                      </a:r>
                      <a:r>
                        <a:rPr lang="en-GB" sz="1000" b="0" i="0">
                          <a:solidFill>
                            <a:srgbClr val="001C39"/>
                          </a:solidFill>
                          <a:effectLst/>
                          <a:latin typeface="RN House Sans" panose="020B0504020203020204" pitchFamily="34" charset="0"/>
                        </a:rPr>
                        <a:t>​</a:t>
                      </a:r>
                      <a:endParaRPr lang="en-GB" sz="1800" b="0" i="0">
                        <a:solidFill>
                          <a:srgbClr val="001C39"/>
                        </a:solidFill>
                        <a:effectLst/>
                      </a:endParaRPr>
                    </a:p>
                  </a:txBody>
                  <a:tcPr marT="45749" marB="45749"/>
                </a:tc>
                <a:tc>
                  <a:txBody>
                    <a:bodyPr/>
                    <a:lstStyle/>
                    <a:p>
                      <a:pPr algn="r" fontAlgn="base"/>
                      <a:r>
                        <a:rPr lang="en-GB" sz="1000" b="0" i="0">
                          <a:solidFill>
                            <a:srgbClr val="0A2F64"/>
                          </a:solidFill>
                          <a:effectLst/>
                          <a:latin typeface="RN House Sans" panose="020B0504020203020204" pitchFamily="34" charset="0"/>
                        </a:rPr>
                        <a:t>Sunday</a:t>
                      </a:r>
                      <a:r>
                        <a:rPr lang="en-GB" sz="1000" b="0" i="0">
                          <a:solidFill>
                            <a:srgbClr val="001C39"/>
                          </a:solidFill>
                          <a:effectLst/>
                          <a:latin typeface="RN House Sans" panose="020B0504020203020204" pitchFamily="34" charset="0"/>
                        </a:rPr>
                        <a:t>​</a:t>
                      </a:r>
                      <a:endParaRPr lang="en-GB" sz="1800" b="0" i="0">
                        <a:solidFill>
                          <a:srgbClr val="001C39"/>
                        </a:solidFill>
                        <a:effectLst/>
                      </a:endParaRPr>
                    </a:p>
                  </a:txBody>
                  <a:tcPr marT="45749" marB="45749"/>
                </a:tc>
                <a:tc>
                  <a:txBody>
                    <a:bodyPr/>
                    <a:lstStyle/>
                    <a:p>
                      <a:pPr algn="r" fontAlgn="base"/>
                      <a:r>
                        <a:rPr lang="en-GB" sz="1000" b="0" i="0">
                          <a:solidFill>
                            <a:srgbClr val="0A2F64"/>
                          </a:solidFill>
                          <a:effectLst/>
                          <a:latin typeface="RN House Sans" panose="020B0504020203020204" pitchFamily="34" charset="0"/>
                        </a:rPr>
                        <a:t>Bank Holiday</a:t>
                      </a:r>
                      <a:r>
                        <a:rPr lang="en-GB" sz="1000" b="0" i="0">
                          <a:solidFill>
                            <a:srgbClr val="001C39"/>
                          </a:solidFill>
                          <a:effectLst/>
                          <a:latin typeface="RN House Sans" panose="020B0504020203020204" pitchFamily="34" charset="0"/>
                        </a:rPr>
                        <a:t>​</a:t>
                      </a:r>
                      <a:endParaRPr lang="en-GB" sz="1800" b="0" i="0">
                        <a:solidFill>
                          <a:srgbClr val="001C39"/>
                        </a:solidFill>
                        <a:effectLst/>
                      </a:endParaRPr>
                    </a:p>
                  </a:txBody>
                  <a:tcPr marT="45749" marB="45749"/>
                </a:tc>
                <a:extLst>
                  <a:ext uri="{0D108BD9-81ED-4DB2-BD59-A6C34878D82A}">
                    <a16:rowId xmlns:a16="http://schemas.microsoft.com/office/drawing/2014/main" val="2315959490"/>
                  </a:ext>
                </a:extLst>
              </a:tr>
              <a:tr h="0">
                <a:tc>
                  <a:txBody>
                    <a:bodyPr/>
                    <a:lstStyle/>
                    <a:p>
                      <a:pPr algn="ctr" fontAlgn="base"/>
                      <a:r>
                        <a:rPr lang="en-GB" sz="1000" b="0" i="0" dirty="0">
                          <a:solidFill>
                            <a:srgbClr val="0A2F64"/>
                          </a:solidFill>
                          <a:effectLst/>
                          <a:latin typeface="RN House Sans" panose="020B0504020203020204" pitchFamily="34" charset="0"/>
                        </a:rPr>
                        <a:t>UK</a:t>
                      </a:r>
                      <a:r>
                        <a:rPr lang="en-GB" sz="1000" b="0" i="0" dirty="0">
                          <a:solidFill>
                            <a:srgbClr val="001C39"/>
                          </a:solidFill>
                          <a:effectLst/>
                          <a:latin typeface="RN House Sans" panose="020B0504020203020204" pitchFamily="34" charset="0"/>
                        </a:rPr>
                        <a:t>​</a:t>
                      </a:r>
                      <a:endParaRPr lang="en-GB" sz="1800" b="0" i="0" dirty="0">
                        <a:solidFill>
                          <a:srgbClr val="001C39"/>
                        </a:solidFill>
                        <a:effectLst/>
                      </a:endParaRPr>
                    </a:p>
                  </a:txBody>
                  <a:tcPr marT="45749" marB="45749"/>
                </a:tc>
                <a:tc>
                  <a:txBody>
                    <a:bodyPr/>
                    <a:lstStyle/>
                    <a:p>
                      <a:pPr algn="ctr" fontAlgn="auto"/>
                      <a:endParaRPr lang="en-GB" sz="1000" b="0" i="0" dirty="0">
                        <a:solidFill>
                          <a:srgbClr val="0A2F64"/>
                        </a:solidFill>
                        <a:effectLst/>
                        <a:latin typeface="RN House Sans" panose="020B0504020203020204" pitchFamily="34" charset="0"/>
                      </a:endParaRPr>
                    </a:p>
                  </a:txBody>
                  <a:tcPr marT="45749" marB="45749"/>
                </a:tc>
                <a:tc>
                  <a:txBody>
                    <a:bodyPr/>
                    <a:lstStyle/>
                    <a:p>
                      <a:pPr algn="ctr" fontAlgn="auto"/>
                      <a:r>
                        <a:rPr lang="en-GB" sz="1000" b="0" i="0" dirty="0">
                          <a:solidFill>
                            <a:srgbClr val="0A2F64"/>
                          </a:solidFill>
                          <a:effectLst/>
                          <a:highlight>
                            <a:srgbClr val="FFFF00"/>
                          </a:highlight>
                          <a:latin typeface="RN House Sans" panose="020B0504020203020204" pitchFamily="34" charset="0"/>
                        </a:rPr>
                        <a:t>​</a:t>
                      </a:r>
                      <a:endParaRPr lang="en-GB" sz="1000" b="0" i="0" dirty="0">
                        <a:solidFill>
                          <a:srgbClr val="0A2F64"/>
                        </a:solidFill>
                        <a:effectLst/>
                        <a:latin typeface="RN House Sans" panose="020B0504020203020204" pitchFamily="34" charset="0"/>
                      </a:endParaRPr>
                    </a:p>
                  </a:txBody>
                  <a:tcPr marT="45749" marB="45749"/>
                </a:tc>
                <a:tc>
                  <a:txBody>
                    <a:bodyPr/>
                    <a:lstStyle/>
                    <a:p>
                      <a:pPr algn="ctr" fontAlgn="auto"/>
                      <a:r>
                        <a:rPr lang="en-GB" sz="1000" b="0" i="0" dirty="0">
                          <a:solidFill>
                            <a:srgbClr val="0A2F64"/>
                          </a:solidFill>
                          <a:effectLst/>
                          <a:latin typeface="RN House Sans" panose="020B0504020203020204" pitchFamily="34" charset="0"/>
                        </a:rPr>
                        <a:t>​</a:t>
                      </a:r>
                    </a:p>
                  </a:txBody>
                  <a:tcPr marT="45749" marB="45749"/>
                </a:tc>
                <a:tc>
                  <a:txBody>
                    <a:bodyPr/>
                    <a:lstStyle/>
                    <a:p>
                      <a:pPr algn="ctr" fontAlgn="auto"/>
                      <a:r>
                        <a:rPr lang="en-GB" sz="1000" b="0" i="0" dirty="0">
                          <a:solidFill>
                            <a:srgbClr val="0A2F64"/>
                          </a:solidFill>
                          <a:effectLst/>
                          <a:latin typeface="RN House Sans" panose="020B0504020203020204" pitchFamily="34" charset="0"/>
                        </a:rPr>
                        <a:t>​</a:t>
                      </a:r>
                    </a:p>
                  </a:txBody>
                  <a:tcPr marT="45749" marB="45749"/>
                </a:tc>
                <a:extLst>
                  <a:ext uri="{0D108BD9-81ED-4DB2-BD59-A6C34878D82A}">
                    <a16:rowId xmlns:a16="http://schemas.microsoft.com/office/drawing/2014/main" val="1307985155"/>
                  </a:ext>
                </a:extLst>
              </a:tr>
            </a:tbl>
          </a:graphicData>
        </a:graphic>
      </p:graphicFrame>
      <p:graphicFrame>
        <p:nvGraphicFramePr>
          <p:cNvPr id="8" name="Table 7">
            <a:extLst>
              <a:ext uri="{FF2B5EF4-FFF2-40B4-BE49-F238E27FC236}">
                <a16:creationId xmlns:a16="http://schemas.microsoft.com/office/drawing/2014/main" id="{52730C05-9420-4F3B-B596-84D990594C5B}"/>
              </a:ext>
            </a:extLst>
          </p:cNvPr>
          <p:cNvGraphicFramePr>
            <a:graphicFrameLocks noGrp="1"/>
          </p:cNvGraphicFramePr>
          <p:nvPr>
            <p:extLst>
              <p:ext uri="{D42A27DB-BD31-4B8C-83A1-F6EECF244321}">
                <p14:modId xmlns:p14="http://schemas.microsoft.com/office/powerpoint/2010/main" val="1069087778"/>
              </p:ext>
            </p:extLst>
          </p:nvPr>
        </p:nvGraphicFramePr>
        <p:xfrm>
          <a:off x="486000" y="6226267"/>
          <a:ext cx="5703888" cy="736599"/>
        </p:xfrm>
        <a:graphic>
          <a:graphicData uri="http://schemas.openxmlformats.org/drawingml/2006/table">
            <a:tbl>
              <a:tblPr firstRow="1" bandRow="1">
                <a:tableStyleId>{69CF1AB2-1976-4502-BF36-3FF5EA218861}</a:tableStyleId>
              </a:tblPr>
              <a:tblGrid>
                <a:gridCol w="1246063">
                  <a:extLst>
                    <a:ext uri="{9D8B030D-6E8A-4147-A177-3AD203B41FA5}">
                      <a16:colId xmlns:a16="http://schemas.microsoft.com/office/drawing/2014/main" val="2156585831"/>
                    </a:ext>
                  </a:extLst>
                </a:gridCol>
                <a:gridCol w="1143032">
                  <a:extLst>
                    <a:ext uri="{9D8B030D-6E8A-4147-A177-3AD203B41FA5}">
                      <a16:colId xmlns:a16="http://schemas.microsoft.com/office/drawing/2014/main" val="2108738424"/>
                    </a:ext>
                  </a:extLst>
                </a:gridCol>
                <a:gridCol w="1051589">
                  <a:extLst>
                    <a:ext uri="{9D8B030D-6E8A-4147-A177-3AD203B41FA5}">
                      <a16:colId xmlns:a16="http://schemas.microsoft.com/office/drawing/2014/main" val="1014978109"/>
                    </a:ext>
                  </a:extLst>
                </a:gridCol>
                <a:gridCol w="1097311">
                  <a:extLst>
                    <a:ext uri="{9D8B030D-6E8A-4147-A177-3AD203B41FA5}">
                      <a16:colId xmlns:a16="http://schemas.microsoft.com/office/drawing/2014/main" val="1035781387"/>
                    </a:ext>
                  </a:extLst>
                </a:gridCol>
                <a:gridCol w="1165893">
                  <a:extLst>
                    <a:ext uri="{9D8B030D-6E8A-4147-A177-3AD203B41FA5}">
                      <a16:colId xmlns:a16="http://schemas.microsoft.com/office/drawing/2014/main" val="1568669588"/>
                    </a:ext>
                  </a:extLst>
                </a:gridCol>
              </a:tblGrid>
              <a:tr h="246134">
                <a:tc gridSpan="5">
                  <a:txBody>
                    <a:bodyPr/>
                    <a:lstStyle/>
                    <a:p>
                      <a:pPr algn="l" fontAlgn="base"/>
                      <a:r>
                        <a:rPr lang="en-GB" sz="1000" b="1" i="0" dirty="0">
                          <a:solidFill>
                            <a:srgbClr val="001C39"/>
                          </a:solidFill>
                          <a:effectLst/>
                          <a:latin typeface="RN House Sans" panose="020B0504020203020204" pitchFamily="34" charset="0"/>
                        </a:rPr>
                        <a:t>Operational Hours​</a:t>
                      </a:r>
                      <a:endParaRPr lang="en-GB" sz="1800" b="1" i="0" dirty="0">
                        <a:solidFill>
                          <a:srgbClr val="001C39"/>
                        </a:solidFill>
                        <a:effectLst/>
                      </a:endParaRPr>
                    </a:p>
                  </a:txBody>
                  <a:tcPr marT="45866" marB="45866"/>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543976117"/>
                  </a:ext>
                </a:extLst>
              </a:tr>
              <a:tr h="246134">
                <a:tc>
                  <a:txBody>
                    <a:bodyPr/>
                    <a:lstStyle/>
                    <a:p>
                      <a:pPr algn="r" fontAlgn="base"/>
                      <a:r>
                        <a:rPr lang="en-GB" sz="1000" b="0" i="0" dirty="0">
                          <a:solidFill>
                            <a:srgbClr val="0A2F64"/>
                          </a:solidFill>
                          <a:effectLst/>
                          <a:latin typeface="RN House Sans" panose="020B0504020203020204" pitchFamily="34" charset="0"/>
                        </a:rPr>
                        <a:t>Time Zone</a:t>
                      </a:r>
                      <a:r>
                        <a:rPr lang="en-GB" sz="1000" b="0" i="0" dirty="0">
                          <a:solidFill>
                            <a:srgbClr val="001C39"/>
                          </a:solidFill>
                          <a:effectLst/>
                          <a:latin typeface="RN House Sans" panose="020B0504020203020204" pitchFamily="34" charset="0"/>
                        </a:rPr>
                        <a:t>​</a:t>
                      </a:r>
                      <a:endParaRPr lang="en-GB" sz="1800" b="0" i="0" dirty="0">
                        <a:solidFill>
                          <a:srgbClr val="001C39"/>
                        </a:solidFill>
                        <a:effectLst/>
                      </a:endParaRPr>
                    </a:p>
                  </a:txBody>
                  <a:tcPr marT="45866" marB="45866"/>
                </a:tc>
                <a:tc>
                  <a:txBody>
                    <a:bodyPr/>
                    <a:lstStyle/>
                    <a:p>
                      <a:pPr algn="r" fontAlgn="base"/>
                      <a:r>
                        <a:rPr lang="en-GB" sz="1000" b="0" i="0">
                          <a:solidFill>
                            <a:srgbClr val="0A2F64"/>
                          </a:solidFill>
                          <a:effectLst/>
                          <a:latin typeface="RN House Sans" panose="020B0504020203020204" pitchFamily="34" charset="0"/>
                        </a:rPr>
                        <a:t>Weekdays</a:t>
                      </a:r>
                      <a:r>
                        <a:rPr lang="en-GB" sz="1000" b="0" i="0">
                          <a:solidFill>
                            <a:srgbClr val="001C39"/>
                          </a:solidFill>
                          <a:effectLst/>
                          <a:latin typeface="RN House Sans" panose="020B0504020203020204" pitchFamily="34" charset="0"/>
                        </a:rPr>
                        <a:t>​</a:t>
                      </a:r>
                      <a:endParaRPr lang="en-GB" sz="1800" b="0" i="0">
                        <a:solidFill>
                          <a:srgbClr val="001C39"/>
                        </a:solidFill>
                        <a:effectLst/>
                      </a:endParaRPr>
                    </a:p>
                  </a:txBody>
                  <a:tcPr marT="45866" marB="45866"/>
                </a:tc>
                <a:tc>
                  <a:txBody>
                    <a:bodyPr/>
                    <a:lstStyle/>
                    <a:p>
                      <a:pPr algn="r" fontAlgn="base"/>
                      <a:r>
                        <a:rPr lang="en-GB" sz="1000" b="0" i="0" dirty="0">
                          <a:solidFill>
                            <a:srgbClr val="0A2F64"/>
                          </a:solidFill>
                          <a:effectLst/>
                          <a:latin typeface="RN House Sans" panose="020B0504020203020204" pitchFamily="34" charset="0"/>
                        </a:rPr>
                        <a:t>Saturday</a:t>
                      </a:r>
                      <a:r>
                        <a:rPr lang="en-GB" sz="1000" b="0" i="0" dirty="0">
                          <a:solidFill>
                            <a:srgbClr val="001C39"/>
                          </a:solidFill>
                          <a:effectLst/>
                          <a:latin typeface="RN House Sans" panose="020B0504020203020204" pitchFamily="34" charset="0"/>
                        </a:rPr>
                        <a:t>​</a:t>
                      </a:r>
                      <a:endParaRPr lang="en-GB" sz="1800" b="0" i="0" dirty="0">
                        <a:solidFill>
                          <a:srgbClr val="001C39"/>
                        </a:solidFill>
                        <a:effectLst/>
                      </a:endParaRPr>
                    </a:p>
                  </a:txBody>
                  <a:tcPr marT="45866" marB="45866"/>
                </a:tc>
                <a:tc>
                  <a:txBody>
                    <a:bodyPr/>
                    <a:lstStyle/>
                    <a:p>
                      <a:pPr algn="r" fontAlgn="base"/>
                      <a:r>
                        <a:rPr lang="en-GB" sz="1000" b="0" i="0">
                          <a:solidFill>
                            <a:srgbClr val="0A2F64"/>
                          </a:solidFill>
                          <a:effectLst/>
                          <a:latin typeface="RN House Sans" panose="020B0504020203020204" pitchFamily="34" charset="0"/>
                        </a:rPr>
                        <a:t>Sunday</a:t>
                      </a:r>
                      <a:r>
                        <a:rPr lang="en-GB" sz="1000" b="0" i="0">
                          <a:solidFill>
                            <a:srgbClr val="001C39"/>
                          </a:solidFill>
                          <a:effectLst/>
                          <a:latin typeface="RN House Sans" panose="020B0504020203020204" pitchFamily="34" charset="0"/>
                        </a:rPr>
                        <a:t>​</a:t>
                      </a:r>
                      <a:endParaRPr lang="en-GB" sz="1800" b="0" i="0">
                        <a:solidFill>
                          <a:srgbClr val="001C39"/>
                        </a:solidFill>
                        <a:effectLst/>
                      </a:endParaRPr>
                    </a:p>
                  </a:txBody>
                  <a:tcPr marT="45866" marB="45866"/>
                </a:tc>
                <a:tc>
                  <a:txBody>
                    <a:bodyPr/>
                    <a:lstStyle/>
                    <a:p>
                      <a:pPr algn="r" fontAlgn="base"/>
                      <a:r>
                        <a:rPr lang="en-GB" sz="1000" b="0" i="0" dirty="0">
                          <a:solidFill>
                            <a:srgbClr val="0A2F64"/>
                          </a:solidFill>
                          <a:effectLst/>
                          <a:latin typeface="RN House Sans" panose="020B0504020203020204" pitchFamily="34" charset="0"/>
                        </a:rPr>
                        <a:t>Bank Holiday</a:t>
                      </a:r>
                      <a:r>
                        <a:rPr lang="en-GB" sz="1000" b="0" i="0" dirty="0">
                          <a:solidFill>
                            <a:srgbClr val="001C39"/>
                          </a:solidFill>
                          <a:effectLst/>
                          <a:latin typeface="RN House Sans" panose="020B0504020203020204" pitchFamily="34" charset="0"/>
                        </a:rPr>
                        <a:t>​</a:t>
                      </a:r>
                      <a:endParaRPr lang="en-GB" sz="1800" b="0" i="0" dirty="0">
                        <a:solidFill>
                          <a:srgbClr val="001C39"/>
                        </a:solidFill>
                        <a:effectLst/>
                      </a:endParaRPr>
                    </a:p>
                  </a:txBody>
                  <a:tcPr marT="45866" marB="45866"/>
                </a:tc>
                <a:extLst>
                  <a:ext uri="{0D108BD9-81ED-4DB2-BD59-A6C34878D82A}">
                    <a16:rowId xmlns:a16="http://schemas.microsoft.com/office/drawing/2014/main" val="758754863"/>
                  </a:ext>
                </a:extLst>
              </a:tr>
              <a:tr h="244331">
                <a:tc>
                  <a:txBody>
                    <a:bodyPr/>
                    <a:lstStyle/>
                    <a:p>
                      <a:pPr algn="ctr" fontAlgn="base"/>
                      <a:r>
                        <a:rPr lang="en-GB" sz="1000" b="0" i="0">
                          <a:solidFill>
                            <a:srgbClr val="0A2F64"/>
                          </a:solidFill>
                          <a:effectLst/>
                          <a:latin typeface="RN House Sans" panose="020B0504020203020204" pitchFamily="34" charset="0"/>
                        </a:rPr>
                        <a:t>UK</a:t>
                      </a:r>
                      <a:r>
                        <a:rPr lang="en-GB" sz="1000" b="0" i="0">
                          <a:solidFill>
                            <a:srgbClr val="001C39"/>
                          </a:solidFill>
                          <a:effectLst/>
                          <a:latin typeface="RN House Sans" panose="020B0504020203020204" pitchFamily="34" charset="0"/>
                        </a:rPr>
                        <a:t>​</a:t>
                      </a:r>
                      <a:endParaRPr lang="en-GB" sz="1800" b="0" i="0">
                        <a:solidFill>
                          <a:srgbClr val="001C39"/>
                        </a:solidFill>
                        <a:effectLst/>
                      </a:endParaRPr>
                    </a:p>
                  </a:txBody>
                  <a:tcPr marT="45866" marB="45866"/>
                </a:tc>
                <a:tc>
                  <a:txBody>
                    <a:bodyPr/>
                    <a:lstStyle/>
                    <a:p>
                      <a:pPr algn="ctr" fontAlgn="auto"/>
                      <a:r>
                        <a:rPr lang="en-GB" sz="1000" b="0" i="0" dirty="0">
                          <a:solidFill>
                            <a:srgbClr val="0A2F64"/>
                          </a:solidFill>
                          <a:effectLst/>
                          <a:latin typeface="RN House Sans" panose="020B0504020203020204" pitchFamily="34" charset="0"/>
                        </a:rPr>
                        <a:t>​All</a:t>
                      </a:r>
                    </a:p>
                  </a:txBody>
                  <a:tcPr marT="45866" marB="45866"/>
                </a:tc>
                <a:tc>
                  <a:txBody>
                    <a:bodyPr/>
                    <a:lstStyle/>
                    <a:p>
                      <a:pPr algn="ctr" fontAlgn="auto"/>
                      <a:endParaRPr lang="en-GB" sz="1000" b="0" i="0" dirty="0">
                        <a:solidFill>
                          <a:srgbClr val="0A2F64"/>
                        </a:solidFill>
                        <a:effectLst/>
                        <a:latin typeface="RN House Sans" panose="020B0504020203020204" pitchFamily="34" charset="0"/>
                      </a:endParaRPr>
                    </a:p>
                  </a:txBody>
                  <a:tcPr marT="45866" marB="45866"/>
                </a:tc>
                <a:tc>
                  <a:txBody>
                    <a:bodyPr/>
                    <a:lstStyle/>
                    <a:p>
                      <a:pPr algn="ctr" fontAlgn="auto"/>
                      <a:r>
                        <a:rPr lang="en-GB" sz="1000" b="0" i="0" dirty="0">
                          <a:solidFill>
                            <a:srgbClr val="0A2F64"/>
                          </a:solidFill>
                          <a:effectLst/>
                          <a:latin typeface="RN House Sans" panose="020B0504020203020204" pitchFamily="34" charset="0"/>
                        </a:rPr>
                        <a:t>​</a:t>
                      </a:r>
                    </a:p>
                  </a:txBody>
                  <a:tcPr marT="45866" marB="45866"/>
                </a:tc>
                <a:tc>
                  <a:txBody>
                    <a:bodyPr/>
                    <a:lstStyle/>
                    <a:p>
                      <a:pPr algn="ctr" fontAlgn="auto"/>
                      <a:endParaRPr lang="en-GB" sz="1000" b="0" i="0" dirty="0">
                        <a:solidFill>
                          <a:srgbClr val="0A2F64"/>
                        </a:solidFill>
                        <a:effectLst/>
                        <a:latin typeface="RN House Sans" panose="020B0504020203020204" pitchFamily="34" charset="0"/>
                      </a:endParaRPr>
                    </a:p>
                  </a:txBody>
                  <a:tcPr marT="45866" marB="45866"/>
                </a:tc>
                <a:extLst>
                  <a:ext uri="{0D108BD9-81ED-4DB2-BD59-A6C34878D82A}">
                    <a16:rowId xmlns:a16="http://schemas.microsoft.com/office/drawing/2014/main" val="526199182"/>
                  </a:ext>
                </a:extLst>
              </a:tr>
            </a:tbl>
          </a:graphicData>
        </a:graphic>
      </p:graphicFrame>
      <p:sp>
        <p:nvSpPr>
          <p:cNvPr id="10" name="TextBox 9">
            <a:extLst>
              <a:ext uri="{FF2B5EF4-FFF2-40B4-BE49-F238E27FC236}">
                <a16:creationId xmlns:a16="http://schemas.microsoft.com/office/drawing/2014/main" id="{C8CDA8FE-F878-42F5-8A52-23BF45D12822}"/>
              </a:ext>
            </a:extLst>
          </p:cNvPr>
          <p:cNvSpPr txBox="1"/>
          <p:nvPr/>
        </p:nvSpPr>
        <p:spPr>
          <a:xfrm>
            <a:off x="486000" y="1929204"/>
            <a:ext cx="9262800" cy="1600438"/>
          </a:xfrm>
          <a:prstGeom prst="rect">
            <a:avLst/>
          </a:prstGeom>
          <a:noFill/>
        </p:spPr>
        <p:txBody>
          <a:bodyPr wrap="square">
            <a:spAutoFit/>
          </a:bodyPr>
          <a:lstStyle/>
          <a:p>
            <a:pPr marL="285750" indent="-285750">
              <a:buFont typeface="Arial" panose="020B0604020202020204" pitchFamily="34" charset="0"/>
              <a:buChar char="•"/>
            </a:pPr>
            <a:r>
              <a:rPr lang="en-GB" sz="1400" dirty="0"/>
              <a:t>Replicate EAS Raw data in batch mode.</a:t>
            </a:r>
          </a:p>
          <a:p>
            <a:pPr marL="285750" indent="-285750">
              <a:buFont typeface="Arial" panose="020B0604020202020204" pitchFamily="34" charset="0"/>
              <a:buChar char="•"/>
            </a:pPr>
            <a:r>
              <a:rPr lang="en-GB" sz="1400" dirty="0" err="1"/>
              <a:t>Apx</a:t>
            </a:r>
            <a:r>
              <a:rPr lang="en-GB" sz="1400" dirty="0"/>
              <a:t> 5 - 10 users will require access to tableau for reporting.</a:t>
            </a:r>
          </a:p>
          <a:p>
            <a:pPr marL="285750" indent="-285750">
              <a:buFont typeface="Arial" panose="020B0604020202020204" pitchFamily="34" charset="0"/>
              <a:buChar char="•"/>
            </a:pPr>
            <a:r>
              <a:rPr lang="en-GB" sz="1400" dirty="0"/>
              <a:t>1 &lt; GB daily volumes with history stored for 36 months in DAS.</a:t>
            </a:r>
          </a:p>
          <a:p>
            <a:pPr marL="285750" indent="-285750">
              <a:buFont typeface="Arial" panose="020B0604020202020204" pitchFamily="34" charset="0"/>
              <a:buChar char="•"/>
            </a:pPr>
            <a:r>
              <a:rPr lang="en-GB" sz="1400" dirty="0"/>
              <a:t>Data to be stored for </a:t>
            </a:r>
            <a:r>
              <a:rPr lang="en-GB" sz="1400" dirty="0" err="1"/>
              <a:t>upto</a:t>
            </a:r>
            <a:r>
              <a:rPr lang="en-GB" sz="1400" dirty="0"/>
              <a:t> </a:t>
            </a:r>
            <a:r>
              <a:rPr lang="en-US" sz="1400" dirty="0"/>
              <a:t>~</a:t>
            </a:r>
            <a:r>
              <a:rPr lang="en-GB" sz="1400" dirty="0"/>
              <a:t>36 - 48 months in AWS data discovery/DAS to support Machine Learning model training.</a:t>
            </a:r>
          </a:p>
          <a:p>
            <a:pPr marL="285750" indent="-285750">
              <a:buFont typeface="Arial" panose="020B0604020202020204" pitchFamily="34" charset="0"/>
              <a:buChar char="•"/>
            </a:pPr>
            <a:r>
              <a:rPr lang="en-GB" sz="1400" dirty="0"/>
              <a:t>Model output generation process will run on daily basis during night time. Reporting expected during regular working hours.</a:t>
            </a:r>
            <a:endParaRPr lang="en-GB" sz="1400" dirty="0">
              <a:highlight>
                <a:srgbClr val="FFFF00"/>
              </a:highlight>
            </a:endParaRPr>
          </a:p>
        </p:txBody>
      </p:sp>
      <p:sp>
        <p:nvSpPr>
          <p:cNvPr id="12" name="TextBox 11">
            <a:extLst>
              <a:ext uri="{FF2B5EF4-FFF2-40B4-BE49-F238E27FC236}">
                <a16:creationId xmlns:a16="http://schemas.microsoft.com/office/drawing/2014/main" id="{01400496-0511-4736-A844-492432C5EFDD}"/>
              </a:ext>
            </a:extLst>
          </p:cNvPr>
          <p:cNvSpPr txBox="1"/>
          <p:nvPr/>
        </p:nvSpPr>
        <p:spPr>
          <a:xfrm>
            <a:off x="417917" y="4271227"/>
            <a:ext cx="9561513" cy="861774"/>
          </a:xfrm>
          <a:prstGeom prst="rect">
            <a:avLst/>
          </a:prstGeom>
          <a:noFill/>
        </p:spPr>
        <p:txBody>
          <a:bodyPr wrap="square">
            <a:spAutoFit/>
          </a:bodyPr>
          <a:lstStyle/>
          <a:p>
            <a:endParaRPr lang="en-GB" sz="1000" b="1" dirty="0">
              <a:hlinkClick r:id="rId3"/>
            </a:endParaRPr>
          </a:p>
          <a:p>
            <a:r>
              <a:rPr lang="en-GB" sz="1000" b="1" dirty="0">
                <a:hlinkClick r:id="rId3"/>
              </a:rPr>
              <a:t>D&amp;A wide platform planned outage window:</a:t>
            </a:r>
          </a:p>
          <a:p>
            <a:endParaRPr lang="en-GB" sz="1000" dirty="0">
              <a:hlinkClick r:id="rId3"/>
            </a:endParaRPr>
          </a:p>
          <a:p>
            <a:r>
              <a:rPr lang="en-GB" sz="1000" dirty="0">
                <a:hlinkClick r:id="rId3"/>
              </a:rPr>
              <a:t>https://confluence.dts.fm.rbsgrp.net/pages/viewpage.action?pageId=595207957#MaintenanceWindow</a:t>
            </a:r>
          </a:p>
          <a:p>
            <a:endParaRPr lang="en-GB" sz="1000" dirty="0">
              <a:hlinkClick r:id="rId3"/>
            </a:endParaRPr>
          </a:p>
        </p:txBody>
      </p:sp>
    </p:spTree>
    <p:extLst>
      <p:ext uri="{BB962C8B-B14F-4D97-AF65-F5344CB8AC3E}">
        <p14:creationId xmlns:p14="http://schemas.microsoft.com/office/powerpoint/2010/main" val="42881705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TEID" val="NATWEST_A4L_PITCHBOOK"/>
  <p:tag name="COMPANY" val="NatWest"/>
  <p:tag name="COVER" val="Plain White"/>
  <p:tag name="DISCLAIMER" val="No disclaimer"/>
  <p:tag name="DISCLAIMER_VERSION" val="0"/>
</p:tagLst>
</file>

<file path=ppt/tags/tag2.xml><?xml version="1.0" encoding="utf-8"?>
<p:tagLst xmlns:a="http://schemas.openxmlformats.org/drawingml/2006/main" xmlns:r="http://schemas.openxmlformats.org/officeDocument/2006/relationships" xmlns:p="http://schemas.openxmlformats.org/presentationml/2006/main">
  <p:tag name="PITCHSLIDETYPE" val="2"/>
</p:tagLst>
</file>

<file path=ppt/tags/tag3.xml><?xml version="1.0" encoding="utf-8"?>
<p:tagLst xmlns:a="http://schemas.openxmlformats.org/drawingml/2006/main" xmlns:r="http://schemas.openxmlformats.org/officeDocument/2006/relationships" xmlns:p="http://schemas.openxmlformats.org/presentationml/2006/main">
  <p:tag name="SPOTYPE" val="6"/>
</p:tagLst>
</file>

<file path=ppt/tags/tag4.xml><?xml version="1.0" encoding="utf-8"?>
<p:tagLst xmlns:a="http://schemas.openxmlformats.org/drawingml/2006/main" xmlns:r="http://schemas.openxmlformats.org/officeDocument/2006/relationships" xmlns:p="http://schemas.openxmlformats.org/presentationml/2006/main">
  <p:tag name="SPOTYPE" val="5"/>
</p:tagLst>
</file>

<file path=ppt/tags/tag5.xml><?xml version="1.0" encoding="utf-8"?>
<p:tagLst xmlns:a="http://schemas.openxmlformats.org/drawingml/2006/main" xmlns:r="http://schemas.openxmlformats.org/officeDocument/2006/relationships" xmlns:p="http://schemas.openxmlformats.org/presentationml/2006/main">
  <p:tag name="SPOTYPE" val="7"/>
</p:tagLst>
</file>

<file path=ppt/tags/tag6.xml><?xml version="1.0" encoding="utf-8"?>
<p:tagLst xmlns:a="http://schemas.openxmlformats.org/drawingml/2006/main" xmlns:r="http://schemas.openxmlformats.org/officeDocument/2006/relationships" xmlns:p="http://schemas.openxmlformats.org/presentationml/2006/main">
  <p:tag name="SPOTYPE" val="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atwest Group Template">
  <a:themeElements>
    <a:clrScheme name="Custom 1">
      <a:dk1>
        <a:sysClr val="windowText" lastClr="000000"/>
      </a:dk1>
      <a:lt1>
        <a:sysClr val="window" lastClr="FFFFFF"/>
      </a:lt1>
      <a:dk2>
        <a:srgbClr val="42145F"/>
      </a:dk2>
      <a:lt2>
        <a:srgbClr val="EEECE1"/>
      </a:lt2>
      <a:accent1>
        <a:srgbClr val="42145F"/>
      </a:accent1>
      <a:accent2>
        <a:srgbClr val="A58CC3"/>
      </a:accent2>
      <a:accent3>
        <a:srgbClr val="D75F19"/>
      </a:accent3>
      <a:accent4>
        <a:srgbClr val="82BE00"/>
      </a:accent4>
      <a:accent5>
        <a:srgbClr val="E6A000"/>
      </a:accent5>
      <a:accent6>
        <a:srgbClr val="D73C5F"/>
      </a:accent6>
      <a:hlink>
        <a:srgbClr val="614474"/>
      </a:hlink>
      <a:folHlink>
        <a:srgbClr val="614474"/>
      </a:folHlink>
    </a:clrScheme>
    <a:fontScheme name="RBS">
      <a:majorFont>
        <a:latin typeface="Arial"/>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RB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5000" dir="5400000" rotWithShape="0">
              <a:srgbClr val="000000">
                <a:alpha val="35000"/>
              </a:srgbClr>
            </a:outerShdw>
          </a:effectLst>
        </a:effectStyle>
        <a:effectStyle>
          <a:effectLst>
            <a:outerShdw blurRad="40000" dist="25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w="9525">
          <a:noFill/>
        </a:ln>
      </a:spPr>
      <a:bodyPr rot="0" spcFirstLastPara="0" vertOverflow="overflow" horzOverflow="overflow" vert="horz" wrap="none" lIns="0" tIns="0" rIns="0" bIns="0" numCol="1" spcCol="0" rtlCol="0" fromWordArt="0" anchor="ctr" anchorCtr="0" forceAA="0" compatLnSpc="1">
        <a:prstTxWarp prst="textNoShape">
          <a:avLst/>
        </a:prstTxWarp>
        <a:noAutofit/>
      </a:bodyPr>
      <a:lstStyle>
        <a:defPPr algn="ctr">
          <a:defRPr sz="10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69616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oAutofit/>
      </a:bodyPr>
      <a:lstStyle>
        <a:defPPr>
          <a:defRPr sz="1100" dirty="0" err="1" smtClean="0">
            <a:solidFill>
              <a:schemeClr val="tx2"/>
            </a:solidFill>
            <a:latin typeface="Arial" panose="020B0604020202020204" pitchFamily="34" charset="0"/>
            <a:cs typeface="Arial" panose="020B0604020202020204" pitchFamily="34" charset="0"/>
          </a:defRPr>
        </a:defPPr>
      </a:lstStyle>
    </a:txDef>
  </a:objectDefaults>
  <a:extraClrSchemeLst/>
  <a:custClrLst>
    <a:custClr name="Dark Purple 70% Accent 1">
      <a:srgbClr val="5A287D"/>
    </a:custClr>
    <a:custClr name="Lavender 70% Accent 2">
      <a:srgbClr val="C8B9D7"/>
    </a:custClr>
    <a:custClr name="Orange 70% Accent 3">
      <a:srgbClr val="EBAF8C"/>
    </a:custClr>
    <a:custClr name="Green 70% Accent 4">
      <a:srgbClr val="C3DCB4"/>
    </a:custClr>
    <a:custClr name="Gold 70% Accent 5">
      <a:srgbClr val="F0CD82"/>
    </a:custClr>
    <a:custClr name="Red 70% Accent 6">
      <a:srgbClr val="EBA5AA"/>
    </a:custClr>
  </a:custClrLst>
  <a:extLst>
    <a:ext uri="{05A4C25C-085E-4340-85A3-A5531E510DB2}">
      <thm15:themeFamily xmlns:thm15="http://schemas.microsoft.com/office/thememl/2012/main" name="NatWestGroup_A4 Landscape.potx" id="{146D835A-C4B7-4F1C-9348-8D21D24C951B}" vid="{7C70BDCC-2D04-4585-A412-AA2C3B608CEB}"/>
    </a:ext>
  </a:extLst>
</a:theme>
</file>

<file path=ppt/theme/theme2.xml><?xml version="1.0" encoding="utf-8"?>
<a:theme xmlns:a="http://schemas.openxmlformats.org/drawingml/2006/main" name="Office Theme">
  <a:themeElements>
    <a:clrScheme name="NatWest">
      <a:dk1>
        <a:sysClr val="windowText" lastClr="000000"/>
      </a:dk1>
      <a:lt1>
        <a:sysClr val="window" lastClr="FFFFFF"/>
      </a:lt1>
      <a:dk2>
        <a:srgbClr val="42145F"/>
      </a:dk2>
      <a:lt2>
        <a:srgbClr val="EEECE1"/>
      </a:lt2>
      <a:accent1>
        <a:srgbClr val="614474"/>
      </a:accent1>
      <a:accent2>
        <a:srgbClr val="06B3BB"/>
      </a:accent2>
      <a:accent3>
        <a:srgbClr val="E74960"/>
      </a:accent3>
      <a:accent4>
        <a:srgbClr val="FBBB21"/>
      </a:accent4>
      <a:accent5>
        <a:srgbClr val="696161"/>
      </a:accent5>
      <a:accent6>
        <a:srgbClr val="99AB2D"/>
      </a:accent6>
      <a:hlink>
        <a:srgbClr val="614474"/>
      </a:hlink>
      <a:folHlink>
        <a:srgbClr val="614474"/>
      </a:folHlink>
    </a:clrScheme>
    <a:fontScheme name="NatWest">
      <a:majorFont>
        <a:latin typeface="Arial"/>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Yiii" typeface="Microsoft Yi Baiti"/>
        <a:font script="Cher" typeface="Plantagenet Cherokee"/>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RB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5000" dir="5400000" rotWithShape="0">
              <a:srgbClr val="000000">
                <a:alpha val="35000"/>
              </a:srgbClr>
            </a:outerShdw>
          </a:effectLst>
        </a:effectStyle>
        <a:effectStyle>
          <a:effectLst>
            <a:outerShdw blurRad="40000" dist="25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NatWest">
      <a:dk1>
        <a:sysClr val="windowText" lastClr="000000"/>
      </a:dk1>
      <a:lt1>
        <a:sysClr val="window" lastClr="FFFFFF"/>
      </a:lt1>
      <a:dk2>
        <a:srgbClr val="42145F"/>
      </a:dk2>
      <a:lt2>
        <a:srgbClr val="EEECE1"/>
      </a:lt2>
      <a:accent1>
        <a:srgbClr val="614474"/>
      </a:accent1>
      <a:accent2>
        <a:srgbClr val="06B3BB"/>
      </a:accent2>
      <a:accent3>
        <a:srgbClr val="E74960"/>
      </a:accent3>
      <a:accent4>
        <a:srgbClr val="FBBB21"/>
      </a:accent4>
      <a:accent5>
        <a:srgbClr val="696161"/>
      </a:accent5>
      <a:accent6>
        <a:srgbClr val="99AB2D"/>
      </a:accent6>
      <a:hlink>
        <a:srgbClr val="614474"/>
      </a:hlink>
      <a:folHlink>
        <a:srgbClr val="614474"/>
      </a:folHlink>
    </a:clrScheme>
    <a:fontScheme name="NatWest">
      <a:majorFont>
        <a:latin typeface="Arial"/>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Yiii" typeface="Microsoft Yi Baiti"/>
        <a:font script="Cher" typeface="Plantagenet Cherokee"/>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RB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5000" dir="5400000" rotWithShape="0">
              <a:srgbClr val="000000">
                <a:alpha val="35000"/>
              </a:srgbClr>
            </a:outerShdw>
          </a:effectLst>
        </a:effectStyle>
        <a:effectStyle>
          <a:effectLst>
            <a:outerShdw blurRad="40000" dist="25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bsDocumentDescription xmlns="a89de3b2-3620-4c32-8902-d2201d5d97e1" xsi:nil="true"/>
    <RbsSecurityClassification xmlns="a89de3b2-3620-4c32-8902-d2201d5d97e1">IC1 – Internal – Information intended to be shared within the Group. This could be Group-wide (covering employees, contractors and third-party users).</RbsSecurityClassification>
    <f83392ae46624cc79c2cd3340305e650 xmlns="a89de3b2-3620-4c32-8902-d2201d5d97e1">
      <Terms xmlns="http://schemas.microsoft.com/office/infopath/2007/PartnerControls"/>
    </f83392ae46624cc79c2cd3340305e650>
    <TaxCatchAll xmlns="a89de3b2-3620-4c32-8902-d2201d5d97e1"/>
  </documentManagement>
</p:properties>
</file>

<file path=customXml/item3.xml><?xml version="1.0" encoding="utf-8"?>
<ct:contentTypeSchema xmlns:ct="http://schemas.microsoft.com/office/2006/metadata/contentType" xmlns:ma="http://schemas.microsoft.com/office/2006/metadata/properties/metaAttributes" ct:_="" ma:_="" ma:contentTypeName="RBS Document" ma:contentTypeID="0x010100634BF9FE955A4640AC0E96B7B578D17E00479388E2961AC74F803D4D112818351A" ma:contentTypeVersion="4" ma:contentTypeDescription="RBS Document base content type" ma:contentTypeScope="" ma:versionID="a85f61f0bf72ff9fe675215b1e8b6a80">
  <xsd:schema xmlns:xsd="http://www.w3.org/2001/XMLSchema" xmlns:xs="http://www.w3.org/2001/XMLSchema" xmlns:p="http://schemas.microsoft.com/office/2006/metadata/properties" xmlns:ns2="a89de3b2-3620-4c32-8902-d2201d5d97e1" targetNamespace="http://schemas.microsoft.com/office/2006/metadata/properties" ma:root="true" ma:fieldsID="7d32c2674e2b24346c3a7653a075a3ec" ns2:_="">
    <xsd:import namespace="a89de3b2-3620-4c32-8902-d2201d5d97e1"/>
    <xsd:element name="properties">
      <xsd:complexType>
        <xsd:sequence>
          <xsd:element name="documentManagement">
            <xsd:complexType>
              <xsd:all>
                <xsd:element ref="ns2:RbsSecurityClassification"/>
                <xsd:element ref="ns2:f83392ae46624cc79c2cd3340305e650" minOccurs="0"/>
                <xsd:element ref="ns2:TaxCatchAll" minOccurs="0"/>
                <xsd:element ref="ns2:TaxCatchAllLabel" minOccurs="0"/>
                <xsd:element ref="ns2:RbsDocument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de3b2-3620-4c32-8902-d2201d5d97e1" elementFormDefault="qualified">
    <xsd:import namespace="http://schemas.microsoft.com/office/2006/documentManagement/types"/>
    <xsd:import namespace="http://schemas.microsoft.com/office/infopath/2007/PartnerControls"/>
    <xsd:element name="RbsSecurityClassification" ma:index="8" ma:displayName="Security classification" ma:default="" ma:description="Please provide a Security Classification for this content. Classifying information helps your colleagues handle and protect it correctly, and helps prevent information from getting into the wrong hands. Please note, that the Bank Intranet is not an appropriate location to store content that should be classified as either Confidential or Secret. For further information, please refer to this site: https://www.securityzone.rbs.com/kzscripts/default.asp?cid=4" ma:format="RadioButtons" ma:internalName="RbsSecurityClassification">
      <xsd:simpleType>
        <xsd:restriction base="dms:Choice">
          <xsd:enumeration value="IC0 – Public – Information intended and approved for general public use and publication, or is already in the public domain."/>
          <xsd:enumeration value="IC1 – Internal – Information intended to be shared within the Group. This could be Group-wide (covering employees, contractors and third-party users)."/>
        </xsd:restriction>
      </xsd:simpleType>
    </xsd:element>
    <xsd:element name="f83392ae46624cc79c2cd3340305e650" ma:index="9" nillable="true" ma:taxonomy="true" ma:internalName="f83392ae46624cc79c2cd3340305e650" ma:taxonomyFieldName="RbsBusinessOwner" ma:displayName="Business owner" ma:fieldId="{f83392ae-4662-4cc7-9c2c-d3340305e650}" ma:sspId="fd27e408-9a26-4a62-845b-dcdaf7f7275a" ma:termSetId="9ff1e197-0a7e-42b0-ab27-8600a5716170"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b25e8d90-3a11-4c6e-8d90-a727d06e039e}" ma:internalName="TaxCatchAll" ma:showField="CatchAllData"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b25e8d90-3a11-4c6e-8d90-a727d06e039e}" ma:internalName="TaxCatchAllLabel" ma:readOnly="true" ma:showField="CatchAllDataLabel"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RbsDocumentDescription" ma:index="13" nillable="true" ma:displayName="Description" ma:description="Any relevant description for this document" ma:internalName="RbsDocument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79828-4B79-457B-A8DA-B8B7FE672452}">
  <ds:schemaRefs>
    <ds:schemaRef ds:uri="http://schemas.microsoft.com/sharepoint/v3/contenttype/forms"/>
  </ds:schemaRefs>
</ds:datastoreItem>
</file>

<file path=customXml/itemProps2.xml><?xml version="1.0" encoding="utf-8"?>
<ds:datastoreItem xmlns:ds="http://schemas.openxmlformats.org/officeDocument/2006/customXml" ds:itemID="{8305BA87-2767-40F0-984F-672141219A9F}">
  <ds:schemaRefs>
    <ds:schemaRef ds:uri="http://schemas.openxmlformats.org/package/2006/metadata/core-properties"/>
    <ds:schemaRef ds:uri="a89de3b2-3620-4c32-8902-d2201d5d97e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BCAA294C-CFB3-4CD4-A344-C5EF867943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de3b2-3620-4c32-8902-d2201d5d97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6217</TotalTime>
  <Words>5867</Words>
  <Application>Microsoft Office PowerPoint</Application>
  <PresentationFormat>Custom</PresentationFormat>
  <Paragraphs>800</Paragraphs>
  <Slides>35</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6" baseType="lpstr">
      <vt:lpstr>-apple-system</vt:lpstr>
      <vt:lpstr>Arial</vt:lpstr>
      <vt:lpstr>Arial,Sans-Serif</vt:lpstr>
      <vt:lpstr>Calibri</vt:lpstr>
      <vt:lpstr>RN House Sans</vt:lpstr>
      <vt:lpstr>RN House Sans Regular</vt:lpstr>
      <vt:lpstr>Segoe UI</vt:lpstr>
      <vt:lpstr>Symbol</vt:lpstr>
      <vt:lpstr>Wingdings</vt:lpstr>
      <vt:lpstr>Natwest Group Template</vt:lpstr>
      <vt:lpstr>Microsoft Excel Worksheet</vt:lpstr>
      <vt:lpstr>Customer Conversation Intelligence Lab</vt:lpstr>
      <vt:lpstr>Instructions and Notes for completing this Template</vt:lpstr>
      <vt:lpstr>Introduction: Engaged Design Areas and Feedback</vt:lpstr>
      <vt:lpstr>Enhanced 1: Data &amp; Analytics Platforms in Scope</vt:lpstr>
      <vt:lpstr>Governance History</vt:lpstr>
      <vt:lpstr>HLSD+ Document Version History</vt:lpstr>
      <vt:lpstr>PowerPoint Presentation</vt:lpstr>
      <vt:lpstr>Project Background &amp; Scope: Business Requirements</vt:lpstr>
      <vt:lpstr>Delivery Scope: Non-Functional Requirements</vt:lpstr>
      <vt:lpstr>Delivery Scope: NFRs - Resilience Requirements</vt:lpstr>
      <vt:lpstr>Delivery Scope: NFRs - Security Requirements</vt:lpstr>
      <vt:lpstr>Phasing Overview</vt:lpstr>
      <vt:lpstr>System Context</vt:lpstr>
      <vt:lpstr>Design: High Level Solution Design – As Is – N/A</vt:lpstr>
      <vt:lpstr>Design: High Level Solution Design – To Be</vt:lpstr>
      <vt:lpstr>Design: Key Functionality and Call Paths</vt:lpstr>
      <vt:lpstr>Design: Supplementary Slides - NA</vt:lpstr>
      <vt:lpstr>Design: High Level Data Design</vt:lpstr>
      <vt:lpstr>Design: High Level Data Design</vt:lpstr>
      <vt:lpstr>Design: Infrastructure Design – As Is</vt:lpstr>
      <vt:lpstr>Design: Infrastructure Design – To Be</vt:lpstr>
      <vt:lpstr>Service/Infrastructure Summary</vt:lpstr>
      <vt:lpstr>Security Design including deviations from Security standards and patterns</vt:lpstr>
      <vt:lpstr>Resilience Design including deviations from standards and patterns</vt:lpstr>
      <vt:lpstr>Connections: Protocols, Security &amp; Resilience</vt:lpstr>
      <vt:lpstr>Solution Resilience Design</vt:lpstr>
      <vt:lpstr>Capacity, Volumes &amp; Performance</vt:lpstr>
      <vt:lpstr>Design: Design Assurance</vt:lpstr>
      <vt:lpstr>Design: Decommissioning Design incl for Pilot or PoC Designs</vt:lpstr>
      <vt:lpstr>Design Inputs: Design Decisions Made</vt:lpstr>
      <vt:lpstr>Design Inputs: Roadmaps and Strategic Direction</vt:lpstr>
      <vt:lpstr>Design Inputs: Assumptions &amp; Constraints</vt:lpstr>
      <vt:lpstr>Open Design Issues and Risks</vt:lpstr>
      <vt:lpstr>Appendix: HLSD Quality Criteria</vt:lpstr>
      <vt:lpstr>Appendix: CTORB Scorecard</vt:lpstr>
    </vt:vector>
  </TitlesOfParts>
  <Company>NatWest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 1</dc:title>
  <dc:creator>CA, Ajmal (Print &amp; Presentations Unit)</dc:creator>
  <dc:description>Version 1.3 (PowerPoint 2010) Mar 2018</dc:description>
  <cp:lastModifiedBy>kumaali</cp:lastModifiedBy>
  <cp:revision>245</cp:revision>
  <cp:lastPrinted>2015-01-15T10:50:03Z</cp:lastPrinted>
  <dcterms:created xsi:type="dcterms:W3CDTF">2020-03-18T10:48:06Z</dcterms:created>
  <dcterms:modified xsi:type="dcterms:W3CDTF">2021-10-13T12:22:51Z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0x010100634BF9FE955A4640AC0E96B7B578D17E00479388E2961AC74F803D4D112818351A</vt:lpwstr>
  </property>
  <property fmtid="{D5CDD505-2E9C-101B-9397-08002B2CF9AE}" pid="3" name="RbsBusinessOwner">
    <vt:lpwstr/>
  </property>
</Properties>
</file>