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8"/>
  </p:notesMasterIdLst>
  <p:sldIdLst>
    <p:sldId id="298" r:id="rId5"/>
    <p:sldId id="306" r:id="rId6"/>
    <p:sldId id="307" r:id="rId7"/>
    <p:sldId id="308" r:id="rId8"/>
    <p:sldId id="309" r:id="rId9"/>
    <p:sldId id="310" r:id="rId10"/>
    <p:sldId id="311" r:id="rId11"/>
    <p:sldId id="312" r:id="rId12"/>
    <p:sldId id="313" r:id="rId13"/>
    <p:sldId id="314" r:id="rId14"/>
    <p:sldId id="315" r:id="rId15"/>
    <p:sldId id="562" r:id="rId16"/>
    <p:sldId id="561" r:id="rId17"/>
    <p:sldId id="559" r:id="rId18"/>
    <p:sldId id="316" r:id="rId19"/>
    <p:sldId id="565" r:id="rId20"/>
    <p:sldId id="563" r:id="rId21"/>
    <p:sldId id="566" r:id="rId22"/>
    <p:sldId id="317" r:id="rId23"/>
    <p:sldId id="555" r:id="rId24"/>
    <p:sldId id="556" r:id="rId25"/>
    <p:sldId id="558" r:id="rId26"/>
    <p:sldId id="56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95B"/>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9"/>
    <p:restoredTop sz="94007" autoAdjust="0"/>
  </p:normalViewPr>
  <p:slideViewPr>
    <p:cSldViewPr snapToGrid="0" snapToObjects="1">
      <p:cViewPr varScale="1">
        <p:scale>
          <a:sx n="68" d="100"/>
          <a:sy n="68" d="100"/>
        </p:scale>
        <p:origin x="1620" y="60"/>
      </p:cViewPr>
      <p:guideLst>
        <p:guide orient="horz" pos="3906"/>
        <p:guide pos="3674"/>
        <p:guide pos="226"/>
        <p:guide orient="horz" pos="2024"/>
        <p:guide pos="43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76B08-A7F2-43C0-8E88-6C6166618749}" type="datetimeFigureOut">
              <a:rPr lang="en-GB" smtClean="0"/>
              <a:t>11/11/2020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D4B11-D869-4AFB-A46A-6148C51184ED}" type="slidenum">
              <a:rPr lang="en-GB" smtClean="0"/>
              <a:t>‹#›</a:t>
            </a:fld>
            <a:endParaRPr lang="en-GB"/>
          </a:p>
        </p:txBody>
      </p:sp>
    </p:spTree>
    <p:extLst>
      <p:ext uri="{BB962C8B-B14F-4D97-AF65-F5344CB8AC3E}">
        <p14:creationId xmlns:p14="http://schemas.microsoft.com/office/powerpoint/2010/main" val="149335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B2D4B11-D869-4AFB-A46A-6148C51184ED}" type="slidenum">
              <a:rPr lang="en-GB" smtClean="0"/>
              <a:t>6</a:t>
            </a:fld>
            <a:endParaRPr lang="en-GB"/>
          </a:p>
        </p:txBody>
      </p:sp>
    </p:spTree>
    <p:extLst>
      <p:ext uri="{BB962C8B-B14F-4D97-AF65-F5344CB8AC3E}">
        <p14:creationId xmlns:p14="http://schemas.microsoft.com/office/powerpoint/2010/main" val="384193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B2D4B11-D869-4AFB-A46A-6148C51184ED}" type="slidenum">
              <a:rPr lang="en-GB" smtClean="0"/>
              <a:t>7</a:t>
            </a:fld>
            <a:endParaRPr lang="en-GB"/>
          </a:p>
        </p:txBody>
      </p:sp>
    </p:spTree>
    <p:extLst>
      <p:ext uri="{BB962C8B-B14F-4D97-AF65-F5344CB8AC3E}">
        <p14:creationId xmlns:p14="http://schemas.microsoft.com/office/powerpoint/2010/main" val="299982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F0C6400C-8A33-4396-A2DD-E08418E90F21}" type="datetime1">
              <a:rPr lang="en-US" smtClean="0"/>
              <a:t>11/11/2020</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BF4FA807-FB76-4CA3-97A3-55B48CA5A84B}" type="datetime1">
              <a:rPr lang="en-US" smtClean="0"/>
              <a:t>11/11/2020</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547B6B2C-BF92-492A-B394-8FF1917EE548}" type="datetime1">
              <a:rPr lang="en-US" smtClean="0"/>
              <a:t>11/11/2020</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1A02A306-CFBE-46AE-9F5F-AFE549CDDC89}" type="datetime1">
              <a:rPr lang="en-US" smtClean="0"/>
              <a:t>11/11/2020</a:t>
            </a:fld>
            <a:endParaRPr lang="en-US" dirty="0"/>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Tree>
    <p:extLst>
      <p:ext uri="{BB962C8B-B14F-4D97-AF65-F5344CB8AC3E}">
        <p14:creationId xmlns:p14="http://schemas.microsoft.com/office/powerpoint/2010/main" val="20847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DF60D8C-A5B7-48B7-BD6D-BF921C95D221}" type="datetime1">
              <a:rPr lang="en-US" smtClean="0"/>
              <a:t>11/11/2020</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C5DBFA94-2CAD-4608-AD02-7CD81B00840F}" type="datetime1">
              <a:rPr lang="en-US" smtClean="0"/>
              <a:t>11/11/2020</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7B9833A-1ED3-49C9-83B8-D59CB400EEE0}" type="datetime1">
              <a:rPr lang="en-US" smtClean="0"/>
              <a:t>11/11/2020</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C3A98183-3BC3-4F2F-AA62-E46F9DF4CA42}" type="datetime1">
              <a:rPr lang="en-US" smtClean="0"/>
              <a:t>11/11/2020</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227E1724-D2F9-4FAE-BCEB-D8DB7BD49FF1}" type="datetime1">
              <a:rPr lang="en-US" smtClean="0"/>
              <a:t>11/11/2020</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0687BB20-449C-49EB-8B27-06648A182145}" type="datetime1">
              <a:rPr lang="en-US" smtClean="0"/>
              <a:t>11/11/2020</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FAC11189-DB95-45B5-BDDA-31794D23C2B7}" type="datetime1">
              <a:rPr lang="en-US" smtClean="0"/>
              <a:t>11/11/2020</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9567D26-6EB5-4DFF-906F-98CBFD09D44A}" type="datetime1">
              <a:rPr lang="en-US" smtClean="0"/>
              <a:t>11/11/2020</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
        <p:nvSpPr>
          <p:cNvPr id="7" name="Rectangle 6">
            <a:extLst>
              <a:ext uri="{FF2B5EF4-FFF2-40B4-BE49-F238E27FC236}">
                <a16:creationId xmlns:a16="http://schemas.microsoft.com/office/drawing/2014/main" id="{0C36BECA-03F1-4437-963D-A6F6D3A8D7FA}"/>
              </a:ext>
            </a:extLst>
          </p:cNvPr>
          <p:cNvSpPr/>
          <p:nvPr userDrawn="1"/>
        </p:nvSpPr>
        <p:spPr>
          <a:xfrm>
            <a:off x="243921" y="6399313"/>
            <a:ext cx="2137124"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Confidential</a:t>
            </a:r>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onfluence.dts.fm.rbsgrp.net/display/DSDS/Batch+Ingestion+-+Off-host+Database" TargetMode="External"/><Relationship Id="rId2" Type="http://schemas.openxmlformats.org/officeDocument/2006/relationships/hyperlink" Target="https://confluence.dts.fm.rbsgrp.net/display/DSDS/Batch+Ingestion+-+On-host+File+Transfer" TargetMode="External"/><Relationship Id="rId1" Type="http://schemas.openxmlformats.org/officeDocument/2006/relationships/slideLayout" Target="../slideLayouts/slideLayout2.xml"/><Relationship Id="rId5" Type="http://schemas.openxmlformats.org/officeDocument/2006/relationships/hyperlink" Target="https://confluence.dts.fm.rbsgrp.net/pages/viewpage.action?pageId=568279385" TargetMode="External"/><Relationship Id="rId4" Type="http://schemas.openxmlformats.org/officeDocument/2006/relationships/hyperlink" Target="https://confluence.dts.fm.rbsgrp.net/display/DSDS/DIP2b.+Enterprise+Analytics+Stor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ira-dts.fm.rbsgrp.net/browse/EDHA-98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tranet.rbsres01.net/ResilienceandContinuity/Reference%20Library/T1%20and%20T2%20Service%20Elements%20and%20Asset%20Lists%2011%20Apr%202019.xls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E8AC5-1034-46F2-A2BB-7FAB49B4354B}"/>
              </a:ext>
            </a:extLst>
          </p:cNvPr>
          <p:cNvPicPr>
            <a:picLocks noChangeAspect="1"/>
          </p:cNvPicPr>
          <p:nvPr/>
        </p:nvPicPr>
        <p:blipFill rotWithShape="1">
          <a:blip r:embed="rId2"/>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id="{199BBC5C-0CA4-A946-A4F9-577A8B588A44}"/>
              </a:ext>
            </a:extLst>
          </p:cNvPr>
          <p:cNvSpPr txBox="1"/>
          <p:nvPr/>
        </p:nvSpPr>
        <p:spPr>
          <a:xfrm>
            <a:off x="206142" y="870565"/>
            <a:ext cx="4365858" cy="1323439"/>
          </a:xfrm>
          <a:prstGeom prst="rect">
            <a:avLst/>
          </a:prstGeom>
          <a:noFill/>
        </p:spPr>
        <p:txBody>
          <a:bodyPr wrap="square" rtlCol="0">
            <a:spAutoFit/>
          </a:bodyPr>
          <a:lstStyle/>
          <a:p>
            <a:r>
              <a:rPr lang="en-GB" sz="4000" dirty="0">
                <a:solidFill>
                  <a:srgbClr val="44195E"/>
                </a:solidFill>
                <a:latin typeface="RN House Sans Light" panose="020B0404020203020204" pitchFamily="34" charset="77"/>
              </a:rPr>
              <a:t>CPB Fraud</a:t>
            </a:r>
            <a:br>
              <a:rPr lang="en-GB" sz="4000" dirty="0">
                <a:solidFill>
                  <a:srgbClr val="44195E"/>
                </a:solidFill>
                <a:latin typeface="RN House Sans Light" panose="020B0404020203020204" pitchFamily="34" charset="77"/>
              </a:rPr>
            </a:br>
            <a:r>
              <a:rPr lang="en-GB" sz="2000" dirty="0">
                <a:solidFill>
                  <a:srgbClr val="44195E"/>
                </a:solidFill>
                <a:latin typeface="RN House Sans Light" panose="020B0404020203020204" pitchFamily="34" charset="77"/>
              </a:rPr>
              <a:t>Commercial Cards False Positive Reduction</a:t>
            </a:r>
          </a:p>
        </p:txBody>
      </p:sp>
      <p:sp>
        <p:nvSpPr>
          <p:cNvPr id="11" name="TextBox 10">
            <a:extLst>
              <a:ext uri="{FF2B5EF4-FFF2-40B4-BE49-F238E27FC236}">
                <a16:creationId xmlns:a16="http://schemas.microsoft.com/office/drawing/2014/main" id="{A1FBEC54-B724-A643-BD15-7E520E8BF92C}"/>
              </a:ext>
            </a:extLst>
          </p:cNvPr>
          <p:cNvSpPr txBox="1"/>
          <p:nvPr/>
        </p:nvSpPr>
        <p:spPr>
          <a:xfrm>
            <a:off x="200918" y="2678395"/>
            <a:ext cx="5275955" cy="2917722"/>
          </a:xfrm>
          <a:prstGeom prst="rect">
            <a:avLst/>
          </a:prstGeom>
          <a:noFill/>
        </p:spPr>
        <p:txBody>
          <a:bodyPr wrap="square" rtlCol="0">
            <a:spAutoFit/>
          </a:bodyPr>
          <a:lstStyle/>
          <a:p>
            <a:r>
              <a:rPr lang="en-GB" altLang="en-US" dirty="0"/>
              <a:t>Change Type: Discretionary</a:t>
            </a:r>
          </a:p>
          <a:p>
            <a:r>
              <a:rPr lang="en-GB" altLang="en-US" dirty="0"/>
              <a:t>Project Number:1037907</a:t>
            </a:r>
          </a:p>
          <a:p>
            <a:endParaRPr lang="en-GB" dirty="0">
              <a:solidFill>
                <a:srgbClr val="5A287D"/>
              </a:solidFill>
              <a:latin typeface="RN House Sans Light" panose="020B0404020203020204" pitchFamily="34" charset="77"/>
            </a:endParaRPr>
          </a:p>
          <a:p>
            <a:pPr>
              <a:spcBef>
                <a:spcPct val="30000"/>
              </a:spcBef>
              <a:buClr>
                <a:schemeClr val="accent1"/>
              </a:buClr>
              <a:buSzPct val="95000"/>
              <a:buFont typeface="Arial" panose="020B0604020202020204" pitchFamily="34" charset="0"/>
              <a:buNone/>
              <a:defRPr/>
            </a:pPr>
            <a:r>
              <a:rPr lang="en-GB" altLang="en-US" dirty="0"/>
              <a:t>Review Authority: Data CoE Design Authority Author: Amar Khwaja </a:t>
            </a:r>
          </a:p>
          <a:p>
            <a:pPr>
              <a:spcBef>
                <a:spcPct val="30000"/>
              </a:spcBef>
              <a:buClr>
                <a:schemeClr val="accent1"/>
              </a:buClr>
              <a:buSzPct val="95000"/>
              <a:buFont typeface="Arial" panose="020B0604020202020204" pitchFamily="34" charset="0"/>
              <a:buNone/>
              <a:defRPr/>
            </a:pPr>
            <a:r>
              <a:rPr lang="en-GB" altLang="en-US" dirty="0"/>
              <a:t>Lead Designer: Amar Khwaja</a:t>
            </a:r>
          </a:p>
          <a:p>
            <a:pPr>
              <a:spcBef>
                <a:spcPct val="30000"/>
              </a:spcBef>
              <a:buClr>
                <a:schemeClr val="accent1"/>
              </a:buClr>
              <a:buSzPct val="95000"/>
              <a:buFont typeface="Arial" panose="020B0604020202020204" pitchFamily="34" charset="0"/>
              <a:buNone/>
              <a:defRPr/>
            </a:pPr>
            <a:r>
              <a:rPr lang="en-GB" altLang="en-US" dirty="0"/>
              <a:t>Document Classification: Confidential</a:t>
            </a:r>
          </a:p>
          <a:p>
            <a:pPr>
              <a:spcBef>
                <a:spcPct val="30000"/>
              </a:spcBef>
              <a:buClr>
                <a:schemeClr val="accent1"/>
              </a:buClr>
              <a:buSzPct val="95000"/>
              <a:buFont typeface="Arial" panose="020B0604020202020204" pitchFamily="34" charset="0"/>
              <a:buNone/>
              <a:defRPr/>
            </a:pPr>
            <a:r>
              <a:rPr lang="en-GB" altLang="en-US" dirty="0"/>
              <a:t>Document Version: 5</a:t>
            </a:r>
            <a:endParaRPr lang="en-GB" altLang="en-US" b="1" dirty="0">
              <a:solidFill>
                <a:srgbClr val="FF0000"/>
              </a:solidFill>
            </a:endParaRPr>
          </a:p>
          <a:p>
            <a:endParaRPr lang="en-GB" dirty="0">
              <a:solidFill>
                <a:srgbClr val="5A287D"/>
              </a:solidFill>
              <a:latin typeface="RN House Sans Light" panose="020B0404020203020204" pitchFamily="34" charset="77"/>
            </a:endParaRPr>
          </a:p>
        </p:txBody>
      </p:sp>
      <p:sp>
        <p:nvSpPr>
          <p:cNvPr id="4" name="TextBox 3">
            <a:extLst>
              <a:ext uri="{FF2B5EF4-FFF2-40B4-BE49-F238E27FC236}">
                <a16:creationId xmlns:a16="http://schemas.microsoft.com/office/drawing/2014/main" id="{9FFC523A-D7A1-4C95-BF2F-01ADF4EA9D2C}"/>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Slide Number Placeholder 5">
            <a:extLst>
              <a:ext uri="{FF2B5EF4-FFF2-40B4-BE49-F238E27FC236}">
                <a16:creationId xmlns:a16="http://schemas.microsoft.com/office/drawing/2014/main" id="{8CBB1393-51E1-47C9-AA74-EE3CC3CC8904}"/>
              </a:ext>
            </a:extLst>
          </p:cNvPr>
          <p:cNvSpPr>
            <a:spLocks noGrp="1"/>
          </p:cNvSpPr>
          <p:nvPr>
            <p:ph type="sldNum" sz="quarter" idx="12"/>
          </p:nvPr>
        </p:nvSpPr>
        <p:spPr/>
        <p:txBody>
          <a:bodyPr/>
          <a:lstStyle/>
          <a:p>
            <a:fld id="{63E01DB9-4BD9-4C43-A10E-8D4F70EA4320}" type="slidenum">
              <a:rPr lang="en-US" smtClean="0"/>
              <a:t>1</a:t>
            </a:fld>
            <a:endParaRPr lang="en-US"/>
          </a:p>
        </p:txBody>
      </p:sp>
    </p:spTree>
    <p:extLst>
      <p:ext uri="{BB962C8B-B14F-4D97-AF65-F5344CB8AC3E}">
        <p14:creationId xmlns:p14="http://schemas.microsoft.com/office/powerpoint/2010/main" val="6231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Summary</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a:xfrm>
            <a:off x="628650" y="1275907"/>
            <a:ext cx="7886700" cy="4901056"/>
          </a:xfrm>
        </p:spPr>
        <p:txBody>
          <a:bodyPr>
            <a:normAutofit fontScale="92500" lnSpcReduction="20000"/>
          </a:bodyPr>
          <a:lstStyle/>
          <a:p>
            <a:r>
              <a:rPr lang="en-GB" sz="1400" b="1" dirty="0"/>
              <a:t>Solution Design Patterns:</a:t>
            </a:r>
          </a:p>
          <a:p>
            <a:endParaRPr lang="en-GB" sz="1400" b="1" dirty="0"/>
          </a:p>
          <a:p>
            <a:r>
              <a:rPr lang="en-GB" sz="1400" dirty="0"/>
              <a:t>Batch Ingestion - On-host File Transfer</a:t>
            </a:r>
          </a:p>
          <a:p>
            <a:r>
              <a:rPr lang="en-GB" sz="1400" dirty="0">
                <a:hlinkClick r:id="rId2"/>
              </a:rPr>
              <a:t>https://confluence.dts.fm.rbsgrp.net/display/DSDS/Batch+Ingestion+-+On-host+File+Transfer</a:t>
            </a:r>
            <a:endParaRPr lang="en-GB" sz="1400" dirty="0"/>
          </a:p>
          <a:p>
            <a:r>
              <a:rPr lang="en-GB" sz="1200" dirty="0"/>
              <a:t>For daily TSYS files into EDI and then EAS</a:t>
            </a:r>
          </a:p>
          <a:p>
            <a:endParaRPr lang="en-GB" sz="1400" b="1" dirty="0"/>
          </a:p>
          <a:p>
            <a:r>
              <a:rPr lang="en-GB" sz="1400" dirty="0"/>
              <a:t>Batch Ingestion - Off-host Database</a:t>
            </a:r>
          </a:p>
          <a:p>
            <a:r>
              <a:rPr lang="en-GB" sz="1400" dirty="0">
                <a:hlinkClick r:id="rId3"/>
              </a:rPr>
              <a:t>https://confluence.dts.fm.rbsgrp.net/display/DSDS/Batch+Ingestion+-+Off-host+Database</a:t>
            </a:r>
            <a:endParaRPr lang="en-GB" sz="1400" dirty="0"/>
          </a:p>
          <a:p>
            <a:r>
              <a:rPr lang="en-GB" sz="1200" dirty="0"/>
              <a:t>One off historic load from BIS SQL Server (tbc if via EDI or direct file pull into FB discovery area on Hadoop)</a:t>
            </a:r>
          </a:p>
          <a:p>
            <a:endParaRPr lang="en-GB" sz="1400" b="1" dirty="0"/>
          </a:p>
          <a:p>
            <a:r>
              <a:rPr lang="en-GB" sz="1400" dirty="0"/>
              <a:t>DIP2b. Enterprise Analytics Store</a:t>
            </a:r>
          </a:p>
          <a:p>
            <a:r>
              <a:rPr lang="en-GB" sz="1400" dirty="0">
                <a:hlinkClick r:id="rId4"/>
              </a:rPr>
              <a:t>https://confluence.dts.fm.rbsgrp.net/display/DSDS/DIP2b.+Enterprise+Analytics+Store</a:t>
            </a:r>
            <a:endParaRPr lang="en-GB" sz="1400" dirty="0"/>
          </a:p>
          <a:p>
            <a:r>
              <a:rPr lang="en-GB" sz="1200" dirty="0"/>
              <a:t>Feature Bank will source data from EAS</a:t>
            </a:r>
          </a:p>
          <a:p>
            <a:endParaRPr lang="en-GB" sz="1200" dirty="0"/>
          </a:p>
          <a:p>
            <a:r>
              <a:rPr lang="en-GB" sz="1400" dirty="0"/>
              <a:t>Enterprise Analytics Store/ Use case aligned Area</a:t>
            </a:r>
          </a:p>
          <a:p>
            <a:r>
              <a:rPr lang="en-GB" sz="1400" dirty="0">
                <a:hlinkClick r:id="rId5"/>
              </a:rPr>
              <a:t>https://confluence.dts.fm.rbsgrp.net/pages/viewpage.action?pageId=568279385</a:t>
            </a:r>
            <a:endParaRPr lang="en-GB" sz="1400" dirty="0"/>
          </a:p>
          <a:p>
            <a:r>
              <a:rPr lang="en-GB" sz="1200" dirty="0"/>
              <a:t>Feature Bank data is landed in to a UCA</a:t>
            </a:r>
          </a:p>
          <a:p>
            <a:endParaRPr lang="en-GB" sz="1200" dirty="0"/>
          </a:p>
          <a:p>
            <a:r>
              <a:rPr lang="en-GB" sz="1200" dirty="0">
                <a:solidFill>
                  <a:srgbClr val="FF0000"/>
                </a:solidFill>
              </a:rPr>
              <a:t>Feature Bank pattern (under development)</a:t>
            </a:r>
          </a:p>
          <a:p>
            <a:r>
              <a:rPr lang="en-GB" sz="1200" dirty="0">
                <a:solidFill>
                  <a:srgbClr val="FF0000"/>
                </a:solidFill>
              </a:rPr>
              <a:t>Machine Learning patterns (under development)</a:t>
            </a:r>
          </a:p>
          <a:p>
            <a:endParaRPr lang="en-GB" sz="1400" dirty="0"/>
          </a:p>
          <a:p>
            <a:endParaRPr lang="en-GB" sz="1400" b="1"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10</a:t>
            </a:fld>
            <a:endParaRPr lang="en-US"/>
          </a:p>
        </p:txBody>
      </p:sp>
    </p:spTree>
    <p:extLst>
      <p:ext uri="{BB962C8B-B14F-4D97-AF65-F5344CB8AC3E}">
        <p14:creationId xmlns:p14="http://schemas.microsoft.com/office/powerpoint/2010/main" val="202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To Be – Feature Bank Uplift </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11</a:t>
            </a:fld>
            <a:endParaRPr lang="en-US"/>
          </a:p>
        </p:txBody>
      </p:sp>
      <p:sp>
        <p:nvSpPr>
          <p:cNvPr id="5" name="TextBox 4">
            <a:extLst>
              <a:ext uri="{FF2B5EF4-FFF2-40B4-BE49-F238E27FC236}">
                <a16:creationId xmlns:a16="http://schemas.microsoft.com/office/drawing/2014/main" id="{ED9EED33-5B29-4B8A-A647-067B10E90205}"/>
              </a:ext>
            </a:extLst>
          </p:cNvPr>
          <p:cNvSpPr txBox="1"/>
          <p:nvPr/>
        </p:nvSpPr>
        <p:spPr>
          <a:xfrm>
            <a:off x="7070651" y="1913860"/>
            <a:ext cx="1874210" cy="3600986"/>
          </a:xfrm>
          <a:prstGeom prst="rect">
            <a:avLst/>
          </a:prstGeom>
          <a:noFill/>
        </p:spPr>
        <p:txBody>
          <a:bodyPr wrap="square" rtlCol="0">
            <a:spAutoFit/>
          </a:bodyPr>
          <a:lstStyle/>
          <a:p>
            <a:pPr marL="228600" indent="-228600">
              <a:buFont typeface="+mj-lt"/>
              <a:buAutoNum type="arabicPeriod"/>
            </a:pPr>
            <a:r>
              <a:rPr lang="en-GB" sz="1200" dirty="0"/>
              <a:t>BIS historic data is processed through into EAS Standardised.</a:t>
            </a:r>
          </a:p>
          <a:p>
            <a:pPr marL="228600" indent="-228600" algn="just">
              <a:buFont typeface="+mj-lt"/>
              <a:buAutoNum type="arabicPeriod"/>
            </a:pPr>
            <a:endParaRPr lang="en-GB" sz="1200" dirty="0"/>
          </a:p>
          <a:p>
            <a:pPr marL="228600" indent="-228600">
              <a:buFont typeface="+mj-lt"/>
              <a:buAutoNum type="arabicPeriod"/>
            </a:pPr>
            <a:r>
              <a:rPr lang="en-GB" sz="1200" dirty="0"/>
              <a:t>TSYS daily and monthly data files landed into Source History.</a:t>
            </a:r>
          </a:p>
          <a:p>
            <a:pPr marL="228600" indent="-228600" algn="just">
              <a:buFont typeface="+mj-lt"/>
              <a:buAutoNum type="arabicPeriod"/>
            </a:pPr>
            <a:endParaRPr lang="en-GB" sz="1200" dirty="0"/>
          </a:p>
          <a:p>
            <a:pPr marL="228600" indent="-228600">
              <a:buFont typeface="+mj-lt"/>
              <a:buAutoNum type="arabicPeriod"/>
            </a:pPr>
            <a:r>
              <a:rPr lang="en-GB" sz="1200" dirty="0"/>
              <a:t>TSYS daily and monthly data files landed into EAS Standardised.</a:t>
            </a:r>
          </a:p>
          <a:p>
            <a:pPr marL="228600" indent="-228600" algn="just">
              <a:buFont typeface="+mj-lt"/>
              <a:buAutoNum type="arabicPeriod"/>
            </a:pPr>
            <a:endParaRPr lang="en-GB" sz="1200" dirty="0"/>
          </a:p>
          <a:p>
            <a:pPr marL="228600" indent="-228600">
              <a:buFont typeface="+mj-lt"/>
              <a:buAutoNum type="arabicPeriod"/>
            </a:pPr>
            <a:r>
              <a:rPr lang="en-GB" sz="1200" dirty="0"/>
              <a:t>Daily population of FB (data is derived from EAS).</a:t>
            </a:r>
          </a:p>
          <a:p>
            <a:pPr marL="228600" indent="-228600" algn="just">
              <a:buFont typeface="+mj-lt"/>
              <a:buAutoNum type="arabicPeriod"/>
            </a:pPr>
            <a:endParaRPr lang="en-GB" sz="1200" dirty="0"/>
          </a:p>
        </p:txBody>
      </p:sp>
      <p:pic>
        <p:nvPicPr>
          <p:cNvPr id="3" name="Picture 2">
            <a:extLst>
              <a:ext uri="{FF2B5EF4-FFF2-40B4-BE49-F238E27FC236}">
                <a16:creationId xmlns:a16="http://schemas.microsoft.com/office/drawing/2014/main" id="{A1E67522-C2F8-4927-BB31-BF6DC2FF6D96}"/>
              </a:ext>
            </a:extLst>
          </p:cNvPr>
          <p:cNvPicPr>
            <a:picLocks noChangeAspect="1"/>
          </p:cNvPicPr>
          <p:nvPr/>
        </p:nvPicPr>
        <p:blipFill>
          <a:blip r:embed="rId2"/>
          <a:stretch>
            <a:fillRect/>
          </a:stretch>
        </p:blipFill>
        <p:spPr>
          <a:xfrm>
            <a:off x="423862" y="1166812"/>
            <a:ext cx="6646789" cy="5343525"/>
          </a:xfrm>
          <a:prstGeom prst="rect">
            <a:avLst/>
          </a:prstGeom>
        </p:spPr>
      </p:pic>
    </p:spTree>
    <p:extLst>
      <p:ext uri="{BB962C8B-B14F-4D97-AF65-F5344CB8AC3E}">
        <p14:creationId xmlns:p14="http://schemas.microsoft.com/office/powerpoint/2010/main" val="382931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a:xfrm>
            <a:off x="196389" y="47625"/>
            <a:ext cx="7886700" cy="764541"/>
          </a:xfrm>
        </p:spPr>
        <p:txBody>
          <a:bodyPr>
            <a:normAutofit fontScale="90000"/>
          </a:bodyPr>
          <a:lstStyle/>
          <a:p>
            <a:r>
              <a:rPr lang="en-GB" altLang="en-US" sz="2800" dirty="0"/>
              <a:t>Design: High Level Solution Design – To Be – Real Time Processing </a:t>
            </a:r>
            <a:endParaRPr lang="en-GB" sz="2800"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12</a:t>
            </a:fld>
            <a:endParaRPr lang="en-US"/>
          </a:p>
        </p:txBody>
      </p:sp>
      <p:sp>
        <p:nvSpPr>
          <p:cNvPr id="6" name="TextBox 5">
            <a:extLst>
              <a:ext uri="{FF2B5EF4-FFF2-40B4-BE49-F238E27FC236}">
                <a16:creationId xmlns:a16="http://schemas.microsoft.com/office/drawing/2014/main" id="{F2609929-9686-4964-A6D9-3520350BF4D6}"/>
              </a:ext>
            </a:extLst>
          </p:cNvPr>
          <p:cNvSpPr txBox="1"/>
          <p:nvPr/>
        </p:nvSpPr>
        <p:spPr>
          <a:xfrm>
            <a:off x="6233267" y="1415937"/>
            <a:ext cx="2735447" cy="5047536"/>
          </a:xfrm>
          <a:prstGeom prst="rect">
            <a:avLst/>
          </a:prstGeom>
          <a:noFill/>
        </p:spPr>
        <p:txBody>
          <a:bodyPr wrap="square" rtlCol="0">
            <a:spAutoFit/>
          </a:bodyPr>
          <a:lstStyle/>
          <a:p>
            <a:pPr marL="228600" indent="-228600">
              <a:buFont typeface="+mj-lt"/>
              <a:buAutoNum type="arabicPeriod"/>
            </a:pPr>
            <a:r>
              <a:rPr lang="en-GB" sz="800" dirty="0"/>
              <a:t>Secured and encrypted, real time messages sent by TSYS and are landed onto the NW receiver channel and forwarded to the Alert queue. </a:t>
            </a:r>
            <a:endParaRPr lang="en-GB" sz="800" dirty="0">
              <a:solidFill>
                <a:srgbClr val="FF0000"/>
              </a:solidFill>
            </a:endParaRPr>
          </a:p>
          <a:p>
            <a:pPr marL="228600" indent="-228600">
              <a:buFont typeface="+mj-lt"/>
              <a:buAutoNum type="arabicPeriod"/>
            </a:pPr>
            <a:endParaRPr lang="en-GB" sz="800" dirty="0"/>
          </a:p>
          <a:p>
            <a:pPr marL="228600" indent="-228600">
              <a:buFont typeface="+mj-lt"/>
              <a:buAutoNum type="arabicPeriod"/>
            </a:pPr>
            <a:r>
              <a:rPr lang="en-GB" sz="800" dirty="0"/>
              <a:t>Packets on the queue are consumed by </a:t>
            </a:r>
            <a:r>
              <a:rPr lang="en-GB" sz="800" dirty="0" err="1"/>
              <a:t>StreamSets</a:t>
            </a:r>
            <a:r>
              <a:rPr lang="en-GB" sz="800" dirty="0"/>
              <a:t> DC, transformed into the required format and persisted to an Alert Events topic. If an incoming message cannot be processed, it will be saved to an Errors topic.</a:t>
            </a:r>
          </a:p>
          <a:p>
            <a:pPr marL="228600" indent="-228600">
              <a:buFont typeface="+mj-lt"/>
              <a:buAutoNum type="arabicPeriod"/>
            </a:pPr>
            <a:endParaRPr lang="en-GB" sz="800" dirty="0"/>
          </a:p>
          <a:p>
            <a:pPr marL="228600" indent="-228600">
              <a:buFont typeface="+mj-lt"/>
              <a:buAutoNum type="arabicPeriod"/>
            </a:pPr>
            <a:r>
              <a:rPr lang="en-GB" sz="800" dirty="0" err="1"/>
              <a:t>StreamSets</a:t>
            </a:r>
            <a:r>
              <a:rPr lang="en-GB" sz="800" dirty="0"/>
              <a:t> DC uses JDBC to make an Impala call to FB. This is to augment data with features that are required by the ML model, but were not sent in by TSYS.</a:t>
            </a:r>
          </a:p>
          <a:p>
            <a:pPr marL="228600" indent="-228600">
              <a:buFont typeface="+mj-lt"/>
              <a:buAutoNum type="arabicPeriod"/>
            </a:pPr>
            <a:endParaRPr lang="en-GB" sz="800" dirty="0"/>
          </a:p>
          <a:p>
            <a:pPr marL="228600" indent="-228600">
              <a:buFont typeface="+mj-lt"/>
              <a:buAutoNum type="arabicPeriod"/>
            </a:pPr>
            <a:r>
              <a:rPr lang="en-GB" sz="800" dirty="0"/>
              <a:t>Enriched data from FB is persisted to an Augmented topic.</a:t>
            </a:r>
          </a:p>
          <a:p>
            <a:pPr marL="228600" indent="-228600">
              <a:buFont typeface="+mj-lt"/>
              <a:buAutoNum type="arabicPeriod"/>
            </a:pPr>
            <a:endParaRPr lang="en-GB" sz="800" dirty="0"/>
          </a:p>
          <a:p>
            <a:pPr marL="228600" indent="-228600">
              <a:buFont typeface="+mj-lt"/>
              <a:buAutoNum type="arabicPeriod"/>
            </a:pPr>
            <a:r>
              <a:rPr lang="en-GB" sz="800" dirty="0" err="1"/>
              <a:t>StreamSets</a:t>
            </a:r>
            <a:r>
              <a:rPr lang="en-GB" sz="800" dirty="0"/>
              <a:t> DC reads the Augmented topic and makes a request to the ML scoring microservice, on PCF with the enhanced data payload. </a:t>
            </a:r>
            <a:r>
              <a:rPr lang="en-GB" sz="800" dirty="0" err="1"/>
              <a:t>Tyk</a:t>
            </a:r>
            <a:r>
              <a:rPr lang="en-GB" sz="800" dirty="0"/>
              <a:t> API Gateway will be used here.</a:t>
            </a:r>
          </a:p>
          <a:p>
            <a:pPr marL="228600" indent="-228600">
              <a:buFont typeface="+mj-lt"/>
              <a:buAutoNum type="arabicPeriod"/>
            </a:pPr>
            <a:endParaRPr lang="en-GB" sz="800" dirty="0"/>
          </a:p>
          <a:p>
            <a:pPr marL="228600" indent="-228600">
              <a:buFont typeface="+mj-lt"/>
              <a:buAutoNum type="arabicPeriod"/>
            </a:pPr>
            <a:r>
              <a:rPr lang="en-GB" sz="800" dirty="0"/>
              <a:t>The Machine Learning process responds with a score and persists the data to a Results topic.</a:t>
            </a:r>
          </a:p>
          <a:p>
            <a:pPr marL="228600" indent="-228600">
              <a:buFont typeface="+mj-lt"/>
              <a:buAutoNum type="arabicPeriod"/>
            </a:pPr>
            <a:endParaRPr lang="en-GB" sz="800" dirty="0"/>
          </a:p>
          <a:p>
            <a:pPr marL="228600" indent="-228600">
              <a:buFont typeface="+mj-lt"/>
              <a:buAutoNum type="arabicPeriod"/>
            </a:pPr>
            <a:r>
              <a:rPr lang="en-GB" sz="800" dirty="0"/>
              <a:t>A SS Data Collector job reads the scoring from the Results topic and writes it to the Outbound MQ, for routing back to TSYS.</a:t>
            </a:r>
          </a:p>
          <a:p>
            <a:pPr marL="228600" indent="-228600">
              <a:buFont typeface="+mj-lt"/>
              <a:buAutoNum type="arabicPeriod"/>
            </a:pPr>
            <a:endParaRPr lang="en-GB" sz="800" dirty="0"/>
          </a:p>
          <a:p>
            <a:pPr marL="228600" indent="-228600">
              <a:buFont typeface="+mj-lt"/>
              <a:buAutoNum type="arabicPeriod"/>
            </a:pPr>
            <a:r>
              <a:rPr lang="en-GB" sz="800" dirty="0"/>
              <a:t>At end of day, a </a:t>
            </a:r>
            <a:r>
              <a:rPr lang="en-GB" sz="800" dirty="0" err="1"/>
              <a:t>Streamsets</a:t>
            </a:r>
            <a:r>
              <a:rPr lang="en-GB" sz="800" dirty="0"/>
              <a:t> Transformer job reads the Results, Errors, Replies topics and persists the data to the DAS (hive tables). This data will be used for model retraining, audit records and MI reporting purposes.</a:t>
            </a:r>
          </a:p>
          <a:p>
            <a:pPr marL="228600" indent="-228600">
              <a:buFont typeface="+mj-lt"/>
              <a:buAutoNum type="arabicPeriod"/>
            </a:pPr>
            <a:endParaRPr lang="en-GB" sz="800" dirty="0"/>
          </a:p>
          <a:p>
            <a:pPr marL="228600" indent="-228600">
              <a:buFont typeface="+mj-lt"/>
              <a:buAutoNum type="arabicPeriod"/>
            </a:pPr>
            <a:r>
              <a:rPr lang="en-GB" sz="800" dirty="0"/>
              <a:t>Acknowledgement of successful receipt of the NW message from TSYS.</a:t>
            </a:r>
          </a:p>
          <a:p>
            <a:pPr algn="just"/>
            <a:endParaRPr lang="en-GB" sz="900" dirty="0"/>
          </a:p>
          <a:p>
            <a:pPr marL="228600" indent="-228600" algn="just">
              <a:buFont typeface="+mj-lt"/>
              <a:buAutoNum type="arabicPeriod"/>
            </a:pPr>
            <a:endParaRPr lang="en-GB" sz="900" dirty="0"/>
          </a:p>
        </p:txBody>
      </p:sp>
      <p:pic>
        <p:nvPicPr>
          <p:cNvPr id="5" name="Picture 4">
            <a:extLst>
              <a:ext uri="{FF2B5EF4-FFF2-40B4-BE49-F238E27FC236}">
                <a16:creationId xmlns:a16="http://schemas.microsoft.com/office/drawing/2014/main" id="{A769E5A5-FCC1-4773-A20A-A3F2A1D8087E}"/>
              </a:ext>
            </a:extLst>
          </p:cNvPr>
          <p:cNvPicPr>
            <a:picLocks noChangeAspect="1"/>
          </p:cNvPicPr>
          <p:nvPr/>
        </p:nvPicPr>
        <p:blipFill>
          <a:blip r:embed="rId2"/>
          <a:stretch>
            <a:fillRect/>
          </a:stretch>
        </p:blipFill>
        <p:spPr>
          <a:xfrm>
            <a:off x="70338" y="812165"/>
            <a:ext cx="6162929" cy="5445759"/>
          </a:xfrm>
          <a:prstGeom prst="rect">
            <a:avLst/>
          </a:prstGeom>
        </p:spPr>
      </p:pic>
    </p:spTree>
    <p:extLst>
      <p:ext uri="{BB962C8B-B14F-4D97-AF65-F5344CB8AC3E}">
        <p14:creationId xmlns:p14="http://schemas.microsoft.com/office/powerpoint/2010/main" val="420981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To Be – Model operations </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13</a:t>
            </a:fld>
            <a:endParaRPr lang="en-US" dirty="0"/>
          </a:p>
        </p:txBody>
      </p:sp>
      <p:sp>
        <p:nvSpPr>
          <p:cNvPr id="5" name="TextBox 4">
            <a:extLst>
              <a:ext uri="{FF2B5EF4-FFF2-40B4-BE49-F238E27FC236}">
                <a16:creationId xmlns:a16="http://schemas.microsoft.com/office/drawing/2014/main" id="{3E2540F7-868B-429D-BDF4-11D4B8BDE4A8}"/>
              </a:ext>
            </a:extLst>
          </p:cNvPr>
          <p:cNvSpPr txBox="1"/>
          <p:nvPr/>
        </p:nvSpPr>
        <p:spPr>
          <a:xfrm>
            <a:off x="7070651" y="1913860"/>
            <a:ext cx="1874210" cy="4339650"/>
          </a:xfrm>
          <a:prstGeom prst="rect">
            <a:avLst/>
          </a:prstGeom>
          <a:noFill/>
        </p:spPr>
        <p:txBody>
          <a:bodyPr wrap="square" rtlCol="0">
            <a:spAutoFit/>
          </a:bodyPr>
          <a:lstStyle/>
          <a:p>
            <a:pPr marL="228600" indent="-228600">
              <a:buFont typeface="+mj-lt"/>
              <a:buAutoNum type="arabicPeriod"/>
            </a:pPr>
            <a:r>
              <a:rPr lang="en-GB" sz="1200" dirty="0"/>
              <a:t>Periodic requests for Features data for Model development/ retraining purposes.</a:t>
            </a:r>
          </a:p>
          <a:p>
            <a:pPr marL="228600" indent="-228600">
              <a:buFont typeface="+mj-lt"/>
              <a:buAutoNum type="arabicPeriod"/>
            </a:pPr>
            <a:r>
              <a:rPr lang="en-GB" sz="1200" dirty="0"/>
              <a:t>Input data sets retrieved from DAS.</a:t>
            </a:r>
          </a:p>
          <a:p>
            <a:pPr marL="228600" indent="-228600">
              <a:buFont typeface="+mj-lt"/>
              <a:buAutoNum type="arabicPeriod"/>
            </a:pPr>
            <a:r>
              <a:rPr lang="en-GB" sz="1200" dirty="0"/>
              <a:t>Model is deployed onto internal Cloud.</a:t>
            </a:r>
          </a:p>
          <a:p>
            <a:pPr marL="228600" indent="-228600">
              <a:buFont typeface="+mj-lt"/>
              <a:buAutoNum type="arabicPeriod"/>
            </a:pPr>
            <a:r>
              <a:rPr lang="en-GB" sz="1200" dirty="0"/>
              <a:t>DAS also holds the model scoring results.</a:t>
            </a:r>
          </a:p>
          <a:p>
            <a:pPr marL="228600" indent="-228600">
              <a:buFont typeface="+mj-lt"/>
              <a:buAutoNum type="arabicPeriod"/>
            </a:pPr>
            <a:r>
              <a:rPr lang="en-GB" sz="1200" dirty="0"/>
              <a:t>Business and Model development teams utilise DAS for MI purposes using Tableau</a:t>
            </a:r>
          </a:p>
          <a:p>
            <a:pPr marL="228600" indent="-228600">
              <a:buFont typeface="+mj-lt"/>
              <a:buAutoNum type="arabicPeriod"/>
            </a:pPr>
            <a:r>
              <a:rPr lang="en-GB" sz="1200" dirty="0"/>
              <a:t>Model source code and other development artefacts stored in our Artifactory repository.</a:t>
            </a:r>
          </a:p>
          <a:p>
            <a:pPr marL="228600" indent="-228600" algn="just">
              <a:buFont typeface="+mj-lt"/>
              <a:buAutoNum type="arabicPeriod"/>
            </a:pPr>
            <a:endParaRPr lang="en-GB" sz="1200" dirty="0"/>
          </a:p>
        </p:txBody>
      </p:sp>
      <p:pic>
        <p:nvPicPr>
          <p:cNvPr id="3" name="Picture 2">
            <a:extLst>
              <a:ext uri="{FF2B5EF4-FFF2-40B4-BE49-F238E27FC236}">
                <a16:creationId xmlns:a16="http://schemas.microsoft.com/office/drawing/2014/main" id="{13C6F635-8FF3-409E-9D14-FFADB44A7E0E}"/>
              </a:ext>
            </a:extLst>
          </p:cNvPr>
          <p:cNvPicPr>
            <a:picLocks noChangeAspect="1"/>
          </p:cNvPicPr>
          <p:nvPr/>
        </p:nvPicPr>
        <p:blipFill>
          <a:blip r:embed="rId2"/>
          <a:stretch>
            <a:fillRect/>
          </a:stretch>
        </p:blipFill>
        <p:spPr>
          <a:xfrm>
            <a:off x="404734" y="1259174"/>
            <a:ext cx="6550702" cy="5097177"/>
          </a:xfrm>
          <a:prstGeom prst="rect">
            <a:avLst/>
          </a:prstGeom>
        </p:spPr>
      </p:pic>
    </p:spTree>
    <p:extLst>
      <p:ext uri="{BB962C8B-B14F-4D97-AF65-F5344CB8AC3E}">
        <p14:creationId xmlns:p14="http://schemas.microsoft.com/office/powerpoint/2010/main" val="24198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To Be – Physical View: E2E</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14</a:t>
            </a:fld>
            <a:endParaRPr lang="en-US"/>
          </a:p>
        </p:txBody>
      </p:sp>
      <p:pic>
        <p:nvPicPr>
          <p:cNvPr id="5" name="Picture 4">
            <a:extLst>
              <a:ext uri="{FF2B5EF4-FFF2-40B4-BE49-F238E27FC236}">
                <a16:creationId xmlns:a16="http://schemas.microsoft.com/office/drawing/2014/main" id="{39CF8487-4833-46E9-B34D-A6555493DA35}"/>
              </a:ext>
            </a:extLst>
          </p:cNvPr>
          <p:cNvPicPr>
            <a:picLocks noChangeAspect="1"/>
          </p:cNvPicPr>
          <p:nvPr/>
        </p:nvPicPr>
        <p:blipFill>
          <a:blip r:embed="rId2"/>
          <a:stretch>
            <a:fillRect/>
          </a:stretch>
        </p:blipFill>
        <p:spPr>
          <a:xfrm>
            <a:off x="196389" y="1541419"/>
            <a:ext cx="8751222" cy="5047719"/>
          </a:xfrm>
          <a:prstGeom prst="rect">
            <a:avLst/>
          </a:prstGeom>
        </p:spPr>
      </p:pic>
    </p:spTree>
    <p:extLst>
      <p:ext uri="{BB962C8B-B14F-4D97-AF65-F5344CB8AC3E}">
        <p14:creationId xmlns:p14="http://schemas.microsoft.com/office/powerpoint/2010/main" val="128625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Considerations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normAutofit/>
          </a:bodyPr>
          <a:lstStyle/>
          <a:p>
            <a:pPr lvl="1">
              <a:defRPr/>
            </a:pPr>
            <a:r>
              <a:rPr lang="en-GB" altLang="en-US" sz="1200" dirty="0"/>
              <a:t>Feature Bank will only hold derived data. It is not a simple copy of EAS Standardized.</a:t>
            </a:r>
          </a:p>
          <a:p>
            <a:pPr lvl="1">
              <a:defRPr/>
            </a:pPr>
            <a:r>
              <a:rPr lang="en-GB" altLang="en-US" sz="1200" dirty="0"/>
              <a:t>TSYS fraud alert message data will be augmented via Impala read on FB, using JDBC.</a:t>
            </a:r>
          </a:p>
          <a:p>
            <a:pPr lvl="1">
              <a:defRPr/>
            </a:pPr>
            <a:r>
              <a:rPr lang="en-GB" altLang="en-US" sz="1200" dirty="0"/>
              <a:t>To cope with increased message loads and higher latency requirements, a Mongo DB cache may be utilised in the future.</a:t>
            </a:r>
          </a:p>
          <a:p>
            <a:pPr lvl="1">
              <a:defRPr/>
            </a:pPr>
            <a:r>
              <a:rPr lang="en-GB" altLang="en-US" sz="1200" dirty="0"/>
              <a:t>Model deployment will be done manually, using the PCF, Command Line Interface.</a:t>
            </a:r>
          </a:p>
          <a:p>
            <a:pPr lvl="1">
              <a:defRPr/>
            </a:pPr>
            <a:r>
              <a:rPr lang="en-GB" altLang="en-US" sz="1200" dirty="0"/>
              <a:t>The models will be stored as .</a:t>
            </a:r>
            <a:r>
              <a:rPr lang="en-GB" altLang="en-US" sz="1200" dirty="0" err="1"/>
              <a:t>pkl</a:t>
            </a:r>
            <a:r>
              <a:rPr lang="en-GB" altLang="en-US" sz="1200" dirty="0"/>
              <a:t> files in our Artifactory repository.</a:t>
            </a:r>
          </a:p>
          <a:p>
            <a:pPr lvl="1">
              <a:defRPr/>
            </a:pPr>
            <a:r>
              <a:rPr lang="en-GB" altLang="en-US" sz="1200" dirty="0"/>
              <a:t>As TSYS data is of an Enterprise concern and the daily volumes are very small, the existing </a:t>
            </a:r>
            <a:r>
              <a:rPr lang="en-GB" altLang="en-US" sz="1200" dirty="0" err="1"/>
              <a:t>SpeedZone</a:t>
            </a:r>
            <a:r>
              <a:rPr lang="en-GB" altLang="en-US" sz="1200" dirty="0"/>
              <a:t> infrastructure will be utilised for all the real time processing.</a:t>
            </a:r>
          </a:p>
          <a:p>
            <a:pPr lvl="1">
              <a:defRPr/>
            </a:pPr>
            <a:r>
              <a:rPr lang="en-GB" altLang="en-US" sz="1200" dirty="0"/>
              <a:t>When TAAS is available, the solution can be migrated to that way of working.</a:t>
            </a:r>
          </a:p>
          <a:p>
            <a:pPr lvl="1">
              <a:defRPr/>
            </a:pPr>
            <a:r>
              <a:rPr lang="en-GB" altLang="en-US" sz="1200" dirty="0"/>
              <a:t>EDW is no longer seen as the strategic source for FB and the technical debt needs to be remediated at some point. However, this HLD does not cover the issue of strategic or tactical sourcing of data for FB.</a:t>
            </a:r>
          </a:p>
          <a:p>
            <a:pPr lvl="1">
              <a:defRPr/>
            </a:pPr>
            <a:r>
              <a:rPr lang="en-GB" altLang="en-US" sz="1200" dirty="0"/>
              <a:t>All the required TSYS data has been found to be already present in EDI and thus there is no need for fresh data sourcing.</a:t>
            </a:r>
          </a:p>
          <a:p>
            <a:pPr lvl="1">
              <a:defRPr/>
            </a:pPr>
            <a:r>
              <a:rPr lang="en-GB" altLang="en-US" sz="1200" dirty="0"/>
              <a:t>This design is not looking to update the existing contents of FB, for entities like Party, Agreement, Events that are currently sourced from EDW.</a:t>
            </a:r>
          </a:p>
          <a:p>
            <a:pPr lvl="1">
              <a:defRPr/>
            </a:pPr>
            <a:r>
              <a:rPr lang="en-GB" altLang="en-US" sz="1200" dirty="0"/>
              <a:t>It was decided to use BIS as a source of the historic data as its data scope and quality is acknowledged to be better than that held in EDW.</a:t>
            </a:r>
          </a:p>
          <a:p>
            <a:pPr lvl="1">
              <a:defRPr/>
            </a:pPr>
            <a:endParaRPr lang="en-GB" altLang="en-US" sz="1200" dirty="0"/>
          </a:p>
          <a:p>
            <a:pPr lvl="1">
              <a:defRPr/>
            </a:pPr>
            <a:endParaRPr lang="en-GB" altLang="en-US" sz="1200"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15</a:t>
            </a:fld>
            <a:endParaRPr lang="en-US"/>
          </a:p>
        </p:txBody>
      </p:sp>
    </p:spTree>
    <p:extLst>
      <p:ext uri="{BB962C8B-B14F-4D97-AF65-F5344CB8AC3E}">
        <p14:creationId xmlns:p14="http://schemas.microsoft.com/office/powerpoint/2010/main" val="253074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Considerations- Kafka/EDH Resiliency</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16</a:t>
            </a:fld>
            <a:endParaRPr lang="en-US"/>
          </a:p>
        </p:txBody>
      </p:sp>
      <p:graphicFrame>
        <p:nvGraphicFramePr>
          <p:cNvPr id="5" name="Table 4">
            <a:extLst>
              <a:ext uri="{FF2B5EF4-FFF2-40B4-BE49-F238E27FC236}">
                <a16:creationId xmlns:a16="http://schemas.microsoft.com/office/drawing/2014/main" id="{927DD6B0-2FD3-4868-84BC-DCDB9194CB7D}"/>
              </a:ext>
            </a:extLst>
          </p:cNvPr>
          <p:cNvGraphicFramePr>
            <a:graphicFrameLocks noGrp="1"/>
          </p:cNvGraphicFramePr>
          <p:nvPr>
            <p:extLst>
              <p:ext uri="{D42A27DB-BD31-4B8C-83A1-F6EECF244321}">
                <p14:modId xmlns:p14="http://schemas.microsoft.com/office/powerpoint/2010/main" val="3569771967"/>
              </p:ext>
            </p:extLst>
          </p:nvPr>
        </p:nvGraphicFramePr>
        <p:xfrm>
          <a:off x="628650" y="1462087"/>
          <a:ext cx="7886700" cy="4476489"/>
        </p:xfrm>
        <a:graphic>
          <a:graphicData uri="http://schemas.openxmlformats.org/drawingml/2006/table">
            <a:tbl>
              <a:tblPr firstRow="1" firstCol="1" bandRow="1">
                <a:tableStyleId>{5C22544A-7EE6-4342-B048-85BDC9FD1C3A}</a:tableStyleId>
              </a:tblPr>
              <a:tblGrid>
                <a:gridCol w="1878336">
                  <a:extLst>
                    <a:ext uri="{9D8B030D-6E8A-4147-A177-3AD203B41FA5}">
                      <a16:colId xmlns:a16="http://schemas.microsoft.com/office/drawing/2014/main" val="1666850773"/>
                    </a:ext>
                  </a:extLst>
                </a:gridCol>
                <a:gridCol w="6008364">
                  <a:extLst>
                    <a:ext uri="{9D8B030D-6E8A-4147-A177-3AD203B41FA5}">
                      <a16:colId xmlns:a16="http://schemas.microsoft.com/office/drawing/2014/main" val="482452161"/>
                    </a:ext>
                  </a:extLst>
                </a:gridCol>
              </a:tblGrid>
              <a:tr h="348532">
                <a:tc>
                  <a:txBody>
                    <a:bodyPr/>
                    <a:lstStyle/>
                    <a:p>
                      <a:pPr algn="ctr">
                        <a:lnSpc>
                          <a:spcPct val="115000"/>
                        </a:lnSpc>
                        <a:spcAft>
                          <a:spcPts val="0"/>
                        </a:spcAft>
                      </a:pPr>
                      <a:r>
                        <a:rPr lang="en-GB" sz="1200" dirty="0">
                          <a:effectLst/>
                        </a:rPr>
                        <a:t>Scenario</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algn="ctr">
                        <a:lnSpc>
                          <a:spcPct val="115000"/>
                        </a:lnSpc>
                        <a:spcAft>
                          <a:spcPts val="0"/>
                        </a:spcAft>
                      </a:pPr>
                      <a:r>
                        <a:rPr lang="en-GB" sz="1200" dirty="0">
                          <a:effectLst/>
                        </a:rPr>
                        <a:t>Potential Mitigation options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extLst>
                  <a:ext uri="{0D108BD9-81ED-4DB2-BD59-A6C34878D82A}">
                    <a16:rowId xmlns:a16="http://schemas.microsoft.com/office/drawing/2014/main" val="3473551100"/>
                  </a:ext>
                </a:extLst>
              </a:tr>
              <a:tr h="4127957">
                <a:tc>
                  <a:txBody>
                    <a:bodyPr/>
                    <a:lstStyle/>
                    <a:p>
                      <a:pPr>
                        <a:lnSpc>
                          <a:spcPct val="115000"/>
                        </a:lnSpc>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How to ensure individual component errors do not bring down the whole application stack and impact other T1/T2 apps on the MQ  infrastructure?</a:t>
                      </a:r>
                    </a:p>
                  </a:txBody>
                  <a:tcPr marL="46241" marR="46241" marT="0" marB="0"/>
                </a:tc>
                <a:tc>
                  <a:txBody>
                    <a:bodyPr/>
                    <a:lstStyle/>
                    <a:p>
                      <a:pPr marL="0" lvl="0" indent="0">
                        <a:lnSpc>
                          <a:spcPct val="115000"/>
                        </a:lnSpc>
                        <a:spcAft>
                          <a:spcPts val="0"/>
                        </a:spcAft>
                        <a:buFont typeface="+mj-lt"/>
                        <a:buNone/>
                      </a:pPr>
                      <a:r>
                        <a:rPr lang="en-GB" sz="1000" dirty="0">
                          <a:effectLst/>
                        </a:rPr>
                        <a:t>Micro-service which picks up messages from MQ (TSYS traffic is asynchronous)</a:t>
                      </a:r>
                    </a:p>
                    <a:p>
                      <a:pPr marL="685800" lvl="1" indent="-342900">
                        <a:lnSpc>
                          <a:spcPct val="115000"/>
                        </a:lnSpc>
                        <a:spcAft>
                          <a:spcPts val="0"/>
                        </a:spcAft>
                        <a:buFont typeface="+mj-lt"/>
                        <a:buAutoNum type="alphaLcParenR"/>
                      </a:pPr>
                      <a:r>
                        <a:rPr lang="en-GB" sz="1000" kern="1200" dirty="0">
                          <a:solidFill>
                            <a:schemeClr val="dk1"/>
                          </a:solidFill>
                          <a:effectLst/>
                          <a:latin typeface="Calibri" panose="020F0502020204030204" pitchFamily="34" charset="0"/>
                          <a:cs typeface="Times New Roman" panose="02020603050405020304" pitchFamily="18" charset="0"/>
                        </a:rPr>
                        <a:t>Set a 10 seconds timeout on the micro-service which writes to the Fraud Alert Events topic and use error counters. Move to an Errors topic if counter/time thresholds breached.</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In case of Kafka issues, </a:t>
                      </a:r>
                      <a:r>
                        <a:rPr lang="en-GB" sz="1000" dirty="0" err="1">
                          <a:effectLst/>
                          <a:latin typeface="Calibri" panose="020F0502020204030204" pitchFamily="34" charset="0"/>
                          <a:ea typeface="Calibri" panose="020F0502020204030204" pitchFamily="34" charset="0"/>
                          <a:cs typeface="Times New Roman" panose="02020603050405020304" pitchFamily="18" charset="0"/>
                        </a:rPr>
                        <a:t>StreamSets</a:t>
                      </a:r>
                      <a:r>
                        <a:rPr lang="en-GB" sz="1000" dirty="0">
                          <a:effectLst/>
                          <a:latin typeface="Calibri" panose="020F0502020204030204" pitchFamily="34" charset="0"/>
                          <a:ea typeface="Calibri" panose="020F0502020204030204" pitchFamily="34" charset="0"/>
                          <a:cs typeface="Times New Roman" panose="02020603050405020304" pitchFamily="18" charset="0"/>
                        </a:rPr>
                        <a:t> can fail if either source or target topics are unreachable. Should be no impact on TSYS/MQ as MQ can buffer the incoming messages until </a:t>
                      </a:r>
                      <a:r>
                        <a:rPr lang="en-GB" sz="1000" dirty="0" err="1">
                          <a:effectLst/>
                          <a:latin typeface="Calibri" panose="020F0502020204030204" pitchFamily="34" charset="0"/>
                          <a:ea typeface="Calibri" panose="020F0502020204030204" pitchFamily="34" charset="0"/>
                          <a:cs typeface="Times New Roman" panose="02020603050405020304" pitchFamily="18" charset="0"/>
                        </a:rPr>
                        <a:t>StreamSets</a:t>
                      </a:r>
                      <a:r>
                        <a:rPr lang="en-GB" sz="1000" dirty="0">
                          <a:effectLst/>
                          <a:latin typeface="Calibri" panose="020F0502020204030204" pitchFamily="34" charset="0"/>
                          <a:ea typeface="Calibri" panose="020F0502020204030204" pitchFamily="34" charset="0"/>
                          <a:cs typeface="Times New Roman" panose="02020603050405020304" pitchFamily="18" charset="0"/>
                        </a:rPr>
                        <a:t> is restored. Incident should be raised and ML processing jobs should be put on hold.</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Hadoop/spark down.  TSYS/MQ keeps operating. The expected latency of 60 seconds is not met. Messages are persisted to Kafka but scoring cant take place as the FB lookup pipeline will fail. Business decision tbc if we should rerun pipeline?</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All pipelines are paused during planned maintenance (with prior notification to TSYS). Incoming messages from TSYS can continue. Business decision if we rerun on maintenance completion.</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Data Science workload to run in Zone 8 with Data Collector and  Transformer under high availability mode, provided by control hub load balancer, within the primary site with failover and failback capabilities across primary and secondary sites. MM(2 Transformer nodes) , MG (1 Transformer node). Manual triggering of DR. </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Control hub components to be provisioned as one cluster stretched across MM/MG in an Active-Active  configuration</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Monitoring/Alerting to be implemented on some of the critical metrics on </a:t>
                      </a:r>
                      <a:r>
                        <a:rPr lang="en-GB" sz="1000" dirty="0" err="1">
                          <a:effectLst/>
                          <a:latin typeface="Calibri" panose="020F0502020204030204" pitchFamily="34" charset="0"/>
                          <a:ea typeface="Calibri" panose="020F0502020204030204" pitchFamily="34" charset="0"/>
                          <a:cs typeface="Times New Roman" panose="02020603050405020304" pitchFamily="18" charset="0"/>
                        </a:rPr>
                        <a:t>StreamSets</a:t>
                      </a:r>
                      <a:r>
                        <a:rPr lang="en-GB" sz="1000" dirty="0">
                          <a:effectLst/>
                          <a:latin typeface="Calibri" panose="020F0502020204030204" pitchFamily="34" charset="0"/>
                          <a:ea typeface="Calibri" panose="020F0502020204030204" pitchFamily="34" charset="0"/>
                          <a:cs typeface="Times New Roman" panose="02020603050405020304" pitchFamily="18" charset="0"/>
                        </a:rPr>
                        <a:t> (Tivoli, ServiceNow)</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Need to test Impala lookups on FB in NFT, to identify any bottlenecks that impact latency.</a:t>
                      </a:r>
                    </a:p>
                    <a:p>
                      <a:pPr marL="685800" lvl="1" indent="-342900">
                        <a:lnSpc>
                          <a:spcPct val="115000"/>
                        </a:lnSpc>
                        <a:spcAft>
                          <a:spcPts val="0"/>
                        </a:spcAft>
                        <a:buFont typeface="+mj-lt"/>
                        <a:buAutoNum type="alphaLcParenR"/>
                      </a:pPr>
                      <a:r>
                        <a:rPr lang="en-GB" sz="1000" dirty="0">
                          <a:effectLst/>
                          <a:latin typeface="Calibri" panose="020F0502020204030204" pitchFamily="34" charset="0"/>
                          <a:ea typeface="Calibri" panose="020F0502020204030204" pitchFamily="34" charset="0"/>
                          <a:cs typeface="Times New Roman" panose="02020603050405020304" pitchFamily="18" charset="0"/>
                        </a:rPr>
                        <a:t>For influx of messages, we are confident that Kafka scalability is sufficient as a buffer.</a:t>
                      </a:r>
                    </a:p>
                  </a:txBody>
                  <a:tcPr marL="46241" marR="46241" marT="0" marB="0"/>
                </a:tc>
                <a:extLst>
                  <a:ext uri="{0D108BD9-81ED-4DB2-BD59-A6C34878D82A}">
                    <a16:rowId xmlns:a16="http://schemas.microsoft.com/office/drawing/2014/main" val="1818659058"/>
                  </a:ext>
                </a:extLst>
              </a:tr>
            </a:tbl>
          </a:graphicData>
        </a:graphic>
      </p:graphicFrame>
    </p:spTree>
    <p:extLst>
      <p:ext uri="{BB962C8B-B14F-4D97-AF65-F5344CB8AC3E}">
        <p14:creationId xmlns:p14="http://schemas.microsoft.com/office/powerpoint/2010/main" val="209111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Considerations- MQ Resiliency</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17</a:t>
            </a:fld>
            <a:endParaRPr lang="en-US"/>
          </a:p>
        </p:txBody>
      </p:sp>
      <p:graphicFrame>
        <p:nvGraphicFramePr>
          <p:cNvPr id="5" name="Table 4">
            <a:extLst>
              <a:ext uri="{FF2B5EF4-FFF2-40B4-BE49-F238E27FC236}">
                <a16:creationId xmlns:a16="http://schemas.microsoft.com/office/drawing/2014/main" id="{927DD6B0-2FD3-4868-84BC-DCDB9194CB7D}"/>
              </a:ext>
            </a:extLst>
          </p:cNvPr>
          <p:cNvGraphicFramePr>
            <a:graphicFrameLocks noGrp="1"/>
          </p:cNvGraphicFramePr>
          <p:nvPr>
            <p:extLst>
              <p:ext uri="{D42A27DB-BD31-4B8C-83A1-F6EECF244321}">
                <p14:modId xmlns:p14="http://schemas.microsoft.com/office/powerpoint/2010/main" val="2983526480"/>
              </p:ext>
            </p:extLst>
          </p:nvPr>
        </p:nvGraphicFramePr>
        <p:xfrm>
          <a:off x="628650" y="1462087"/>
          <a:ext cx="7886700" cy="4708885"/>
        </p:xfrm>
        <a:graphic>
          <a:graphicData uri="http://schemas.openxmlformats.org/drawingml/2006/table">
            <a:tbl>
              <a:tblPr firstRow="1" firstCol="1" bandRow="1">
                <a:tableStyleId>{5C22544A-7EE6-4342-B048-85BDC9FD1C3A}</a:tableStyleId>
              </a:tblPr>
              <a:tblGrid>
                <a:gridCol w="1878336">
                  <a:extLst>
                    <a:ext uri="{9D8B030D-6E8A-4147-A177-3AD203B41FA5}">
                      <a16:colId xmlns:a16="http://schemas.microsoft.com/office/drawing/2014/main" val="1666850773"/>
                    </a:ext>
                  </a:extLst>
                </a:gridCol>
                <a:gridCol w="6008364">
                  <a:extLst>
                    <a:ext uri="{9D8B030D-6E8A-4147-A177-3AD203B41FA5}">
                      <a16:colId xmlns:a16="http://schemas.microsoft.com/office/drawing/2014/main" val="482452161"/>
                    </a:ext>
                  </a:extLst>
                </a:gridCol>
              </a:tblGrid>
              <a:tr h="228344">
                <a:tc>
                  <a:txBody>
                    <a:bodyPr/>
                    <a:lstStyle/>
                    <a:p>
                      <a:pPr algn="ctr">
                        <a:lnSpc>
                          <a:spcPct val="115000"/>
                        </a:lnSpc>
                        <a:spcAft>
                          <a:spcPts val="0"/>
                        </a:spcAft>
                      </a:pPr>
                      <a:r>
                        <a:rPr lang="en-GB" sz="1200" dirty="0">
                          <a:effectLst/>
                        </a:rPr>
                        <a:t>Scenario</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algn="ctr">
                        <a:lnSpc>
                          <a:spcPct val="115000"/>
                        </a:lnSpc>
                        <a:spcAft>
                          <a:spcPts val="0"/>
                        </a:spcAft>
                      </a:pPr>
                      <a:r>
                        <a:rPr lang="en-GB" sz="1200" dirty="0">
                          <a:effectLst/>
                        </a:rPr>
                        <a:t>Potential Mitigation options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extLst>
                  <a:ext uri="{0D108BD9-81ED-4DB2-BD59-A6C34878D82A}">
                    <a16:rowId xmlns:a16="http://schemas.microsoft.com/office/drawing/2014/main" val="3473551100"/>
                  </a:ext>
                </a:extLst>
              </a:tr>
              <a:tr h="1441169">
                <a:tc>
                  <a:txBody>
                    <a:bodyPr/>
                    <a:lstStyle/>
                    <a:p>
                      <a:pPr>
                        <a:lnSpc>
                          <a:spcPct val="115000"/>
                        </a:lnSpc>
                        <a:spcAft>
                          <a:spcPts val="0"/>
                        </a:spcAft>
                      </a:pPr>
                      <a:r>
                        <a:rPr lang="en-GB" sz="1000" dirty="0">
                          <a:effectLst/>
                        </a:rPr>
                        <a:t>What happens if model goes down and stops reading messages?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marL="342900" lvl="0" indent="-342900">
                        <a:lnSpc>
                          <a:spcPct val="115000"/>
                        </a:lnSpc>
                        <a:spcAft>
                          <a:spcPts val="0"/>
                        </a:spcAft>
                        <a:buFont typeface="+mj-lt"/>
                        <a:buAutoNum type="arabicPeriod"/>
                      </a:pPr>
                      <a:r>
                        <a:rPr lang="en-GB" sz="1000" dirty="0">
                          <a:effectLst/>
                        </a:rPr>
                        <a:t>Messages arrive on the alert queue and keep getting added to it. If queue fills up i.e. 1000 messages (3-4 days) messages won’t go anywhere until model picks them up.</a:t>
                      </a:r>
                    </a:p>
                    <a:p>
                      <a:pPr marL="342900" lvl="0" indent="-342900">
                        <a:lnSpc>
                          <a:spcPct val="115000"/>
                        </a:lnSpc>
                        <a:spcAft>
                          <a:spcPts val="0"/>
                        </a:spcAft>
                        <a:buFont typeface="+mj-lt"/>
                        <a:buAutoNum type="arabicPeriod"/>
                      </a:pPr>
                      <a:r>
                        <a:rPr lang="en-GB" sz="1000" dirty="0">
                          <a:effectLst/>
                        </a:rPr>
                        <a:t>Queue can send an incident notification once queue hits 70% of threshold volume i.e. circa 750 messages  </a:t>
                      </a:r>
                    </a:p>
                    <a:p>
                      <a:pPr marL="342900" lvl="0" indent="-342900">
                        <a:lnSpc>
                          <a:spcPct val="115000"/>
                        </a:lnSpc>
                        <a:spcAft>
                          <a:spcPts val="0"/>
                        </a:spcAft>
                        <a:buFont typeface="+mj-lt"/>
                        <a:buAutoNum type="arabicPeriod"/>
                      </a:pPr>
                      <a:r>
                        <a:rPr lang="en-GB" sz="1000" dirty="0">
                          <a:effectLst/>
                        </a:rPr>
                        <a:t>Service now should send a notification that model is down by way of an incident ticket.</a:t>
                      </a:r>
                    </a:p>
                    <a:p>
                      <a:pPr marL="342900" lvl="0" indent="-342900">
                        <a:lnSpc>
                          <a:spcPct val="115000"/>
                        </a:lnSpc>
                        <a:spcAft>
                          <a:spcPts val="0"/>
                        </a:spcAft>
                        <a:buFont typeface="+mj-lt"/>
                        <a:buAutoNum type="arabicPeriod"/>
                      </a:pPr>
                      <a:r>
                        <a:rPr lang="en-GB" sz="1000" dirty="0">
                          <a:effectLst/>
                        </a:rPr>
                        <a:t>On the TSYS side, if alert messages keep queueing with no response from the model AND queue exceeds 1000 messages TSYS can go up to a threshold of 5000 messages.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extLst>
                  <a:ext uri="{0D108BD9-81ED-4DB2-BD59-A6C34878D82A}">
                    <a16:rowId xmlns:a16="http://schemas.microsoft.com/office/drawing/2014/main" val="1818659058"/>
                  </a:ext>
                </a:extLst>
              </a:tr>
              <a:tr h="1221325">
                <a:tc>
                  <a:txBody>
                    <a:bodyPr/>
                    <a:lstStyle/>
                    <a:p>
                      <a:pPr>
                        <a:lnSpc>
                          <a:spcPct val="115000"/>
                        </a:lnSpc>
                        <a:spcAft>
                          <a:spcPts val="0"/>
                        </a:spcAft>
                      </a:pPr>
                      <a:r>
                        <a:rPr lang="en-GB" sz="1000" dirty="0">
                          <a:effectLst/>
                        </a:rPr>
                        <a:t>What happens to queued messages once model is up and reading messages after model downtime?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marL="342900" lvl="0" indent="-342900">
                        <a:lnSpc>
                          <a:spcPct val="115000"/>
                        </a:lnSpc>
                        <a:spcAft>
                          <a:spcPts val="0"/>
                        </a:spcAft>
                        <a:buFont typeface="+mj-lt"/>
                        <a:buAutoNum type="arabicPeriod"/>
                      </a:pPr>
                      <a:r>
                        <a:rPr lang="en-GB" sz="1000" dirty="0">
                          <a:effectLst/>
                        </a:rPr>
                        <a:t>MQ team have the </a:t>
                      </a:r>
                      <a:r>
                        <a:rPr lang="en-GB" sz="1000" dirty="0" err="1">
                          <a:effectLst/>
                        </a:rPr>
                        <a:t>CapExpire</a:t>
                      </a:r>
                      <a:r>
                        <a:rPr lang="en-GB" sz="1000" dirty="0">
                          <a:effectLst/>
                        </a:rPr>
                        <a:t> function to expire any message with an age of more than 3.5 days. This is not turned on by default and needs to be requested by the Delivery team.  Note that message deletion will leave no audit trail, regardless of message type and whole queue gets deleted.</a:t>
                      </a:r>
                    </a:p>
                    <a:p>
                      <a:pPr marL="228600" indent="-228600">
                        <a:lnSpc>
                          <a:spcPct val="115000"/>
                        </a:lnSpc>
                        <a:spcAft>
                          <a:spcPts val="0"/>
                        </a:spcAft>
                        <a:buFont typeface="+mj-lt"/>
                        <a:buAutoNum type="arabicPeriod"/>
                      </a:pPr>
                      <a:r>
                        <a:rPr lang="en-GB" sz="1000" dirty="0">
                          <a:effectLst/>
                        </a:rPr>
                        <a:t>   Currently for all Tier 3 systems the SLA is 4 hours and 24 hours as a worst case scenario. </a:t>
                      </a:r>
                    </a:p>
                    <a:p>
                      <a:pPr marL="342900" lvl="0" indent="-342900">
                        <a:lnSpc>
                          <a:spcPct val="115000"/>
                        </a:lnSpc>
                        <a:spcAft>
                          <a:spcPts val="0"/>
                        </a:spcAft>
                        <a:buFont typeface="+mj-lt"/>
                        <a:buAutoNum type="arabicPeriod"/>
                      </a:pPr>
                      <a:r>
                        <a:rPr lang="en-GB" sz="1000" dirty="0">
                          <a:effectLst/>
                        </a:rPr>
                        <a:t>Probability that model will be down for 3-4 days is low.</a:t>
                      </a:r>
                    </a:p>
                    <a:p>
                      <a:pPr marL="457200">
                        <a:lnSpc>
                          <a:spcPct val="115000"/>
                        </a:lnSpc>
                        <a:spcAft>
                          <a:spcPts val="0"/>
                        </a:spcAft>
                      </a:pPr>
                      <a:r>
                        <a:rPr lang="en-GB" sz="1000" dirty="0">
                          <a:effectLst/>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extLst>
                  <a:ext uri="{0D108BD9-81ED-4DB2-BD59-A6C34878D82A}">
                    <a16:rowId xmlns:a16="http://schemas.microsoft.com/office/drawing/2014/main" val="798892504"/>
                  </a:ext>
                </a:extLst>
              </a:tr>
              <a:tr h="1818047">
                <a:tc>
                  <a:txBody>
                    <a:bodyPr/>
                    <a:lstStyle/>
                    <a:p>
                      <a:pPr>
                        <a:lnSpc>
                          <a:spcPct val="115000"/>
                        </a:lnSpc>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How are application workloads isolated in the MQ environment?</a:t>
                      </a:r>
                    </a:p>
                  </a:txBody>
                  <a:tcPr marL="46241" marR="46241" marT="0" marB="0"/>
                </a:tc>
                <a:tc>
                  <a:txBody>
                    <a:bodyPr/>
                    <a:lstStyle/>
                    <a:p>
                      <a:pPr marL="230400" marR="0" lvl="0" indent="-228600" algn="l" defTabSz="685800" rtl="0" eaLnBrk="1" fontAlgn="auto" latinLnBrk="0" hangingPunct="1">
                        <a:lnSpc>
                          <a:spcPct val="115000"/>
                        </a:lnSpc>
                        <a:spcBef>
                          <a:spcPts val="0"/>
                        </a:spcBef>
                        <a:spcAft>
                          <a:spcPts val="0"/>
                        </a:spcAft>
                        <a:buClrTx/>
                        <a:buSzTx/>
                        <a:buFont typeface="+mj-lt"/>
                        <a:buAutoNum type="arabicPeriod"/>
                        <a:tabLst/>
                        <a:defRPr/>
                      </a:pPr>
                      <a:r>
                        <a:rPr lang="en-GB" sz="1000" kern="1200" dirty="0">
                          <a:solidFill>
                            <a:schemeClr val="dk1"/>
                          </a:solidFill>
                          <a:effectLst/>
                          <a:latin typeface="+mn-lt"/>
                          <a:ea typeface="+mn-ea"/>
                          <a:cs typeface="+mn-cs"/>
                        </a:rPr>
                        <a:t>NW Group MQ utilises Coupling Facility Structures on z/OS queue managers, to facilitate Queue Sharing within a Queue Sharing Group [QSG], of which NW Group currently have six servicing a large number of project and have been doing so for many years.</a:t>
                      </a:r>
                    </a:p>
                    <a:p>
                      <a:pPr marL="230400" indent="-228600" algn="l">
                        <a:lnSpc>
                          <a:spcPct val="115000"/>
                        </a:lnSpc>
                        <a:spcAft>
                          <a:spcPts val="0"/>
                        </a:spcAft>
                        <a:buFont typeface="+mj-l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MQ messages between TSYS and Commercial Cards application are segregated from other workloads e.g. Mobile banking. This </a:t>
                      </a:r>
                      <a:r>
                        <a:rPr lang="en-GB" sz="1000" kern="1200" dirty="0">
                          <a:solidFill>
                            <a:schemeClr val="dk1"/>
                          </a:solidFill>
                          <a:effectLst/>
                          <a:latin typeface="+mn-lt"/>
                          <a:ea typeface="+mn-ea"/>
                          <a:cs typeface="+mn-cs"/>
                        </a:rPr>
                        <a:t>this has been achieved by creating separate queues and channels on both sides. Thus, failures in one application will not impact any other applications.</a:t>
                      </a:r>
                    </a:p>
                    <a:p>
                      <a:pPr marL="230400" indent="-228600" algn="l">
                        <a:lnSpc>
                          <a:spcPct val="115000"/>
                        </a:lnSpc>
                        <a:spcAft>
                          <a:spcPts val="0"/>
                        </a:spcAft>
                        <a:buFont typeface="+mj-lt"/>
                        <a:buAutoNum type="arabicPeriod"/>
                      </a:pPr>
                      <a:r>
                        <a:rPr lang="en-GB" sz="1000" kern="1200" dirty="0">
                          <a:solidFill>
                            <a:schemeClr val="dk1"/>
                          </a:solidFill>
                          <a:effectLst/>
                          <a:latin typeface="+mn-lt"/>
                          <a:ea typeface="+mn-ea"/>
                          <a:cs typeface="+mn-cs"/>
                        </a:rPr>
                        <a:t>New Coupling Facility Structures been assigned to Commercial Cards and these do not suffer from DB2 insert delay due to excessive volume throughput, as seen last year.</a:t>
                      </a:r>
                    </a:p>
                    <a:p>
                      <a:pPr marL="230400" indent="-228600" algn="l">
                        <a:lnSpc>
                          <a:spcPct val="115000"/>
                        </a:lnSpc>
                        <a:spcAft>
                          <a:spcPts val="0"/>
                        </a:spcAft>
                        <a:buFont typeface="+mj-l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Thorough testing of the Coupling Facility has been performed within the z/OS and it has been running without incident for over 12 months.</a:t>
                      </a:r>
                    </a:p>
                  </a:txBody>
                  <a:tcPr marL="46241" marR="46241" marT="0" marB="0"/>
                </a:tc>
                <a:extLst>
                  <a:ext uri="{0D108BD9-81ED-4DB2-BD59-A6C34878D82A}">
                    <a16:rowId xmlns:a16="http://schemas.microsoft.com/office/drawing/2014/main" val="552556618"/>
                  </a:ext>
                </a:extLst>
              </a:tr>
            </a:tbl>
          </a:graphicData>
        </a:graphic>
      </p:graphicFrame>
    </p:spTree>
    <p:extLst>
      <p:ext uri="{BB962C8B-B14F-4D97-AF65-F5344CB8AC3E}">
        <p14:creationId xmlns:p14="http://schemas.microsoft.com/office/powerpoint/2010/main" val="165917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Considerations- Model Resiliency</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18</a:t>
            </a:fld>
            <a:endParaRPr lang="en-US"/>
          </a:p>
        </p:txBody>
      </p:sp>
      <p:graphicFrame>
        <p:nvGraphicFramePr>
          <p:cNvPr id="5" name="Table 4">
            <a:extLst>
              <a:ext uri="{FF2B5EF4-FFF2-40B4-BE49-F238E27FC236}">
                <a16:creationId xmlns:a16="http://schemas.microsoft.com/office/drawing/2014/main" id="{927DD6B0-2FD3-4868-84BC-DCDB9194CB7D}"/>
              </a:ext>
            </a:extLst>
          </p:cNvPr>
          <p:cNvGraphicFramePr>
            <a:graphicFrameLocks noGrp="1"/>
          </p:cNvGraphicFramePr>
          <p:nvPr>
            <p:extLst>
              <p:ext uri="{D42A27DB-BD31-4B8C-83A1-F6EECF244321}">
                <p14:modId xmlns:p14="http://schemas.microsoft.com/office/powerpoint/2010/main" val="2684611283"/>
              </p:ext>
            </p:extLst>
          </p:nvPr>
        </p:nvGraphicFramePr>
        <p:xfrm>
          <a:off x="628650" y="1462087"/>
          <a:ext cx="7886700" cy="4580912"/>
        </p:xfrm>
        <a:graphic>
          <a:graphicData uri="http://schemas.openxmlformats.org/drawingml/2006/table">
            <a:tbl>
              <a:tblPr firstRow="1" firstCol="1" bandRow="1">
                <a:tableStyleId>{5C22544A-7EE6-4342-B048-85BDC9FD1C3A}</a:tableStyleId>
              </a:tblPr>
              <a:tblGrid>
                <a:gridCol w="1878336">
                  <a:extLst>
                    <a:ext uri="{9D8B030D-6E8A-4147-A177-3AD203B41FA5}">
                      <a16:colId xmlns:a16="http://schemas.microsoft.com/office/drawing/2014/main" val="1666850773"/>
                    </a:ext>
                  </a:extLst>
                </a:gridCol>
                <a:gridCol w="6008364">
                  <a:extLst>
                    <a:ext uri="{9D8B030D-6E8A-4147-A177-3AD203B41FA5}">
                      <a16:colId xmlns:a16="http://schemas.microsoft.com/office/drawing/2014/main" val="482452161"/>
                    </a:ext>
                  </a:extLst>
                </a:gridCol>
              </a:tblGrid>
              <a:tr h="179606">
                <a:tc>
                  <a:txBody>
                    <a:bodyPr/>
                    <a:lstStyle/>
                    <a:p>
                      <a:pPr algn="ctr">
                        <a:lnSpc>
                          <a:spcPct val="115000"/>
                        </a:lnSpc>
                        <a:spcAft>
                          <a:spcPts val="0"/>
                        </a:spcAft>
                      </a:pPr>
                      <a:r>
                        <a:rPr lang="en-GB" sz="1200" dirty="0">
                          <a:effectLst/>
                        </a:rPr>
                        <a:t>Scenario</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algn="ctr">
                        <a:lnSpc>
                          <a:spcPct val="115000"/>
                        </a:lnSpc>
                        <a:spcAft>
                          <a:spcPts val="0"/>
                        </a:spcAft>
                      </a:pPr>
                      <a:r>
                        <a:rPr lang="en-GB" sz="1200" dirty="0">
                          <a:effectLst/>
                        </a:rPr>
                        <a:t>Potential Mitigation options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extLst>
                  <a:ext uri="{0D108BD9-81ED-4DB2-BD59-A6C34878D82A}">
                    <a16:rowId xmlns:a16="http://schemas.microsoft.com/office/drawing/2014/main" val="3473551100"/>
                  </a:ext>
                </a:extLst>
              </a:tr>
              <a:tr h="1239981">
                <a:tc>
                  <a:txBody>
                    <a:bodyPr/>
                    <a:lstStyle/>
                    <a:p>
                      <a:pPr>
                        <a:lnSpc>
                          <a:spcPct val="115000"/>
                        </a:lnSpc>
                        <a:spcAft>
                          <a:spcPts val="0"/>
                        </a:spcAft>
                      </a:pPr>
                      <a:r>
                        <a:rPr lang="en-GB" sz="1000" dirty="0">
                          <a:effectLst/>
                        </a:rPr>
                        <a:t>If model is down and  If we have messages with age between 1 – 4 hours,  what does Business/MLOPs want to happen to these messages?</a:t>
                      </a:r>
                    </a:p>
                    <a:p>
                      <a:pPr>
                        <a:lnSpc>
                          <a:spcPct val="115000"/>
                        </a:lnSpc>
                        <a:spcAft>
                          <a:spcPts val="0"/>
                        </a:spcAft>
                      </a:pPr>
                      <a:r>
                        <a:rPr lang="en-GB" sz="1000" dirty="0">
                          <a:effectLst/>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marL="228600" indent="-228600">
                        <a:lnSpc>
                          <a:spcPct val="115000"/>
                        </a:lnSpc>
                        <a:spcAft>
                          <a:spcPts val="0"/>
                        </a:spcAf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Model performance is monitored actively by ML Ops team.</a:t>
                      </a:r>
                    </a:p>
                    <a:p>
                      <a:pPr marL="228600" indent="-228600">
                        <a:lnSpc>
                          <a:spcPct val="115000"/>
                        </a:lnSpc>
                        <a:spcAft>
                          <a:spcPts val="0"/>
                        </a:spcAf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ServiceNow incident ticket raised and sends notifications that Model is down.</a:t>
                      </a:r>
                    </a:p>
                    <a:p>
                      <a:pPr marL="228600" indent="-228600">
                        <a:lnSpc>
                          <a:spcPct val="115000"/>
                        </a:lnSpc>
                        <a:spcAft>
                          <a:spcPts val="0"/>
                        </a:spcAf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If Model recovers within 4 hours then resume alerts processing.</a:t>
                      </a:r>
                    </a:p>
                    <a:p>
                      <a:pPr marL="228600" indent="-228600">
                        <a:lnSpc>
                          <a:spcPct val="115000"/>
                        </a:lnSpc>
                        <a:spcAft>
                          <a:spcPts val="0"/>
                        </a:spcAf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If not, see notes for MQ above on MQ Resiliency.</a:t>
                      </a:r>
                    </a:p>
                  </a:txBody>
                  <a:tcPr marL="46241" marR="46241" marT="0" marB="0"/>
                </a:tc>
                <a:extLst>
                  <a:ext uri="{0D108BD9-81ED-4DB2-BD59-A6C34878D82A}">
                    <a16:rowId xmlns:a16="http://schemas.microsoft.com/office/drawing/2014/main" val="1818659058"/>
                  </a:ext>
                </a:extLst>
              </a:tr>
              <a:tr h="632762">
                <a:tc>
                  <a:txBody>
                    <a:bodyPr/>
                    <a:lstStyle/>
                    <a:p>
                      <a:pPr marL="0" marR="0" lvl="0" indent="0" algn="l" defTabSz="685800" rtl="0" eaLnBrk="1" fontAlgn="auto" latinLnBrk="0" hangingPunct="1">
                        <a:lnSpc>
                          <a:spcPct val="115000"/>
                        </a:lnSpc>
                        <a:spcBef>
                          <a:spcPts val="0"/>
                        </a:spcBef>
                        <a:spcAft>
                          <a:spcPts val="0"/>
                        </a:spcAft>
                        <a:buClrTx/>
                        <a:buSzTx/>
                        <a:buFontTx/>
                        <a:buNone/>
                        <a:tabLst/>
                        <a:defRPr/>
                      </a:pPr>
                      <a:r>
                        <a:rPr lang="en-GB" sz="1000" dirty="0">
                          <a:effectLst/>
                        </a:rPr>
                        <a:t>What happens if model cannot return results within 60 seconds?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241" marR="46241" marT="0" marB="0"/>
                </a:tc>
                <a:tc>
                  <a:txBody>
                    <a:bodyPr/>
                    <a:lstStyle/>
                    <a:p>
                      <a:pPr marL="342900" lvl="0" indent="-342900">
                        <a:lnSpc>
                          <a:spcPct val="115000"/>
                        </a:lnSpc>
                        <a:spcAft>
                          <a:spcPts val="0"/>
                        </a:spcAft>
                        <a:buFont typeface="+mj-l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Tbc with Business if we still send delayed responses to TSYS</a:t>
                      </a:r>
                    </a:p>
                    <a:p>
                      <a:pPr marL="342900" lvl="0" indent="-342900">
                        <a:lnSpc>
                          <a:spcPct val="115000"/>
                        </a:lnSpc>
                        <a:spcAft>
                          <a:spcPts val="0"/>
                        </a:spcAft>
                        <a:buFont typeface="+mj-l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If YES, do we log this as a ‘failed SLA response’ to aid in model retraining/infra improvements?</a:t>
                      </a:r>
                    </a:p>
                    <a:p>
                      <a:pPr marL="342900" lvl="0" indent="-342900">
                        <a:lnSpc>
                          <a:spcPct val="115000"/>
                        </a:lnSpc>
                        <a:spcAft>
                          <a:spcPts val="0"/>
                        </a:spcAft>
                        <a:buFont typeface="+mj-lt"/>
                        <a:buAutoNum type="arabicPeriod"/>
                      </a:pPr>
                      <a:r>
                        <a:rPr lang="en-GB" sz="1000" dirty="0">
                          <a:effectLst/>
                          <a:latin typeface="Calibri" panose="020F0502020204030204" pitchFamily="34" charset="0"/>
                          <a:ea typeface="Calibri" panose="020F0502020204030204" pitchFamily="34" charset="0"/>
                          <a:cs typeface="Times New Roman" panose="02020603050405020304" pitchFamily="18" charset="0"/>
                        </a:rPr>
                        <a:t>If NO, do we still score the alert and save the response to our DAS?</a:t>
                      </a:r>
                    </a:p>
                  </a:txBody>
                  <a:tcPr marL="46241" marR="46241" marT="0" marB="0"/>
                </a:tc>
                <a:extLst>
                  <a:ext uri="{0D108BD9-81ED-4DB2-BD59-A6C34878D82A}">
                    <a16:rowId xmlns:a16="http://schemas.microsoft.com/office/drawing/2014/main" val="798892504"/>
                  </a:ext>
                </a:extLst>
              </a:tr>
              <a:tr h="444195">
                <a:tc>
                  <a:txBody>
                    <a:bodyPr/>
                    <a:lstStyle/>
                    <a:p>
                      <a:pPr>
                        <a:lnSpc>
                          <a:spcPct val="115000"/>
                        </a:lnSpc>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Disruption to Model unrelated to issues in PCF</a:t>
                      </a:r>
                    </a:p>
                  </a:txBody>
                  <a:tcPr marL="46241" marR="46241" marT="0" marB="0"/>
                </a:tc>
                <a:tc>
                  <a:txBody>
                    <a:bodyPr/>
                    <a:lstStyle/>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Tivoli monitoring is in place on Servers from memory/CPU usage</a:t>
                      </a:r>
                    </a:p>
                  </a:txBody>
                  <a:tcPr marL="46241" marR="46241" marT="0" marB="0"/>
                </a:tc>
                <a:extLst>
                  <a:ext uri="{0D108BD9-81ED-4DB2-BD59-A6C34878D82A}">
                    <a16:rowId xmlns:a16="http://schemas.microsoft.com/office/drawing/2014/main" val="2970468665"/>
                  </a:ext>
                </a:extLst>
              </a:tr>
              <a:tr h="1004217">
                <a:tc>
                  <a:txBody>
                    <a:bodyPr/>
                    <a:lstStyle/>
                    <a:p>
                      <a:pPr>
                        <a:lnSpc>
                          <a:spcPct val="115000"/>
                        </a:lnSpc>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TSYS sends in significantly more daily alerts than anticipated (i.e. &gt; 350) or sends them all in one push instead of spread out across the day.</a:t>
                      </a:r>
                    </a:p>
                  </a:txBody>
                  <a:tcPr marL="46241" marR="46241" marT="0" marB="0"/>
                </a:tc>
                <a:tc>
                  <a:txBody>
                    <a:bodyPr/>
                    <a:lstStyle/>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tbc based on results of performance testing</a:t>
                      </a:r>
                    </a:p>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Define SLA with TSYS to set limits on number of daily requests</a:t>
                      </a:r>
                    </a:p>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Set model limit to only process say 1000 requests per day</a:t>
                      </a:r>
                    </a:p>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RACI is in development</a:t>
                      </a:r>
                    </a:p>
                  </a:txBody>
                  <a:tcPr marL="46241" marR="46241" marT="0" marB="0"/>
                </a:tc>
                <a:extLst>
                  <a:ext uri="{0D108BD9-81ED-4DB2-BD59-A6C34878D82A}">
                    <a16:rowId xmlns:a16="http://schemas.microsoft.com/office/drawing/2014/main" val="112409865"/>
                  </a:ext>
                </a:extLst>
              </a:tr>
              <a:tr h="1004217">
                <a:tc>
                  <a:txBody>
                    <a:bodyPr/>
                    <a:lstStyle/>
                    <a:p>
                      <a:pPr>
                        <a:lnSpc>
                          <a:spcPct val="115000"/>
                        </a:lnSpc>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Suspected, large scale volume attack detected by Fraud team.</a:t>
                      </a:r>
                    </a:p>
                  </a:txBody>
                  <a:tcPr marL="46241" marR="46241" marT="0" marB="0"/>
                </a:tc>
                <a:tc>
                  <a:txBody>
                    <a:bodyPr/>
                    <a:lstStyle/>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Switch off ML processing</a:t>
                      </a:r>
                    </a:p>
                    <a:p>
                      <a:pPr marL="228600" indent="-228600">
                        <a:lnSpc>
                          <a:spcPct val="115000"/>
                        </a:lnSpc>
                        <a:spcAft>
                          <a:spcPts val="0"/>
                        </a:spcAft>
                        <a:buAutoNum type="arabicPeriod"/>
                      </a:pPr>
                      <a:r>
                        <a:rPr lang="en-GB"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Inform relevant teams</a:t>
                      </a:r>
                    </a:p>
                  </a:txBody>
                  <a:tcPr marL="46241" marR="46241" marT="0" marB="0"/>
                </a:tc>
                <a:extLst>
                  <a:ext uri="{0D108BD9-81ED-4DB2-BD59-A6C34878D82A}">
                    <a16:rowId xmlns:a16="http://schemas.microsoft.com/office/drawing/2014/main" val="3203655390"/>
                  </a:ext>
                </a:extLst>
              </a:tr>
            </a:tbl>
          </a:graphicData>
        </a:graphic>
      </p:graphicFrame>
    </p:spTree>
    <p:extLst>
      <p:ext uri="{BB962C8B-B14F-4D97-AF65-F5344CB8AC3E}">
        <p14:creationId xmlns:p14="http://schemas.microsoft.com/office/powerpoint/2010/main" val="208832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Capacity, Volumes and Performance</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19</a:t>
            </a:fld>
            <a:endParaRPr lang="en-US"/>
          </a:p>
        </p:txBody>
      </p:sp>
      <p:graphicFrame>
        <p:nvGraphicFramePr>
          <p:cNvPr id="5" name="Content Placeholder 4">
            <a:extLst>
              <a:ext uri="{FF2B5EF4-FFF2-40B4-BE49-F238E27FC236}">
                <a16:creationId xmlns:a16="http://schemas.microsoft.com/office/drawing/2014/main" id="{8D08C0E4-034E-4DAA-9227-CD52DF12E98D}"/>
              </a:ext>
            </a:extLst>
          </p:cNvPr>
          <p:cNvGraphicFramePr>
            <a:graphicFrameLocks/>
          </p:cNvGraphicFramePr>
          <p:nvPr>
            <p:extLst>
              <p:ext uri="{D42A27DB-BD31-4B8C-83A1-F6EECF244321}">
                <p14:modId xmlns:p14="http://schemas.microsoft.com/office/powerpoint/2010/main" val="3395143193"/>
              </p:ext>
            </p:extLst>
          </p:nvPr>
        </p:nvGraphicFramePr>
        <p:xfrm>
          <a:off x="627127" y="2289394"/>
          <a:ext cx="7897832" cy="3159824"/>
        </p:xfrm>
        <a:graphic>
          <a:graphicData uri="http://schemas.openxmlformats.org/drawingml/2006/table">
            <a:tbl>
              <a:tblPr firstRow="1" bandRow="1">
                <a:tableStyleId>{69012ECD-51FC-41F1-AA8D-1B2483CD663E}</a:tableStyleId>
              </a:tblPr>
              <a:tblGrid>
                <a:gridCol w="1440309">
                  <a:extLst>
                    <a:ext uri="{9D8B030D-6E8A-4147-A177-3AD203B41FA5}">
                      <a16:colId xmlns:a16="http://schemas.microsoft.com/office/drawing/2014/main" val="20000"/>
                    </a:ext>
                  </a:extLst>
                </a:gridCol>
                <a:gridCol w="1408991">
                  <a:extLst>
                    <a:ext uri="{9D8B030D-6E8A-4147-A177-3AD203B41FA5}">
                      <a16:colId xmlns:a16="http://schemas.microsoft.com/office/drawing/2014/main" val="20001"/>
                    </a:ext>
                  </a:extLst>
                </a:gridCol>
                <a:gridCol w="1262133">
                  <a:extLst>
                    <a:ext uri="{9D8B030D-6E8A-4147-A177-3AD203B41FA5}">
                      <a16:colId xmlns:a16="http://schemas.microsoft.com/office/drawing/2014/main" val="20002"/>
                    </a:ext>
                  </a:extLst>
                </a:gridCol>
                <a:gridCol w="1262133">
                  <a:extLst>
                    <a:ext uri="{9D8B030D-6E8A-4147-A177-3AD203B41FA5}">
                      <a16:colId xmlns:a16="http://schemas.microsoft.com/office/drawing/2014/main" val="20003"/>
                    </a:ext>
                  </a:extLst>
                </a:gridCol>
                <a:gridCol w="1262133">
                  <a:extLst>
                    <a:ext uri="{9D8B030D-6E8A-4147-A177-3AD203B41FA5}">
                      <a16:colId xmlns:a16="http://schemas.microsoft.com/office/drawing/2014/main" val="20004"/>
                    </a:ext>
                  </a:extLst>
                </a:gridCol>
                <a:gridCol w="1262133">
                  <a:extLst>
                    <a:ext uri="{9D8B030D-6E8A-4147-A177-3AD203B41FA5}">
                      <a16:colId xmlns:a16="http://schemas.microsoft.com/office/drawing/2014/main" val="20005"/>
                    </a:ext>
                  </a:extLst>
                </a:gridCol>
              </a:tblGrid>
              <a:tr h="862160">
                <a:tc>
                  <a:txBody>
                    <a:bodyPr/>
                    <a:lstStyle/>
                    <a:p>
                      <a:pPr algn="ctr">
                        <a:lnSpc>
                          <a:spcPts val="1200"/>
                        </a:lnSpc>
                        <a:spcBef>
                          <a:spcPts val="200"/>
                        </a:spcBef>
                        <a:spcAft>
                          <a:spcPts val="100"/>
                        </a:spcAft>
                      </a:pPr>
                      <a:r>
                        <a:rPr lang="en-GB" sz="1200" b="1" kern="1200" spc="0" dirty="0">
                          <a:solidFill>
                            <a:schemeClr val="tx2"/>
                          </a:solidFill>
                          <a:latin typeface="Arial" panose="020B0604020202020204" pitchFamily="34" charset="0"/>
                          <a:ea typeface="+mn-ea"/>
                          <a:cs typeface="Arial" panose="020B0604020202020204" pitchFamily="34" charset="0"/>
                        </a:rPr>
                        <a:t>Application Component / Infrastructure Component</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200" b="1" kern="1200" spc="0" dirty="0">
                          <a:solidFill>
                            <a:schemeClr val="tx2"/>
                          </a:solidFill>
                          <a:latin typeface="Arial" panose="020B0604020202020204" pitchFamily="34" charset="0"/>
                          <a:ea typeface="+mn-ea"/>
                          <a:cs typeface="Arial" panose="020B0604020202020204" pitchFamily="34" charset="0"/>
                        </a:rPr>
                        <a:t>Measurable Metric</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200" b="1" kern="1200" spc="0" dirty="0">
                          <a:solidFill>
                            <a:schemeClr val="tx2"/>
                          </a:solidFill>
                          <a:latin typeface="Arial" panose="020B0604020202020204" pitchFamily="34" charset="0"/>
                          <a:ea typeface="+mn-ea"/>
                          <a:cs typeface="Arial" panose="020B0604020202020204" pitchFamily="34" charset="0"/>
                        </a:rPr>
                        <a:t>Current volumes</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200" b="1" kern="1200" spc="0" dirty="0">
                          <a:solidFill>
                            <a:schemeClr val="tx2"/>
                          </a:solidFill>
                          <a:latin typeface="Arial" panose="020B0604020202020204" pitchFamily="34" charset="0"/>
                          <a:ea typeface="+mn-ea"/>
                          <a:cs typeface="Arial" panose="020B0604020202020204" pitchFamily="34" charset="0"/>
                        </a:rPr>
                        <a:t>Day 1 requirement</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200" b="1" kern="1200" spc="0" dirty="0">
                          <a:solidFill>
                            <a:schemeClr val="tx2"/>
                          </a:solidFill>
                          <a:latin typeface="Arial" panose="020B0604020202020204" pitchFamily="34" charset="0"/>
                          <a:ea typeface="+mn-ea"/>
                          <a:cs typeface="Arial" panose="020B0604020202020204" pitchFamily="34" charset="0"/>
                        </a:rPr>
                        <a:t>12 month requirement</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200" b="1" kern="1200" spc="0" dirty="0">
                          <a:solidFill>
                            <a:schemeClr val="tx2"/>
                          </a:solidFill>
                          <a:latin typeface="Arial" panose="020B0604020202020204" pitchFamily="34" charset="0"/>
                          <a:ea typeface="+mn-ea"/>
                          <a:cs typeface="Arial" panose="020B0604020202020204" pitchFamily="34" charset="0"/>
                        </a:rPr>
                        <a:t>3 year requirement</a:t>
                      </a:r>
                    </a:p>
                  </a:txBody>
                  <a:tcPr marL="78191" marR="78191" marT="39072" marB="39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0610">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3 years of Historic TSYS data from BIS</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Size</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n/a</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3TB</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0</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0</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0610">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Daily Loads from EDI to EAS</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Size</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250MB</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0610">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TSYS</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Message Requests</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300 per day</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200" b="0" kern="1200" dirty="0">
                          <a:solidFill>
                            <a:schemeClr val="tx2"/>
                          </a:solidFill>
                          <a:latin typeface="Arial" panose="020B0604020202020204" pitchFamily="34" charset="0"/>
                          <a:ea typeface="+mn-ea"/>
                          <a:cs typeface="Arial" panose="020B0604020202020204" pitchFamily="34" charset="0"/>
                        </a:rPr>
                        <a:t> </a:t>
                      </a: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0610">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0610">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0610">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200" b="0" kern="1200" dirty="0">
                        <a:solidFill>
                          <a:schemeClr val="tx2"/>
                        </a:solidFill>
                        <a:latin typeface="Arial" panose="020B0604020202020204" pitchFamily="34" charset="0"/>
                        <a:ea typeface="+mn-ea"/>
                        <a:cs typeface="Arial" panose="020B0604020202020204" pitchFamily="34" charset="0"/>
                      </a:endParaRPr>
                    </a:p>
                  </a:txBody>
                  <a:tcPr marL="78191" marR="78191" marT="39072" marB="390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415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2069-9F1C-4BC0-ADEA-E25DC08EB631}"/>
              </a:ext>
            </a:extLst>
          </p:cNvPr>
          <p:cNvSpPr>
            <a:spLocks noGrp="1"/>
          </p:cNvSpPr>
          <p:nvPr>
            <p:ph type="title"/>
          </p:nvPr>
        </p:nvSpPr>
        <p:spPr/>
        <p:txBody>
          <a:bodyPr/>
          <a:lstStyle/>
          <a:p>
            <a:r>
              <a:rPr lang="en-GB" altLang="en-US" dirty="0"/>
              <a:t>HLD Document Version History</a:t>
            </a:r>
            <a:endParaRPr lang="en-GB" dirty="0"/>
          </a:p>
        </p:txBody>
      </p:sp>
      <p:sp>
        <p:nvSpPr>
          <p:cNvPr id="4" name="Slide Number Placeholder 3">
            <a:extLst>
              <a:ext uri="{FF2B5EF4-FFF2-40B4-BE49-F238E27FC236}">
                <a16:creationId xmlns:a16="http://schemas.microsoft.com/office/drawing/2014/main" id="{BD98C54B-472B-4F84-9E48-243A3BBF2D8C}"/>
              </a:ext>
            </a:extLst>
          </p:cNvPr>
          <p:cNvSpPr>
            <a:spLocks noGrp="1"/>
          </p:cNvSpPr>
          <p:nvPr>
            <p:ph type="sldNum" sz="quarter" idx="12"/>
          </p:nvPr>
        </p:nvSpPr>
        <p:spPr/>
        <p:txBody>
          <a:bodyPr/>
          <a:lstStyle/>
          <a:p>
            <a:fld id="{63E01DB9-4BD9-4C43-A10E-8D4F70EA4320}" type="slidenum">
              <a:rPr lang="en-US" smtClean="0"/>
              <a:t>2</a:t>
            </a:fld>
            <a:endParaRPr lang="en-US"/>
          </a:p>
        </p:txBody>
      </p:sp>
      <p:graphicFrame>
        <p:nvGraphicFramePr>
          <p:cNvPr id="6" name="Content Placeholder 4">
            <a:extLst>
              <a:ext uri="{FF2B5EF4-FFF2-40B4-BE49-F238E27FC236}">
                <a16:creationId xmlns:a16="http://schemas.microsoft.com/office/drawing/2014/main" id="{18A82882-00AC-4A1D-837F-434B3E94DB35}"/>
              </a:ext>
            </a:extLst>
          </p:cNvPr>
          <p:cNvGraphicFramePr>
            <a:graphicFrameLocks/>
          </p:cNvGraphicFramePr>
          <p:nvPr>
            <p:extLst>
              <p:ext uri="{D42A27DB-BD31-4B8C-83A1-F6EECF244321}">
                <p14:modId xmlns:p14="http://schemas.microsoft.com/office/powerpoint/2010/main" val="335414837"/>
              </p:ext>
            </p:extLst>
          </p:nvPr>
        </p:nvGraphicFramePr>
        <p:xfrm>
          <a:off x="196389" y="2045493"/>
          <a:ext cx="8561717" cy="1863725"/>
        </p:xfrm>
        <a:graphic>
          <a:graphicData uri="http://schemas.openxmlformats.org/drawingml/2006/table">
            <a:tbl>
              <a:tblPr firstRow="1" bandRow="1">
                <a:tableStyleId>{5C22544A-7EE6-4342-B048-85BDC9FD1C3A}</a:tableStyleId>
              </a:tblPr>
              <a:tblGrid>
                <a:gridCol w="1056135">
                  <a:extLst>
                    <a:ext uri="{9D8B030D-6E8A-4147-A177-3AD203B41FA5}">
                      <a16:colId xmlns:a16="http://schemas.microsoft.com/office/drawing/2014/main" val="20001"/>
                    </a:ext>
                  </a:extLst>
                </a:gridCol>
                <a:gridCol w="1121560">
                  <a:extLst>
                    <a:ext uri="{9D8B030D-6E8A-4147-A177-3AD203B41FA5}">
                      <a16:colId xmlns:a16="http://schemas.microsoft.com/office/drawing/2014/main" val="20002"/>
                    </a:ext>
                  </a:extLst>
                </a:gridCol>
                <a:gridCol w="2390863">
                  <a:extLst>
                    <a:ext uri="{9D8B030D-6E8A-4147-A177-3AD203B41FA5}">
                      <a16:colId xmlns:a16="http://schemas.microsoft.com/office/drawing/2014/main" val="20003"/>
                    </a:ext>
                  </a:extLst>
                </a:gridCol>
                <a:gridCol w="3993159">
                  <a:extLst>
                    <a:ext uri="{9D8B030D-6E8A-4147-A177-3AD203B41FA5}">
                      <a16:colId xmlns:a16="http://schemas.microsoft.com/office/drawing/2014/main" val="20005"/>
                    </a:ext>
                  </a:extLst>
                </a:gridCol>
              </a:tblGrid>
              <a:tr h="559089">
                <a:tc>
                  <a:txBody>
                    <a:bodyPr/>
                    <a:lstStyle/>
                    <a:p>
                      <a:r>
                        <a:rPr lang="en-GB" sz="1400" dirty="0">
                          <a:solidFill>
                            <a:srgbClr val="002060"/>
                          </a:solidFill>
                        </a:rPr>
                        <a:t>Version</a:t>
                      </a:r>
                    </a:p>
                  </a:txBody>
                  <a:tcPr marT="45717" marB="45717"/>
                </a:tc>
                <a:tc>
                  <a:txBody>
                    <a:bodyPr/>
                    <a:lstStyle/>
                    <a:p>
                      <a:r>
                        <a:rPr lang="en-GB" sz="1400" dirty="0">
                          <a:solidFill>
                            <a:srgbClr val="002060"/>
                          </a:solidFill>
                        </a:rPr>
                        <a:t>Date</a:t>
                      </a:r>
                    </a:p>
                  </a:txBody>
                  <a:tcPr marT="45717" marB="45717"/>
                </a:tc>
                <a:tc>
                  <a:txBody>
                    <a:bodyPr/>
                    <a:lstStyle/>
                    <a:p>
                      <a:r>
                        <a:rPr lang="en-GB" sz="1400" dirty="0">
                          <a:solidFill>
                            <a:srgbClr val="002060"/>
                          </a:solidFill>
                        </a:rPr>
                        <a:t>Reviewers</a:t>
                      </a:r>
                    </a:p>
                  </a:txBody>
                  <a:tcPr marT="45717" marB="45717"/>
                </a:tc>
                <a:tc>
                  <a:txBody>
                    <a:bodyPr/>
                    <a:lstStyle/>
                    <a:p>
                      <a:r>
                        <a:rPr lang="en-GB" sz="1400" baseline="0" dirty="0">
                          <a:solidFill>
                            <a:srgbClr val="002060"/>
                          </a:solidFill>
                        </a:rPr>
                        <a:t>Changes, </a:t>
                      </a:r>
                      <a:r>
                        <a:rPr lang="en-GB" sz="1400" dirty="0">
                          <a:solidFill>
                            <a:srgbClr val="002060"/>
                          </a:solidFill>
                        </a:rPr>
                        <a:t>Issues and</a:t>
                      </a:r>
                      <a:r>
                        <a:rPr lang="en-GB" sz="1400" baseline="0" dirty="0">
                          <a:solidFill>
                            <a:srgbClr val="002060"/>
                          </a:solidFill>
                        </a:rPr>
                        <a:t> Actions summary</a:t>
                      </a:r>
                      <a:endParaRPr lang="en-GB" sz="1400" dirty="0">
                        <a:solidFill>
                          <a:srgbClr val="002060"/>
                        </a:solidFill>
                      </a:endParaRPr>
                    </a:p>
                  </a:txBody>
                  <a:tcPr marT="45717" marB="45717"/>
                </a:tc>
                <a:extLst>
                  <a:ext uri="{0D108BD9-81ED-4DB2-BD59-A6C34878D82A}">
                    <a16:rowId xmlns:a16="http://schemas.microsoft.com/office/drawing/2014/main" val="10000"/>
                  </a:ext>
                </a:extLst>
              </a:tr>
              <a:tr h="300708">
                <a:tc>
                  <a:txBody>
                    <a:bodyPr/>
                    <a:lstStyle/>
                    <a:p>
                      <a:r>
                        <a:rPr lang="en-GB" sz="1200" dirty="0"/>
                        <a:t>1</a:t>
                      </a:r>
                    </a:p>
                  </a:txBody>
                  <a:tcPr marT="45717" marB="45717"/>
                </a:tc>
                <a:tc>
                  <a:txBody>
                    <a:bodyPr/>
                    <a:lstStyle/>
                    <a:p>
                      <a:r>
                        <a:rPr lang="en-GB" sz="1200" dirty="0"/>
                        <a:t>12 May 2020</a:t>
                      </a:r>
                    </a:p>
                  </a:txBody>
                  <a:tcPr marT="45717" marB="45717"/>
                </a:tc>
                <a:tc>
                  <a:txBody>
                    <a:bodyPr/>
                    <a:lstStyle/>
                    <a:p>
                      <a:r>
                        <a:rPr lang="en-GB" sz="1200" dirty="0"/>
                        <a:t>Solution Designers</a:t>
                      </a:r>
                    </a:p>
                  </a:txBody>
                  <a:tcPr marT="45717" marB="45717"/>
                </a:tc>
                <a:tc>
                  <a:txBody>
                    <a:bodyPr/>
                    <a:lstStyle/>
                    <a:p>
                      <a:r>
                        <a:rPr lang="en-GB" sz="1200" dirty="0"/>
                        <a:t>Initial Version</a:t>
                      </a:r>
                    </a:p>
                  </a:txBody>
                  <a:tcPr marT="45717" marB="45717"/>
                </a:tc>
                <a:extLst>
                  <a:ext uri="{0D108BD9-81ED-4DB2-BD59-A6C34878D82A}">
                    <a16:rowId xmlns:a16="http://schemas.microsoft.com/office/drawing/2014/main" val="10001"/>
                  </a:ext>
                </a:extLst>
              </a:tr>
              <a:tr h="325963">
                <a:tc>
                  <a:txBody>
                    <a:bodyPr/>
                    <a:lstStyle/>
                    <a:p>
                      <a:r>
                        <a:rPr lang="en-GB" sz="1200" dirty="0"/>
                        <a:t>1.1</a:t>
                      </a:r>
                    </a:p>
                  </a:txBody>
                  <a:tcPr marT="45717" marB="45717"/>
                </a:tc>
                <a:tc>
                  <a:txBody>
                    <a:bodyPr/>
                    <a:lstStyle/>
                    <a:p>
                      <a:r>
                        <a:rPr lang="en-GB" sz="1200" dirty="0"/>
                        <a:t>22 May 2020</a:t>
                      </a:r>
                    </a:p>
                  </a:txBody>
                  <a:tcPr marT="45717" marB="45717"/>
                </a:tc>
                <a:tc>
                  <a:txBody>
                    <a:bodyPr/>
                    <a:lstStyle/>
                    <a:p>
                      <a:r>
                        <a:rPr lang="en-GB" sz="1200" dirty="0"/>
                        <a:t>Stuart Dickson</a:t>
                      </a:r>
                    </a:p>
                  </a:txBody>
                  <a:tcPr marT="45717" marB="45717"/>
                </a:tc>
                <a:tc>
                  <a:txBody>
                    <a:bodyPr/>
                    <a:lstStyle/>
                    <a:p>
                      <a:r>
                        <a:rPr lang="en-GB" sz="1200" dirty="0"/>
                        <a:t>Diagram updates</a:t>
                      </a:r>
                    </a:p>
                  </a:txBody>
                  <a:tcPr marT="45717" marB="45717"/>
                </a:tc>
                <a:extLst>
                  <a:ext uri="{0D108BD9-81ED-4DB2-BD59-A6C34878D82A}">
                    <a16:rowId xmlns:a16="http://schemas.microsoft.com/office/drawing/2014/main" val="10002"/>
                  </a:ext>
                </a:extLst>
              </a:tr>
              <a:tr h="344451">
                <a:tc>
                  <a:txBody>
                    <a:bodyPr/>
                    <a:lstStyle/>
                    <a:p>
                      <a:r>
                        <a:rPr lang="en-GB" sz="1200" dirty="0"/>
                        <a:t>2.0</a:t>
                      </a:r>
                    </a:p>
                  </a:txBody>
                  <a:tcPr marT="45717" marB="45717"/>
                </a:tc>
                <a:tc>
                  <a:txBody>
                    <a:bodyPr/>
                    <a:lstStyle/>
                    <a:p>
                      <a:r>
                        <a:rPr lang="en-GB" sz="1200" dirty="0"/>
                        <a:t>26 May 2020</a:t>
                      </a:r>
                    </a:p>
                  </a:txBody>
                  <a:tcPr marT="45717" marB="45717"/>
                </a:tc>
                <a:tc>
                  <a:txBody>
                    <a:bodyPr/>
                    <a:lstStyle/>
                    <a:p>
                      <a:r>
                        <a:rPr lang="en-GB" sz="1200" dirty="0"/>
                        <a:t>HLD Forum</a:t>
                      </a:r>
                    </a:p>
                  </a:txBody>
                  <a:tcPr marT="45717" marB="45717"/>
                </a:tc>
                <a:tc>
                  <a:txBody>
                    <a:bodyPr/>
                    <a:lstStyle/>
                    <a:p>
                      <a:r>
                        <a:rPr lang="en-GB" sz="1200"/>
                        <a:t>Volumetrics, </a:t>
                      </a:r>
                      <a:r>
                        <a:rPr lang="en-GB" sz="1200" dirty="0"/>
                        <a:t>patterns, data flow into Hadoop SH</a:t>
                      </a:r>
                    </a:p>
                  </a:txBody>
                  <a:tcPr marT="45717" marB="45717"/>
                </a:tc>
                <a:extLst>
                  <a:ext uri="{0D108BD9-81ED-4DB2-BD59-A6C34878D82A}">
                    <a16:rowId xmlns:a16="http://schemas.microsoft.com/office/drawing/2014/main" val="10003"/>
                  </a:ext>
                </a:extLst>
              </a:tr>
              <a:tr h="333514">
                <a:tc>
                  <a:txBody>
                    <a:bodyPr/>
                    <a:lstStyle/>
                    <a:p>
                      <a:r>
                        <a:rPr lang="en-GB" sz="1200" dirty="0"/>
                        <a:t>3.0</a:t>
                      </a:r>
                    </a:p>
                  </a:txBody>
                  <a:tcPr marT="45717" marB="45717"/>
                </a:tc>
                <a:tc>
                  <a:txBody>
                    <a:bodyPr/>
                    <a:lstStyle/>
                    <a:p>
                      <a:r>
                        <a:rPr lang="en-GB" sz="1200" dirty="0"/>
                        <a:t>6 July 2020</a:t>
                      </a:r>
                    </a:p>
                  </a:txBody>
                  <a:tcPr marT="45717" marB="45717"/>
                </a:tc>
                <a:tc>
                  <a:txBody>
                    <a:bodyPr/>
                    <a:lstStyle/>
                    <a:p>
                      <a:r>
                        <a:rPr lang="en-GB" sz="1200" dirty="0"/>
                        <a:t>Designers/Architects</a:t>
                      </a:r>
                    </a:p>
                  </a:txBody>
                  <a:tcPr marT="45717" marB="45717"/>
                </a:tc>
                <a:tc>
                  <a:txBody>
                    <a:bodyPr/>
                    <a:lstStyle/>
                    <a:p>
                      <a:r>
                        <a:rPr lang="en-GB" sz="1200" dirty="0"/>
                        <a:t>Kafka topics and Feature Bank clarifications</a:t>
                      </a:r>
                    </a:p>
                  </a:txBody>
                  <a:tcPr marT="45717" marB="4571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452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Assumptions, Constraints and Dependencies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normAutofit fontScale="70000" lnSpcReduction="20000"/>
          </a:bodyPr>
          <a:lstStyle/>
          <a:p>
            <a:pPr defTabSz="914400">
              <a:spcBef>
                <a:spcPct val="0"/>
              </a:spcBef>
              <a:tabLst>
                <a:tab pos="190500" algn="l"/>
              </a:tabLst>
            </a:pPr>
            <a:r>
              <a:rPr lang="en-GB" altLang="en-US" sz="1400" b="1" dirty="0"/>
              <a:t>What are the Technology Constraints that have impacted the Design</a:t>
            </a:r>
            <a:r>
              <a:rPr lang="en-GB" altLang="en-US" sz="1400" dirty="0"/>
              <a:t>? </a:t>
            </a:r>
          </a:p>
          <a:p>
            <a:pPr marL="285750" indent="-285750" defTabSz="914400">
              <a:spcBef>
                <a:spcPct val="0"/>
              </a:spcBef>
              <a:buFont typeface="Arial" panose="020B0604020202020204" pitchFamily="34" charset="0"/>
              <a:buChar char="•"/>
              <a:tabLst>
                <a:tab pos="190500" algn="l"/>
              </a:tabLst>
            </a:pPr>
            <a:r>
              <a:rPr lang="en-GB" altLang="en-US" sz="1400" dirty="0"/>
              <a:t>Availability of </a:t>
            </a:r>
            <a:r>
              <a:rPr lang="en-GB" altLang="en-US" sz="1400" dirty="0" err="1"/>
              <a:t>StreamSets</a:t>
            </a:r>
            <a:r>
              <a:rPr lang="en-GB" altLang="en-US" sz="1400" dirty="0"/>
              <a:t> Transformer in Zone 8</a:t>
            </a:r>
          </a:p>
          <a:p>
            <a:pPr marL="285750" indent="-285750" defTabSz="914400">
              <a:spcBef>
                <a:spcPct val="0"/>
              </a:spcBef>
              <a:buFont typeface="Arial" panose="020B0604020202020204" pitchFamily="34" charset="0"/>
              <a:buChar char="•"/>
              <a:tabLst>
                <a:tab pos="190500" algn="l"/>
              </a:tabLst>
            </a:pPr>
            <a:r>
              <a:rPr lang="en-GB" altLang="en-US" sz="1400" dirty="0"/>
              <a:t>Model management will be adopted as and when available</a:t>
            </a:r>
          </a:p>
          <a:p>
            <a:pPr marL="285750" indent="-285750" defTabSz="914400">
              <a:spcBef>
                <a:spcPct val="0"/>
              </a:spcBef>
              <a:buFont typeface="Arial" panose="020B0604020202020204" pitchFamily="34" charset="0"/>
              <a:buChar char="•"/>
              <a:tabLst>
                <a:tab pos="190500" algn="l"/>
              </a:tabLst>
            </a:pPr>
            <a:r>
              <a:rPr lang="en-GB" altLang="en-US" sz="1400" dirty="0"/>
              <a:t>Model deployment onto PCF is currently manual. Wil look to automate in the future. </a:t>
            </a:r>
          </a:p>
          <a:p>
            <a:pPr marL="285750" indent="-285750" defTabSz="914400">
              <a:spcBef>
                <a:spcPct val="0"/>
              </a:spcBef>
              <a:buFont typeface="Arial" panose="020B0604020202020204" pitchFamily="34" charset="0"/>
              <a:buChar char="•"/>
              <a:tabLst>
                <a:tab pos="190500" algn="l"/>
              </a:tabLst>
            </a:pPr>
            <a:endParaRPr lang="en-GB" altLang="en-US" sz="1400" dirty="0"/>
          </a:p>
          <a:p>
            <a:pPr defTabSz="914400">
              <a:spcBef>
                <a:spcPct val="0"/>
              </a:spcBef>
              <a:tabLst>
                <a:tab pos="190500" algn="l"/>
              </a:tabLst>
            </a:pPr>
            <a:r>
              <a:rPr lang="en-GB" altLang="en-US" sz="1400" b="1" dirty="0"/>
              <a:t>What are the other non-Technology Constraints that have impacted the Design?</a:t>
            </a:r>
          </a:p>
          <a:p>
            <a:pPr marL="666750" lvl="1" indent="-285750" defTabSz="914400">
              <a:spcBef>
                <a:spcPct val="0"/>
              </a:spcBef>
              <a:tabLst>
                <a:tab pos="190500" algn="l"/>
              </a:tabLst>
            </a:pPr>
            <a:r>
              <a:rPr lang="en-GB" altLang="en-US" sz="1400" dirty="0"/>
              <a:t>The initial approach was to source the TSYS historic data from EDW as there was a project underway to land those datasets into EDW. However, this project is currently on hold, hence the decision to source directly from BIS.</a:t>
            </a:r>
          </a:p>
          <a:p>
            <a:pPr marL="571500" lvl="1" indent="-190500" defTabSz="914400">
              <a:spcBef>
                <a:spcPct val="0"/>
              </a:spcBef>
              <a:buClrTx/>
              <a:buSzTx/>
              <a:buFontTx/>
              <a:buChar char="–"/>
              <a:tabLst>
                <a:tab pos="190500" algn="l"/>
              </a:tabLst>
            </a:pPr>
            <a:endParaRPr lang="en-GB" altLang="en-US" sz="1400" dirty="0"/>
          </a:p>
          <a:p>
            <a:pPr marL="571500" lvl="1" indent="-190500" defTabSz="914400">
              <a:spcBef>
                <a:spcPct val="0"/>
              </a:spcBef>
              <a:buClrTx/>
              <a:buSzTx/>
              <a:buFont typeface="Wingdings" panose="05000000000000000000" pitchFamily="2" charset="2"/>
              <a:buNone/>
              <a:tabLst>
                <a:tab pos="190500" algn="l"/>
              </a:tabLst>
            </a:pPr>
            <a:endParaRPr lang="en-GB" altLang="en-US" sz="1400" dirty="0"/>
          </a:p>
          <a:p>
            <a:pPr defTabSz="914400">
              <a:spcBef>
                <a:spcPct val="0"/>
              </a:spcBef>
              <a:tabLst>
                <a:tab pos="190500" algn="l"/>
              </a:tabLst>
            </a:pPr>
            <a:r>
              <a:rPr lang="en-GB" altLang="en-US" sz="1400" b="1" dirty="0"/>
              <a:t>What Assumptions have underpinned your design?</a:t>
            </a:r>
          </a:p>
          <a:p>
            <a:pPr marL="342900" indent="-171450" defTabSz="914400">
              <a:spcBef>
                <a:spcPct val="0"/>
              </a:spcBef>
              <a:buFont typeface="Arial" panose="020B0604020202020204" pitchFamily="34" charset="0"/>
              <a:buChar char="•"/>
              <a:tabLst>
                <a:tab pos="190500" algn="l"/>
              </a:tabLst>
            </a:pPr>
            <a:r>
              <a:rPr lang="en-GB" altLang="en-US" sz="1300" dirty="0"/>
              <a:t>Model deployment will be manual</a:t>
            </a:r>
          </a:p>
          <a:p>
            <a:pPr marL="342900" indent="-171450" defTabSz="914400">
              <a:spcBef>
                <a:spcPct val="0"/>
              </a:spcBef>
              <a:buFont typeface="Arial" panose="020B0604020202020204" pitchFamily="34" charset="0"/>
              <a:buChar char="•"/>
              <a:tabLst>
                <a:tab pos="190500" algn="l"/>
              </a:tabLst>
            </a:pPr>
            <a:r>
              <a:rPr lang="en-GB" altLang="en-US" sz="1300" dirty="0"/>
              <a:t>Model management will be by the ML Ops team</a:t>
            </a:r>
          </a:p>
          <a:p>
            <a:pPr marL="342900" indent="-171450" defTabSz="914400">
              <a:spcBef>
                <a:spcPct val="0"/>
              </a:spcBef>
              <a:buFont typeface="Arial" panose="020B0604020202020204" pitchFamily="34" charset="0"/>
              <a:buChar char="•"/>
              <a:tabLst>
                <a:tab pos="190500" algn="l"/>
              </a:tabLst>
            </a:pPr>
            <a:r>
              <a:rPr lang="en-GB" altLang="en-US" sz="1300" dirty="0" err="1"/>
              <a:t>mlFlow</a:t>
            </a:r>
            <a:r>
              <a:rPr lang="en-GB" altLang="en-US" sz="1300" dirty="0"/>
              <a:t> not to be used in this phase of model monitoring/storing etc</a:t>
            </a:r>
          </a:p>
          <a:p>
            <a:pPr marL="342900" indent="-171450" defTabSz="914400">
              <a:spcBef>
                <a:spcPct val="0"/>
              </a:spcBef>
              <a:buFont typeface="Arial" panose="020B0604020202020204" pitchFamily="34" charset="0"/>
              <a:buChar char="•"/>
              <a:tabLst>
                <a:tab pos="190500" algn="l"/>
              </a:tabLst>
            </a:pPr>
            <a:r>
              <a:rPr lang="en-GB" altLang="en-US" sz="1300" dirty="0"/>
              <a:t>Release of new models onto PCF will be via </a:t>
            </a:r>
            <a:r>
              <a:rPr lang="en-GB" sz="1300" dirty="0"/>
              <a:t>PCF push – we can either have a separate endpoint to serve the model file, or just push all code.</a:t>
            </a:r>
          </a:p>
          <a:p>
            <a:pPr marL="342900" indent="-171450" defTabSz="914400">
              <a:spcBef>
                <a:spcPct val="0"/>
              </a:spcBef>
              <a:buFont typeface="Arial" panose="020B0604020202020204" pitchFamily="34" charset="0"/>
              <a:buChar char="•"/>
              <a:tabLst>
                <a:tab pos="190500" algn="l"/>
              </a:tabLst>
            </a:pPr>
            <a:r>
              <a:rPr lang="en-GB" altLang="en-US" sz="1300" dirty="0"/>
              <a:t>No changes are required to the existing connectivity between TSYS and NW which uses Message Queue (XMLM) i.e. configure one of the existing queues between TSYS and NW.</a:t>
            </a:r>
          </a:p>
          <a:p>
            <a:pPr marL="342900" indent="-171450" defTabSz="914400">
              <a:spcBef>
                <a:spcPct val="0"/>
              </a:spcBef>
              <a:buFont typeface="Arial" panose="020B0604020202020204" pitchFamily="34" charset="0"/>
              <a:buChar char="•"/>
              <a:tabLst>
                <a:tab pos="190500" algn="l"/>
              </a:tabLst>
            </a:pPr>
            <a:r>
              <a:rPr lang="en-GB" altLang="en-US" sz="1300" dirty="0"/>
              <a:t>The Nat West MQ channel can handle the required, daily traffic volumes.</a:t>
            </a:r>
          </a:p>
          <a:p>
            <a:pPr marL="342900" indent="-171450" defTabSz="914400">
              <a:spcBef>
                <a:spcPct val="0"/>
              </a:spcBef>
              <a:buFont typeface="Arial" panose="020B0604020202020204" pitchFamily="34" charset="0"/>
              <a:buChar char="•"/>
              <a:tabLst>
                <a:tab pos="190500" algn="l"/>
              </a:tabLst>
            </a:pPr>
            <a:r>
              <a:rPr lang="en-GB" altLang="en-US" sz="1300" dirty="0"/>
              <a:t>All Event processing will be hosted on the existing </a:t>
            </a:r>
            <a:r>
              <a:rPr lang="en-GB" altLang="en-US" sz="1300" dirty="0" err="1"/>
              <a:t>Speedzone</a:t>
            </a:r>
            <a:r>
              <a:rPr lang="en-GB" altLang="en-US" sz="1300" dirty="0"/>
              <a:t> platform.</a:t>
            </a:r>
          </a:p>
          <a:p>
            <a:pPr marL="342900" indent="-171450" defTabSz="914400">
              <a:spcBef>
                <a:spcPct val="0"/>
              </a:spcBef>
              <a:buFont typeface="Arial" panose="020B0604020202020204" pitchFamily="34" charset="0"/>
              <a:buChar char="•"/>
              <a:tabLst>
                <a:tab pos="190500" algn="l"/>
              </a:tabLst>
            </a:pPr>
            <a:r>
              <a:rPr lang="en-GB" altLang="en-US" sz="1300" dirty="0"/>
              <a:t>PAN will be hashed in transit by TSYS if present, but is not needed by the ML model anyway.</a:t>
            </a:r>
          </a:p>
          <a:p>
            <a:pPr marL="342900" indent="-171450" defTabSz="914400">
              <a:spcBef>
                <a:spcPct val="0"/>
              </a:spcBef>
              <a:buFont typeface="Arial" panose="020B0604020202020204" pitchFamily="34" charset="0"/>
              <a:buChar char="•"/>
              <a:tabLst>
                <a:tab pos="190500" algn="l"/>
              </a:tabLst>
            </a:pPr>
            <a:r>
              <a:rPr lang="en-GB" altLang="en-US" sz="1300" dirty="0"/>
              <a:t>NW will be able to utilise the existing message schema, format/fields used to communicate over MQ between TSYS and NW.</a:t>
            </a:r>
          </a:p>
          <a:p>
            <a:pPr marL="342900" indent="-171450" defTabSz="914400">
              <a:spcBef>
                <a:spcPct val="0"/>
              </a:spcBef>
              <a:buFont typeface="Arial" panose="020B0604020202020204" pitchFamily="34" charset="0"/>
              <a:buChar char="•"/>
              <a:tabLst>
                <a:tab pos="190500" algn="l"/>
              </a:tabLst>
            </a:pPr>
            <a:r>
              <a:rPr lang="en-GB" altLang="en-US" sz="1300" dirty="0"/>
              <a:t>NW MQ channels will be able to handle the expected alert volumes</a:t>
            </a:r>
          </a:p>
          <a:p>
            <a:pPr marL="342900" indent="-171450" defTabSz="914400">
              <a:spcBef>
                <a:spcPct val="0"/>
              </a:spcBef>
              <a:buFont typeface="Arial" panose="020B0604020202020204" pitchFamily="34" charset="0"/>
              <a:buChar char="•"/>
              <a:tabLst>
                <a:tab pos="190500" algn="l"/>
              </a:tabLst>
            </a:pPr>
            <a:r>
              <a:rPr lang="en-GB" altLang="en-US" sz="1300" dirty="0"/>
              <a:t>It is expected that an Impala read on FB will be performant enough for the volume and latency requirements of this solution.</a:t>
            </a:r>
          </a:p>
          <a:p>
            <a:pPr marL="342900" indent="-171450" defTabSz="914400">
              <a:spcBef>
                <a:spcPct val="0"/>
              </a:spcBef>
              <a:buFont typeface="Arial" panose="020B0604020202020204" pitchFamily="34" charset="0"/>
              <a:buChar char="•"/>
              <a:tabLst>
                <a:tab pos="190500" algn="l"/>
              </a:tabLst>
            </a:pPr>
            <a:r>
              <a:rPr lang="en-GB" altLang="en-US" sz="1300" dirty="0"/>
              <a:t>Tenant teams are in place to take ownership of the solution after the warranty period expires.</a:t>
            </a:r>
          </a:p>
          <a:p>
            <a:pPr defTabSz="914400">
              <a:spcBef>
                <a:spcPct val="0"/>
              </a:spcBef>
              <a:tabLst>
                <a:tab pos="190500" algn="l"/>
              </a:tabLst>
            </a:pPr>
            <a:br>
              <a:rPr lang="en-GB" altLang="en-US" sz="1200" dirty="0"/>
            </a:br>
            <a:endParaRPr lang="en-GB" altLang="en-US" sz="1200" dirty="0"/>
          </a:p>
          <a:p>
            <a:pPr defTabSz="914400">
              <a:spcBef>
                <a:spcPct val="0"/>
              </a:spcBef>
              <a:tabLst>
                <a:tab pos="190500" algn="l"/>
              </a:tabLst>
            </a:pPr>
            <a:r>
              <a:rPr lang="en-GB" altLang="en-US" sz="1400" b="1" dirty="0"/>
              <a:t>Are there any dependencies in your design?</a:t>
            </a:r>
          </a:p>
          <a:p>
            <a:pPr marL="285750" indent="-285750" defTabSz="914400">
              <a:spcBef>
                <a:spcPct val="0"/>
              </a:spcBef>
              <a:buFont typeface="Arial" panose="020B0604020202020204" pitchFamily="34" charset="0"/>
              <a:buChar char="•"/>
              <a:tabLst>
                <a:tab pos="190500" algn="l"/>
              </a:tabLst>
            </a:pPr>
            <a:r>
              <a:rPr lang="en-GB" altLang="en-US" sz="1400" dirty="0"/>
              <a:t>We are using the Functions Services Analytics tenancy.</a:t>
            </a:r>
          </a:p>
          <a:p>
            <a:pPr marL="285750" indent="-285750" defTabSz="914400">
              <a:spcBef>
                <a:spcPct val="0"/>
              </a:spcBef>
              <a:buFont typeface="Arial" panose="020B0604020202020204" pitchFamily="34" charset="0"/>
              <a:buChar char="•"/>
              <a:tabLst>
                <a:tab pos="190500" algn="l"/>
              </a:tabLst>
            </a:pPr>
            <a:r>
              <a:rPr lang="en-GB" altLang="en-US" sz="1400" dirty="0"/>
              <a:t>An exercise is underway to model the data (for Cards, Events, Authorisations and Alerts) to the NW LDM and needs to be signed off before data loads into EAS can begin. </a:t>
            </a:r>
          </a:p>
          <a:p>
            <a:pPr marL="285750" indent="-285750" defTabSz="914400">
              <a:spcBef>
                <a:spcPct val="0"/>
              </a:spcBef>
              <a:buFont typeface="Arial" panose="020B0604020202020204" pitchFamily="34" charset="0"/>
              <a:buChar char="•"/>
              <a:tabLst>
                <a:tab pos="190500" algn="l"/>
              </a:tabLst>
            </a:pPr>
            <a:r>
              <a:rPr lang="en-GB" altLang="en-US" sz="1400" dirty="0"/>
              <a:t>Authorisation Event is not an existing entity in the current NW LDM and may require additions and further governance by the LDM Board.</a:t>
            </a:r>
          </a:p>
          <a:p>
            <a:pPr marL="285750" indent="-285750" defTabSz="914400">
              <a:spcBef>
                <a:spcPct val="0"/>
              </a:spcBef>
              <a:buFont typeface="Arial" panose="020B0604020202020204" pitchFamily="34" charset="0"/>
              <a:buChar char="•"/>
              <a:tabLst>
                <a:tab pos="190500" algn="l"/>
              </a:tabLst>
            </a:pPr>
            <a:r>
              <a:rPr lang="en-GB" altLang="en-US" sz="1400" dirty="0" err="1"/>
              <a:t>Streamsets</a:t>
            </a:r>
            <a:r>
              <a:rPr lang="en-GB" altLang="en-US" sz="1400" dirty="0"/>
              <a:t> Transformer availability in Zone 8 are beyond the go live dates of the project (in the interim, Project will use Transformer in Zone 7)</a:t>
            </a:r>
          </a:p>
          <a:p>
            <a:pPr marL="285750" indent="-285750" defTabSz="914400">
              <a:spcBef>
                <a:spcPct val="0"/>
              </a:spcBef>
              <a:buFont typeface="Arial" panose="020B0604020202020204" pitchFamily="34" charset="0"/>
              <a:buChar char="•"/>
              <a:tabLst>
                <a:tab pos="190500" algn="l"/>
              </a:tabLst>
            </a:pPr>
            <a:r>
              <a:rPr lang="en-GB" altLang="en-US" sz="1400" dirty="0"/>
              <a:t>NW to inform TSYS which message formats they will use for the near real time messaging traffic.</a:t>
            </a:r>
          </a:p>
          <a:p>
            <a:pPr marL="285750" indent="-285750" defTabSz="914400">
              <a:spcBef>
                <a:spcPct val="0"/>
              </a:spcBef>
              <a:buFont typeface="Arial" panose="020B0604020202020204" pitchFamily="34" charset="0"/>
              <a:buChar char="•"/>
              <a:tabLst>
                <a:tab pos="190500" algn="l"/>
              </a:tabLst>
            </a:pPr>
            <a:r>
              <a:rPr lang="en-GB" altLang="en-US" sz="1400" dirty="0"/>
              <a:t>New, inbound and outbound Queues need to be setup between TSYS  and NW to enable data transfers.</a:t>
            </a:r>
          </a:p>
          <a:p>
            <a:pPr marL="285750" indent="-285750" defTabSz="914400">
              <a:spcBef>
                <a:spcPct val="0"/>
              </a:spcBef>
              <a:buFont typeface="Arial" panose="020B0604020202020204" pitchFamily="34" charset="0"/>
              <a:buChar char="•"/>
              <a:tabLst>
                <a:tab pos="190500" algn="l"/>
              </a:tabLst>
            </a:pPr>
            <a:r>
              <a:rPr lang="en-GB" altLang="en-US" sz="1400" dirty="0"/>
              <a:t>Firewalls need to be opened up between Zone 7 and Zone 8 to enable cross zone interactions that will be needed in this Design.</a:t>
            </a:r>
          </a:p>
          <a:p>
            <a:pPr marL="285750" indent="-285750" defTabSz="914400">
              <a:spcBef>
                <a:spcPct val="0"/>
              </a:spcBef>
              <a:buFont typeface="Arial" panose="020B0604020202020204" pitchFamily="34" charset="0"/>
              <a:buChar char="•"/>
              <a:tabLst>
                <a:tab pos="190500" algn="l"/>
              </a:tabLst>
            </a:pPr>
            <a:r>
              <a:rPr lang="en-GB" altLang="en-US" sz="1400" dirty="0"/>
              <a:t>Readiness of DR capability across the </a:t>
            </a:r>
            <a:r>
              <a:rPr lang="en-GB" altLang="en-US" sz="1400" dirty="0" err="1"/>
              <a:t>StreamSets</a:t>
            </a:r>
            <a:r>
              <a:rPr lang="en-GB" altLang="en-US" sz="1400" dirty="0"/>
              <a:t> ecosystem.</a:t>
            </a:r>
          </a:p>
          <a:p>
            <a:pPr marL="285750" indent="-285750" defTabSz="914400">
              <a:spcBef>
                <a:spcPct val="0"/>
              </a:spcBef>
              <a:buFont typeface="Arial" panose="020B0604020202020204" pitchFamily="34" charset="0"/>
              <a:buChar char="•"/>
              <a:tabLst>
                <a:tab pos="190500" algn="l"/>
              </a:tabLst>
            </a:pPr>
            <a:endParaRPr lang="en-GB" altLang="en-US" sz="1200" dirty="0"/>
          </a:p>
          <a:p>
            <a:endParaRPr lang="en-GB" sz="1400" b="1"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20</a:t>
            </a:fld>
            <a:endParaRPr lang="en-US"/>
          </a:p>
        </p:txBody>
      </p:sp>
    </p:spTree>
    <p:extLst>
      <p:ext uri="{BB962C8B-B14F-4D97-AF65-F5344CB8AC3E}">
        <p14:creationId xmlns:p14="http://schemas.microsoft.com/office/powerpoint/2010/main" val="167036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Open Risks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normAutofit/>
          </a:bodyPr>
          <a:lstStyle/>
          <a:p>
            <a:r>
              <a:rPr lang="en-GB" altLang="en-US" sz="1400" b="1" dirty="0"/>
              <a:t>Design Risks:</a:t>
            </a:r>
          </a:p>
          <a:p>
            <a:pPr marL="342900" indent="-171450">
              <a:buFont typeface="Arial" panose="020B0604020202020204" pitchFamily="34" charset="0"/>
              <a:buChar char="•"/>
            </a:pPr>
            <a:r>
              <a:rPr lang="en-GB" sz="1200" dirty="0"/>
              <a:t>There is a risk that the admissibility of BIS as a Golden Source may be questioned however the EDW platform owner is comfortable with using BIS data due to its quality and coverage of TSYS data.</a:t>
            </a:r>
          </a:p>
          <a:p>
            <a:pPr marL="171450" indent="-171450">
              <a:buFont typeface="Arial" panose="020B0604020202020204" pitchFamily="34" charset="0"/>
              <a:buChar char="•"/>
            </a:pPr>
            <a:r>
              <a:rPr lang="en-GB" sz="1200" dirty="0"/>
              <a:t>The end to end performance requirements may not be adequately testable in the development environments.</a:t>
            </a:r>
          </a:p>
          <a:p>
            <a:pPr marL="171450" indent="-171450">
              <a:buFont typeface="Arial" panose="020B0604020202020204" pitchFamily="34" charset="0"/>
              <a:buChar char="•"/>
            </a:pPr>
            <a:r>
              <a:rPr lang="en-GB" sz="1200" dirty="0" err="1"/>
              <a:t>StreamSets</a:t>
            </a:r>
            <a:r>
              <a:rPr lang="en-GB" sz="1200" dirty="0"/>
              <a:t> Transformer will only have manual failover across MM and MG sites. The means that the Application will need to perform manual recovery in case of failed Spark jobs.</a:t>
            </a:r>
          </a:p>
          <a:p>
            <a:endParaRPr lang="en-GB" sz="1200" dirty="0">
              <a:solidFill>
                <a:srgbClr val="FF0000"/>
              </a:solidFill>
            </a:endParaRPr>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21</a:t>
            </a:fld>
            <a:endParaRPr lang="en-US"/>
          </a:p>
        </p:txBody>
      </p:sp>
    </p:spTree>
    <p:extLst>
      <p:ext uri="{BB962C8B-B14F-4D97-AF65-F5344CB8AC3E}">
        <p14:creationId xmlns:p14="http://schemas.microsoft.com/office/powerpoint/2010/main" val="2112065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HLD– To Be – Logical View</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22</a:t>
            </a:fld>
            <a:endParaRPr lang="en-US"/>
          </a:p>
        </p:txBody>
      </p:sp>
      <p:pic>
        <p:nvPicPr>
          <p:cNvPr id="3" name="Picture 2">
            <a:extLst>
              <a:ext uri="{FF2B5EF4-FFF2-40B4-BE49-F238E27FC236}">
                <a16:creationId xmlns:a16="http://schemas.microsoft.com/office/drawing/2014/main" id="{0060EA3D-B5D0-443C-A8D4-E014E778B20B}"/>
              </a:ext>
            </a:extLst>
          </p:cNvPr>
          <p:cNvPicPr>
            <a:picLocks noChangeAspect="1"/>
          </p:cNvPicPr>
          <p:nvPr/>
        </p:nvPicPr>
        <p:blipFill>
          <a:blip r:embed="rId2"/>
          <a:stretch>
            <a:fillRect/>
          </a:stretch>
        </p:blipFill>
        <p:spPr>
          <a:xfrm>
            <a:off x="504825" y="1743075"/>
            <a:ext cx="8134350" cy="3371850"/>
          </a:xfrm>
          <a:prstGeom prst="rect">
            <a:avLst/>
          </a:prstGeom>
        </p:spPr>
      </p:pic>
    </p:spTree>
    <p:extLst>
      <p:ext uri="{BB962C8B-B14F-4D97-AF65-F5344CB8AC3E}">
        <p14:creationId xmlns:p14="http://schemas.microsoft.com/office/powerpoint/2010/main" val="1838654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dirty="0"/>
              <a:t>Appendix:</a:t>
            </a:r>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23</a:t>
            </a:fld>
            <a:endParaRPr lang="en-US"/>
          </a:p>
        </p:txBody>
      </p:sp>
    </p:spTree>
    <p:extLst>
      <p:ext uri="{BB962C8B-B14F-4D97-AF65-F5344CB8AC3E}">
        <p14:creationId xmlns:p14="http://schemas.microsoft.com/office/powerpoint/2010/main" val="62744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dirty="0"/>
              <a:t>Glossary</a:t>
            </a:r>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3</a:t>
            </a:fld>
            <a:endParaRPr lang="en-US"/>
          </a:p>
        </p:txBody>
      </p:sp>
      <p:graphicFrame>
        <p:nvGraphicFramePr>
          <p:cNvPr id="5" name="Content Placeholder 2">
            <a:extLst>
              <a:ext uri="{FF2B5EF4-FFF2-40B4-BE49-F238E27FC236}">
                <a16:creationId xmlns:a16="http://schemas.microsoft.com/office/drawing/2014/main" id="{DFA8DBC7-DF05-4620-9534-71254A9E4088}"/>
              </a:ext>
            </a:extLst>
          </p:cNvPr>
          <p:cNvGraphicFramePr>
            <a:graphicFrameLocks/>
          </p:cNvGraphicFramePr>
          <p:nvPr>
            <p:extLst>
              <p:ext uri="{D42A27DB-BD31-4B8C-83A1-F6EECF244321}">
                <p14:modId xmlns:p14="http://schemas.microsoft.com/office/powerpoint/2010/main" val="1861405112"/>
              </p:ext>
            </p:extLst>
          </p:nvPr>
        </p:nvGraphicFramePr>
        <p:xfrm>
          <a:off x="334947" y="1089224"/>
          <a:ext cx="7130141" cy="5484910"/>
        </p:xfrm>
        <a:graphic>
          <a:graphicData uri="http://schemas.openxmlformats.org/drawingml/2006/table">
            <a:tbl>
              <a:tblPr firstRow="1" bandRow="1">
                <a:tableStyleId>{5C22544A-7EE6-4342-B048-85BDC9FD1C3A}</a:tableStyleId>
              </a:tblPr>
              <a:tblGrid>
                <a:gridCol w="878071">
                  <a:extLst>
                    <a:ext uri="{9D8B030D-6E8A-4147-A177-3AD203B41FA5}">
                      <a16:colId xmlns:a16="http://schemas.microsoft.com/office/drawing/2014/main" val="20000"/>
                    </a:ext>
                  </a:extLst>
                </a:gridCol>
                <a:gridCol w="2543010">
                  <a:extLst>
                    <a:ext uri="{9D8B030D-6E8A-4147-A177-3AD203B41FA5}">
                      <a16:colId xmlns:a16="http://schemas.microsoft.com/office/drawing/2014/main" val="20001"/>
                    </a:ext>
                  </a:extLst>
                </a:gridCol>
                <a:gridCol w="302739">
                  <a:extLst>
                    <a:ext uri="{9D8B030D-6E8A-4147-A177-3AD203B41FA5}">
                      <a16:colId xmlns:a16="http://schemas.microsoft.com/office/drawing/2014/main" val="20002"/>
                    </a:ext>
                  </a:extLst>
                </a:gridCol>
                <a:gridCol w="877944">
                  <a:extLst>
                    <a:ext uri="{9D8B030D-6E8A-4147-A177-3AD203B41FA5}">
                      <a16:colId xmlns:a16="http://schemas.microsoft.com/office/drawing/2014/main" val="20003"/>
                    </a:ext>
                  </a:extLst>
                </a:gridCol>
                <a:gridCol w="2528377">
                  <a:extLst>
                    <a:ext uri="{9D8B030D-6E8A-4147-A177-3AD203B41FA5}">
                      <a16:colId xmlns:a16="http://schemas.microsoft.com/office/drawing/2014/main" val="20004"/>
                    </a:ext>
                  </a:extLst>
                </a:gridCol>
              </a:tblGrid>
              <a:tr h="370931">
                <a:tc>
                  <a:txBody>
                    <a:bodyPr/>
                    <a:lstStyle/>
                    <a:p>
                      <a:r>
                        <a:rPr lang="en-GB" sz="1800" dirty="0"/>
                        <a:t>Term</a:t>
                      </a:r>
                    </a:p>
                  </a:txBody>
                  <a:tcPr marT="45732" marB="45732"/>
                </a:tc>
                <a:tc>
                  <a:txBody>
                    <a:bodyPr/>
                    <a:lstStyle/>
                    <a:p>
                      <a:r>
                        <a:rPr lang="en-GB" sz="1800" dirty="0"/>
                        <a:t>Definition</a:t>
                      </a:r>
                    </a:p>
                  </a:txBody>
                  <a:tcPr marT="45732" marB="45732"/>
                </a:tc>
                <a:tc>
                  <a:txBody>
                    <a:bodyPr/>
                    <a:lstStyle/>
                    <a:p>
                      <a:endParaRPr lang="en-GB" sz="1800" dirty="0"/>
                    </a:p>
                  </a:txBody>
                  <a:tcPr marT="45732" marB="45732">
                    <a:solidFill>
                      <a:schemeClr val="bg1"/>
                    </a:solidFill>
                  </a:tcPr>
                </a:tc>
                <a:tc>
                  <a:txBody>
                    <a:bodyPr/>
                    <a:lstStyle/>
                    <a:p>
                      <a:r>
                        <a:rPr lang="en-GB" sz="1800" dirty="0"/>
                        <a:t>Term</a:t>
                      </a:r>
                    </a:p>
                  </a:txBody>
                  <a:tcPr marT="45732" marB="45732"/>
                </a:tc>
                <a:tc>
                  <a:txBody>
                    <a:bodyPr/>
                    <a:lstStyle/>
                    <a:p>
                      <a:r>
                        <a:rPr lang="en-GB" sz="1800" dirty="0"/>
                        <a:t>Definition</a:t>
                      </a:r>
                    </a:p>
                  </a:txBody>
                  <a:tcPr marT="45732" marB="45732"/>
                </a:tc>
                <a:extLst>
                  <a:ext uri="{0D108BD9-81ED-4DB2-BD59-A6C34878D82A}">
                    <a16:rowId xmlns:a16="http://schemas.microsoft.com/office/drawing/2014/main" val="10000"/>
                  </a:ext>
                </a:extLst>
              </a:tr>
              <a:tr h="0">
                <a:tc>
                  <a:txBody>
                    <a:bodyPr/>
                    <a:lstStyle/>
                    <a:p>
                      <a:pPr algn="l"/>
                      <a:r>
                        <a:rPr lang="en-GB" sz="1200" dirty="0"/>
                        <a:t>BIS</a:t>
                      </a:r>
                    </a:p>
                  </a:txBody>
                  <a:tcPr marT="45732" marB="45732"/>
                </a:tc>
                <a:tc>
                  <a:txBody>
                    <a:bodyPr/>
                    <a:lstStyle/>
                    <a:p>
                      <a:r>
                        <a:rPr lang="en-GB" sz="1100" dirty="0"/>
                        <a:t>Business Intelligence System</a:t>
                      </a:r>
                    </a:p>
                    <a:p>
                      <a:r>
                        <a:rPr lang="en-GB" sz="1100" dirty="0"/>
                        <a:t>A SQL Server Data Warehouse that contains credit card transactions and account holder data for Cards Analysis</a:t>
                      </a:r>
                    </a:p>
                  </a:txBody>
                  <a:tcPr marT="45732" marB="45732" anchor="ctr"/>
                </a:tc>
                <a:tc>
                  <a:txBody>
                    <a:bodyPr/>
                    <a:lstStyle/>
                    <a:p>
                      <a:endParaRPr lang="en-GB" sz="800" dirty="0"/>
                    </a:p>
                  </a:txBody>
                  <a:tcPr marT="45732" marB="45732">
                    <a:solidFill>
                      <a:schemeClr val="bg1"/>
                    </a:solidFill>
                  </a:tcPr>
                </a:tc>
                <a:tc>
                  <a:txBody>
                    <a:bodyPr/>
                    <a:lstStyle/>
                    <a:p>
                      <a:r>
                        <a:rPr lang="en-GB" sz="1200" dirty="0"/>
                        <a:t>ECP</a:t>
                      </a:r>
                    </a:p>
                  </a:txBody>
                  <a:tcPr marT="45732" marB="45732"/>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b="0" dirty="0"/>
                        <a:t>Enterprise Cloud</a:t>
                      </a:r>
                      <a:r>
                        <a:rPr lang="en-GB" sz="1100" b="0" baseline="0" dirty="0"/>
                        <a:t> Platform – The bank’s cloud infrastructure service</a:t>
                      </a:r>
                      <a:endParaRPr lang="en-GB" sz="1100" b="0" dirty="0"/>
                    </a:p>
                  </a:txBody>
                  <a:tcPr marT="45732" marB="45732" anchor="ctr"/>
                </a:tc>
                <a:extLst>
                  <a:ext uri="{0D108BD9-81ED-4DB2-BD59-A6C34878D82A}">
                    <a16:rowId xmlns:a16="http://schemas.microsoft.com/office/drawing/2014/main" val="2416878750"/>
                  </a:ext>
                </a:extLst>
              </a:tr>
              <a:tr h="595608">
                <a:tc>
                  <a:txBody>
                    <a:bodyPr/>
                    <a:lstStyle/>
                    <a:p>
                      <a:r>
                        <a:rPr lang="en-GB" sz="1200" dirty="0"/>
                        <a:t>EDH</a:t>
                      </a:r>
                    </a:p>
                  </a:txBody>
                  <a:tcPr marT="45732" marB="45732"/>
                </a:tc>
                <a:tc>
                  <a:txBody>
                    <a:bodyPr/>
                    <a:lstStyle/>
                    <a:p>
                      <a:r>
                        <a:rPr lang="en-GB" sz="1100" dirty="0"/>
                        <a:t>Enterprise Data Hub – the Bank’s enterprise data platform</a:t>
                      </a:r>
                    </a:p>
                  </a:txBody>
                  <a:tcPr marT="45732" marB="45732" anchor="ctr"/>
                </a:tc>
                <a:tc>
                  <a:txBody>
                    <a:bodyPr/>
                    <a:lstStyle/>
                    <a:p>
                      <a:endParaRPr lang="en-GB" sz="800" dirty="0"/>
                    </a:p>
                  </a:txBody>
                  <a:tcPr marT="45732" marB="45732">
                    <a:solidFill>
                      <a:schemeClr val="bg1"/>
                    </a:solidFill>
                  </a:tcPr>
                </a:tc>
                <a:tc>
                  <a:txBody>
                    <a:bodyPr/>
                    <a:lstStyle/>
                    <a:p>
                      <a:r>
                        <a:rPr lang="en-GB" sz="1200" dirty="0"/>
                        <a:t>MQ</a:t>
                      </a:r>
                    </a:p>
                  </a:txBody>
                  <a:tcPr marT="45732" marB="45732"/>
                </a:tc>
                <a:tc>
                  <a:txBody>
                    <a:bodyPr/>
                    <a:lstStyle/>
                    <a:p>
                      <a:r>
                        <a:rPr lang="en-GB" sz="1100" b="0" dirty="0"/>
                        <a:t>IBM Message Queue</a:t>
                      </a:r>
                    </a:p>
                  </a:txBody>
                  <a:tcPr marT="45732" marB="45732" anchor="ctr"/>
                </a:tc>
                <a:extLst>
                  <a:ext uri="{0D108BD9-81ED-4DB2-BD59-A6C34878D82A}">
                    <a16:rowId xmlns:a16="http://schemas.microsoft.com/office/drawing/2014/main" val="10001"/>
                  </a:ext>
                </a:extLst>
              </a:tr>
              <a:tr h="595608">
                <a:tc>
                  <a:txBody>
                    <a:bodyPr/>
                    <a:lstStyle/>
                    <a:p>
                      <a:r>
                        <a:rPr lang="en-GB" sz="1200" dirty="0"/>
                        <a:t>EAS UCA</a:t>
                      </a:r>
                    </a:p>
                  </a:txBody>
                  <a:tcPr marT="45732" marB="45732"/>
                </a:tc>
                <a:tc>
                  <a:txBody>
                    <a:bodyPr/>
                    <a:lstStyle/>
                    <a:p>
                      <a:r>
                        <a:rPr lang="en-GB" sz="1100" dirty="0"/>
                        <a:t>Enterprise Analytic Store – Use case Aligned</a:t>
                      </a:r>
                    </a:p>
                  </a:txBody>
                  <a:tcPr marT="45732" marB="45732" anchor="ctr"/>
                </a:tc>
                <a:tc>
                  <a:txBody>
                    <a:bodyPr/>
                    <a:lstStyle/>
                    <a:p>
                      <a:endParaRPr lang="en-GB" sz="800" dirty="0"/>
                    </a:p>
                  </a:txBody>
                  <a:tcPr marT="45732" marB="45732">
                    <a:solidFill>
                      <a:schemeClr val="bg1"/>
                    </a:solidFill>
                  </a:tcPr>
                </a:tc>
                <a:tc>
                  <a:txBody>
                    <a:bodyPr/>
                    <a:lstStyle/>
                    <a:p>
                      <a:r>
                        <a:rPr lang="en-GB" sz="1200" dirty="0"/>
                        <a:t>ML</a:t>
                      </a:r>
                    </a:p>
                  </a:txBody>
                  <a:tcPr marT="45732" marB="45732"/>
                </a:tc>
                <a:tc>
                  <a:txBody>
                    <a:bodyPr/>
                    <a:lstStyle/>
                    <a:p>
                      <a:pPr algn="l"/>
                      <a:r>
                        <a:rPr lang="en-GB" sz="1100" b="0" dirty="0"/>
                        <a:t>Machine Learning models</a:t>
                      </a:r>
                    </a:p>
                  </a:txBody>
                  <a:tcPr marT="45732" marB="45732" anchor="ctr"/>
                </a:tc>
                <a:extLst>
                  <a:ext uri="{0D108BD9-81ED-4DB2-BD59-A6C34878D82A}">
                    <a16:rowId xmlns:a16="http://schemas.microsoft.com/office/drawing/2014/main" val="10002"/>
                  </a:ext>
                </a:extLst>
              </a:tr>
              <a:tr h="595608">
                <a:tc>
                  <a:txBody>
                    <a:bodyPr/>
                    <a:lstStyle/>
                    <a:p>
                      <a:r>
                        <a:rPr lang="en-GB" sz="1200" dirty="0"/>
                        <a:t>Feature</a:t>
                      </a:r>
                    </a:p>
                  </a:txBody>
                  <a:tcPr marT="45732" marB="45732"/>
                </a:tc>
                <a:tc>
                  <a:txBody>
                    <a:bodyPr/>
                    <a:lstStyle/>
                    <a:p>
                      <a:r>
                        <a:rPr lang="en-GB" sz="1100" dirty="0"/>
                        <a:t>A feature is an individual measurable property or characteristic of a phenomenon being observed</a:t>
                      </a:r>
                    </a:p>
                  </a:txBody>
                  <a:tcPr marT="45732" marB="45732" anchor="ctr"/>
                </a:tc>
                <a:tc>
                  <a:txBody>
                    <a:bodyPr/>
                    <a:lstStyle/>
                    <a:p>
                      <a:endParaRPr lang="en-GB" sz="800" dirty="0"/>
                    </a:p>
                  </a:txBody>
                  <a:tcPr marT="45732" marB="45732">
                    <a:solidFill>
                      <a:schemeClr val="bg1"/>
                    </a:solidFill>
                  </a:tcPr>
                </a:tc>
                <a:tc>
                  <a:txBody>
                    <a:bodyPr/>
                    <a:lstStyle/>
                    <a:p>
                      <a:r>
                        <a:rPr lang="en-GB" sz="1200" dirty="0"/>
                        <a:t>PCF</a:t>
                      </a:r>
                    </a:p>
                  </a:txBody>
                  <a:tcPr marT="45732" marB="45732"/>
                </a:tc>
                <a:tc>
                  <a:txBody>
                    <a:bodyPr/>
                    <a:lstStyle/>
                    <a:p>
                      <a:r>
                        <a:rPr lang="en-GB" sz="1100" b="0" dirty="0"/>
                        <a:t>Pivotal Cloud Foundry (an open source, cloud platform)</a:t>
                      </a:r>
                    </a:p>
                  </a:txBody>
                  <a:tcPr marT="45732" marB="45732" anchor="ctr"/>
                </a:tc>
                <a:extLst>
                  <a:ext uri="{0D108BD9-81ED-4DB2-BD59-A6C34878D82A}">
                    <a16:rowId xmlns:a16="http://schemas.microsoft.com/office/drawing/2014/main" val="10003"/>
                  </a:ext>
                </a:extLst>
              </a:tr>
              <a:tr h="427560">
                <a:tc>
                  <a:txBody>
                    <a:bodyPr/>
                    <a:lstStyle/>
                    <a:p>
                      <a:r>
                        <a:rPr lang="en-GB" sz="1200" dirty="0"/>
                        <a:t>FB</a:t>
                      </a:r>
                    </a:p>
                  </a:txBody>
                  <a:tcPr marT="45732" marB="45732"/>
                </a:tc>
                <a:tc>
                  <a:txBody>
                    <a:bodyPr/>
                    <a:lstStyle/>
                    <a:p>
                      <a:r>
                        <a:rPr lang="en-GB" sz="1100" dirty="0"/>
                        <a:t>Feature Bank. A type of a data store that is specific to the requirements of Machine Learning models. It holds a collection of commonly used features (Categorical &amp; Numerical) for use in data science/machine learning development and training/ re-training.</a:t>
                      </a:r>
                    </a:p>
                  </a:txBody>
                  <a:tcPr marT="45732" marB="45732" anchor="ctr"/>
                </a:tc>
                <a:tc>
                  <a:txBody>
                    <a:bodyPr/>
                    <a:lstStyle/>
                    <a:p>
                      <a:endParaRPr lang="en-GB" sz="800" dirty="0"/>
                    </a:p>
                  </a:txBody>
                  <a:tcPr marT="45732" marB="45732">
                    <a:solidFill>
                      <a:schemeClr val="bg1"/>
                    </a:solidFill>
                  </a:tcPr>
                </a:tc>
                <a:tc>
                  <a:txBody>
                    <a:bodyPr/>
                    <a:lstStyle/>
                    <a:p>
                      <a:endParaRPr lang="en-GB"/>
                    </a:p>
                  </a:txBody>
                  <a:tcPr marT="45732" marB="45732"/>
                </a:tc>
                <a:tc>
                  <a:txBody>
                    <a:bodyPr/>
                    <a:lstStyle/>
                    <a:p>
                      <a:endParaRPr lang="en-GB"/>
                    </a:p>
                  </a:txBody>
                  <a:tcPr marT="45732" marB="45732" anchor="ctr"/>
                </a:tc>
                <a:extLst>
                  <a:ext uri="{0D108BD9-81ED-4DB2-BD59-A6C34878D82A}">
                    <a16:rowId xmlns:a16="http://schemas.microsoft.com/office/drawing/2014/main" val="10004"/>
                  </a:ext>
                </a:extLst>
              </a:tr>
              <a:tr h="427560">
                <a:tc>
                  <a:txBody>
                    <a:bodyPr/>
                    <a:lstStyle/>
                    <a:p>
                      <a:r>
                        <a:rPr lang="en-GB" sz="1200" dirty="0"/>
                        <a:t>TSYS</a:t>
                      </a:r>
                    </a:p>
                  </a:txBody>
                  <a:tcPr marT="45732" marB="45732"/>
                </a:tc>
                <a:tc>
                  <a:txBody>
                    <a:bodyPr/>
                    <a:lstStyle/>
                    <a:p>
                      <a:r>
                        <a:rPr lang="en-GB" sz="1100" dirty="0"/>
                        <a:t>Total Systems. A 3</a:t>
                      </a:r>
                      <a:r>
                        <a:rPr lang="en-GB" sz="1100" baseline="30000" dirty="0"/>
                        <a:t>rd</a:t>
                      </a:r>
                      <a:r>
                        <a:rPr lang="en-GB" sz="1100" dirty="0"/>
                        <a:t> Party, credit cards data vendor</a:t>
                      </a:r>
                    </a:p>
                  </a:txBody>
                  <a:tcPr marT="45732" marB="45732" anchor="ctr"/>
                </a:tc>
                <a:tc>
                  <a:txBody>
                    <a:bodyPr/>
                    <a:lstStyle/>
                    <a:p>
                      <a:endParaRPr lang="en-GB" sz="800" dirty="0"/>
                    </a:p>
                  </a:txBody>
                  <a:tcPr marT="45732" marB="45732">
                    <a:solidFill>
                      <a:schemeClr val="bg1"/>
                    </a:solidFill>
                  </a:tcPr>
                </a:tc>
                <a:tc>
                  <a:txBody>
                    <a:bodyPr/>
                    <a:lstStyle/>
                    <a:p>
                      <a:endParaRPr lang="en-GB"/>
                    </a:p>
                  </a:txBody>
                  <a:tcPr marT="45732" marB="45732"/>
                </a:tc>
                <a:tc>
                  <a:txBody>
                    <a:bodyPr/>
                    <a:lstStyle/>
                    <a:p>
                      <a:endParaRPr lang="en-GB" dirty="0"/>
                    </a:p>
                  </a:txBody>
                  <a:tcPr marT="45732" marB="45732" anchor="ctr"/>
                </a:tc>
                <a:extLst>
                  <a:ext uri="{0D108BD9-81ED-4DB2-BD59-A6C34878D82A}">
                    <a16:rowId xmlns:a16="http://schemas.microsoft.com/office/drawing/2014/main" val="10008"/>
                  </a:ext>
                </a:extLst>
              </a:tr>
              <a:tr h="370931">
                <a:tc>
                  <a:txBody>
                    <a:bodyPr/>
                    <a:lstStyle/>
                    <a:p>
                      <a:endParaRPr lang="en-GB"/>
                    </a:p>
                  </a:txBody>
                  <a:tcPr marT="45732" marB="45732"/>
                </a:tc>
                <a:tc>
                  <a:txBody>
                    <a:bodyPr/>
                    <a:lstStyle/>
                    <a:p>
                      <a:endParaRPr lang="en-GB" dirty="0"/>
                    </a:p>
                  </a:txBody>
                  <a:tcPr marT="45732" marB="45732" anchor="ctr"/>
                </a:tc>
                <a:tc>
                  <a:txBody>
                    <a:bodyPr/>
                    <a:lstStyle/>
                    <a:p>
                      <a:endParaRPr lang="en-GB" sz="800" dirty="0"/>
                    </a:p>
                  </a:txBody>
                  <a:tcPr marT="45732" marB="45732">
                    <a:solidFill>
                      <a:schemeClr val="bg1"/>
                    </a:solidFill>
                  </a:tcPr>
                </a:tc>
                <a:tc>
                  <a:txBody>
                    <a:bodyPr/>
                    <a:lstStyle/>
                    <a:p>
                      <a:endParaRPr lang="en-GB" sz="1400" dirty="0"/>
                    </a:p>
                  </a:txBody>
                  <a:tcPr marT="45732" marB="45732"/>
                </a:tc>
                <a:tc>
                  <a:txBody>
                    <a:bodyPr/>
                    <a:lstStyle/>
                    <a:p>
                      <a:endParaRPr lang="en-GB" sz="1100" dirty="0"/>
                    </a:p>
                  </a:txBody>
                  <a:tcPr marT="45732" marB="45732"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8824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Project Background &amp; Scope: Business Requirements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normAutofit/>
          </a:bodyPr>
          <a:lstStyle/>
          <a:p>
            <a:pPr marL="285750" indent="-285750">
              <a:buFont typeface="Arial" panose="020B0604020202020204" pitchFamily="34" charset="0"/>
              <a:buChar char="•"/>
            </a:pPr>
            <a:r>
              <a:rPr lang="en-GB" altLang="en-US" sz="1100" dirty="0"/>
              <a:t>Request </a:t>
            </a:r>
            <a:r>
              <a:rPr lang="en-GB" altLang="en-US" sz="1100" dirty="0">
                <a:hlinkClick r:id="rId2"/>
              </a:rPr>
              <a:t>https://jira-dts.fm.rbsgrp.net/browse/EDHA-985#</a:t>
            </a:r>
            <a:endParaRPr lang="en-GB" altLang="en-US" sz="1100" dirty="0"/>
          </a:p>
          <a:p>
            <a:pPr marL="285750" indent="-285750">
              <a:buFont typeface="Arial" panose="020B0604020202020204" pitchFamily="34" charset="0"/>
              <a:buChar char="•"/>
            </a:pPr>
            <a:r>
              <a:rPr lang="en-GB" altLang="en-US" sz="1200" dirty="0"/>
              <a:t>CPB Fraud team need an automated way of discounting false positive alerts, so as to give them more time to focus on detection and resolution of new/genuine fraud cases.</a:t>
            </a:r>
          </a:p>
          <a:p>
            <a:pPr marL="285750" indent="-285750">
              <a:buFont typeface="Arial" panose="020B0604020202020204" pitchFamily="34" charset="0"/>
              <a:buChar char="•"/>
            </a:pPr>
            <a:r>
              <a:rPr lang="en-GB" altLang="en-US" sz="1200" dirty="0"/>
              <a:t>The objective is to develop a supervised ML model to decide the predicted probability of a given fraud alert as being genuine or false, in near real time and to avoid the alert being passed to the Operations team, for an analyst to work on.</a:t>
            </a:r>
          </a:p>
          <a:p>
            <a:pPr marL="285750" indent="-285750">
              <a:buFont typeface="Arial" panose="020B0604020202020204" pitchFamily="34" charset="0"/>
              <a:buChar char="•"/>
            </a:pPr>
            <a:r>
              <a:rPr lang="en-GB" altLang="en-US" sz="1200" dirty="0"/>
              <a:t>The scope of this solution will cover the development of the data and infrastructure to support the ML model and its integration with the Commercial Credit Card Fraud Management team processes.</a:t>
            </a:r>
          </a:p>
          <a:p>
            <a:pPr marL="285750" indent="-285750">
              <a:buFont typeface="Arial" panose="020B0604020202020204" pitchFamily="34" charset="0"/>
              <a:buChar char="•"/>
            </a:pPr>
            <a:r>
              <a:rPr lang="en-GB" altLang="en-US" sz="1200" dirty="0"/>
              <a:t>The key benefits expected are immediate improvements in the false/positive ratio of daily/monthly alerts being handled by Fraud Operations and giving them more time prioritise, higher risk, real frauds.</a:t>
            </a:r>
          </a:p>
          <a:p>
            <a:pPr marL="285750" indent="-285750">
              <a:buFont typeface="Arial" panose="020B0604020202020204" pitchFamily="34" charset="0"/>
              <a:buChar char="•"/>
            </a:pPr>
            <a:r>
              <a:rPr lang="en-GB" altLang="en-US" sz="1200" dirty="0"/>
              <a:t>Reduce the effort of manual investigations by CPB fraud teams (currently, average case handling time is ~9 minutes with more time required before and after the calls)</a:t>
            </a:r>
          </a:p>
          <a:p>
            <a:pPr marL="285750" indent="-285750">
              <a:buFont typeface="Arial" panose="020B0604020202020204" pitchFamily="34" charset="0"/>
              <a:buChar char="•"/>
            </a:pPr>
            <a:r>
              <a:rPr lang="en-GB" altLang="en-US" sz="1200" dirty="0"/>
              <a:t>Currently about 250-300 alerts are generated per day. </a:t>
            </a:r>
          </a:p>
          <a:p>
            <a:pPr marL="285750" indent="-285750">
              <a:buFont typeface="Arial" panose="020B0604020202020204" pitchFamily="34" charset="0"/>
              <a:buChar char="•"/>
            </a:pPr>
            <a:r>
              <a:rPr lang="en-GB" altLang="en-US" sz="1200" dirty="0"/>
              <a:t>Current false positive rate is about 67% of all fraud alerts generated.</a:t>
            </a:r>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4</a:t>
            </a:fld>
            <a:endParaRPr lang="en-US"/>
          </a:p>
        </p:txBody>
      </p:sp>
    </p:spTree>
    <p:extLst>
      <p:ext uri="{BB962C8B-B14F-4D97-AF65-F5344CB8AC3E}">
        <p14:creationId xmlns:p14="http://schemas.microsoft.com/office/powerpoint/2010/main" val="65683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Delivery Scope: Non-Functional Requirements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lstStyle/>
          <a:p>
            <a:pPr marL="285750" indent="-285750">
              <a:buFont typeface="Arial" panose="020B0604020202020204" pitchFamily="34" charset="0"/>
              <a:buChar char="•"/>
            </a:pPr>
            <a:r>
              <a:rPr lang="en-GB" altLang="en-US" sz="1400" dirty="0"/>
              <a:t>Data from source systems is required for creating Features on a T+1 basis.</a:t>
            </a:r>
          </a:p>
          <a:p>
            <a:pPr marL="285750" indent="-285750">
              <a:buFont typeface="Arial" panose="020B0604020202020204" pitchFamily="34" charset="0"/>
              <a:buChar char="•"/>
            </a:pPr>
            <a:r>
              <a:rPr lang="en-GB" altLang="en-US" sz="1400" dirty="0"/>
              <a:t>TSYS Historic data is required for creating Features covering 4 years.</a:t>
            </a:r>
          </a:p>
          <a:p>
            <a:pPr marL="285750" indent="-285750">
              <a:buFont typeface="Arial" panose="020B0604020202020204" pitchFamily="34" charset="0"/>
              <a:buChar char="•"/>
            </a:pPr>
            <a:r>
              <a:rPr lang="en-GB" sz="1400" dirty="0"/>
              <a:t>No specific SLA by which time the data required to create the Features must complete by.</a:t>
            </a:r>
          </a:p>
          <a:p>
            <a:pPr marL="285750" indent="-285750">
              <a:buFont typeface="Arial" panose="020B0604020202020204" pitchFamily="34" charset="0"/>
              <a:buChar char="•"/>
            </a:pPr>
            <a:r>
              <a:rPr lang="en-GB" sz="1400" dirty="0"/>
              <a:t>Response to TSYS to be within 60 seconds of receipt of fraud alert by NW. </a:t>
            </a:r>
          </a:p>
          <a:p>
            <a:pPr marL="285750" indent="-285750">
              <a:buFont typeface="Arial" panose="020B0604020202020204" pitchFamily="34" charset="0"/>
              <a:buChar char="•"/>
            </a:pPr>
            <a:r>
              <a:rPr lang="en-GB" sz="1400" dirty="0"/>
              <a:t>Ability to process </a:t>
            </a:r>
            <a:r>
              <a:rPr lang="en-GB" sz="1400" dirty="0" err="1"/>
              <a:t>upto</a:t>
            </a:r>
            <a:r>
              <a:rPr lang="en-GB" sz="1400" dirty="0"/>
              <a:t> 300 requests from TSYS in a 24 hour period.</a:t>
            </a:r>
          </a:p>
          <a:p>
            <a:pPr marL="285750" indent="-285750">
              <a:buFont typeface="Arial" panose="020B0604020202020204" pitchFamily="34" charset="0"/>
              <a:buChar char="•"/>
            </a:pPr>
            <a:r>
              <a:rPr lang="en-GB" altLang="en-US" sz="1400" dirty="0"/>
              <a:t>Solution must operate on a 24x7 basis</a:t>
            </a:r>
          </a:p>
          <a:p>
            <a:pPr marL="285750" indent="-285750">
              <a:buFont typeface="Arial" panose="020B0604020202020204" pitchFamily="34" charset="0"/>
              <a:buChar char="•"/>
            </a:pPr>
            <a:r>
              <a:rPr lang="en-GB" altLang="en-US" sz="1400" dirty="0"/>
              <a:t>Both the TSYS and NW fraud teams must be informed about any planned downtimes in advance (note that the least activity is from 2200hrs – 0600hrs).</a:t>
            </a:r>
          </a:p>
          <a:p>
            <a:pPr marL="285750" indent="-285750">
              <a:buFont typeface="Arial" panose="020B0604020202020204" pitchFamily="34" charset="0"/>
              <a:buChar char="•"/>
            </a:pPr>
            <a:r>
              <a:rPr lang="en-GB" altLang="en-US" sz="1400" dirty="0"/>
              <a:t>For unplanned downtimes, both TSYS and NW teams, require the NW systems to be recovered within 4 hours.</a:t>
            </a:r>
          </a:p>
          <a:p>
            <a:pPr marL="285750" indent="-285750">
              <a:buFont typeface="Arial" panose="020B0604020202020204" pitchFamily="34" charset="0"/>
              <a:buChar char="•"/>
            </a:pPr>
            <a:r>
              <a:rPr lang="en-GB" altLang="en-US" sz="1400" dirty="0"/>
              <a:t>Tier 3-4 service levels are acceptable. </a:t>
            </a:r>
            <a:endParaRPr lang="en-GB" sz="1400" dirty="0"/>
          </a:p>
          <a:p>
            <a:pPr marL="285750" indent="-285750">
              <a:buFont typeface="Arial" panose="020B0604020202020204" pitchFamily="34" charset="0"/>
              <a:buChar char="•"/>
            </a:pPr>
            <a:endParaRPr lang="en-GB" sz="1400" dirty="0">
              <a:solidFill>
                <a:srgbClr val="FF0000"/>
              </a:solidFill>
            </a:endParaRPr>
          </a:p>
          <a:p>
            <a:pPr marL="285750" indent="-285750">
              <a:buFont typeface="Arial" panose="020B0604020202020204" pitchFamily="34" charset="0"/>
              <a:buChar char="•"/>
            </a:pPr>
            <a:endParaRPr lang="en-GB" altLang="en-US" sz="1400" dirty="0"/>
          </a:p>
          <a:p>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5</a:t>
            </a:fld>
            <a:endParaRPr lang="en-US"/>
          </a:p>
        </p:txBody>
      </p:sp>
    </p:spTree>
    <p:extLst>
      <p:ext uri="{BB962C8B-B14F-4D97-AF65-F5344CB8AC3E}">
        <p14:creationId xmlns:p14="http://schemas.microsoft.com/office/powerpoint/2010/main" val="109760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Platform Resilience</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6</a:t>
            </a:fld>
            <a:endParaRPr lang="en-US"/>
          </a:p>
        </p:txBody>
      </p:sp>
      <p:graphicFrame>
        <p:nvGraphicFramePr>
          <p:cNvPr id="8" name="Table 7">
            <a:extLst>
              <a:ext uri="{FF2B5EF4-FFF2-40B4-BE49-F238E27FC236}">
                <a16:creationId xmlns:a16="http://schemas.microsoft.com/office/drawing/2014/main" id="{9300E797-E913-4EC7-A395-1C0BEE16C81A}"/>
              </a:ext>
            </a:extLst>
          </p:cNvPr>
          <p:cNvGraphicFramePr>
            <a:graphicFrameLocks noGrp="1"/>
          </p:cNvGraphicFramePr>
          <p:nvPr>
            <p:extLst>
              <p:ext uri="{D42A27DB-BD31-4B8C-83A1-F6EECF244321}">
                <p14:modId xmlns:p14="http://schemas.microsoft.com/office/powerpoint/2010/main" val="1652511905"/>
              </p:ext>
            </p:extLst>
          </p:nvPr>
        </p:nvGraphicFramePr>
        <p:xfrm>
          <a:off x="760634" y="967777"/>
          <a:ext cx="6843014" cy="5671220"/>
        </p:xfrm>
        <a:graphic>
          <a:graphicData uri="http://schemas.openxmlformats.org/drawingml/2006/table">
            <a:tbl>
              <a:tblPr/>
              <a:tblGrid>
                <a:gridCol w="2776880">
                  <a:extLst>
                    <a:ext uri="{9D8B030D-6E8A-4147-A177-3AD203B41FA5}">
                      <a16:colId xmlns:a16="http://schemas.microsoft.com/office/drawing/2014/main" val="116954773"/>
                    </a:ext>
                  </a:extLst>
                </a:gridCol>
                <a:gridCol w="840619">
                  <a:extLst>
                    <a:ext uri="{9D8B030D-6E8A-4147-A177-3AD203B41FA5}">
                      <a16:colId xmlns:a16="http://schemas.microsoft.com/office/drawing/2014/main" val="1962679962"/>
                    </a:ext>
                  </a:extLst>
                </a:gridCol>
                <a:gridCol w="1227870">
                  <a:extLst>
                    <a:ext uri="{9D8B030D-6E8A-4147-A177-3AD203B41FA5}">
                      <a16:colId xmlns:a16="http://schemas.microsoft.com/office/drawing/2014/main" val="1804150025"/>
                    </a:ext>
                  </a:extLst>
                </a:gridCol>
                <a:gridCol w="1194847">
                  <a:extLst>
                    <a:ext uri="{9D8B030D-6E8A-4147-A177-3AD203B41FA5}">
                      <a16:colId xmlns:a16="http://schemas.microsoft.com/office/drawing/2014/main" val="3640727396"/>
                    </a:ext>
                  </a:extLst>
                </a:gridCol>
                <a:gridCol w="802798">
                  <a:extLst>
                    <a:ext uri="{9D8B030D-6E8A-4147-A177-3AD203B41FA5}">
                      <a16:colId xmlns:a16="http://schemas.microsoft.com/office/drawing/2014/main" val="3454645259"/>
                    </a:ext>
                  </a:extLst>
                </a:gridCol>
              </a:tblGrid>
              <a:tr h="3968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Resilience / Data Classification, Measures and Metrics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EDI </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EAS (Hadoop)</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Streaming Platform</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IBM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MQ</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82228909"/>
                  </a:ext>
                </a:extLst>
              </a:tr>
              <a:tr h="51258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Have the resilience requirements been approved by the Business Service owner or approved delegate</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kern="1200" dirty="0">
                          <a:solidFill>
                            <a:schemeClr val="tx2"/>
                          </a:solidFill>
                          <a:effectLst/>
                          <a:latin typeface="Arial" panose="020B0604020202020204" pitchFamily="34" charset="0"/>
                          <a:ea typeface="+mn-ea"/>
                          <a:cs typeface="Arial" panose="020B0604020202020204" pitchFamily="34" charset="0"/>
                        </a:rPr>
                        <a:t>Yes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kern="1200" dirty="0">
                          <a:solidFill>
                            <a:schemeClr val="tx2"/>
                          </a:solidFill>
                          <a:effectLst/>
                          <a:latin typeface="Arial" panose="020B0604020202020204" pitchFamily="34" charset="0"/>
                          <a:ea typeface="+mn-ea"/>
                          <a:cs typeface="Arial" panose="020B0604020202020204" pitchFamily="34" charset="0"/>
                        </a:rPr>
                        <a:t>Yes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kern="1200" dirty="0">
                          <a:solidFill>
                            <a:schemeClr val="tx2"/>
                          </a:solidFill>
                          <a:effectLst/>
                          <a:latin typeface="Arial" panose="020B0604020202020204" pitchFamily="34" charset="0"/>
                          <a:ea typeface="+mn-ea"/>
                          <a:cs typeface="Arial" panose="020B0604020202020204" pitchFamily="34" charset="0"/>
                        </a:rPr>
                        <a:t>Yes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kern="1200" dirty="0">
                          <a:solidFill>
                            <a:schemeClr val="tx2"/>
                          </a:solidFill>
                          <a:effectLst/>
                          <a:latin typeface="Arial" panose="020B0604020202020204" pitchFamily="34" charset="0"/>
                          <a:ea typeface="+mn-ea"/>
                          <a:cs typeface="Arial" panose="020B0604020202020204" pitchFamily="34" charset="0"/>
                        </a:rPr>
                        <a:t>Yes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23017644"/>
                  </a:ext>
                </a:extLst>
              </a:tr>
              <a:tr h="512585">
                <a:tc>
                  <a:txBody>
                    <a:bodyPr/>
                    <a:lstStyle/>
                    <a:p>
                      <a:pPr marL="0" marR="0" lvl="0" indent="0" algn="l" rtl="0" eaLnBrk="1" fontAlgn="base" latinLnBrk="0" hangingPunct="1">
                        <a:lnSpc>
                          <a:spcPct val="100000"/>
                        </a:lnSpc>
                        <a:spcBef>
                          <a:spcPct val="0"/>
                        </a:spcBef>
                        <a:spcAft>
                          <a:spcPct val="0"/>
                        </a:spcAft>
                        <a:buFontTx/>
                        <a:buNone/>
                      </a:pPr>
                      <a:r>
                        <a:rPr kumimoji="0" lang="en-GB" altLang="en-US" sz="1000" b="0" i="0" u="none" strike="noStrike" cap="none" normalizeH="0" baseline="0" dirty="0">
                          <a:ln>
                            <a:noFill/>
                          </a:ln>
                          <a:solidFill>
                            <a:srgbClr val="000000"/>
                          </a:solidFill>
                          <a:effectLst/>
                          <a:latin typeface="Arial"/>
                          <a:cs typeface="Arial"/>
                        </a:rPr>
                        <a:t>Name of the Business Service owner or approved delegate</a:t>
                      </a:r>
                      <a:endParaRPr lang="en-US" sz="1800" dirty="0"/>
                    </a:p>
                    <a:p>
                      <a:pPr marL="0" marR="0" lvl="0" indent="0" algn="l">
                        <a:lnSpc>
                          <a:spcPct val="100000"/>
                        </a:lnSpc>
                        <a:spcBef>
                          <a:spcPct val="0"/>
                        </a:spcBef>
                        <a:spcAft>
                          <a:spcPct val="0"/>
                        </a:spcAft>
                        <a:buFontTx/>
                        <a:buNone/>
                      </a:pPr>
                      <a:r>
                        <a:rPr lang="en-GB" altLang="en-US" sz="1000" b="0" i="0" u="none" strike="noStrike" cap="none" normalizeH="0" baseline="0" dirty="0">
                          <a:ln>
                            <a:noFill/>
                          </a:ln>
                          <a:solidFill>
                            <a:srgbClr val="000000"/>
                          </a:solidFill>
                          <a:effectLst/>
                          <a:latin typeface="Arial"/>
                          <a:cs typeface="Arial"/>
                        </a:rPr>
                        <a:t> </a:t>
                      </a:r>
                      <a:r>
                        <a:rPr lang="nb-NO" sz="1000" b="0" i="0" u="none" strike="noStrike" cap="none" normalizeH="0" baseline="0" noProof="0" dirty="0">
                          <a:ln>
                            <a:noFill/>
                          </a:ln>
                          <a:solidFill>
                            <a:srgbClr val="000000"/>
                          </a:solidFill>
                          <a:effectLst/>
                          <a:latin typeface="Arial"/>
                          <a:hlinkClick r:id="rId3"/>
                        </a:rPr>
                        <a:t>Tier 1 &amp; 2 Asset List</a:t>
                      </a:r>
                      <a:endParaRPr kumimoji="0" lang="en-US" sz="1800" dirty="0"/>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743662796"/>
                  </a:ext>
                </a:extLst>
              </a:tr>
              <a:tr h="2232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Business Service Resilience Tier</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rtl="0" eaLnBrk="1" fontAlgn="base" latinLnBrk="0" hangingPunct="1">
                        <a:lnSpc>
                          <a:spcPct val="100000"/>
                        </a:lnSpc>
                        <a:spcBef>
                          <a:spcPct val="0"/>
                        </a:spcBef>
                        <a:spcAft>
                          <a:spcPct val="0"/>
                        </a:spcAft>
                        <a:buFontTx/>
                        <a:buNone/>
                      </a:pPr>
                      <a:r>
                        <a:rPr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3</a:t>
                      </a:r>
                      <a:endPar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rtl="0" eaLnBrk="1" fontAlgn="base" latinLnBrk="0" hangingPunct="1">
                        <a:lnSpc>
                          <a:spcPct val="100000"/>
                        </a:lnSpc>
                        <a:spcBef>
                          <a:spcPct val="0"/>
                        </a:spcBef>
                        <a:spcAft>
                          <a:spcPct val="0"/>
                        </a:spcAft>
                        <a:buFontTx/>
                        <a:buNone/>
                      </a:pPr>
                      <a:r>
                        <a:rPr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3</a:t>
                      </a:r>
                      <a:endPar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rtl="0" eaLnBrk="1" fontAlgn="base" latinLnBrk="0" hangingPunct="1">
                        <a:lnSpc>
                          <a:spcPct val="100000"/>
                        </a:lnSpc>
                        <a:spcBef>
                          <a:spcPct val="0"/>
                        </a:spcBef>
                        <a:spcAft>
                          <a:spcPct val="0"/>
                        </a:spcAft>
                        <a:buFontTx/>
                        <a:buNone/>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rtl="0" eaLnBrk="1" fontAlgn="base" latinLnBrk="0" hangingPunct="1">
                        <a:lnSpc>
                          <a:spcPct val="100000"/>
                        </a:lnSpc>
                        <a:spcBef>
                          <a:spcPct val="0"/>
                        </a:spcBef>
                        <a:spcAft>
                          <a:spcPct val="0"/>
                        </a:spcAft>
                        <a:buFontTx/>
                        <a:buNone/>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1</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873441650"/>
                  </a:ext>
                </a:extLst>
              </a:tr>
              <a:tr h="367941">
                <a:tc>
                  <a:txBody>
                    <a:bodyPr/>
                    <a:lstStyle/>
                    <a:p>
                      <a:pPr marL="0" marR="0" lvl="0" indent="0" algn="l">
                        <a:lnSpc>
                          <a:spcPct val="100000"/>
                        </a:lnSpc>
                        <a:spcBef>
                          <a:spcPct val="0"/>
                        </a:spcBef>
                        <a:spcAft>
                          <a:spcPct val="0"/>
                        </a:spcAft>
                        <a:buNone/>
                      </a:pPr>
                      <a:r>
                        <a:rPr lang="en-GB" sz="1000" b="0" i="0" u="none" strike="noStrike" cap="none" normalizeH="0" baseline="0" noProof="0" dirty="0">
                          <a:ln>
                            <a:noFill/>
                          </a:ln>
                          <a:solidFill>
                            <a:srgbClr val="000000"/>
                          </a:solidFill>
                          <a:effectLst/>
                          <a:latin typeface="Arial"/>
                        </a:rPr>
                        <a:t>If Tier 1 or 2 provide:</a:t>
                      </a:r>
                      <a:endParaRPr lang="en-US" sz="1000" b="0" i="0" u="none" strike="noStrike" cap="none" normalizeH="0" baseline="0" noProof="0" dirty="0">
                        <a:ln>
                          <a:noFill/>
                        </a:ln>
                        <a:effectLst/>
                      </a:endParaRPr>
                    </a:p>
                    <a:p>
                      <a:pPr marL="171450" marR="0" lvl="0" indent="-171450" algn="l">
                        <a:lnSpc>
                          <a:spcPct val="100000"/>
                        </a:lnSpc>
                        <a:spcBef>
                          <a:spcPct val="0"/>
                        </a:spcBef>
                        <a:spcAft>
                          <a:spcPct val="0"/>
                        </a:spcAft>
                        <a:buFont typeface="Arial,Sans-Serif"/>
                        <a:buChar char="•"/>
                      </a:pPr>
                      <a:r>
                        <a:rPr lang="en-GB" sz="1000" b="0" i="0" u="none" strike="noStrike" cap="none" normalizeH="0" baseline="0" noProof="0" dirty="0">
                          <a:ln>
                            <a:noFill/>
                          </a:ln>
                          <a:solidFill>
                            <a:srgbClr val="000000"/>
                          </a:solidFill>
                          <a:effectLst/>
                          <a:latin typeface="Arial"/>
                        </a:rPr>
                        <a:t>Service Name</a:t>
                      </a:r>
                      <a:endParaRPr kumimoji="0" lang="en-GB" sz="1800" dirty="0"/>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lvl="0" indent="0" algn="ctr" defTabSz="914400">
                        <a:lnSpc>
                          <a:spcPct val="100000"/>
                        </a:lnSpc>
                        <a:spcBef>
                          <a:spcPct val="0"/>
                        </a:spcBef>
                        <a:spcAft>
                          <a:spcPct val="0"/>
                        </a:spcAft>
                        <a:buClrTx/>
                        <a:buSzTx/>
                        <a:buNone/>
                        <a:tabLst/>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91932221"/>
                  </a:ext>
                </a:extLst>
              </a:tr>
              <a:tr h="657229">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rtl="0" eaLnBrk="1" fontAlgn="base" latinLnBrk="0" hangingPunct="1">
                        <a:lnSpc>
                          <a:spcPct val="100000"/>
                        </a:lnSpc>
                        <a:spcBef>
                          <a:spcPct val="0"/>
                        </a:spcBef>
                        <a:spcAft>
                          <a:spcPct val="0"/>
                        </a:spcAft>
                        <a:buFontTx/>
                        <a:buNone/>
                      </a:pPr>
                      <a:r>
                        <a:rPr lang="en-GB" altLang="en-US" sz="1000" b="0" i="0" u="none" strike="noStrike" cap="none" normalizeH="0" baseline="0" dirty="0">
                          <a:ln>
                            <a:noFill/>
                          </a:ln>
                          <a:solidFill>
                            <a:srgbClr val="000000"/>
                          </a:solidFill>
                          <a:effectLst/>
                          <a:latin typeface="Arial"/>
                          <a:cs typeface="Arial"/>
                        </a:rPr>
                        <a:t>I</a:t>
                      </a:r>
                      <a:r>
                        <a:rPr lang="en-GB" sz="1000" b="0" i="0" u="none" strike="noStrike" cap="none" normalizeH="0" baseline="0" noProof="0" dirty="0">
                          <a:ln>
                            <a:noFill/>
                          </a:ln>
                          <a:solidFill>
                            <a:srgbClr val="000000"/>
                          </a:solidFill>
                          <a:effectLst/>
                          <a:latin typeface="Arial"/>
                        </a:rPr>
                        <a:t>f Tier 1 or 2 provide either:</a:t>
                      </a:r>
                      <a:endParaRPr kumimoji="0" lang="en-US" sz="1000" dirty="0"/>
                    </a:p>
                    <a:p>
                      <a:pPr marL="228600" marR="0" lvl="0" indent="-228600" algn="l" rtl="0" eaLnBrk="1" fontAlgn="base" latinLnBrk="0" hangingPunct="1">
                        <a:lnSpc>
                          <a:spcPct val="100000"/>
                        </a:lnSpc>
                        <a:spcBef>
                          <a:spcPct val="0"/>
                        </a:spcBef>
                        <a:spcAft>
                          <a:spcPct val="0"/>
                        </a:spcAft>
                        <a:buAutoNum type="alphaUcPeriod"/>
                      </a:pPr>
                      <a:r>
                        <a:rPr kumimoji="0" lang="en-GB" altLang="en-US" sz="1000" b="0" i="0" u="none" strike="noStrike" cap="none" normalizeH="0" baseline="0" dirty="0">
                          <a:ln>
                            <a:noFill/>
                          </a:ln>
                          <a:solidFill>
                            <a:srgbClr val="000000"/>
                          </a:solidFill>
                          <a:effectLst/>
                          <a:latin typeface="Arial"/>
                          <a:cs typeface="Arial"/>
                        </a:rPr>
                        <a:t>Service Element Name from </a:t>
                      </a:r>
                      <a:r>
                        <a:rPr kumimoji="0" lang="nb-NO" altLang="en-US" sz="1000" b="0" i="0" u="none" strike="noStrike" cap="none" normalizeH="0" baseline="0" dirty="0">
                          <a:ln>
                            <a:noFill/>
                          </a:ln>
                          <a:solidFill>
                            <a:srgbClr val="000000"/>
                          </a:solidFill>
                          <a:effectLst/>
                          <a:latin typeface="Arial"/>
                          <a:cs typeface="Arial"/>
                          <a:hlinkClick r:id="rId3"/>
                        </a:rPr>
                        <a:t>Tier 1 &amp; 2 Asset List</a:t>
                      </a:r>
                      <a:endParaRPr kumimoji="0" lang="en-GB" altLang="en-US" sz="1000" b="0" i="0" u="none" strike="noStrike" cap="none" normalizeH="0" baseline="0" dirty="0">
                        <a:ln>
                          <a:noFill/>
                        </a:ln>
                        <a:solidFill>
                          <a:srgbClr val="000000"/>
                        </a:solidFill>
                        <a:effectLst/>
                        <a:latin typeface="Arial"/>
                        <a:cs typeface="Arial"/>
                      </a:endParaRPr>
                    </a:p>
                    <a:p>
                      <a:pPr marL="228600" marR="0" lvl="0" indent="-228600" algn="l" defTabSz="914400" rtl="0" eaLnBrk="1" fontAlgn="base" latinLnBrk="0" hangingPunct="1">
                        <a:lnSpc>
                          <a:spcPct val="100000"/>
                        </a:lnSpc>
                        <a:spcBef>
                          <a:spcPct val="0"/>
                        </a:spcBef>
                        <a:spcAft>
                          <a:spcPct val="0"/>
                        </a:spcAft>
                        <a:buClrTx/>
                        <a:buSzTx/>
                        <a:buAutoNum type="alphaUcPeriod"/>
                        <a:tabLst/>
                      </a:pPr>
                      <a:r>
                        <a:rPr lang="en-GB" altLang="en-US" sz="1000" b="0" i="0" u="none" strike="noStrike" cap="none" normalizeH="0" baseline="0" dirty="0">
                          <a:ln>
                            <a:noFill/>
                          </a:ln>
                          <a:solidFill>
                            <a:srgbClr val="000000"/>
                          </a:solidFill>
                          <a:effectLst/>
                          <a:latin typeface="Arial"/>
                          <a:cs typeface="Arial"/>
                        </a:rPr>
                        <a:t>NEW</a:t>
                      </a:r>
                      <a:r>
                        <a:rPr kumimoji="0" lang="en-GB" altLang="en-US" sz="1000" b="0" i="0" u="none" strike="noStrike" cap="none" normalizeH="0" baseline="0" dirty="0">
                          <a:ln>
                            <a:noFill/>
                          </a:ln>
                          <a:solidFill>
                            <a:srgbClr val="000000"/>
                          </a:solidFill>
                          <a:effectLst/>
                          <a:latin typeface="Arial"/>
                          <a:cs typeface="Arial"/>
                        </a:rPr>
                        <a:t> </a:t>
                      </a:r>
                      <a:r>
                        <a:rPr lang="en-GB" altLang="en-US" sz="1000" b="0" i="0" u="none" strike="noStrike" cap="none" normalizeH="0" baseline="0" dirty="0">
                          <a:ln>
                            <a:noFill/>
                          </a:ln>
                          <a:solidFill>
                            <a:srgbClr val="000000"/>
                          </a:solidFill>
                          <a:effectLst/>
                          <a:latin typeface="Arial"/>
                          <a:cs typeface="Arial"/>
                        </a:rPr>
                        <a:t>Service</a:t>
                      </a:r>
                      <a:r>
                        <a:rPr kumimoji="0" lang="en-GB" altLang="en-US" sz="1000" b="0" i="0" u="none" strike="noStrike" cap="none" normalizeH="0" baseline="0" dirty="0">
                          <a:ln>
                            <a:noFill/>
                          </a:ln>
                          <a:solidFill>
                            <a:srgbClr val="000000"/>
                          </a:solidFill>
                          <a:effectLst/>
                          <a:latin typeface="Arial"/>
                          <a:cs typeface="Arial"/>
                        </a:rPr>
                        <a:t> Element Name</a:t>
                      </a:r>
                      <a:endParaRPr kumimoji="0" lang="nb-NO" altLang="en-US" sz="1000" b="0" i="0" u="none" strike="noStrike" cap="none" normalizeH="0" baseline="0" dirty="0">
                        <a:ln>
                          <a:noFill/>
                        </a:ln>
                        <a:solidFill>
                          <a:srgbClr val="000000"/>
                        </a:solidFill>
                        <a:effectLst/>
                        <a:latin typeface="Arial"/>
                        <a:cs typeface="Arial"/>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75680409"/>
                  </a:ext>
                </a:extLst>
              </a:tr>
              <a:tr h="304069">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Operational RTO</a:t>
                      </a:r>
                    </a:p>
                    <a:p>
                      <a:pPr marL="0" marR="0" lvl="0" indent="0" algn="l" rtl="0" eaLnBrk="1" fontAlgn="base" latinLnBrk="0" hangingPunct="1">
                        <a:lnSpc>
                          <a:spcPct val="100000"/>
                        </a:lnSpc>
                        <a:spcBef>
                          <a:spcPct val="0"/>
                        </a:spcBef>
                        <a:spcAft>
                          <a:spcPct val="0"/>
                        </a:spcAft>
                        <a:buFontTx/>
                        <a:buNone/>
                      </a:pPr>
                      <a:r>
                        <a:rPr kumimoji="0" lang="en-GB" altLang="en-US" sz="1000" b="0" i="0" u="none" strike="noStrike" cap="none" normalizeH="0" baseline="0" dirty="0">
                          <a:ln>
                            <a:noFill/>
                          </a:ln>
                          <a:solidFill>
                            <a:srgbClr val="000000"/>
                          </a:solidFill>
                          <a:effectLst/>
                          <a:latin typeface="Arial"/>
                          <a:cs typeface="Arial"/>
                        </a:rPr>
                        <a:t>(days, hours</a:t>
                      </a:r>
                      <a:r>
                        <a:rPr lang="en-GB" altLang="en-US" sz="1000" b="0" i="0" u="none" strike="noStrike" cap="none" normalizeH="0" baseline="0" dirty="0">
                          <a:ln>
                            <a:noFill/>
                          </a:ln>
                          <a:solidFill>
                            <a:srgbClr val="000000"/>
                          </a:solidFill>
                          <a:effectLst/>
                          <a:latin typeface="Arial"/>
                          <a:cs typeface="Arial"/>
                        </a:rPr>
                        <a:t>, </a:t>
                      </a:r>
                      <a:r>
                        <a:rPr kumimoji="0" lang="en-GB" altLang="en-US" sz="1000" b="0" i="0" u="none" strike="noStrike" cap="none" normalizeH="0" baseline="0" dirty="0">
                          <a:ln>
                            <a:noFill/>
                          </a:ln>
                          <a:solidFill>
                            <a:srgbClr val="000000"/>
                          </a:solidFill>
                          <a:effectLst/>
                          <a:latin typeface="Arial"/>
                          <a:cs typeface="Arial"/>
                        </a:rPr>
                        <a:t>minutes)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GB" dirty="0">
                          <a:solidFill>
                            <a:schemeClr val="tx2"/>
                          </a:solidFill>
                          <a:effectLst/>
                          <a:latin typeface="Arial" panose="020B0604020202020204" pitchFamily="34" charset="0"/>
                          <a:cs typeface="Arial" panose="020B0604020202020204" pitchFamily="34" charset="0"/>
                        </a:rPr>
                        <a:t>03:00:00</a:t>
                      </a:r>
                      <a:endPar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000" dirty="0">
                          <a:solidFill>
                            <a:schemeClr val="tx2"/>
                          </a:solidFill>
                          <a:effectLst/>
                          <a:latin typeface="Arial" panose="020B0604020202020204" pitchFamily="34" charset="0"/>
                          <a:cs typeface="Arial" panose="020B0604020202020204" pitchFamily="34" charset="0"/>
                        </a:rPr>
                        <a:t>01:00:00</a:t>
                      </a:r>
                      <a:endParaRPr kumimoji="0" lang="en-GB" altLang="en-US" sz="8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00:04:00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altLang="en-US" sz="1000" kern="1200" dirty="0">
                          <a:solidFill>
                            <a:schemeClr val="tx2"/>
                          </a:solidFill>
                          <a:effectLst/>
                          <a:latin typeface="Arial" panose="020B0604020202020204" pitchFamily="34" charset="0"/>
                          <a:ea typeface="+mn-ea"/>
                          <a:cs typeface="Arial" panose="020B0604020202020204" pitchFamily="34" charset="0"/>
                        </a:rPr>
                        <a:t>00:00:00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extLst>
                  <a:ext uri="{0D108BD9-81ED-4DB2-BD59-A6C34878D82A}">
                    <a16:rowId xmlns:a16="http://schemas.microsoft.com/office/drawing/2014/main" val="1581591739"/>
                  </a:ext>
                </a:extLst>
              </a:tr>
              <a:tr h="421903">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rgbClr val="000000"/>
                          </a:solidFill>
                          <a:effectLst/>
                          <a:latin typeface="Arial"/>
                          <a:cs typeface="Arial"/>
                        </a:rPr>
                        <a:t>Operational RPO</a:t>
                      </a:r>
                      <a:br>
                        <a:rPr kumimoji="0" lang="en-GB" altLang="en-US" sz="1000" b="0" i="0" u="none" strike="noStrike" cap="none" normalizeH="0" baseline="0" dirty="0">
                          <a:ln>
                            <a:noFill/>
                          </a:ln>
                          <a:solidFill>
                            <a:srgbClr val="000000"/>
                          </a:solidFill>
                          <a:effectLst/>
                          <a:latin typeface="Arial"/>
                          <a:cs typeface="Arial"/>
                        </a:rPr>
                      </a:br>
                      <a:r>
                        <a:rPr kumimoji="0" lang="en-GB" altLang="en-US" sz="1000" b="0" i="0" u="none" strike="noStrike" cap="none" normalizeH="0" baseline="0" dirty="0">
                          <a:ln>
                            <a:noFill/>
                          </a:ln>
                          <a:solidFill>
                            <a:srgbClr val="000000"/>
                          </a:solidFill>
                          <a:effectLst/>
                          <a:latin typeface="Arial"/>
                          <a:cs typeface="Arial"/>
                        </a:rPr>
                        <a:t>(days, hours</a:t>
                      </a:r>
                      <a:r>
                        <a:rPr lang="en-GB" altLang="en-US" sz="1000" b="0" i="0" u="none" strike="noStrike" cap="none" normalizeH="0" baseline="0" dirty="0">
                          <a:ln>
                            <a:noFill/>
                          </a:ln>
                          <a:solidFill>
                            <a:srgbClr val="000000"/>
                          </a:solidFill>
                          <a:effectLst/>
                          <a:latin typeface="Arial"/>
                          <a:cs typeface="Arial"/>
                        </a:rPr>
                        <a:t>,</a:t>
                      </a:r>
                      <a:r>
                        <a:rPr kumimoji="0" lang="en-GB" altLang="en-US" sz="1000" b="0" i="0" u="none" strike="noStrike" cap="none" normalizeH="0" baseline="0" dirty="0">
                          <a:ln>
                            <a:noFill/>
                          </a:ln>
                          <a:solidFill>
                            <a:srgbClr val="000000"/>
                          </a:solidFill>
                          <a:effectLst/>
                          <a:latin typeface="Arial"/>
                          <a:cs typeface="Arial"/>
                        </a:rPr>
                        <a:t> minutes)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lvl1pPr defTabSz="685800">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defTabSz="68580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defTabSz="6858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defTabSz="6858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defTabSz="6858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ctr" defTabSz="685800">
                        <a:lnSpc>
                          <a:spcPct val="100000"/>
                        </a:lnSpc>
                        <a:spcBef>
                          <a:spcPct val="0"/>
                        </a:spcBef>
                        <a:spcAft>
                          <a:spcPct val="0"/>
                        </a:spcAft>
                        <a:buClrTx/>
                        <a:buSzTx/>
                        <a:buNone/>
                        <a:tabLst/>
                      </a:pPr>
                      <a:r>
                        <a:rPr lang="en-GB" dirty="0">
                          <a:solidFill>
                            <a:schemeClr val="tx2"/>
                          </a:solidFill>
                          <a:effectLst/>
                          <a:latin typeface="Arial" panose="020B0604020202020204" pitchFamily="34" charset="0"/>
                          <a:cs typeface="Arial" panose="020B0604020202020204" pitchFamily="34" charset="0"/>
                        </a:rPr>
                        <a:t> 00:00:00</a:t>
                      </a:r>
                      <a:endParaRPr kumimoji="0" lang="en-US" sz="1000" dirty="0" err="1">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lang="en-GB" sz="1000" dirty="0">
                          <a:solidFill>
                            <a:schemeClr val="tx2"/>
                          </a:solidFill>
                          <a:effectLst/>
                          <a:latin typeface="Arial" panose="020B0604020202020204" pitchFamily="34" charset="0"/>
                          <a:cs typeface="Arial" panose="020B0604020202020204" pitchFamily="34" charset="0"/>
                        </a:rPr>
                        <a:t> 00:00:00</a:t>
                      </a:r>
                      <a:endParaRPr kumimoji="0" lang="en-US" sz="8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kumimoji="0" lang="en-US" sz="1000" dirty="0">
                          <a:solidFill>
                            <a:schemeClr val="tx2"/>
                          </a:solidFill>
                          <a:latin typeface="Arial" panose="020B0604020202020204" pitchFamily="34" charset="0"/>
                          <a:cs typeface="Arial" panose="020B0604020202020204" pitchFamily="34" charset="0"/>
                        </a:rPr>
                        <a:t>00:00:15</a:t>
                      </a:r>
                    </a:p>
                    <a:p>
                      <a:pPr marL="0" marR="0" lvl="0" indent="0" algn="ctr" defTabSz="685800" rtl="0" eaLnBrk="1" fontAlgn="auto" latinLnBrk="0" hangingPunct="1">
                        <a:lnSpc>
                          <a:spcPct val="100000"/>
                        </a:lnSpc>
                        <a:spcBef>
                          <a:spcPct val="0"/>
                        </a:spcBef>
                        <a:spcAft>
                          <a:spcPct val="0"/>
                        </a:spcAft>
                        <a:buClrTx/>
                        <a:buSzTx/>
                        <a:buFontTx/>
                        <a:buNone/>
                        <a:tabLst/>
                        <a:defRPr/>
                      </a:pPr>
                      <a:r>
                        <a:rPr kumimoji="0" lang="en-US" sz="800" dirty="0">
                          <a:solidFill>
                            <a:schemeClr val="tx2"/>
                          </a:solidFill>
                          <a:latin typeface="Arial" panose="020B0604020202020204" pitchFamily="34" charset="0"/>
                          <a:cs typeface="Arial" panose="020B0604020202020204" pitchFamily="34" charset="0"/>
                        </a:rPr>
                        <a:t>Varies-dependent on use case. Zero data loss can be achieved.</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685800" rtl="0" eaLnBrk="1" fontAlgn="auto" latinLnBrk="0" hangingPunct="1">
                        <a:lnSpc>
                          <a:spcPct val="100000"/>
                        </a:lnSpc>
                        <a:spcBef>
                          <a:spcPct val="0"/>
                        </a:spcBef>
                        <a:spcAft>
                          <a:spcPct val="0"/>
                        </a:spcAft>
                        <a:buClrTx/>
                        <a:buSzTx/>
                        <a:buFont typeface="Arial" panose="020B0604020202020204" pitchFamily="34" charset="0"/>
                        <a:buNone/>
                        <a:tabLst/>
                        <a:defRPr/>
                      </a:pPr>
                      <a:r>
                        <a:rPr lang="en-US" sz="1000" kern="1200" dirty="0">
                          <a:solidFill>
                            <a:schemeClr val="tx2"/>
                          </a:solidFill>
                          <a:effectLst/>
                          <a:latin typeface="Arial" panose="020B0604020202020204" pitchFamily="34" charset="0"/>
                          <a:ea typeface="+mn-ea"/>
                          <a:cs typeface="Arial" panose="020B0604020202020204" pitchFamily="34" charset="0"/>
                        </a:rPr>
                        <a:t>00:00:00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1431927102"/>
                  </a:ext>
                </a:extLst>
              </a:tr>
              <a:tr h="367941">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Disaster recovery RTO</a:t>
                      </a:r>
                      <a:b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(days, hours or minutes)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lvl1pPr defTabSz="685800">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defTabSz="68580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defTabSz="6858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defTabSz="6858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defTabSz="6858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defTabSz="6858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ctr" defTabSz="685800">
                        <a:lnSpc>
                          <a:spcPct val="100000"/>
                        </a:lnSpc>
                        <a:spcBef>
                          <a:spcPct val="0"/>
                        </a:spcBef>
                        <a:spcAft>
                          <a:spcPct val="0"/>
                        </a:spcAft>
                        <a:buClrTx/>
                        <a:buSzTx/>
                        <a:buNone/>
                        <a:tabLst/>
                      </a:pPr>
                      <a:r>
                        <a:rPr lang="en-GB" dirty="0">
                          <a:solidFill>
                            <a:schemeClr val="tx2"/>
                          </a:solidFill>
                          <a:effectLst/>
                          <a:latin typeface="Arial" panose="020B0604020202020204" pitchFamily="34" charset="0"/>
                          <a:cs typeface="Arial" panose="020B0604020202020204" pitchFamily="34" charset="0"/>
                        </a:rPr>
                        <a:t> 00:06:00</a:t>
                      </a:r>
                      <a:endParaRPr kumimoji="0" lang="en-US" sz="1000" dirty="0" err="1">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lang="en-GB" sz="1000" dirty="0">
                          <a:solidFill>
                            <a:schemeClr val="tx2"/>
                          </a:solidFill>
                          <a:effectLst/>
                          <a:latin typeface="Arial" panose="020B0604020202020204" pitchFamily="34" charset="0"/>
                          <a:cs typeface="Arial" panose="020B0604020202020204" pitchFamily="34" charset="0"/>
                        </a:rPr>
                        <a:t>01:00:00</a:t>
                      </a:r>
                      <a:endParaRPr kumimoji="0" lang="en-GB" altLang="en-US" sz="8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00:04:00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extLst>
                  <a:ext uri="{0D108BD9-81ED-4DB2-BD59-A6C34878D82A}">
                    <a16:rowId xmlns:a16="http://schemas.microsoft.com/office/drawing/2014/main" val="290684975"/>
                  </a:ext>
                </a:extLst>
              </a:tr>
              <a:tr h="308824">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Disaster recovery RPO (days, hours or minutes)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ctr" defTabSz="914400">
                        <a:lnSpc>
                          <a:spcPct val="100000"/>
                        </a:lnSpc>
                        <a:spcBef>
                          <a:spcPct val="0"/>
                        </a:spcBef>
                        <a:spcAft>
                          <a:spcPct val="0"/>
                        </a:spcAft>
                        <a:buClrTx/>
                        <a:buSzTx/>
                        <a:buNone/>
                        <a:tabLst/>
                      </a:pPr>
                      <a:r>
                        <a:rPr lang="en-GB" dirty="0">
                          <a:solidFill>
                            <a:schemeClr val="tx2"/>
                          </a:solidFill>
                          <a:effectLst/>
                          <a:latin typeface="Arial" panose="020B0604020202020204" pitchFamily="34" charset="0"/>
                          <a:cs typeface="Arial" panose="020B0604020202020204" pitchFamily="34" charset="0"/>
                        </a:rPr>
                        <a:t> 00:00:00</a:t>
                      </a:r>
                      <a:endParaRPr kumimoji="0" lang="en-US" sz="1000" dirty="0" err="1">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lang="en-GB" sz="1000" dirty="0">
                          <a:solidFill>
                            <a:schemeClr val="tx2"/>
                          </a:solidFill>
                          <a:effectLst/>
                          <a:latin typeface="Arial" panose="020B0604020202020204" pitchFamily="34" charset="0"/>
                          <a:cs typeface="Arial" panose="020B0604020202020204" pitchFamily="34" charset="0"/>
                        </a:rPr>
                        <a:t>00:00:00</a:t>
                      </a:r>
                      <a:endParaRPr kumimoji="0" lang="en-GB" altLang="en-US" sz="8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00:04:00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99685624"/>
                  </a:ext>
                </a:extLst>
              </a:tr>
              <a:tr h="36794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000" b="0" dirty="0"/>
                        <a:t>Data Classification</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Confidential</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Confidential</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US" sz="1000" dirty="0">
                          <a:solidFill>
                            <a:schemeClr val="tx2"/>
                          </a:solidFill>
                          <a:latin typeface="Arial" panose="020B0604020202020204" pitchFamily="34" charset="0"/>
                          <a:cs typeface="Arial" panose="020B0604020202020204" pitchFamily="34" charset="0"/>
                        </a:rPr>
                        <a:t>Confidential</a:t>
                      </a:r>
                    </a:p>
                    <a:p>
                      <a:pPr marL="0" marR="0" lvl="0" indent="0" algn="ctr" defTabSz="914400">
                        <a:lnSpc>
                          <a:spcPct val="100000"/>
                        </a:lnSpc>
                        <a:spcBef>
                          <a:spcPct val="0"/>
                        </a:spcBef>
                        <a:spcAft>
                          <a:spcPct val="0"/>
                        </a:spcAft>
                        <a:buClrTx/>
                        <a:buSzTx/>
                        <a:buNone/>
                        <a:tabLst/>
                      </a:pPr>
                      <a:endParaRPr kumimoji="0" lang="en-US" sz="10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endParaRPr kumimoji="0" lang="en-US" sz="10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1345004"/>
                  </a:ext>
                </a:extLst>
              </a:tr>
              <a:tr h="22502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000" b="0" dirty="0"/>
                        <a:t>Confidentiality rating</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2</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1</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4</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endParaRPr kumimoji="0" lang="en-US" sz="10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1154874576"/>
                  </a:ext>
                </a:extLst>
              </a:tr>
              <a:tr h="2232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000" dirty="0"/>
                        <a:t>Integrity rating</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2</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1</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4</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endParaRPr kumimoji="0" lang="en-US" sz="10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24340634"/>
                  </a:ext>
                </a:extLst>
              </a:tr>
              <a:tr h="223297">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000" dirty="0"/>
                        <a:t>Availability rating</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tx2"/>
                          </a:solidFill>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endParaRPr kumimoji="0" lang="en-US" sz="1000" dirty="0">
                        <a:solidFill>
                          <a:schemeClr val="tx2"/>
                        </a:solidFill>
                        <a:latin typeface="Arial" panose="020B0604020202020204" pitchFamily="34" charset="0"/>
                        <a:cs typeface="Arial" panose="020B0604020202020204" pitchFamily="34" charset="0"/>
                      </a:endParaRP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2332190150"/>
                  </a:ext>
                </a:extLst>
              </a:tr>
            </a:tbl>
          </a:graphicData>
        </a:graphic>
      </p:graphicFrame>
    </p:spTree>
    <p:extLst>
      <p:ext uri="{BB962C8B-B14F-4D97-AF65-F5344CB8AC3E}">
        <p14:creationId xmlns:p14="http://schemas.microsoft.com/office/powerpoint/2010/main" val="297167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Delivery Scope: NFR - Security Requirements</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7</a:t>
            </a:fld>
            <a:endParaRPr lang="en-US"/>
          </a:p>
        </p:txBody>
      </p:sp>
      <p:graphicFrame>
        <p:nvGraphicFramePr>
          <p:cNvPr id="5" name="Table 4">
            <a:extLst>
              <a:ext uri="{FF2B5EF4-FFF2-40B4-BE49-F238E27FC236}">
                <a16:creationId xmlns:a16="http://schemas.microsoft.com/office/drawing/2014/main" id="{9B2E95FD-93DA-4870-B61C-240A043981EE}"/>
              </a:ext>
            </a:extLst>
          </p:cNvPr>
          <p:cNvGraphicFramePr>
            <a:graphicFrameLocks noGrp="1"/>
          </p:cNvGraphicFramePr>
          <p:nvPr>
            <p:extLst>
              <p:ext uri="{D42A27DB-BD31-4B8C-83A1-F6EECF244321}">
                <p14:modId xmlns:p14="http://schemas.microsoft.com/office/powerpoint/2010/main" val="3559072740"/>
              </p:ext>
            </p:extLst>
          </p:nvPr>
        </p:nvGraphicFramePr>
        <p:xfrm>
          <a:off x="628650" y="1572077"/>
          <a:ext cx="2091879" cy="1234126"/>
        </p:xfrm>
        <a:graphic>
          <a:graphicData uri="http://schemas.openxmlformats.org/drawingml/2006/table">
            <a:tbl>
              <a:tblPr firstRow="1" bandRow="1">
                <a:tableStyleId>{69CF1AB2-1976-4502-BF36-3FF5EA218861}</a:tableStyleId>
              </a:tblPr>
              <a:tblGrid>
                <a:gridCol w="1076072">
                  <a:extLst>
                    <a:ext uri="{9D8B030D-6E8A-4147-A177-3AD203B41FA5}">
                      <a16:colId xmlns:a16="http://schemas.microsoft.com/office/drawing/2014/main" val="20000"/>
                    </a:ext>
                  </a:extLst>
                </a:gridCol>
                <a:gridCol w="349221">
                  <a:extLst>
                    <a:ext uri="{9D8B030D-6E8A-4147-A177-3AD203B41FA5}">
                      <a16:colId xmlns:a16="http://schemas.microsoft.com/office/drawing/2014/main" val="20001"/>
                    </a:ext>
                  </a:extLst>
                </a:gridCol>
                <a:gridCol w="329179">
                  <a:extLst>
                    <a:ext uri="{9D8B030D-6E8A-4147-A177-3AD203B41FA5}">
                      <a16:colId xmlns:a16="http://schemas.microsoft.com/office/drawing/2014/main" val="20002"/>
                    </a:ext>
                  </a:extLst>
                </a:gridCol>
                <a:gridCol w="337407">
                  <a:extLst>
                    <a:ext uri="{9D8B030D-6E8A-4147-A177-3AD203B41FA5}">
                      <a16:colId xmlns:a16="http://schemas.microsoft.com/office/drawing/2014/main" val="20003"/>
                    </a:ext>
                  </a:extLst>
                </a:gridCol>
              </a:tblGrid>
              <a:tr h="387410">
                <a:tc>
                  <a:txBody>
                    <a:bodyPr/>
                    <a:lstStyle/>
                    <a:p>
                      <a:pPr algn="l"/>
                      <a:r>
                        <a:rPr lang="en-GB" sz="900" b="0" dirty="0"/>
                        <a:t>Data</a:t>
                      </a:r>
                    </a:p>
                    <a:p>
                      <a:pPr algn="l"/>
                      <a:r>
                        <a:rPr lang="en-GB" sz="900" b="0" dirty="0"/>
                        <a:t>Classification</a:t>
                      </a:r>
                    </a:p>
                  </a:txBody>
                  <a:tcPr marL="66861" marR="66861" marT="35311" marB="35311"/>
                </a:tc>
                <a:tc gridSpan="3">
                  <a:txBody>
                    <a:bodyPr/>
                    <a:lstStyle/>
                    <a:p>
                      <a:pPr algn="ctr"/>
                      <a:r>
                        <a:rPr lang="en-GB" sz="900" b="0" dirty="0"/>
                        <a:t>Confidential</a:t>
                      </a:r>
                    </a:p>
                  </a:txBody>
                  <a:tcPr marL="66861" marR="66861" marT="35311" marB="35311"/>
                </a:tc>
                <a:tc hMerge="1">
                  <a:txBody>
                    <a:bodyPr/>
                    <a:lstStyle/>
                    <a:p>
                      <a:pPr algn="ctr"/>
                      <a:endParaRPr lang="en-GB" sz="1000" b="0" dirty="0"/>
                    </a:p>
                  </a:txBody>
                  <a:tcPr marL="78201" marR="78201" marT="41300" marB="41300"/>
                </a:tc>
                <a:tc hMerge="1">
                  <a:txBody>
                    <a:bodyPr/>
                    <a:lstStyle/>
                    <a:p>
                      <a:pPr algn="ctr"/>
                      <a:endParaRPr lang="en-GB" sz="1000" b="0" dirty="0"/>
                    </a:p>
                  </a:txBody>
                  <a:tcPr marL="78201" marR="78201" marT="41300" marB="41300"/>
                </a:tc>
                <a:extLst>
                  <a:ext uri="{0D108BD9-81ED-4DB2-BD59-A6C34878D82A}">
                    <a16:rowId xmlns:a16="http://schemas.microsoft.com/office/drawing/2014/main" val="10000"/>
                  </a:ext>
                </a:extLst>
              </a:tr>
              <a:tr h="200940">
                <a:tc rowSpan="2">
                  <a:txBody>
                    <a:bodyPr/>
                    <a:lstStyle/>
                    <a:p>
                      <a:pPr>
                        <a:lnSpc>
                          <a:spcPct val="150000"/>
                        </a:lnSpc>
                      </a:pPr>
                      <a:br>
                        <a:rPr lang="en-GB" sz="900" b="0" dirty="0"/>
                      </a:br>
                      <a:r>
                        <a:rPr lang="en-GB" sz="900" b="0" dirty="0"/>
                        <a:t>Rating Value</a:t>
                      </a:r>
                    </a:p>
                  </a:txBody>
                  <a:tcPr marL="66861" marR="66861" marT="35311" marB="35311"/>
                </a:tc>
                <a:tc>
                  <a:txBody>
                    <a:bodyPr/>
                    <a:lstStyle/>
                    <a:p>
                      <a:pPr algn="ctr"/>
                      <a:r>
                        <a:rPr lang="en-GB" sz="900" b="0" dirty="0"/>
                        <a:t>C</a:t>
                      </a:r>
                    </a:p>
                  </a:txBody>
                  <a:tcPr marL="66861" marR="66861" marT="35311" marB="35311"/>
                </a:tc>
                <a:tc>
                  <a:txBody>
                    <a:bodyPr/>
                    <a:lstStyle/>
                    <a:p>
                      <a:pPr algn="ctr"/>
                      <a:r>
                        <a:rPr lang="en-GB" sz="900" b="0" dirty="0"/>
                        <a:t>I</a:t>
                      </a:r>
                    </a:p>
                  </a:txBody>
                  <a:tcPr marL="66861" marR="66861" marT="35311" marB="35311"/>
                </a:tc>
                <a:tc>
                  <a:txBody>
                    <a:bodyPr/>
                    <a:lstStyle/>
                    <a:p>
                      <a:pPr algn="ctr"/>
                      <a:r>
                        <a:rPr lang="en-GB" sz="900" b="0" dirty="0"/>
                        <a:t>A</a:t>
                      </a:r>
                    </a:p>
                  </a:txBody>
                  <a:tcPr marL="66861" marR="66861" marT="35311" marB="35311"/>
                </a:tc>
                <a:extLst>
                  <a:ext uri="{0D108BD9-81ED-4DB2-BD59-A6C34878D82A}">
                    <a16:rowId xmlns:a16="http://schemas.microsoft.com/office/drawing/2014/main" val="10001"/>
                  </a:ext>
                </a:extLst>
              </a:tr>
              <a:tr h="238972">
                <a:tc vMerge="1">
                  <a:txBody>
                    <a:bodyPr/>
                    <a:lstStyle/>
                    <a:p>
                      <a:endParaRPr lang="en-GB"/>
                    </a:p>
                  </a:txBody>
                  <a:tcPr/>
                </a:tc>
                <a:tc>
                  <a:txBody>
                    <a:bodyPr/>
                    <a:lstStyle/>
                    <a:p>
                      <a:pPr algn="ctr"/>
                      <a:r>
                        <a:rPr lang="en-GB" sz="900" b="0" dirty="0"/>
                        <a:t>1</a:t>
                      </a:r>
                    </a:p>
                  </a:txBody>
                  <a:tcPr marL="66861" marR="66861" marT="35311" marB="35311"/>
                </a:tc>
                <a:tc>
                  <a:txBody>
                    <a:bodyPr/>
                    <a:lstStyle/>
                    <a:p>
                      <a:pPr algn="ctr"/>
                      <a:r>
                        <a:rPr lang="en-GB" sz="900" b="0" dirty="0"/>
                        <a:t>1</a:t>
                      </a:r>
                    </a:p>
                  </a:txBody>
                  <a:tcPr marL="66861" marR="66861" marT="35311" marB="35311"/>
                </a:tc>
                <a:tc>
                  <a:txBody>
                    <a:bodyPr/>
                    <a:lstStyle/>
                    <a:p>
                      <a:pPr algn="ctr"/>
                      <a:r>
                        <a:rPr lang="en-GB" sz="900" b="0" dirty="0"/>
                        <a:t>3</a:t>
                      </a:r>
                    </a:p>
                  </a:txBody>
                  <a:tcPr marL="66861" marR="66861" marT="35311" marB="35311"/>
                </a:tc>
                <a:extLst>
                  <a:ext uri="{0D108BD9-81ED-4DB2-BD59-A6C34878D82A}">
                    <a16:rowId xmlns:a16="http://schemas.microsoft.com/office/drawing/2014/main" val="2636799221"/>
                  </a:ext>
                </a:extLst>
              </a:tr>
              <a:tr h="387410">
                <a:tc>
                  <a:txBody>
                    <a:bodyPr/>
                    <a:lstStyle/>
                    <a:p>
                      <a:r>
                        <a:rPr lang="en-GB" sz="900" b="0" dirty="0"/>
                        <a:t>ServiceNow</a:t>
                      </a:r>
                      <a:r>
                        <a:rPr lang="en-GB" sz="900" b="0" baseline="0" dirty="0"/>
                        <a:t> </a:t>
                      </a:r>
                      <a:r>
                        <a:rPr lang="en-GB" sz="900" b="0" dirty="0"/>
                        <a:t>ISBIA Reference</a:t>
                      </a:r>
                    </a:p>
                  </a:txBody>
                  <a:tcPr marL="66861" marR="66861" marT="35311" marB="35311"/>
                </a:tc>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dirty="0">
                          <a:effectLst/>
                        </a:rPr>
                        <a:t>BIA0011663</a:t>
                      </a:r>
                    </a:p>
                  </a:txBody>
                  <a:tcPr marL="66861" marR="66861" marT="35311" marB="35311"/>
                </a:tc>
                <a:tc hMerge="1">
                  <a:txBody>
                    <a:bodyPr/>
                    <a:lstStyle/>
                    <a:p>
                      <a:endParaRPr lang="en-GB" sz="1100" b="0"/>
                    </a:p>
                  </a:txBody>
                  <a:tcPr marL="78188" marR="78188" marT="41406" marB="41406"/>
                </a:tc>
                <a:tc hMerge="1">
                  <a:txBody>
                    <a:bodyPr/>
                    <a:lstStyle/>
                    <a:p>
                      <a:endParaRPr lang="en-GB" sz="1100" b="0"/>
                    </a:p>
                  </a:txBody>
                  <a:tcPr marL="78188" marR="78188" marT="41406" marB="4140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620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As Is</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lstStyle/>
          <a:p>
            <a:pPr>
              <a:defRPr/>
            </a:pPr>
            <a:r>
              <a:rPr lang="en-GB" altLang="en-US" sz="1400" b="1" dirty="0"/>
              <a:t>What is the current state for the High Level Solution Design?</a:t>
            </a:r>
          </a:p>
          <a:p>
            <a:pPr>
              <a:defRPr/>
            </a:pPr>
            <a:endParaRPr lang="en-GB" altLang="en-US" sz="1400" dirty="0"/>
          </a:p>
          <a:p>
            <a:pPr lvl="1">
              <a:defRPr/>
            </a:pPr>
            <a:r>
              <a:rPr lang="en-GB" altLang="en-US" sz="1400" dirty="0"/>
              <a:t>Feature Bank</a:t>
            </a:r>
          </a:p>
          <a:p>
            <a:pPr lvl="2">
              <a:defRPr/>
            </a:pPr>
            <a:r>
              <a:rPr lang="en-GB" altLang="en-US" sz="1200" dirty="0"/>
              <a:t>FB is a subset of tables within EAS UCA(</a:t>
            </a:r>
            <a:r>
              <a:rPr lang="en-GB" altLang="en-US" sz="1200" dirty="0" err="1"/>
              <a:t>bdp_eas_uca</a:t>
            </a:r>
            <a:r>
              <a:rPr lang="en-GB" altLang="en-US" sz="1200" dirty="0"/>
              <a:t>) with its own data model and security controls.</a:t>
            </a:r>
          </a:p>
          <a:p>
            <a:pPr lvl="1">
              <a:defRPr/>
            </a:pPr>
            <a:r>
              <a:rPr lang="en-GB" altLang="en-US" sz="1400" dirty="0"/>
              <a:t>Remaining components, TSYS/MQ, On Premise Cloud Machine Learning, Event Streaming are introducing new functionality.</a:t>
            </a:r>
          </a:p>
          <a:p>
            <a:pPr lvl="1">
              <a:defRPr/>
            </a:pPr>
            <a:endParaRPr lang="en-GB" altLang="en-US" sz="1400" dirty="0"/>
          </a:p>
          <a:p>
            <a:pPr lvl="1">
              <a:defRPr/>
            </a:pPr>
            <a:endParaRPr lang="en-GB" altLang="en-US" sz="1400" dirty="0"/>
          </a:p>
          <a:p>
            <a:pPr lvl="1">
              <a:defRPr/>
            </a:pPr>
            <a:endParaRPr lang="en-GB" altLang="en-US" sz="1400" dirty="0"/>
          </a:p>
          <a:p>
            <a:pPr marL="0" lvl="1" indent="0">
              <a:buFont typeface="Wingdings" panose="05000000000000000000" pitchFamily="2" charset="2"/>
              <a:buNone/>
              <a:defRPr/>
            </a:pPr>
            <a:endParaRPr lang="en-GB" altLang="en-US" sz="1400" dirty="0">
              <a:solidFill>
                <a:srgbClr val="002060"/>
              </a:solidFill>
            </a:endParaRPr>
          </a:p>
          <a:p>
            <a:pPr marL="0" lvl="1" indent="0">
              <a:buFont typeface="Wingdings" panose="05000000000000000000" pitchFamily="2" charset="2"/>
              <a:buNone/>
              <a:defRPr/>
            </a:pPr>
            <a:endParaRPr lang="en-GB" altLang="en-US" sz="1400" dirty="0">
              <a:solidFill>
                <a:srgbClr val="002060"/>
              </a:solidFill>
            </a:endParaRPr>
          </a:p>
          <a:p>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8</a:t>
            </a:fld>
            <a:endParaRPr lang="en-US"/>
          </a:p>
        </p:txBody>
      </p:sp>
    </p:spTree>
    <p:extLst>
      <p:ext uri="{BB962C8B-B14F-4D97-AF65-F5344CB8AC3E}">
        <p14:creationId xmlns:p14="http://schemas.microsoft.com/office/powerpoint/2010/main" val="227951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Design: High Level Solution Design – Data Context</a:t>
            </a:r>
            <a:endParaRPr lang="en-GB" dirty="0"/>
          </a:p>
        </p:txBody>
      </p:sp>
      <p:sp>
        <p:nvSpPr>
          <p:cNvPr id="3" name="Content Placeholder 2">
            <a:extLst>
              <a:ext uri="{FF2B5EF4-FFF2-40B4-BE49-F238E27FC236}">
                <a16:creationId xmlns:a16="http://schemas.microsoft.com/office/drawing/2014/main" id="{DA4C6D32-232A-48F4-97E8-CD57C7A114B8}"/>
              </a:ext>
            </a:extLst>
          </p:cNvPr>
          <p:cNvSpPr>
            <a:spLocks noGrp="1"/>
          </p:cNvSpPr>
          <p:nvPr>
            <p:ph idx="1"/>
          </p:nvPr>
        </p:nvSpPr>
        <p:spPr/>
        <p:txBody>
          <a:bodyPr/>
          <a:lstStyle/>
          <a:p>
            <a:r>
              <a:rPr lang="en-GB" altLang="en-US" sz="1400" dirty="0"/>
              <a:t>Source Systems</a:t>
            </a:r>
          </a:p>
          <a:p>
            <a:pPr marL="285750" indent="-285750">
              <a:buFont typeface="Arial" panose="020B0604020202020204" pitchFamily="34" charset="0"/>
              <a:buChar char="•"/>
            </a:pPr>
            <a:r>
              <a:rPr lang="en-GB" altLang="en-US" sz="1200" dirty="0"/>
              <a:t>TSYS Commercial Credit Cards is an acknowledged Golden Source of data (ref: 8519)</a:t>
            </a:r>
          </a:p>
          <a:p>
            <a:pPr marL="285750" indent="-285750">
              <a:buFont typeface="Arial" panose="020B0604020202020204" pitchFamily="34" charset="0"/>
              <a:buChar char="•"/>
            </a:pPr>
            <a:r>
              <a:rPr lang="en-GB" altLang="en-US" sz="1200" dirty="0"/>
              <a:t>Cards BIS (</a:t>
            </a:r>
            <a:r>
              <a:rPr lang="en-GB" sz="1200" dirty="0"/>
              <a:t>Cards Business Intelligence System), for TSYS historical data and a master copy of TSYS data.</a:t>
            </a:r>
            <a:endParaRPr lang="en-GB" altLang="en-US" sz="1200" dirty="0"/>
          </a:p>
          <a:p>
            <a:r>
              <a:rPr lang="en-GB" altLang="en-US" sz="1400" dirty="0"/>
              <a:t>Data Scope</a:t>
            </a:r>
          </a:p>
          <a:p>
            <a:pPr marL="285750" indent="-285750">
              <a:buFont typeface="Arial" panose="020B0604020202020204" pitchFamily="34" charset="0"/>
              <a:buChar char="•"/>
            </a:pPr>
            <a:r>
              <a:rPr lang="en-GB" altLang="en-US" sz="1200" dirty="0"/>
              <a:t>TSYS commercial credit cards data covering Agreements, Card, Events-authorisations, Events-alerts</a:t>
            </a:r>
            <a:r>
              <a:rPr lang="en-GB" sz="1200" dirty="0"/>
              <a:t> </a:t>
            </a:r>
          </a:p>
          <a:p>
            <a:pPr marL="285750" indent="-285750">
              <a:buFont typeface="Arial" panose="020B0604020202020204" pitchFamily="34" charset="0"/>
              <a:buChar char="•"/>
            </a:pPr>
            <a:r>
              <a:rPr lang="en-GB" altLang="en-US" sz="1200" dirty="0"/>
              <a:t>~200 TSYS attributes already in EDI need to be sent to EAS</a:t>
            </a:r>
          </a:p>
          <a:p>
            <a:pPr marL="285750" indent="-285750">
              <a:buFont typeface="Arial" panose="020B0604020202020204" pitchFamily="34" charset="0"/>
              <a:buChar char="•"/>
            </a:pPr>
            <a:r>
              <a:rPr lang="en-GB" altLang="en-US" sz="1200" dirty="0"/>
              <a:t>Historic data load from BIS (3 tables) into EAS Standardised</a:t>
            </a:r>
          </a:p>
          <a:p>
            <a:pPr marL="342900" lvl="1" indent="0">
              <a:buNone/>
            </a:pPr>
            <a:endParaRPr lang="en-GB" altLang="en-US" sz="1100" dirty="0"/>
          </a:p>
          <a:p>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9</a:t>
            </a:fld>
            <a:endParaRPr lang="en-US"/>
          </a:p>
        </p:txBody>
      </p:sp>
    </p:spTree>
    <p:extLst>
      <p:ext uri="{BB962C8B-B14F-4D97-AF65-F5344CB8AC3E}">
        <p14:creationId xmlns:p14="http://schemas.microsoft.com/office/powerpoint/2010/main" val="4172710446"/>
      </p:ext>
    </p:extLst>
  </p:cSld>
  <p:clrMapOvr>
    <a:masterClrMapping/>
  </p:clrMapOvr>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9DDFE-003E-4269-9EAF-85F9076129C6}">
  <ds:schemaRefs>
    <ds:schemaRef ds:uri="http://purl.org/dc/terms/"/>
    <ds:schemaRef ds:uri="http://schemas.openxmlformats.org/package/2006/metadata/core-properties"/>
    <ds:schemaRef ds:uri="a89de3b2-3620-4c32-8902-d2201d5d97e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E8AFE94-A7EB-4DB0-997A-17AD5BDD76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8847</TotalTime>
  <Words>3555</Words>
  <Application>Microsoft Office PowerPoint</Application>
  <PresentationFormat>On-screen Show (4:3)</PresentationFormat>
  <Paragraphs>386</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Arial,Sans-Serif</vt:lpstr>
      <vt:lpstr>Calibri</vt:lpstr>
      <vt:lpstr>RN House Sans Light</vt:lpstr>
      <vt:lpstr>RN House Sans Regular</vt:lpstr>
      <vt:lpstr>Wingdings</vt:lpstr>
      <vt:lpstr>Office Theme</vt:lpstr>
      <vt:lpstr>PowerPoint Presentation</vt:lpstr>
      <vt:lpstr>HLD Document Version History</vt:lpstr>
      <vt:lpstr>Glossary</vt:lpstr>
      <vt:lpstr>Project Background &amp; Scope: Business Requirements</vt:lpstr>
      <vt:lpstr>Delivery Scope: Non-Functional Requirements</vt:lpstr>
      <vt:lpstr>Platform Resilience</vt:lpstr>
      <vt:lpstr>Delivery Scope: NFR - Security Requirements</vt:lpstr>
      <vt:lpstr>Design: High Level Solution Design – As Is</vt:lpstr>
      <vt:lpstr>Design: High Level Solution Design – Data Context</vt:lpstr>
      <vt:lpstr>Design: High Level Solution Design – Summary</vt:lpstr>
      <vt:lpstr>Design: High Level Solution Design – To Be – Feature Bank Uplift </vt:lpstr>
      <vt:lpstr>Design: High Level Solution Design – To Be – Real Time Processing </vt:lpstr>
      <vt:lpstr>Design: High Level Solution Design – To Be – Model operations </vt:lpstr>
      <vt:lpstr>Design: High Level Solution Design – To Be – Physical View: E2E</vt:lpstr>
      <vt:lpstr>Design: High Level Solution Design - Considerations</vt:lpstr>
      <vt:lpstr>Design: High Level Solution Design – Considerations- Kafka/EDH Resiliency</vt:lpstr>
      <vt:lpstr>Design: High Level Solution Design – Considerations- MQ Resiliency</vt:lpstr>
      <vt:lpstr>Design: High Level Solution Design – Considerations- Model Resiliency</vt:lpstr>
      <vt:lpstr>Capacity, Volumes and Performance</vt:lpstr>
      <vt:lpstr>Assumptions, Constraints and Dependencies</vt:lpstr>
      <vt:lpstr>Open Risks</vt:lpstr>
      <vt:lpstr>Design: HLD– To Be – Logical View</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Nombro, Dario (Data &amp; Analytics, Services)</cp:lastModifiedBy>
  <cp:revision>340</cp:revision>
  <cp:lastPrinted>2020-01-17T12:51:04Z</cp:lastPrinted>
  <dcterms:created xsi:type="dcterms:W3CDTF">2019-12-23T12:27:16Z</dcterms:created>
  <dcterms:modified xsi:type="dcterms:W3CDTF">2020-11-11T12:10:48Z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