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1" r:id="rId4"/>
    <p:sldMasterId id="2147483888" r:id="rId5"/>
  </p:sldMasterIdLst>
  <p:notesMasterIdLst>
    <p:notesMasterId r:id="rId42"/>
  </p:notesMasterIdLst>
  <p:handoutMasterIdLst>
    <p:handoutMasterId r:id="rId43"/>
  </p:handoutMasterIdLst>
  <p:sldIdLst>
    <p:sldId id="260" r:id="rId6"/>
    <p:sldId id="262" r:id="rId7"/>
    <p:sldId id="295" r:id="rId8"/>
    <p:sldId id="264" r:id="rId9"/>
    <p:sldId id="263" r:id="rId10"/>
    <p:sldId id="265" r:id="rId11"/>
    <p:sldId id="266" r:id="rId12"/>
    <p:sldId id="302" r:id="rId13"/>
    <p:sldId id="567" r:id="rId14"/>
    <p:sldId id="269" r:id="rId15"/>
    <p:sldId id="270" r:id="rId16"/>
    <p:sldId id="271" r:id="rId17"/>
    <p:sldId id="590" r:id="rId18"/>
    <p:sldId id="273" r:id="rId19"/>
    <p:sldId id="591" r:id="rId20"/>
    <p:sldId id="580" r:id="rId21"/>
    <p:sldId id="581" r:id="rId22"/>
    <p:sldId id="585" r:id="rId23"/>
    <p:sldId id="298" r:id="rId24"/>
    <p:sldId id="278" r:id="rId25"/>
    <p:sldId id="279" r:id="rId26"/>
    <p:sldId id="280" r:id="rId27"/>
    <p:sldId id="281" r:id="rId28"/>
    <p:sldId id="282" r:id="rId29"/>
    <p:sldId id="283" r:id="rId30"/>
    <p:sldId id="284" r:id="rId31"/>
    <p:sldId id="285" r:id="rId32"/>
    <p:sldId id="294" r:id="rId33"/>
    <p:sldId id="287" r:id="rId34"/>
    <p:sldId id="288" r:id="rId35"/>
    <p:sldId id="289" r:id="rId36"/>
    <p:sldId id="290" r:id="rId37"/>
    <p:sldId id="291" r:id="rId38"/>
    <p:sldId id="299" r:id="rId39"/>
    <p:sldId id="292" r:id="rId40"/>
    <p:sldId id="293" r:id="rId41"/>
  </p:sldIdLst>
  <p:sldSz cx="10693400" cy="7561263"/>
  <p:notesSz cx="6797675" cy="9928225"/>
  <p:custDataLst>
    <p:tags r:id="rId44"/>
  </p:custDataLst>
  <p:defaultTextStyle>
    <a:defPPr>
      <a:defRPr lang="en-US"/>
    </a:defPPr>
    <a:lvl1pPr marL="0" algn="l" defTabSz="1043019" rtl="0" eaLnBrk="1" latinLnBrk="0" hangingPunct="1">
      <a:defRPr sz="2100" kern="1200">
        <a:solidFill>
          <a:schemeClr val="tx1"/>
        </a:solidFill>
        <a:latin typeface="+mn-lt"/>
        <a:ea typeface="+mn-ea"/>
        <a:cs typeface="+mn-cs"/>
      </a:defRPr>
    </a:lvl1pPr>
    <a:lvl2pPr marL="521510" algn="l" defTabSz="1043019" rtl="0" eaLnBrk="1" latinLnBrk="0" hangingPunct="1">
      <a:defRPr sz="2100" kern="1200">
        <a:solidFill>
          <a:schemeClr val="tx1"/>
        </a:solidFill>
        <a:latin typeface="+mn-lt"/>
        <a:ea typeface="+mn-ea"/>
        <a:cs typeface="+mn-cs"/>
      </a:defRPr>
    </a:lvl2pPr>
    <a:lvl3pPr marL="1043019" algn="l" defTabSz="1043019" rtl="0" eaLnBrk="1" latinLnBrk="0" hangingPunct="1">
      <a:defRPr sz="2100" kern="1200">
        <a:solidFill>
          <a:schemeClr val="tx1"/>
        </a:solidFill>
        <a:latin typeface="+mn-lt"/>
        <a:ea typeface="+mn-ea"/>
        <a:cs typeface="+mn-cs"/>
      </a:defRPr>
    </a:lvl3pPr>
    <a:lvl4pPr marL="1564528" algn="l" defTabSz="1043019" rtl="0" eaLnBrk="1" latinLnBrk="0" hangingPunct="1">
      <a:defRPr sz="2100" kern="1200">
        <a:solidFill>
          <a:schemeClr val="tx1"/>
        </a:solidFill>
        <a:latin typeface="+mn-lt"/>
        <a:ea typeface="+mn-ea"/>
        <a:cs typeface="+mn-cs"/>
      </a:defRPr>
    </a:lvl4pPr>
    <a:lvl5pPr marL="2086038" algn="l" defTabSz="1043019" rtl="0" eaLnBrk="1" latinLnBrk="0" hangingPunct="1">
      <a:defRPr sz="2100" kern="1200">
        <a:solidFill>
          <a:schemeClr val="tx1"/>
        </a:solidFill>
        <a:latin typeface="+mn-lt"/>
        <a:ea typeface="+mn-ea"/>
        <a:cs typeface="+mn-cs"/>
      </a:defRPr>
    </a:lvl5pPr>
    <a:lvl6pPr marL="2607549" algn="l" defTabSz="1043019" rtl="0" eaLnBrk="1" latinLnBrk="0" hangingPunct="1">
      <a:defRPr sz="2100" kern="1200">
        <a:solidFill>
          <a:schemeClr val="tx1"/>
        </a:solidFill>
        <a:latin typeface="+mn-lt"/>
        <a:ea typeface="+mn-ea"/>
        <a:cs typeface="+mn-cs"/>
      </a:defRPr>
    </a:lvl6pPr>
    <a:lvl7pPr marL="3129058" algn="l" defTabSz="1043019" rtl="0" eaLnBrk="1" latinLnBrk="0" hangingPunct="1">
      <a:defRPr sz="2100" kern="1200">
        <a:solidFill>
          <a:schemeClr val="tx1"/>
        </a:solidFill>
        <a:latin typeface="+mn-lt"/>
        <a:ea typeface="+mn-ea"/>
        <a:cs typeface="+mn-cs"/>
      </a:defRPr>
    </a:lvl7pPr>
    <a:lvl8pPr marL="3650567" algn="l" defTabSz="1043019" rtl="0" eaLnBrk="1" latinLnBrk="0" hangingPunct="1">
      <a:defRPr sz="2100" kern="1200">
        <a:solidFill>
          <a:schemeClr val="tx1"/>
        </a:solidFill>
        <a:latin typeface="+mn-lt"/>
        <a:ea typeface="+mn-ea"/>
        <a:cs typeface="+mn-cs"/>
      </a:defRPr>
    </a:lvl8pPr>
    <a:lvl9pPr marL="4172077" algn="l" defTabSz="1043019"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4" orient="horz" pos="4238" userDrawn="1">
          <p15:clr>
            <a:srgbClr val="A4A3A4"/>
          </p15:clr>
        </p15:guide>
        <p15:guide id="6" pos="2302" userDrawn="1">
          <p15:clr>
            <a:srgbClr val="A4A3A4"/>
          </p15:clr>
        </p15:guide>
        <p15:guide id="7" pos="300" userDrawn="1">
          <p15:clr>
            <a:srgbClr val="A4A3A4"/>
          </p15:clr>
        </p15:guide>
        <p15:guide id="8" pos="2370" userDrawn="1">
          <p15:clr>
            <a:srgbClr val="A4A3A4"/>
          </p15:clr>
        </p15:guide>
        <p15:guide id="9" pos="3331" userDrawn="1">
          <p15:clr>
            <a:srgbClr val="A4A3A4"/>
          </p15:clr>
        </p15:guide>
        <p15:guide id="10" pos="3413" userDrawn="1">
          <p15:clr>
            <a:srgbClr val="A4A3A4"/>
          </p15:clr>
        </p15:guide>
        <p15:guide id="11" pos="6442" userDrawn="1">
          <p15:clr>
            <a:srgbClr val="A4A3A4"/>
          </p15:clr>
        </p15:guide>
        <p15:guide id="12" pos="4366" userDrawn="1">
          <p15:clr>
            <a:srgbClr val="A4A3A4"/>
          </p15:clr>
        </p15:guide>
        <p15:guide id="13" pos="4434" userDrawn="1">
          <p15:clr>
            <a:srgbClr val="A4A3A4"/>
          </p15:clr>
        </p15:guide>
        <p15:guide id="14" orient="horz" pos="2665" userDrawn="1">
          <p15:clr>
            <a:srgbClr val="A4A3A4"/>
          </p15:clr>
        </p15:guide>
        <p15:guide id="15" orient="horz" pos="1183" userDrawn="1">
          <p15:clr>
            <a:srgbClr val="A4A3A4"/>
          </p15:clr>
        </p15:guide>
        <p15:guide id="16" orient="horz" pos="2749" userDrawn="1">
          <p15:clr>
            <a:srgbClr val="A4A3A4"/>
          </p15:clr>
        </p15:guide>
        <p15:guide id="17" orient="horz" pos="4339" userDrawn="1">
          <p15:clr>
            <a:srgbClr val="A4A3A4"/>
          </p15:clr>
        </p15:guide>
        <p15:guide id="18" orient="horz" pos="907" userDrawn="1">
          <p15:clr>
            <a:srgbClr val="A4A3A4"/>
          </p15:clr>
        </p15:guide>
        <p15:guide id="19" orient="horz" pos="307"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33F5448-B2E6-19D8-E432-4C270875F104}" name="FATHUTDINOVA, Anastasia (Data and Analytics, Services)" initials="FA(aAS" userId="S::Anastasia.FATHUTDINOVA@natwest.com::dd8c1ef8-c6df-4c29-a61a-98df439fcb9e" providerId="AD"/>
  <p188:author id="{32E369AB-D471-B493-D6B4-2B246335291B}" name="Mehrotra, Prerit (Data and Analytics, Services)" initials="MP(aAS" userId="Mehrotra, Prerit (Data and Analytics, Services)" providerId="None"/>
  <p188:author id="{188176DC-7C31-08F7-8F33-DF8F6EEE9370}" name="FATHUTDINOVA, Anastasia (Data and Analytics, Services)" initials="FS" userId="S::anastasia.fathutdinova@natwest.com::dd8c1ef8-c6df-4c29-a61a-98df439fcb9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LIMEA" initials="L" lastIdx="8" clrIdx="0">
    <p:extLst>
      <p:ext uri="{19B8F6BF-5375-455C-9EA6-DF929625EA0E}">
        <p15:presenceInfo xmlns:p15="http://schemas.microsoft.com/office/powerpoint/2012/main" userId="S-1-5-21-1606980848-861567501-725345543-165452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clrMode="gray"/>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2"/>
      </a:tcTxStyle>
      <a:tcStyle>
        <a:tcBdr>
          <a:left>
            <a:ln w="12700" cmpd="sng">
              <a:solidFill>
                <a:srgbClr val="614474"/>
              </a:solidFill>
            </a:ln>
          </a:left>
          <a:right>
            <a:ln w="12700" cmpd="sng">
              <a:solidFill>
                <a:srgbClr val="614474"/>
              </a:solidFill>
            </a:ln>
          </a:right>
          <a:top>
            <a:ln w="12700" cmpd="sng">
              <a:solidFill>
                <a:srgbClr val="614474"/>
              </a:solidFill>
            </a:ln>
          </a:top>
          <a:bottom>
            <a:ln w="12700" cmpd="sng">
              <a:solidFill>
                <a:srgbClr val="614474"/>
              </a:solidFill>
            </a:ln>
          </a:bottom>
          <a:insideH>
            <a:ln w="12700" cmpd="sng">
              <a:solidFill>
                <a:srgbClr val="614474"/>
              </a:solidFill>
            </a:ln>
          </a:insideH>
          <a:insideV>
            <a:ln w="12700" cmpd="sng">
              <a:solidFill>
                <a:srgbClr val="614474"/>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85" autoAdjust="0"/>
    <p:restoredTop sz="94660"/>
  </p:normalViewPr>
  <p:slideViewPr>
    <p:cSldViewPr snapToGrid="0">
      <p:cViewPr varScale="1">
        <p:scale>
          <a:sx n="56" d="100"/>
          <a:sy n="56" d="100"/>
        </p:scale>
        <p:origin x="1344" y="78"/>
      </p:cViewPr>
      <p:guideLst>
        <p:guide orient="horz" pos="4238"/>
        <p:guide pos="2302"/>
        <p:guide pos="300"/>
        <p:guide pos="2370"/>
        <p:guide pos="3331"/>
        <p:guide pos="3413"/>
        <p:guide pos="6442"/>
        <p:guide pos="4366"/>
        <p:guide pos="4434"/>
        <p:guide orient="horz" pos="2665"/>
        <p:guide orient="horz" pos="1183"/>
        <p:guide orient="horz" pos="2749"/>
        <p:guide orient="horz" pos="4339"/>
        <p:guide orient="horz" pos="907"/>
        <p:guide orient="horz" pos="307"/>
      </p:guideLst>
    </p:cSldViewPr>
  </p:slideViewPr>
  <p:notesTextViewPr>
    <p:cViewPr>
      <p:scale>
        <a:sx n="1" d="1"/>
        <a:sy n="1" d="1"/>
      </p:scale>
      <p:origin x="0" y="0"/>
    </p:cViewPr>
  </p:notesTextViewPr>
  <p:notesViewPr>
    <p:cSldViewPr snapToGrid="0">
      <p:cViewPr varScale="1">
        <p:scale>
          <a:sx n="75" d="100"/>
          <a:sy n="75" d="100"/>
        </p:scale>
        <p:origin x="1488" y="5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viewProps" Target="viewProps.xml"/><Relationship Id="rId50" Type="http://schemas.microsoft.com/office/2018/10/relationships/authors" Targe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48"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gray">
          <a:xfrm>
            <a:off x="0" y="0"/>
            <a:ext cx="2946400" cy="4968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bwMode="gray">
          <a:xfrm>
            <a:off x="3849688" y="0"/>
            <a:ext cx="2946400" cy="496888"/>
          </a:xfrm>
          <a:prstGeom prst="rect">
            <a:avLst/>
          </a:prstGeom>
        </p:spPr>
        <p:txBody>
          <a:bodyPr vert="horz" lIns="91440" tIns="45720" rIns="91440" bIns="45720" rtlCol="0"/>
          <a:lstStyle>
            <a:lvl1pPr algn="r">
              <a:defRPr sz="1200"/>
            </a:lvl1pPr>
          </a:lstStyle>
          <a:p>
            <a:fld id="{E1DDCDDD-6A39-4174-8483-0AB311E9E9AC}" type="datetimeFigureOut">
              <a:rPr lang="en-GB" smtClean="0"/>
              <a:t>16/07/2021</a:t>
            </a:fld>
            <a:endParaRPr lang="en-GB" dirty="0"/>
          </a:p>
        </p:txBody>
      </p:sp>
      <p:sp>
        <p:nvSpPr>
          <p:cNvPr id="4" name="Footer Placeholder 3"/>
          <p:cNvSpPr>
            <a:spLocks noGrp="1"/>
          </p:cNvSpPr>
          <p:nvPr>
            <p:ph type="ftr" sz="quarter" idx="2"/>
          </p:nvPr>
        </p:nvSpPr>
        <p:spPr bwMode="gray">
          <a:xfrm>
            <a:off x="0" y="9429750"/>
            <a:ext cx="2946400" cy="496888"/>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bwMode="gray">
          <a:xfrm>
            <a:off x="3849688" y="9429750"/>
            <a:ext cx="2946400" cy="496888"/>
          </a:xfrm>
          <a:prstGeom prst="rect">
            <a:avLst/>
          </a:prstGeom>
        </p:spPr>
        <p:txBody>
          <a:bodyPr vert="horz" lIns="91440" tIns="45720" rIns="91440" bIns="45720" rtlCol="0" anchor="b"/>
          <a:lstStyle>
            <a:lvl1pPr algn="r">
              <a:defRPr sz="1200"/>
            </a:lvl1pPr>
          </a:lstStyle>
          <a:p>
            <a:fld id="{E710D053-0B82-45E7-B78F-C2B02DF2ACF5}" type="slidenum">
              <a:rPr lang="en-GB" smtClean="0"/>
              <a:t>‹#›</a:t>
            </a:fld>
            <a:endParaRPr lang="en-GB" dirty="0"/>
          </a:p>
        </p:txBody>
      </p:sp>
    </p:spTree>
    <p:extLst>
      <p:ext uri="{BB962C8B-B14F-4D97-AF65-F5344CB8AC3E}">
        <p14:creationId xmlns:p14="http://schemas.microsoft.com/office/powerpoint/2010/main" val="29557914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gray">
          <a:xfrm>
            <a:off x="0" y="0"/>
            <a:ext cx="2945659" cy="496411"/>
          </a:xfrm>
          <a:prstGeom prst="rect">
            <a:avLst/>
          </a:prstGeom>
        </p:spPr>
        <p:txBody>
          <a:bodyPr vert="horz" lIns="91440" tIns="45720" rIns="91440" bIns="45720" rtlCol="0"/>
          <a:lstStyle>
            <a:lvl1pPr algn="l">
              <a:defRPr sz="1200"/>
            </a:lvl1pPr>
          </a:lstStyle>
          <a:p>
            <a:endParaRPr lang="en-GB" noProof="0" dirty="0"/>
          </a:p>
        </p:txBody>
      </p:sp>
      <p:sp>
        <p:nvSpPr>
          <p:cNvPr id="3" name="Date Placeholder 2"/>
          <p:cNvSpPr>
            <a:spLocks noGrp="1"/>
          </p:cNvSpPr>
          <p:nvPr>
            <p:ph type="dt" idx="1"/>
          </p:nvPr>
        </p:nvSpPr>
        <p:spPr bwMode="gray">
          <a:xfrm>
            <a:off x="3850443" y="0"/>
            <a:ext cx="2945659" cy="496411"/>
          </a:xfrm>
          <a:prstGeom prst="rect">
            <a:avLst/>
          </a:prstGeom>
        </p:spPr>
        <p:txBody>
          <a:bodyPr vert="horz" lIns="91440" tIns="45720" rIns="91440" bIns="45720" rtlCol="0"/>
          <a:lstStyle>
            <a:lvl1pPr algn="r">
              <a:defRPr sz="1200"/>
            </a:lvl1pPr>
          </a:lstStyle>
          <a:p>
            <a:fld id="{B360BDEA-34B3-49EF-A8C9-F8A53CA82E4A}" type="datetimeFigureOut">
              <a:rPr lang="en-GB" noProof="0" smtClean="0"/>
              <a:t>16/07/2021</a:t>
            </a:fld>
            <a:endParaRPr lang="en-GB" noProof="0" dirty="0"/>
          </a:p>
        </p:txBody>
      </p:sp>
      <p:sp>
        <p:nvSpPr>
          <p:cNvPr id="4" name="Slide Image Placeholder 3"/>
          <p:cNvSpPr>
            <a:spLocks noGrp="1" noRot="1" noChangeAspect="1"/>
          </p:cNvSpPr>
          <p:nvPr>
            <p:ph type="sldImg" idx="2"/>
          </p:nvPr>
        </p:nvSpPr>
        <p:spPr bwMode="gray">
          <a:xfrm>
            <a:off x="766763" y="744538"/>
            <a:ext cx="5264150" cy="3722687"/>
          </a:xfrm>
          <a:prstGeom prst="rect">
            <a:avLst/>
          </a:prstGeom>
          <a:noFill/>
          <a:ln w="12700">
            <a:solidFill>
              <a:prstClr val="black"/>
            </a:solidFill>
          </a:ln>
        </p:spPr>
        <p:txBody>
          <a:bodyPr vert="horz" lIns="91440" tIns="45720" rIns="91440" bIns="45720" rtlCol="0" anchor="ctr"/>
          <a:lstStyle/>
          <a:p>
            <a:endParaRPr lang="en-GB" noProof="0" dirty="0"/>
          </a:p>
        </p:txBody>
      </p:sp>
      <p:sp>
        <p:nvSpPr>
          <p:cNvPr id="5" name="Notes Placeholder 4"/>
          <p:cNvSpPr>
            <a:spLocks noGrp="1"/>
          </p:cNvSpPr>
          <p:nvPr>
            <p:ph type="body" sz="quarter" idx="3"/>
          </p:nvPr>
        </p:nvSpPr>
        <p:spPr bwMode="gray">
          <a:xfrm>
            <a:off x="679768" y="4715907"/>
            <a:ext cx="5438140" cy="4467701"/>
          </a:xfrm>
          <a:prstGeom prst="rect">
            <a:avLst/>
          </a:prstGeom>
        </p:spPr>
        <p:txBody>
          <a:bodyPr vert="horz" lIns="91440" tIns="45720" rIns="91440" bIns="4572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bwMode="gray">
          <a:xfrm>
            <a:off x="0" y="9430091"/>
            <a:ext cx="2945659" cy="496411"/>
          </a:xfrm>
          <a:prstGeom prst="rect">
            <a:avLst/>
          </a:prstGeom>
        </p:spPr>
        <p:txBody>
          <a:bodyPr vert="horz" lIns="91440" tIns="45720" rIns="91440" bIns="45720" rtlCol="0" anchor="b"/>
          <a:lstStyle>
            <a:lvl1pPr algn="l">
              <a:defRPr sz="1200"/>
            </a:lvl1pPr>
          </a:lstStyle>
          <a:p>
            <a:endParaRPr lang="en-GB" noProof="0" dirty="0"/>
          </a:p>
        </p:txBody>
      </p:sp>
      <p:sp>
        <p:nvSpPr>
          <p:cNvPr id="7" name="Slide Number Placeholder 6"/>
          <p:cNvSpPr>
            <a:spLocks noGrp="1"/>
          </p:cNvSpPr>
          <p:nvPr>
            <p:ph type="sldNum" sz="quarter" idx="5"/>
          </p:nvPr>
        </p:nvSpPr>
        <p:spPr bwMode="gray">
          <a:xfrm>
            <a:off x="3850443" y="9430091"/>
            <a:ext cx="2945659" cy="496411"/>
          </a:xfrm>
          <a:prstGeom prst="rect">
            <a:avLst/>
          </a:prstGeom>
        </p:spPr>
        <p:txBody>
          <a:bodyPr vert="horz" lIns="91440" tIns="45720" rIns="91440" bIns="45720" rtlCol="0" anchor="b"/>
          <a:lstStyle>
            <a:lvl1pPr algn="r">
              <a:defRPr sz="1200"/>
            </a:lvl1pPr>
          </a:lstStyle>
          <a:p>
            <a:fld id="{A38F7E5F-4FDC-428E-A47A-035C493D8182}" type="slidenum">
              <a:rPr lang="en-GB" noProof="0" smtClean="0"/>
              <a:t>‹#›</a:t>
            </a:fld>
            <a:endParaRPr lang="en-GB" noProof="0" dirty="0"/>
          </a:p>
        </p:txBody>
      </p:sp>
    </p:spTree>
    <p:extLst>
      <p:ext uri="{BB962C8B-B14F-4D97-AF65-F5344CB8AC3E}">
        <p14:creationId xmlns:p14="http://schemas.microsoft.com/office/powerpoint/2010/main" val="141282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ubtitle"/>
          <p:cNvSpPr>
            <a:spLocks noGrp="1"/>
          </p:cNvSpPr>
          <p:nvPr>
            <p:ph type="subTitle" idx="1" hasCustomPrompt="1"/>
          </p:nvPr>
        </p:nvSpPr>
        <p:spPr bwMode="gray">
          <a:xfrm>
            <a:off x="486000" y="4720863"/>
            <a:ext cx="4705125" cy="554400"/>
          </a:xfrm>
        </p:spPr>
        <p:txBody>
          <a:bodyPr anchor="t" anchorCtr="0">
            <a:noAutofit/>
          </a:bodyPr>
          <a:lstStyle>
            <a:lvl1pPr marL="0" indent="0" algn="l">
              <a:spcBef>
                <a:spcPts val="0"/>
              </a:spcBef>
              <a:buNone/>
              <a:defRPr sz="2000" b="0" baseline="0">
                <a:solidFill>
                  <a:schemeClr val="tx2"/>
                </a:solidFill>
                <a:latin typeface="RN House Sans Regular" panose="020B0504020203020204" pitchFamily="34" charset="0"/>
              </a:defRPr>
            </a:lvl1pPr>
            <a:lvl2pPr marL="517352" indent="0" algn="ctr">
              <a:buNone/>
              <a:defRPr>
                <a:solidFill>
                  <a:schemeClr val="tx1">
                    <a:tint val="75000"/>
                  </a:schemeClr>
                </a:solidFill>
              </a:defRPr>
            </a:lvl2pPr>
            <a:lvl3pPr marL="1034701" indent="0" algn="ctr">
              <a:buNone/>
              <a:defRPr>
                <a:solidFill>
                  <a:schemeClr val="tx1">
                    <a:tint val="75000"/>
                  </a:schemeClr>
                </a:solidFill>
              </a:defRPr>
            </a:lvl3pPr>
            <a:lvl4pPr marL="1552051" indent="0" algn="ctr">
              <a:buNone/>
              <a:defRPr>
                <a:solidFill>
                  <a:schemeClr val="tx1">
                    <a:tint val="75000"/>
                  </a:schemeClr>
                </a:solidFill>
              </a:defRPr>
            </a:lvl4pPr>
            <a:lvl5pPr marL="2069402" indent="0" algn="ctr">
              <a:buNone/>
              <a:defRPr>
                <a:solidFill>
                  <a:schemeClr val="tx1">
                    <a:tint val="75000"/>
                  </a:schemeClr>
                </a:solidFill>
              </a:defRPr>
            </a:lvl5pPr>
            <a:lvl6pPr marL="2586753" indent="0" algn="ctr">
              <a:buNone/>
              <a:defRPr>
                <a:solidFill>
                  <a:schemeClr val="tx1">
                    <a:tint val="75000"/>
                  </a:schemeClr>
                </a:solidFill>
              </a:defRPr>
            </a:lvl6pPr>
            <a:lvl7pPr marL="3104103" indent="0" algn="ctr">
              <a:buNone/>
              <a:defRPr>
                <a:solidFill>
                  <a:schemeClr val="tx1">
                    <a:tint val="75000"/>
                  </a:schemeClr>
                </a:solidFill>
              </a:defRPr>
            </a:lvl7pPr>
            <a:lvl8pPr marL="3621455" indent="0" algn="ctr">
              <a:buNone/>
              <a:defRPr>
                <a:solidFill>
                  <a:schemeClr val="tx1">
                    <a:tint val="75000"/>
                  </a:schemeClr>
                </a:solidFill>
              </a:defRPr>
            </a:lvl8pPr>
            <a:lvl9pPr marL="4138804" indent="0" algn="ctr">
              <a:buNone/>
              <a:defRPr>
                <a:solidFill>
                  <a:schemeClr val="tx1">
                    <a:tint val="75000"/>
                  </a:schemeClr>
                </a:solidFill>
              </a:defRPr>
            </a:lvl9pPr>
          </a:lstStyle>
          <a:p>
            <a:r>
              <a:rPr lang="en-GB" noProof="0" dirty="0"/>
              <a:t>Click to add subtitle</a:t>
            </a:r>
          </a:p>
        </p:txBody>
      </p:sp>
      <p:sp>
        <p:nvSpPr>
          <p:cNvPr id="7" name="Title 6"/>
          <p:cNvSpPr>
            <a:spLocks noGrp="1"/>
          </p:cNvSpPr>
          <p:nvPr>
            <p:ph type="title"/>
          </p:nvPr>
        </p:nvSpPr>
        <p:spPr>
          <a:xfrm>
            <a:off x="486000" y="2988000"/>
            <a:ext cx="4705200" cy="1630800"/>
          </a:xfrm>
          <a:prstGeom prst="rect">
            <a:avLst/>
          </a:prstGeom>
        </p:spPr>
        <p:txBody>
          <a:bodyPr wrap="square"/>
          <a:lstStyle>
            <a:lvl1pPr>
              <a:defRPr sz="4000" b="1"/>
            </a:lvl1pPr>
          </a:lstStyle>
          <a:p>
            <a:r>
              <a:rPr lang="en-US"/>
              <a:t>Click to edit Master title style</a:t>
            </a:r>
            <a:endParaRPr lang="en-GB" dirty="0"/>
          </a:p>
        </p:txBody>
      </p:sp>
      <p:sp>
        <p:nvSpPr>
          <p:cNvPr id="8" name="TextBox 7">
            <a:extLst>
              <a:ext uri="{FF2B5EF4-FFF2-40B4-BE49-F238E27FC236}">
                <a16:creationId xmlns:a16="http://schemas.microsoft.com/office/drawing/2014/main" id="{8B08EF92-7352-4074-BE15-8AF712C3ABAE}"/>
              </a:ext>
            </a:extLst>
          </p:cNvPr>
          <p:cNvSpPr txBox="1"/>
          <p:nvPr userDrawn="1"/>
        </p:nvSpPr>
        <p:spPr>
          <a:xfrm>
            <a:off x="485775" y="6952200"/>
            <a:ext cx="2491341" cy="273873"/>
          </a:xfrm>
          <a:prstGeom prst="rect">
            <a:avLst/>
          </a:prstGeom>
          <a:noFill/>
        </p:spPr>
        <p:txBody>
          <a:bodyPr wrap="none" lIns="0" tIns="0" rIns="0" bIns="0" rtlCol="0" anchor="ctr">
            <a:noAutofit/>
          </a:bodyPr>
          <a:lstStyle/>
          <a:p>
            <a:r>
              <a:rPr lang="en-US" sz="1100" dirty="0">
                <a:solidFill>
                  <a:schemeClr val="tx2"/>
                </a:solidFill>
                <a:latin typeface="RN House Sans Regular" panose="020B0504020203020204" pitchFamily="34" charset="0"/>
                <a:cs typeface="Arial" panose="020B0604020202020204" pitchFamily="34" charset="0"/>
              </a:rPr>
              <a:t>Information Classification − Confidential</a:t>
            </a:r>
            <a:endParaRPr lang="en-GB" sz="1100" dirty="0" err="1">
              <a:solidFill>
                <a:schemeClr val="tx2"/>
              </a:solidFill>
              <a:latin typeface="RN House Sans Regular" panose="020B0504020203020204" pitchFamily="34" charset="0"/>
              <a:cs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96362-9594-4641-985E-9DE1E1325B1A}"/>
              </a:ext>
            </a:extLst>
          </p:cNvPr>
          <p:cNvSpPr>
            <a:spLocks noGrp="1"/>
          </p:cNvSpPr>
          <p:nvPr>
            <p:ph type="title" hasCustomPrompt="1"/>
          </p:nvPr>
        </p:nvSpPr>
        <p:spPr>
          <a:xfrm>
            <a:off x="229666" y="150524"/>
            <a:ext cx="9223058" cy="1461495"/>
          </a:xfrm>
        </p:spPr>
        <p:txBody>
          <a:bodyPr>
            <a:normAutofit/>
          </a:bodyPr>
          <a:lstStyle>
            <a:lvl1pPr>
              <a:defRPr sz="3528"/>
            </a:lvl1pPr>
          </a:lstStyle>
          <a:p>
            <a:r>
              <a:rPr lang="en-US" dirty="0"/>
              <a:t>Heading</a:t>
            </a:r>
            <a:endParaRPr lang="en-GB" dirty="0"/>
          </a:p>
        </p:txBody>
      </p:sp>
      <p:sp>
        <p:nvSpPr>
          <p:cNvPr id="3" name="Content Placeholder 2">
            <a:extLst>
              <a:ext uri="{FF2B5EF4-FFF2-40B4-BE49-F238E27FC236}">
                <a16:creationId xmlns:a16="http://schemas.microsoft.com/office/drawing/2014/main" id="{B294F98C-E8A6-476D-86BF-0B8E4F9F409E}"/>
              </a:ext>
            </a:extLst>
          </p:cNvPr>
          <p:cNvSpPr>
            <a:spLocks noGrp="1"/>
          </p:cNvSpPr>
          <p:nvPr>
            <p:ph idx="1"/>
          </p:nvPr>
        </p:nvSpPr>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F13BDF25-6AEB-4FAE-9653-BFC3F360ABE2}"/>
              </a:ext>
            </a:extLst>
          </p:cNvPr>
          <p:cNvSpPr>
            <a:spLocks noGrp="1"/>
          </p:cNvSpPr>
          <p:nvPr>
            <p:ph type="dt" sz="half" idx="10"/>
          </p:nvPr>
        </p:nvSpPr>
        <p:spPr/>
        <p:txBody>
          <a:bodyPr/>
          <a:lstStyle/>
          <a:p>
            <a:fld id="{AFAF0A7F-2CF2-074E-A38D-5B351353F492}" type="datetimeFigureOut">
              <a:rPr lang="en-US" smtClean="0"/>
              <a:t>7/16/2021</a:t>
            </a:fld>
            <a:endParaRPr lang="en-US"/>
          </a:p>
        </p:txBody>
      </p:sp>
      <p:sp>
        <p:nvSpPr>
          <p:cNvPr id="5" name="Footer Placeholder 4">
            <a:extLst>
              <a:ext uri="{FF2B5EF4-FFF2-40B4-BE49-F238E27FC236}">
                <a16:creationId xmlns:a16="http://schemas.microsoft.com/office/drawing/2014/main" id="{F29E14C4-56BD-4E56-9312-6A52B7241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28FDF2-ECAC-4D57-A041-61B4A3531C32}"/>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2078083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B9A78-71B9-4A5D-B696-8AC8C130DEB5}"/>
              </a:ext>
            </a:extLst>
          </p:cNvPr>
          <p:cNvSpPr>
            <a:spLocks noGrp="1"/>
          </p:cNvSpPr>
          <p:nvPr>
            <p:ph type="ctrTitle"/>
          </p:nvPr>
        </p:nvSpPr>
        <p:spPr>
          <a:xfrm>
            <a:off x="1336675" y="1237457"/>
            <a:ext cx="8020050" cy="2632440"/>
          </a:xfrm>
        </p:spPr>
        <p:txBody>
          <a:bodyPr anchor="b"/>
          <a:lstStyle>
            <a:lvl1pPr algn="ctr">
              <a:defRPr sz="4961"/>
            </a:lvl1pPr>
          </a:lstStyle>
          <a:p>
            <a:r>
              <a:rPr lang="en-US"/>
              <a:t>Click to edit Master title style</a:t>
            </a:r>
            <a:endParaRPr lang="en-GB"/>
          </a:p>
        </p:txBody>
      </p:sp>
      <p:sp>
        <p:nvSpPr>
          <p:cNvPr id="3" name="Subtitle 2">
            <a:extLst>
              <a:ext uri="{FF2B5EF4-FFF2-40B4-BE49-F238E27FC236}">
                <a16:creationId xmlns:a16="http://schemas.microsoft.com/office/drawing/2014/main" id="{017BDA7D-652E-4023-B626-508ACD357930}"/>
              </a:ext>
            </a:extLst>
          </p:cNvPr>
          <p:cNvSpPr>
            <a:spLocks noGrp="1"/>
          </p:cNvSpPr>
          <p:nvPr>
            <p:ph type="subTitle" idx="1"/>
          </p:nvPr>
        </p:nvSpPr>
        <p:spPr>
          <a:xfrm>
            <a:off x="1336675" y="3971414"/>
            <a:ext cx="8020050" cy="1825554"/>
          </a:xfrm>
        </p:spPr>
        <p:txBody>
          <a:bodyPr/>
          <a:lstStyle>
            <a:lvl1pPr marL="0" indent="0" algn="ctr">
              <a:buNone/>
              <a:defRPr sz="1985"/>
            </a:lvl1pPr>
            <a:lvl2pPr marL="378047" indent="0" algn="ctr">
              <a:buNone/>
              <a:defRPr sz="1654"/>
            </a:lvl2pPr>
            <a:lvl3pPr marL="756095" indent="0" algn="ctr">
              <a:buNone/>
              <a:defRPr sz="1488"/>
            </a:lvl3pPr>
            <a:lvl4pPr marL="1134142" indent="0" algn="ctr">
              <a:buNone/>
              <a:defRPr sz="1323"/>
            </a:lvl4pPr>
            <a:lvl5pPr marL="1512189" indent="0" algn="ctr">
              <a:buNone/>
              <a:defRPr sz="1323"/>
            </a:lvl5pPr>
            <a:lvl6pPr marL="1890236" indent="0" algn="ctr">
              <a:buNone/>
              <a:defRPr sz="1323"/>
            </a:lvl6pPr>
            <a:lvl7pPr marL="2268284" indent="0" algn="ctr">
              <a:buNone/>
              <a:defRPr sz="1323"/>
            </a:lvl7pPr>
            <a:lvl8pPr marL="2646331" indent="0" algn="ctr">
              <a:buNone/>
              <a:defRPr sz="1323"/>
            </a:lvl8pPr>
            <a:lvl9pPr marL="3024378" indent="0" algn="ctr">
              <a:buNone/>
              <a:defRPr sz="1323"/>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6C18881-DC08-4723-876B-2C8FEC75A98E}"/>
              </a:ext>
            </a:extLst>
          </p:cNvPr>
          <p:cNvSpPr>
            <a:spLocks noGrp="1"/>
          </p:cNvSpPr>
          <p:nvPr>
            <p:ph type="dt" sz="half" idx="10"/>
          </p:nvPr>
        </p:nvSpPr>
        <p:spPr/>
        <p:txBody>
          <a:bodyPr/>
          <a:lstStyle/>
          <a:p>
            <a:fld id="{F0C6400C-8A33-4396-A2DD-E08418E90F21}" type="datetime1">
              <a:rPr lang="en-US" smtClean="0"/>
              <a:t>7/16/2021</a:t>
            </a:fld>
            <a:endParaRPr lang="en-US"/>
          </a:p>
        </p:txBody>
      </p:sp>
      <p:sp>
        <p:nvSpPr>
          <p:cNvPr id="5" name="Footer Placeholder 4">
            <a:extLst>
              <a:ext uri="{FF2B5EF4-FFF2-40B4-BE49-F238E27FC236}">
                <a16:creationId xmlns:a16="http://schemas.microsoft.com/office/drawing/2014/main" id="{BE7F5B96-5B19-4E3C-8271-14DE2B02B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92A314-8D37-4CB3-A774-E9B06422BBCA}"/>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3671903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96362-9594-4641-985E-9DE1E1325B1A}"/>
              </a:ext>
            </a:extLst>
          </p:cNvPr>
          <p:cNvSpPr>
            <a:spLocks noGrp="1"/>
          </p:cNvSpPr>
          <p:nvPr>
            <p:ph type="title" hasCustomPrompt="1"/>
          </p:nvPr>
        </p:nvSpPr>
        <p:spPr>
          <a:xfrm>
            <a:off x="229666" y="150524"/>
            <a:ext cx="9223058" cy="1461495"/>
          </a:xfrm>
        </p:spPr>
        <p:txBody>
          <a:bodyPr>
            <a:normAutofit/>
          </a:bodyPr>
          <a:lstStyle>
            <a:lvl1pPr>
              <a:defRPr sz="3528"/>
            </a:lvl1pPr>
          </a:lstStyle>
          <a:p>
            <a:r>
              <a:rPr lang="en-US" dirty="0"/>
              <a:t>Heading</a:t>
            </a:r>
            <a:endParaRPr lang="en-GB" dirty="0"/>
          </a:p>
        </p:txBody>
      </p:sp>
      <p:sp>
        <p:nvSpPr>
          <p:cNvPr id="3" name="Content Placeholder 2">
            <a:extLst>
              <a:ext uri="{FF2B5EF4-FFF2-40B4-BE49-F238E27FC236}">
                <a16:creationId xmlns:a16="http://schemas.microsoft.com/office/drawing/2014/main" id="{B294F98C-E8A6-476D-86BF-0B8E4F9F409E}"/>
              </a:ext>
            </a:extLst>
          </p:cNvPr>
          <p:cNvSpPr>
            <a:spLocks noGrp="1"/>
          </p:cNvSpPr>
          <p:nvPr>
            <p:ph idx="1"/>
          </p:nvPr>
        </p:nvSpPr>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F13BDF25-6AEB-4FAE-9653-BFC3F360ABE2}"/>
              </a:ext>
            </a:extLst>
          </p:cNvPr>
          <p:cNvSpPr>
            <a:spLocks noGrp="1"/>
          </p:cNvSpPr>
          <p:nvPr>
            <p:ph type="dt" sz="half" idx="10"/>
          </p:nvPr>
        </p:nvSpPr>
        <p:spPr/>
        <p:txBody>
          <a:bodyPr/>
          <a:lstStyle/>
          <a:p>
            <a:fld id="{1A02A306-CFBE-46AE-9F5F-AFE549CDDC89}" type="datetime1">
              <a:rPr lang="en-US" smtClean="0"/>
              <a:t>7/16/2021</a:t>
            </a:fld>
            <a:endParaRPr lang="en-US" dirty="0"/>
          </a:p>
        </p:txBody>
      </p:sp>
      <p:sp>
        <p:nvSpPr>
          <p:cNvPr id="5" name="Footer Placeholder 4">
            <a:extLst>
              <a:ext uri="{FF2B5EF4-FFF2-40B4-BE49-F238E27FC236}">
                <a16:creationId xmlns:a16="http://schemas.microsoft.com/office/drawing/2014/main" id="{F29E14C4-56BD-4E56-9312-6A52B7241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28FDF2-ECAC-4D57-A041-61B4A3531C32}"/>
              </a:ext>
            </a:extLst>
          </p:cNvPr>
          <p:cNvSpPr>
            <a:spLocks noGrp="1"/>
          </p:cNvSpPr>
          <p:nvPr>
            <p:ph type="sldNum" sz="quarter" idx="12"/>
          </p:nvPr>
        </p:nvSpPr>
        <p:spPr/>
        <p:txBody>
          <a:bodyPr/>
          <a:lstStyle/>
          <a:p>
            <a:fld id="{63E01DB9-4BD9-4C43-A10E-8D4F70EA4320}" type="slidenum">
              <a:rPr lang="en-US" smtClean="0"/>
              <a:t>‹#›</a:t>
            </a:fld>
            <a:endParaRPr lang="en-US"/>
          </a:p>
        </p:txBody>
      </p:sp>
      <p:pic>
        <p:nvPicPr>
          <p:cNvPr id="7" name="Picture 6">
            <a:extLst>
              <a:ext uri="{FF2B5EF4-FFF2-40B4-BE49-F238E27FC236}">
                <a16:creationId xmlns:a16="http://schemas.microsoft.com/office/drawing/2014/main" id="{7E328A75-C6D1-4C64-9B97-DFD32DD6903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959374" y="218038"/>
            <a:ext cx="1329374" cy="1454242"/>
          </a:xfrm>
          <a:prstGeom prst="rect">
            <a:avLst/>
          </a:prstGeom>
        </p:spPr>
      </p:pic>
    </p:spTree>
    <p:extLst>
      <p:ext uri="{BB962C8B-B14F-4D97-AF65-F5344CB8AC3E}">
        <p14:creationId xmlns:p14="http://schemas.microsoft.com/office/powerpoint/2010/main" val="556761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2730-A9FC-43EC-A01F-1A0BDD8DCB25}"/>
              </a:ext>
            </a:extLst>
          </p:cNvPr>
          <p:cNvSpPr>
            <a:spLocks noGrp="1"/>
          </p:cNvSpPr>
          <p:nvPr>
            <p:ph type="title"/>
          </p:nvPr>
        </p:nvSpPr>
        <p:spPr>
          <a:xfrm>
            <a:off x="729602" y="1885067"/>
            <a:ext cx="9223058" cy="3145275"/>
          </a:xfrm>
        </p:spPr>
        <p:txBody>
          <a:bodyPr anchor="b"/>
          <a:lstStyle>
            <a:lvl1pPr>
              <a:defRPr sz="4961"/>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1F437B8-C66B-44C0-8765-508E6792D437}"/>
              </a:ext>
            </a:extLst>
          </p:cNvPr>
          <p:cNvSpPr>
            <a:spLocks noGrp="1"/>
          </p:cNvSpPr>
          <p:nvPr>
            <p:ph type="body" idx="1"/>
          </p:nvPr>
        </p:nvSpPr>
        <p:spPr>
          <a:xfrm>
            <a:off x="729602" y="5060097"/>
            <a:ext cx="9223058" cy="1654026"/>
          </a:xfrm>
        </p:spPr>
        <p:txBody>
          <a:bodyPr/>
          <a:lstStyle>
            <a:lvl1pPr marL="0" indent="0">
              <a:buNone/>
              <a:defRPr sz="1985">
                <a:solidFill>
                  <a:schemeClr val="tx1">
                    <a:tint val="75000"/>
                  </a:schemeClr>
                </a:solidFill>
              </a:defRPr>
            </a:lvl1pPr>
            <a:lvl2pPr marL="378047" indent="0">
              <a:buNone/>
              <a:defRPr sz="1654">
                <a:solidFill>
                  <a:schemeClr val="tx1">
                    <a:tint val="75000"/>
                  </a:schemeClr>
                </a:solidFill>
              </a:defRPr>
            </a:lvl2pPr>
            <a:lvl3pPr marL="756095" indent="0">
              <a:buNone/>
              <a:defRPr sz="1488">
                <a:solidFill>
                  <a:schemeClr val="tx1">
                    <a:tint val="75000"/>
                  </a:schemeClr>
                </a:solidFill>
              </a:defRPr>
            </a:lvl3pPr>
            <a:lvl4pPr marL="1134142" indent="0">
              <a:buNone/>
              <a:defRPr sz="1323">
                <a:solidFill>
                  <a:schemeClr val="tx1">
                    <a:tint val="75000"/>
                  </a:schemeClr>
                </a:solidFill>
              </a:defRPr>
            </a:lvl4pPr>
            <a:lvl5pPr marL="1512189" indent="0">
              <a:buNone/>
              <a:defRPr sz="1323">
                <a:solidFill>
                  <a:schemeClr val="tx1">
                    <a:tint val="75000"/>
                  </a:schemeClr>
                </a:solidFill>
              </a:defRPr>
            </a:lvl5pPr>
            <a:lvl6pPr marL="1890236" indent="0">
              <a:buNone/>
              <a:defRPr sz="1323">
                <a:solidFill>
                  <a:schemeClr val="tx1">
                    <a:tint val="75000"/>
                  </a:schemeClr>
                </a:solidFill>
              </a:defRPr>
            </a:lvl6pPr>
            <a:lvl7pPr marL="2268284" indent="0">
              <a:buNone/>
              <a:defRPr sz="1323">
                <a:solidFill>
                  <a:schemeClr val="tx1">
                    <a:tint val="75000"/>
                  </a:schemeClr>
                </a:solidFill>
              </a:defRPr>
            </a:lvl7pPr>
            <a:lvl8pPr marL="2646331" indent="0">
              <a:buNone/>
              <a:defRPr sz="1323">
                <a:solidFill>
                  <a:schemeClr val="tx1">
                    <a:tint val="75000"/>
                  </a:schemeClr>
                </a:solidFill>
              </a:defRPr>
            </a:lvl8pPr>
            <a:lvl9pPr marL="3024378" indent="0">
              <a:buNone/>
              <a:defRPr sz="132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085DE6-12D8-4DE4-92F3-6D82B16DE3F2}"/>
              </a:ext>
            </a:extLst>
          </p:cNvPr>
          <p:cNvSpPr>
            <a:spLocks noGrp="1"/>
          </p:cNvSpPr>
          <p:nvPr>
            <p:ph type="dt" sz="half" idx="10"/>
          </p:nvPr>
        </p:nvSpPr>
        <p:spPr/>
        <p:txBody>
          <a:bodyPr/>
          <a:lstStyle/>
          <a:p>
            <a:fld id="{ADF60D8C-A5B7-48B7-BD6D-BF921C95D221}" type="datetime1">
              <a:rPr lang="en-US" smtClean="0"/>
              <a:t>7/16/2021</a:t>
            </a:fld>
            <a:endParaRPr lang="en-US"/>
          </a:p>
        </p:txBody>
      </p:sp>
      <p:sp>
        <p:nvSpPr>
          <p:cNvPr id="5" name="Footer Placeholder 4">
            <a:extLst>
              <a:ext uri="{FF2B5EF4-FFF2-40B4-BE49-F238E27FC236}">
                <a16:creationId xmlns:a16="http://schemas.microsoft.com/office/drawing/2014/main" id="{8213356C-C117-407E-94DD-C9340A4B52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8D4F2-AEDA-47D3-95B1-DB5B67711C94}"/>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4073041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F4D81-D47B-4CFE-979F-15B0AA9D4D8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F6005D-8407-48FB-9069-5EA9CA102ADD}"/>
              </a:ext>
            </a:extLst>
          </p:cNvPr>
          <p:cNvSpPr>
            <a:spLocks noGrp="1"/>
          </p:cNvSpPr>
          <p:nvPr>
            <p:ph sz="half" idx="1"/>
          </p:nvPr>
        </p:nvSpPr>
        <p:spPr>
          <a:xfrm>
            <a:off x="735171" y="2012836"/>
            <a:ext cx="4544695" cy="47975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67D748C-2BD5-4533-A9FB-4EBB504327A5}"/>
              </a:ext>
            </a:extLst>
          </p:cNvPr>
          <p:cNvSpPr>
            <a:spLocks noGrp="1"/>
          </p:cNvSpPr>
          <p:nvPr>
            <p:ph sz="half" idx="2"/>
          </p:nvPr>
        </p:nvSpPr>
        <p:spPr>
          <a:xfrm>
            <a:off x="5413534" y="2012836"/>
            <a:ext cx="4544695" cy="47975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07A6DD-137F-4A3C-A7CD-FB07955C09F5}"/>
              </a:ext>
            </a:extLst>
          </p:cNvPr>
          <p:cNvSpPr>
            <a:spLocks noGrp="1"/>
          </p:cNvSpPr>
          <p:nvPr>
            <p:ph type="dt" sz="half" idx="10"/>
          </p:nvPr>
        </p:nvSpPr>
        <p:spPr/>
        <p:txBody>
          <a:bodyPr/>
          <a:lstStyle/>
          <a:p>
            <a:fld id="{C5DBFA94-2CAD-4608-AD02-7CD81B00840F}" type="datetime1">
              <a:rPr lang="en-US" smtClean="0"/>
              <a:t>7/16/2021</a:t>
            </a:fld>
            <a:endParaRPr lang="en-US"/>
          </a:p>
        </p:txBody>
      </p:sp>
      <p:sp>
        <p:nvSpPr>
          <p:cNvPr id="6" name="Footer Placeholder 5">
            <a:extLst>
              <a:ext uri="{FF2B5EF4-FFF2-40B4-BE49-F238E27FC236}">
                <a16:creationId xmlns:a16="http://schemas.microsoft.com/office/drawing/2014/main" id="{91ACF802-7490-4F3C-9C33-A27B0904D3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6BCD44-A16D-4797-98F2-018C762B306B}"/>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3072357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33E52-71A7-419C-BC0C-23DFCDA4E32F}"/>
              </a:ext>
            </a:extLst>
          </p:cNvPr>
          <p:cNvSpPr>
            <a:spLocks noGrp="1"/>
          </p:cNvSpPr>
          <p:nvPr>
            <p:ph type="title"/>
          </p:nvPr>
        </p:nvSpPr>
        <p:spPr>
          <a:xfrm>
            <a:off x="736564" y="402569"/>
            <a:ext cx="9223058" cy="1461495"/>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61783E9-A7A3-4347-9E48-31C3FBA8EA6A}"/>
              </a:ext>
            </a:extLst>
          </p:cNvPr>
          <p:cNvSpPr>
            <a:spLocks noGrp="1"/>
          </p:cNvSpPr>
          <p:nvPr>
            <p:ph type="body" idx="1"/>
          </p:nvPr>
        </p:nvSpPr>
        <p:spPr>
          <a:xfrm>
            <a:off x="736565" y="1853560"/>
            <a:ext cx="4523809" cy="908401"/>
          </a:xfrm>
        </p:spPr>
        <p:txBody>
          <a:bodyPr anchor="b"/>
          <a:lstStyle>
            <a:lvl1pPr marL="0" indent="0">
              <a:buNone/>
              <a:defRPr sz="1985" b="1"/>
            </a:lvl1pPr>
            <a:lvl2pPr marL="378047" indent="0">
              <a:buNone/>
              <a:defRPr sz="1654" b="1"/>
            </a:lvl2pPr>
            <a:lvl3pPr marL="756095" indent="0">
              <a:buNone/>
              <a:defRPr sz="1488" b="1"/>
            </a:lvl3pPr>
            <a:lvl4pPr marL="1134142" indent="0">
              <a:buNone/>
              <a:defRPr sz="1323" b="1"/>
            </a:lvl4pPr>
            <a:lvl5pPr marL="1512189" indent="0">
              <a:buNone/>
              <a:defRPr sz="1323" b="1"/>
            </a:lvl5pPr>
            <a:lvl6pPr marL="1890236" indent="0">
              <a:buNone/>
              <a:defRPr sz="1323" b="1"/>
            </a:lvl6pPr>
            <a:lvl7pPr marL="2268284" indent="0">
              <a:buNone/>
              <a:defRPr sz="1323" b="1"/>
            </a:lvl7pPr>
            <a:lvl8pPr marL="2646331" indent="0">
              <a:buNone/>
              <a:defRPr sz="1323" b="1"/>
            </a:lvl8pPr>
            <a:lvl9pPr marL="3024378" indent="0">
              <a:buNone/>
              <a:defRPr sz="1323" b="1"/>
            </a:lvl9pPr>
          </a:lstStyle>
          <a:p>
            <a:pPr lvl="0"/>
            <a:r>
              <a:rPr lang="en-US"/>
              <a:t>Click to edit Master text styles</a:t>
            </a:r>
          </a:p>
        </p:txBody>
      </p:sp>
      <p:sp>
        <p:nvSpPr>
          <p:cNvPr id="4" name="Content Placeholder 3">
            <a:extLst>
              <a:ext uri="{FF2B5EF4-FFF2-40B4-BE49-F238E27FC236}">
                <a16:creationId xmlns:a16="http://schemas.microsoft.com/office/drawing/2014/main" id="{F088EB34-6495-4E3B-B868-5EF39BF74793}"/>
              </a:ext>
            </a:extLst>
          </p:cNvPr>
          <p:cNvSpPr>
            <a:spLocks noGrp="1"/>
          </p:cNvSpPr>
          <p:nvPr>
            <p:ph sz="half" idx="2"/>
          </p:nvPr>
        </p:nvSpPr>
        <p:spPr>
          <a:xfrm>
            <a:off x="736565" y="2761961"/>
            <a:ext cx="4523809" cy="40624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49CDBC9-180C-4F28-8415-73CE8BB167A4}"/>
              </a:ext>
            </a:extLst>
          </p:cNvPr>
          <p:cNvSpPr>
            <a:spLocks noGrp="1"/>
          </p:cNvSpPr>
          <p:nvPr>
            <p:ph type="body" sz="quarter" idx="3"/>
          </p:nvPr>
        </p:nvSpPr>
        <p:spPr>
          <a:xfrm>
            <a:off x="5413534" y="1853560"/>
            <a:ext cx="4546088" cy="908401"/>
          </a:xfrm>
        </p:spPr>
        <p:txBody>
          <a:bodyPr anchor="b"/>
          <a:lstStyle>
            <a:lvl1pPr marL="0" indent="0">
              <a:buNone/>
              <a:defRPr sz="1985" b="1"/>
            </a:lvl1pPr>
            <a:lvl2pPr marL="378047" indent="0">
              <a:buNone/>
              <a:defRPr sz="1654" b="1"/>
            </a:lvl2pPr>
            <a:lvl3pPr marL="756095" indent="0">
              <a:buNone/>
              <a:defRPr sz="1488" b="1"/>
            </a:lvl3pPr>
            <a:lvl4pPr marL="1134142" indent="0">
              <a:buNone/>
              <a:defRPr sz="1323" b="1"/>
            </a:lvl4pPr>
            <a:lvl5pPr marL="1512189" indent="0">
              <a:buNone/>
              <a:defRPr sz="1323" b="1"/>
            </a:lvl5pPr>
            <a:lvl6pPr marL="1890236" indent="0">
              <a:buNone/>
              <a:defRPr sz="1323" b="1"/>
            </a:lvl6pPr>
            <a:lvl7pPr marL="2268284" indent="0">
              <a:buNone/>
              <a:defRPr sz="1323" b="1"/>
            </a:lvl7pPr>
            <a:lvl8pPr marL="2646331" indent="0">
              <a:buNone/>
              <a:defRPr sz="1323" b="1"/>
            </a:lvl8pPr>
            <a:lvl9pPr marL="3024378" indent="0">
              <a:buNone/>
              <a:defRPr sz="1323" b="1"/>
            </a:lvl9pPr>
          </a:lstStyle>
          <a:p>
            <a:pPr lvl="0"/>
            <a:r>
              <a:rPr lang="en-US"/>
              <a:t>Click to edit Master text styles</a:t>
            </a:r>
          </a:p>
        </p:txBody>
      </p:sp>
      <p:sp>
        <p:nvSpPr>
          <p:cNvPr id="6" name="Content Placeholder 5">
            <a:extLst>
              <a:ext uri="{FF2B5EF4-FFF2-40B4-BE49-F238E27FC236}">
                <a16:creationId xmlns:a16="http://schemas.microsoft.com/office/drawing/2014/main" id="{8291E763-5477-4AFA-9BC9-579B1E5BDF60}"/>
              </a:ext>
            </a:extLst>
          </p:cNvPr>
          <p:cNvSpPr>
            <a:spLocks noGrp="1"/>
          </p:cNvSpPr>
          <p:nvPr>
            <p:ph sz="quarter" idx="4"/>
          </p:nvPr>
        </p:nvSpPr>
        <p:spPr>
          <a:xfrm>
            <a:off x="5413534" y="2761961"/>
            <a:ext cx="4546088" cy="40624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2C913BE-259E-4D45-84F3-54C928CCF2B5}"/>
              </a:ext>
            </a:extLst>
          </p:cNvPr>
          <p:cNvSpPr>
            <a:spLocks noGrp="1"/>
          </p:cNvSpPr>
          <p:nvPr>
            <p:ph type="dt" sz="half" idx="10"/>
          </p:nvPr>
        </p:nvSpPr>
        <p:spPr/>
        <p:txBody>
          <a:bodyPr/>
          <a:lstStyle/>
          <a:p>
            <a:fld id="{A7B9833A-1ED3-49C9-83B8-D59CB400EEE0}" type="datetime1">
              <a:rPr lang="en-US" smtClean="0"/>
              <a:t>7/16/2021</a:t>
            </a:fld>
            <a:endParaRPr lang="en-US"/>
          </a:p>
        </p:txBody>
      </p:sp>
      <p:sp>
        <p:nvSpPr>
          <p:cNvPr id="8" name="Footer Placeholder 7">
            <a:extLst>
              <a:ext uri="{FF2B5EF4-FFF2-40B4-BE49-F238E27FC236}">
                <a16:creationId xmlns:a16="http://schemas.microsoft.com/office/drawing/2014/main" id="{63AE874C-1DDE-42CE-9E72-FC062A6759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536D70-E48E-4899-B863-7A1B45F6443B}"/>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27707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F5169-A914-457D-8764-BEB0B6596F8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3D29D95-1A30-4B9E-8BA5-C905DA45F32F}"/>
              </a:ext>
            </a:extLst>
          </p:cNvPr>
          <p:cNvSpPr>
            <a:spLocks noGrp="1"/>
          </p:cNvSpPr>
          <p:nvPr>
            <p:ph type="dt" sz="half" idx="10"/>
          </p:nvPr>
        </p:nvSpPr>
        <p:spPr/>
        <p:txBody>
          <a:bodyPr/>
          <a:lstStyle/>
          <a:p>
            <a:fld id="{C3A98183-3BC3-4F2F-AA62-E46F9DF4CA42}" type="datetime1">
              <a:rPr lang="en-US" smtClean="0"/>
              <a:t>7/16/2021</a:t>
            </a:fld>
            <a:endParaRPr lang="en-US"/>
          </a:p>
        </p:txBody>
      </p:sp>
      <p:sp>
        <p:nvSpPr>
          <p:cNvPr id="4" name="Footer Placeholder 3">
            <a:extLst>
              <a:ext uri="{FF2B5EF4-FFF2-40B4-BE49-F238E27FC236}">
                <a16:creationId xmlns:a16="http://schemas.microsoft.com/office/drawing/2014/main" id="{ADCD7CB7-360C-449C-9D64-6818802395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8B80F5-0EA9-46A0-98BD-F5776D645DCF}"/>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2393075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BF870F-B528-41B9-B4F2-D41AE9554B7B}"/>
              </a:ext>
            </a:extLst>
          </p:cNvPr>
          <p:cNvSpPr>
            <a:spLocks noGrp="1"/>
          </p:cNvSpPr>
          <p:nvPr>
            <p:ph type="dt" sz="half" idx="10"/>
          </p:nvPr>
        </p:nvSpPr>
        <p:spPr/>
        <p:txBody>
          <a:bodyPr/>
          <a:lstStyle/>
          <a:p>
            <a:fld id="{227E1724-D2F9-4FAE-BCEB-D8DB7BD49FF1}" type="datetime1">
              <a:rPr lang="en-US" smtClean="0"/>
              <a:t>7/16/2021</a:t>
            </a:fld>
            <a:endParaRPr lang="en-US"/>
          </a:p>
        </p:txBody>
      </p:sp>
      <p:sp>
        <p:nvSpPr>
          <p:cNvPr id="3" name="Footer Placeholder 2">
            <a:extLst>
              <a:ext uri="{FF2B5EF4-FFF2-40B4-BE49-F238E27FC236}">
                <a16:creationId xmlns:a16="http://schemas.microsoft.com/office/drawing/2014/main" id="{2D9F374A-E9C1-40C0-B3EA-66F798CE30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7D1B05-DA0B-4B9B-94BE-69BB62732EE8}"/>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5241773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00846-6A87-4D68-A4C0-CD5D3946D78E}"/>
              </a:ext>
            </a:extLst>
          </p:cNvPr>
          <p:cNvSpPr>
            <a:spLocks noGrp="1"/>
          </p:cNvSpPr>
          <p:nvPr>
            <p:ph type="title"/>
          </p:nvPr>
        </p:nvSpPr>
        <p:spPr>
          <a:xfrm>
            <a:off x="736564" y="504084"/>
            <a:ext cx="3448900" cy="1764295"/>
          </a:xfrm>
        </p:spPr>
        <p:txBody>
          <a:bodyPr anchor="b"/>
          <a:lstStyle>
            <a:lvl1pPr>
              <a:defRPr sz="2646"/>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8C5B3B0-A1B1-4D58-B3F8-87744C6EEDAC}"/>
              </a:ext>
            </a:extLst>
          </p:cNvPr>
          <p:cNvSpPr>
            <a:spLocks noGrp="1"/>
          </p:cNvSpPr>
          <p:nvPr>
            <p:ph idx="1"/>
          </p:nvPr>
        </p:nvSpPr>
        <p:spPr>
          <a:xfrm>
            <a:off x="4546088" y="1088683"/>
            <a:ext cx="5413534" cy="5373398"/>
          </a:xfrm>
        </p:spPr>
        <p:txBody>
          <a:bodyPr/>
          <a:lstStyle>
            <a:lvl1pPr>
              <a:defRPr sz="2646"/>
            </a:lvl1pPr>
            <a:lvl2pPr>
              <a:defRPr sz="2315"/>
            </a:lvl2pPr>
            <a:lvl3pPr>
              <a:defRPr sz="1985"/>
            </a:lvl3pPr>
            <a:lvl4pPr>
              <a:defRPr sz="1654"/>
            </a:lvl4pPr>
            <a:lvl5pPr>
              <a:defRPr sz="1654"/>
            </a:lvl5pPr>
            <a:lvl6pPr>
              <a:defRPr sz="1654"/>
            </a:lvl6pPr>
            <a:lvl7pPr>
              <a:defRPr sz="1654"/>
            </a:lvl7pPr>
            <a:lvl8pPr>
              <a:defRPr sz="1654"/>
            </a:lvl8pPr>
            <a:lvl9pPr>
              <a:defRPr sz="165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BCD049F-211F-4F0C-BBCB-F72673A003EA}"/>
              </a:ext>
            </a:extLst>
          </p:cNvPr>
          <p:cNvSpPr>
            <a:spLocks noGrp="1"/>
          </p:cNvSpPr>
          <p:nvPr>
            <p:ph type="body" sz="half" idx="2"/>
          </p:nvPr>
        </p:nvSpPr>
        <p:spPr>
          <a:xfrm>
            <a:off x="736564" y="2268379"/>
            <a:ext cx="3448900" cy="4202453"/>
          </a:xfrm>
        </p:spPr>
        <p:txBody>
          <a:bodyPr/>
          <a:lstStyle>
            <a:lvl1pPr marL="0" indent="0">
              <a:buNone/>
              <a:defRPr sz="1323"/>
            </a:lvl1pPr>
            <a:lvl2pPr marL="378047" indent="0">
              <a:buNone/>
              <a:defRPr sz="1158"/>
            </a:lvl2pPr>
            <a:lvl3pPr marL="756095" indent="0">
              <a:buNone/>
              <a:defRPr sz="992"/>
            </a:lvl3pPr>
            <a:lvl4pPr marL="1134142" indent="0">
              <a:buNone/>
              <a:defRPr sz="827"/>
            </a:lvl4pPr>
            <a:lvl5pPr marL="1512189" indent="0">
              <a:buNone/>
              <a:defRPr sz="827"/>
            </a:lvl5pPr>
            <a:lvl6pPr marL="1890236" indent="0">
              <a:buNone/>
              <a:defRPr sz="827"/>
            </a:lvl6pPr>
            <a:lvl7pPr marL="2268284" indent="0">
              <a:buNone/>
              <a:defRPr sz="827"/>
            </a:lvl7pPr>
            <a:lvl8pPr marL="2646331" indent="0">
              <a:buNone/>
              <a:defRPr sz="827"/>
            </a:lvl8pPr>
            <a:lvl9pPr marL="3024378" indent="0">
              <a:buNone/>
              <a:defRPr sz="827"/>
            </a:lvl9pPr>
          </a:lstStyle>
          <a:p>
            <a:pPr lvl="0"/>
            <a:r>
              <a:rPr lang="en-US"/>
              <a:t>Click to edit Master text styles</a:t>
            </a:r>
          </a:p>
        </p:txBody>
      </p:sp>
      <p:sp>
        <p:nvSpPr>
          <p:cNvPr id="5" name="Date Placeholder 4">
            <a:extLst>
              <a:ext uri="{FF2B5EF4-FFF2-40B4-BE49-F238E27FC236}">
                <a16:creationId xmlns:a16="http://schemas.microsoft.com/office/drawing/2014/main" id="{39CC8CE0-7D56-41E9-AE62-9C400A5EE13C}"/>
              </a:ext>
            </a:extLst>
          </p:cNvPr>
          <p:cNvSpPr>
            <a:spLocks noGrp="1"/>
          </p:cNvSpPr>
          <p:nvPr>
            <p:ph type="dt" sz="half" idx="10"/>
          </p:nvPr>
        </p:nvSpPr>
        <p:spPr/>
        <p:txBody>
          <a:bodyPr/>
          <a:lstStyle/>
          <a:p>
            <a:fld id="{0687BB20-449C-49EB-8B27-06648A182145}" type="datetime1">
              <a:rPr lang="en-US" smtClean="0"/>
              <a:t>7/16/2021</a:t>
            </a:fld>
            <a:endParaRPr lang="en-US"/>
          </a:p>
        </p:txBody>
      </p:sp>
      <p:sp>
        <p:nvSpPr>
          <p:cNvPr id="6" name="Footer Placeholder 5">
            <a:extLst>
              <a:ext uri="{FF2B5EF4-FFF2-40B4-BE49-F238E27FC236}">
                <a16:creationId xmlns:a16="http://schemas.microsoft.com/office/drawing/2014/main" id="{DE5BE058-FB3A-4365-B39C-B3805C73E0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059AB7-45B7-4927-99A2-34E2DA2AA678}"/>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6826287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A24E3-BF81-4B3B-913F-E2F657891519}"/>
              </a:ext>
            </a:extLst>
          </p:cNvPr>
          <p:cNvSpPr>
            <a:spLocks noGrp="1"/>
          </p:cNvSpPr>
          <p:nvPr>
            <p:ph type="title"/>
          </p:nvPr>
        </p:nvSpPr>
        <p:spPr>
          <a:xfrm>
            <a:off x="736564" y="504084"/>
            <a:ext cx="3448900" cy="1764295"/>
          </a:xfrm>
        </p:spPr>
        <p:txBody>
          <a:bodyPr anchor="b"/>
          <a:lstStyle>
            <a:lvl1pPr>
              <a:defRPr sz="2646"/>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ED520F7-B874-408B-BB26-167EFE3E23BA}"/>
              </a:ext>
            </a:extLst>
          </p:cNvPr>
          <p:cNvSpPr>
            <a:spLocks noGrp="1"/>
          </p:cNvSpPr>
          <p:nvPr>
            <p:ph type="pic" idx="1"/>
          </p:nvPr>
        </p:nvSpPr>
        <p:spPr>
          <a:xfrm>
            <a:off x="4546088" y="1088683"/>
            <a:ext cx="5413534" cy="5373398"/>
          </a:xfrm>
        </p:spPr>
        <p:txBody>
          <a:bodyPr/>
          <a:lstStyle>
            <a:lvl1pPr marL="0" indent="0">
              <a:buNone/>
              <a:defRPr sz="2646"/>
            </a:lvl1pPr>
            <a:lvl2pPr marL="378047" indent="0">
              <a:buNone/>
              <a:defRPr sz="2315"/>
            </a:lvl2pPr>
            <a:lvl3pPr marL="756095" indent="0">
              <a:buNone/>
              <a:defRPr sz="1985"/>
            </a:lvl3pPr>
            <a:lvl4pPr marL="1134142" indent="0">
              <a:buNone/>
              <a:defRPr sz="1654"/>
            </a:lvl4pPr>
            <a:lvl5pPr marL="1512189" indent="0">
              <a:buNone/>
              <a:defRPr sz="1654"/>
            </a:lvl5pPr>
            <a:lvl6pPr marL="1890236" indent="0">
              <a:buNone/>
              <a:defRPr sz="1654"/>
            </a:lvl6pPr>
            <a:lvl7pPr marL="2268284" indent="0">
              <a:buNone/>
              <a:defRPr sz="1654"/>
            </a:lvl7pPr>
            <a:lvl8pPr marL="2646331" indent="0">
              <a:buNone/>
              <a:defRPr sz="1654"/>
            </a:lvl8pPr>
            <a:lvl9pPr marL="3024378" indent="0">
              <a:buNone/>
              <a:defRPr sz="1654"/>
            </a:lvl9pPr>
          </a:lstStyle>
          <a:p>
            <a:endParaRPr lang="en-GB"/>
          </a:p>
        </p:txBody>
      </p:sp>
      <p:sp>
        <p:nvSpPr>
          <p:cNvPr id="4" name="Text Placeholder 3">
            <a:extLst>
              <a:ext uri="{FF2B5EF4-FFF2-40B4-BE49-F238E27FC236}">
                <a16:creationId xmlns:a16="http://schemas.microsoft.com/office/drawing/2014/main" id="{EABEEDBE-4197-4952-BBE2-F751DA02532E}"/>
              </a:ext>
            </a:extLst>
          </p:cNvPr>
          <p:cNvSpPr>
            <a:spLocks noGrp="1"/>
          </p:cNvSpPr>
          <p:nvPr>
            <p:ph type="body" sz="half" idx="2"/>
          </p:nvPr>
        </p:nvSpPr>
        <p:spPr>
          <a:xfrm>
            <a:off x="736564" y="2268379"/>
            <a:ext cx="3448900" cy="4202453"/>
          </a:xfrm>
        </p:spPr>
        <p:txBody>
          <a:bodyPr/>
          <a:lstStyle>
            <a:lvl1pPr marL="0" indent="0">
              <a:buNone/>
              <a:defRPr sz="1323"/>
            </a:lvl1pPr>
            <a:lvl2pPr marL="378047" indent="0">
              <a:buNone/>
              <a:defRPr sz="1158"/>
            </a:lvl2pPr>
            <a:lvl3pPr marL="756095" indent="0">
              <a:buNone/>
              <a:defRPr sz="992"/>
            </a:lvl3pPr>
            <a:lvl4pPr marL="1134142" indent="0">
              <a:buNone/>
              <a:defRPr sz="827"/>
            </a:lvl4pPr>
            <a:lvl5pPr marL="1512189" indent="0">
              <a:buNone/>
              <a:defRPr sz="827"/>
            </a:lvl5pPr>
            <a:lvl6pPr marL="1890236" indent="0">
              <a:buNone/>
              <a:defRPr sz="827"/>
            </a:lvl6pPr>
            <a:lvl7pPr marL="2268284" indent="0">
              <a:buNone/>
              <a:defRPr sz="827"/>
            </a:lvl7pPr>
            <a:lvl8pPr marL="2646331" indent="0">
              <a:buNone/>
              <a:defRPr sz="827"/>
            </a:lvl8pPr>
            <a:lvl9pPr marL="3024378" indent="0">
              <a:buNone/>
              <a:defRPr sz="827"/>
            </a:lvl9pPr>
          </a:lstStyle>
          <a:p>
            <a:pPr lvl="0"/>
            <a:r>
              <a:rPr lang="en-US"/>
              <a:t>Click to edit Master text styles</a:t>
            </a:r>
          </a:p>
        </p:txBody>
      </p:sp>
      <p:sp>
        <p:nvSpPr>
          <p:cNvPr id="5" name="Date Placeholder 4">
            <a:extLst>
              <a:ext uri="{FF2B5EF4-FFF2-40B4-BE49-F238E27FC236}">
                <a16:creationId xmlns:a16="http://schemas.microsoft.com/office/drawing/2014/main" id="{23AB03CF-EF81-457E-ADFB-A122E0A7231E}"/>
              </a:ext>
            </a:extLst>
          </p:cNvPr>
          <p:cNvSpPr>
            <a:spLocks noGrp="1"/>
          </p:cNvSpPr>
          <p:nvPr>
            <p:ph type="dt" sz="half" idx="10"/>
          </p:nvPr>
        </p:nvSpPr>
        <p:spPr/>
        <p:txBody>
          <a:bodyPr/>
          <a:lstStyle/>
          <a:p>
            <a:fld id="{FAC11189-DB95-45B5-BDDA-31794D23C2B7}" type="datetime1">
              <a:rPr lang="en-US" smtClean="0"/>
              <a:t>7/16/2021</a:t>
            </a:fld>
            <a:endParaRPr lang="en-US"/>
          </a:p>
        </p:txBody>
      </p:sp>
      <p:sp>
        <p:nvSpPr>
          <p:cNvPr id="6" name="Footer Placeholder 5">
            <a:extLst>
              <a:ext uri="{FF2B5EF4-FFF2-40B4-BE49-F238E27FC236}">
                <a16:creationId xmlns:a16="http://schemas.microsoft.com/office/drawing/2014/main" id="{DC7C2CE9-6326-4888-B5F2-1411C5AA0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03BF1F-12A6-44C1-86C6-7F6E902A4B29}"/>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2439563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Content Placeholder 1"/>
          <p:cNvSpPr>
            <a:spLocks noGrp="1"/>
          </p:cNvSpPr>
          <p:nvPr>
            <p:ph sz="quarter" idx="11" hasCustomPrompt="1"/>
          </p:nvPr>
        </p:nvSpPr>
        <p:spPr bwMode="gray">
          <a:xfrm>
            <a:off x="486000" y="1360967"/>
            <a:ext cx="9720000" cy="5704996"/>
          </a:xfrm>
        </p:spPr>
        <p:txBody>
          <a:bodyPr vert="horz" lIns="0" tIns="0" rIns="0" bIns="0" rtlCol="0">
            <a:noAutofit/>
          </a:bodyPr>
          <a:lstStyle>
            <a:lvl1pPr>
              <a:defRPr lang="en-GB" sz="1600" dirty="0"/>
            </a:lvl1pPr>
            <a:lvl2pPr>
              <a:defRPr lang="en-US" sz="1400" dirty="0" smtClean="0"/>
            </a:lvl2pPr>
            <a:lvl3pPr>
              <a:defRPr lang="en-US" sz="1400" dirty="0" smtClean="0"/>
            </a:lvl3pPr>
            <a:lvl4pPr>
              <a:defRPr lang="en-US" sz="1400" dirty="0" smtClean="0"/>
            </a:lvl4pPr>
            <a:lvl5pPr>
              <a:defRPr lang="en-US" sz="1400" dirty="0" smtClean="0"/>
            </a:lvl5pPr>
            <a:lvl6pPr>
              <a:defRPr lang="en-US" sz="1400" dirty="0" smtClean="0"/>
            </a:lvl6pPr>
            <a:lvl7pPr>
              <a:defRPr lang="en-US" sz="1400" dirty="0" smtClean="0"/>
            </a:lvl7pPr>
            <a:lvl8pPr>
              <a:defRPr lang="en-US" sz="1400" dirty="0" smtClean="0"/>
            </a:lvl8pPr>
            <a:lvl9pPr>
              <a:defRPr lang="en-US" sz="1400"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a:p>
            <a:pPr lvl="7"/>
            <a:r>
              <a:rPr lang="en-GB" noProof="0" dirty="0"/>
              <a:t>Seventh Level</a:t>
            </a:r>
          </a:p>
          <a:p>
            <a:pPr lvl="8"/>
            <a:r>
              <a:rPr lang="en-GB" noProof="0" dirty="0"/>
              <a:t>Eighth Level</a:t>
            </a:r>
          </a:p>
          <a:p>
            <a:pPr lvl="0"/>
            <a:endParaRPr lang="en-GB" noProof="0" dirty="0"/>
          </a:p>
        </p:txBody>
      </p:sp>
      <p:sp>
        <p:nvSpPr>
          <p:cNvPr id="4" name="Slide Number"/>
          <p:cNvSpPr>
            <a:spLocks noGrp="1"/>
          </p:cNvSpPr>
          <p:nvPr>
            <p:ph type="sldNum" sz="quarter" idx="10"/>
          </p:nvPr>
        </p:nvSpPr>
        <p:spPr bwMode="gray"/>
        <p:txBody>
          <a:bodyPr/>
          <a:lstStyle>
            <a:lvl1pPr marL="0" indent="0">
              <a:defRPr/>
            </a:lvl1pPr>
          </a:lstStyle>
          <a:p>
            <a:fld id="{08BDDC8D-36E9-467E-8CF1-750845950A7F}" type="slidenum">
              <a:rPr lang="en-GB" smtClean="0"/>
              <a:pPr/>
              <a:t>‹#›</a:t>
            </a:fld>
            <a:endParaRPr lang="en-GB"/>
          </a:p>
        </p:txBody>
      </p:sp>
      <p:sp>
        <p:nvSpPr>
          <p:cNvPr id="7" name="Title"/>
          <p:cNvSpPr>
            <a:spLocks noGrp="1"/>
          </p:cNvSpPr>
          <p:nvPr>
            <p:ph type="title"/>
          </p:nvPr>
        </p:nvSpPr>
        <p:spPr bwMode="gray">
          <a:xfrm>
            <a:off x="486000" y="495300"/>
            <a:ext cx="8568000" cy="536058"/>
          </a:xfrm>
          <a:prstGeom prst="rect">
            <a:avLst/>
          </a:prstGeom>
        </p:spPr>
        <p:txBody>
          <a:bodyPr vert="horz" wrap="none" lIns="0" tIns="0" rIns="0" bIns="0" rtlCol="0" anchor="t">
            <a:noAutofit/>
          </a:bodyPr>
          <a:lstStyle>
            <a:lvl1pPr>
              <a:defRPr sz="2400"/>
            </a:lvl1pPr>
          </a:lstStyle>
          <a:p>
            <a:r>
              <a:rPr lang="en-US" noProof="0"/>
              <a:t>Click to edit Master title style</a:t>
            </a:r>
            <a:endParaRPr lang="en-GB" noProof="0" dirty="0"/>
          </a:p>
        </p:txBody>
      </p:sp>
    </p:spTree>
    <p:extLst>
      <p:ext uri="{BB962C8B-B14F-4D97-AF65-F5344CB8AC3E}">
        <p14:creationId xmlns:p14="http://schemas.microsoft.com/office/powerpoint/2010/main" val="29477772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49D7C-F626-4443-BA21-F64B5D53AC7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781C092-90FD-49D2-A1E3-31962D0921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A6E5A4C-21F3-42D0-B89C-4F4EF10D0527}"/>
              </a:ext>
            </a:extLst>
          </p:cNvPr>
          <p:cNvSpPr>
            <a:spLocks noGrp="1"/>
          </p:cNvSpPr>
          <p:nvPr>
            <p:ph type="dt" sz="half" idx="10"/>
          </p:nvPr>
        </p:nvSpPr>
        <p:spPr/>
        <p:txBody>
          <a:bodyPr/>
          <a:lstStyle/>
          <a:p>
            <a:fld id="{BF4FA807-FB76-4CA3-97A3-55B48CA5A84B}" type="datetime1">
              <a:rPr lang="en-US" smtClean="0"/>
              <a:t>7/16/2021</a:t>
            </a:fld>
            <a:endParaRPr lang="en-US"/>
          </a:p>
        </p:txBody>
      </p:sp>
      <p:sp>
        <p:nvSpPr>
          <p:cNvPr id="5" name="Footer Placeholder 4">
            <a:extLst>
              <a:ext uri="{FF2B5EF4-FFF2-40B4-BE49-F238E27FC236}">
                <a16:creationId xmlns:a16="http://schemas.microsoft.com/office/drawing/2014/main" id="{FBB926A6-9C2E-48C1-A9A8-B2BD2CB97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0A3B04-50FB-4DC4-A0C6-3E49A82293A3}"/>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7399111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64848A-3218-426B-9CB8-58FA2F5D0741}"/>
              </a:ext>
            </a:extLst>
          </p:cNvPr>
          <p:cNvSpPr>
            <a:spLocks noGrp="1"/>
          </p:cNvSpPr>
          <p:nvPr>
            <p:ph type="title" orient="vert"/>
          </p:nvPr>
        </p:nvSpPr>
        <p:spPr>
          <a:xfrm>
            <a:off x="7652465" y="402567"/>
            <a:ext cx="2305764" cy="6407821"/>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6E468C2-37BE-4624-BB38-B173802EEF3D}"/>
              </a:ext>
            </a:extLst>
          </p:cNvPr>
          <p:cNvSpPr>
            <a:spLocks noGrp="1"/>
          </p:cNvSpPr>
          <p:nvPr>
            <p:ph type="body" orient="vert" idx="1"/>
          </p:nvPr>
        </p:nvSpPr>
        <p:spPr>
          <a:xfrm>
            <a:off x="735172" y="402567"/>
            <a:ext cx="6783626" cy="64078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D78BCA-92B1-4306-826D-71188A187312}"/>
              </a:ext>
            </a:extLst>
          </p:cNvPr>
          <p:cNvSpPr>
            <a:spLocks noGrp="1"/>
          </p:cNvSpPr>
          <p:nvPr>
            <p:ph type="dt" sz="half" idx="10"/>
          </p:nvPr>
        </p:nvSpPr>
        <p:spPr/>
        <p:txBody>
          <a:bodyPr/>
          <a:lstStyle/>
          <a:p>
            <a:fld id="{547B6B2C-BF92-492A-B394-8FF1917EE548}" type="datetime1">
              <a:rPr lang="en-US" smtClean="0"/>
              <a:t>7/16/2021</a:t>
            </a:fld>
            <a:endParaRPr lang="en-US"/>
          </a:p>
        </p:txBody>
      </p:sp>
      <p:sp>
        <p:nvSpPr>
          <p:cNvPr id="5" name="Footer Placeholder 4">
            <a:extLst>
              <a:ext uri="{FF2B5EF4-FFF2-40B4-BE49-F238E27FC236}">
                <a16:creationId xmlns:a16="http://schemas.microsoft.com/office/drawing/2014/main" id="{22DE5ED2-2E44-4443-909A-B649F031C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CAFB4D-A598-420D-8107-5322C6169CFC}"/>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18958038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52E0C71-D831-4B00-9E6B-525231C4D9E7}"/>
              </a:ext>
            </a:extLst>
          </p:cNvPr>
          <p:cNvSpPr>
            <a:spLocks noGrp="1"/>
          </p:cNvSpPr>
          <p:nvPr>
            <p:ph type="title" hasCustomPrompt="1"/>
          </p:nvPr>
        </p:nvSpPr>
        <p:spPr>
          <a:xfrm>
            <a:off x="229666" y="150525"/>
            <a:ext cx="9223058" cy="1090297"/>
          </a:xfrm>
        </p:spPr>
        <p:txBody>
          <a:bodyPr>
            <a:normAutofit/>
          </a:bodyPr>
          <a:lstStyle>
            <a:lvl1pPr>
              <a:defRPr sz="2646"/>
            </a:lvl1pPr>
          </a:lstStyle>
          <a:p>
            <a:r>
              <a:rPr lang="en-US" dirty="0"/>
              <a:t>Heading</a:t>
            </a:r>
            <a:endParaRPr lang="en-GB" dirty="0"/>
          </a:p>
        </p:txBody>
      </p:sp>
      <p:pic>
        <p:nvPicPr>
          <p:cNvPr id="10" name="Picture 9">
            <a:extLst>
              <a:ext uri="{FF2B5EF4-FFF2-40B4-BE49-F238E27FC236}">
                <a16:creationId xmlns:a16="http://schemas.microsoft.com/office/drawing/2014/main" id="{CE4DF248-E5DD-4955-A62E-3433D10BC45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353787" y="218038"/>
            <a:ext cx="934963" cy="1022784"/>
          </a:xfrm>
          <a:prstGeom prst="rect">
            <a:avLst/>
          </a:prstGeom>
        </p:spPr>
      </p:pic>
      <p:cxnSp>
        <p:nvCxnSpPr>
          <p:cNvPr id="12" name="Straight Connector 11">
            <a:extLst>
              <a:ext uri="{FF2B5EF4-FFF2-40B4-BE49-F238E27FC236}">
                <a16:creationId xmlns:a16="http://schemas.microsoft.com/office/drawing/2014/main" id="{C32280E2-7E96-4CCB-A1BA-5BE120630C82}"/>
              </a:ext>
            </a:extLst>
          </p:cNvPr>
          <p:cNvCxnSpPr/>
          <p:nvPr userDrawn="1"/>
        </p:nvCxnSpPr>
        <p:spPr>
          <a:xfrm>
            <a:off x="229667" y="1252199"/>
            <a:ext cx="10059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lide Number Placeholder 3">
            <a:extLst>
              <a:ext uri="{FF2B5EF4-FFF2-40B4-BE49-F238E27FC236}">
                <a16:creationId xmlns:a16="http://schemas.microsoft.com/office/drawing/2014/main" id="{0CF86780-CCF1-488E-9CE3-5A6F09B23868}"/>
              </a:ext>
            </a:extLst>
          </p:cNvPr>
          <p:cNvSpPr txBox="1">
            <a:spLocks/>
          </p:cNvSpPr>
          <p:nvPr userDrawn="1"/>
        </p:nvSpPr>
        <p:spPr>
          <a:xfrm>
            <a:off x="10015590" y="7342648"/>
            <a:ext cx="252600" cy="158767"/>
          </a:xfrm>
          <a:prstGeom prst="rect">
            <a:avLst/>
          </a:prstGeom>
        </p:spPr>
        <p:txBody>
          <a:bodyPr vert="horz" lIns="0" tIns="0" rIns="0" bIns="0" rtlCol="0" anchor="b" anchorCtr="0">
            <a:noAutofit/>
          </a:bodyP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4E4116-425B-4E1B-86B0-7D2FE6F0A2F4}" type="slidenum">
              <a:rPr lang="en-GB" sz="662" smtClean="0">
                <a:solidFill>
                  <a:schemeClr val="tx1"/>
                </a:solidFill>
              </a:rPr>
              <a:pPr/>
              <a:t>‹#›</a:t>
            </a:fld>
            <a:endParaRPr lang="en-GB" sz="662" dirty="0">
              <a:solidFill>
                <a:schemeClr val="tx1"/>
              </a:solidFill>
            </a:endParaRPr>
          </a:p>
        </p:txBody>
      </p:sp>
    </p:spTree>
    <p:extLst>
      <p:ext uri="{BB962C8B-B14F-4D97-AF65-F5344CB8AC3E}">
        <p14:creationId xmlns:p14="http://schemas.microsoft.com/office/powerpoint/2010/main" val="179267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5" name="Content Placeholder 1"/>
          <p:cNvSpPr>
            <a:spLocks noGrp="1"/>
          </p:cNvSpPr>
          <p:nvPr>
            <p:ph sz="quarter" idx="11" hasCustomPrompt="1"/>
          </p:nvPr>
        </p:nvSpPr>
        <p:spPr bwMode="gray">
          <a:xfrm>
            <a:off x="486001" y="1403497"/>
            <a:ext cx="4788000" cy="5662465"/>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a:p>
            <a:pPr lvl="7"/>
            <a:r>
              <a:rPr lang="en-GB" noProof="0" dirty="0"/>
              <a:t>Seventh Level</a:t>
            </a:r>
          </a:p>
          <a:p>
            <a:pPr lvl="8"/>
            <a:r>
              <a:rPr lang="en-GB" noProof="0" dirty="0"/>
              <a:t>Eighth Level</a:t>
            </a:r>
          </a:p>
        </p:txBody>
      </p:sp>
      <p:sp>
        <p:nvSpPr>
          <p:cNvPr id="7" name="Content Placeholder 2"/>
          <p:cNvSpPr>
            <a:spLocks noGrp="1"/>
          </p:cNvSpPr>
          <p:nvPr>
            <p:ph sz="quarter" idx="12" hasCustomPrompt="1"/>
          </p:nvPr>
        </p:nvSpPr>
        <p:spPr bwMode="gray">
          <a:xfrm>
            <a:off x="5418001" y="1403497"/>
            <a:ext cx="4788000" cy="5662465"/>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a:p>
            <a:pPr lvl="7"/>
            <a:r>
              <a:rPr lang="en-GB" noProof="0" dirty="0"/>
              <a:t>Seventh Level</a:t>
            </a:r>
          </a:p>
          <a:p>
            <a:pPr lvl="8"/>
            <a:r>
              <a:rPr lang="en-GB" noProof="0" dirty="0"/>
              <a:t>Eighth Level</a:t>
            </a:r>
          </a:p>
        </p:txBody>
      </p:sp>
      <p:sp>
        <p:nvSpPr>
          <p:cNvPr id="4" name="Slide Number"/>
          <p:cNvSpPr>
            <a:spLocks noGrp="1"/>
          </p:cNvSpPr>
          <p:nvPr>
            <p:ph type="sldNum" sz="quarter" idx="13"/>
          </p:nvPr>
        </p:nvSpPr>
        <p:spPr bwMode="gray"/>
        <p:txBody>
          <a:bodyPr/>
          <a:lstStyle>
            <a:lvl1pPr marL="0" indent="0">
              <a:defRPr/>
            </a:lvl1pPr>
          </a:lstStyle>
          <a:p>
            <a:fld id="{08BDDC8D-36E9-467E-8CF1-750845950A7F}" type="slidenum">
              <a:rPr lang="en-GB" noProof="0" smtClean="0"/>
              <a:pPr/>
              <a:t>‹#›</a:t>
            </a:fld>
            <a:endParaRPr lang="en-GB" noProof="0" dirty="0"/>
          </a:p>
        </p:txBody>
      </p:sp>
      <p:sp>
        <p:nvSpPr>
          <p:cNvPr id="9" name="Title"/>
          <p:cNvSpPr>
            <a:spLocks noGrp="1"/>
          </p:cNvSpPr>
          <p:nvPr>
            <p:ph type="title"/>
          </p:nvPr>
        </p:nvSpPr>
        <p:spPr bwMode="gray">
          <a:xfrm>
            <a:off x="486000" y="495300"/>
            <a:ext cx="8568000" cy="546691"/>
          </a:xfrm>
          <a:prstGeom prst="rect">
            <a:avLst/>
          </a:prstGeom>
        </p:spPr>
        <p:txBody>
          <a:bodyPr vert="horz" wrap="none" lIns="0" tIns="0" rIns="0" bIns="0" rtlCol="0" anchor="t">
            <a:noAutofit/>
          </a:bodyPr>
          <a:lstStyle/>
          <a:p>
            <a:r>
              <a:rPr lang="en-US" noProof="0"/>
              <a:t>Click to edit Master title style</a:t>
            </a:r>
            <a:endParaRPr lang="en-GB" noProof="0" dirty="0"/>
          </a:p>
        </p:txBody>
      </p:sp>
    </p:spTree>
    <p:extLst>
      <p:ext uri="{BB962C8B-B14F-4D97-AF65-F5344CB8AC3E}">
        <p14:creationId xmlns:p14="http://schemas.microsoft.com/office/powerpoint/2010/main" val="4042079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Row Content">
    <p:spTree>
      <p:nvGrpSpPr>
        <p:cNvPr id="1" name=""/>
        <p:cNvGrpSpPr/>
        <p:nvPr/>
      </p:nvGrpSpPr>
      <p:grpSpPr>
        <a:xfrm>
          <a:off x="0" y="0"/>
          <a:ext cx="0" cy="0"/>
          <a:chOff x="0" y="0"/>
          <a:chExt cx="0" cy="0"/>
        </a:xfrm>
      </p:grpSpPr>
      <p:sp>
        <p:nvSpPr>
          <p:cNvPr id="5" name="Content Placeholder 1"/>
          <p:cNvSpPr>
            <a:spLocks noGrp="1"/>
          </p:cNvSpPr>
          <p:nvPr>
            <p:ph sz="quarter" idx="11" hasCustomPrompt="1"/>
          </p:nvPr>
        </p:nvSpPr>
        <p:spPr bwMode="gray">
          <a:xfrm>
            <a:off x="486002" y="1881800"/>
            <a:ext cx="9720000"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6" name="Content Placeholder 2"/>
          <p:cNvSpPr>
            <a:spLocks noGrp="1"/>
          </p:cNvSpPr>
          <p:nvPr>
            <p:ph sz="quarter" idx="14" hasCustomPrompt="1"/>
          </p:nvPr>
        </p:nvSpPr>
        <p:spPr bwMode="gray">
          <a:xfrm>
            <a:off x="486000" y="4375603"/>
            <a:ext cx="9720000"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4" name="Slide Number"/>
          <p:cNvSpPr>
            <a:spLocks noGrp="1"/>
          </p:cNvSpPr>
          <p:nvPr>
            <p:ph type="sldNum" sz="quarter" idx="13"/>
          </p:nvPr>
        </p:nvSpPr>
        <p:spPr bwMode="gray"/>
        <p:txBody>
          <a:bodyPr/>
          <a:lstStyle>
            <a:lvl1pPr marL="0" indent="0">
              <a:defRPr/>
            </a:lvl1pPr>
          </a:lstStyle>
          <a:p>
            <a:fld id="{08BDDC8D-36E9-467E-8CF1-750845950A7F}" type="slidenum">
              <a:rPr lang="en-GB" noProof="0" smtClean="0"/>
              <a:pPr/>
              <a:t>‹#›</a:t>
            </a:fld>
            <a:endParaRPr lang="en-GB" noProof="0" dirty="0"/>
          </a:p>
        </p:txBody>
      </p:sp>
      <p:sp>
        <p:nvSpPr>
          <p:cNvPr id="7" name="Title"/>
          <p:cNvSpPr>
            <a:spLocks noGrp="1"/>
          </p:cNvSpPr>
          <p:nvPr>
            <p:ph type="title"/>
          </p:nvPr>
        </p:nvSpPr>
        <p:spPr bwMode="gray">
          <a:xfrm>
            <a:off x="486000" y="495300"/>
            <a:ext cx="8568000" cy="921600"/>
          </a:xfrm>
          <a:prstGeom prst="rect">
            <a:avLst/>
          </a:prstGeom>
        </p:spPr>
        <p:txBody>
          <a:bodyPr vert="horz" wrap="none" lIns="0" tIns="0" rIns="0" bIns="0" rtlCol="0" anchor="t">
            <a:noAutofit/>
          </a:bodyPr>
          <a:lstStyle/>
          <a:p>
            <a:r>
              <a:rPr lang="en-US" noProof="0"/>
              <a:t>Click to edit Master title style</a:t>
            </a:r>
            <a:endParaRPr lang="en-GB" noProof="0" dirty="0"/>
          </a:p>
        </p:txBody>
      </p:sp>
    </p:spTree>
    <p:extLst>
      <p:ext uri="{BB962C8B-B14F-4D97-AF65-F5344CB8AC3E}">
        <p14:creationId xmlns:p14="http://schemas.microsoft.com/office/powerpoint/2010/main" val="4120273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6" name="Content Placeholder 1"/>
          <p:cNvSpPr>
            <a:spLocks noGrp="1"/>
          </p:cNvSpPr>
          <p:nvPr>
            <p:ph sz="quarter" idx="19" hasCustomPrompt="1"/>
          </p:nvPr>
        </p:nvSpPr>
        <p:spPr bwMode="gray">
          <a:xfrm>
            <a:off x="486000" y="1881800"/>
            <a:ext cx="4788000"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13" name="Content Placeholder 2"/>
          <p:cNvSpPr>
            <a:spLocks noGrp="1"/>
          </p:cNvSpPr>
          <p:nvPr>
            <p:ph sz="quarter" idx="15" hasCustomPrompt="1"/>
          </p:nvPr>
        </p:nvSpPr>
        <p:spPr bwMode="gray">
          <a:xfrm>
            <a:off x="5418171" y="1881800"/>
            <a:ext cx="4788509"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15" name="Content Placeholder 3"/>
          <p:cNvSpPr>
            <a:spLocks noGrp="1"/>
          </p:cNvSpPr>
          <p:nvPr>
            <p:ph sz="quarter" idx="16" hasCustomPrompt="1"/>
          </p:nvPr>
        </p:nvSpPr>
        <p:spPr bwMode="gray">
          <a:xfrm>
            <a:off x="485852" y="4376600"/>
            <a:ext cx="4788509"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17" name="Content Placeholder 4"/>
          <p:cNvSpPr>
            <a:spLocks noGrp="1"/>
          </p:cNvSpPr>
          <p:nvPr>
            <p:ph sz="quarter" idx="17" hasCustomPrompt="1"/>
          </p:nvPr>
        </p:nvSpPr>
        <p:spPr bwMode="gray">
          <a:xfrm>
            <a:off x="5418171" y="4376600"/>
            <a:ext cx="4788509"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4" name="Slide Number"/>
          <p:cNvSpPr>
            <a:spLocks noGrp="1"/>
          </p:cNvSpPr>
          <p:nvPr>
            <p:ph type="sldNum" sz="quarter" idx="18"/>
          </p:nvPr>
        </p:nvSpPr>
        <p:spPr bwMode="gray"/>
        <p:txBody>
          <a:bodyPr/>
          <a:lstStyle>
            <a:lvl1pPr marL="0" indent="0">
              <a:defRPr/>
            </a:lvl1pPr>
          </a:lstStyle>
          <a:p>
            <a:fld id="{08BDDC8D-36E9-467E-8CF1-750845950A7F}" type="slidenum">
              <a:rPr lang="en-GB" noProof="0" smtClean="0"/>
              <a:pPr/>
              <a:t>‹#›</a:t>
            </a:fld>
            <a:endParaRPr lang="en-GB" noProof="0" dirty="0"/>
          </a:p>
        </p:txBody>
      </p:sp>
      <p:sp>
        <p:nvSpPr>
          <p:cNvPr id="9" name="Title"/>
          <p:cNvSpPr>
            <a:spLocks noGrp="1"/>
          </p:cNvSpPr>
          <p:nvPr>
            <p:ph type="title"/>
          </p:nvPr>
        </p:nvSpPr>
        <p:spPr bwMode="gray">
          <a:xfrm>
            <a:off x="486000" y="495300"/>
            <a:ext cx="8568000" cy="921600"/>
          </a:xfrm>
          <a:prstGeom prst="rect">
            <a:avLst/>
          </a:prstGeom>
        </p:spPr>
        <p:txBody>
          <a:bodyPr vert="horz" wrap="none" lIns="0" tIns="0" rIns="0" bIns="0" rtlCol="0" anchor="t">
            <a:noAutofit/>
          </a:bodyPr>
          <a:lstStyle/>
          <a:p>
            <a:r>
              <a:rPr lang="en-US" noProof="0"/>
              <a:t>Click to edit Master title style</a:t>
            </a:r>
            <a:endParaRPr lang="en-GB" noProof="0" dirty="0"/>
          </a:p>
        </p:txBody>
      </p:sp>
    </p:spTree>
    <p:extLst>
      <p:ext uri="{BB962C8B-B14F-4D97-AF65-F5344CB8AC3E}">
        <p14:creationId xmlns:p14="http://schemas.microsoft.com/office/powerpoint/2010/main" val="3306265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5" name="Content Placeholder 1"/>
          <p:cNvSpPr>
            <a:spLocks noGrp="1"/>
          </p:cNvSpPr>
          <p:nvPr>
            <p:ph sz="quarter" idx="11" hasCustomPrompt="1"/>
          </p:nvPr>
        </p:nvSpPr>
        <p:spPr bwMode="gray">
          <a:xfrm>
            <a:off x="486000" y="1881800"/>
            <a:ext cx="3142800"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7" name="Content Placeholder 2"/>
          <p:cNvSpPr>
            <a:spLocks noGrp="1"/>
          </p:cNvSpPr>
          <p:nvPr>
            <p:ph sz="quarter" idx="12" hasCustomPrompt="1"/>
          </p:nvPr>
        </p:nvSpPr>
        <p:spPr bwMode="gray">
          <a:xfrm>
            <a:off x="3772800" y="1881800"/>
            <a:ext cx="3142800"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a:p>
            <a:pPr lvl="8"/>
            <a:endParaRPr lang="en-GB" noProof="0" dirty="0"/>
          </a:p>
        </p:txBody>
      </p:sp>
      <p:sp>
        <p:nvSpPr>
          <p:cNvPr id="9" name="Content Placeholder 3"/>
          <p:cNvSpPr>
            <a:spLocks noGrp="1"/>
          </p:cNvSpPr>
          <p:nvPr>
            <p:ph sz="quarter" idx="13" hasCustomPrompt="1"/>
          </p:nvPr>
        </p:nvSpPr>
        <p:spPr bwMode="gray">
          <a:xfrm>
            <a:off x="7059600" y="1881800"/>
            <a:ext cx="3142800"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11" name="Content Placeholder 4"/>
          <p:cNvSpPr>
            <a:spLocks noGrp="1"/>
          </p:cNvSpPr>
          <p:nvPr>
            <p:ph sz="quarter" idx="14" hasCustomPrompt="1"/>
          </p:nvPr>
        </p:nvSpPr>
        <p:spPr bwMode="gray">
          <a:xfrm>
            <a:off x="486000" y="4376600"/>
            <a:ext cx="3142800"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13" name="Content Placeholder 5"/>
          <p:cNvSpPr>
            <a:spLocks noGrp="1"/>
          </p:cNvSpPr>
          <p:nvPr>
            <p:ph sz="quarter" idx="15" hasCustomPrompt="1"/>
          </p:nvPr>
        </p:nvSpPr>
        <p:spPr bwMode="gray">
          <a:xfrm>
            <a:off x="3772800" y="4376600"/>
            <a:ext cx="3142800"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15" name="Content Placeholder 6"/>
          <p:cNvSpPr>
            <a:spLocks noGrp="1"/>
          </p:cNvSpPr>
          <p:nvPr>
            <p:ph sz="quarter" idx="16" hasCustomPrompt="1"/>
          </p:nvPr>
        </p:nvSpPr>
        <p:spPr bwMode="gray">
          <a:xfrm>
            <a:off x="7059600" y="4376600"/>
            <a:ext cx="3142800" cy="2329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p:txBody>
      </p:sp>
      <p:sp>
        <p:nvSpPr>
          <p:cNvPr id="4" name="Slide Number"/>
          <p:cNvSpPr>
            <a:spLocks noGrp="1"/>
          </p:cNvSpPr>
          <p:nvPr>
            <p:ph type="sldNum" sz="quarter" idx="17"/>
          </p:nvPr>
        </p:nvSpPr>
        <p:spPr bwMode="gray"/>
        <p:txBody>
          <a:bodyPr/>
          <a:lstStyle>
            <a:lvl1pPr marL="0" indent="0">
              <a:defRPr/>
            </a:lvl1pPr>
          </a:lstStyle>
          <a:p>
            <a:fld id="{08BDDC8D-36E9-467E-8CF1-750845950A7F}" type="slidenum">
              <a:rPr lang="en-GB" noProof="0" smtClean="0"/>
              <a:pPr/>
              <a:t>‹#›</a:t>
            </a:fld>
            <a:endParaRPr lang="en-GB" noProof="0" dirty="0"/>
          </a:p>
        </p:txBody>
      </p:sp>
      <p:sp>
        <p:nvSpPr>
          <p:cNvPr id="10" name="Title"/>
          <p:cNvSpPr>
            <a:spLocks noGrp="1"/>
          </p:cNvSpPr>
          <p:nvPr>
            <p:ph type="title"/>
          </p:nvPr>
        </p:nvSpPr>
        <p:spPr bwMode="gray">
          <a:xfrm>
            <a:off x="486000" y="495300"/>
            <a:ext cx="8568000" cy="921600"/>
          </a:xfrm>
          <a:prstGeom prst="rect">
            <a:avLst/>
          </a:prstGeom>
        </p:spPr>
        <p:txBody>
          <a:bodyPr vert="horz" wrap="none" lIns="0" tIns="0" rIns="0" bIns="0" rtlCol="0" anchor="t">
            <a:noAutofit/>
          </a:bodyPr>
          <a:lstStyle/>
          <a:p>
            <a:r>
              <a:rPr lang="en-US" noProof="0"/>
              <a:t>Click to edit Master title style</a:t>
            </a:r>
            <a:endParaRPr lang="en-GB" noProof="0" dirty="0"/>
          </a:p>
        </p:txBody>
      </p:sp>
    </p:spTree>
    <p:extLst>
      <p:ext uri="{BB962C8B-B14F-4D97-AF65-F5344CB8AC3E}">
        <p14:creationId xmlns:p14="http://schemas.microsoft.com/office/powerpoint/2010/main" val="3544582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5" name="Content Placeholder 1"/>
          <p:cNvSpPr>
            <a:spLocks noGrp="1"/>
          </p:cNvSpPr>
          <p:nvPr>
            <p:ph sz="quarter" idx="11" hasCustomPrompt="1"/>
          </p:nvPr>
        </p:nvSpPr>
        <p:spPr bwMode="gray">
          <a:xfrm>
            <a:off x="486000" y="1879600"/>
            <a:ext cx="3142800" cy="4831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a:p>
            <a:pPr lvl="7"/>
            <a:r>
              <a:rPr lang="en-GB" noProof="0" dirty="0"/>
              <a:t>Seventh Level</a:t>
            </a:r>
          </a:p>
          <a:p>
            <a:pPr lvl="8"/>
            <a:r>
              <a:rPr lang="en-GB" noProof="0" dirty="0"/>
              <a:t>Eighth Level</a:t>
            </a:r>
          </a:p>
        </p:txBody>
      </p:sp>
      <p:sp>
        <p:nvSpPr>
          <p:cNvPr id="7" name="Content Placeholder 2"/>
          <p:cNvSpPr>
            <a:spLocks noGrp="1"/>
          </p:cNvSpPr>
          <p:nvPr>
            <p:ph sz="quarter" idx="12" hasCustomPrompt="1"/>
          </p:nvPr>
        </p:nvSpPr>
        <p:spPr bwMode="gray">
          <a:xfrm>
            <a:off x="3772800" y="1879600"/>
            <a:ext cx="3142800" cy="4831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a:p>
            <a:pPr lvl="7"/>
            <a:r>
              <a:rPr lang="en-GB" noProof="0" dirty="0"/>
              <a:t>Seventh Level</a:t>
            </a:r>
          </a:p>
          <a:p>
            <a:pPr lvl="8"/>
            <a:r>
              <a:rPr lang="en-GB" noProof="0" dirty="0"/>
              <a:t>Eighth Level</a:t>
            </a:r>
          </a:p>
        </p:txBody>
      </p:sp>
      <p:sp>
        <p:nvSpPr>
          <p:cNvPr id="9" name="Content Placeholder 3"/>
          <p:cNvSpPr>
            <a:spLocks noGrp="1"/>
          </p:cNvSpPr>
          <p:nvPr>
            <p:ph sz="quarter" idx="13" hasCustomPrompt="1"/>
          </p:nvPr>
        </p:nvSpPr>
        <p:spPr bwMode="gray">
          <a:xfrm>
            <a:off x="7059600" y="1879600"/>
            <a:ext cx="3142800" cy="4831200"/>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vl7pPr>
              <a:defRPr lang="en-US" dirty="0" smtClean="0"/>
            </a:lvl7pPr>
            <a:lvl8pPr>
              <a:defRPr lang="en-US" dirty="0" smtClean="0"/>
            </a:lvl8pPr>
            <a:lvl9pPr>
              <a:defRPr lang="en-US" dirty="0" smtClean="0"/>
            </a:lvl9p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a:p>
            <a:pPr lvl="7"/>
            <a:r>
              <a:rPr lang="en-GB" noProof="0" dirty="0"/>
              <a:t>Seventh Level</a:t>
            </a:r>
          </a:p>
          <a:p>
            <a:pPr lvl="8"/>
            <a:r>
              <a:rPr lang="en-GB" noProof="0" dirty="0"/>
              <a:t>Eighth Level</a:t>
            </a:r>
          </a:p>
        </p:txBody>
      </p:sp>
      <p:sp>
        <p:nvSpPr>
          <p:cNvPr id="4" name="Slide Number"/>
          <p:cNvSpPr>
            <a:spLocks noGrp="1"/>
          </p:cNvSpPr>
          <p:nvPr>
            <p:ph type="sldNum" sz="quarter" idx="14"/>
          </p:nvPr>
        </p:nvSpPr>
        <p:spPr bwMode="gray"/>
        <p:txBody>
          <a:bodyPr/>
          <a:lstStyle>
            <a:lvl1pPr marL="0" indent="0">
              <a:defRPr/>
            </a:lvl1pPr>
          </a:lstStyle>
          <a:p>
            <a:fld id="{08BDDC8D-36E9-467E-8CF1-750845950A7F}" type="slidenum">
              <a:rPr lang="en-GB" noProof="0" smtClean="0"/>
              <a:pPr/>
              <a:t>‹#›</a:t>
            </a:fld>
            <a:endParaRPr lang="en-GB" noProof="0" dirty="0"/>
          </a:p>
        </p:txBody>
      </p:sp>
      <p:sp>
        <p:nvSpPr>
          <p:cNvPr id="10" name="Title"/>
          <p:cNvSpPr>
            <a:spLocks noGrp="1"/>
          </p:cNvSpPr>
          <p:nvPr>
            <p:ph type="title"/>
          </p:nvPr>
        </p:nvSpPr>
        <p:spPr bwMode="gray">
          <a:xfrm>
            <a:off x="486000" y="495300"/>
            <a:ext cx="8568000" cy="921600"/>
          </a:xfrm>
          <a:prstGeom prst="rect">
            <a:avLst/>
          </a:prstGeom>
        </p:spPr>
        <p:txBody>
          <a:bodyPr vert="horz" wrap="none" lIns="0" tIns="0" rIns="0" bIns="0" rtlCol="0" anchor="t">
            <a:noAutofit/>
          </a:bodyPr>
          <a:lstStyle/>
          <a:p>
            <a:r>
              <a:rPr lang="en-US" noProof="0"/>
              <a:t>Click to edit Master title style</a:t>
            </a:r>
            <a:endParaRPr lang="en-GB" noProof="0" dirty="0"/>
          </a:p>
        </p:txBody>
      </p:sp>
    </p:spTree>
    <p:extLst>
      <p:ext uri="{BB962C8B-B14F-4D97-AF65-F5344CB8AC3E}">
        <p14:creationId xmlns:p14="http://schemas.microsoft.com/office/powerpoint/2010/main" val="2378586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Slide Number"/>
          <p:cNvSpPr>
            <a:spLocks noGrp="1"/>
          </p:cNvSpPr>
          <p:nvPr>
            <p:ph type="sldNum" sz="quarter" idx="10"/>
          </p:nvPr>
        </p:nvSpPr>
        <p:spPr bwMode="gray"/>
        <p:txBody>
          <a:bodyPr/>
          <a:lstStyle>
            <a:lvl1pPr marL="0" indent="0">
              <a:defRPr/>
            </a:lvl1pPr>
          </a:lstStyle>
          <a:p>
            <a:fld id="{08BDDC8D-36E9-467E-8CF1-750845950A7F}" type="slidenum">
              <a:rPr lang="en-GB" noProof="0" smtClean="0"/>
              <a:pPr/>
              <a:t>‹#›</a:t>
            </a:fld>
            <a:endParaRPr lang="en-GB" noProof="0" dirty="0"/>
          </a:p>
        </p:txBody>
      </p:sp>
      <p:sp>
        <p:nvSpPr>
          <p:cNvPr id="4" name="Title"/>
          <p:cNvSpPr>
            <a:spLocks noGrp="1"/>
          </p:cNvSpPr>
          <p:nvPr>
            <p:ph type="title"/>
          </p:nvPr>
        </p:nvSpPr>
        <p:spPr bwMode="gray">
          <a:xfrm>
            <a:off x="486000" y="495300"/>
            <a:ext cx="8568000" cy="504160"/>
          </a:xfrm>
          <a:prstGeom prst="rect">
            <a:avLst/>
          </a:prstGeom>
        </p:spPr>
        <p:txBody>
          <a:bodyPr vert="horz" wrap="none" lIns="0" tIns="0" rIns="0" bIns="0" rtlCol="0" anchor="t">
            <a:noAutofit/>
          </a:bodyPr>
          <a:lstStyle/>
          <a:p>
            <a:r>
              <a:rPr lang="en-US" noProof="0" dirty="0"/>
              <a:t>Click to edit Master title style</a:t>
            </a:r>
            <a:endParaRPr lang="en-GB" noProof="0" dirty="0"/>
          </a:p>
        </p:txBody>
      </p:sp>
    </p:spTree>
    <p:extLst>
      <p:ext uri="{BB962C8B-B14F-4D97-AF65-F5344CB8AC3E}">
        <p14:creationId xmlns:p14="http://schemas.microsoft.com/office/powerpoint/2010/main" val="2114972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Slide Number"/>
          <p:cNvSpPr>
            <a:spLocks noGrp="1"/>
          </p:cNvSpPr>
          <p:nvPr>
            <p:ph type="sldNum" sz="quarter" idx="10"/>
          </p:nvPr>
        </p:nvSpPr>
        <p:spPr bwMode="gray"/>
        <p:txBody>
          <a:bodyPr/>
          <a:lstStyle>
            <a:lvl1pPr marL="0" indent="0">
              <a:defRPr/>
            </a:lvl1pPr>
          </a:lstStyle>
          <a:p>
            <a:fld id="{08BDDC8D-36E9-467E-8CF1-750845950A7F}" type="slidenum">
              <a:rPr lang="en-GB" noProof="0" smtClean="0"/>
              <a:pPr/>
              <a:t>‹#›</a:t>
            </a:fld>
            <a:endParaRPr lang="en-GB" noProof="0" dirty="0"/>
          </a:p>
        </p:txBody>
      </p:sp>
    </p:spTree>
    <p:extLst>
      <p:ext uri="{BB962C8B-B14F-4D97-AF65-F5344CB8AC3E}">
        <p14:creationId xmlns:p14="http://schemas.microsoft.com/office/powerpoint/2010/main" val="2590808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7" name="Text Placeholder"/>
          <p:cNvSpPr>
            <a:spLocks noGrp="1"/>
          </p:cNvSpPr>
          <p:nvPr>
            <p:ph type="body" idx="1"/>
          </p:nvPr>
        </p:nvSpPr>
        <p:spPr bwMode="gray">
          <a:xfrm>
            <a:off x="485847" y="1456659"/>
            <a:ext cx="9720828" cy="5609303"/>
          </a:xfrm>
          <a:prstGeom prst="rect">
            <a:avLst/>
          </a:prstGeom>
        </p:spPr>
        <p:txBody>
          <a:bodyPr vert="horz" lIns="0" tIns="0" rIns="0" bIns="0" rtlCol="0">
            <a:noAutofit/>
          </a:bodyPr>
          <a:lstStyle/>
          <a:p>
            <a:pPr lvl="0"/>
            <a:r>
              <a:rPr lang="en-GB" noProof="0" dirty="0"/>
              <a:t>Click to edit master text style</a:t>
            </a:r>
          </a:p>
          <a:p>
            <a:pPr lvl="1"/>
            <a:r>
              <a:rPr lang="en-GB" noProof="0" dirty="0"/>
              <a:t>First Level</a:t>
            </a:r>
          </a:p>
          <a:p>
            <a:pPr lvl="2"/>
            <a:r>
              <a:rPr lang="en-GB" noProof="0" dirty="0"/>
              <a:t>Second Level</a:t>
            </a:r>
          </a:p>
          <a:p>
            <a:pPr lvl="3"/>
            <a:r>
              <a:rPr lang="en-GB" noProof="0" dirty="0"/>
              <a:t>Third Level</a:t>
            </a:r>
          </a:p>
          <a:p>
            <a:pPr lvl="4"/>
            <a:r>
              <a:rPr lang="en-GB" noProof="0" dirty="0"/>
              <a:t>Fourth Level</a:t>
            </a:r>
          </a:p>
          <a:p>
            <a:pPr lvl="5"/>
            <a:r>
              <a:rPr lang="en-GB" noProof="0" dirty="0"/>
              <a:t>Fifth Level</a:t>
            </a:r>
          </a:p>
          <a:p>
            <a:pPr lvl="6"/>
            <a:r>
              <a:rPr lang="en-GB" noProof="0" dirty="0"/>
              <a:t>Sixth Level</a:t>
            </a:r>
          </a:p>
          <a:p>
            <a:pPr lvl="7"/>
            <a:r>
              <a:rPr lang="en-GB" noProof="0" dirty="0"/>
              <a:t>Seventh Level</a:t>
            </a:r>
          </a:p>
          <a:p>
            <a:pPr lvl="8"/>
            <a:r>
              <a:rPr lang="en-GB" noProof="0" dirty="0"/>
              <a:t>Eighth Level</a:t>
            </a:r>
          </a:p>
        </p:txBody>
      </p:sp>
      <p:sp>
        <p:nvSpPr>
          <p:cNvPr id="6" name="Slide Number"/>
          <p:cNvSpPr>
            <a:spLocks noGrp="1"/>
          </p:cNvSpPr>
          <p:nvPr>
            <p:ph type="sldNum" sz="quarter" idx="4"/>
          </p:nvPr>
        </p:nvSpPr>
        <p:spPr bwMode="gray">
          <a:xfrm>
            <a:off x="5054400" y="7154219"/>
            <a:ext cx="590696" cy="273873"/>
          </a:xfrm>
          <a:prstGeom prst="rect">
            <a:avLst/>
          </a:prstGeom>
        </p:spPr>
        <p:txBody>
          <a:bodyPr vert="horz" lIns="0" tIns="0" rIns="0" bIns="0" rtlCol="0" anchor="ctr"/>
          <a:lstStyle>
            <a:lvl1pPr algn="ctr">
              <a:defRPr sz="1100" baseline="0">
                <a:solidFill>
                  <a:schemeClr val="tx2"/>
                </a:solidFill>
                <a:latin typeface="RN House Sans Regular" panose="020B0504020203020204" pitchFamily="34" charset="0"/>
                <a:cs typeface="Arial" panose="020B0604020202020204" pitchFamily="34" charset="0"/>
              </a:defRPr>
            </a:lvl1pPr>
          </a:lstStyle>
          <a:p>
            <a:fld id="{08BDDC8D-36E9-467E-8CF1-750845950A7F}" type="slidenum">
              <a:rPr lang="en-GB" smtClean="0"/>
              <a:pPr/>
              <a:t>‹#›</a:t>
            </a:fld>
            <a:endParaRPr lang="en-GB" dirty="0"/>
          </a:p>
        </p:txBody>
      </p:sp>
      <p:sp>
        <p:nvSpPr>
          <p:cNvPr id="2" name="TextBox 1"/>
          <p:cNvSpPr txBox="1"/>
          <p:nvPr userDrawn="1"/>
        </p:nvSpPr>
        <p:spPr>
          <a:xfrm>
            <a:off x="485775" y="7122328"/>
            <a:ext cx="2491341" cy="273873"/>
          </a:xfrm>
          <a:prstGeom prst="rect">
            <a:avLst/>
          </a:prstGeom>
          <a:noFill/>
        </p:spPr>
        <p:txBody>
          <a:bodyPr wrap="none" lIns="0" tIns="0" rIns="0" bIns="0" rtlCol="0" anchor="ctr">
            <a:noAutofit/>
          </a:bodyPr>
          <a:lstStyle/>
          <a:p>
            <a:r>
              <a:rPr lang="en-US" sz="1100" dirty="0">
                <a:solidFill>
                  <a:schemeClr val="tx2"/>
                </a:solidFill>
                <a:latin typeface="RN House Sans Regular" panose="020B0504020203020204" pitchFamily="34" charset="0"/>
                <a:cs typeface="Arial" panose="020B0604020202020204" pitchFamily="34" charset="0"/>
              </a:rPr>
              <a:t>Information Classification − Confidential</a:t>
            </a:r>
            <a:endParaRPr lang="en-GB" sz="1100" dirty="0" err="1">
              <a:solidFill>
                <a:schemeClr val="tx2"/>
              </a:solidFill>
              <a:latin typeface="RN House Sans Regular" panose="020B0504020203020204" pitchFamily="34" charset="0"/>
              <a:cs typeface="Arial" panose="020B0604020202020204" pitchFamily="34" charset="0"/>
            </a:endParaRPr>
          </a:p>
        </p:txBody>
      </p:sp>
      <p:sp>
        <p:nvSpPr>
          <p:cNvPr id="9" name="Title"/>
          <p:cNvSpPr>
            <a:spLocks noGrp="1"/>
          </p:cNvSpPr>
          <p:nvPr>
            <p:ph type="title"/>
          </p:nvPr>
        </p:nvSpPr>
        <p:spPr bwMode="gray">
          <a:xfrm>
            <a:off x="486000" y="495300"/>
            <a:ext cx="8568000" cy="472263"/>
          </a:xfrm>
          <a:prstGeom prst="rect">
            <a:avLst/>
          </a:prstGeom>
        </p:spPr>
        <p:txBody>
          <a:bodyPr vert="horz" wrap="none" lIns="0" tIns="0" rIns="0" bIns="0" rtlCol="0" anchor="t">
            <a:noAutofit/>
          </a:bodyPr>
          <a:lstStyle/>
          <a:p>
            <a:r>
              <a:rPr lang="en-GB" noProof="0" dirty="0"/>
              <a:t>Click to add title</a:t>
            </a:r>
          </a:p>
        </p:txBody>
      </p:sp>
    </p:spTree>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85" r:id="rId8"/>
    <p:sldLayoutId id="2147483886" r:id="rId9"/>
    <p:sldLayoutId id="2147483887" r:id="rId10"/>
  </p:sldLayoutIdLst>
  <p:hf hdr="0" ftr="0" dt="0"/>
  <p:txStyles>
    <p:titleStyle>
      <a:lvl1pPr algn="l" defTabSz="1034701" rtl="0" eaLnBrk="1" latinLnBrk="0" hangingPunct="1">
        <a:lnSpc>
          <a:spcPct val="100000"/>
        </a:lnSpc>
        <a:spcBef>
          <a:spcPct val="0"/>
        </a:spcBef>
        <a:buNone/>
        <a:defRPr sz="2400" b="0" kern="1200" baseline="0">
          <a:solidFill>
            <a:schemeClr val="tx2"/>
          </a:solidFill>
          <a:effectLst/>
          <a:latin typeface="RN House Sans Regular" panose="020B0504020203020204" pitchFamily="34" charset="0"/>
          <a:ea typeface="+mj-ea"/>
          <a:cs typeface="+mj-cs"/>
        </a:defRPr>
      </a:lvl1pPr>
    </p:titleStyle>
    <p:bodyStyle>
      <a:lvl1pPr marL="0" indent="0" algn="l" defTabSz="1034701" rtl="0" eaLnBrk="1" latinLnBrk="0" hangingPunct="1">
        <a:spcBef>
          <a:spcPts val="700"/>
        </a:spcBef>
        <a:buClr>
          <a:schemeClr val="tx2"/>
        </a:buClr>
        <a:buSzPct val="100000"/>
        <a:buFont typeface="Symbol" panose="05050102010706020507" pitchFamily="18" charset="2"/>
        <a:buNone/>
        <a:defRPr sz="1400" kern="1200" baseline="0">
          <a:solidFill>
            <a:schemeClr val="tx2"/>
          </a:solidFill>
          <a:latin typeface="RN House Sans Regular" panose="020B0504020203020204" pitchFamily="34" charset="0"/>
          <a:ea typeface="+mn-ea"/>
          <a:cs typeface="+mn-cs"/>
        </a:defRPr>
      </a:lvl1pPr>
      <a:lvl2pPr marL="187200" indent="-187325" algn="l" defTabSz="1034701" rtl="0" eaLnBrk="1" latinLnBrk="0" hangingPunct="1">
        <a:spcBef>
          <a:spcPts val="400"/>
        </a:spcBef>
        <a:buClr>
          <a:schemeClr val="tx2"/>
        </a:buClr>
        <a:buSzPct val="100000"/>
        <a:buFont typeface="Symbol" panose="05050102010706020507" pitchFamily="18" charset="2"/>
        <a:buChar char="·"/>
        <a:defRPr sz="1400" kern="1200" baseline="0">
          <a:solidFill>
            <a:schemeClr val="tx2"/>
          </a:solidFill>
          <a:latin typeface="RN House Sans Regular" panose="020B0504020203020204" pitchFamily="34" charset="0"/>
          <a:ea typeface="+mn-ea"/>
          <a:cs typeface="+mn-cs"/>
        </a:defRPr>
      </a:lvl2pPr>
      <a:lvl3pPr marL="374400" indent="-187325" algn="l" defTabSz="1034701" rtl="0" eaLnBrk="1" latinLnBrk="0" hangingPunct="1">
        <a:spcBef>
          <a:spcPts val="400"/>
        </a:spcBef>
        <a:buClr>
          <a:schemeClr val="tx2"/>
        </a:buClr>
        <a:buFont typeface="Arial" pitchFamily="34" charset="0"/>
        <a:buChar char="–"/>
        <a:defRPr sz="1400" kern="1200" baseline="0">
          <a:solidFill>
            <a:schemeClr val="tx2"/>
          </a:solidFill>
          <a:latin typeface="RN House Sans Regular" panose="020B0504020203020204" pitchFamily="34" charset="0"/>
          <a:ea typeface="+mn-ea"/>
          <a:cs typeface="+mn-cs"/>
        </a:defRPr>
      </a:lvl3pPr>
      <a:lvl4pPr marL="561600" indent="-187325" algn="l" defTabSz="1034701" rtl="0" eaLnBrk="1" latinLnBrk="0" hangingPunct="1">
        <a:spcBef>
          <a:spcPts val="400"/>
        </a:spcBef>
        <a:buClr>
          <a:schemeClr val="tx2"/>
        </a:buClr>
        <a:buFont typeface="Arial" pitchFamily="34" charset="0"/>
        <a:buChar char="–"/>
        <a:defRPr sz="1400" kern="1200" baseline="0">
          <a:solidFill>
            <a:schemeClr val="tx2"/>
          </a:solidFill>
          <a:latin typeface="RN House Sans Regular" panose="020B0504020203020204" pitchFamily="34" charset="0"/>
          <a:ea typeface="+mn-ea"/>
          <a:cs typeface="+mn-cs"/>
        </a:defRPr>
      </a:lvl4pPr>
      <a:lvl5pPr marL="748800" indent="-187325" algn="l" defTabSz="1034701" rtl="0" eaLnBrk="1" latinLnBrk="0" hangingPunct="1">
        <a:spcBef>
          <a:spcPts val="400"/>
        </a:spcBef>
        <a:buClr>
          <a:schemeClr val="tx2"/>
        </a:buClr>
        <a:buFont typeface="Arial" pitchFamily="34" charset="0"/>
        <a:buChar char="–"/>
        <a:defRPr sz="1400" kern="1200" baseline="0">
          <a:solidFill>
            <a:schemeClr val="tx2"/>
          </a:solidFill>
          <a:latin typeface="RN House Sans Regular" panose="020B0504020203020204" pitchFamily="34" charset="0"/>
          <a:ea typeface="+mn-ea"/>
          <a:cs typeface="+mn-cs"/>
        </a:defRPr>
      </a:lvl5pPr>
      <a:lvl6pPr marL="936000" indent="-187325" algn="l" defTabSz="1034701" rtl="0" eaLnBrk="1" latinLnBrk="0" hangingPunct="1">
        <a:spcBef>
          <a:spcPts val="400"/>
        </a:spcBef>
        <a:buClr>
          <a:schemeClr val="tx2"/>
        </a:buClr>
        <a:buFont typeface="Arial" panose="020B0604020202020204" pitchFamily="34" charset="0"/>
        <a:buChar char="–"/>
        <a:defRPr sz="1400" kern="1200">
          <a:solidFill>
            <a:schemeClr val="tx2"/>
          </a:solidFill>
          <a:latin typeface="RN House Sans Regular" panose="020B0504020203020204" pitchFamily="34" charset="0"/>
          <a:ea typeface="+mn-ea"/>
          <a:cs typeface="Arial" panose="020B0604020202020204" pitchFamily="34" charset="0"/>
        </a:defRPr>
      </a:lvl6pPr>
      <a:lvl7pPr marL="1123200" indent="-187325" algn="l" defTabSz="1034701" rtl="0" eaLnBrk="1" latinLnBrk="0" hangingPunct="1">
        <a:spcBef>
          <a:spcPts val="400"/>
        </a:spcBef>
        <a:buClr>
          <a:schemeClr val="tx2"/>
        </a:buClr>
        <a:buFont typeface="Arial" panose="020B0604020202020204" pitchFamily="34" charset="0"/>
        <a:buChar char="–"/>
        <a:defRPr sz="1400" kern="1200">
          <a:solidFill>
            <a:schemeClr val="tx2"/>
          </a:solidFill>
          <a:latin typeface="RN House Sans Regular" panose="020B0504020203020204" pitchFamily="34" charset="0"/>
          <a:ea typeface="+mn-ea"/>
          <a:cs typeface="Arial" panose="020B0604020202020204" pitchFamily="34" charset="0"/>
        </a:defRPr>
      </a:lvl7pPr>
      <a:lvl8pPr marL="1296000" indent="-187325" algn="l" defTabSz="1034701" rtl="0" eaLnBrk="1" latinLnBrk="0" hangingPunct="1">
        <a:spcBef>
          <a:spcPts val="400"/>
        </a:spcBef>
        <a:buClr>
          <a:schemeClr val="tx2"/>
        </a:buClr>
        <a:buFont typeface="Arial" panose="020B0604020202020204" pitchFamily="34" charset="0"/>
        <a:buChar char="–"/>
        <a:defRPr sz="1400" kern="1200">
          <a:solidFill>
            <a:schemeClr val="tx2"/>
          </a:solidFill>
          <a:latin typeface="RN House Sans Regular" panose="020B0504020203020204" pitchFamily="34" charset="0"/>
          <a:ea typeface="+mn-ea"/>
          <a:cs typeface="Arial" panose="020B0604020202020204" pitchFamily="34" charset="0"/>
        </a:defRPr>
      </a:lvl8pPr>
      <a:lvl9pPr marL="1497600" indent="-187325" algn="l" defTabSz="1034701" rtl="0" eaLnBrk="1" latinLnBrk="0" hangingPunct="1">
        <a:spcBef>
          <a:spcPts val="400"/>
        </a:spcBef>
        <a:buClr>
          <a:schemeClr val="tx2"/>
        </a:buClr>
        <a:buFont typeface="Arial" panose="020B0604020202020204" pitchFamily="34" charset="0"/>
        <a:buChar char="–"/>
        <a:defRPr sz="1400" kern="1200">
          <a:solidFill>
            <a:schemeClr val="tx2"/>
          </a:solidFill>
          <a:latin typeface="RN House Sans Regular" panose="020B0504020203020204" pitchFamily="34" charset="0"/>
          <a:ea typeface="+mn-ea"/>
          <a:cs typeface="Arial" panose="020B0604020202020204" pitchFamily="34" charset="0"/>
        </a:defRPr>
      </a:lvl9pPr>
    </p:bodyStyle>
    <p:otherStyle>
      <a:defPPr>
        <a:defRPr lang="en-US"/>
      </a:defPPr>
      <a:lvl1pPr marL="0" algn="l" defTabSz="1034701" rtl="0" eaLnBrk="1" latinLnBrk="0" hangingPunct="1">
        <a:defRPr sz="2100" kern="1200">
          <a:solidFill>
            <a:schemeClr val="tx1"/>
          </a:solidFill>
          <a:latin typeface="+mn-lt"/>
          <a:ea typeface="+mn-ea"/>
          <a:cs typeface="+mn-cs"/>
        </a:defRPr>
      </a:lvl1pPr>
      <a:lvl2pPr marL="517352" algn="l" defTabSz="1034701" rtl="0" eaLnBrk="1" latinLnBrk="0" hangingPunct="1">
        <a:defRPr sz="2100" kern="1200">
          <a:solidFill>
            <a:schemeClr val="tx1"/>
          </a:solidFill>
          <a:latin typeface="+mn-lt"/>
          <a:ea typeface="+mn-ea"/>
          <a:cs typeface="+mn-cs"/>
        </a:defRPr>
      </a:lvl2pPr>
      <a:lvl3pPr marL="1034701" algn="l" defTabSz="1034701" rtl="0" eaLnBrk="1" latinLnBrk="0" hangingPunct="1">
        <a:defRPr sz="2100" kern="1200">
          <a:solidFill>
            <a:schemeClr val="tx1"/>
          </a:solidFill>
          <a:latin typeface="+mn-lt"/>
          <a:ea typeface="+mn-ea"/>
          <a:cs typeface="+mn-cs"/>
        </a:defRPr>
      </a:lvl3pPr>
      <a:lvl4pPr marL="1552051" algn="l" defTabSz="1034701" rtl="0" eaLnBrk="1" latinLnBrk="0" hangingPunct="1">
        <a:defRPr sz="2100" kern="1200">
          <a:solidFill>
            <a:schemeClr val="tx1"/>
          </a:solidFill>
          <a:latin typeface="+mn-lt"/>
          <a:ea typeface="+mn-ea"/>
          <a:cs typeface="+mn-cs"/>
        </a:defRPr>
      </a:lvl4pPr>
      <a:lvl5pPr marL="2069402" algn="l" defTabSz="1034701" rtl="0" eaLnBrk="1" latinLnBrk="0" hangingPunct="1">
        <a:defRPr sz="2100" kern="1200">
          <a:solidFill>
            <a:schemeClr val="tx1"/>
          </a:solidFill>
          <a:latin typeface="+mn-lt"/>
          <a:ea typeface="+mn-ea"/>
          <a:cs typeface="+mn-cs"/>
        </a:defRPr>
      </a:lvl5pPr>
      <a:lvl6pPr marL="2586753" algn="l" defTabSz="1034701" rtl="0" eaLnBrk="1" latinLnBrk="0" hangingPunct="1">
        <a:defRPr sz="2100" kern="1200">
          <a:solidFill>
            <a:schemeClr val="tx1"/>
          </a:solidFill>
          <a:latin typeface="+mn-lt"/>
          <a:ea typeface="+mn-ea"/>
          <a:cs typeface="+mn-cs"/>
        </a:defRPr>
      </a:lvl6pPr>
      <a:lvl7pPr marL="3104103" algn="l" defTabSz="1034701" rtl="0" eaLnBrk="1" latinLnBrk="0" hangingPunct="1">
        <a:defRPr sz="2100" kern="1200">
          <a:solidFill>
            <a:schemeClr val="tx1"/>
          </a:solidFill>
          <a:latin typeface="+mn-lt"/>
          <a:ea typeface="+mn-ea"/>
          <a:cs typeface="+mn-cs"/>
        </a:defRPr>
      </a:lvl7pPr>
      <a:lvl8pPr marL="3621455" algn="l" defTabSz="1034701" rtl="0" eaLnBrk="1" latinLnBrk="0" hangingPunct="1">
        <a:defRPr sz="2100" kern="1200">
          <a:solidFill>
            <a:schemeClr val="tx1"/>
          </a:solidFill>
          <a:latin typeface="+mn-lt"/>
          <a:ea typeface="+mn-ea"/>
          <a:cs typeface="+mn-cs"/>
        </a:defRPr>
      </a:lvl8pPr>
      <a:lvl9pPr marL="4138804" algn="l" defTabSz="1034701"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C97A35-A87F-47D8-A358-9D3F6853F2E1}"/>
              </a:ext>
            </a:extLst>
          </p:cNvPr>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9B31058-617D-4DD0-8009-C465D8BE252A}"/>
              </a:ext>
            </a:extLst>
          </p:cNvPr>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489392-67A8-4A15-81BF-8FDBD04DAC17}"/>
              </a:ext>
            </a:extLst>
          </p:cNvPr>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992">
                <a:solidFill>
                  <a:schemeClr val="tx1">
                    <a:tint val="75000"/>
                  </a:schemeClr>
                </a:solidFill>
              </a:defRPr>
            </a:lvl1pPr>
          </a:lstStyle>
          <a:p>
            <a:fld id="{A9567D26-6EB5-4DFF-906F-98CBFD09D44A}" type="datetime1">
              <a:rPr lang="en-US" smtClean="0"/>
              <a:t>7/16/2021</a:t>
            </a:fld>
            <a:endParaRPr lang="en-US"/>
          </a:p>
        </p:txBody>
      </p:sp>
      <p:sp>
        <p:nvSpPr>
          <p:cNvPr id="5" name="Footer Placeholder 4">
            <a:extLst>
              <a:ext uri="{FF2B5EF4-FFF2-40B4-BE49-F238E27FC236}">
                <a16:creationId xmlns:a16="http://schemas.microsoft.com/office/drawing/2014/main" id="{1F8F2A13-FB9B-4ABB-8F1D-42BBE79D3AD1}"/>
              </a:ext>
            </a:extLst>
          </p:cNvPr>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39E47B-ED85-4486-B5A4-183DF2BF3F19}"/>
              </a:ext>
            </a:extLst>
          </p:cNvPr>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992">
                <a:solidFill>
                  <a:schemeClr val="tx1">
                    <a:tint val="75000"/>
                  </a:schemeClr>
                </a:solidFill>
              </a:defRPr>
            </a:lvl1pPr>
          </a:lstStyle>
          <a:p>
            <a:fld id="{63E01DB9-4BD9-4C43-A10E-8D4F70EA4320}" type="slidenum">
              <a:rPr lang="en-US" smtClean="0"/>
              <a:t>‹#›</a:t>
            </a:fld>
            <a:endParaRPr lang="en-US"/>
          </a:p>
        </p:txBody>
      </p:sp>
      <p:sp>
        <p:nvSpPr>
          <p:cNvPr id="7" name="Rectangle 6">
            <a:extLst>
              <a:ext uri="{FF2B5EF4-FFF2-40B4-BE49-F238E27FC236}">
                <a16:creationId xmlns:a16="http://schemas.microsoft.com/office/drawing/2014/main" id="{0C36BECA-03F1-4437-963D-A6F6D3A8D7FA}"/>
              </a:ext>
            </a:extLst>
          </p:cNvPr>
          <p:cNvSpPr/>
          <p:nvPr userDrawn="1"/>
        </p:nvSpPr>
        <p:spPr>
          <a:xfrm>
            <a:off x="285252" y="7055540"/>
            <a:ext cx="2300630" cy="245003"/>
          </a:xfrm>
          <a:prstGeom prst="rect">
            <a:avLst/>
          </a:prstGeom>
        </p:spPr>
        <p:txBody>
          <a:bodyPr wrap="none">
            <a:spAutoFit/>
          </a:bodyPr>
          <a:lstStyle/>
          <a:p>
            <a:r>
              <a:rPr lang="en-US" sz="992" dirty="0">
                <a:solidFill>
                  <a:srgbClr val="45325D"/>
                </a:solidFill>
                <a:latin typeface="RN House Sans Light" panose="020B0404020203020204" pitchFamily="34" charset="77"/>
              </a:rPr>
              <a:t>Information classiﬁcation: Confidential</a:t>
            </a:r>
          </a:p>
        </p:txBody>
      </p:sp>
    </p:spTree>
    <p:extLst>
      <p:ext uri="{BB962C8B-B14F-4D97-AF65-F5344CB8AC3E}">
        <p14:creationId xmlns:p14="http://schemas.microsoft.com/office/powerpoint/2010/main" val="908442894"/>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Lst>
  <p:hf hdr="0" ftr="0" dt="0"/>
  <p:txStyles>
    <p:titleStyle>
      <a:lvl1pPr algn="l" defTabSz="756095" rtl="0" eaLnBrk="1" latinLnBrk="0" hangingPunct="1">
        <a:lnSpc>
          <a:spcPct val="90000"/>
        </a:lnSpc>
        <a:spcBef>
          <a:spcPct val="0"/>
        </a:spcBef>
        <a:buNone/>
        <a:defRPr sz="3638" kern="1200">
          <a:solidFill>
            <a:schemeClr val="tx1"/>
          </a:solidFill>
          <a:latin typeface="+mj-lt"/>
          <a:ea typeface="+mj-ea"/>
          <a:cs typeface="+mj-cs"/>
        </a:defRPr>
      </a:lvl1pPr>
    </p:titleStyle>
    <p:bodyStyle>
      <a:lvl1pPr marL="189024" indent="-189024" algn="l" defTabSz="756095"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7071" indent="-189024" algn="l" defTabSz="756095" rtl="0" eaLnBrk="1" latinLnBrk="0" hangingPunct="1">
        <a:lnSpc>
          <a:spcPct val="90000"/>
        </a:lnSpc>
        <a:spcBef>
          <a:spcPts val="413"/>
        </a:spcBef>
        <a:buFont typeface="Arial" panose="020B0604020202020204" pitchFamily="34" charset="0"/>
        <a:buChar char="•"/>
        <a:defRPr sz="1985" kern="1200">
          <a:solidFill>
            <a:schemeClr val="tx1"/>
          </a:solidFill>
          <a:latin typeface="+mn-lt"/>
          <a:ea typeface="+mn-ea"/>
          <a:cs typeface="+mn-cs"/>
        </a:defRPr>
      </a:lvl2pPr>
      <a:lvl3pPr marL="945118" indent="-189024" algn="l" defTabSz="756095" rtl="0" eaLnBrk="1" latinLnBrk="0" hangingPunct="1">
        <a:lnSpc>
          <a:spcPct val="90000"/>
        </a:lnSpc>
        <a:spcBef>
          <a:spcPts val="413"/>
        </a:spcBef>
        <a:buFont typeface="Arial" panose="020B0604020202020204" pitchFamily="34" charset="0"/>
        <a:buChar char="•"/>
        <a:defRPr sz="1654" kern="1200">
          <a:solidFill>
            <a:schemeClr val="tx1"/>
          </a:solidFill>
          <a:latin typeface="+mn-lt"/>
          <a:ea typeface="+mn-ea"/>
          <a:cs typeface="+mn-cs"/>
        </a:defRPr>
      </a:lvl3pPr>
      <a:lvl4pPr marL="1323165" indent="-189024" algn="l" defTabSz="756095"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1213" indent="-189024" algn="l" defTabSz="756095"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9260" indent="-189024" algn="l" defTabSz="756095"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7307" indent="-189024" algn="l" defTabSz="756095"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5354" indent="-189024" algn="l" defTabSz="756095"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3402" indent="-189024" algn="l" defTabSz="756095"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6095" rtl="0" eaLnBrk="1" latinLnBrk="0" hangingPunct="1">
        <a:defRPr sz="1488" kern="1200">
          <a:solidFill>
            <a:schemeClr val="tx1"/>
          </a:solidFill>
          <a:latin typeface="+mn-lt"/>
          <a:ea typeface="+mn-ea"/>
          <a:cs typeface="+mn-cs"/>
        </a:defRPr>
      </a:lvl1pPr>
      <a:lvl2pPr marL="378047" algn="l" defTabSz="756095" rtl="0" eaLnBrk="1" latinLnBrk="0" hangingPunct="1">
        <a:defRPr sz="1488" kern="1200">
          <a:solidFill>
            <a:schemeClr val="tx1"/>
          </a:solidFill>
          <a:latin typeface="+mn-lt"/>
          <a:ea typeface="+mn-ea"/>
          <a:cs typeface="+mn-cs"/>
        </a:defRPr>
      </a:lvl2pPr>
      <a:lvl3pPr marL="756095" algn="l" defTabSz="756095" rtl="0" eaLnBrk="1" latinLnBrk="0" hangingPunct="1">
        <a:defRPr sz="1488" kern="1200">
          <a:solidFill>
            <a:schemeClr val="tx1"/>
          </a:solidFill>
          <a:latin typeface="+mn-lt"/>
          <a:ea typeface="+mn-ea"/>
          <a:cs typeface="+mn-cs"/>
        </a:defRPr>
      </a:lvl3pPr>
      <a:lvl4pPr marL="1134142" algn="l" defTabSz="756095" rtl="0" eaLnBrk="1" latinLnBrk="0" hangingPunct="1">
        <a:defRPr sz="1488" kern="1200">
          <a:solidFill>
            <a:schemeClr val="tx1"/>
          </a:solidFill>
          <a:latin typeface="+mn-lt"/>
          <a:ea typeface="+mn-ea"/>
          <a:cs typeface="+mn-cs"/>
        </a:defRPr>
      </a:lvl4pPr>
      <a:lvl5pPr marL="1512189" algn="l" defTabSz="756095" rtl="0" eaLnBrk="1" latinLnBrk="0" hangingPunct="1">
        <a:defRPr sz="1488" kern="1200">
          <a:solidFill>
            <a:schemeClr val="tx1"/>
          </a:solidFill>
          <a:latin typeface="+mn-lt"/>
          <a:ea typeface="+mn-ea"/>
          <a:cs typeface="+mn-cs"/>
        </a:defRPr>
      </a:lvl5pPr>
      <a:lvl6pPr marL="1890236" algn="l" defTabSz="756095" rtl="0" eaLnBrk="1" latinLnBrk="0" hangingPunct="1">
        <a:defRPr sz="1488" kern="1200">
          <a:solidFill>
            <a:schemeClr val="tx1"/>
          </a:solidFill>
          <a:latin typeface="+mn-lt"/>
          <a:ea typeface="+mn-ea"/>
          <a:cs typeface="+mn-cs"/>
        </a:defRPr>
      </a:lvl6pPr>
      <a:lvl7pPr marL="2268284" algn="l" defTabSz="756095" rtl="0" eaLnBrk="1" latinLnBrk="0" hangingPunct="1">
        <a:defRPr sz="1488" kern="1200">
          <a:solidFill>
            <a:schemeClr val="tx1"/>
          </a:solidFill>
          <a:latin typeface="+mn-lt"/>
          <a:ea typeface="+mn-ea"/>
          <a:cs typeface="+mn-cs"/>
        </a:defRPr>
      </a:lvl7pPr>
      <a:lvl8pPr marL="2646331" algn="l" defTabSz="756095" rtl="0" eaLnBrk="1" latinLnBrk="0" hangingPunct="1">
        <a:defRPr sz="1488" kern="1200">
          <a:solidFill>
            <a:schemeClr val="tx1"/>
          </a:solidFill>
          <a:latin typeface="+mn-lt"/>
          <a:ea typeface="+mn-ea"/>
          <a:cs typeface="+mn-cs"/>
        </a:defRPr>
      </a:lvl8pPr>
      <a:lvl9pPr marL="3024378" algn="l" defTabSz="756095"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5.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1.xml"/><Relationship Id="rId5" Type="http://schemas.openxmlformats.org/officeDocument/2006/relationships/tags" Target="../tags/tag6.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hyperlink" Target="https://collab.rbsres01.net/teams/security-architecture-s6j5jwp9/Architecture%20-%20Engagement/Lists/Control%20Patterns/AllItems.aspx" TargetMode="External"/><Relationship Id="rId2" Type="http://schemas.openxmlformats.org/officeDocument/2006/relationships/hyperlink" Target="https://collab.rbsres01.net/teams/security-architecture-s6j5jwp9/Architecture%20-%20Engagement/Lists/Controls%20Taxonomy%20CT/RFP%20and%20Req%20Specifications.aspx?PageView=Shared&amp;InitialTabId=Ribbon.WebPartPage&amp;VisibilityContext=WSSWebPartPag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5.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emf"/><Relationship Id="rId5" Type="http://schemas.openxmlformats.org/officeDocument/2006/relationships/image" Target="../media/image12.emf"/><Relationship Id="rId10" Type="http://schemas.openxmlformats.org/officeDocument/2006/relationships/image" Target="../media/image17.emf"/><Relationship Id="rId4" Type="http://schemas.openxmlformats.org/officeDocument/2006/relationships/image" Target="../media/image11.emf"/><Relationship Id="rId9" Type="http://schemas.openxmlformats.org/officeDocument/2006/relationships/image" Target="../media/image16.emf"/></Relationships>
</file>

<file path=ppt/slides/_rels/slide1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hyperlink" Target="https://intranet.rbsres01.net/ManagingRecordsData/DataZone/RBS-Data-Knowledgebase/Pages/Data-Principles.asp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intranet.rbsres01.net/Security/Ineedfurthersupport/Pages/default.aspx" TargetMode="External"/><Relationship Id="rId2" Type="http://schemas.openxmlformats.org/officeDocument/2006/relationships/hyperlink" Target="https://confluence.dts.fm.rbsgrp.net/pages/viewpage.action?pageId=590026810"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mailto:%20FM-038067@rbos.co.uk"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mailto:%20FM-038067@rbos.co.uk"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confluence.dts.fm.rbsgrp.net/display/cloud/WPDT+Registration" TargetMode="External"/><Relationship Id="rId3" Type="http://schemas.openxmlformats.org/officeDocument/2006/relationships/hyperlink" Target="https://intranet.rbsres01.net/Processes/TechnologyLibrary/ProcessLibrary/Pages/Operationally-Ready.aspx" TargetMode="External"/><Relationship Id="rId7" Type="http://schemas.openxmlformats.org/officeDocument/2006/relationships/hyperlink" Target="https://intranet.rbsres01.net/Businesses/Services/Technology/Documents/WPDT.pdf" TargetMode="External"/><Relationship Id="rId12" Type="http://schemas.openxmlformats.org/officeDocument/2006/relationships/image" Target="../media/image6.png"/><Relationship Id="rId2" Type="http://schemas.openxmlformats.org/officeDocument/2006/relationships/hyperlink" Target="https://intranet.rbsres01.net/Processes/Framework/deliverables/Pages/implement/operread.aspx" TargetMode="External"/><Relationship Id="rId1" Type="http://schemas.openxmlformats.org/officeDocument/2006/relationships/slideLayout" Target="../slideLayouts/slideLayout2.xml"/><Relationship Id="rId6" Type="http://schemas.openxmlformats.org/officeDocument/2006/relationships/hyperlink" Target="https://intranet.rbsres01.net/Businesses/Services/Technology/Pages/Cloud-Workload-Placement.aspx" TargetMode="External"/><Relationship Id="rId11" Type="http://schemas.openxmlformats.org/officeDocument/2006/relationships/hyperlink" Target="https://collab.rbsres01.net/teams/cto-technology-governance-z7izu0as/tirb/Shared%20Documents/Early_Referral_Template_Example.ppt" TargetMode="External"/><Relationship Id="rId5" Type="http://schemas.openxmlformats.org/officeDocument/2006/relationships/hyperlink" Target="https://intranet.rbsres01.net/policies/RBSPolicyFramework/services/Pages/Security.aspx" TargetMode="External"/><Relationship Id="rId10" Type="http://schemas.openxmlformats.org/officeDocument/2006/relationships/hyperlink" Target="https://collab.rbsres01.net/teams/cto-technology-governance-z7izu0as/ctoda/SitePages/CTO%20Design%20Authority.aspx" TargetMode="External"/><Relationship Id="rId4" Type="http://schemas.openxmlformats.org/officeDocument/2006/relationships/hyperlink" Target="https://intranet.rbsres01.net/policies/RBSPolicyFramework/services/Pages/it-resilience.aspx" TargetMode="External"/><Relationship Id="rId9" Type="http://schemas.openxmlformats.org/officeDocument/2006/relationships/hyperlink" Target="https://collab.rbsres01.net/teams/cto-technology-governance-z7izu0as/tirb/SitePages/Home.aspx"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confluence.dts.fm.rbsgrp.net/pages/viewpage.action?pageId=568279390" TargetMode="External"/><Relationship Id="rId2" Type="http://schemas.openxmlformats.org/officeDocument/2006/relationships/hyperlink" Target="https://confluence.dts.fm.rbsgrp.net/x/WUHfIQ" TargetMode="External"/><Relationship Id="rId1" Type="http://schemas.openxmlformats.org/officeDocument/2006/relationships/slideLayout" Target="../slideLayouts/slideLayout2.xml"/><Relationship Id="rId6" Type="http://schemas.openxmlformats.org/officeDocument/2006/relationships/hyperlink" Target="https://confluence.dts.fm.rbsgrp.net/x/ZJ9nMQ" TargetMode="External"/><Relationship Id="rId5" Type="http://schemas.openxmlformats.org/officeDocument/2006/relationships/hyperlink" Target="https://confluence.dts.fm.rbsgrp.net/display/DSDS/DIP10.+Domain+Stream+Processing" TargetMode="External"/><Relationship Id="rId4" Type="http://schemas.openxmlformats.org/officeDocument/2006/relationships/hyperlink" Target="https://confluence.dts.fm.rbsgrp.net/x/b0HfIQ"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intranet.rbsres01.net/Processes/Framework/deliverables/Pages/implement/operread.aspx" TargetMode="External"/><Relationship Id="rId2" Type="http://schemas.openxmlformats.org/officeDocument/2006/relationships/hyperlink" Target="https://intranet.rbsres01.net/policies/RBSPolicyFramework/Pages/full_policies_table.aspx" TargetMode="External"/><Relationship Id="rId1" Type="http://schemas.openxmlformats.org/officeDocument/2006/relationships/slideLayout" Target="../slideLayouts/slideLayout2.xml"/><Relationship Id="rId6" Type="http://schemas.openxmlformats.org/officeDocument/2006/relationships/hyperlink" Target="https://intranet.rbsres01.net/Processes/TechnologyLibrary/ArtefactsLibrary/Pages/Artefacts%20Library.aspx" TargetMode="External"/><Relationship Id="rId5" Type="http://schemas.openxmlformats.org/officeDocument/2006/relationships/hyperlink" Target="https://intranet.rbsres01.net/policies/RBSPolicyFramework/services/Pages/managing-records.aspx" TargetMode="External"/><Relationship Id="rId4" Type="http://schemas.openxmlformats.org/officeDocument/2006/relationships/hyperlink" Target="https://intranet.rbsres01.net/policies/RBSPolicyFramework/services/Pages/Security.aspx"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intranet.rbsres01.net/ResilienceandContinuity/Reference%20Library/T1%20and%20T2%20Service%20Elements%20and%20Asset%20Lists%2011%20Apr%202019.xlsm" TargetMode="Externa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gray">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custDataLst>
              <p:tags r:id="rId2"/>
            </p:custDataLst>
          </p:nvPr>
        </p:nvSpPr>
        <p:spPr>
          <a:xfrm>
            <a:off x="485999" y="2640542"/>
            <a:ext cx="4705125" cy="554400"/>
          </a:xfrm>
        </p:spPr>
        <p:txBody>
          <a:bodyPr wrap="square"/>
          <a:lstStyle/>
          <a:p>
            <a:r>
              <a:rPr lang="en-GB" altLang="en-US" dirty="0"/>
              <a:t>SPFP Phase 2 – ARIC FDP data integration for Fraud D&amp;A</a:t>
            </a:r>
            <a:endParaRPr lang="en-GB" dirty="0">
              <a:solidFill>
                <a:schemeClr val="tx2"/>
              </a:solidFill>
            </a:endParaRPr>
          </a:p>
        </p:txBody>
      </p:sp>
      <p:sp>
        <p:nvSpPr>
          <p:cNvPr id="2" name="Title 1"/>
          <p:cNvSpPr>
            <a:spLocks noGrp="1"/>
          </p:cNvSpPr>
          <p:nvPr>
            <p:ph type="title"/>
            <p:custDataLst>
              <p:tags r:id="rId3"/>
            </p:custDataLst>
          </p:nvPr>
        </p:nvSpPr>
        <p:spPr>
          <a:xfrm>
            <a:off x="485961" y="702000"/>
            <a:ext cx="5734085" cy="1630800"/>
          </a:xfrm>
        </p:spPr>
        <p:txBody>
          <a:bodyPr wrap="square" anchor="b"/>
          <a:lstStyle/>
          <a:p>
            <a:r>
              <a:rPr lang="en-GB" altLang="en-US" dirty="0"/>
              <a:t>Strategic Payment Fraud Profiling (SPFP)</a:t>
            </a:r>
          </a:p>
        </p:txBody>
      </p:sp>
      <p:sp>
        <p:nvSpPr>
          <p:cNvPr id="6" name="Cover date"/>
          <p:cNvSpPr>
            <a:spLocks/>
          </p:cNvSpPr>
          <p:nvPr>
            <p:custDataLst>
              <p:tags r:id="rId4"/>
            </p:custDataLst>
          </p:nvPr>
        </p:nvSpPr>
        <p:spPr bwMode="gray">
          <a:xfrm>
            <a:off x="485775" y="3749764"/>
            <a:ext cx="53408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defTabSz="914400" fontAlgn="base">
              <a:spcBef>
                <a:spcPct val="0"/>
              </a:spcBef>
              <a:spcAft>
                <a:spcPct val="0"/>
              </a:spcAft>
            </a:pPr>
            <a:r>
              <a:rPr lang="en-GB" sz="1500" dirty="0">
                <a:solidFill>
                  <a:schemeClr val="tx2"/>
                </a:solidFill>
                <a:latin typeface="RN House Sans Regular" panose="020B0504020203020204" pitchFamily="34" charset="0"/>
                <a:cs typeface="Arial" pitchFamily="34" charset="0"/>
              </a:rPr>
              <a:t>Change Type: Discretionary</a:t>
            </a:r>
          </a:p>
        </p:txBody>
      </p:sp>
      <p:sp>
        <p:nvSpPr>
          <p:cNvPr id="7" name="TextBox 6">
            <a:extLst>
              <a:ext uri="{FF2B5EF4-FFF2-40B4-BE49-F238E27FC236}">
                <a16:creationId xmlns:a16="http://schemas.microsoft.com/office/drawing/2014/main" id="{6DFFD79A-C989-4D46-B7EE-D02D4161F0EF}"/>
              </a:ext>
            </a:extLst>
          </p:cNvPr>
          <p:cNvSpPr txBox="1"/>
          <p:nvPr/>
        </p:nvSpPr>
        <p:spPr>
          <a:xfrm>
            <a:off x="485775" y="6952200"/>
            <a:ext cx="2491341" cy="273873"/>
          </a:xfrm>
          <a:prstGeom prst="rect">
            <a:avLst/>
          </a:prstGeom>
          <a:noFill/>
        </p:spPr>
        <p:txBody>
          <a:bodyPr wrap="none" lIns="0" tIns="0" rIns="0" bIns="0" rtlCol="0" anchor="ctr">
            <a:noAutofit/>
          </a:bodyPr>
          <a:lstStyle/>
          <a:p>
            <a:r>
              <a:rPr lang="en-US" sz="1100" dirty="0">
                <a:solidFill>
                  <a:schemeClr val="tx2"/>
                </a:solidFill>
                <a:latin typeface="RN House Sans Regular" panose="020B0504020203020204" pitchFamily="34" charset="0"/>
                <a:cs typeface="Arial" panose="020B0604020202020204" pitchFamily="34" charset="0"/>
              </a:rPr>
              <a:t>Information Classification − Confidential</a:t>
            </a:r>
            <a:endParaRPr lang="en-GB" sz="1100" dirty="0" err="1">
              <a:solidFill>
                <a:schemeClr val="tx2"/>
              </a:solidFill>
              <a:latin typeface="RN House Sans Regular" panose="020B0504020203020204" pitchFamily="34" charset="0"/>
              <a:cs typeface="Arial" panose="020B0604020202020204" pitchFamily="34" charset="0"/>
            </a:endParaRPr>
          </a:p>
        </p:txBody>
      </p:sp>
      <p:sp>
        <p:nvSpPr>
          <p:cNvPr id="8" name="Cover date">
            <a:extLst>
              <a:ext uri="{FF2B5EF4-FFF2-40B4-BE49-F238E27FC236}">
                <a16:creationId xmlns:a16="http://schemas.microsoft.com/office/drawing/2014/main" id="{06A1E0F3-6B28-493A-86A6-21D04D5FBFF2}"/>
              </a:ext>
            </a:extLst>
          </p:cNvPr>
          <p:cNvSpPr>
            <a:spLocks/>
          </p:cNvSpPr>
          <p:nvPr>
            <p:custDataLst>
              <p:tags r:id="rId5"/>
            </p:custDataLst>
          </p:nvPr>
        </p:nvSpPr>
        <p:spPr bwMode="gray">
          <a:xfrm>
            <a:off x="485775" y="4535418"/>
            <a:ext cx="5734272" cy="2056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defTabSz="914400" fontAlgn="base">
              <a:spcBef>
                <a:spcPct val="0"/>
              </a:spcBef>
              <a:spcAft>
                <a:spcPct val="0"/>
              </a:spcAft>
            </a:pPr>
            <a:r>
              <a:rPr lang="en-GB" sz="1500" dirty="0">
                <a:solidFill>
                  <a:schemeClr val="tx2"/>
                </a:solidFill>
                <a:latin typeface="RN House Sans Regular" panose="020B0504020203020204" pitchFamily="34" charset="0"/>
                <a:cs typeface="Arial" pitchFamily="34" charset="0"/>
              </a:rPr>
              <a:t>Review Authority: Data Design Authority (DDA)</a:t>
            </a:r>
          </a:p>
          <a:p>
            <a:pPr defTabSz="914400" fontAlgn="base">
              <a:spcBef>
                <a:spcPct val="0"/>
              </a:spcBef>
              <a:spcAft>
                <a:spcPct val="0"/>
              </a:spcAft>
            </a:pPr>
            <a:r>
              <a:rPr lang="en-GB" sz="1500" dirty="0">
                <a:solidFill>
                  <a:schemeClr val="tx2"/>
                </a:solidFill>
                <a:latin typeface="RN House Sans Regular" panose="020B0504020203020204" pitchFamily="34" charset="0"/>
                <a:cs typeface="Arial" pitchFamily="34" charset="0"/>
              </a:rPr>
              <a:t>Domain / CoE: FFSA</a:t>
            </a:r>
          </a:p>
          <a:p>
            <a:pPr defTabSz="914400" fontAlgn="base">
              <a:spcBef>
                <a:spcPct val="0"/>
              </a:spcBef>
              <a:spcAft>
                <a:spcPct val="0"/>
              </a:spcAft>
            </a:pPr>
            <a:r>
              <a:rPr lang="en-GB" sz="1500" dirty="0">
                <a:solidFill>
                  <a:schemeClr val="tx2"/>
                </a:solidFill>
                <a:latin typeface="RN House Sans Regular" panose="020B0504020203020204" pitchFamily="34" charset="0"/>
                <a:cs typeface="Arial" pitchFamily="34" charset="0"/>
              </a:rPr>
              <a:t>Author: Anastasia Fathutdinova/Prerit </a:t>
            </a:r>
            <a:r>
              <a:rPr lang="en-GB" sz="1500" dirty="0" err="1">
                <a:solidFill>
                  <a:schemeClr val="tx2"/>
                </a:solidFill>
                <a:latin typeface="RN House Sans Regular" panose="020B0504020203020204" pitchFamily="34" charset="0"/>
                <a:cs typeface="Arial" pitchFamily="34" charset="0"/>
              </a:rPr>
              <a:t>Mehrorta</a:t>
            </a:r>
            <a:endParaRPr lang="en-GB" sz="1500" dirty="0">
              <a:solidFill>
                <a:schemeClr val="tx2"/>
              </a:solidFill>
              <a:latin typeface="RN House Sans Regular" panose="020B0504020203020204" pitchFamily="34" charset="0"/>
              <a:cs typeface="Arial" pitchFamily="34" charset="0"/>
            </a:endParaRPr>
          </a:p>
          <a:p>
            <a:pPr defTabSz="914400" fontAlgn="base">
              <a:spcBef>
                <a:spcPct val="0"/>
              </a:spcBef>
              <a:spcAft>
                <a:spcPct val="0"/>
              </a:spcAft>
            </a:pPr>
            <a:r>
              <a:rPr lang="en-GB" sz="1500" dirty="0">
                <a:solidFill>
                  <a:schemeClr val="tx2"/>
                </a:solidFill>
                <a:latin typeface="RN House Sans Regular" panose="020B0504020203020204" pitchFamily="34" charset="0"/>
                <a:cs typeface="Arial" pitchFamily="34" charset="0"/>
              </a:rPr>
              <a:t>Lead Designer: Anastasia Fathutdinova</a:t>
            </a:r>
          </a:p>
          <a:p>
            <a:pPr defTabSz="914400" fontAlgn="base">
              <a:spcBef>
                <a:spcPct val="0"/>
              </a:spcBef>
              <a:spcAft>
                <a:spcPct val="0"/>
              </a:spcAft>
            </a:pPr>
            <a:r>
              <a:rPr lang="en-GB" sz="1500" dirty="0">
                <a:solidFill>
                  <a:schemeClr val="tx2"/>
                </a:solidFill>
                <a:latin typeface="RN House Sans Regular" panose="020B0504020203020204" pitchFamily="34" charset="0"/>
                <a:cs typeface="Arial" pitchFamily="34" charset="0"/>
              </a:rPr>
              <a:t>Key Milestone Date: 12/07/2021</a:t>
            </a:r>
          </a:p>
          <a:p>
            <a:pPr defTabSz="914400" fontAlgn="base">
              <a:spcBef>
                <a:spcPct val="0"/>
              </a:spcBef>
              <a:spcAft>
                <a:spcPct val="0"/>
              </a:spcAft>
            </a:pPr>
            <a:r>
              <a:rPr lang="en-GB" sz="1500" dirty="0">
                <a:solidFill>
                  <a:schemeClr val="tx2"/>
                </a:solidFill>
                <a:latin typeface="RN House Sans Regular" panose="020B0504020203020204" pitchFamily="34" charset="0"/>
                <a:cs typeface="Arial" pitchFamily="34" charset="0"/>
              </a:rPr>
              <a:t>Document Classification: Confidential</a:t>
            </a:r>
          </a:p>
          <a:p>
            <a:pPr defTabSz="914400" fontAlgn="base">
              <a:spcBef>
                <a:spcPct val="0"/>
              </a:spcBef>
              <a:spcAft>
                <a:spcPct val="0"/>
              </a:spcAft>
            </a:pPr>
            <a:r>
              <a:rPr lang="en-GB" sz="1500" dirty="0">
                <a:solidFill>
                  <a:schemeClr val="tx2"/>
                </a:solidFill>
                <a:latin typeface="RN House Sans Regular" panose="020B0504020203020204" pitchFamily="34" charset="0"/>
                <a:cs typeface="Arial" pitchFamily="34" charset="0"/>
              </a:rPr>
              <a:t>Full/Lite: Lite</a:t>
            </a:r>
          </a:p>
          <a:p>
            <a:pPr defTabSz="914400" fontAlgn="base">
              <a:spcBef>
                <a:spcPct val="0"/>
              </a:spcBef>
              <a:spcAft>
                <a:spcPct val="0"/>
              </a:spcAft>
            </a:pPr>
            <a:r>
              <a:rPr lang="en-GB" sz="1500" dirty="0">
                <a:solidFill>
                  <a:schemeClr val="tx2"/>
                </a:solidFill>
                <a:latin typeface="RN House Sans Regular" panose="020B0504020203020204" pitchFamily="34" charset="0"/>
                <a:cs typeface="Arial" pitchFamily="34" charset="0"/>
              </a:rPr>
              <a:t>Review Date: 06/07/2021</a:t>
            </a:r>
          </a:p>
          <a:p>
            <a:pPr defTabSz="914400" fontAlgn="base">
              <a:spcBef>
                <a:spcPct val="0"/>
              </a:spcBef>
              <a:spcAft>
                <a:spcPct val="0"/>
              </a:spcAft>
            </a:pPr>
            <a:r>
              <a:rPr lang="en-GB" sz="1500" dirty="0">
                <a:solidFill>
                  <a:schemeClr val="tx2"/>
                </a:solidFill>
                <a:latin typeface="RN House Sans Regular" panose="020B0504020203020204" pitchFamily="34" charset="0"/>
                <a:cs typeface="Arial" pitchFamily="34" charset="0"/>
              </a:rPr>
              <a:t>Document Version: 1.7</a:t>
            </a:r>
          </a:p>
          <a:p>
            <a:pPr defTabSz="914400" fontAlgn="base">
              <a:spcBef>
                <a:spcPct val="0"/>
              </a:spcBef>
              <a:spcAft>
                <a:spcPct val="0"/>
              </a:spcAft>
            </a:pPr>
            <a:endParaRPr lang="en-GB" sz="1500" dirty="0">
              <a:solidFill>
                <a:schemeClr val="tx2"/>
              </a:solidFill>
              <a:latin typeface="RN House Sans Regular" panose="020B0504020203020204" pitchFamily="34" charset="0"/>
              <a:cs typeface="Arial" pitchFamily="34" charset="0"/>
            </a:endParaRPr>
          </a:p>
        </p:txBody>
      </p:sp>
      <p:grpSp>
        <p:nvGrpSpPr>
          <p:cNvPr id="10" name="Group 9">
            <a:extLst>
              <a:ext uri="{FF2B5EF4-FFF2-40B4-BE49-F238E27FC236}">
                <a16:creationId xmlns:a16="http://schemas.microsoft.com/office/drawing/2014/main" id="{475E7B27-B30E-4342-8447-DF8757F90C0B}"/>
              </a:ext>
            </a:extLst>
          </p:cNvPr>
          <p:cNvGrpSpPr/>
          <p:nvPr/>
        </p:nvGrpSpPr>
        <p:grpSpPr>
          <a:xfrm>
            <a:off x="9236364" y="6592186"/>
            <a:ext cx="1404878" cy="866333"/>
            <a:chOff x="-289709" y="-499641"/>
            <a:chExt cx="1157790" cy="745975"/>
          </a:xfrm>
        </p:grpSpPr>
        <p:sp>
          <p:nvSpPr>
            <p:cNvPr id="11" name="Rectangle: Rounded Corners 10">
              <a:extLst>
                <a:ext uri="{FF2B5EF4-FFF2-40B4-BE49-F238E27FC236}">
                  <a16:creationId xmlns:a16="http://schemas.microsoft.com/office/drawing/2014/main" id="{EB7BB1F3-8970-4D48-AF8C-21812B61766B}"/>
                </a:ext>
              </a:extLst>
            </p:cNvPr>
            <p:cNvSpPr/>
            <p:nvPr/>
          </p:nvSpPr>
          <p:spPr>
            <a:xfrm>
              <a:off x="-289708" y="-499641"/>
              <a:ext cx="1157789" cy="736739"/>
            </a:xfrm>
            <a:prstGeom prst="roundRect">
              <a:avLst>
                <a:gd name="adj" fmla="val 10000"/>
              </a:avLst>
            </a:prstGeom>
            <a:ln>
              <a:solidFill>
                <a:schemeClr val="accent1">
                  <a:lumMod val="20000"/>
                  <a:lumOff val="8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ectangle: Rounded Corners 4">
              <a:extLst>
                <a:ext uri="{FF2B5EF4-FFF2-40B4-BE49-F238E27FC236}">
                  <a16:creationId xmlns:a16="http://schemas.microsoft.com/office/drawing/2014/main" id="{932038C9-2EE9-4390-8182-279F30F437F2}"/>
                </a:ext>
              </a:extLst>
            </p:cNvPr>
            <p:cNvSpPr txBox="1"/>
            <p:nvPr/>
          </p:nvSpPr>
          <p:spPr>
            <a:xfrm>
              <a:off x="-289709" y="-490405"/>
              <a:ext cx="1157789" cy="736739"/>
            </a:xfrm>
            <a:prstGeom prst="rect">
              <a:avLst/>
            </a:prstGeom>
            <a:ln>
              <a:solidFill>
                <a:schemeClr val="accent1">
                  <a:lumMod val="20000"/>
                  <a:lumOff val="80000"/>
                </a:schemeClr>
              </a:solidFill>
            </a:ln>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marL="0" lvl="0" indent="0" algn="ctr" defTabSz="466725" rtl="0">
                <a:lnSpc>
                  <a:spcPct val="90000"/>
                </a:lnSpc>
                <a:spcBef>
                  <a:spcPct val="0"/>
                </a:spcBef>
                <a:spcAft>
                  <a:spcPct val="35000"/>
                </a:spcAft>
                <a:buNone/>
              </a:pPr>
              <a:r>
                <a:rPr lang="en-GB" sz="1050" kern="1200" dirty="0">
                  <a:solidFill>
                    <a:schemeClr val="accent6">
                      <a:lumMod val="20000"/>
                      <a:lumOff val="80000"/>
                    </a:schemeClr>
                  </a:solidFill>
                </a:rPr>
                <a:t>Data Domain</a:t>
              </a:r>
            </a:p>
            <a:p>
              <a:pPr marL="0" lvl="0" indent="0" algn="ctr" defTabSz="466725" rtl="0">
                <a:lnSpc>
                  <a:spcPct val="90000"/>
                </a:lnSpc>
                <a:spcBef>
                  <a:spcPct val="0"/>
                </a:spcBef>
                <a:spcAft>
                  <a:spcPct val="35000"/>
                </a:spcAft>
                <a:buNone/>
              </a:pPr>
              <a:r>
                <a:rPr lang="en-GB" sz="1050" kern="1200" dirty="0">
                  <a:solidFill>
                    <a:schemeClr val="accent6">
                      <a:lumMod val="20000"/>
                      <a:lumOff val="80000"/>
                    </a:schemeClr>
                  </a:solidFill>
                </a:rPr>
                <a:t>HLSD v2.2</a:t>
              </a:r>
            </a:p>
            <a:p>
              <a:pPr marL="0" lvl="0" indent="0" algn="ctr" defTabSz="466725" rtl="0">
                <a:lnSpc>
                  <a:spcPct val="90000"/>
                </a:lnSpc>
                <a:spcBef>
                  <a:spcPct val="0"/>
                </a:spcBef>
                <a:spcAft>
                  <a:spcPct val="35000"/>
                </a:spcAft>
                <a:buNone/>
              </a:pPr>
              <a:r>
                <a:rPr lang="en-GB" sz="1050" kern="1200" dirty="0">
                  <a:solidFill>
                    <a:schemeClr val="accent6">
                      <a:lumMod val="20000"/>
                      <a:lumOff val="80000"/>
                    </a:schemeClr>
                  </a:solidFill>
                </a:rPr>
                <a:t>Enhanced from TDA </a:t>
              </a:r>
            </a:p>
            <a:p>
              <a:pPr marL="0" lvl="0" indent="0" algn="ctr" defTabSz="466725" rtl="0">
                <a:lnSpc>
                  <a:spcPct val="90000"/>
                </a:lnSpc>
                <a:spcBef>
                  <a:spcPct val="0"/>
                </a:spcBef>
                <a:spcAft>
                  <a:spcPct val="35000"/>
                </a:spcAft>
                <a:buNone/>
              </a:pPr>
              <a:r>
                <a:rPr lang="en-GB" sz="1050" kern="1200" dirty="0">
                  <a:solidFill>
                    <a:schemeClr val="accent6">
                      <a:lumMod val="20000"/>
                      <a:lumOff val="80000"/>
                    </a:schemeClr>
                  </a:solidFill>
                </a:rPr>
                <a:t>HLSD v3.18</a:t>
              </a:r>
            </a:p>
          </p:txBody>
        </p:sp>
      </p:grpSp>
    </p:spTree>
    <p:custDataLst>
      <p:tags r:id="rId1"/>
    </p:custDataLst>
    <p:extLst>
      <p:ext uri="{BB962C8B-B14F-4D97-AF65-F5344CB8AC3E}">
        <p14:creationId xmlns:p14="http://schemas.microsoft.com/office/powerpoint/2010/main" val="1991163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3F87C0-1898-461F-9998-CA0AB13F4842}"/>
              </a:ext>
            </a:extLst>
          </p:cNvPr>
          <p:cNvSpPr>
            <a:spLocks noGrp="1"/>
          </p:cNvSpPr>
          <p:nvPr>
            <p:ph sz="quarter" idx="11"/>
          </p:nvPr>
        </p:nvSpPr>
        <p:spPr>
          <a:xfrm>
            <a:off x="486000" y="3208421"/>
            <a:ext cx="9720000" cy="3857542"/>
          </a:xfrm>
        </p:spPr>
        <p:txBody>
          <a:bodyPr/>
          <a:lstStyle/>
          <a:p>
            <a:r>
              <a:rPr lang="en-GB" dirty="0"/>
              <a:t>Describe this project’s specific business requirements that are in addition to the standard security controls that apply to all solutions:</a:t>
            </a:r>
          </a:p>
          <a:p>
            <a:pPr marL="285750" indent="-285750">
              <a:buFont typeface="Arial" panose="020B0604020202020204" pitchFamily="34" charset="0"/>
              <a:buChar char="•"/>
            </a:pPr>
            <a:r>
              <a:rPr lang="en-GB" dirty="0"/>
              <a:t>User authentication and user authorisation</a:t>
            </a:r>
          </a:p>
          <a:p>
            <a:pPr marL="285750" indent="-285750">
              <a:buFont typeface="Arial" panose="020B0604020202020204" pitchFamily="34" charset="0"/>
              <a:buChar char="•"/>
            </a:pPr>
            <a:r>
              <a:rPr lang="en-GB" dirty="0"/>
              <a:t>Customer identification (KYC, KYB, Anti-Money Laundering)</a:t>
            </a:r>
          </a:p>
          <a:p>
            <a:pPr marL="285750" indent="-285750">
              <a:buFont typeface="Arial" panose="020B0604020202020204" pitchFamily="34" charset="0"/>
              <a:buChar char="•"/>
            </a:pPr>
            <a:r>
              <a:rPr lang="en-GB" dirty="0"/>
              <a:t>Creation and maintenance of Roles and permissions</a:t>
            </a:r>
          </a:p>
          <a:p>
            <a:pPr marL="285750" indent="-285750">
              <a:buFont typeface="Arial" panose="020B0604020202020204" pitchFamily="34" charset="0"/>
              <a:buChar char="•"/>
            </a:pPr>
            <a:r>
              <a:rPr lang="en-GB" dirty="0"/>
              <a:t>Payment security and associated security controls</a:t>
            </a:r>
          </a:p>
          <a:p>
            <a:pPr marL="285750" indent="-285750">
              <a:buFont typeface="Arial" panose="020B0604020202020204" pitchFamily="34" charset="0"/>
              <a:buChar char="•"/>
            </a:pPr>
            <a:r>
              <a:rPr lang="en-GB" dirty="0"/>
              <a:t>Fraud prevention and monitoring &amp; alerting</a:t>
            </a:r>
          </a:p>
          <a:p>
            <a:pPr marL="285750" indent="-285750">
              <a:buFont typeface="Arial" panose="020B0604020202020204" pitchFamily="34" charset="0"/>
              <a:buChar char="•"/>
            </a:pPr>
            <a:r>
              <a:rPr lang="en-GB" dirty="0"/>
              <a:t>Impact of regulatory requirements (e.g. PCI)</a:t>
            </a:r>
          </a:p>
          <a:p>
            <a:pPr marL="285750" indent="-285750">
              <a:buFont typeface="Arial" panose="020B0604020202020204" pitchFamily="34" charset="0"/>
              <a:buChar char="•"/>
            </a:pPr>
            <a:r>
              <a:rPr lang="en-GB" dirty="0"/>
              <a:t>Data classification and network environment placement</a:t>
            </a:r>
          </a:p>
          <a:p>
            <a:endParaRPr lang="en-GB" dirty="0"/>
          </a:p>
          <a:p>
            <a:r>
              <a:rPr lang="en-GB" sz="1800" dirty="0"/>
              <a:t>Project will accept current platform resilience.</a:t>
            </a:r>
            <a:r>
              <a:rPr lang="en-GB" dirty="0"/>
              <a:t> </a:t>
            </a:r>
          </a:p>
          <a:p>
            <a:endParaRPr lang="en-GB" dirty="0"/>
          </a:p>
        </p:txBody>
      </p:sp>
      <p:sp>
        <p:nvSpPr>
          <p:cNvPr id="3" name="Slide Number Placeholder 2">
            <a:extLst>
              <a:ext uri="{FF2B5EF4-FFF2-40B4-BE49-F238E27FC236}">
                <a16:creationId xmlns:a16="http://schemas.microsoft.com/office/drawing/2014/main" id="{38040683-EEFA-4B01-A709-AD61F9B9F638}"/>
              </a:ext>
            </a:extLst>
          </p:cNvPr>
          <p:cNvSpPr>
            <a:spLocks noGrp="1"/>
          </p:cNvSpPr>
          <p:nvPr>
            <p:ph type="sldNum" sz="quarter" idx="10"/>
          </p:nvPr>
        </p:nvSpPr>
        <p:spPr/>
        <p:txBody>
          <a:bodyPr/>
          <a:lstStyle/>
          <a:p>
            <a:pPr marL="0" marR="0" lvl="0" indent="0" algn="ctr" defTabSz="1043019" rtl="0" eaLnBrk="1" fontAlgn="auto" latinLnBrk="0" hangingPunct="1">
              <a:lnSpc>
                <a:spcPct val="100000"/>
              </a:lnSpc>
              <a:spcBef>
                <a:spcPts val="0"/>
              </a:spcBef>
              <a:spcAft>
                <a:spcPts val="0"/>
              </a:spcAft>
              <a:buClrTx/>
              <a:buSzTx/>
              <a:buFontTx/>
              <a:buNone/>
              <a:tabLst/>
              <a:defRPr/>
            </a:pPr>
            <a:fld id="{08BDDC8D-36E9-467E-8CF1-750845950A7F}" type="slidenum">
              <a:rPr kumimoji="0" lang="en-GB" sz="1100" b="0" i="0" u="none" strike="noStrike" kern="1200" cap="none" spc="0" normalizeH="0" baseline="0" noProof="0" smtClean="0">
                <a:ln>
                  <a:noFill/>
                </a:ln>
                <a:solidFill>
                  <a:srgbClr val="42145F"/>
                </a:solidFill>
                <a:effectLst/>
                <a:uLnTx/>
                <a:uFillTx/>
                <a:latin typeface="RN House Sans Regular" panose="020B0504020203020204" pitchFamily="34" charset="0"/>
                <a:ea typeface="+mn-ea"/>
                <a:cs typeface="Arial" panose="020B0604020202020204" pitchFamily="34" charset="0"/>
              </a:rPr>
              <a:pPr marL="0" marR="0" lvl="0" indent="0" algn="ctr" defTabSz="1043019" rtl="0" eaLnBrk="1" fontAlgn="auto" latinLnBrk="0" hangingPunct="1">
                <a:lnSpc>
                  <a:spcPct val="100000"/>
                </a:lnSpc>
                <a:spcBef>
                  <a:spcPts val="0"/>
                </a:spcBef>
                <a:spcAft>
                  <a:spcPts val="0"/>
                </a:spcAft>
                <a:buClrTx/>
                <a:buSzTx/>
                <a:buFontTx/>
                <a:buNone/>
                <a:tabLst/>
                <a:defRPr/>
              </a:pPr>
              <a:t>10</a:t>
            </a:fld>
            <a:endParaRPr kumimoji="0" lang="en-GB" sz="1100" b="0" i="0" u="none" strike="noStrike" kern="1200" cap="none" spc="0" normalizeH="0" baseline="0" noProof="0">
              <a:ln>
                <a:noFill/>
              </a:ln>
              <a:solidFill>
                <a:srgbClr val="42145F"/>
              </a:solidFill>
              <a:effectLst/>
              <a:uLnTx/>
              <a:uFillTx/>
              <a:latin typeface="RN House Sans Regular" panose="020B0504020203020204" pitchFamily="34" charset="0"/>
              <a:ea typeface="+mn-ea"/>
              <a:cs typeface="Arial" panose="020B0604020202020204" pitchFamily="34" charset="0"/>
            </a:endParaRPr>
          </a:p>
        </p:txBody>
      </p:sp>
      <p:sp>
        <p:nvSpPr>
          <p:cNvPr id="4" name="Title 3">
            <a:extLst>
              <a:ext uri="{FF2B5EF4-FFF2-40B4-BE49-F238E27FC236}">
                <a16:creationId xmlns:a16="http://schemas.microsoft.com/office/drawing/2014/main" id="{247C8B9E-D7F8-4BB0-8F30-9ECAECCDF201}"/>
              </a:ext>
            </a:extLst>
          </p:cNvPr>
          <p:cNvSpPr>
            <a:spLocks noGrp="1"/>
          </p:cNvSpPr>
          <p:nvPr>
            <p:ph type="title"/>
          </p:nvPr>
        </p:nvSpPr>
        <p:spPr/>
        <p:txBody>
          <a:bodyPr/>
          <a:lstStyle/>
          <a:p>
            <a:r>
              <a:rPr lang="en-GB" altLang="en-US" dirty="0"/>
              <a:t>Delivery Scope: NFRs - Security Requirements</a:t>
            </a:r>
            <a:endParaRPr lang="en-GB" dirty="0"/>
          </a:p>
        </p:txBody>
      </p:sp>
      <p:sp>
        <p:nvSpPr>
          <p:cNvPr id="6" name="Content Placeholder 1">
            <a:extLst>
              <a:ext uri="{FF2B5EF4-FFF2-40B4-BE49-F238E27FC236}">
                <a16:creationId xmlns:a16="http://schemas.microsoft.com/office/drawing/2014/main" id="{37E3C35D-495F-454C-8705-C6D45A90C27C}"/>
              </a:ext>
            </a:extLst>
          </p:cNvPr>
          <p:cNvSpPr txBox="1">
            <a:spLocks/>
          </p:cNvSpPr>
          <p:nvPr/>
        </p:nvSpPr>
        <p:spPr bwMode="gray">
          <a:xfrm>
            <a:off x="486000" y="1171073"/>
            <a:ext cx="7475396" cy="1074822"/>
          </a:xfrm>
          <a:prstGeom prst="rect">
            <a:avLst/>
          </a:prstGeom>
        </p:spPr>
        <p:txBody>
          <a:bodyPr vert="horz" lIns="0" tIns="0" rIns="0" bIns="0" rtlCol="0">
            <a:noAutofit/>
          </a:bodyPr>
          <a:lstStyle>
            <a:lvl1pPr marL="0" indent="0" algn="l" defTabSz="1034701" rtl="0" eaLnBrk="1" latinLnBrk="0" hangingPunct="1">
              <a:spcBef>
                <a:spcPts val="700"/>
              </a:spcBef>
              <a:buClr>
                <a:schemeClr val="tx2"/>
              </a:buClr>
              <a:buSzPct val="100000"/>
              <a:buFont typeface="Symbol" panose="05050102010706020507" pitchFamily="18" charset="2"/>
              <a:buNone/>
              <a:defRPr lang="en-GB" sz="1600" kern="1200" baseline="0" dirty="0">
                <a:solidFill>
                  <a:schemeClr val="tx2"/>
                </a:solidFill>
                <a:latin typeface="RN House Sans Regular" panose="020B0504020203020204" pitchFamily="34" charset="0"/>
                <a:ea typeface="+mn-ea"/>
                <a:cs typeface="+mn-cs"/>
              </a:defRPr>
            </a:lvl1pPr>
            <a:lvl2pPr marL="187200" indent="-187325" algn="l" defTabSz="1034701" rtl="0" eaLnBrk="1" latinLnBrk="0" hangingPunct="1">
              <a:spcBef>
                <a:spcPts val="400"/>
              </a:spcBef>
              <a:buClr>
                <a:schemeClr val="tx2"/>
              </a:buClr>
              <a:buSzPct val="100000"/>
              <a:buFont typeface="Symbol" panose="05050102010706020507" pitchFamily="18" charset="2"/>
              <a:buChar char="·"/>
              <a:defRPr lang="en-US" sz="1400" kern="1200" baseline="0" dirty="0" smtClean="0">
                <a:solidFill>
                  <a:schemeClr val="tx2"/>
                </a:solidFill>
                <a:latin typeface="RN House Sans Regular" panose="020B0504020203020204" pitchFamily="34" charset="0"/>
                <a:ea typeface="+mn-ea"/>
                <a:cs typeface="+mn-cs"/>
              </a:defRPr>
            </a:lvl2pPr>
            <a:lvl3pPr marL="374400" indent="-187325" algn="l" defTabSz="1034701" rtl="0" eaLnBrk="1" latinLnBrk="0" hangingPunct="1">
              <a:spcBef>
                <a:spcPts val="400"/>
              </a:spcBef>
              <a:buClr>
                <a:schemeClr val="tx2"/>
              </a:buClr>
              <a:buFont typeface="Arial" pitchFamily="34" charset="0"/>
              <a:buChar char="–"/>
              <a:defRPr lang="en-US" sz="1400" kern="1200" baseline="0" dirty="0" smtClean="0">
                <a:solidFill>
                  <a:schemeClr val="tx2"/>
                </a:solidFill>
                <a:latin typeface="RN House Sans Regular" panose="020B0504020203020204" pitchFamily="34" charset="0"/>
                <a:ea typeface="+mn-ea"/>
                <a:cs typeface="+mn-cs"/>
              </a:defRPr>
            </a:lvl3pPr>
            <a:lvl4pPr marL="561600" indent="-187325" algn="l" defTabSz="1034701" rtl="0" eaLnBrk="1" latinLnBrk="0" hangingPunct="1">
              <a:spcBef>
                <a:spcPts val="400"/>
              </a:spcBef>
              <a:buClr>
                <a:schemeClr val="tx2"/>
              </a:buClr>
              <a:buFont typeface="Arial" pitchFamily="34" charset="0"/>
              <a:buChar char="–"/>
              <a:defRPr lang="en-US" sz="1400" kern="1200" baseline="0" dirty="0" smtClean="0">
                <a:solidFill>
                  <a:schemeClr val="tx2"/>
                </a:solidFill>
                <a:latin typeface="RN House Sans Regular" panose="020B0504020203020204" pitchFamily="34" charset="0"/>
                <a:ea typeface="+mn-ea"/>
                <a:cs typeface="+mn-cs"/>
              </a:defRPr>
            </a:lvl4pPr>
            <a:lvl5pPr marL="748800" indent="-187325" algn="l" defTabSz="1034701" rtl="0" eaLnBrk="1" latinLnBrk="0" hangingPunct="1">
              <a:spcBef>
                <a:spcPts val="400"/>
              </a:spcBef>
              <a:buClr>
                <a:schemeClr val="tx2"/>
              </a:buClr>
              <a:buFont typeface="Arial" pitchFamily="34" charset="0"/>
              <a:buChar char="–"/>
              <a:defRPr lang="en-US" sz="1400" kern="1200" baseline="0" dirty="0" smtClean="0">
                <a:solidFill>
                  <a:schemeClr val="tx2"/>
                </a:solidFill>
                <a:latin typeface="RN House Sans Regular" panose="020B0504020203020204" pitchFamily="34" charset="0"/>
                <a:ea typeface="+mn-ea"/>
                <a:cs typeface="+mn-cs"/>
              </a:defRPr>
            </a:lvl5pPr>
            <a:lvl6pPr marL="936000" indent="-187325" algn="l" defTabSz="1034701" rtl="0" eaLnBrk="1" latinLnBrk="0" hangingPunct="1">
              <a:spcBef>
                <a:spcPts val="400"/>
              </a:spcBef>
              <a:buClr>
                <a:schemeClr val="tx2"/>
              </a:buClr>
              <a:buFont typeface="Arial" panose="020B0604020202020204" pitchFamily="34" charset="0"/>
              <a:buChar char="–"/>
              <a:defRPr lang="en-US" sz="1400" kern="1200" dirty="0" smtClean="0">
                <a:solidFill>
                  <a:schemeClr val="tx2"/>
                </a:solidFill>
                <a:latin typeface="RN House Sans Regular" panose="020B0504020203020204" pitchFamily="34" charset="0"/>
                <a:ea typeface="+mn-ea"/>
                <a:cs typeface="Arial" panose="020B0604020202020204" pitchFamily="34" charset="0"/>
              </a:defRPr>
            </a:lvl6pPr>
            <a:lvl7pPr marL="1123200" indent="-187325" algn="l" defTabSz="1034701" rtl="0" eaLnBrk="1" latinLnBrk="0" hangingPunct="1">
              <a:spcBef>
                <a:spcPts val="400"/>
              </a:spcBef>
              <a:buClr>
                <a:schemeClr val="tx2"/>
              </a:buClr>
              <a:buFont typeface="Arial" panose="020B0604020202020204" pitchFamily="34" charset="0"/>
              <a:buChar char="–"/>
              <a:defRPr lang="en-US" sz="1400" kern="1200" dirty="0" smtClean="0">
                <a:solidFill>
                  <a:schemeClr val="tx2"/>
                </a:solidFill>
                <a:latin typeface="RN House Sans Regular" panose="020B0504020203020204" pitchFamily="34" charset="0"/>
                <a:ea typeface="+mn-ea"/>
                <a:cs typeface="Arial" panose="020B0604020202020204" pitchFamily="34" charset="0"/>
              </a:defRPr>
            </a:lvl7pPr>
            <a:lvl8pPr marL="1296000" indent="-187325" algn="l" defTabSz="1034701" rtl="0" eaLnBrk="1" latinLnBrk="0" hangingPunct="1">
              <a:spcBef>
                <a:spcPts val="400"/>
              </a:spcBef>
              <a:buClr>
                <a:schemeClr val="tx2"/>
              </a:buClr>
              <a:buFont typeface="Arial" panose="020B0604020202020204" pitchFamily="34" charset="0"/>
              <a:buChar char="–"/>
              <a:defRPr lang="en-US" sz="1400" kern="1200" dirty="0" smtClean="0">
                <a:solidFill>
                  <a:schemeClr val="tx2"/>
                </a:solidFill>
                <a:latin typeface="RN House Sans Regular" panose="020B0504020203020204" pitchFamily="34" charset="0"/>
                <a:ea typeface="+mn-ea"/>
                <a:cs typeface="Arial" panose="020B0604020202020204" pitchFamily="34" charset="0"/>
              </a:defRPr>
            </a:lvl8pPr>
            <a:lvl9pPr marL="1497600" indent="-187325" algn="l" defTabSz="1034701" rtl="0" eaLnBrk="1" latinLnBrk="0" hangingPunct="1">
              <a:spcBef>
                <a:spcPts val="400"/>
              </a:spcBef>
              <a:buClr>
                <a:schemeClr val="tx2"/>
              </a:buClr>
              <a:buFont typeface="Arial" panose="020B0604020202020204" pitchFamily="34" charset="0"/>
              <a:buChar char="–"/>
              <a:defRPr lang="en-US" sz="1400" kern="1200" dirty="0" smtClean="0">
                <a:solidFill>
                  <a:schemeClr val="tx2"/>
                </a:solidFill>
                <a:latin typeface="RN House Sans Regular" panose="020B0504020203020204" pitchFamily="34" charset="0"/>
                <a:ea typeface="+mn-ea"/>
                <a:cs typeface="Arial" panose="020B0604020202020204" pitchFamily="34" charset="0"/>
              </a:defRPr>
            </a:lvl9pPr>
          </a:lstStyle>
          <a:p>
            <a:pPr marL="0" marR="0" lvl="0" indent="0" algn="l" defTabSz="1034701" rtl="0" eaLnBrk="1" fontAlgn="auto" latinLnBrk="0" hangingPunct="1">
              <a:lnSpc>
                <a:spcPct val="100000"/>
              </a:lnSpc>
              <a:spcBef>
                <a:spcPts val="700"/>
              </a:spcBef>
              <a:spcAft>
                <a:spcPts val="0"/>
              </a:spcAft>
              <a:buClr>
                <a:srgbClr val="42145F"/>
              </a:buClr>
              <a:buSzPct val="100000"/>
              <a:buFont typeface="Symbol" panose="05050102010706020507" pitchFamily="18" charset="2"/>
              <a:buNone/>
              <a:tabLst/>
              <a:defRPr/>
            </a:pPr>
            <a:r>
              <a:rPr kumimoji="0" lang="en-GB" sz="1600" b="0" i="0" u="none" strike="noStrike" kern="1200" cap="none" spc="0" normalizeH="0" baseline="0" noProof="0" dirty="0">
                <a:ln>
                  <a:noFill/>
                </a:ln>
                <a:solidFill>
                  <a:srgbClr val="42145F"/>
                </a:solidFill>
                <a:effectLst/>
                <a:uLnTx/>
                <a:uFillTx/>
                <a:latin typeface="RN House Sans Regular" panose="020B0504020203020204" pitchFamily="34" charset="0"/>
                <a:ea typeface="+mn-ea"/>
                <a:cs typeface="+mn-cs"/>
              </a:rPr>
              <a:t>The design project must seek to meet the </a:t>
            </a:r>
            <a:r>
              <a:rPr kumimoji="0" lang="en-GB" sz="1600" b="0" i="0" u="none" strike="noStrike" kern="1200" cap="none" spc="0" normalizeH="0" baseline="0" noProof="0" dirty="0">
                <a:ln>
                  <a:noFill/>
                </a:ln>
                <a:solidFill>
                  <a:srgbClr val="42145F"/>
                </a:solidFill>
                <a:effectLst/>
                <a:uLnTx/>
                <a:uFillTx/>
                <a:latin typeface="RN House Sans Regular" panose="020B0504020203020204" pitchFamily="34" charset="0"/>
                <a:ea typeface="+mn-ea"/>
                <a:cs typeface="+mn-cs"/>
                <a:hlinkClick r:id="rId2"/>
              </a:rPr>
              <a:t>Overarching Security Design Principles </a:t>
            </a:r>
            <a:r>
              <a:rPr kumimoji="0" lang="en-GB" sz="1600" b="0" i="0" u="none" strike="noStrike" kern="1200" cap="none" spc="0" normalizeH="0" baseline="0" noProof="0" dirty="0">
                <a:ln>
                  <a:noFill/>
                </a:ln>
                <a:solidFill>
                  <a:srgbClr val="42145F"/>
                </a:solidFill>
                <a:effectLst/>
                <a:uLnTx/>
                <a:uFillTx/>
                <a:latin typeface="RN House Sans Regular" panose="020B0504020203020204" pitchFamily="34" charset="0"/>
                <a:ea typeface="+mn-ea"/>
                <a:cs typeface="+mn-cs"/>
              </a:rPr>
              <a:t>by listing the control requirements the design will consider and how they will be meet.    </a:t>
            </a:r>
          </a:p>
          <a:p>
            <a:pPr marL="0" marR="0" lvl="0" indent="0" algn="l" defTabSz="1034701" rtl="0" eaLnBrk="1" fontAlgn="auto" latinLnBrk="0" hangingPunct="1">
              <a:lnSpc>
                <a:spcPct val="100000"/>
              </a:lnSpc>
              <a:spcBef>
                <a:spcPts val="700"/>
              </a:spcBef>
              <a:spcAft>
                <a:spcPts val="0"/>
              </a:spcAft>
              <a:buClr>
                <a:srgbClr val="42145F"/>
              </a:buClr>
              <a:buSzPct val="100000"/>
              <a:buFont typeface="Symbol" panose="05050102010706020507" pitchFamily="18" charset="2"/>
              <a:buNone/>
              <a:tabLst/>
              <a:defRPr/>
            </a:pPr>
            <a:r>
              <a:rPr kumimoji="0" lang="en-GB" sz="1600" b="0" i="0" u="none" strike="noStrike" kern="1200" cap="none" spc="0" normalizeH="0" baseline="0" noProof="0" dirty="0">
                <a:ln>
                  <a:noFill/>
                </a:ln>
                <a:solidFill>
                  <a:srgbClr val="42145F"/>
                </a:solidFill>
                <a:effectLst/>
                <a:uLnTx/>
                <a:uFillTx/>
                <a:latin typeface="RN House Sans Regular" panose="020B0504020203020204" pitchFamily="34" charset="0"/>
                <a:ea typeface="+mn-ea"/>
                <a:cs typeface="+mn-cs"/>
              </a:rPr>
              <a:t>These requirements can be self-served from pre-defined </a:t>
            </a:r>
            <a:r>
              <a:rPr kumimoji="0" lang="en-GB" sz="1600" b="0" i="0" u="none" strike="noStrike" kern="1200" cap="none" spc="0" normalizeH="0" baseline="0" noProof="0" dirty="0">
                <a:ln>
                  <a:noFill/>
                </a:ln>
                <a:solidFill>
                  <a:srgbClr val="42145F"/>
                </a:solidFill>
                <a:effectLst/>
                <a:uLnTx/>
                <a:uFillTx/>
                <a:latin typeface="RN House Sans Regular" panose="020B0504020203020204" pitchFamily="34" charset="0"/>
                <a:ea typeface="+mn-ea"/>
                <a:cs typeface="+mn-cs"/>
                <a:hlinkClick r:id="rId3"/>
              </a:rPr>
              <a:t>Security Control Patterns</a:t>
            </a:r>
            <a:r>
              <a:rPr kumimoji="0" lang="en-GB" sz="1600" b="0" i="0" u="none" strike="noStrike" kern="1200" cap="none" spc="0" normalizeH="0" baseline="0" noProof="0" dirty="0">
                <a:ln>
                  <a:noFill/>
                </a:ln>
                <a:solidFill>
                  <a:srgbClr val="42145F"/>
                </a:solidFill>
                <a:effectLst/>
                <a:uLnTx/>
                <a:uFillTx/>
                <a:latin typeface="RN House Sans Regular" panose="020B0504020203020204" pitchFamily="34" charset="0"/>
                <a:ea typeface="+mn-ea"/>
                <a:cs typeface="+mn-cs"/>
              </a:rPr>
              <a:t> and </a:t>
            </a:r>
            <a:r>
              <a:rPr kumimoji="0" lang="en-GB" sz="1600" b="0" i="0" u="none" strike="noStrike" kern="1200" cap="none" spc="0" normalizeH="0" baseline="0" noProof="0" dirty="0">
                <a:ln>
                  <a:noFill/>
                </a:ln>
                <a:solidFill>
                  <a:srgbClr val="42145F"/>
                </a:solidFill>
                <a:effectLst/>
                <a:uLnTx/>
                <a:uFillTx/>
                <a:latin typeface="RN House Sans Regular" panose="020B0504020203020204" pitchFamily="34" charset="0"/>
                <a:ea typeface="+mn-ea"/>
                <a:cs typeface="+mn-cs"/>
                <a:hlinkClick r:id="rId2"/>
              </a:rPr>
              <a:t>High-Level Requirements</a:t>
            </a:r>
            <a:r>
              <a:rPr kumimoji="0" lang="en-GB" sz="1600" b="0" i="0" u="none" strike="noStrike" kern="1200" cap="none" spc="0" normalizeH="0" baseline="0" noProof="0" dirty="0">
                <a:ln>
                  <a:noFill/>
                </a:ln>
                <a:solidFill>
                  <a:srgbClr val="42145F"/>
                </a:solidFill>
                <a:effectLst/>
                <a:uLnTx/>
                <a:uFillTx/>
                <a:latin typeface="RN House Sans Regular" panose="020B0504020203020204" pitchFamily="34" charset="0"/>
                <a:ea typeface="+mn-ea"/>
                <a:cs typeface="+mn-cs"/>
              </a:rPr>
              <a:t> lists, or supplied from your assigned security consultant on the project..</a:t>
            </a:r>
          </a:p>
          <a:p>
            <a:pPr marL="0" marR="0" lvl="0" indent="0" algn="l" defTabSz="1034701" rtl="0" eaLnBrk="1" fontAlgn="auto" latinLnBrk="0" hangingPunct="1">
              <a:lnSpc>
                <a:spcPct val="100000"/>
              </a:lnSpc>
              <a:spcBef>
                <a:spcPts val="700"/>
              </a:spcBef>
              <a:spcAft>
                <a:spcPts val="0"/>
              </a:spcAft>
              <a:buClr>
                <a:srgbClr val="42145F"/>
              </a:buClr>
              <a:buSzPct val="100000"/>
              <a:buFont typeface="Symbol" panose="05050102010706020507" pitchFamily="18" charset="2"/>
              <a:buNone/>
              <a:tabLst/>
              <a:defRPr/>
            </a:pPr>
            <a:endParaRPr kumimoji="0" lang="en-GB" sz="1600" b="0" i="0" u="none" strike="noStrike" kern="1200" cap="none" spc="0" normalizeH="0" baseline="0" noProof="0" dirty="0">
              <a:ln>
                <a:noFill/>
              </a:ln>
              <a:solidFill>
                <a:srgbClr val="42145F"/>
              </a:solidFill>
              <a:effectLst/>
              <a:uLnTx/>
              <a:uFillTx/>
              <a:latin typeface="RN House Sans Regular" panose="020B0504020203020204" pitchFamily="34" charset="0"/>
              <a:ea typeface="+mn-ea"/>
              <a:cs typeface="+mn-cs"/>
            </a:endParaRPr>
          </a:p>
          <a:p>
            <a:pPr marL="0" marR="0" lvl="0" indent="0" algn="l" defTabSz="1034701" rtl="0" eaLnBrk="1" fontAlgn="auto" latinLnBrk="0" hangingPunct="1">
              <a:lnSpc>
                <a:spcPct val="100000"/>
              </a:lnSpc>
              <a:spcBef>
                <a:spcPts val="700"/>
              </a:spcBef>
              <a:spcAft>
                <a:spcPts val="0"/>
              </a:spcAft>
              <a:buClr>
                <a:srgbClr val="42145F"/>
              </a:buClr>
              <a:buSzPct val="100000"/>
              <a:buFont typeface="Symbol" panose="05050102010706020507" pitchFamily="18" charset="2"/>
              <a:buNone/>
              <a:tabLst/>
              <a:defRPr/>
            </a:pPr>
            <a:endParaRPr kumimoji="0" lang="en-GB" sz="1600" b="0" i="0" u="none" strike="noStrike" kern="1200" cap="none" spc="0" normalizeH="0" baseline="0" noProof="0" dirty="0">
              <a:ln>
                <a:noFill/>
              </a:ln>
              <a:solidFill>
                <a:srgbClr val="42145F"/>
              </a:solidFill>
              <a:effectLst/>
              <a:uLnTx/>
              <a:uFillTx/>
              <a:latin typeface="RN House Sans Regular" panose="020B0504020203020204" pitchFamily="34" charset="0"/>
              <a:ea typeface="+mn-ea"/>
              <a:cs typeface="+mn-cs"/>
            </a:endParaRPr>
          </a:p>
          <a:p>
            <a:pPr marL="0" marR="0" lvl="0" indent="0" algn="l" defTabSz="1034701" rtl="0" eaLnBrk="1" fontAlgn="auto" latinLnBrk="0" hangingPunct="1">
              <a:lnSpc>
                <a:spcPct val="100000"/>
              </a:lnSpc>
              <a:spcBef>
                <a:spcPts val="700"/>
              </a:spcBef>
              <a:spcAft>
                <a:spcPts val="0"/>
              </a:spcAft>
              <a:buClr>
                <a:srgbClr val="42145F"/>
              </a:buClr>
              <a:buSzPct val="100000"/>
              <a:buFont typeface="Symbol" panose="05050102010706020507" pitchFamily="18" charset="2"/>
              <a:buNone/>
              <a:tabLst/>
              <a:defRPr/>
            </a:pPr>
            <a:endParaRPr kumimoji="0" lang="en-GB" sz="1600" b="0" i="0" u="none" strike="noStrike" kern="1200" cap="none" spc="0" normalizeH="0" baseline="0" noProof="0" dirty="0">
              <a:ln>
                <a:noFill/>
              </a:ln>
              <a:solidFill>
                <a:srgbClr val="42145F"/>
              </a:solidFill>
              <a:effectLst/>
              <a:uLnTx/>
              <a:uFillTx/>
              <a:latin typeface="RN House Sans Regular" panose="020B0504020203020204" pitchFamily="34" charset="0"/>
              <a:ea typeface="+mn-ea"/>
              <a:cs typeface="+mn-cs"/>
            </a:endParaRPr>
          </a:p>
          <a:p>
            <a:pPr marL="0" marR="0" lvl="0" indent="0" algn="l" defTabSz="1034701" rtl="0" eaLnBrk="1" fontAlgn="auto" latinLnBrk="0" hangingPunct="1">
              <a:lnSpc>
                <a:spcPct val="100000"/>
              </a:lnSpc>
              <a:spcBef>
                <a:spcPts val="700"/>
              </a:spcBef>
              <a:spcAft>
                <a:spcPts val="0"/>
              </a:spcAft>
              <a:buClr>
                <a:srgbClr val="42145F"/>
              </a:buClr>
              <a:buSzPct val="100000"/>
              <a:buFont typeface="Symbol" panose="05050102010706020507" pitchFamily="18" charset="2"/>
              <a:buNone/>
              <a:tabLst/>
              <a:defRPr/>
            </a:pPr>
            <a:endParaRPr kumimoji="0" lang="en-GB" sz="1600" b="0" i="0" u="none" strike="noStrike" kern="1200" cap="none" spc="0" normalizeH="0" baseline="0" noProof="0" dirty="0">
              <a:ln>
                <a:noFill/>
              </a:ln>
              <a:solidFill>
                <a:srgbClr val="42145F"/>
              </a:solidFill>
              <a:effectLst/>
              <a:uLnTx/>
              <a:uFillTx/>
              <a:latin typeface="RN House Sans Regular" panose="020B0504020203020204" pitchFamily="34" charset="0"/>
              <a:ea typeface="+mn-ea"/>
              <a:cs typeface="+mn-cs"/>
            </a:endParaRPr>
          </a:p>
        </p:txBody>
      </p:sp>
      <p:graphicFrame>
        <p:nvGraphicFramePr>
          <p:cNvPr id="7" name="Table 6">
            <a:extLst>
              <a:ext uri="{FF2B5EF4-FFF2-40B4-BE49-F238E27FC236}">
                <a16:creationId xmlns:a16="http://schemas.microsoft.com/office/drawing/2014/main" id="{03375467-0489-4213-837E-915621E97B3E}"/>
              </a:ext>
            </a:extLst>
          </p:cNvPr>
          <p:cNvGraphicFramePr>
            <a:graphicFrameLocks noGrp="1"/>
          </p:cNvGraphicFramePr>
          <p:nvPr/>
        </p:nvGraphicFramePr>
        <p:xfrm>
          <a:off x="7961396" y="1676790"/>
          <a:ext cx="2446337" cy="1420560"/>
        </p:xfrm>
        <a:graphic>
          <a:graphicData uri="http://schemas.openxmlformats.org/drawingml/2006/table">
            <a:tbl>
              <a:tblPr firstRow="1" bandRow="1">
                <a:tableStyleId>{69CF1AB2-1976-4502-BF36-3FF5EA218861}</a:tableStyleId>
              </a:tblPr>
              <a:tblGrid>
                <a:gridCol w="1258407">
                  <a:extLst>
                    <a:ext uri="{9D8B030D-6E8A-4147-A177-3AD203B41FA5}">
                      <a16:colId xmlns:a16="http://schemas.microsoft.com/office/drawing/2014/main" val="3778550768"/>
                    </a:ext>
                  </a:extLst>
                </a:gridCol>
                <a:gridCol w="408395">
                  <a:extLst>
                    <a:ext uri="{9D8B030D-6E8A-4147-A177-3AD203B41FA5}">
                      <a16:colId xmlns:a16="http://schemas.microsoft.com/office/drawing/2014/main" val="4034083030"/>
                    </a:ext>
                  </a:extLst>
                </a:gridCol>
                <a:gridCol w="384956">
                  <a:extLst>
                    <a:ext uri="{9D8B030D-6E8A-4147-A177-3AD203B41FA5}">
                      <a16:colId xmlns:a16="http://schemas.microsoft.com/office/drawing/2014/main" val="2279922911"/>
                    </a:ext>
                  </a:extLst>
                </a:gridCol>
                <a:gridCol w="394579">
                  <a:extLst>
                    <a:ext uri="{9D8B030D-6E8A-4147-A177-3AD203B41FA5}">
                      <a16:colId xmlns:a16="http://schemas.microsoft.com/office/drawing/2014/main" val="438701973"/>
                    </a:ext>
                  </a:extLst>
                </a:gridCol>
              </a:tblGrid>
              <a:tr h="453054">
                <a:tc>
                  <a:txBody>
                    <a:bodyPr/>
                    <a:lstStyle/>
                    <a:p>
                      <a:pPr algn="l"/>
                      <a:r>
                        <a:rPr lang="en-GB" sz="1000" kern="1200" baseline="0" dirty="0">
                          <a:solidFill>
                            <a:schemeClr val="tx2"/>
                          </a:solidFill>
                          <a:latin typeface="RN House Sans Regular" panose="020B0504020203020204" pitchFamily="34" charset="0"/>
                          <a:ea typeface="+mn-ea"/>
                          <a:cs typeface="+mn-cs"/>
                        </a:rPr>
                        <a:t>Data</a:t>
                      </a:r>
                    </a:p>
                    <a:p>
                      <a:pPr algn="l"/>
                      <a:r>
                        <a:rPr lang="en-GB" sz="1000" kern="1200" baseline="0" dirty="0">
                          <a:solidFill>
                            <a:schemeClr val="tx2"/>
                          </a:solidFill>
                          <a:latin typeface="RN House Sans Regular" panose="020B0504020203020204" pitchFamily="34" charset="0"/>
                          <a:ea typeface="+mn-ea"/>
                          <a:cs typeface="+mn-cs"/>
                        </a:rPr>
                        <a:t>Classification</a:t>
                      </a:r>
                    </a:p>
                  </a:txBody>
                  <a:tcPr marL="78190" marR="78190" marT="41294" marB="41294"/>
                </a:tc>
                <a:tc gridSpan="3">
                  <a:txBody>
                    <a:bodyPr/>
                    <a:lstStyle/>
                    <a:p>
                      <a:pPr algn="ctr"/>
                      <a:endParaRPr lang="en-GB" sz="1000" kern="1200" baseline="0" dirty="0">
                        <a:solidFill>
                          <a:schemeClr val="tx2"/>
                        </a:solidFill>
                        <a:latin typeface="RN House Sans Regular" panose="020B0504020203020204" pitchFamily="34" charset="0"/>
                        <a:ea typeface="+mn-ea"/>
                        <a:cs typeface="+mn-cs"/>
                      </a:endParaRPr>
                    </a:p>
                  </a:txBody>
                  <a:tcPr marL="78190" marR="78190" marT="41294" marB="41294"/>
                </a:tc>
                <a:tc hMerge="1">
                  <a:txBody>
                    <a:bodyPr/>
                    <a:lstStyle/>
                    <a:p>
                      <a:pPr algn="ctr"/>
                      <a:endParaRPr lang="en-GB" sz="1000" b="0" dirty="0"/>
                    </a:p>
                  </a:txBody>
                  <a:tcPr marL="78201" marR="78201" marT="41300" marB="41300"/>
                </a:tc>
                <a:tc hMerge="1">
                  <a:txBody>
                    <a:bodyPr/>
                    <a:lstStyle/>
                    <a:p>
                      <a:pPr algn="ctr"/>
                      <a:endParaRPr lang="en-GB" sz="1000" b="0" dirty="0"/>
                    </a:p>
                  </a:txBody>
                  <a:tcPr marL="78201" marR="78201" marT="41300" marB="41300"/>
                </a:tc>
                <a:extLst>
                  <a:ext uri="{0D108BD9-81ED-4DB2-BD59-A6C34878D82A}">
                    <a16:rowId xmlns:a16="http://schemas.microsoft.com/office/drawing/2014/main" val="1625704619"/>
                  </a:ext>
                </a:extLst>
              </a:tr>
              <a:tr h="234988">
                <a:tc rowSpan="2">
                  <a:txBody>
                    <a:bodyPr/>
                    <a:lstStyle/>
                    <a:p>
                      <a:pPr>
                        <a:lnSpc>
                          <a:spcPct val="150000"/>
                        </a:lnSpc>
                      </a:pPr>
                      <a:br>
                        <a:rPr lang="en-GB" sz="1000" kern="1200" baseline="0" dirty="0">
                          <a:solidFill>
                            <a:schemeClr val="tx2"/>
                          </a:solidFill>
                          <a:latin typeface="RN House Sans Regular" panose="020B0504020203020204" pitchFamily="34" charset="0"/>
                          <a:ea typeface="+mn-ea"/>
                          <a:cs typeface="+mn-cs"/>
                        </a:rPr>
                      </a:br>
                      <a:r>
                        <a:rPr lang="en-GB" sz="1000" kern="1200" baseline="0" dirty="0">
                          <a:solidFill>
                            <a:schemeClr val="tx2"/>
                          </a:solidFill>
                          <a:latin typeface="RN House Sans Regular" panose="020B0504020203020204" pitchFamily="34" charset="0"/>
                          <a:ea typeface="+mn-ea"/>
                          <a:cs typeface="+mn-cs"/>
                        </a:rPr>
                        <a:t>Rating Value</a:t>
                      </a:r>
                    </a:p>
                  </a:txBody>
                  <a:tcPr marL="78190" marR="78190" marT="41294" marB="41294"/>
                </a:tc>
                <a:tc>
                  <a:txBody>
                    <a:bodyPr/>
                    <a:lstStyle/>
                    <a:p>
                      <a:pPr algn="ctr"/>
                      <a:r>
                        <a:rPr lang="en-GB" sz="1000" kern="1200" baseline="0" dirty="0">
                          <a:solidFill>
                            <a:schemeClr val="tx2"/>
                          </a:solidFill>
                          <a:latin typeface="RN House Sans Regular" panose="020B0504020203020204" pitchFamily="34" charset="0"/>
                          <a:ea typeface="+mn-ea"/>
                          <a:cs typeface="+mn-cs"/>
                        </a:rPr>
                        <a:t>C</a:t>
                      </a:r>
                    </a:p>
                  </a:txBody>
                  <a:tcPr marL="78190" marR="78190" marT="41294" marB="41294"/>
                </a:tc>
                <a:tc>
                  <a:txBody>
                    <a:bodyPr/>
                    <a:lstStyle/>
                    <a:p>
                      <a:pPr algn="ctr"/>
                      <a:r>
                        <a:rPr lang="en-GB" sz="1000" b="0" dirty="0"/>
                        <a:t>I</a:t>
                      </a:r>
                    </a:p>
                  </a:txBody>
                  <a:tcPr marL="78190" marR="78190" marT="41294" marB="41294"/>
                </a:tc>
                <a:tc>
                  <a:txBody>
                    <a:bodyPr/>
                    <a:lstStyle/>
                    <a:p>
                      <a:pPr algn="ctr"/>
                      <a:r>
                        <a:rPr lang="en-GB" sz="1000" b="0" dirty="0"/>
                        <a:t>A</a:t>
                      </a:r>
                    </a:p>
                  </a:txBody>
                  <a:tcPr marL="78190" marR="78190" marT="41294" marB="41294"/>
                </a:tc>
                <a:extLst>
                  <a:ext uri="{0D108BD9-81ED-4DB2-BD59-A6C34878D82A}">
                    <a16:rowId xmlns:a16="http://schemas.microsoft.com/office/drawing/2014/main" val="4148099705"/>
                  </a:ext>
                </a:extLst>
              </a:tr>
              <a:tr h="276543">
                <a:tc vMerge="1">
                  <a:txBody>
                    <a:bodyPr/>
                    <a:lstStyle/>
                    <a:p>
                      <a:endParaRPr lang="en-GB"/>
                    </a:p>
                  </a:txBody>
                  <a:tcPr/>
                </a:tc>
                <a:tc>
                  <a:txBody>
                    <a:bodyPr/>
                    <a:lstStyle/>
                    <a:p>
                      <a:pPr algn="ctr"/>
                      <a:endParaRPr lang="en-GB" sz="1000" kern="1200" baseline="0" dirty="0">
                        <a:solidFill>
                          <a:schemeClr val="tx2"/>
                        </a:solidFill>
                        <a:latin typeface="RN House Sans Regular" panose="020B0504020203020204" pitchFamily="34" charset="0"/>
                        <a:ea typeface="+mn-ea"/>
                        <a:cs typeface="+mn-cs"/>
                      </a:endParaRPr>
                    </a:p>
                  </a:txBody>
                  <a:tcPr marL="78190" marR="78190" marT="41294" marB="41294"/>
                </a:tc>
                <a:tc>
                  <a:txBody>
                    <a:bodyPr/>
                    <a:lstStyle/>
                    <a:p>
                      <a:pPr algn="ctr"/>
                      <a:endParaRPr lang="en-GB" sz="1000" b="0" dirty="0"/>
                    </a:p>
                  </a:txBody>
                  <a:tcPr marL="78190" marR="78190" marT="41294" marB="41294"/>
                </a:tc>
                <a:tc>
                  <a:txBody>
                    <a:bodyPr/>
                    <a:lstStyle/>
                    <a:p>
                      <a:pPr algn="ctr"/>
                      <a:endParaRPr lang="en-GB" sz="1000" b="0" dirty="0"/>
                    </a:p>
                  </a:txBody>
                  <a:tcPr marL="78190" marR="78190" marT="41294" marB="41294"/>
                </a:tc>
                <a:extLst>
                  <a:ext uri="{0D108BD9-81ED-4DB2-BD59-A6C34878D82A}">
                    <a16:rowId xmlns:a16="http://schemas.microsoft.com/office/drawing/2014/main" val="241440904"/>
                  </a:ext>
                </a:extLst>
              </a:tr>
              <a:tr h="453054">
                <a:tc>
                  <a:txBody>
                    <a:bodyPr/>
                    <a:lstStyle/>
                    <a:p>
                      <a:r>
                        <a:rPr lang="en-GB" sz="1000" kern="1200" baseline="0" dirty="0">
                          <a:solidFill>
                            <a:schemeClr val="tx2"/>
                          </a:solidFill>
                          <a:latin typeface="RN House Sans Regular" panose="020B0504020203020204" pitchFamily="34" charset="0"/>
                          <a:ea typeface="+mn-ea"/>
                          <a:cs typeface="+mn-cs"/>
                        </a:rPr>
                        <a:t>ServiceNow ISBIA Reference</a:t>
                      </a:r>
                    </a:p>
                  </a:txBody>
                  <a:tcPr marL="78190" marR="78190" marT="41294" marB="41294"/>
                </a:tc>
                <a:tc gridSpan="3">
                  <a:txBody>
                    <a:bodyPr/>
                    <a:lstStyle/>
                    <a:p>
                      <a:endParaRPr lang="en-GB" sz="1000" kern="1200" baseline="0" dirty="0">
                        <a:solidFill>
                          <a:schemeClr val="tx2"/>
                        </a:solidFill>
                        <a:latin typeface="RN House Sans Regular" panose="020B0504020203020204" pitchFamily="34" charset="0"/>
                        <a:ea typeface="+mn-ea"/>
                        <a:cs typeface="+mn-cs"/>
                      </a:endParaRPr>
                    </a:p>
                  </a:txBody>
                  <a:tcPr marL="78190" marR="78190" marT="41294" marB="41294"/>
                </a:tc>
                <a:tc hMerge="1">
                  <a:txBody>
                    <a:bodyPr/>
                    <a:lstStyle/>
                    <a:p>
                      <a:endParaRPr lang="en-GB" sz="1100" b="0"/>
                    </a:p>
                  </a:txBody>
                  <a:tcPr marL="78188" marR="78188" marT="41406" marB="41406"/>
                </a:tc>
                <a:tc hMerge="1">
                  <a:txBody>
                    <a:bodyPr/>
                    <a:lstStyle/>
                    <a:p>
                      <a:endParaRPr lang="en-GB" sz="1100" b="0"/>
                    </a:p>
                  </a:txBody>
                  <a:tcPr marL="78188" marR="78188" marT="41406" marB="41406"/>
                </a:tc>
                <a:extLst>
                  <a:ext uri="{0D108BD9-81ED-4DB2-BD59-A6C34878D82A}">
                    <a16:rowId xmlns:a16="http://schemas.microsoft.com/office/drawing/2014/main" val="1485530331"/>
                  </a:ext>
                </a:extLst>
              </a:tr>
            </a:tbl>
          </a:graphicData>
        </a:graphic>
      </p:graphicFrame>
      <p:sp>
        <p:nvSpPr>
          <p:cNvPr id="8" name="TextBox 7">
            <a:extLst>
              <a:ext uri="{FF2B5EF4-FFF2-40B4-BE49-F238E27FC236}">
                <a16:creationId xmlns:a16="http://schemas.microsoft.com/office/drawing/2014/main" id="{24F0E07E-5DD9-447C-BC17-2DAA9188DE10}"/>
              </a:ext>
            </a:extLst>
          </p:cNvPr>
          <p:cNvSpPr txBox="1"/>
          <p:nvPr/>
        </p:nvSpPr>
        <p:spPr>
          <a:xfrm rot="19792367">
            <a:off x="149330" y="3820013"/>
            <a:ext cx="9721400" cy="823789"/>
          </a:xfrm>
          <a:prstGeom prst="rect">
            <a:avLst/>
          </a:prstGeom>
          <a:noFill/>
        </p:spPr>
        <p:txBody>
          <a:bodyPr wrap="square" lIns="0" tIns="0" rIns="0" bIns="0" rtlCol="0">
            <a:noAutofit/>
          </a:bodyPr>
          <a:lstStyle/>
          <a:p>
            <a:pPr marL="0" marR="0" lvl="0" indent="0" algn="l" defTabSz="1043019" rtl="0" eaLnBrk="1" fontAlgn="auto" latinLnBrk="0" hangingPunct="1">
              <a:lnSpc>
                <a:spcPct val="100000"/>
              </a:lnSpc>
              <a:spcBef>
                <a:spcPts val="0"/>
              </a:spcBef>
              <a:spcAft>
                <a:spcPts val="0"/>
              </a:spcAft>
              <a:buClrTx/>
              <a:buSzTx/>
              <a:buFontTx/>
              <a:buNone/>
              <a:tabLst/>
              <a:defRPr/>
            </a:pPr>
            <a:r>
              <a:rPr kumimoji="0" lang="en-GB" sz="48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Not Applicable – Project accepts EDH platform resilience.</a:t>
            </a:r>
          </a:p>
        </p:txBody>
      </p:sp>
    </p:spTree>
    <p:extLst>
      <p:ext uri="{BB962C8B-B14F-4D97-AF65-F5344CB8AC3E}">
        <p14:creationId xmlns:p14="http://schemas.microsoft.com/office/powerpoint/2010/main" val="621715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7F1C91-E29E-44B6-ADCB-0D2BD77AD942}"/>
              </a:ext>
            </a:extLst>
          </p:cNvPr>
          <p:cNvSpPr>
            <a:spLocks noGrp="1"/>
          </p:cNvSpPr>
          <p:nvPr>
            <p:ph sz="quarter" idx="11"/>
          </p:nvPr>
        </p:nvSpPr>
        <p:spPr>
          <a:xfrm>
            <a:off x="486000" y="1031358"/>
            <a:ext cx="8722168" cy="6034605"/>
          </a:xfrm>
        </p:spPr>
        <p:txBody>
          <a:bodyPr/>
          <a:lstStyle/>
          <a:p>
            <a:r>
              <a:rPr lang="en-GB" altLang="en-US" dirty="0"/>
              <a:t>This project solution is utilising an on-premise Fraud DAS analytical store. As a next phase, a cloud-based Fraud Data Mart implementation is being considered as a more strategically aligned solution adopting the new Snowflake cloud data platform capability.</a:t>
            </a:r>
          </a:p>
          <a:p>
            <a:endParaRPr lang="en-GB" altLang="en-US" dirty="0"/>
          </a:p>
          <a:p>
            <a:endParaRPr lang="en-GB" altLang="en-US" dirty="0"/>
          </a:p>
          <a:p>
            <a:endParaRPr lang="en-GB" altLang="en-US" dirty="0"/>
          </a:p>
          <a:p>
            <a:endParaRPr lang="en-GB" altLang="en-US" dirty="0"/>
          </a:p>
        </p:txBody>
      </p:sp>
      <p:sp>
        <p:nvSpPr>
          <p:cNvPr id="3" name="Slide Number Placeholder 2">
            <a:extLst>
              <a:ext uri="{FF2B5EF4-FFF2-40B4-BE49-F238E27FC236}">
                <a16:creationId xmlns:a16="http://schemas.microsoft.com/office/drawing/2014/main" id="{98E3DD66-5BFC-4C8E-99D1-7C30CC5BEE0E}"/>
              </a:ext>
            </a:extLst>
          </p:cNvPr>
          <p:cNvSpPr>
            <a:spLocks noGrp="1"/>
          </p:cNvSpPr>
          <p:nvPr>
            <p:ph type="sldNum" sz="quarter" idx="10"/>
          </p:nvPr>
        </p:nvSpPr>
        <p:spPr/>
        <p:txBody>
          <a:bodyPr/>
          <a:lstStyle/>
          <a:p>
            <a:pPr marL="0" marR="0" lvl="0" indent="0" algn="ctr" defTabSz="1043019" rtl="0" eaLnBrk="1" fontAlgn="auto" latinLnBrk="0" hangingPunct="1">
              <a:lnSpc>
                <a:spcPct val="100000"/>
              </a:lnSpc>
              <a:spcBef>
                <a:spcPts val="0"/>
              </a:spcBef>
              <a:spcAft>
                <a:spcPts val="0"/>
              </a:spcAft>
              <a:buClrTx/>
              <a:buSzTx/>
              <a:buFontTx/>
              <a:buNone/>
              <a:tabLst/>
              <a:defRPr/>
            </a:pPr>
            <a:fld id="{08BDDC8D-36E9-467E-8CF1-750845950A7F}" type="slidenum">
              <a:rPr kumimoji="0" lang="en-GB" sz="1100" b="0" i="0" u="none" strike="noStrike" kern="1200" cap="none" spc="0" normalizeH="0" baseline="0" noProof="0" smtClean="0">
                <a:ln>
                  <a:noFill/>
                </a:ln>
                <a:solidFill>
                  <a:srgbClr val="42145F"/>
                </a:solidFill>
                <a:effectLst/>
                <a:uLnTx/>
                <a:uFillTx/>
                <a:latin typeface="RN House Sans Regular" panose="020B0504020203020204" pitchFamily="34" charset="0"/>
                <a:ea typeface="+mn-ea"/>
                <a:cs typeface="Arial" panose="020B0604020202020204" pitchFamily="34" charset="0"/>
              </a:rPr>
              <a:pPr marL="0" marR="0" lvl="0" indent="0" algn="ctr" defTabSz="1043019" rtl="0" eaLnBrk="1" fontAlgn="auto" latinLnBrk="0" hangingPunct="1">
                <a:lnSpc>
                  <a:spcPct val="100000"/>
                </a:lnSpc>
                <a:spcBef>
                  <a:spcPts val="0"/>
                </a:spcBef>
                <a:spcAft>
                  <a:spcPts val="0"/>
                </a:spcAft>
                <a:buClrTx/>
                <a:buSzTx/>
                <a:buFontTx/>
                <a:buNone/>
                <a:tabLst/>
                <a:defRPr/>
              </a:pPr>
              <a:t>11</a:t>
            </a:fld>
            <a:endParaRPr kumimoji="0" lang="en-GB" sz="1100" b="0" i="0" u="none" strike="noStrike" kern="1200" cap="none" spc="0" normalizeH="0" baseline="0" noProof="0">
              <a:ln>
                <a:noFill/>
              </a:ln>
              <a:solidFill>
                <a:srgbClr val="42145F"/>
              </a:solidFill>
              <a:effectLst/>
              <a:uLnTx/>
              <a:uFillTx/>
              <a:latin typeface="RN House Sans Regular" panose="020B0504020203020204" pitchFamily="34" charset="0"/>
              <a:ea typeface="+mn-ea"/>
              <a:cs typeface="Arial" panose="020B0604020202020204" pitchFamily="34" charset="0"/>
            </a:endParaRPr>
          </a:p>
        </p:txBody>
      </p:sp>
      <p:sp>
        <p:nvSpPr>
          <p:cNvPr id="4" name="Title 3">
            <a:extLst>
              <a:ext uri="{FF2B5EF4-FFF2-40B4-BE49-F238E27FC236}">
                <a16:creationId xmlns:a16="http://schemas.microsoft.com/office/drawing/2014/main" id="{E5A3F5D2-BA22-44AB-BCE4-6D77FDB2274B}"/>
              </a:ext>
            </a:extLst>
          </p:cNvPr>
          <p:cNvSpPr>
            <a:spLocks noGrp="1"/>
          </p:cNvSpPr>
          <p:nvPr>
            <p:ph type="title"/>
          </p:nvPr>
        </p:nvSpPr>
        <p:spPr/>
        <p:txBody>
          <a:bodyPr/>
          <a:lstStyle/>
          <a:p>
            <a:r>
              <a:rPr lang="en-GB" altLang="en-US" dirty="0"/>
              <a:t>Phasing Overview</a:t>
            </a:r>
            <a:endParaRPr lang="en-GB" dirty="0"/>
          </a:p>
        </p:txBody>
      </p:sp>
    </p:spTree>
    <p:extLst>
      <p:ext uri="{BB962C8B-B14F-4D97-AF65-F5344CB8AC3E}">
        <p14:creationId xmlns:p14="http://schemas.microsoft.com/office/powerpoint/2010/main" val="4132888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CFF003-9AEB-4911-BB27-6CECFB300F2D}"/>
              </a:ext>
            </a:extLst>
          </p:cNvPr>
          <p:cNvSpPr>
            <a:spLocks noGrp="1"/>
          </p:cNvSpPr>
          <p:nvPr>
            <p:ph sz="quarter" idx="11"/>
          </p:nvPr>
        </p:nvSpPr>
        <p:spPr/>
        <p:txBody>
          <a:bodyPr/>
          <a:lstStyle/>
          <a:p>
            <a:r>
              <a:rPr lang="en-GB" dirty="0"/>
              <a:t>Include a System Context Diagram. This should describe the context of the solution, and should not attempt to describe the design, technologies used, or integration methods and protocols.</a:t>
            </a:r>
          </a:p>
          <a:p>
            <a:endParaRPr lang="en-GB" dirty="0"/>
          </a:p>
          <a:p>
            <a:pPr marL="285750" indent="-285750">
              <a:buFont typeface="Arial" panose="020B0604020202020204" pitchFamily="34" charset="0"/>
              <a:buChar char="•"/>
            </a:pPr>
            <a:r>
              <a:rPr lang="en-GB" dirty="0"/>
              <a:t>What systems does the solution interact with and which are changed?</a:t>
            </a:r>
          </a:p>
          <a:p>
            <a:pPr marL="285750" indent="-285750">
              <a:buFont typeface="Arial" panose="020B0604020202020204" pitchFamily="34" charset="0"/>
              <a:buChar char="•"/>
            </a:pPr>
            <a:r>
              <a:rPr lang="en-GB" dirty="0"/>
              <a:t>What user groups does the system interact with?</a:t>
            </a:r>
          </a:p>
          <a:p>
            <a:pPr marL="285750" indent="-285750">
              <a:buFont typeface="Arial" panose="020B0604020202020204" pitchFamily="34" charset="0"/>
              <a:buChar char="•"/>
            </a:pPr>
            <a:r>
              <a:rPr lang="en-GB" dirty="0"/>
              <a:t>What are the boundaries of the solution?</a:t>
            </a:r>
          </a:p>
          <a:p>
            <a:pPr marL="285750" indent="-285750">
              <a:buFont typeface="Arial" panose="020B0604020202020204" pitchFamily="34" charset="0"/>
              <a:buChar char="•"/>
            </a:pPr>
            <a:r>
              <a:rPr lang="en-GB" dirty="0"/>
              <a:t>Need to reflect the Service element dependencies showing where there are linkages and inter dependencies i.e. 3rd Party infrastructure or RBS infrastructure (touch points with existing CCS (tier 1 &amp; 2) systems &amp; services)</a:t>
            </a:r>
          </a:p>
          <a:p>
            <a:endParaRPr lang="en-GB" dirty="0"/>
          </a:p>
          <a:p>
            <a:r>
              <a:rPr lang="en-GB" dirty="0"/>
              <a:t>If relevant, include notes on the business process context.</a:t>
            </a:r>
          </a:p>
          <a:p>
            <a:endParaRPr lang="en-GB" dirty="0"/>
          </a:p>
          <a:p>
            <a:endParaRPr lang="en-GB" dirty="0"/>
          </a:p>
        </p:txBody>
      </p:sp>
      <p:sp>
        <p:nvSpPr>
          <p:cNvPr id="3" name="Slide Number Placeholder 2">
            <a:extLst>
              <a:ext uri="{FF2B5EF4-FFF2-40B4-BE49-F238E27FC236}">
                <a16:creationId xmlns:a16="http://schemas.microsoft.com/office/drawing/2014/main" id="{ABAE6B52-8085-47BE-BFDB-20A1C57E307A}"/>
              </a:ext>
            </a:extLst>
          </p:cNvPr>
          <p:cNvSpPr>
            <a:spLocks noGrp="1"/>
          </p:cNvSpPr>
          <p:nvPr>
            <p:ph type="sldNum" sz="quarter" idx="10"/>
          </p:nvPr>
        </p:nvSpPr>
        <p:spPr/>
        <p:txBody>
          <a:bodyPr/>
          <a:lstStyle/>
          <a:p>
            <a:pPr marL="0" marR="0" lvl="0" indent="0" algn="ctr" defTabSz="1043019" rtl="0" eaLnBrk="1" fontAlgn="auto" latinLnBrk="0" hangingPunct="1">
              <a:lnSpc>
                <a:spcPct val="100000"/>
              </a:lnSpc>
              <a:spcBef>
                <a:spcPts val="0"/>
              </a:spcBef>
              <a:spcAft>
                <a:spcPts val="0"/>
              </a:spcAft>
              <a:buClrTx/>
              <a:buSzTx/>
              <a:buFontTx/>
              <a:buNone/>
              <a:tabLst/>
              <a:defRPr/>
            </a:pPr>
            <a:fld id="{08BDDC8D-36E9-467E-8CF1-750845950A7F}" type="slidenum">
              <a:rPr kumimoji="0" lang="en-GB" sz="1100" b="0" i="0" u="none" strike="noStrike" kern="1200" cap="none" spc="0" normalizeH="0" baseline="0" noProof="0" smtClean="0">
                <a:ln>
                  <a:noFill/>
                </a:ln>
                <a:solidFill>
                  <a:srgbClr val="42145F"/>
                </a:solidFill>
                <a:effectLst/>
                <a:uLnTx/>
                <a:uFillTx/>
                <a:latin typeface="RN House Sans Regular" panose="020B0504020203020204" pitchFamily="34" charset="0"/>
                <a:ea typeface="+mn-ea"/>
                <a:cs typeface="Arial" panose="020B0604020202020204" pitchFamily="34" charset="0"/>
              </a:rPr>
              <a:pPr marL="0" marR="0" lvl="0" indent="0" algn="ctr" defTabSz="1043019" rtl="0" eaLnBrk="1" fontAlgn="auto" latinLnBrk="0" hangingPunct="1">
                <a:lnSpc>
                  <a:spcPct val="100000"/>
                </a:lnSpc>
                <a:spcBef>
                  <a:spcPts val="0"/>
                </a:spcBef>
                <a:spcAft>
                  <a:spcPts val="0"/>
                </a:spcAft>
                <a:buClrTx/>
                <a:buSzTx/>
                <a:buFontTx/>
                <a:buNone/>
                <a:tabLst/>
                <a:defRPr/>
              </a:pPr>
              <a:t>12</a:t>
            </a:fld>
            <a:endParaRPr kumimoji="0" lang="en-GB" sz="1100" b="0" i="0" u="none" strike="noStrike" kern="1200" cap="none" spc="0" normalizeH="0" baseline="0" noProof="0">
              <a:ln>
                <a:noFill/>
              </a:ln>
              <a:solidFill>
                <a:srgbClr val="42145F"/>
              </a:solidFill>
              <a:effectLst/>
              <a:uLnTx/>
              <a:uFillTx/>
              <a:latin typeface="RN House Sans Regular" panose="020B0504020203020204" pitchFamily="34" charset="0"/>
              <a:ea typeface="+mn-ea"/>
              <a:cs typeface="Arial" panose="020B0604020202020204" pitchFamily="34" charset="0"/>
            </a:endParaRPr>
          </a:p>
        </p:txBody>
      </p:sp>
      <p:sp>
        <p:nvSpPr>
          <p:cNvPr id="4" name="Title 3">
            <a:extLst>
              <a:ext uri="{FF2B5EF4-FFF2-40B4-BE49-F238E27FC236}">
                <a16:creationId xmlns:a16="http://schemas.microsoft.com/office/drawing/2014/main" id="{FB7B9272-7B00-4863-9303-CD54E3BBD85D}"/>
              </a:ext>
            </a:extLst>
          </p:cNvPr>
          <p:cNvSpPr>
            <a:spLocks noGrp="1"/>
          </p:cNvSpPr>
          <p:nvPr>
            <p:ph type="title"/>
          </p:nvPr>
        </p:nvSpPr>
        <p:spPr/>
        <p:txBody>
          <a:bodyPr/>
          <a:lstStyle/>
          <a:p>
            <a:r>
              <a:rPr lang="en-GB" altLang="en-US" dirty="0"/>
              <a:t>System Context</a:t>
            </a:r>
            <a:endParaRPr lang="en-GB" dirty="0"/>
          </a:p>
        </p:txBody>
      </p:sp>
      <p:sp>
        <p:nvSpPr>
          <p:cNvPr id="5" name="TextBox 4">
            <a:extLst>
              <a:ext uri="{FF2B5EF4-FFF2-40B4-BE49-F238E27FC236}">
                <a16:creationId xmlns:a16="http://schemas.microsoft.com/office/drawing/2014/main" id="{BEC621DE-8DBB-4803-A9E2-7C4FA91CE353}"/>
              </a:ext>
            </a:extLst>
          </p:cNvPr>
          <p:cNvSpPr txBox="1"/>
          <p:nvPr/>
        </p:nvSpPr>
        <p:spPr>
          <a:xfrm rot="19792367">
            <a:off x="149330" y="3820013"/>
            <a:ext cx="9721400" cy="823789"/>
          </a:xfrm>
          <a:prstGeom prst="rect">
            <a:avLst/>
          </a:prstGeom>
          <a:noFill/>
        </p:spPr>
        <p:txBody>
          <a:bodyPr wrap="square" lIns="0" tIns="0" rIns="0" bIns="0" rtlCol="0">
            <a:noAutofit/>
          </a:bodyPr>
          <a:lstStyle/>
          <a:p>
            <a:pPr marL="0" marR="0" lvl="0" indent="0" algn="ctr" defTabSz="1043019" rtl="0" eaLnBrk="1" fontAlgn="auto" latinLnBrk="0" hangingPunct="1">
              <a:lnSpc>
                <a:spcPct val="100000"/>
              </a:lnSpc>
              <a:spcBef>
                <a:spcPts val="0"/>
              </a:spcBef>
              <a:spcAft>
                <a:spcPts val="0"/>
              </a:spcAft>
              <a:buClrTx/>
              <a:buSzTx/>
              <a:buFontTx/>
              <a:buNone/>
              <a:tabLst/>
              <a:defRPr/>
            </a:pPr>
            <a:r>
              <a:rPr kumimoji="0" lang="en-GB" sz="48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Not Applicable</a:t>
            </a:r>
          </a:p>
        </p:txBody>
      </p:sp>
    </p:spTree>
    <p:extLst>
      <p:ext uri="{BB962C8B-B14F-4D97-AF65-F5344CB8AC3E}">
        <p14:creationId xmlns:p14="http://schemas.microsoft.com/office/powerpoint/2010/main" val="691684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F653B5-9D31-44EF-AF72-EF3F0F9E8233}"/>
              </a:ext>
            </a:extLst>
          </p:cNvPr>
          <p:cNvSpPr>
            <a:spLocks noGrp="1"/>
          </p:cNvSpPr>
          <p:nvPr>
            <p:ph sz="quarter" idx="11"/>
          </p:nvPr>
        </p:nvSpPr>
        <p:spPr/>
        <p:txBody>
          <a:bodyPr/>
          <a:lstStyle/>
          <a:p>
            <a:pPr>
              <a:defRPr/>
            </a:pPr>
            <a:r>
              <a:rPr lang="en-GB" altLang="en-US" dirty="0"/>
              <a:t>N/A as new functionality (data pipeline) is being introduced.</a:t>
            </a:r>
          </a:p>
          <a:p>
            <a:endParaRPr lang="en-GB" dirty="0"/>
          </a:p>
        </p:txBody>
      </p:sp>
      <p:sp>
        <p:nvSpPr>
          <p:cNvPr id="3" name="Slide Number Placeholder 2">
            <a:extLst>
              <a:ext uri="{FF2B5EF4-FFF2-40B4-BE49-F238E27FC236}">
                <a16:creationId xmlns:a16="http://schemas.microsoft.com/office/drawing/2014/main" id="{8A01FAE9-20BF-496F-AC5F-43AF8E3713A5}"/>
              </a:ext>
            </a:extLst>
          </p:cNvPr>
          <p:cNvSpPr>
            <a:spLocks noGrp="1"/>
          </p:cNvSpPr>
          <p:nvPr>
            <p:ph type="sldNum" sz="quarter" idx="10"/>
          </p:nvPr>
        </p:nvSpPr>
        <p:spPr/>
        <p:txBody>
          <a:bodyPr/>
          <a:lstStyle/>
          <a:p>
            <a:fld id="{08BDDC8D-36E9-467E-8CF1-750845950A7F}" type="slidenum">
              <a:rPr lang="en-GB" smtClean="0"/>
              <a:pPr/>
              <a:t>13</a:t>
            </a:fld>
            <a:endParaRPr lang="en-GB"/>
          </a:p>
        </p:txBody>
      </p:sp>
      <p:sp>
        <p:nvSpPr>
          <p:cNvPr id="4" name="Title 3">
            <a:extLst>
              <a:ext uri="{FF2B5EF4-FFF2-40B4-BE49-F238E27FC236}">
                <a16:creationId xmlns:a16="http://schemas.microsoft.com/office/drawing/2014/main" id="{0B5D0087-D344-4F5F-8F56-BFBAEA86BED3}"/>
              </a:ext>
            </a:extLst>
          </p:cNvPr>
          <p:cNvSpPr>
            <a:spLocks noGrp="1"/>
          </p:cNvSpPr>
          <p:nvPr>
            <p:ph type="title"/>
          </p:nvPr>
        </p:nvSpPr>
        <p:spPr/>
        <p:txBody>
          <a:bodyPr/>
          <a:lstStyle/>
          <a:p>
            <a:r>
              <a:rPr lang="en-GB" altLang="en-US" dirty="0"/>
              <a:t>Design: High Level Solution Design – As Is</a:t>
            </a:r>
            <a:endParaRPr lang="en-GB" dirty="0"/>
          </a:p>
        </p:txBody>
      </p:sp>
    </p:spTree>
    <p:extLst>
      <p:ext uri="{BB962C8B-B14F-4D97-AF65-F5344CB8AC3E}">
        <p14:creationId xmlns:p14="http://schemas.microsoft.com/office/powerpoint/2010/main" val="1293616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0642835-8F28-43F8-A91B-C56276C58934}"/>
              </a:ext>
            </a:extLst>
          </p:cNvPr>
          <p:cNvPicPr>
            <a:picLocks noChangeAspect="1"/>
          </p:cNvPicPr>
          <p:nvPr/>
        </p:nvPicPr>
        <p:blipFill>
          <a:blip r:embed="rId2"/>
          <a:stretch>
            <a:fillRect/>
          </a:stretch>
        </p:blipFill>
        <p:spPr>
          <a:xfrm>
            <a:off x="166058" y="809162"/>
            <a:ext cx="6353175" cy="4286250"/>
          </a:xfrm>
          <a:prstGeom prst="rect">
            <a:avLst/>
          </a:prstGeom>
        </p:spPr>
      </p:pic>
      <p:sp>
        <p:nvSpPr>
          <p:cNvPr id="3" name="Slide Number Placeholder 2">
            <a:extLst>
              <a:ext uri="{FF2B5EF4-FFF2-40B4-BE49-F238E27FC236}">
                <a16:creationId xmlns:a16="http://schemas.microsoft.com/office/drawing/2014/main" id="{049275E1-6837-47B1-BDDD-A7D6186EE15B}"/>
              </a:ext>
            </a:extLst>
          </p:cNvPr>
          <p:cNvSpPr>
            <a:spLocks noGrp="1"/>
          </p:cNvSpPr>
          <p:nvPr>
            <p:ph type="sldNum" sz="quarter" idx="10"/>
          </p:nvPr>
        </p:nvSpPr>
        <p:spPr/>
        <p:txBody>
          <a:bodyPr/>
          <a:lstStyle/>
          <a:p>
            <a:fld id="{08BDDC8D-36E9-467E-8CF1-750845950A7F}" type="slidenum">
              <a:rPr lang="en-GB" smtClean="0"/>
              <a:pPr/>
              <a:t>14</a:t>
            </a:fld>
            <a:endParaRPr lang="en-GB"/>
          </a:p>
        </p:txBody>
      </p:sp>
      <p:sp>
        <p:nvSpPr>
          <p:cNvPr id="4" name="Title 3">
            <a:extLst>
              <a:ext uri="{FF2B5EF4-FFF2-40B4-BE49-F238E27FC236}">
                <a16:creationId xmlns:a16="http://schemas.microsoft.com/office/drawing/2014/main" id="{396D0EE6-BE00-439E-9EE0-BB31795ABDB0}"/>
              </a:ext>
            </a:extLst>
          </p:cNvPr>
          <p:cNvSpPr>
            <a:spLocks noGrp="1"/>
          </p:cNvSpPr>
          <p:nvPr>
            <p:ph type="title"/>
          </p:nvPr>
        </p:nvSpPr>
        <p:spPr/>
        <p:txBody>
          <a:bodyPr/>
          <a:lstStyle/>
          <a:p>
            <a:r>
              <a:rPr lang="en-GB" altLang="en-US" dirty="0"/>
              <a:t>Design: High Level Solution Design – To Be</a:t>
            </a:r>
            <a:endParaRPr lang="en-GB" dirty="0"/>
          </a:p>
        </p:txBody>
      </p:sp>
      <p:pic>
        <p:nvPicPr>
          <p:cNvPr id="5" name="Graphic 4" descr="Send">
            <a:extLst>
              <a:ext uri="{FF2B5EF4-FFF2-40B4-BE49-F238E27FC236}">
                <a16:creationId xmlns:a16="http://schemas.microsoft.com/office/drawing/2014/main" id="{E19C79E1-2B04-4137-9D40-49A5BDEC4E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9726" y="381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1E0992FF-14B3-4FF0-B15E-ACCA53D985CF}"/>
              </a:ext>
            </a:extLst>
          </p:cNvPr>
          <p:cNvSpPr txBox="1"/>
          <p:nvPr/>
        </p:nvSpPr>
        <p:spPr>
          <a:xfrm>
            <a:off x="6780554" y="1321046"/>
            <a:ext cx="3730774" cy="5985608"/>
          </a:xfrm>
          <a:prstGeom prst="rect">
            <a:avLst/>
          </a:prstGeom>
          <a:noFill/>
        </p:spPr>
        <p:txBody>
          <a:bodyPr spcCol="180000"/>
          <a:lstStyle/>
          <a:p>
            <a:pPr defTabSz="1008126">
              <a:lnSpc>
                <a:spcPts val="1544"/>
              </a:lnSpc>
              <a:defRPr/>
            </a:pPr>
            <a:r>
              <a:rPr lang="en-GB" sz="1100" b="1" dirty="0">
                <a:solidFill>
                  <a:srgbClr val="42145F"/>
                </a:solidFill>
                <a:latin typeface="RN House Sans Regular" panose="020B0504020203020204" pitchFamily="34" charset="0"/>
              </a:rPr>
              <a:t>New components:</a:t>
            </a:r>
          </a:p>
          <a:p>
            <a:pPr defTabSz="1008126">
              <a:lnSpc>
                <a:spcPts val="1544"/>
              </a:lnSpc>
              <a:defRPr/>
            </a:pPr>
            <a:r>
              <a:rPr lang="en-GB" sz="1100" dirty="0">
                <a:solidFill>
                  <a:srgbClr val="42145F"/>
                </a:solidFill>
                <a:latin typeface="RN House Sans Regular" panose="020B0504020203020204" pitchFamily="34" charset="0"/>
              </a:rPr>
              <a:t>1. ARIC application provides pre-built Kafka Topics available on subscription, including FDP payments and related non-monetary data. Kafka Topics are provided as part of the ARIC suite, so outside of the </a:t>
            </a:r>
            <a:r>
              <a:rPr lang="en-GB" sz="1100" dirty="0" err="1">
                <a:solidFill>
                  <a:srgbClr val="42145F"/>
                </a:solidFill>
                <a:latin typeface="RN House Sans Regular" panose="020B0504020203020204" pitchFamily="34" charset="0"/>
              </a:rPr>
              <a:t>Natwest</a:t>
            </a:r>
            <a:r>
              <a:rPr lang="en-GB" sz="1100" dirty="0">
                <a:solidFill>
                  <a:srgbClr val="42145F"/>
                </a:solidFill>
                <a:latin typeface="RN House Sans Regular" panose="020B0504020203020204" pitchFamily="34" charset="0"/>
              </a:rPr>
              <a:t> Kafka cluster, and  supported by the Fraud Technology</a:t>
            </a:r>
          </a:p>
          <a:p>
            <a:pPr defTabSz="1008126">
              <a:lnSpc>
                <a:spcPts val="1544"/>
              </a:lnSpc>
              <a:defRPr/>
            </a:pPr>
            <a:r>
              <a:rPr lang="en-GB" sz="1100" dirty="0">
                <a:solidFill>
                  <a:srgbClr val="42145F"/>
                </a:solidFill>
                <a:latin typeface="RN House Sans Regular" panose="020B0504020203020204" pitchFamily="34" charset="0"/>
              </a:rPr>
              <a:t>2. Autosys Scheduler will trigger a new data pipeline on </a:t>
            </a:r>
            <a:r>
              <a:rPr lang="en-GB" sz="1100" dirty="0" err="1">
                <a:solidFill>
                  <a:srgbClr val="42145F"/>
                </a:solidFill>
                <a:latin typeface="RN House Sans Regular" panose="020B0504020203020204" pitchFamily="34" charset="0"/>
              </a:rPr>
              <a:t>Streamsets</a:t>
            </a:r>
            <a:r>
              <a:rPr lang="en-GB" sz="1100" dirty="0">
                <a:solidFill>
                  <a:srgbClr val="42145F"/>
                </a:solidFill>
                <a:latin typeface="RN House Sans Regular" panose="020B0504020203020204" pitchFamily="34" charset="0"/>
              </a:rPr>
              <a:t> in 4-hour intervals (TBC)</a:t>
            </a:r>
          </a:p>
          <a:p>
            <a:pPr defTabSz="1008126">
              <a:lnSpc>
                <a:spcPts val="1544"/>
              </a:lnSpc>
              <a:defRPr/>
            </a:pPr>
            <a:r>
              <a:rPr lang="en-GB" sz="1100" dirty="0">
                <a:solidFill>
                  <a:srgbClr val="42145F"/>
                </a:solidFill>
                <a:latin typeface="RN House Sans Regular" panose="020B0504020203020204" pitchFamily="34" charset="0"/>
              </a:rPr>
              <a:t>3. The pipeline will pull data (JSON format) from two subscribed Kafka Topics: </a:t>
            </a:r>
            <a:r>
              <a:rPr lang="en-GB" sz="1100" dirty="0" err="1">
                <a:solidFill>
                  <a:srgbClr val="42145F"/>
                </a:solidFill>
                <a:latin typeface="RN House Sans Regular" panose="020B0504020203020204" pitchFamily="34" charset="0"/>
              </a:rPr>
              <a:t>AsyncOut</a:t>
            </a:r>
            <a:r>
              <a:rPr lang="en-GB" sz="1100" dirty="0">
                <a:solidFill>
                  <a:srgbClr val="42145F"/>
                </a:solidFill>
                <a:latin typeface="RN House Sans Regular" panose="020B0504020203020204" pitchFamily="34" charset="0"/>
              </a:rPr>
              <a:t> and </a:t>
            </a:r>
            <a:r>
              <a:rPr lang="en-GB" sz="1100" dirty="0" err="1">
                <a:solidFill>
                  <a:srgbClr val="42145F"/>
                </a:solidFill>
                <a:latin typeface="RN House Sans Regular" panose="020B0504020203020204" pitchFamily="34" charset="0"/>
              </a:rPr>
              <a:t>UIActivityOut</a:t>
            </a:r>
            <a:r>
              <a:rPr lang="en-GB" sz="1100" dirty="0">
                <a:solidFill>
                  <a:srgbClr val="42145F"/>
                </a:solidFill>
                <a:latin typeface="RN House Sans Regular" panose="020B0504020203020204" pitchFamily="34" charset="0"/>
              </a:rPr>
              <a:t>, filter and transform it as required and load it into the Fraud DAS</a:t>
            </a:r>
          </a:p>
          <a:p>
            <a:pPr defTabSz="1008126">
              <a:lnSpc>
                <a:spcPts val="1544"/>
              </a:lnSpc>
              <a:defRPr/>
            </a:pPr>
            <a:r>
              <a:rPr lang="en-GB" sz="1100" dirty="0">
                <a:solidFill>
                  <a:srgbClr val="42145F"/>
                </a:solidFill>
                <a:latin typeface="RN House Sans Regular" panose="020B0504020203020204" pitchFamily="34" charset="0"/>
              </a:rPr>
              <a:t>4. New tables (13) will be created on DAS to accept data from the Kafka Topics broken down by the </a:t>
            </a:r>
            <a:r>
              <a:rPr lang="en-GB" sz="1100" dirty="0" err="1">
                <a:solidFill>
                  <a:srgbClr val="42145F"/>
                </a:solidFill>
                <a:latin typeface="RN House Sans Regular" panose="020B0504020203020204" pitchFamily="34" charset="0"/>
              </a:rPr>
              <a:t>eventType</a:t>
            </a:r>
            <a:r>
              <a:rPr lang="en-GB" sz="1100" dirty="0">
                <a:solidFill>
                  <a:srgbClr val="42145F"/>
                </a:solidFill>
                <a:latin typeface="RN House Sans Regular" panose="020B0504020203020204" pitchFamily="34" charset="0"/>
              </a:rPr>
              <a:t> parameter and filtered down to the </a:t>
            </a:r>
            <a:r>
              <a:rPr lang="en-GB" sz="1100" dirty="0" err="1">
                <a:solidFill>
                  <a:srgbClr val="42145F"/>
                </a:solidFill>
                <a:latin typeface="RN House Sans Regular" panose="020B0504020203020204" pitchFamily="34" charset="0"/>
              </a:rPr>
              <a:t>paymentType</a:t>
            </a:r>
            <a:r>
              <a:rPr lang="en-GB" sz="1100" dirty="0">
                <a:solidFill>
                  <a:srgbClr val="42145F"/>
                </a:solidFill>
                <a:latin typeface="RN House Sans Regular" panose="020B0504020203020204" pitchFamily="34" charset="0"/>
              </a:rPr>
              <a:t> = FDFP &amp; CPFDP</a:t>
            </a:r>
          </a:p>
          <a:p>
            <a:pPr defTabSz="1008126">
              <a:lnSpc>
                <a:spcPts val="1544"/>
              </a:lnSpc>
              <a:defRPr/>
            </a:pPr>
            <a:r>
              <a:rPr lang="en-GB" sz="1100" dirty="0">
                <a:solidFill>
                  <a:srgbClr val="42145F"/>
                </a:solidFill>
                <a:latin typeface="RN House Sans Regular" panose="020B0504020203020204" pitchFamily="34" charset="0"/>
              </a:rPr>
              <a:t>5. Data from the EAS, UCA and EAS RAW is extracted, transformed, loaded and stored in Fraud DAS.</a:t>
            </a:r>
          </a:p>
          <a:p>
            <a:pPr defTabSz="1008126">
              <a:lnSpc>
                <a:spcPts val="1544"/>
              </a:lnSpc>
              <a:defRPr/>
            </a:pPr>
            <a:r>
              <a:rPr lang="en-GB" sz="1100" dirty="0">
                <a:solidFill>
                  <a:srgbClr val="42145F"/>
                </a:solidFill>
                <a:latin typeface="RN House Sans Regular" panose="020B0504020203020204" pitchFamily="34" charset="0"/>
              </a:rPr>
              <a:t>6. On DAS, ARIC data will be augmented with EAS data and loaded into a set of tables used for reporting and MI purposes</a:t>
            </a:r>
          </a:p>
          <a:p>
            <a:pPr defTabSz="1008126">
              <a:lnSpc>
                <a:spcPts val="1544"/>
              </a:lnSpc>
              <a:defRPr/>
            </a:pPr>
            <a:r>
              <a:rPr lang="en-GB" sz="1100" b="1" dirty="0">
                <a:solidFill>
                  <a:srgbClr val="42145F"/>
                </a:solidFill>
                <a:latin typeface="RN House Sans Regular" panose="020B0504020203020204" pitchFamily="34" charset="0"/>
              </a:rPr>
              <a:t>Existing components:</a:t>
            </a:r>
          </a:p>
          <a:p>
            <a:pPr defTabSz="1008126">
              <a:lnSpc>
                <a:spcPts val="1544"/>
              </a:lnSpc>
              <a:defRPr/>
            </a:pPr>
            <a:r>
              <a:rPr lang="en-GB" sz="1100" dirty="0">
                <a:solidFill>
                  <a:srgbClr val="42145F"/>
                </a:solidFill>
                <a:latin typeface="RN House Sans Regular" panose="020B0504020203020204" pitchFamily="34" charset="0"/>
              </a:rPr>
              <a:t>7. BDR job runs to replicate the file system from MM cluster DAS to the MG cluster DAS site.</a:t>
            </a:r>
          </a:p>
          <a:p>
            <a:pPr defTabSz="1008126">
              <a:lnSpc>
                <a:spcPts val="1544"/>
              </a:lnSpc>
              <a:defRPr/>
            </a:pPr>
            <a:r>
              <a:rPr lang="en-GB" sz="1100" dirty="0">
                <a:solidFill>
                  <a:srgbClr val="42145F"/>
                </a:solidFill>
                <a:latin typeface="RN House Sans Regular" panose="020B0504020203020204" pitchFamily="34" charset="0"/>
              </a:rPr>
              <a:t>8. PLI refresh command is submitted on the Tableau server to refresh the data extract via Autosys everyday  at 07:00 AM. Fraud FDE utilizes Tableau BI tool to create new reports and dashboards as required.  </a:t>
            </a:r>
          </a:p>
          <a:p>
            <a:pPr defTabSz="1008126">
              <a:lnSpc>
                <a:spcPts val="1544"/>
              </a:lnSpc>
              <a:defRPr/>
            </a:pPr>
            <a:r>
              <a:rPr lang="en-GB" sz="1100" dirty="0">
                <a:solidFill>
                  <a:srgbClr val="42145F"/>
                </a:solidFill>
                <a:latin typeface="RN House Sans Regular" panose="020B0504020203020204" pitchFamily="34" charset="0"/>
              </a:rPr>
              <a:t>9. Authorised Fraud D&amp;A users can access data via reports and dashboard on Tableau UI or directly querying the data via the HUE UI.</a:t>
            </a:r>
          </a:p>
          <a:p>
            <a:pPr marL="63008" indent="-252032" defTabSz="1008126">
              <a:lnSpc>
                <a:spcPts val="1544"/>
              </a:lnSpc>
              <a:buFont typeface="+mj-lt"/>
              <a:buAutoNum type="arabicPeriod"/>
              <a:defRPr/>
            </a:pPr>
            <a:endParaRPr lang="en-GB" sz="1213" dirty="0">
              <a:solidFill>
                <a:srgbClr val="42145F"/>
              </a:solidFill>
              <a:latin typeface="RN House Sans Regular"/>
            </a:endParaRPr>
          </a:p>
        </p:txBody>
      </p:sp>
      <p:sp>
        <p:nvSpPr>
          <p:cNvPr id="9" name="Oval 8">
            <a:extLst>
              <a:ext uri="{FF2B5EF4-FFF2-40B4-BE49-F238E27FC236}">
                <a16:creationId xmlns:a16="http://schemas.microsoft.com/office/drawing/2014/main" id="{DB98788C-882B-43A0-A550-8E749A8A5BF9}"/>
              </a:ext>
            </a:extLst>
          </p:cNvPr>
          <p:cNvSpPr/>
          <p:nvPr/>
        </p:nvSpPr>
        <p:spPr bwMode="auto">
          <a:xfrm>
            <a:off x="5211133" y="1435258"/>
            <a:ext cx="159700" cy="159049"/>
          </a:xfrm>
          <a:prstGeom prst="ellipse">
            <a:avLst/>
          </a:prstGeom>
          <a:noFill/>
          <a:ln>
            <a:solidFill>
              <a:schemeClr val="tx2"/>
            </a:solidFill>
            <a:headEnd type="none" w="med" len="med"/>
            <a:tailEnd type="oval"/>
          </a:ln>
        </p:spPr>
        <p:style>
          <a:lnRef idx="1">
            <a:schemeClr val="accent4"/>
          </a:lnRef>
          <a:fillRef idx="0">
            <a:schemeClr val="accent4"/>
          </a:fillRef>
          <a:effectRef idx="0">
            <a:schemeClr val="accent4"/>
          </a:effectRef>
          <a:fontRef idx="minor">
            <a:schemeClr val="tx1"/>
          </a:fontRef>
        </p:style>
        <p:txBody>
          <a:bodyPr wrap="none" lIns="0" tIns="0" rIns="0" bIns="0" anchor="ctr"/>
          <a:lstStyle/>
          <a:p>
            <a:pPr algn="ctr" defTabSz="974725">
              <a:spcBef>
                <a:spcPct val="50000"/>
              </a:spcBef>
              <a:buClr>
                <a:schemeClr val="accent1"/>
              </a:buClr>
              <a:buSzPct val="95000"/>
            </a:pPr>
            <a:r>
              <a:rPr lang="en-GB" sz="900" dirty="0">
                <a:cs typeface="Arial" pitchFamily="34" charset="0"/>
              </a:rPr>
              <a:t>1</a:t>
            </a:r>
          </a:p>
        </p:txBody>
      </p:sp>
      <p:sp>
        <p:nvSpPr>
          <p:cNvPr id="10" name="Oval 9">
            <a:extLst>
              <a:ext uri="{FF2B5EF4-FFF2-40B4-BE49-F238E27FC236}">
                <a16:creationId xmlns:a16="http://schemas.microsoft.com/office/drawing/2014/main" id="{B05E0EEA-9CEF-4EB7-8455-6854FBAA146D}"/>
              </a:ext>
            </a:extLst>
          </p:cNvPr>
          <p:cNvSpPr/>
          <p:nvPr/>
        </p:nvSpPr>
        <p:spPr bwMode="auto">
          <a:xfrm>
            <a:off x="4884382" y="2566277"/>
            <a:ext cx="159700" cy="159049"/>
          </a:xfrm>
          <a:prstGeom prst="ellipse">
            <a:avLst/>
          </a:prstGeom>
          <a:noFill/>
          <a:ln>
            <a:solidFill>
              <a:schemeClr val="tx2"/>
            </a:solidFill>
            <a:headEnd type="none" w="med" len="med"/>
            <a:tailEnd type="oval"/>
          </a:ln>
        </p:spPr>
        <p:style>
          <a:lnRef idx="1">
            <a:schemeClr val="accent4"/>
          </a:lnRef>
          <a:fillRef idx="0">
            <a:schemeClr val="accent4"/>
          </a:fillRef>
          <a:effectRef idx="0">
            <a:schemeClr val="accent4"/>
          </a:effectRef>
          <a:fontRef idx="minor">
            <a:schemeClr val="tx1"/>
          </a:fontRef>
        </p:style>
        <p:txBody>
          <a:bodyPr wrap="none" lIns="0" tIns="0" rIns="0" bIns="0" anchor="ctr"/>
          <a:lstStyle/>
          <a:p>
            <a:pPr algn="ctr" defTabSz="974725">
              <a:spcBef>
                <a:spcPct val="50000"/>
              </a:spcBef>
              <a:buClr>
                <a:schemeClr val="accent1"/>
              </a:buClr>
              <a:buSzPct val="95000"/>
            </a:pPr>
            <a:r>
              <a:rPr lang="en-GB" sz="900" dirty="0">
                <a:cs typeface="Arial" pitchFamily="34" charset="0"/>
              </a:rPr>
              <a:t>2</a:t>
            </a:r>
          </a:p>
        </p:txBody>
      </p:sp>
      <p:sp>
        <p:nvSpPr>
          <p:cNvPr id="11" name="Oval 10">
            <a:extLst>
              <a:ext uri="{FF2B5EF4-FFF2-40B4-BE49-F238E27FC236}">
                <a16:creationId xmlns:a16="http://schemas.microsoft.com/office/drawing/2014/main" id="{485EA09B-0502-48D0-BC6E-797958E1AD46}"/>
              </a:ext>
            </a:extLst>
          </p:cNvPr>
          <p:cNvSpPr/>
          <p:nvPr/>
        </p:nvSpPr>
        <p:spPr bwMode="auto">
          <a:xfrm>
            <a:off x="3791557" y="1153783"/>
            <a:ext cx="159700" cy="159049"/>
          </a:xfrm>
          <a:prstGeom prst="ellipse">
            <a:avLst/>
          </a:prstGeom>
          <a:noFill/>
          <a:ln>
            <a:solidFill>
              <a:schemeClr val="tx2"/>
            </a:solidFill>
            <a:headEnd type="none" w="med" len="med"/>
            <a:tailEnd type="oval"/>
          </a:ln>
        </p:spPr>
        <p:style>
          <a:lnRef idx="1">
            <a:schemeClr val="accent4"/>
          </a:lnRef>
          <a:fillRef idx="0">
            <a:schemeClr val="accent4"/>
          </a:fillRef>
          <a:effectRef idx="0">
            <a:schemeClr val="accent4"/>
          </a:effectRef>
          <a:fontRef idx="minor">
            <a:schemeClr val="tx1"/>
          </a:fontRef>
        </p:style>
        <p:txBody>
          <a:bodyPr wrap="none" lIns="0" tIns="0" rIns="0" bIns="0" anchor="ctr"/>
          <a:lstStyle/>
          <a:p>
            <a:pPr algn="ctr" defTabSz="974725">
              <a:spcBef>
                <a:spcPct val="50000"/>
              </a:spcBef>
              <a:buClr>
                <a:schemeClr val="accent1"/>
              </a:buClr>
              <a:buSzPct val="95000"/>
            </a:pPr>
            <a:r>
              <a:rPr lang="en-GB" sz="900" dirty="0">
                <a:cs typeface="Arial" pitchFamily="34" charset="0"/>
              </a:rPr>
              <a:t>3</a:t>
            </a:r>
          </a:p>
        </p:txBody>
      </p:sp>
      <p:sp>
        <p:nvSpPr>
          <p:cNvPr id="12" name="Oval 11">
            <a:extLst>
              <a:ext uri="{FF2B5EF4-FFF2-40B4-BE49-F238E27FC236}">
                <a16:creationId xmlns:a16="http://schemas.microsoft.com/office/drawing/2014/main" id="{769FC3B6-9EF8-4D17-AC95-85C6373C3A21}"/>
              </a:ext>
            </a:extLst>
          </p:cNvPr>
          <p:cNvSpPr/>
          <p:nvPr/>
        </p:nvSpPr>
        <p:spPr bwMode="auto">
          <a:xfrm>
            <a:off x="1991877" y="2803751"/>
            <a:ext cx="159700" cy="159049"/>
          </a:xfrm>
          <a:prstGeom prst="ellipse">
            <a:avLst/>
          </a:prstGeom>
          <a:noFill/>
          <a:ln>
            <a:solidFill>
              <a:schemeClr val="tx2"/>
            </a:solidFill>
            <a:headEnd type="none" w="med" len="med"/>
            <a:tailEnd type="oval"/>
          </a:ln>
        </p:spPr>
        <p:style>
          <a:lnRef idx="1">
            <a:schemeClr val="accent4"/>
          </a:lnRef>
          <a:fillRef idx="0">
            <a:schemeClr val="accent4"/>
          </a:fillRef>
          <a:effectRef idx="0">
            <a:schemeClr val="accent4"/>
          </a:effectRef>
          <a:fontRef idx="minor">
            <a:schemeClr val="tx1"/>
          </a:fontRef>
        </p:style>
        <p:txBody>
          <a:bodyPr wrap="none" lIns="0" tIns="0" rIns="0" bIns="0" anchor="ctr"/>
          <a:lstStyle/>
          <a:p>
            <a:pPr algn="ctr" defTabSz="974725">
              <a:spcBef>
                <a:spcPct val="50000"/>
              </a:spcBef>
              <a:buClr>
                <a:schemeClr val="accent1"/>
              </a:buClr>
              <a:buSzPct val="95000"/>
            </a:pPr>
            <a:r>
              <a:rPr lang="en-GB" sz="900" dirty="0">
                <a:cs typeface="Arial" pitchFamily="34" charset="0"/>
              </a:rPr>
              <a:t>5</a:t>
            </a:r>
          </a:p>
        </p:txBody>
      </p:sp>
      <p:sp>
        <p:nvSpPr>
          <p:cNvPr id="13" name="Oval 12">
            <a:extLst>
              <a:ext uri="{FF2B5EF4-FFF2-40B4-BE49-F238E27FC236}">
                <a16:creationId xmlns:a16="http://schemas.microsoft.com/office/drawing/2014/main" id="{F21BAF6D-E641-48E9-BF62-F11479BCB229}"/>
              </a:ext>
            </a:extLst>
          </p:cNvPr>
          <p:cNvSpPr/>
          <p:nvPr/>
        </p:nvSpPr>
        <p:spPr bwMode="auto">
          <a:xfrm>
            <a:off x="2873802" y="2883276"/>
            <a:ext cx="159700" cy="159049"/>
          </a:xfrm>
          <a:prstGeom prst="ellipse">
            <a:avLst/>
          </a:prstGeom>
          <a:noFill/>
          <a:ln>
            <a:solidFill>
              <a:schemeClr val="tx2"/>
            </a:solidFill>
            <a:headEnd type="none" w="med" len="med"/>
            <a:tailEnd type="oval"/>
          </a:ln>
        </p:spPr>
        <p:style>
          <a:lnRef idx="1">
            <a:schemeClr val="accent4"/>
          </a:lnRef>
          <a:fillRef idx="0">
            <a:schemeClr val="accent4"/>
          </a:fillRef>
          <a:effectRef idx="0">
            <a:schemeClr val="accent4"/>
          </a:effectRef>
          <a:fontRef idx="minor">
            <a:schemeClr val="tx1"/>
          </a:fontRef>
        </p:style>
        <p:txBody>
          <a:bodyPr wrap="none" lIns="0" tIns="0" rIns="0" bIns="0" anchor="ctr"/>
          <a:lstStyle/>
          <a:p>
            <a:pPr algn="ctr" defTabSz="974725">
              <a:spcBef>
                <a:spcPct val="50000"/>
              </a:spcBef>
              <a:buClr>
                <a:schemeClr val="accent1"/>
              </a:buClr>
              <a:buSzPct val="95000"/>
            </a:pPr>
            <a:r>
              <a:rPr lang="en-GB" sz="900" dirty="0">
                <a:cs typeface="Arial" pitchFamily="34" charset="0"/>
              </a:rPr>
              <a:t>4</a:t>
            </a:r>
          </a:p>
        </p:txBody>
      </p:sp>
      <p:sp>
        <p:nvSpPr>
          <p:cNvPr id="14" name="Oval 13">
            <a:extLst>
              <a:ext uri="{FF2B5EF4-FFF2-40B4-BE49-F238E27FC236}">
                <a16:creationId xmlns:a16="http://schemas.microsoft.com/office/drawing/2014/main" id="{5B2BB72A-BD47-4DC7-AF48-804C6C9EC294}"/>
              </a:ext>
            </a:extLst>
          </p:cNvPr>
          <p:cNvSpPr/>
          <p:nvPr/>
        </p:nvSpPr>
        <p:spPr bwMode="auto">
          <a:xfrm>
            <a:off x="2394832" y="3237543"/>
            <a:ext cx="159700" cy="159049"/>
          </a:xfrm>
          <a:prstGeom prst="ellipse">
            <a:avLst/>
          </a:prstGeom>
          <a:noFill/>
          <a:ln>
            <a:solidFill>
              <a:schemeClr val="tx2"/>
            </a:solidFill>
            <a:headEnd type="none" w="med" len="med"/>
            <a:tailEnd type="oval"/>
          </a:ln>
        </p:spPr>
        <p:style>
          <a:lnRef idx="1">
            <a:schemeClr val="accent4"/>
          </a:lnRef>
          <a:fillRef idx="0">
            <a:schemeClr val="accent4"/>
          </a:fillRef>
          <a:effectRef idx="0">
            <a:schemeClr val="accent4"/>
          </a:effectRef>
          <a:fontRef idx="minor">
            <a:schemeClr val="tx1"/>
          </a:fontRef>
        </p:style>
        <p:txBody>
          <a:bodyPr wrap="none" lIns="0" tIns="0" rIns="0" bIns="0" anchor="ctr"/>
          <a:lstStyle/>
          <a:p>
            <a:pPr algn="ctr" defTabSz="974725">
              <a:spcBef>
                <a:spcPct val="50000"/>
              </a:spcBef>
              <a:buClr>
                <a:schemeClr val="accent1"/>
              </a:buClr>
              <a:buSzPct val="95000"/>
            </a:pPr>
            <a:r>
              <a:rPr lang="en-GB" sz="900" dirty="0">
                <a:cs typeface="Arial" pitchFamily="34" charset="0"/>
              </a:rPr>
              <a:t>6</a:t>
            </a:r>
          </a:p>
        </p:txBody>
      </p:sp>
      <p:sp>
        <p:nvSpPr>
          <p:cNvPr id="15" name="Oval 14">
            <a:extLst>
              <a:ext uri="{FF2B5EF4-FFF2-40B4-BE49-F238E27FC236}">
                <a16:creationId xmlns:a16="http://schemas.microsoft.com/office/drawing/2014/main" id="{007269DC-1E36-4413-AF24-1874C83C2BB9}"/>
              </a:ext>
            </a:extLst>
          </p:cNvPr>
          <p:cNvSpPr/>
          <p:nvPr/>
        </p:nvSpPr>
        <p:spPr bwMode="auto">
          <a:xfrm>
            <a:off x="2626116" y="4046092"/>
            <a:ext cx="159700" cy="159049"/>
          </a:xfrm>
          <a:prstGeom prst="ellipse">
            <a:avLst/>
          </a:prstGeom>
          <a:noFill/>
          <a:ln>
            <a:solidFill>
              <a:schemeClr val="tx2"/>
            </a:solidFill>
            <a:headEnd type="none" w="med" len="med"/>
            <a:tailEnd type="oval"/>
          </a:ln>
        </p:spPr>
        <p:style>
          <a:lnRef idx="1">
            <a:schemeClr val="accent4"/>
          </a:lnRef>
          <a:fillRef idx="0">
            <a:schemeClr val="accent4"/>
          </a:fillRef>
          <a:effectRef idx="0">
            <a:schemeClr val="accent4"/>
          </a:effectRef>
          <a:fontRef idx="minor">
            <a:schemeClr val="tx1"/>
          </a:fontRef>
        </p:style>
        <p:txBody>
          <a:bodyPr wrap="none" lIns="0" tIns="0" rIns="0" bIns="0" anchor="ctr"/>
          <a:lstStyle/>
          <a:p>
            <a:pPr algn="ctr" defTabSz="974725">
              <a:spcBef>
                <a:spcPct val="50000"/>
              </a:spcBef>
              <a:buClr>
                <a:schemeClr val="accent1"/>
              </a:buClr>
              <a:buSzPct val="95000"/>
            </a:pPr>
            <a:r>
              <a:rPr lang="en-GB" sz="900" dirty="0">
                <a:cs typeface="Arial" pitchFamily="34" charset="0"/>
              </a:rPr>
              <a:t>7</a:t>
            </a:r>
          </a:p>
        </p:txBody>
      </p:sp>
      <p:sp>
        <p:nvSpPr>
          <p:cNvPr id="16" name="Oval 15">
            <a:extLst>
              <a:ext uri="{FF2B5EF4-FFF2-40B4-BE49-F238E27FC236}">
                <a16:creationId xmlns:a16="http://schemas.microsoft.com/office/drawing/2014/main" id="{47D64A31-5B3B-43A4-A036-8B61E740B104}"/>
              </a:ext>
            </a:extLst>
          </p:cNvPr>
          <p:cNvSpPr/>
          <p:nvPr/>
        </p:nvSpPr>
        <p:spPr bwMode="auto">
          <a:xfrm>
            <a:off x="5054400" y="3749838"/>
            <a:ext cx="159700" cy="159049"/>
          </a:xfrm>
          <a:prstGeom prst="ellipse">
            <a:avLst/>
          </a:prstGeom>
          <a:noFill/>
          <a:ln>
            <a:solidFill>
              <a:schemeClr val="tx2"/>
            </a:solidFill>
            <a:headEnd type="none" w="med" len="med"/>
            <a:tailEnd type="oval"/>
          </a:ln>
        </p:spPr>
        <p:style>
          <a:lnRef idx="1">
            <a:schemeClr val="accent4"/>
          </a:lnRef>
          <a:fillRef idx="0">
            <a:schemeClr val="accent4"/>
          </a:fillRef>
          <a:effectRef idx="0">
            <a:schemeClr val="accent4"/>
          </a:effectRef>
          <a:fontRef idx="minor">
            <a:schemeClr val="tx1"/>
          </a:fontRef>
        </p:style>
        <p:txBody>
          <a:bodyPr wrap="none" lIns="0" tIns="0" rIns="0" bIns="0" anchor="ctr"/>
          <a:lstStyle/>
          <a:p>
            <a:pPr algn="ctr" defTabSz="974725">
              <a:spcBef>
                <a:spcPct val="50000"/>
              </a:spcBef>
              <a:buClr>
                <a:schemeClr val="accent1"/>
              </a:buClr>
              <a:buSzPct val="95000"/>
            </a:pPr>
            <a:r>
              <a:rPr lang="en-GB" sz="900" dirty="0">
                <a:cs typeface="Arial" pitchFamily="34" charset="0"/>
              </a:rPr>
              <a:t>8</a:t>
            </a:r>
          </a:p>
        </p:txBody>
      </p:sp>
      <p:sp>
        <p:nvSpPr>
          <p:cNvPr id="18" name="Oval 17">
            <a:extLst>
              <a:ext uri="{FF2B5EF4-FFF2-40B4-BE49-F238E27FC236}">
                <a16:creationId xmlns:a16="http://schemas.microsoft.com/office/drawing/2014/main" id="{E3FF3F53-45D7-4FD8-9FED-8D699605B3DA}"/>
              </a:ext>
            </a:extLst>
          </p:cNvPr>
          <p:cNvSpPr/>
          <p:nvPr/>
        </p:nvSpPr>
        <p:spPr bwMode="auto">
          <a:xfrm>
            <a:off x="6376786" y="3069218"/>
            <a:ext cx="159700" cy="159049"/>
          </a:xfrm>
          <a:prstGeom prst="ellipse">
            <a:avLst/>
          </a:prstGeom>
          <a:noFill/>
          <a:ln>
            <a:solidFill>
              <a:schemeClr val="tx2"/>
            </a:solidFill>
            <a:headEnd type="none" w="med" len="med"/>
            <a:tailEnd type="oval"/>
          </a:ln>
        </p:spPr>
        <p:style>
          <a:lnRef idx="1">
            <a:schemeClr val="accent4"/>
          </a:lnRef>
          <a:fillRef idx="0">
            <a:schemeClr val="accent4"/>
          </a:fillRef>
          <a:effectRef idx="0">
            <a:schemeClr val="accent4"/>
          </a:effectRef>
          <a:fontRef idx="minor">
            <a:schemeClr val="tx1"/>
          </a:fontRef>
        </p:style>
        <p:txBody>
          <a:bodyPr wrap="none" lIns="0" tIns="0" rIns="0" bIns="0" anchor="ctr"/>
          <a:lstStyle/>
          <a:p>
            <a:pPr algn="ctr" defTabSz="974725">
              <a:spcBef>
                <a:spcPct val="50000"/>
              </a:spcBef>
              <a:buClr>
                <a:schemeClr val="accent1"/>
              </a:buClr>
              <a:buSzPct val="95000"/>
            </a:pPr>
            <a:r>
              <a:rPr lang="en-GB" sz="900" dirty="0">
                <a:cs typeface="Arial" pitchFamily="34" charset="0"/>
              </a:rPr>
              <a:t>9</a:t>
            </a:r>
          </a:p>
        </p:txBody>
      </p:sp>
      <p:pic>
        <p:nvPicPr>
          <p:cNvPr id="7" name="Picture 6">
            <a:extLst>
              <a:ext uri="{FF2B5EF4-FFF2-40B4-BE49-F238E27FC236}">
                <a16:creationId xmlns:a16="http://schemas.microsoft.com/office/drawing/2014/main" id="{485C7F84-B7F3-4615-B640-D0B1B540DD26}"/>
              </a:ext>
            </a:extLst>
          </p:cNvPr>
          <p:cNvPicPr>
            <a:picLocks noChangeAspect="1"/>
          </p:cNvPicPr>
          <p:nvPr/>
        </p:nvPicPr>
        <p:blipFill>
          <a:blip r:embed="rId4"/>
          <a:stretch>
            <a:fillRect/>
          </a:stretch>
        </p:blipFill>
        <p:spPr>
          <a:xfrm>
            <a:off x="311541" y="5222097"/>
            <a:ext cx="2314575" cy="1895475"/>
          </a:xfrm>
          <a:prstGeom prst="rect">
            <a:avLst/>
          </a:prstGeom>
        </p:spPr>
      </p:pic>
    </p:spTree>
    <p:extLst>
      <p:ext uri="{BB962C8B-B14F-4D97-AF65-F5344CB8AC3E}">
        <p14:creationId xmlns:p14="http://schemas.microsoft.com/office/powerpoint/2010/main" val="2554760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49275E1-6837-47B1-BDDD-A7D6186EE15B}"/>
              </a:ext>
            </a:extLst>
          </p:cNvPr>
          <p:cNvSpPr>
            <a:spLocks noGrp="1"/>
          </p:cNvSpPr>
          <p:nvPr>
            <p:ph type="sldNum" sz="quarter" idx="10"/>
          </p:nvPr>
        </p:nvSpPr>
        <p:spPr/>
        <p:txBody>
          <a:bodyPr/>
          <a:lstStyle/>
          <a:p>
            <a:fld id="{08BDDC8D-36E9-467E-8CF1-750845950A7F}" type="slidenum">
              <a:rPr lang="en-GB" smtClean="0"/>
              <a:pPr/>
              <a:t>15</a:t>
            </a:fld>
            <a:endParaRPr lang="en-GB"/>
          </a:p>
        </p:txBody>
      </p:sp>
      <p:sp>
        <p:nvSpPr>
          <p:cNvPr id="4" name="Title 3">
            <a:extLst>
              <a:ext uri="{FF2B5EF4-FFF2-40B4-BE49-F238E27FC236}">
                <a16:creationId xmlns:a16="http://schemas.microsoft.com/office/drawing/2014/main" id="{396D0EE6-BE00-439E-9EE0-BB31795ABDB0}"/>
              </a:ext>
            </a:extLst>
          </p:cNvPr>
          <p:cNvSpPr>
            <a:spLocks noGrp="1"/>
          </p:cNvSpPr>
          <p:nvPr>
            <p:ph type="title"/>
          </p:nvPr>
        </p:nvSpPr>
        <p:spPr/>
        <p:txBody>
          <a:bodyPr/>
          <a:lstStyle/>
          <a:p>
            <a:r>
              <a:rPr lang="en-GB" altLang="en-US" dirty="0"/>
              <a:t>Design: Solution Components</a:t>
            </a:r>
            <a:endParaRPr lang="en-GB" dirty="0"/>
          </a:p>
        </p:txBody>
      </p:sp>
      <p:graphicFrame>
        <p:nvGraphicFramePr>
          <p:cNvPr id="27" name="Table 26">
            <a:extLst>
              <a:ext uri="{FF2B5EF4-FFF2-40B4-BE49-F238E27FC236}">
                <a16:creationId xmlns:a16="http://schemas.microsoft.com/office/drawing/2014/main" id="{E3877246-F1A5-42E5-8C2E-4BF6B2B31075}"/>
              </a:ext>
            </a:extLst>
          </p:cNvPr>
          <p:cNvGraphicFramePr>
            <a:graphicFrameLocks noGrp="1"/>
          </p:cNvGraphicFramePr>
          <p:nvPr>
            <p:extLst>
              <p:ext uri="{D42A27DB-BD31-4B8C-83A1-F6EECF244321}">
                <p14:modId xmlns:p14="http://schemas.microsoft.com/office/powerpoint/2010/main" val="3003298272"/>
              </p:ext>
            </p:extLst>
          </p:nvPr>
        </p:nvGraphicFramePr>
        <p:xfrm>
          <a:off x="455992" y="1031808"/>
          <a:ext cx="9684295" cy="5826641"/>
        </p:xfrm>
        <a:graphic>
          <a:graphicData uri="http://schemas.openxmlformats.org/drawingml/2006/table">
            <a:tbl>
              <a:tblPr firstRow="1" bandRow="1"/>
              <a:tblGrid>
                <a:gridCol w="1413751">
                  <a:extLst>
                    <a:ext uri="{9D8B030D-6E8A-4147-A177-3AD203B41FA5}">
                      <a16:colId xmlns:a16="http://schemas.microsoft.com/office/drawing/2014/main" val="3747963924"/>
                    </a:ext>
                  </a:extLst>
                </a:gridCol>
                <a:gridCol w="1310185">
                  <a:extLst>
                    <a:ext uri="{9D8B030D-6E8A-4147-A177-3AD203B41FA5}">
                      <a16:colId xmlns:a16="http://schemas.microsoft.com/office/drawing/2014/main" val="2199403028"/>
                    </a:ext>
                  </a:extLst>
                </a:gridCol>
                <a:gridCol w="1337481">
                  <a:extLst>
                    <a:ext uri="{9D8B030D-6E8A-4147-A177-3AD203B41FA5}">
                      <a16:colId xmlns:a16="http://schemas.microsoft.com/office/drawing/2014/main" val="2385593590"/>
                    </a:ext>
                  </a:extLst>
                </a:gridCol>
                <a:gridCol w="5622878">
                  <a:extLst>
                    <a:ext uri="{9D8B030D-6E8A-4147-A177-3AD203B41FA5}">
                      <a16:colId xmlns:a16="http://schemas.microsoft.com/office/drawing/2014/main" val="366407416"/>
                    </a:ext>
                  </a:extLst>
                </a:gridCol>
              </a:tblGrid>
              <a:tr h="426489">
                <a:tc>
                  <a:txBody>
                    <a:bodyPr/>
                    <a:lstStyle>
                      <a:lvl1pPr marL="0" algn="l" defTabSz="1034701" rtl="0" eaLnBrk="1" latinLnBrk="0" hangingPunct="1">
                        <a:defRPr sz="2100" b="1" kern="1200">
                          <a:solidFill>
                            <a:schemeClr val="lt1"/>
                          </a:solidFill>
                          <a:latin typeface="RN House Sans Regular"/>
                        </a:defRPr>
                      </a:lvl1pPr>
                      <a:lvl2pPr marL="517352" algn="l" defTabSz="1034701" rtl="0" eaLnBrk="1" latinLnBrk="0" hangingPunct="1">
                        <a:defRPr sz="2100" b="1" kern="1200">
                          <a:solidFill>
                            <a:schemeClr val="lt1"/>
                          </a:solidFill>
                          <a:latin typeface="RN House Sans Regular"/>
                        </a:defRPr>
                      </a:lvl2pPr>
                      <a:lvl3pPr marL="1034701" algn="l" defTabSz="1034701" rtl="0" eaLnBrk="1" latinLnBrk="0" hangingPunct="1">
                        <a:defRPr sz="2100" b="1" kern="1200">
                          <a:solidFill>
                            <a:schemeClr val="lt1"/>
                          </a:solidFill>
                          <a:latin typeface="RN House Sans Regular"/>
                        </a:defRPr>
                      </a:lvl3pPr>
                      <a:lvl4pPr marL="1552051" algn="l" defTabSz="1034701" rtl="0" eaLnBrk="1" latinLnBrk="0" hangingPunct="1">
                        <a:defRPr sz="2100" b="1" kern="1200">
                          <a:solidFill>
                            <a:schemeClr val="lt1"/>
                          </a:solidFill>
                          <a:latin typeface="RN House Sans Regular"/>
                        </a:defRPr>
                      </a:lvl4pPr>
                      <a:lvl5pPr marL="2069402" algn="l" defTabSz="1034701" rtl="0" eaLnBrk="1" latinLnBrk="0" hangingPunct="1">
                        <a:defRPr sz="2100" b="1" kern="1200">
                          <a:solidFill>
                            <a:schemeClr val="lt1"/>
                          </a:solidFill>
                          <a:latin typeface="RN House Sans Regular"/>
                        </a:defRPr>
                      </a:lvl5pPr>
                      <a:lvl6pPr marL="2586753" algn="l" defTabSz="1034701" rtl="0" eaLnBrk="1" latinLnBrk="0" hangingPunct="1">
                        <a:defRPr sz="2100" b="1" kern="1200">
                          <a:solidFill>
                            <a:schemeClr val="lt1"/>
                          </a:solidFill>
                          <a:latin typeface="RN House Sans Regular"/>
                        </a:defRPr>
                      </a:lvl6pPr>
                      <a:lvl7pPr marL="3104103" algn="l" defTabSz="1034701" rtl="0" eaLnBrk="1" latinLnBrk="0" hangingPunct="1">
                        <a:defRPr sz="2100" b="1" kern="1200">
                          <a:solidFill>
                            <a:schemeClr val="lt1"/>
                          </a:solidFill>
                          <a:latin typeface="RN House Sans Regular"/>
                        </a:defRPr>
                      </a:lvl7pPr>
                      <a:lvl8pPr marL="3621455" algn="l" defTabSz="1034701" rtl="0" eaLnBrk="1" latinLnBrk="0" hangingPunct="1">
                        <a:defRPr sz="2100" b="1" kern="1200">
                          <a:solidFill>
                            <a:schemeClr val="lt1"/>
                          </a:solidFill>
                          <a:latin typeface="RN House Sans Regular"/>
                        </a:defRPr>
                      </a:lvl8pPr>
                      <a:lvl9pPr marL="4138804" algn="l" defTabSz="1034701" rtl="0" eaLnBrk="1" latinLnBrk="0" hangingPunct="1">
                        <a:defRPr sz="2100" b="1" kern="1200">
                          <a:solidFill>
                            <a:schemeClr val="lt1"/>
                          </a:solidFill>
                          <a:latin typeface="RN House Sans Regular"/>
                        </a:defRPr>
                      </a:lvl9pPr>
                    </a:lstStyle>
                    <a:p>
                      <a:pPr algn="ctr"/>
                      <a:r>
                        <a:rPr lang="en-GB" sz="1200" b="1" dirty="0">
                          <a:effectLst/>
                          <a:latin typeface="RN House Sans Regular" panose="020B0504020203020204" pitchFamily="34" charset="0"/>
                        </a:rPr>
                        <a:t>Component</a:t>
                      </a:r>
                      <a:endParaRPr lang="en-GB" sz="1200" b="1" dirty="0">
                        <a:effectLst/>
                        <a:latin typeface="RN House Sans Regular" panose="020B0504020203020204" pitchFamily="34" charset="0"/>
                        <a:ea typeface="Times New Roman" panose="02020603050405020304" pitchFamily="18" charset="0"/>
                      </a:endParaRPr>
                    </a:p>
                  </a:txBody>
                  <a:tcPr marL="22374" marR="22374" marT="22374" marB="22374"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A58CC3"/>
                    </a:solidFill>
                  </a:tcPr>
                </a:tc>
                <a:tc>
                  <a:txBody>
                    <a:bodyPr/>
                    <a:lstStyle>
                      <a:lvl1pPr marL="0" algn="l" defTabSz="1034701" rtl="0" eaLnBrk="1" latinLnBrk="0" hangingPunct="1">
                        <a:defRPr sz="2100" b="1" kern="1200">
                          <a:solidFill>
                            <a:schemeClr val="lt1"/>
                          </a:solidFill>
                          <a:latin typeface="RN House Sans Regular"/>
                        </a:defRPr>
                      </a:lvl1pPr>
                      <a:lvl2pPr marL="517352" algn="l" defTabSz="1034701" rtl="0" eaLnBrk="1" latinLnBrk="0" hangingPunct="1">
                        <a:defRPr sz="2100" b="1" kern="1200">
                          <a:solidFill>
                            <a:schemeClr val="lt1"/>
                          </a:solidFill>
                          <a:latin typeface="RN House Sans Regular"/>
                        </a:defRPr>
                      </a:lvl2pPr>
                      <a:lvl3pPr marL="1034701" algn="l" defTabSz="1034701" rtl="0" eaLnBrk="1" latinLnBrk="0" hangingPunct="1">
                        <a:defRPr sz="2100" b="1" kern="1200">
                          <a:solidFill>
                            <a:schemeClr val="lt1"/>
                          </a:solidFill>
                          <a:latin typeface="RN House Sans Regular"/>
                        </a:defRPr>
                      </a:lvl3pPr>
                      <a:lvl4pPr marL="1552051" algn="l" defTabSz="1034701" rtl="0" eaLnBrk="1" latinLnBrk="0" hangingPunct="1">
                        <a:defRPr sz="2100" b="1" kern="1200">
                          <a:solidFill>
                            <a:schemeClr val="lt1"/>
                          </a:solidFill>
                          <a:latin typeface="RN House Sans Regular"/>
                        </a:defRPr>
                      </a:lvl4pPr>
                      <a:lvl5pPr marL="2069402" algn="l" defTabSz="1034701" rtl="0" eaLnBrk="1" latinLnBrk="0" hangingPunct="1">
                        <a:defRPr sz="2100" b="1" kern="1200">
                          <a:solidFill>
                            <a:schemeClr val="lt1"/>
                          </a:solidFill>
                          <a:latin typeface="RN House Sans Regular"/>
                        </a:defRPr>
                      </a:lvl5pPr>
                      <a:lvl6pPr marL="2586753" algn="l" defTabSz="1034701" rtl="0" eaLnBrk="1" latinLnBrk="0" hangingPunct="1">
                        <a:defRPr sz="2100" b="1" kern="1200">
                          <a:solidFill>
                            <a:schemeClr val="lt1"/>
                          </a:solidFill>
                          <a:latin typeface="RN House Sans Regular"/>
                        </a:defRPr>
                      </a:lvl6pPr>
                      <a:lvl7pPr marL="3104103" algn="l" defTabSz="1034701" rtl="0" eaLnBrk="1" latinLnBrk="0" hangingPunct="1">
                        <a:defRPr sz="2100" b="1" kern="1200">
                          <a:solidFill>
                            <a:schemeClr val="lt1"/>
                          </a:solidFill>
                          <a:latin typeface="RN House Sans Regular"/>
                        </a:defRPr>
                      </a:lvl7pPr>
                      <a:lvl8pPr marL="3621455" algn="l" defTabSz="1034701" rtl="0" eaLnBrk="1" latinLnBrk="0" hangingPunct="1">
                        <a:defRPr sz="2100" b="1" kern="1200">
                          <a:solidFill>
                            <a:schemeClr val="lt1"/>
                          </a:solidFill>
                          <a:latin typeface="RN House Sans Regular"/>
                        </a:defRPr>
                      </a:lvl8pPr>
                      <a:lvl9pPr marL="4138804" algn="l" defTabSz="1034701" rtl="0" eaLnBrk="1" latinLnBrk="0" hangingPunct="1">
                        <a:defRPr sz="2100" b="1" kern="1200">
                          <a:solidFill>
                            <a:schemeClr val="lt1"/>
                          </a:solidFill>
                          <a:latin typeface="RN House Sans Regular"/>
                        </a:defRPr>
                      </a:lvl9pPr>
                    </a:lstStyle>
                    <a:p>
                      <a:pPr algn="ctr"/>
                      <a:r>
                        <a:rPr lang="en-GB" sz="1200" dirty="0">
                          <a:effectLst/>
                          <a:latin typeface="RN House Sans Regular" panose="020B0504020203020204" pitchFamily="34" charset="0"/>
                        </a:rPr>
                        <a:t>Category</a:t>
                      </a:r>
                      <a:endParaRPr lang="en-GB" sz="1200" dirty="0">
                        <a:effectLst/>
                        <a:latin typeface="RN House Sans Regular" panose="020B0504020203020204" pitchFamily="34" charset="0"/>
                        <a:ea typeface="Times New Roman" panose="02020603050405020304" pitchFamily="18" charset="0"/>
                      </a:endParaRPr>
                    </a:p>
                  </a:txBody>
                  <a:tcPr marL="22374" marR="22374" marT="22374" marB="22374"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A58CC3"/>
                    </a:solidFill>
                  </a:tcPr>
                </a:tc>
                <a:tc>
                  <a:txBody>
                    <a:bodyPr/>
                    <a:lstStyle>
                      <a:lvl1pPr marL="0" algn="l" defTabSz="1034701" rtl="0" eaLnBrk="1" latinLnBrk="0" hangingPunct="1">
                        <a:defRPr sz="2100" b="1" kern="1200">
                          <a:solidFill>
                            <a:schemeClr val="lt1"/>
                          </a:solidFill>
                          <a:latin typeface="RN House Sans Regular"/>
                        </a:defRPr>
                      </a:lvl1pPr>
                      <a:lvl2pPr marL="517352" algn="l" defTabSz="1034701" rtl="0" eaLnBrk="1" latinLnBrk="0" hangingPunct="1">
                        <a:defRPr sz="2100" b="1" kern="1200">
                          <a:solidFill>
                            <a:schemeClr val="lt1"/>
                          </a:solidFill>
                          <a:latin typeface="RN House Sans Regular"/>
                        </a:defRPr>
                      </a:lvl2pPr>
                      <a:lvl3pPr marL="1034701" algn="l" defTabSz="1034701" rtl="0" eaLnBrk="1" latinLnBrk="0" hangingPunct="1">
                        <a:defRPr sz="2100" b="1" kern="1200">
                          <a:solidFill>
                            <a:schemeClr val="lt1"/>
                          </a:solidFill>
                          <a:latin typeface="RN House Sans Regular"/>
                        </a:defRPr>
                      </a:lvl3pPr>
                      <a:lvl4pPr marL="1552051" algn="l" defTabSz="1034701" rtl="0" eaLnBrk="1" latinLnBrk="0" hangingPunct="1">
                        <a:defRPr sz="2100" b="1" kern="1200">
                          <a:solidFill>
                            <a:schemeClr val="lt1"/>
                          </a:solidFill>
                          <a:latin typeface="RN House Sans Regular"/>
                        </a:defRPr>
                      </a:lvl4pPr>
                      <a:lvl5pPr marL="2069402" algn="l" defTabSz="1034701" rtl="0" eaLnBrk="1" latinLnBrk="0" hangingPunct="1">
                        <a:defRPr sz="2100" b="1" kern="1200">
                          <a:solidFill>
                            <a:schemeClr val="lt1"/>
                          </a:solidFill>
                          <a:latin typeface="RN House Sans Regular"/>
                        </a:defRPr>
                      </a:lvl5pPr>
                      <a:lvl6pPr marL="2586753" algn="l" defTabSz="1034701" rtl="0" eaLnBrk="1" latinLnBrk="0" hangingPunct="1">
                        <a:defRPr sz="2100" b="1" kern="1200">
                          <a:solidFill>
                            <a:schemeClr val="lt1"/>
                          </a:solidFill>
                          <a:latin typeface="RN House Sans Regular"/>
                        </a:defRPr>
                      </a:lvl6pPr>
                      <a:lvl7pPr marL="3104103" algn="l" defTabSz="1034701" rtl="0" eaLnBrk="1" latinLnBrk="0" hangingPunct="1">
                        <a:defRPr sz="2100" b="1" kern="1200">
                          <a:solidFill>
                            <a:schemeClr val="lt1"/>
                          </a:solidFill>
                          <a:latin typeface="RN House Sans Regular"/>
                        </a:defRPr>
                      </a:lvl7pPr>
                      <a:lvl8pPr marL="3621455" algn="l" defTabSz="1034701" rtl="0" eaLnBrk="1" latinLnBrk="0" hangingPunct="1">
                        <a:defRPr sz="2100" b="1" kern="1200">
                          <a:solidFill>
                            <a:schemeClr val="lt1"/>
                          </a:solidFill>
                          <a:latin typeface="RN House Sans Regular"/>
                        </a:defRPr>
                      </a:lvl8pPr>
                      <a:lvl9pPr marL="4138804" algn="l" defTabSz="1034701" rtl="0" eaLnBrk="1" latinLnBrk="0" hangingPunct="1">
                        <a:defRPr sz="2100" b="1" kern="1200">
                          <a:solidFill>
                            <a:schemeClr val="lt1"/>
                          </a:solidFill>
                          <a:latin typeface="RN House Sans Regular"/>
                        </a:defRPr>
                      </a:lvl9pPr>
                    </a:lstStyle>
                    <a:p>
                      <a:pPr algn="ctr"/>
                      <a:r>
                        <a:rPr lang="en-GB" sz="1200" dirty="0">
                          <a:effectLst/>
                          <a:latin typeface="RN House Sans Regular" panose="020B0504020203020204" pitchFamily="34" charset="0"/>
                        </a:rPr>
                        <a:t>New/Existing</a:t>
                      </a:r>
                      <a:endParaRPr lang="en-GB" sz="1200" dirty="0">
                        <a:effectLst/>
                        <a:latin typeface="RN House Sans Regular" panose="020B0504020203020204" pitchFamily="34" charset="0"/>
                        <a:ea typeface="Times New Roman" panose="02020603050405020304" pitchFamily="18" charset="0"/>
                      </a:endParaRPr>
                    </a:p>
                  </a:txBody>
                  <a:tcPr marL="22374" marR="22374" marT="22374" marB="22374"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A58CC3"/>
                    </a:solidFill>
                  </a:tcPr>
                </a:tc>
                <a:tc>
                  <a:txBody>
                    <a:bodyPr/>
                    <a:lstStyle>
                      <a:lvl1pPr marL="0" algn="l" defTabSz="1034701" rtl="0" eaLnBrk="1" latinLnBrk="0" hangingPunct="1">
                        <a:defRPr sz="2100" b="1" kern="1200">
                          <a:solidFill>
                            <a:schemeClr val="lt1"/>
                          </a:solidFill>
                          <a:latin typeface="RN House Sans Regular"/>
                        </a:defRPr>
                      </a:lvl1pPr>
                      <a:lvl2pPr marL="517352" algn="l" defTabSz="1034701" rtl="0" eaLnBrk="1" latinLnBrk="0" hangingPunct="1">
                        <a:defRPr sz="2100" b="1" kern="1200">
                          <a:solidFill>
                            <a:schemeClr val="lt1"/>
                          </a:solidFill>
                          <a:latin typeface="RN House Sans Regular"/>
                        </a:defRPr>
                      </a:lvl2pPr>
                      <a:lvl3pPr marL="1034701" algn="l" defTabSz="1034701" rtl="0" eaLnBrk="1" latinLnBrk="0" hangingPunct="1">
                        <a:defRPr sz="2100" b="1" kern="1200">
                          <a:solidFill>
                            <a:schemeClr val="lt1"/>
                          </a:solidFill>
                          <a:latin typeface="RN House Sans Regular"/>
                        </a:defRPr>
                      </a:lvl3pPr>
                      <a:lvl4pPr marL="1552051" algn="l" defTabSz="1034701" rtl="0" eaLnBrk="1" latinLnBrk="0" hangingPunct="1">
                        <a:defRPr sz="2100" b="1" kern="1200">
                          <a:solidFill>
                            <a:schemeClr val="lt1"/>
                          </a:solidFill>
                          <a:latin typeface="RN House Sans Regular"/>
                        </a:defRPr>
                      </a:lvl4pPr>
                      <a:lvl5pPr marL="2069402" algn="l" defTabSz="1034701" rtl="0" eaLnBrk="1" latinLnBrk="0" hangingPunct="1">
                        <a:defRPr sz="2100" b="1" kern="1200">
                          <a:solidFill>
                            <a:schemeClr val="lt1"/>
                          </a:solidFill>
                          <a:latin typeface="RN House Sans Regular"/>
                        </a:defRPr>
                      </a:lvl5pPr>
                      <a:lvl6pPr marL="2586753" algn="l" defTabSz="1034701" rtl="0" eaLnBrk="1" latinLnBrk="0" hangingPunct="1">
                        <a:defRPr sz="2100" b="1" kern="1200">
                          <a:solidFill>
                            <a:schemeClr val="lt1"/>
                          </a:solidFill>
                          <a:latin typeface="RN House Sans Regular"/>
                        </a:defRPr>
                      </a:lvl6pPr>
                      <a:lvl7pPr marL="3104103" algn="l" defTabSz="1034701" rtl="0" eaLnBrk="1" latinLnBrk="0" hangingPunct="1">
                        <a:defRPr sz="2100" b="1" kern="1200">
                          <a:solidFill>
                            <a:schemeClr val="lt1"/>
                          </a:solidFill>
                          <a:latin typeface="RN House Sans Regular"/>
                        </a:defRPr>
                      </a:lvl7pPr>
                      <a:lvl8pPr marL="3621455" algn="l" defTabSz="1034701" rtl="0" eaLnBrk="1" latinLnBrk="0" hangingPunct="1">
                        <a:defRPr sz="2100" b="1" kern="1200">
                          <a:solidFill>
                            <a:schemeClr val="lt1"/>
                          </a:solidFill>
                          <a:latin typeface="RN House Sans Regular"/>
                        </a:defRPr>
                      </a:lvl8pPr>
                      <a:lvl9pPr marL="4138804" algn="l" defTabSz="1034701" rtl="0" eaLnBrk="1" latinLnBrk="0" hangingPunct="1">
                        <a:defRPr sz="2100" b="1" kern="1200">
                          <a:solidFill>
                            <a:schemeClr val="lt1"/>
                          </a:solidFill>
                          <a:latin typeface="RN House Sans Regular"/>
                        </a:defRPr>
                      </a:lvl9pPr>
                    </a:lstStyle>
                    <a:p>
                      <a:pPr algn="ctr"/>
                      <a:r>
                        <a:rPr lang="en-GB" sz="1200" dirty="0">
                          <a:effectLst/>
                          <a:latin typeface="RN House Sans Regular" panose="020B0504020203020204" pitchFamily="34" charset="0"/>
                        </a:rPr>
                        <a:t>Description</a:t>
                      </a:r>
                      <a:endParaRPr lang="en-GB" sz="1200" dirty="0">
                        <a:effectLst/>
                        <a:latin typeface="RN House Sans Regular" panose="020B0504020203020204" pitchFamily="34" charset="0"/>
                        <a:ea typeface="Times New Roman" panose="02020603050405020304" pitchFamily="18" charset="0"/>
                      </a:endParaRPr>
                    </a:p>
                  </a:txBody>
                  <a:tcPr marL="22374" marR="22374" marT="22374" marB="22374"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A58CC3"/>
                    </a:solidFill>
                  </a:tcPr>
                </a:tc>
                <a:extLst>
                  <a:ext uri="{0D108BD9-81ED-4DB2-BD59-A6C34878D82A}">
                    <a16:rowId xmlns:a16="http://schemas.microsoft.com/office/drawing/2014/main" val="1192959813"/>
                  </a:ext>
                </a:extLst>
              </a:tr>
              <a:tr h="663556">
                <a:tc>
                  <a:txBody>
                    <a:bodyPr/>
                    <a:lstStyle>
                      <a:lvl1pPr marL="0" algn="l" defTabSz="1034701" rtl="0" eaLnBrk="1" latinLnBrk="0" hangingPunct="1">
                        <a:defRPr sz="2100" kern="1200">
                          <a:solidFill>
                            <a:schemeClr val="dk1"/>
                          </a:solidFill>
                          <a:latin typeface="RN House Sans Regular"/>
                        </a:defRPr>
                      </a:lvl1pPr>
                      <a:lvl2pPr marL="517352" algn="l" defTabSz="1034701" rtl="0" eaLnBrk="1" latinLnBrk="0" hangingPunct="1">
                        <a:defRPr sz="2100" kern="1200">
                          <a:solidFill>
                            <a:schemeClr val="dk1"/>
                          </a:solidFill>
                          <a:latin typeface="RN House Sans Regular"/>
                        </a:defRPr>
                      </a:lvl2pPr>
                      <a:lvl3pPr marL="1034701" algn="l" defTabSz="1034701" rtl="0" eaLnBrk="1" latinLnBrk="0" hangingPunct="1">
                        <a:defRPr sz="2100" kern="1200">
                          <a:solidFill>
                            <a:schemeClr val="dk1"/>
                          </a:solidFill>
                          <a:latin typeface="RN House Sans Regular"/>
                        </a:defRPr>
                      </a:lvl3pPr>
                      <a:lvl4pPr marL="1552051" algn="l" defTabSz="1034701" rtl="0" eaLnBrk="1" latinLnBrk="0" hangingPunct="1">
                        <a:defRPr sz="2100" kern="1200">
                          <a:solidFill>
                            <a:schemeClr val="dk1"/>
                          </a:solidFill>
                          <a:latin typeface="RN House Sans Regular"/>
                        </a:defRPr>
                      </a:lvl4pPr>
                      <a:lvl5pPr marL="2069402" algn="l" defTabSz="1034701" rtl="0" eaLnBrk="1" latinLnBrk="0" hangingPunct="1">
                        <a:defRPr sz="2100" kern="1200">
                          <a:solidFill>
                            <a:schemeClr val="dk1"/>
                          </a:solidFill>
                          <a:latin typeface="RN House Sans Regular"/>
                        </a:defRPr>
                      </a:lvl5pPr>
                      <a:lvl6pPr marL="2586753" algn="l" defTabSz="1034701" rtl="0" eaLnBrk="1" latinLnBrk="0" hangingPunct="1">
                        <a:defRPr sz="2100" kern="1200">
                          <a:solidFill>
                            <a:schemeClr val="dk1"/>
                          </a:solidFill>
                          <a:latin typeface="RN House Sans Regular"/>
                        </a:defRPr>
                      </a:lvl6pPr>
                      <a:lvl7pPr marL="3104103" algn="l" defTabSz="1034701" rtl="0" eaLnBrk="1" latinLnBrk="0" hangingPunct="1">
                        <a:defRPr sz="2100" kern="1200">
                          <a:solidFill>
                            <a:schemeClr val="dk1"/>
                          </a:solidFill>
                          <a:latin typeface="RN House Sans Regular"/>
                        </a:defRPr>
                      </a:lvl7pPr>
                      <a:lvl8pPr marL="3621455" algn="l" defTabSz="1034701" rtl="0" eaLnBrk="1" latinLnBrk="0" hangingPunct="1">
                        <a:defRPr sz="2100" kern="1200">
                          <a:solidFill>
                            <a:schemeClr val="dk1"/>
                          </a:solidFill>
                          <a:latin typeface="RN House Sans Regular"/>
                        </a:defRPr>
                      </a:lvl8pPr>
                      <a:lvl9pPr marL="4138804" algn="l" defTabSz="1034701" rtl="0" eaLnBrk="1" latinLnBrk="0" hangingPunct="1">
                        <a:defRPr sz="2100" kern="1200">
                          <a:solidFill>
                            <a:schemeClr val="dk1"/>
                          </a:solidFill>
                          <a:latin typeface="RN House Sans Regular"/>
                        </a:defRPr>
                      </a:lvl9pPr>
                    </a:lstStyle>
                    <a:p>
                      <a:pPr algn="ctr"/>
                      <a:r>
                        <a:rPr lang="en-GB" sz="1000" b="1" dirty="0">
                          <a:effectLst/>
                          <a:latin typeface="RN House Sans Regular" panose="020B0504020203020204" pitchFamily="34" charset="0"/>
                          <a:ea typeface="Times New Roman" panose="02020603050405020304" pitchFamily="18" charset="0"/>
                        </a:rPr>
                        <a:t>Enterprise Data Hub (EDH)</a:t>
                      </a:r>
                    </a:p>
                  </a:txBody>
                  <a:tcPr marL="22374" marR="22374" marT="22374" marB="22374">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A58CC3">
                        <a:tint val="40000"/>
                      </a:srgbClr>
                    </a:solidFill>
                  </a:tcPr>
                </a:tc>
                <a:tc>
                  <a:txBody>
                    <a:bodyPr/>
                    <a:lstStyle>
                      <a:lvl1pPr marL="0" algn="l" defTabSz="1034701" rtl="0" eaLnBrk="1" latinLnBrk="0" hangingPunct="1">
                        <a:defRPr sz="2100" kern="1200">
                          <a:solidFill>
                            <a:schemeClr val="dk1"/>
                          </a:solidFill>
                          <a:latin typeface="RN House Sans Regular"/>
                        </a:defRPr>
                      </a:lvl1pPr>
                      <a:lvl2pPr marL="517352" algn="l" defTabSz="1034701" rtl="0" eaLnBrk="1" latinLnBrk="0" hangingPunct="1">
                        <a:defRPr sz="2100" kern="1200">
                          <a:solidFill>
                            <a:schemeClr val="dk1"/>
                          </a:solidFill>
                          <a:latin typeface="RN House Sans Regular"/>
                        </a:defRPr>
                      </a:lvl2pPr>
                      <a:lvl3pPr marL="1034701" algn="l" defTabSz="1034701" rtl="0" eaLnBrk="1" latinLnBrk="0" hangingPunct="1">
                        <a:defRPr sz="2100" kern="1200">
                          <a:solidFill>
                            <a:schemeClr val="dk1"/>
                          </a:solidFill>
                          <a:latin typeface="RN House Sans Regular"/>
                        </a:defRPr>
                      </a:lvl3pPr>
                      <a:lvl4pPr marL="1552051" algn="l" defTabSz="1034701" rtl="0" eaLnBrk="1" latinLnBrk="0" hangingPunct="1">
                        <a:defRPr sz="2100" kern="1200">
                          <a:solidFill>
                            <a:schemeClr val="dk1"/>
                          </a:solidFill>
                          <a:latin typeface="RN House Sans Regular"/>
                        </a:defRPr>
                      </a:lvl4pPr>
                      <a:lvl5pPr marL="2069402" algn="l" defTabSz="1034701" rtl="0" eaLnBrk="1" latinLnBrk="0" hangingPunct="1">
                        <a:defRPr sz="2100" kern="1200">
                          <a:solidFill>
                            <a:schemeClr val="dk1"/>
                          </a:solidFill>
                          <a:latin typeface="RN House Sans Regular"/>
                        </a:defRPr>
                      </a:lvl5pPr>
                      <a:lvl6pPr marL="2586753" algn="l" defTabSz="1034701" rtl="0" eaLnBrk="1" latinLnBrk="0" hangingPunct="1">
                        <a:defRPr sz="2100" kern="1200">
                          <a:solidFill>
                            <a:schemeClr val="dk1"/>
                          </a:solidFill>
                          <a:latin typeface="RN House Sans Regular"/>
                        </a:defRPr>
                      </a:lvl6pPr>
                      <a:lvl7pPr marL="3104103" algn="l" defTabSz="1034701" rtl="0" eaLnBrk="1" latinLnBrk="0" hangingPunct="1">
                        <a:defRPr sz="2100" kern="1200">
                          <a:solidFill>
                            <a:schemeClr val="dk1"/>
                          </a:solidFill>
                          <a:latin typeface="RN House Sans Regular"/>
                        </a:defRPr>
                      </a:lvl7pPr>
                      <a:lvl8pPr marL="3621455" algn="l" defTabSz="1034701" rtl="0" eaLnBrk="1" latinLnBrk="0" hangingPunct="1">
                        <a:defRPr sz="2100" kern="1200">
                          <a:solidFill>
                            <a:schemeClr val="dk1"/>
                          </a:solidFill>
                          <a:latin typeface="RN House Sans Regular"/>
                        </a:defRPr>
                      </a:lvl8pPr>
                      <a:lvl9pPr marL="4138804" algn="l" defTabSz="1034701" rtl="0" eaLnBrk="1" latinLnBrk="0" hangingPunct="1">
                        <a:defRPr sz="2100" kern="1200">
                          <a:solidFill>
                            <a:schemeClr val="dk1"/>
                          </a:solidFill>
                          <a:latin typeface="RN House Sans Regular"/>
                        </a:defRPr>
                      </a:lvl9pPr>
                    </a:lstStyle>
                    <a:p>
                      <a:r>
                        <a:rPr lang="en-GB" sz="1000" dirty="0">
                          <a:effectLst/>
                          <a:latin typeface="RN House Sans Regular" panose="020B0504020203020204" pitchFamily="34" charset="0"/>
                        </a:rPr>
                        <a:t>Data Platform</a:t>
                      </a:r>
                      <a:endParaRPr lang="en-GB" sz="1000" dirty="0">
                        <a:effectLst/>
                        <a:latin typeface="RN House Sans Regular" panose="020B0504020203020204" pitchFamily="34" charset="0"/>
                        <a:ea typeface="Times New Roman" panose="02020603050405020304" pitchFamily="18" charset="0"/>
                      </a:endParaRPr>
                    </a:p>
                  </a:txBody>
                  <a:tcPr marL="22374" marR="22374" marT="22374" marB="22374">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A58CC3">
                        <a:tint val="40000"/>
                      </a:srgbClr>
                    </a:solidFill>
                  </a:tcPr>
                </a:tc>
                <a:tc>
                  <a:txBody>
                    <a:bodyPr/>
                    <a:lstStyle>
                      <a:lvl1pPr marL="0" algn="l" defTabSz="1034701" rtl="0" eaLnBrk="1" latinLnBrk="0" hangingPunct="1">
                        <a:defRPr sz="2100" kern="1200">
                          <a:solidFill>
                            <a:schemeClr val="dk1"/>
                          </a:solidFill>
                          <a:latin typeface="RN House Sans Regular"/>
                        </a:defRPr>
                      </a:lvl1pPr>
                      <a:lvl2pPr marL="517352" algn="l" defTabSz="1034701" rtl="0" eaLnBrk="1" latinLnBrk="0" hangingPunct="1">
                        <a:defRPr sz="2100" kern="1200">
                          <a:solidFill>
                            <a:schemeClr val="dk1"/>
                          </a:solidFill>
                          <a:latin typeface="RN House Sans Regular"/>
                        </a:defRPr>
                      </a:lvl2pPr>
                      <a:lvl3pPr marL="1034701" algn="l" defTabSz="1034701" rtl="0" eaLnBrk="1" latinLnBrk="0" hangingPunct="1">
                        <a:defRPr sz="2100" kern="1200">
                          <a:solidFill>
                            <a:schemeClr val="dk1"/>
                          </a:solidFill>
                          <a:latin typeface="RN House Sans Regular"/>
                        </a:defRPr>
                      </a:lvl3pPr>
                      <a:lvl4pPr marL="1552051" algn="l" defTabSz="1034701" rtl="0" eaLnBrk="1" latinLnBrk="0" hangingPunct="1">
                        <a:defRPr sz="2100" kern="1200">
                          <a:solidFill>
                            <a:schemeClr val="dk1"/>
                          </a:solidFill>
                          <a:latin typeface="RN House Sans Regular"/>
                        </a:defRPr>
                      </a:lvl4pPr>
                      <a:lvl5pPr marL="2069402" algn="l" defTabSz="1034701" rtl="0" eaLnBrk="1" latinLnBrk="0" hangingPunct="1">
                        <a:defRPr sz="2100" kern="1200">
                          <a:solidFill>
                            <a:schemeClr val="dk1"/>
                          </a:solidFill>
                          <a:latin typeface="RN House Sans Regular"/>
                        </a:defRPr>
                      </a:lvl5pPr>
                      <a:lvl6pPr marL="2586753" algn="l" defTabSz="1034701" rtl="0" eaLnBrk="1" latinLnBrk="0" hangingPunct="1">
                        <a:defRPr sz="2100" kern="1200">
                          <a:solidFill>
                            <a:schemeClr val="dk1"/>
                          </a:solidFill>
                          <a:latin typeface="RN House Sans Regular"/>
                        </a:defRPr>
                      </a:lvl6pPr>
                      <a:lvl7pPr marL="3104103" algn="l" defTabSz="1034701" rtl="0" eaLnBrk="1" latinLnBrk="0" hangingPunct="1">
                        <a:defRPr sz="2100" kern="1200">
                          <a:solidFill>
                            <a:schemeClr val="dk1"/>
                          </a:solidFill>
                          <a:latin typeface="RN House Sans Regular"/>
                        </a:defRPr>
                      </a:lvl7pPr>
                      <a:lvl8pPr marL="3621455" algn="l" defTabSz="1034701" rtl="0" eaLnBrk="1" latinLnBrk="0" hangingPunct="1">
                        <a:defRPr sz="2100" kern="1200">
                          <a:solidFill>
                            <a:schemeClr val="dk1"/>
                          </a:solidFill>
                          <a:latin typeface="RN House Sans Regular"/>
                        </a:defRPr>
                      </a:lvl8pPr>
                      <a:lvl9pPr marL="4138804" algn="l" defTabSz="1034701" rtl="0" eaLnBrk="1" latinLnBrk="0" hangingPunct="1">
                        <a:defRPr sz="2100" kern="1200">
                          <a:solidFill>
                            <a:schemeClr val="dk1"/>
                          </a:solidFill>
                          <a:latin typeface="RN House Sans Regular"/>
                        </a:defRPr>
                      </a:lvl9pPr>
                    </a:lstStyle>
                    <a:p>
                      <a:r>
                        <a:rPr lang="en-GB" sz="1000" dirty="0">
                          <a:effectLst/>
                          <a:latin typeface="RN House Sans Regular" panose="020B0504020203020204" pitchFamily="34" charset="0"/>
                        </a:rPr>
                        <a:t>Existing</a:t>
                      </a:r>
                      <a:endParaRPr lang="en-GB" sz="1000" dirty="0">
                        <a:effectLst/>
                        <a:latin typeface="RN House Sans Regular" panose="020B0504020203020204" pitchFamily="34" charset="0"/>
                        <a:ea typeface="Times New Roman" panose="02020603050405020304" pitchFamily="18" charset="0"/>
                      </a:endParaRPr>
                    </a:p>
                  </a:txBody>
                  <a:tcPr marL="22374" marR="22374" marT="22374" marB="22374">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A58CC3">
                        <a:tint val="40000"/>
                      </a:srgbClr>
                    </a:solidFill>
                  </a:tcPr>
                </a:tc>
                <a:tc>
                  <a:txBody>
                    <a:bodyPr/>
                    <a:lstStyle>
                      <a:lvl1pPr marL="0" algn="l" defTabSz="1034701" rtl="0" eaLnBrk="1" latinLnBrk="0" hangingPunct="1">
                        <a:defRPr sz="2100" kern="1200">
                          <a:solidFill>
                            <a:schemeClr val="dk1"/>
                          </a:solidFill>
                          <a:latin typeface="RN House Sans Regular"/>
                        </a:defRPr>
                      </a:lvl1pPr>
                      <a:lvl2pPr marL="517352" algn="l" defTabSz="1034701" rtl="0" eaLnBrk="1" latinLnBrk="0" hangingPunct="1">
                        <a:defRPr sz="2100" kern="1200">
                          <a:solidFill>
                            <a:schemeClr val="dk1"/>
                          </a:solidFill>
                          <a:latin typeface="RN House Sans Regular"/>
                        </a:defRPr>
                      </a:lvl2pPr>
                      <a:lvl3pPr marL="1034701" algn="l" defTabSz="1034701" rtl="0" eaLnBrk="1" latinLnBrk="0" hangingPunct="1">
                        <a:defRPr sz="2100" kern="1200">
                          <a:solidFill>
                            <a:schemeClr val="dk1"/>
                          </a:solidFill>
                          <a:latin typeface="RN House Sans Regular"/>
                        </a:defRPr>
                      </a:lvl3pPr>
                      <a:lvl4pPr marL="1552051" algn="l" defTabSz="1034701" rtl="0" eaLnBrk="1" latinLnBrk="0" hangingPunct="1">
                        <a:defRPr sz="2100" kern="1200">
                          <a:solidFill>
                            <a:schemeClr val="dk1"/>
                          </a:solidFill>
                          <a:latin typeface="RN House Sans Regular"/>
                        </a:defRPr>
                      </a:lvl4pPr>
                      <a:lvl5pPr marL="2069402" algn="l" defTabSz="1034701" rtl="0" eaLnBrk="1" latinLnBrk="0" hangingPunct="1">
                        <a:defRPr sz="2100" kern="1200">
                          <a:solidFill>
                            <a:schemeClr val="dk1"/>
                          </a:solidFill>
                          <a:latin typeface="RN House Sans Regular"/>
                        </a:defRPr>
                      </a:lvl5pPr>
                      <a:lvl6pPr marL="2586753" algn="l" defTabSz="1034701" rtl="0" eaLnBrk="1" latinLnBrk="0" hangingPunct="1">
                        <a:defRPr sz="2100" kern="1200">
                          <a:solidFill>
                            <a:schemeClr val="dk1"/>
                          </a:solidFill>
                          <a:latin typeface="RN House Sans Regular"/>
                        </a:defRPr>
                      </a:lvl6pPr>
                      <a:lvl7pPr marL="3104103" algn="l" defTabSz="1034701" rtl="0" eaLnBrk="1" latinLnBrk="0" hangingPunct="1">
                        <a:defRPr sz="2100" kern="1200">
                          <a:solidFill>
                            <a:schemeClr val="dk1"/>
                          </a:solidFill>
                          <a:latin typeface="RN House Sans Regular"/>
                        </a:defRPr>
                      </a:lvl7pPr>
                      <a:lvl8pPr marL="3621455" algn="l" defTabSz="1034701" rtl="0" eaLnBrk="1" latinLnBrk="0" hangingPunct="1">
                        <a:defRPr sz="2100" kern="1200">
                          <a:solidFill>
                            <a:schemeClr val="dk1"/>
                          </a:solidFill>
                          <a:latin typeface="RN House Sans Regular"/>
                        </a:defRPr>
                      </a:lvl8pPr>
                      <a:lvl9pPr marL="4138804" algn="l" defTabSz="1034701" rtl="0" eaLnBrk="1" latinLnBrk="0" hangingPunct="1">
                        <a:defRPr sz="2100" kern="1200">
                          <a:solidFill>
                            <a:schemeClr val="dk1"/>
                          </a:solidFill>
                          <a:latin typeface="RN House Sans Regular"/>
                        </a:defRPr>
                      </a:lvl9pPr>
                    </a:lstStyle>
                    <a:p>
                      <a:r>
                        <a:rPr lang="en-GB" sz="1000" dirty="0">
                          <a:effectLst/>
                          <a:latin typeface="RN House Sans Regular" panose="020B0504020203020204" pitchFamily="34" charset="0"/>
                        </a:rPr>
                        <a:t>Hadoop framework based Big Data enterprise data platform integrating data from multiple source system across the NatWest application estate</a:t>
                      </a:r>
                      <a:endParaRPr lang="en-GB" sz="1000" dirty="0">
                        <a:effectLst/>
                        <a:latin typeface="RN House Sans Regular" panose="020B0504020203020204" pitchFamily="34" charset="0"/>
                        <a:ea typeface="Times New Roman" panose="02020603050405020304" pitchFamily="18" charset="0"/>
                      </a:endParaRPr>
                    </a:p>
                  </a:txBody>
                  <a:tcPr marL="22374" marR="22374" marT="22374" marB="22374">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A58CC3">
                        <a:tint val="40000"/>
                      </a:srgbClr>
                    </a:solidFill>
                  </a:tcPr>
                </a:tc>
                <a:extLst>
                  <a:ext uri="{0D108BD9-81ED-4DB2-BD59-A6C34878D82A}">
                    <a16:rowId xmlns:a16="http://schemas.microsoft.com/office/drawing/2014/main" val="3338350111"/>
                  </a:ext>
                </a:extLst>
              </a:tr>
              <a:tr h="540014">
                <a:tc>
                  <a:txBody>
                    <a:bodyPr/>
                    <a:lstStyle>
                      <a:lvl1pPr marL="0" algn="l" defTabSz="1034701" rtl="0" eaLnBrk="1" latinLnBrk="0" hangingPunct="1">
                        <a:defRPr sz="2100" kern="1200">
                          <a:solidFill>
                            <a:schemeClr val="dk1"/>
                          </a:solidFill>
                          <a:latin typeface="RN House Sans Regular"/>
                        </a:defRPr>
                      </a:lvl1pPr>
                      <a:lvl2pPr marL="517352" algn="l" defTabSz="1034701" rtl="0" eaLnBrk="1" latinLnBrk="0" hangingPunct="1">
                        <a:defRPr sz="2100" kern="1200">
                          <a:solidFill>
                            <a:schemeClr val="dk1"/>
                          </a:solidFill>
                          <a:latin typeface="RN House Sans Regular"/>
                        </a:defRPr>
                      </a:lvl2pPr>
                      <a:lvl3pPr marL="1034701" algn="l" defTabSz="1034701" rtl="0" eaLnBrk="1" latinLnBrk="0" hangingPunct="1">
                        <a:defRPr sz="2100" kern="1200">
                          <a:solidFill>
                            <a:schemeClr val="dk1"/>
                          </a:solidFill>
                          <a:latin typeface="RN House Sans Regular"/>
                        </a:defRPr>
                      </a:lvl3pPr>
                      <a:lvl4pPr marL="1552051" algn="l" defTabSz="1034701" rtl="0" eaLnBrk="1" latinLnBrk="0" hangingPunct="1">
                        <a:defRPr sz="2100" kern="1200">
                          <a:solidFill>
                            <a:schemeClr val="dk1"/>
                          </a:solidFill>
                          <a:latin typeface="RN House Sans Regular"/>
                        </a:defRPr>
                      </a:lvl4pPr>
                      <a:lvl5pPr marL="2069402" algn="l" defTabSz="1034701" rtl="0" eaLnBrk="1" latinLnBrk="0" hangingPunct="1">
                        <a:defRPr sz="2100" kern="1200">
                          <a:solidFill>
                            <a:schemeClr val="dk1"/>
                          </a:solidFill>
                          <a:latin typeface="RN House Sans Regular"/>
                        </a:defRPr>
                      </a:lvl5pPr>
                      <a:lvl6pPr marL="2586753" algn="l" defTabSz="1034701" rtl="0" eaLnBrk="1" latinLnBrk="0" hangingPunct="1">
                        <a:defRPr sz="2100" kern="1200">
                          <a:solidFill>
                            <a:schemeClr val="dk1"/>
                          </a:solidFill>
                          <a:latin typeface="RN House Sans Regular"/>
                        </a:defRPr>
                      </a:lvl6pPr>
                      <a:lvl7pPr marL="3104103" algn="l" defTabSz="1034701" rtl="0" eaLnBrk="1" latinLnBrk="0" hangingPunct="1">
                        <a:defRPr sz="2100" kern="1200">
                          <a:solidFill>
                            <a:schemeClr val="dk1"/>
                          </a:solidFill>
                          <a:latin typeface="RN House Sans Regular"/>
                        </a:defRPr>
                      </a:lvl7pPr>
                      <a:lvl8pPr marL="3621455" algn="l" defTabSz="1034701" rtl="0" eaLnBrk="1" latinLnBrk="0" hangingPunct="1">
                        <a:defRPr sz="2100" kern="1200">
                          <a:solidFill>
                            <a:schemeClr val="dk1"/>
                          </a:solidFill>
                          <a:latin typeface="RN House Sans Regular"/>
                        </a:defRPr>
                      </a:lvl8pPr>
                      <a:lvl9pPr marL="4138804" algn="l" defTabSz="1034701" rtl="0" eaLnBrk="1" latinLnBrk="0" hangingPunct="1">
                        <a:defRPr sz="2100" kern="1200">
                          <a:solidFill>
                            <a:schemeClr val="dk1"/>
                          </a:solidFill>
                          <a:latin typeface="RN House Sans Regular"/>
                        </a:defRPr>
                      </a:lvl9pPr>
                    </a:lstStyle>
                    <a:p>
                      <a:pPr algn="ctr"/>
                      <a:r>
                        <a:rPr lang="en-GB" sz="1000" b="1" dirty="0">
                          <a:effectLst/>
                          <a:latin typeface="RN House Sans Regular" panose="020B0504020203020204" pitchFamily="34" charset="0"/>
                          <a:ea typeface="Times New Roman" panose="02020603050405020304" pitchFamily="18" charset="0"/>
                        </a:rPr>
                        <a:t>EAS Raw</a:t>
                      </a:r>
                    </a:p>
                  </a:txBody>
                  <a:tcPr marL="22374" marR="22374" marT="22374" marB="2237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58CC3">
                        <a:tint val="20000"/>
                      </a:srgbClr>
                    </a:solidFill>
                  </a:tcPr>
                </a:tc>
                <a:tc>
                  <a:txBody>
                    <a:bodyPr/>
                    <a:lstStyle>
                      <a:lvl1pPr marL="0" algn="l" defTabSz="1034701" rtl="0" eaLnBrk="1" latinLnBrk="0" hangingPunct="1">
                        <a:defRPr sz="2100" kern="1200">
                          <a:solidFill>
                            <a:schemeClr val="dk1"/>
                          </a:solidFill>
                          <a:latin typeface="RN House Sans Regular"/>
                        </a:defRPr>
                      </a:lvl1pPr>
                      <a:lvl2pPr marL="517352" algn="l" defTabSz="1034701" rtl="0" eaLnBrk="1" latinLnBrk="0" hangingPunct="1">
                        <a:defRPr sz="2100" kern="1200">
                          <a:solidFill>
                            <a:schemeClr val="dk1"/>
                          </a:solidFill>
                          <a:latin typeface="RN House Sans Regular"/>
                        </a:defRPr>
                      </a:lvl2pPr>
                      <a:lvl3pPr marL="1034701" algn="l" defTabSz="1034701" rtl="0" eaLnBrk="1" latinLnBrk="0" hangingPunct="1">
                        <a:defRPr sz="2100" kern="1200">
                          <a:solidFill>
                            <a:schemeClr val="dk1"/>
                          </a:solidFill>
                          <a:latin typeface="RN House Sans Regular"/>
                        </a:defRPr>
                      </a:lvl3pPr>
                      <a:lvl4pPr marL="1552051" algn="l" defTabSz="1034701" rtl="0" eaLnBrk="1" latinLnBrk="0" hangingPunct="1">
                        <a:defRPr sz="2100" kern="1200">
                          <a:solidFill>
                            <a:schemeClr val="dk1"/>
                          </a:solidFill>
                          <a:latin typeface="RN House Sans Regular"/>
                        </a:defRPr>
                      </a:lvl4pPr>
                      <a:lvl5pPr marL="2069402" algn="l" defTabSz="1034701" rtl="0" eaLnBrk="1" latinLnBrk="0" hangingPunct="1">
                        <a:defRPr sz="2100" kern="1200">
                          <a:solidFill>
                            <a:schemeClr val="dk1"/>
                          </a:solidFill>
                          <a:latin typeface="RN House Sans Regular"/>
                        </a:defRPr>
                      </a:lvl5pPr>
                      <a:lvl6pPr marL="2586753" algn="l" defTabSz="1034701" rtl="0" eaLnBrk="1" latinLnBrk="0" hangingPunct="1">
                        <a:defRPr sz="2100" kern="1200">
                          <a:solidFill>
                            <a:schemeClr val="dk1"/>
                          </a:solidFill>
                          <a:latin typeface="RN House Sans Regular"/>
                        </a:defRPr>
                      </a:lvl6pPr>
                      <a:lvl7pPr marL="3104103" algn="l" defTabSz="1034701" rtl="0" eaLnBrk="1" latinLnBrk="0" hangingPunct="1">
                        <a:defRPr sz="2100" kern="1200">
                          <a:solidFill>
                            <a:schemeClr val="dk1"/>
                          </a:solidFill>
                          <a:latin typeface="RN House Sans Regular"/>
                        </a:defRPr>
                      </a:lvl7pPr>
                      <a:lvl8pPr marL="3621455" algn="l" defTabSz="1034701" rtl="0" eaLnBrk="1" latinLnBrk="0" hangingPunct="1">
                        <a:defRPr sz="2100" kern="1200">
                          <a:solidFill>
                            <a:schemeClr val="dk1"/>
                          </a:solidFill>
                          <a:latin typeface="RN House Sans Regular"/>
                        </a:defRPr>
                      </a:lvl8pPr>
                      <a:lvl9pPr marL="4138804" algn="l" defTabSz="1034701" rtl="0" eaLnBrk="1" latinLnBrk="0" hangingPunct="1">
                        <a:defRPr sz="2100" kern="1200">
                          <a:solidFill>
                            <a:schemeClr val="dk1"/>
                          </a:solidFill>
                          <a:latin typeface="RN House Sans Regular"/>
                        </a:defRPr>
                      </a:lvl9pPr>
                    </a:lstStyle>
                    <a:p>
                      <a:r>
                        <a:rPr lang="en-GB" sz="1000" dirty="0">
                          <a:effectLst/>
                          <a:latin typeface="RN House Sans Regular" panose="020B0504020203020204" pitchFamily="34" charset="0"/>
                        </a:rPr>
                        <a:t>Data Store</a:t>
                      </a:r>
                      <a:endParaRPr lang="en-GB" sz="1000" dirty="0">
                        <a:effectLst/>
                        <a:latin typeface="RN House Sans Regular" panose="020B0504020203020204" pitchFamily="34" charset="0"/>
                        <a:ea typeface="Times New Roman" panose="02020603050405020304" pitchFamily="18" charset="0"/>
                      </a:endParaRPr>
                    </a:p>
                  </a:txBody>
                  <a:tcPr marL="22374" marR="22374" marT="22374" marB="2237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58CC3">
                        <a:tint val="20000"/>
                      </a:srgbClr>
                    </a:solidFill>
                  </a:tcPr>
                </a:tc>
                <a:tc>
                  <a:txBody>
                    <a:bodyPr/>
                    <a:lstStyle>
                      <a:lvl1pPr marL="0" algn="l" defTabSz="1034701" rtl="0" eaLnBrk="1" latinLnBrk="0" hangingPunct="1">
                        <a:defRPr sz="2100" kern="1200">
                          <a:solidFill>
                            <a:schemeClr val="dk1"/>
                          </a:solidFill>
                          <a:latin typeface="RN House Sans Regular"/>
                        </a:defRPr>
                      </a:lvl1pPr>
                      <a:lvl2pPr marL="517352" algn="l" defTabSz="1034701" rtl="0" eaLnBrk="1" latinLnBrk="0" hangingPunct="1">
                        <a:defRPr sz="2100" kern="1200">
                          <a:solidFill>
                            <a:schemeClr val="dk1"/>
                          </a:solidFill>
                          <a:latin typeface="RN House Sans Regular"/>
                        </a:defRPr>
                      </a:lvl2pPr>
                      <a:lvl3pPr marL="1034701" algn="l" defTabSz="1034701" rtl="0" eaLnBrk="1" latinLnBrk="0" hangingPunct="1">
                        <a:defRPr sz="2100" kern="1200">
                          <a:solidFill>
                            <a:schemeClr val="dk1"/>
                          </a:solidFill>
                          <a:latin typeface="RN House Sans Regular"/>
                        </a:defRPr>
                      </a:lvl3pPr>
                      <a:lvl4pPr marL="1552051" algn="l" defTabSz="1034701" rtl="0" eaLnBrk="1" latinLnBrk="0" hangingPunct="1">
                        <a:defRPr sz="2100" kern="1200">
                          <a:solidFill>
                            <a:schemeClr val="dk1"/>
                          </a:solidFill>
                          <a:latin typeface="RN House Sans Regular"/>
                        </a:defRPr>
                      </a:lvl4pPr>
                      <a:lvl5pPr marL="2069402" algn="l" defTabSz="1034701" rtl="0" eaLnBrk="1" latinLnBrk="0" hangingPunct="1">
                        <a:defRPr sz="2100" kern="1200">
                          <a:solidFill>
                            <a:schemeClr val="dk1"/>
                          </a:solidFill>
                          <a:latin typeface="RN House Sans Regular"/>
                        </a:defRPr>
                      </a:lvl5pPr>
                      <a:lvl6pPr marL="2586753" algn="l" defTabSz="1034701" rtl="0" eaLnBrk="1" latinLnBrk="0" hangingPunct="1">
                        <a:defRPr sz="2100" kern="1200">
                          <a:solidFill>
                            <a:schemeClr val="dk1"/>
                          </a:solidFill>
                          <a:latin typeface="RN House Sans Regular"/>
                        </a:defRPr>
                      </a:lvl6pPr>
                      <a:lvl7pPr marL="3104103" algn="l" defTabSz="1034701" rtl="0" eaLnBrk="1" latinLnBrk="0" hangingPunct="1">
                        <a:defRPr sz="2100" kern="1200">
                          <a:solidFill>
                            <a:schemeClr val="dk1"/>
                          </a:solidFill>
                          <a:latin typeface="RN House Sans Regular"/>
                        </a:defRPr>
                      </a:lvl7pPr>
                      <a:lvl8pPr marL="3621455" algn="l" defTabSz="1034701" rtl="0" eaLnBrk="1" latinLnBrk="0" hangingPunct="1">
                        <a:defRPr sz="2100" kern="1200">
                          <a:solidFill>
                            <a:schemeClr val="dk1"/>
                          </a:solidFill>
                          <a:latin typeface="RN House Sans Regular"/>
                        </a:defRPr>
                      </a:lvl8pPr>
                      <a:lvl9pPr marL="4138804" algn="l" defTabSz="1034701" rtl="0" eaLnBrk="1" latinLnBrk="0" hangingPunct="1">
                        <a:defRPr sz="2100" kern="1200">
                          <a:solidFill>
                            <a:schemeClr val="dk1"/>
                          </a:solidFill>
                          <a:latin typeface="RN House Sans Regular"/>
                        </a:defRPr>
                      </a:lvl9pPr>
                    </a:lstStyle>
                    <a:p>
                      <a:r>
                        <a:rPr lang="en-GB" sz="1000" dirty="0">
                          <a:effectLst/>
                          <a:latin typeface="RN House Sans Regular" panose="020B0504020203020204" pitchFamily="34" charset="0"/>
                        </a:rPr>
                        <a:t>Existing</a:t>
                      </a:r>
                      <a:endParaRPr lang="en-GB" sz="1000" dirty="0">
                        <a:effectLst/>
                        <a:latin typeface="RN House Sans Regular" panose="020B0504020203020204" pitchFamily="34" charset="0"/>
                        <a:ea typeface="Times New Roman" panose="02020603050405020304" pitchFamily="18" charset="0"/>
                      </a:endParaRPr>
                    </a:p>
                  </a:txBody>
                  <a:tcPr marL="22374" marR="22374" marT="22374" marB="2237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58CC3">
                        <a:tint val="20000"/>
                      </a:srgbClr>
                    </a:solidFill>
                  </a:tcPr>
                </a:tc>
                <a:tc>
                  <a:txBody>
                    <a:bodyPr/>
                    <a:lstStyle>
                      <a:lvl1pPr marL="0" algn="l" defTabSz="1034701" rtl="0" eaLnBrk="1" latinLnBrk="0" hangingPunct="1">
                        <a:defRPr sz="2100" kern="1200">
                          <a:solidFill>
                            <a:schemeClr val="dk1"/>
                          </a:solidFill>
                          <a:latin typeface="RN House Sans Regular"/>
                        </a:defRPr>
                      </a:lvl1pPr>
                      <a:lvl2pPr marL="517352" algn="l" defTabSz="1034701" rtl="0" eaLnBrk="1" latinLnBrk="0" hangingPunct="1">
                        <a:defRPr sz="2100" kern="1200">
                          <a:solidFill>
                            <a:schemeClr val="dk1"/>
                          </a:solidFill>
                          <a:latin typeface="RN House Sans Regular"/>
                        </a:defRPr>
                      </a:lvl2pPr>
                      <a:lvl3pPr marL="1034701" algn="l" defTabSz="1034701" rtl="0" eaLnBrk="1" latinLnBrk="0" hangingPunct="1">
                        <a:defRPr sz="2100" kern="1200">
                          <a:solidFill>
                            <a:schemeClr val="dk1"/>
                          </a:solidFill>
                          <a:latin typeface="RN House Sans Regular"/>
                        </a:defRPr>
                      </a:lvl3pPr>
                      <a:lvl4pPr marL="1552051" algn="l" defTabSz="1034701" rtl="0" eaLnBrk="1" latinLnBrk="0" hangingPunct="1">
                        <a:defRPr sz="2100" kern="1200">
                          <a:solidFill>
                            <a:schemeClr val="dk1"/>
                          </a:solidFill>
                          <a:latin typeface="RN House Sans Regular"/>
                        </a:defRPr>
                      </a:lvl4pPr>
                      <a:lvl5pPr marL="2069402" algn="l" defTabSz="1034701" rtl="0" eaLnBrk="1" latinLnBrk="0" hangingPunct="1">
                        <a:defRPr sz="2100" kern="1200">
                          <a:solidFill>
                            <a:schemeClr val="dk1"/>
                          </a:solidFill>
                          <a:latin typeface="RN House Sans Regular"/>
                        </a:defRPr>
                      </a:lvl5pPr>
                      <a:lvl6pPr marL="2586753" algn="l" defTabSz="1034701" rtl="0" eaLnBrk="1" latinLnBrk="0" hangingPunct="1">
                        <a:defRPr sz="2100" kern="1200">
                          <a:solidFill>
                            <a:schemeClr val="dk1"/>
                          </a:solidFill>
                          <a:latin typeface="RN House Sans Regular"/>
                        </a:defRPr>
                      </a:lvl6pPr>
                      <a:lvl7pPr marL="3104103" algn="l" defTabSz="1034701" rtl="0" eaLnBrk="1" latinLnBrk="0" hangingPunct="1">
                        <a:defRPr sz="2100" kern="1200">
                          <a:solidFill>
                            <a:schemeClr val="dk1"/>
                          </a:solidFill>
                          <a:latin typeface="RN House Sans Regular"/>
                        </a:defRPr>
                      </a:lvl7pPr>
                      <a:lvl8pPr marL="3621455" algn="l" defTabSz="1034701" rtl="0" eaLnBrk="1" latinLnBrk="0" hangingPunct="1">
                        <a:defRPr sz="2100" kern="1200">
                          <a:solidFill>
                            <a:schemeClr val="dk1"/>
                          </a:solidFill>
                          <a:latin typeface="RN House Sans Regular"/>
                        </a:defRPr>
                      </a:lvl8pPr>
                      <a:lvl9pPr marL="4138804" algn="l" defTabSz="1034701" rtl="0" eaLnBrk="1" latinLnBrk="0" hangingPunct="1">
                        <a:defRPr sz="2100" kern="1200">
                          <a:solidFill>
                            <a:schemeClr val="dk1"/>
                          </a:solidFill>
                          <a:latin typeface="RN House Sans Regular"/>
                        </a:defRPr>
                      </a:lvl9pPr>
                    </a:lstStyle>
                    <a:p>
                      <a:r>
                        <a:rPr lang="en-GB" sz="1000" dirty="0">
                          <a:effectLst/>
                          <a:latin typeface="RN House Sans Regular" panose="020B0504020203020204" pitchFamily="34" charset="0"/>
                          <a:ea typeface="Times New Roman" panose="02020603050405020304" pitchFamily="18" charset="0"/>
                        </a:rPr>
                        <a:t>EAS RAW is used for Branch data and one CDB (Customer Database) attribute which is not present in the EAS Core - </a:t>
                      </a:r>
                      <a:r>
                        <a:rPr lang="en-GB" sz="1000" dirty="0" err="1">
                          <a:effectLst/>
                          <a:latin typeface="RN House Sans Regular" panose="020B0504020203020204" pitchFamily="34" charset="0"/>
                          <a:ea typeface="Times New Roman" panose="02020603050405020304" pitchFamily="18" charset="0"/>
                        </a:rPr>
                        <a:t>first_contact_date</a:t>
                      </a:r>
                      <a:endParaRPr lang="en-GB" sz="1000" dirty="0">
                        <a:effectLst/>
                        <a:latin typeface="RN House Sans Regular" panose="020B0504020203020204" pitchFamily="34" charset="0"/>
                        <a:ea typeface="Times New Roman" panose="02020603050405020304" pitchFamily="18" charset="0"/>
                      </a:endParaRPr>
                    </a:p>
                    <a:p>
                      <a:endParaRPr lang="en-GB" sz="1000" dirty="0">
                        <a:effectLst/>
                        <a:latin typeface="RN House Sans Regular" panose="020B0504020203020204" pitchFamily="34" charset="0"/>
                        <a:ea typeface="Times New Roman" panose="02020603050405020304" pitchFamily="18" charset="0"/>
                      </a:endParaRPr>
                    </a:p>
                  </a:txBody>
                  <a:tcPr marL="22374" marR="22374" marT="22374" marB="2237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58CC3">
                        <a:tint val="20000"/>
                      </a:srgbClr>
                    </a:solidFill>
                  </a:tcPr>
                </a:tc>
                <a:extLst>
                  <a:ext uri="{0D108BD9-81ED-4DB2-BD59-A6C34878D82A}">
                    <a16:rowId xmlns:a16="http://schemas.microsoft.com/office/drawing/2014/main" val="896835313"/>
                  </a:ext>
                </a:extLst>
              </a:tr>
              <a:tr h="540014">
                <a:tc>
                  <a:txBody>
                    <a:bodyPr/>
                    <a:lstStyle>
                      <a:lvl1pPr marL="0" algn="l" defTabSz="1034701" rtl="0" eaLnBrk="1" latinLnBrk="0" hangingPunct="1">
                        <a:defRPr sz="2100" kern="1200">
                          <a:solidFill>
                            <a:schemeClr val="dk1"/>
                          </a:solidFill>
                          <a:latin typeface="RN House Sans Regular"/>
                        </a:defRPr>
                      </a:lvl1pPr>
                      <a:lvl2pPr marL="517352" algn="l" defTabSz="1034701" rtl="0" eaLnBrk="1" latinLnBrk="0" hangingPunct="1">
                        <a:defRPr sz="2100" kern="1200">
                          <a:solidFill>
                            <a:schemeClr val="dk1"/>
                          </a:solidFill>
                          <a:latin typeface="RN House Sans Regular"/>
                        </a:defRPr>
                      </a:lvl2pPr>
                      <a:lvl3pPr marL="1034701" algn="l" defTabSz="1034701" rtl="0" eaLnBrk="1" latinLnBrk="0" hangingPunct="1">
                        <a:defRPr sz="2100" kern="1200">
                          <a:solidFill>
                            <a:schemeClr val="dk1"/>
                          </a:solidFill>
                          <a:latin typeface="RN House Sans Regular"/>
                        </a:defRPr>
                      </a:lvl3pPr>
                      <a:lvl4pPr marL="1552051" algn="l" defTabSz="1034701" rtl="0" eaLnBrk="1" latinLnBrk="0" hangingPunct="1">
                        <a:defRPr sz="2100" kern="1200">
                          <a:solidFill>
                            <a:schemeClr val="dk1"/>
                          </a:solidFill>
                          <a:latin typeface="RN House Sans Regular"/>
                        </a:defRPr>
                      </a:lvl4pPr>
                      <a:lvl5pPr marL="2069402" algn="l" defTabSz="1034701" rtl="0" eaLnBrk="1" latinLnBrk="0" hangingPunct="1">
                        <a:defRPr sz="2100" kern="1200">
                          <a:solidFill>
                            <a:schemeClr val="dk1"/>
                          </a:solidFill>
                          <a:latin typeface="RN House Sans Regular"/>
                        </a:defRPr>
                      </a:lvl5pPr>
                      <a:lvl6pPr marL="2586753" algn="l" defTabSz="1034701" rtl="0" eaLnBrk="1" latinLnBrk="0" hangingPunct="1">
                        <a:defRPr sz="2100" kern="1200">
                          <a:solidFill>
                            <a:schemeClr val="dk1"/>
                          </a:solidFill>
                          <a:latin typeface="RN House Sans Regular"/>
                        </a:defRPr>
                      </a:lvl6pPr>
                      <a:lvl7pPr marL="3104103" algn="l" defTabSz="1034701" rtl="0" eaLnBrk="1" latinLnBrk="0" hangingPunct="1">
                        <a:defRPr sz="2100" kern="1200">
                          <a:solidFill>
                            <a:schemeClr val="dk1"/>
                          </a:solidFill>
                          <a:latin typeface="RN House Sans Regular"/>
                        </a:defRPr>
                      </a:lvl7pPr>
                      <a:lvl8pPr marL="3621455" algn="l" defTabSz="1034701" rtl="0" eaLnBrk="1" latinLnBrk="0" hangingPunct="1">
                        <a:defRPr sz="2100" kern="1200">
                          <a:solidFill>
                            <a:schemeClr val="dk1"/>
                          </a:solidFill>
                          <a:latin typeface="RN House Sans Regular"/>
                        </a:defRPr>
                      </a:lvl8pPr>
                      <a:lvl9pPr marL="4138804" algn="l" defTabSz="1034701" rtl="0" eaLnBrk="1" latinLnBrk="0" hangingPunct="1">
                        <a:defRPr sz="2100" kern="1200">
                          <a:solidFill>
                            <a:schemeClr val="dk1"/>
                          </a:solidFill>
                          <a:latin typeface="RN House Sans Regular"/>
                        </a:defRPr>
                      </a:lvl9pPr>
                    </a:lstStyle>
                    <a:p>
                      <a:pPr algn="ctr"/>
                      <a:r>
                        <a:rPr lang="en-GB" sz="1000" b="1" dirty="0">
                          <a:effectLst/>
                          <a:latin typeface="RN House Sans Regular" panose="020B0504020203020204" pitchFamily="34" charset="0"/>
                          <a:ea typeface="Times New Roman" panose="02020603050405020304" pitchFamily="18" charset="0"/>
                        </a:rPr>
                        <a:t>EAS UCA</a:t>
                      </a:r>
                    </a:p>
                  </a:txBody>
                  <a:tcPr marL="22374" marR="22374" marT="22374" marB="2237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58CC3">
                        <a:tint val="40000"/>
                      </a:srgbClr>
                    </a:solidFill>
                  </a:tcPr>
                </a:tc>
                <a:tc>
                  <a:txBody>
                    <a:bodyPr/>
                    <a:lstStyle>
                      <a:lvl1pPr marL="0" algn="l" defTabSz="1034701" rtl="0" eaLnBrk="1" latinLnBrk="0" hangingPunct="1">
                        <a:defRPr sz="2100" kern="1200">
                          <a:solidFill>
                            <a:schemeClr val="dk1"/>
                          </a:solidFill>
                          <a:latin typeface="RN House Sans Regular"/>
                        </a:defRPr>
                      </a:lvl1pPr>
                      <a:lvl2pPr marL="517352" algn="l" defTabSz="1034701" rtl="0" eaLnBrk="1" latinLnBrk="0" hangingPunct="1">
                        <a:defRPr sz="2100" kern="1200">
                          <a:solidFill>
                            <a:schemeClr val="dk1"/>
                          </a:solidFill>
                          <a:latin typeface="RN House Sans Regular"/>
                        </a:defRPr>
                      </a:lvl2pPr>
                      <a:lvl3pPr marL="1034701" algn="l" defTabSz="1034701" rtl="0" eaLnBrk="1" latinLnBrk="0" hangingPunct="1">
                        <a:defRPr sz="2100" kern="1200">
                          <a:solidFill>
                            <a:schemeClr val="dk1"/>
                          </a:solidFill>
                          <a:latin typeface="RN House Sans Regular"/>
                        </a:defRPr>
                      </a:lvl3pPr>
                      <a:lvl4pPr marL="1552051" algn="l" defTabSz="1034701" rtl="0" eaLnBrk="1" latinLnBrk="0" hangingPunct="1">
                        <a:defRPr sz="2100" kern="1200">
                          <a:solidFill>
                            <a:schemeClr val="dk1"/>
                          </a:solidFill>
                          <a:latin typeface="RN House Sans Regular"/>
                        </a:defRPr>
                      </a:lvl4pPr>
                      <a:lvl5pPr marL="2069402" algn="l" defTabSz="1034701" rtl="0" eaLnBrk="1" latinLnBrk="0" hangingPunct="1">
                        <a:defRPr sz="2100" kern="1200">
                          <a:solidFill>
                            <a:schemeClr val="dk1"/>
                          </a:solidFill>
                          <a:latin typeface="RN House Sans Regular"/>
                        </a:defRPr>
                      </a:lvl5pPr>
                      <a:lvl6pPr marL="2586753" algn="l" defTabSz="1034701" rtl="0" eaLnBrk="1" latinLnBrk="0" hangingPunct="1">
                        <a:defRPr sz="2100" kern="1200">
                          <a:solidFill>
                            <a:schemeClr val="dk1"/>
                          </a:solidFill>
                          <a:latin typeface="RN House Sans Regular"/>
                        </a:defRPr>
                      </a:lvl6pPr>
                      <a:lvl7pPr marL="3104103" algn="l" defTabSz="1034701" rtl="0" eaLnBrk="1" latinLnBrk="0" hangingPunct="1">
                        <a:defRPr sz="2100" kern="1200">
                          <a:solidFill>
                            <a:schemeClr val="dk1"/>
                          </a:solidFill>
                          <a:latin typeface="RN House Sans Regular"/>
                        </a:defRPr>
                      </a:lvl7pPr>
                      <a:lvl8pPr marL="3621455" algn="l" defTabSz="1034701" rtl="0" eaLnBrk="1" latinLnBrk="0" hangingPunct="1">
                        <a:defRPr sz="2100" kern="1200">
                          <a:solidFill>
                            <a:schemeClr val="dk1"/>
                          </a:solidFill>
                          <a:latin typeface="RN House Sans Regular"/>
                        </a:defRPr>
                      </a:lvl8pPr>
                      <a:lvl9pPr marL="4138804" algn="l" defTabSz="1034701" rtl="0" eaLnBrk="1" latinLnBrk="0" hangingPunct="1">
                        <a:defRPr sz="2100" kern="1200">
                          <a:solidFill>
                            <a:schemeClr val="dk1"/>
                          </a:solidFill>
                          <a:latin typeface="RN House Sans Regular"/>
                        </a:defRPr>
                      </a:lvl9pPr>
                    </a:lstStyle>
                    <a:p>
                      <a:r>
                        <a:rPr lang="en-GB" sz="1000" dirty="0">
                          <a:effectLst/>
                          <a:latin typeface="RN House Sans Regular" panose="020B0504020203020204" pitchFamily="34" charset="0"/>
                          <a:ea typeface="Times New Roman" panose="02020603050405020304" pitchFamily="18" charset="0"/>
                        </a:rPr>
                        <a:t>Data Store</a:t>
                      </a:r>
                    </a:p>
                  </a:txBody>
                  <a:tcPr marL="22374" marR="22374" marT="22374" marB="2237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58CC3">
                        <a:tint val="40000"/>
                      </a:srgbClr>
                    </a:solidFill>
                  </a:tcPr>
                </a:tc>
                <a:tc>
                  <a:txBody>
                    <a:bodyPr/>
                    <a:lstStyle>
                      <a:lvl1pPr marL="0" algn="l" defTabSz="1034701" rtl="0" eaLnBrk="1" latinLnBrk="0" hangingPunct="1">
                        <a:defRPr sz="2100" kern="1200">
                          <a:solidFill>
                            <a:schemeClr val="dk1"/>
                          </a:solidFill>
                          <a:latin typeface="RN House Sans Regular"/>
                        </a:defRPr>
                      </a:lvl1pPr>
                      <a:lvl2pPr marL="517352" algn="l" defTabSz="1034701" rtl="0" eaLnBrk="1" latinLnBrk="0" hangingPunct="1">
                        <a:defRPr sz="2100" kern="1200">
                          <a:solidFill>
                            <a:schemeClr val="dk1"/>
                          </a:solidFill>
                          <a:latin typeface="RN House Sans Regular"/>
                        </a:defRPr>
                      </a:lvl2pPr>
                      <a:lvl3pPr marL="1034701" algn="l" defTabSz="1034701" rtl="0" eaLnBrk="1" latinLnBrk="0" hangingPunct="1">
                        <a:defRPr sz="2100" kern="1200">
                          <a:solidFill>
                            <a:schemeClr val="dk1"/>
                          </a:solidFill>
                          <a:latin typeface="RN House Sans Regular"/>
                        </a:defRPr>
                      </a:lvl3pPr>
                      <a:lvl4pPr marL="1552051" algn="l" defTabSz="1034701" rtl="0" eaLnBrk="1" latinLnBrk="0" hangingPunct="1">
                        <a:defRPr sz="2100" kern="1200">
                          <a:solidFill>
                            <a:schemeClr val="dk1"/>
                          </a:solidFill>
                          <a:latin typeface="RN House Sans Regular"/>
                        </a:defRPr>
                      </a:lvl4pPr>
                      <a:lvl5pPr marL="2069402" algn="l" defTabSz="1034701" rtl="0" eaLnBrk="1" latinLnBrk="0" hangingPunct="1">
                        <a:defRPr sz="2100" kern="1200">
                          <a:solidFill>
                            <a:schemeClr val="dk1"/>
                          </a:solidFill>
                          <a:latin typeface="RN House Sans Regular"/>
                        </a:defRPr>
                      </a:lvl5pPr>
                      <a:lvl6pPr marL="2586753" algn="l" defTabSz="1034701" rtl="0" eaLnBrk="1" latinLnBrk="0" hangingPunct="1">
                        <a:defRPr sz="2100" kern="1200">
                          <a:solidFill>
                            <a:schemeClr val="dk1"/>
                          </a:solidFill>
                          <a:latin typeface="RN House Sans Regular"/>
                        </a:defRPr>
                      </a:lvl6pPr>
                      <a:lvl7pPr marL="3104103" algn="l" defTabSz="1034701" rtl="0" eaLnBrk="1" latinLnBrk="0" hangingPunct="1">
                        <a:defRPr sz="2100" kern="1200">
                          <a:solidFill>
                            <a:schemeClr val="dk1"/>
                          </a:solidFill>
                          <a:latin typeface="RN House Sans Regular"/>
                        </a:defRPr>
                      </a:lvl7pPr>
                      <a:lvl8pPr marL="3621455" algn="l" defTabSz="1034701" rtl="0" eaLnBrk="1" latinLnBrk="0" hangingPunct="1">
                        <a:defRPr sz="2100" kern="1200">
                          <a:solidFill>
                            <a:schemeClr val="dk1"/>
                          </a:solidFill>
                          <a:latin typeface="RN House Sans Regular"/>
                        </a:defRPr>
                      </a:lvl8pPr>
                      <a:lvl9pPr marL="4138804" algn="l" defTabSz="1034701" rtl="0" eaLnBrk="1" latinLnBrk="0" hangingPunct="1">
                        <a:defRPr sz="2100" kern="1200">
                          <a:solidFill>
                            <a:schemeClr val="dk1"/>
                          </a:solidFill>
                          <a:latin typeface="RN House Sans Regular"/>
                        </a:defRPr>
                      </a:lvl9pPr>
                    </a:lstStyle>
                    <a:p>
                      <a:r>
                        <a:rPr lang="en-GB" sz="1000" dirty="0">
                          <a:effectLst/>
                          <a:latin typeface="RN House Sans Regular" panose="020B0504020203020204" pitchFamily="34" charset="0"/>
                        </a:rPr>
                        <a:t>Existing</a:t>
                      </a:r>
                      <a:endParaRPr lang="en-GB" sz="1000" dirty="0">
                        <a:effectLst/>
                        <a:latin typeface="RN House Sans Regular" panose="020B0504020203020204" pitchFamily="34" charset="0"/>
                        <a:ea typeface="Times New Roman" panose="02020603050405020304" pitchFamily="18" charset="0"/>
                      </a:endParaRPr>
                    </a:p>
                  </a:txBody>
                  <a:tcPr marL="22374" marR="22374" marT="22374" marB="2237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58CC3">
                        <a:tint val="40000"/>
                      </a:srgbClr>
                    </a:solidFill>
                  </a:tcPr>
                </a:tc>
                <a:tc>
                  <a:txBody>
                    <a:bodyPr/>
                    <a:lstStyle>
                      <a:lvl1pPr marL="0" algn="l" defTabSz="1034701" rtl="0" eaLnBrk="1" latinLnBrk="0" hangingPunct="1">
                        <a:defRPr sz="2100" kern="1200">
                          <a:solidFill>
                            <a:schemeClr val="dk1"/>
                          </a:solidFill>
                          <a:latin typeface="RN House Sans Regular"/>
                        </a:defRPr>
                      </a:lvl1pPr>
                      <a:lvl2pPr marL="517352" algn="l" defTabSz="1034701" rtl="0" eaLnBrk="1" latinLnBrk="0" hangingPunct="1">
                        <a:defRPr sz="2100" kern="1200">
                          <a:solidFill>
                            <a:schemeClr val="dk1"/>
                          </a:solidFill>
                          <a:latin typeface="RN House Sans Regular"/>
                        </a:defRPr>
                      </a:lvl2pPr>
                      <a:lvl3pPr marL="1034701" algn="l" defTabSz="1034701" rtl="0" eaLnBrk="1" latinLnBrk="0" hangingPunct="1">
                        <a:defRPr sz="2100" kern="1200">
                          <a:solidFill>
                            <a:schemeClr val="dk1"/>
                          </a:solidFill>
                          <a:latin typeface="RN House Sans Regular"/>
                        </a:defRPr>
                      </a:lvl3pPr>
                      <a:lvl4pPr marL="1552051" algn="l" defTabSz="1034701" rtl="0" eaLnBrk="1" latinLnBrk="0" hangingPunct="1">
                        <a:defRPr sz="2100" kern="1200">
                          <a:solidFill>
                            <a:schemeClr val="dk1"/>
                          </a:solidFill>
                          <a:latin typeface="RN House Sans Regular"/>
                        </a:defRPr>
                      </a:lvl4pPr>
                      <a:lvl5pPr marL="2069402" algn="l" defTabSz="1034701" rtl="0" eaLnBrk="1" latinLnBrk="0" hangingPunct="1">
                        <a:defRPr sz="2100" kern="1200">
                          <a:solidFill>
                            <a:schemeClr val="dk1"/>
                          </a:solidFill>
                          <a:latin typeface="RN House Sans Regular"/>
                        </a:defRPr>
                      </a:lvl5pPr>
                      <a:lvl6pPr marL="2586753" algn="l" defTabSz="1034701" rtl="0" eaLnBrk="1" latinLnBrk="0" hangingPunct="1">
                        <a:defRPr sz="2100" kern="1200">
                          <a:solidFill>
                            <a:schemeClr val="dk1"/>
                          </a:solidFill>
                          <a:latin typeface="RN House Sans Regular"/>
                        </a:defRPr>
                      </a:lvl6pPr>
                      <a:lvl7pPr marL="3104103" algn="l" defTabSz="1034701" rtl="0" eaLnBrk="1" latinLnBrk="0" hangingPunct="1">
                        <a:defRPr sz="2100" kern="1200">
                          <a:solidFill>
                            <a:schemeClr val="dk1"/>
                          </a:solidFill>
                          <a:latin typeface="RN House Sans Regular"/>
                        </a:defRPr>
                      </a:lvl7pPr>
                      <a:lvl8pPr marL="3621455" algn="l" defTabSz="1034701" rtl="0" eaLnBrk="1" latinLnBrk="0" hangingPunct="1">
                        <a:defRPr sz="2100" kern="1200">
                          <a:solidFill>
                            <a:schemeClr val="dk1"/>
                          </a:solidFill>
                          <a:latin typeface="RN House Sans Regular"/>
                        </a:defRPr>
                      </a:lvl8pPr>
                      <a:lvl9pPr marL="4138804" algn="l" defTabSz="1034701" rtl="0" eaLnBrk="1" latinLnBrk="0" hangingPunct="1">
                        <a:defRPr sz="2100" kern="1200">
                          <a:solidFill>
                            <a:schemeClr val="dk1"/>
                          </a:solidFill>
                          <a:latin typeface="RN House Sans Regular"/>
                        </a:defRPr>
                      </a:lvl9pPr>
                    </a:lstStyle>
                    <a:p>
                      <a:r>
                        <a:rPr lang="en-GB" sz="1000" dirty="0">
                          <a:effectLst/>
                          <a:latin typeface="RN House Sans Regular" panose="020B0504020203020204" pitchFamily="34" charset="0"/>
                          <a:ea typeface="Times New Roman" panose="02020603050405020304" pitchFamily="18" charset="0"/>
                        </a:rPr>
                        <a:t>EAS UCA is used for sourcing FMS data</a:t>
                      </a:r>
                    </a:p>
                  </a:txBody>
                  <a:tcPr marL="22374" marR="22374" marT="22374" marB="2237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58CC3">
                        <a:tint val="40000"/>
                      </a:srgbClr>
                    </a:solidFill>
                  </a:tcPr>
                </a:tc>
                <a:extLst>
                  <a:ext uri="{0D108BD9-81ED-4DB2-BD59-A6C34878D82A}">
                    <a16:rowId xmlns:a16="http://schemas.microsoft.com/office/drawing/2014/main" val="3588945386"/>
                  </a:ext>
                </a:extLst>
              </a:tr>
              <a:tr h="571780">
                <a:tc>
                  <a:txBody>
                    <a:bodyPr/>
                    <a:lstStyle>
                      <a:lvl1pPr marL="0" algn="l" defTabSz="1034701" rtl="0" eaLnBrk="1" latinLnBrk="0" hangingPunct="1">
                        <a:defRPr sz="2100" kern="1200">
                          <a:solidFill>
                            <a:schemeClr val="dk1"/>
                          </a:solidFill>
                          <a:latin typeface="RN House Sans Regular"/>
                        </a:defRPr>
                      </a:lvl1pPr>
                      <a:lvl2pPr marL="517352" algn="l" defTabSz="1034701" rtl="0" eaLnBrk="1" latinLnBrk="0" hangingPunct="1">
                        <a:defRPr sz="2100" kern="1200">
                          <a:solidFill>
                            <a:schemeClr val="dk1"/>
                          </a:solidFill>
                          <a:latin typeface="RN House Sans Regular"/>
                        </a:defRPr>
                      </a:lvl2pPr>
                      <a:lvl3pPr marL="1034701" algn="l" defTabSz="1034701" rtl="0" eaLnBrk="1" latinLnBrk="0" hangingPunct="1">
                        <a:defRPr sz="2100" kern="1200">
                          <a:solidFill>
                            <a:schemeClr val="dk1"/>
                          </a:solidFill>
                          <a:latin typeface="RN House Sans Regular"/>
                        </a:defRPr>
                      </a:lvl3pPr>
                      <a:lvl4pPr marL="1552051" algn="l" defTabSz="1034701" rtl="0" eaLnBrk="1" latinLnBrk="0" hangingPunct="1">
                        <a:defRPr sz="2100" kern="1200">
                          <a:solidFill>
                            <a:schemeClr val="dk1"/>
                          </a:solidFill>
                          <a:latin typeface="RN House Sans Regular"/>
                        </a:defRPr>
                      </a:lvl4pPr>
                      <a:lvl5pPr marL="2069402" algn="l" defTabSz="1034701" rtl="0" eaLnBrk="1" latinLnBrk="0" hangingPunct="1">
                        <a:defRPr sz="2100" kern="1200">
                          <a:solidFill>
                            <a:schemeClr val="dk1"/>
                          </a:solidFill>
                          <a:latin typeface="RN House Sans Regular"/>
                        </a:defRPr>
                      </a:lvl5pPr>
                      <a:lvl6pPr marL="2586753" algn="l" defTabSz="1034701" rtl="0" eaLnBrk="1" latinLnBrk="0" hangingPunct="1">
                        <a:defRPr sz="2100" kern="1200">
                          <a:solidFill>
                            <a:schemeClr val="dk1"/>
                          </a:solidFill>
                          <a:latin typeface="RN House Sans Regular"/>
                        </a:defRPr>
                      </a:lvl6pPr>
                      <a:lvl7pPr marL="3104103" algn="l" defTabSz="1034701" rtl="0" eaLnBrk="1" latinLnBrk="0" hangingPunct="1">
                        <a:defRPr sz="2100" kern="1200">
                          <a:solidFill>
                            <a:schemeClr val="dk1"/>
                          </a:solidFill>
                          <a:latin typeface="RN House Sans Regular"/>
                        </a:defRPr>
                      </a:lvl7pPr>
                      <a:lvl8pPr marL="3621455" algn="l" defTabSz="1034701" rtl="0" eaLnBrk="1" latinLnBrk="0" hangingPunct="1">
                        <a:defRPr sz="2100" kern="1200">
                          <a:solidFill>
                            <a:schemeClr val="dk1"/>
                          </a:solidFill>
                          <a:latin typeface="RN House Sans Regular"/>
                        </a:defRPr>
                      </a:lvl8pPr>
                      <a:lvl9pPr marL="4138804" algn="l" defTabSz="1034701" rtl="0" eaLnBrk="1" latinLnBrk="0" hangingPunct="1">
                        <a:defRPr sz="2100" kern="1200">
                          <a:solidFill>
                            <a:schemeClr val="dk1"/>
                          </a:solidFill>
                          <a:latin typeface="RN House Sans Regular"/>
                        </a:defRPr>
                      </a:lvl9pPr>
                    </a:lstStyle>
                    <a:p>
                      <a:pPr algn="ctr"/>
                      <a:r>
                        <a:rPr lang="en-GB" sz="1000" b="1" dirty="0">
                          <a:effectLst/>
                          <a:latin typeface="RN House Sans Regular" panose="020B0504020203020204" pitchFamily="34" charset="0"/>
                          <a:ea typeface="Times New Roman" panose="02020603050405020304" pitchFamily="18" charset="0"/>
                        </a:rPr>
                        <a:t>Fraud DAS</a:t>
                      </a:r>
                    </a:p>
                  </a:txBody>
                  <a:tcPr marL="22374" marR="22374" marT="22374" marB="2237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58CC3">
                        <a:tint val="20000"/>
                      </a:srgbClr>
                    </a:solidFill>
                  </a:tcPr>
                </a:tc>
                <a:tc>
                  <a:txBody>
                    <a:bodyPr/>
                    <a:lstStyle>
                      <a:lvl1pPr marL="0" algn="l" defTabSz="1034701" rtl="0" eaLnBrk="1" latinLnBrk="0" hangingPunct="1">
                        <a:defRPr sz="2100" kern="1200">
                          <a:solidFill>
                            <a:schemeClr val="dk1"/>
                          </a:solidFill>
                          <a:latin typeface="RN House Sans Regular"/>
                        </a:defRPr>
                      </a:lvl1pPr>
                      <a:lvl2pPr marL="517352" algn="l" defTabSz="1034701" rtl="0" eaLnBrk="1" latinLnBrk="0" hangingPunct="1">
                        <a:defRPr sz="2100" kern="1200">
                          <a:solidFill>
                            <a:schemeClr val="dk1"/>
                          </a:solidFill>
                          <a:latin typeface="RN House Sans Regular"/>
                        </a:defRPr>
                      </a:lvl2pPr>
                      <a:lvl3pPr marL="1034701" algn="l" defTabSz="1034701" rtl="0" eaLnBrk="1" latinLnBrk="0" hangingPunct="1">
                        <a:defRPr sz="2100" kern="1200">
                          <a:solidFill>
                            <a:schemeClr val="dk1"/>
                          </a:solidFill>
                          <a:latin typeface="RN House Sans Regular"/>
                        </a:defRPr>
                      </a:lvl3pPr>
                      <a:lvl4pPr marL="1552051" algn="l" defTabSz="1034701" rtl="0" eaLnBrk="1" latinLnBrk="0" hangingPunct="1">
                        <a:defRPr sz="2100" kern="1200">
                          <a:solidFill>
                            <a:schemeClr val="dk1"/>
                          </a:solidFill>
                          <a:latin typeface="RN House Sans Regular"/>
                        </a:defRPr>
                      </a:lvl4pPr>
                      <a:lvl5pPr marL="2069402" algn="l" defTabSz="1034701" rtl="0" eaLnBrk="1" latinLnBrk="0" hangingPunct="1">
                        <a:defRPr sz="2100" kern="1200">
                          <a:solidFill>
                            <a:schemeClr val="dk1"/>
                          </a:solidFill>
                          <a:latin typeface="RN House Sans Regular"/>
                        </a:defRPr>
                      </a:lvl5pPr>
                      <a:lvl6pPr marL="2586753" algn="l" defTabSz="1034701" rtl="0" eaLnBrk="1" latinLnBrk="0" hangingPunct="1">
                        <a:defRPr sz="2100" kern="1200">
                          <a:solidFill>
                            <a:schemeClr val="dk1"/>
                          </a:solidFill>
                          <a:latin typeface="RN House Sans Regular"/>
                        </a:defRPr>
                      </a:lvl6pPr>
                      <a:lvl7pPr marL="3104103" algn="l" defTabSz="1034701" rtl="0" eaLnBrk="1" latinLnBrk="0" hangingPunct="1">
                        <a:defRPr sz="2100" kern="1200">
                          <a:solidFill>
                            <a:schemeClr val="dk1"/>
                          </a:solidFill>
                          <a:latin typeface="RN House Sans Regular"/>
                        </a:defRPr>
                      </a:lvl7pPr>
                      <a:lvl8pPr marL="3621455" algn="l" defTabSz="1034701" rtl="0" eaLnBrk="1" latinLnBrk="0" hangingPunct="1">
                        <a:defRPr sz="2100" kern="1200">
                          <a:solidFill>
                            <a:schemeClr val="dk1"/>
                          </a:solidFill>
                          <a:latin typeface="RN House Sans Regular"/>
                        </a:defRPr>
                      </a:lvl8pPr>
                      <a:lvl9pPr marL="4138804" algn="l" defTabSz="1034701" rtl="0" eaLnBrk="1" latinLnBrk="0" hangingPunct="1">
                        <a:defRPr sz="2100" kern="1200">
                          <a:solidFill>
                            <a:schemeClr val="dk1"/>
                          </a:solidFill>
                          <a:latin typeface="RN House Sans Regular"/>
                        </a:defRPr>
                      </a:lvl9pPr>
                    </a:lstStyle>
                    <a:p>
                      <a:r>
                        <a:rPr lang="en-GB" sz="1000" dirty="0">
                          <a:effectLst/>
                          <a:latin typeface="RN House Sans Regular" panose="020B0504020203020204" pitchFamily="34" charset="0"/>
                          <a:ea typeface="Times New Roman" panose="02020603050405020304" pitchFamily="18" charset="0"/>
                        </a:rPr>
                        <a:t>Data Store</a:t>
                      </a:r>
                    </a:p>
                  </a:txBody>
                  <a:tcPr marL="22374" marR="22374" marT="22374" marB="2237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58CC3">
                        <a:tint val="20000"/>
                      </a:srgbClr>
                    </a:solidFill>
                  </a:tcPr>
                </a:tc>
                <a:tc>
                  <a:txBody>
                    <a:bodyPr/>
                    <a:lstStyle>
                      <a:lvl1pPr marL="0" algn="l" defTabSz="1034701" rtl="0" eaLnBrk="1" latinLnBrk="0" hangingPunct="1">
                        <a:defRPr sz="2100" kern="1200">
                          <a:solidFill>
                            <a:schemeClr val="dk1"/>
                          </a:solidFill>
                          <a:latin typeface="RN House Sans Regular"/>
                        </a:defRPr>
                      </a:lvl1pPr>
                      <a:lvl2pPr marL="517352" algn="l" defTabSz="1034701" rtl="0" eaLnBrk="1" latinLnBrk="0" hangingPunct="1">
                        <a:defRPr sz="2100" kern="1200">
                          <a:solidFill>
                            <a:schemeClr val="dk1"/>
                          </a:solidFill>
                          <a:latin typeface="RN House Sans Regular"/>
                        </a:defRPr>
                      </a:lvl2pPr>
                      <a:lvl3pPr marL="1034701" algn="l" defTabSz="1034701" rtl="0" eaLnBrk="1" latinLnBrk="0" hangingPunct="1">
                        <a:defRPr sz="2100" kern="1200">
                          <a:solidFill>
                            <a:schemeClr val="dk1"/>
                          </a:solidFill>
                          <a:latin typeface="RN House Sans Regular"/>
                        </a:defRPr>
                      </a:lvl3pPr>
                      <a:lvl4pPr marL="1552051" algn="l" defTabSz="1034701" rtl="0" eaLnBrk="1" latinLnBrk="0" hangingPunct="1">
                        <a:defRPr sz="2100" kern="1200">
                          <a:solidFill>
                            <a:schemeClr val="dk1"/>
                          </a:solidFill>
                          <a:latin typeface="RN House Sans Regular"/>
                        </a:defRPr>
                      </a:lvl4pPr>
                      <a:lvl5pPr marL="2069402" algn="l" defTabSz="1034701" rtl="0" eaLnBrk="1" latinLnBrk="0" hangingPunct="1">
                        <a:defRPr sz="2100" kern="1200">
                          <a:solidFill>
                            <a:schemeClr val="dk1"/>
                          </a:solidFill>
                          <a:latin typeface="RN House Sans Regular"/>
                        </a:defRPr>
                      </a:lvl5pPr>
                      <a:lvl6pPr marL="2586753" algn="l" defTabSz="1034701" rtl="0" eaLnBrk="1" latinLnBrk="0" hangingPunct="1">
                        <a:defRPr sz="2100" kern="1200">
                          <a:solidFill>
                            <a:schemeClr val="dk1"/>
                          </a:solidFill>
                          <a:latin typeface="RN House Sans Regular"/>
                        </a:defRPr>
                      </a:lvl6pPr>
                      <a:lvl7pPr marL="3104103" algn="l" defTabSz="1034701" rtl="0" eaLnBrk="1" latinLnBrk="0" hangingPunct="1">
                        <a:defRPr sz="2100" kern="1200">
                          <a:solidFill>
                            <a:schemeClr val="dk1"/>
                          </a:solidFill>
                          <a:latin typeface="RN House Sans Regular"/>
                        </a:defRPr>
                      </a:lvl7pPr>
                      <a:lvl8pPr marL="3621455" algn="l" defTabSz="1034701" rtl="0" eaLnBrk="1" latinLnBrk="0" hangingPunct="1">
                        <a:defRPr sz="2100" kern="1200">
                          <a:solidFill>
                            <a:schemeClr val="dk1"/>
                          </a:solidFill>
                          <a:latin typeface="RN House Sans Regular"/>
                        </a:defRPr>
                      </a:lvl8pPr>
                      <a:lvl9pPr marL="4138804" algn="l" defTabSz="1034701" rtl="0" eaLnBrk="1" latinLnBrk="0" hangingPunct="1">
                        <a:defRPr sz="2100" kern="1200">
                          <a:solidFill>
                            <a:schemeClr val="dk1"/>
                          </a:solidFill>
                          <a:latin typeface="RN House Sans Regular"/>
                        </a:defRPr>
                      </a:lvl9pPr>
                    </a:lstStyle>
                    <a:p>
                      <a:r>
                        <a:rPr lang="en-GB" sz="1000" dirty="0">
                          <a:solidFill>
                            <a:schemeClr val="accent5"/>
                          </a:solidFill>
                          <a:effectLst/>
                          <a:latin typeface="RN House Sans Regular" panose="020B0504020203020204" pitchFamily="34" charset="0"/>
                          <a:ea typeface="Times New Roman" panose="02020603050405020304" pitchFamily="18" charset="0"/>
                        </a:rPr>
                        <a:t>Existing – Change Required</a:t>
                      </a:r>
                    </a:p>
                  </a:txBody>
                  <a:tcPr marL="22374" marR="22374" marT="22374" marB="2237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58CC3">
                        <a:tint val="20000"/>
                      </a:srgbClr>
                    </a:solidFill>
                  </a:tcPr>
                </a:tc>
                <a:tc>
                  <a:txBody>
                    <a:bodyPr/>
                    <a:lstStyle>
                      <a:lvl1pPr marL="0" algn="l" defTabSz="1034701" rtl="0" eaLnBrk="1" latinLnBrk="0" hangingPunct="1">
                        <a:defRPr sz="2100" kern="1200">
                          <a:solidFill>
                            <a:schemeClr val="dk1"/>
                          </a:solidFill>
                          <a:latin typeface="RN House Sans Regular"/>
                        </a:defRPr>
                      </a:lvl1pPr>
                      <a:lvl2pPr marL="517352" algn="l" defTabSz="1034701" rtl="0" eaLnBrk="1" latinLnBrk="0" hangingPunct="1">
                        <a:defRPr sz="2100" kern="1200">
                          <a:solidFill>
                            <a:schemeClr val="dk1"/>
                          </a:solidFill>
                          <a:latin typeface="RN House Sans Regular"/>
                        </a:defRPr>
                      </a:lvl2pPr>
                      <a:lvl3pPr marL="1034701" algn="l" defTabSz="1034701" rtl="0" eaLnBrk="1" latinLnBrk="0" hangingPunct="1">
                        <a:defRPr sz="2100" kern="1200">
                          <a:solidFill>
                            <a:schemeClr val="dk1"/>
                          </a:solidFill>
                          <a:latin typeface="RN House Sans Regular"/>
                        </a:defRPr>
                      </a:lvl3pPr>
                      <a:lvl4pPr marL="1552051" algn="l" defTabSz="1034701" rtl="0" eaLnBrk="1" latinLnBrk="0" hangingPunct="1">
                        <a:defRPr sz="2100" kern="1200">
                          <a:solidFill>
                            <a:schemeClr val="dk1"/>
                          </a:solidFill>
                          <a:latin typeface="RN House Sans Regular"/>
                        </a:defRPr>
                      </a:lvl4pPr>
                      <a:lvl5pPr marL="2069402" algn="l" defTabSz="1034701" rtl="0" eaLnBrk="1" latinLnBrk="0" hangingPunct="1">
                        <a:defRPr sz="2100" kern="1200">
                          <a:solidFill>
                            <a:schemeClr val="dk1"/>
                          </a:solidFill>
                          <a:latin typeface="RN House Sans Regular"/>
                        </a:defRPr>
                      </a:lvl5pPr>
                      <a:lvl6pPr marL="2586753" algn="l" defTabSz="1034701" rtl="0" eaLnBrk="1" latinLnBrk="0" hangingPunct="1">
                        <a:defRPr sz="2100" kern="1200">
                          <a:solidFill>
                            <a:schemeClr val="dk1"/>
                          </a:solidFill>
                          <a:latin typeface="RN House Sans Regular"/>
                        </a:defRPr>
                      </a:lvl6pPr>
                      <a:lvl7pPr marL="3104103" algn="l" defTabSz="1034701" rtl="0" eaLnBrk="1" latinLnBrk="0" hangingPunct="1">
                        <a:defRPr sz="2100" kern="1200">
                          <a:solidFill>
                            <a:schemeClr val="dk1"/>
                          </a:solidFill>
                          <a:latin typeface="RN House Sans Regular"/>
                        </a:defRPr>
                      </a:lvl7pPr>
                      <a:lvl8pPr marL="3621455" algn="l" defTabSz="1034701" rtl="0" eaLnBrk="1" latinLnBrk="0" hangingPunct="1">
                        <a:defRPr sz="2100" kern="1200">
                          <a:solidFill>
                            <a:schemeClr val="dk1"/>
                          </a:solidFill>
                          <a:latin typeface="RN House Sans Regular"/>
                        </a:defRPr>
                      </a:lvl8pPr>
                      <a:lvl9pPr marL="4138804" algn="l" defTabSz="1034701" rtl="0" eaLnBrk="1" latinLnBrk="0" hangingPunct="1">
                        <a:defRPr sz="2100" kern="1200">
                          <a:solidFill>
                            <a:schemeClr val="dk1"/>
                          </a:solidFill>
                          <a:latin typeface="RN House Sans Regular"/>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000" dirty="0">
                          <a:effectLst/>
                          <a:latin typeface="RN House Sans Regular" panose="020B0504020203020204" pitchFamily="34" charset="0"/>
                        </a:rPr>
                        <a:t>Domain Analytical Store holding Fraud D&amp;A data. 13 new tables are created to store data from the Kafka Topics component. 6 new tables are created to support reporting and MI component (Tableau)</a:t>
                      </a:r>
                      <a:endParaRPr lang="en-GB" sz="1000" dirty="0">
                        <a:effectLst/>
                        <a:latin typeface="RN House Sans Regular" panose="020B0504020203020204" pitchFamily="34" charset="0"/>
                        <a:ea typeface="Times New Roman" panose="02020603050405020304" pitchFamily="18" charset="0"/>
                      </a:endParaRPr>
                    </a:p>
                  </a:txBody>
                  <a:tcPr marL="22374" marR="22374" marT="22374" marB="2237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58CC3">
                        <a:tint val="20000"/>
                      </a:srgbClr>
                    </a:solidFill>
                  </a:tcPr>
                </a:tc>
                <a:extLst>
                  <a:ext uri="{0D108BD9-81ED-4DB2-BD59-A6C34878D82A}">
                    <a16:rowId xmlns:a16="http://schemas.microsoft.com/office/drawing/2014/main" val="2866655051"/>
                  </a:ext>
                </a:extLst>
              </a:tr>
              <a:tr h="587663">
                <a:tc>
                  <a:txBody>
                    <a:bodyPr/>
                    <a:lstStyle>
                      <a:lvl1pPr marL="0" algn="l" defTabSz="1034701" rtl="0" eaLnBrk="1" latinLnBrk="0" hangingPunct="1">
                        <a:defRPr sz="2100" kern="1200">
                          <a:solidFill>
                            <a:schemeClr val="dk1"/>
                          </a:solidFill>
                          <a:latin typeface="RN House Sans Regular"/>
                        </a:defRPr>
                      </a:lvl1pPr>
                      <a:lvl2pPr marL="517352" algn="l" defTabSz="1034701" rtl="0" eaLnBrk="1" latinLnBrk="0" hangingPunct="1">
                        <a:defRPr sz="2100" kern="1200">
                          <a:solidFill>
                            <a:schemeClr val="dk1"/>
                          </a:solidFill>
                          <a:latin typeface="RN House Sans Regular"/>
                        </a:defRPr>
                      </a:lvl2pPr>
                      <a:lvl3pPr marL="1034701" algn="l" defTabSz="1034701" rtl="0" eaLnBrk="1" latinLnBrk="0" hangingPunct="1">
                        <a:defRPr sz="2100" kern="1200">
                          <a:solidFill>
                            <a:schemeClr val="dk1"/>
                          </a:solidFill>
                          <a:latin typeface="RN House Sans Regular"/>
                        </a:defRPr>
                      </a:lvl3pPr>
                      <a:lvl4pPr marL="1552051" algn="l" defTabSz="1034701" rtl="0" eaLnBrk="1" latinLnBrk="0" hangingPunct="1">
                        <a:defRPr sz="2100" kern="1200">
                          <a:solidFill>
                            <a:schemeClr val="dk1"/>
                          </a:solidFill>
                          <a:latin typeface="RN House Sans Regular"/>
                        </a:defRPr>
                      </a:lvl4pPr>
                      <a:lvl5pPr marL="2069402" algn="l" defTabSz="1034701" rtl="0" eaLnBrk="1" latinLnBrk="0" hangingPunct="1">
                        <a:defRPr sz="2100" kern="1200">
                          <a:solidFill>
                            <a:schemeClr val="dk1"/>
                          </a:solidFill>
                          <a:latin typeface="RN House Sans Regular"/>
                        </a:defRPr>
                      </a:lvl5pPr>
                      <a:lvl6pPr marL="2586753" algn="l" defTabSz="1034701" rtl="0" eaLnBrk="1" latinLnBrk="0" hangingPunct="1">
                        <a:defRPr sz="2100" kern="1200">
                          <a:solidFill>
                            <a:schemeClr val="dk1"/>
                          </a:solidFill>
                          <a:latin typeface="RN House Sans Regular"/>
                        </a:defRPr>
                      </a:lvl6pPr>
                      <a:lvl7pPr marL="3104103" algn="l" defTabSz="1034701" rtl="0" eaLnBrk="1" latinLnBrk="0" hangingPunct="1">
                        <a:defRPr sz="2100" kern="1200">
                          <a:solidFill>
                            <a:schemeClr val="dk1"/>
                          </a:solidFill>
                          <a:latin typeface="RN House Sans Regular"/>
                        </a:defRPr>
                      </a:lvl7pPr>
                      <a:lvl8pPr marL="3621455" algn="l" defTabSz="1034701" rtl="0" eaLnBrk="1" latinLnBrk="0" hangingPunct="1">
                        <a:defRPr sz="2100" kern="1200">
                          <a:solidFill>
                            <a:schemeClr val="dk1"/>
                          </a:solidFill>
                          <a:latin typeface="RN House Sans Regular"/>
                        </a:defRPr>
                      </a:lvl8pPr>
                      <a:lvl9pPr marL="4138804" algn="l" defTabSz="1034701" rtl="0" eaLnBrk="1" latinLnBrk="0" hangingPunct="1">
                        <a:defRPr sz="2100" kern="1200">
                          <a:solidFill>
                            <a:schemeClr val="dk1"/>
                          </a:solidFill>
                          <a:latin typeface="RN House Sans Regular"/>
                        </a:defRPr>
                      </a:lvl9pPr>
                    </a:lstStyle>
                    <a:p>
                      <a:pPr algn="ctr"/>
                      <a:endParaRPr lang="en-GB" sz="1000" b="1" dirty="0">
                        <a:effectLst/>
                        <a:latin typeface="RN House Sans Regular" panose="020B0504020203020204" pitchFamily="34" charset="0"/>
                        <a:ea typeface="Times New Roman" panose="02020603050405020304" pitchFamily="18" charset="0"/>
                      </a:endParaRPr>
                    </a:p>
                  </a:txBody>
                  <a:tcPr marL="22374" marR="22374" marT="22374" marB="2237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58CC3">
                        <a:tint val="40000"/>
                      </a:srgbClr>
                    </a:solidFill>
                  </a:tcPr>
                </a:tc>
                <a:tc>
                  <a:txBody>
                    <a:bodyPr/>
                    <a:lstStyle>
                      <a:lvl1pPr marL="0" algn="l" defTabSz="1034701" rtl="0" eaLnBrk="1" latinLnBrk="0" hangingPunct="1">
                        <a:defRPr sz="2100" kern="1200">
                          <a:solidFill>
                            <a:schemeClr val="dk1"/>
                          </a:solidFill>
                          <a:latin typeface="RN House Sans Regular"/>
                        </a:defRPr>
                      </a:lvl1pPr>
                      <a:lvl2pPr marL="517352" algn="l" defTabSz="1034701" rtl="0" eaLnBrk="1" latinLnBrk="0" hangingPunct="1">
                        <a:defRPr sz="2100" kern="1200">
                          <a:solidFill>
                            <a:schemeClr val="dk1"/>
                          </a:solidFill>
                          <a:latin typeface="RN House Sans Regular"/>
                        </a:defRPr>
                      </a:lvl2pPr>
                      <a:lvl3pPr marL="1034701" algn="l" defTabSz="1034701" rtl="0" eaLnBrk="1" latinLnBrk="0" hangingPunct="1">
                        <a:defRPr sz="2100" kern="1200">
                          <a:solidFill>
                            <a:schemeClr val="dk1"/>
                          </a:solidFill>
                          <a:latin typeface="RN House Sans Regular"/>
                        </a:defRPr>
                      </a:lvl3pPr>
                      <a:lvl4pPr marL="1552051" algn="l" defTabSz="1034701" rtl="0" eaLnBrk="1" latinLnBrk="0" hangingPunct="1">
                        <a:defRPr sz="2100" kern="1200">
                          <a:solidFill>
                            <a:schemeClr val="dk1"/>
                          </a:solidFill>
                          <a:latin typeface="RN House Sans Regular"/>
                        </a:defRPr>
                      </a:lvl4pPr>
                      <a:lvl5pPr marL="2069402" algn="l" defTabSz="1034701" rtl="0" eaLnBrk="1" latinLnBrk="0" hangingPunct="1">
                        <a:defRPr sz="2100" kern="1200">
                          <a:solidFill>
                            <a:schemeClr val="dk1"/>
                          </a:solidFill>
                          <a:latin typeface="RN House Sans Regular"/>
                        </a:defRPr>
                      </a:lvl5pPr>
                      <a:lvl6pPr marL="2586753" algn="l" defTabSz="1034701" rtl="0" eaLnBrk="1" latinLnBrk="0" hangingPunct="1">
                        <a:defRPr sz="2100" kern="1200">
                          <a:solidFill>
                            <a:schemeClr val="dk1"/>
                          </a:solidFill>
                          <a:latin typeface="RN House Sans Regular"/>
                        </a:defRPr>
                      </a:lvl6pPr>
                      <a:lvl7pPr marL="3104103" algn="l" defTabSz="1034701" rtl="0" eaLnBrk="1" latinLnBrk="0" hangingPunct="1">
                        <a:defRPr sz="2100" kern="1200">
                          <a:solidFill>
                            <a:schemeClr val="dk1"/>
                          </a:solidFill>
                          <a:latin typeface="RN House Sans Regular"/>
                        </a:defRPr>
                      </a:lvl7pPr>
                      <a:lvl8pPr marL="3621455" algn="l" defTabSz="1034701" rtl="0" eaLnBrk="1" latinLnBrk="0" hangingPunct="1">
                        <a:defRPr sz="2100" kern="1200">
                          <a:solidFill>
                            <a:schemeClr val="dk1"/>
                          </a:solidFill>
                          <a:latin typeface="RN House Sans Regular"/>
                        </a:defRPr>
                      </a:lvl8pPr>
                      <a:lvl9pPr marL="4138804" algn="l" defTabSz="1034701" rtl="0" eaLnBrk="1" latinLnBrk="0" hangingPunct="1">
                        <a:defRPr sz="2100" kern="1200">
                          <a:solidFill>
                            <a:schemeClr val="dk1"/>
                          </a:solidFill>
                          <a:latin typeface="RN House Sans Regular"/>
                        </a:defRPr>
                      </a:lvl9pPr>
                    </a:lstStyle>
                    <a:p>
                      <a:r>
                        <a:rPr lang="en-GB" sz="1000" dirty="0">
                          <a:effectLst/>
                          <a:latin typeface="RN House Sans Regular" panose="020B0504020203020204" pitchFamily="34" charset="0"/>
                          <a:ea typeface="Times New Roman" panose="02020603050405020304" pitchFamily="18" charset="0"/>
                        </a:rPr>
                        <a:t>Orchestration Platform</a:t>
                      </a:r>
                    </a:p>
                  </a:txBody>
                  <a:tcPr marL="22374" marR="22374" marT="22374" marB="2237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58CC3">
                        <a:tint val="40000"/>
                      </a:srgbClr>
                    </a:solidFill>
                  </a:tcPr>
                </a:tc>
                <a:tc>
                  <a:txBody>
                    <a:bodyPr/>
                    <a:lstStyle>
                      <a:lvl1pPr marL="0" algn="l" defTabSz="1034701" rtl="0" eaLnBrk="1" latinLnBrk="0" hangingPunct="1">
                        <a:defRPr sz="2100" kern="1200">
                          <a:solidFill>
                            <a:schemeClr val="dk1"/>
                          </a:solidFill>
                          <a:latin typeface="RN House Sans Regular"/>
                        </a:defRPr>
                      </a:lvl1pPr>
                      <a:lvl2pPr marL="517352" algn="l" defTabSz="1034701" rtl="0" eaLnBrk="1" latinLnBrk="0" hangingPunct="1">
                        <a:defRPr sz="2100" kern="1200">
                          <a:solidFill>
                            <a:schemeClr val="dk1"/>
                          </a:solidFill>
                          <a:latin typeface="RN House Sans Regular"/>
                        </a:defRPr>
                      </a:lvl2pPr>
                      <a:lvl3pPr marL="1034701" algn="l" defTabSz="1034701" rtl="0" eaLnBrk="1" latinLnBrk="0" hangingPunct="1">
                        <a:defRPr sz="2100" kern="1200">
                          <a:solidFill>
                            <a:schemeClr val="dk1"/>
                          </a:solidFill>
                          <a:latin typeface="RN House Sans Regular"/>
                        </a:defRPr>
                      </a:lvl3pPr>
                      <a:lvl4pPr marL="1552051" algn="l" defTabSz="1034701" rtl="0" eaLnBrk="1" latinLnBrk="0" hangingPunct="1">
                        <a:defRPr sz="2100" kern="1200">
                          <a:solidFill>
                            <a:schemeClr val="dk1"/>
                          </a:solidFill>
                          <a:latin typeface="RN House Sans Regular"/>
                        </a:defRPr>
                      </a:lvl4pPr>
                      <a:lvl5pPr marL="2069402" algn="l" defTabSz="1034701" rtl="0" eaLnBrk="1" latinLnBrk="0" hangingPunct="1">
                        <a:defRPr sz="2100" kern="1200">
                          <a:solidFill>
                            <a:schemeClr val="dk1"/>
                          </a:solidFill>
                          <a:latin typeface="RN House Sans Regular"/>
                        </a:defRPr>
                      </a:lvl5pPr>
                      <a:lvl6pPr marL="2586753" algn="l" defTabSz="1034701" rtl="0" eaLnBrk="1" latinLnBrk="0" hangingPunct="1">
                        <a:defRPr sz="2100" kern="1200">
                          <a:solidFill>
                            <a:schemeClr val="dk1"/>
                          </a:solidFill>
                          <a:latin typeface="RN House Sans Regular"/>
                        </a:defRPr>
                      </a:lvl6pPr>
                      <a:lvl7pPr marL="3104103" algn="l" defTabSz="1034701" rtl="0" eaLnBrk="1" latinLnBrk="0" hangingPunct="1">
                        <a:defRPr sz="2100" kern="1200">
                          <a:solidFill>
                            <a:schemeClr val="dk1"/>
                          </a:solidFill>
                          <a:latin typeface="RN House Sans Regular"/>
                        </a:defRPr>
                      </a:lvl7pPr>
                      <a:lvl8pPr marL="3621455" algn="l" defTabSz="1034701" rtl="0" eaLnBrk="1" latinLnBrk="0" hangingPunct="1">
                        <a:defRPr sz="2100" kern="1200">
                          <a:solidFill>
                            <a:schemeClr val="dk1"/>
                          </a:solidFill>
                          <a:latin typeface="RN House Sans Regular"/>
                        </a:defRPr>
                      </a:lvl8pPr>
                      <a:lvl9pPr marL="4138804" algn="l" defTabSz="1034701" rtl="0" eaLnBrk="1" latinLnBrk="0" hangingPunct="1">
                        <a:defRPr sz="2100" kern="1200">
                          <a:solidFill>
                            <a:schemeClr val="dk1"/>
                          </a:solidFill>
                          <a:latin typeface="RN House Sans Regular"/>
                        </a:defRPr>
                      </a:lvl9pPr>
                    </a:lstStyle>
                    <a:p>
                      <a:r>
                        <a:rPr lang="en-GB" sz="1000" dirty="0">
                          <a:solidFill>
                            <a:srgbClr val="00B050"/>
                          </a:solidFill>
                          <a:effectLst/>
                          <a:latin typeface="RN House Sans Regular" panose="020B0504020203020204" pitchFamily="34" charset="0"/>
                          <a:ea typeface="Times New Roman" panose="02020603050405020304" pitchFamily="18" charset="0"/>
                        </a:rPr>
                        <a:t>New Pipeline</a:t>
                      </a:r>
                    </a:p>
                  </a:txBody>
                  <a:tcPr marL="22374" marR="22374" marT="22374" marB="2237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58CC3">
                        <a:tint val="40000"/>
                      </a:srgbClr>
                    </a:solidFill>
                  </a:tcPr>
                </a:tc>
                <a:tc>
                  <a:txBody>
                    <a:bodyPr/>
                    <a:lstStyle>
                      <a:lvl1pPr marL="0" algn="l" defTabSz="1034701" rtl="0" eaLnBrk="1" latinLnBrk="0" hangingPunct="1">
                        <a:defRPr sz="2100" kern="1200">
                          <a:solidFill>
                            <a:schemeClr val="dk1"/>
                          </a:solidFill>
                          <a:latin typeface="RN House Sans Regular"/>
                        </a:defRPr>
                      </a:lvl1pPr>
                      <a:lvl2pPr marL="517352" algn="l" defTabSz="1034701" rtl="0" eaLnBrk="1" latinLnBrk="0" hangingPunct="1">
                        <a:defRPr sz="2100" kern="1200">
                          <a:solidFill>
                            <a:schemeClr val="dk1"/>
                          </a:solidFill>
                          <a:latin typeface="RN House Sans Regular"/>
                        </a:defRPr>
                      </a:lvl2pPr>
                      <a:lvl3pPr marL="1034701" algn="l" defTabSz="1034701" rtl="0" eaLnBrk="1" latinLnBrk="0" hangingPunct="1">
                        <a:defRPr sz="2100" kern="1200">
                          <a:solidFill>
                            <a:schemeClr val="dk1"/>
                          </a:solidFill>
                          <a:latin typeface="RN House Sans Regular"/>
                        </a:defRPr>
                      </a:lvl3pPr>
                      <a:lvl4pPr marL="1552051" algn="l" defTabSz="1034701" rtl="0" eaLnBrk="1" latinLnBrk="0" hangingPunct="1">
                        <a:defRPr sz="2100" kern="1200">
                          <a:solidFill>
                            <a:schemeClr val="dk1"/>
                          </a:solidFill>
                          <a:latin typeface="RN House Sans Regular"/>
                        </a:defRPr>
                      </a:lvl4pPr>
                      <a:lvl5pPr marL="2069402" algn="l" defTabSz="1034701" rtl="0" eaLnBrk="1" latinLnBrk="0" hangingPunct="1">
                        <a:defRPr sz="2100" kern="1200">
                          <a:solidFill>
                            <a:schemeClr val="dk1"/>
                          </a:solidFill>
                          <a:latin typeface="RN House Sans Regular"/>
                        </a:defRPr>
                      </a:lvl5pPr>
                      <a:lvl6pPr marL="2586753" algn="l" defTabSz="1034701" rtl="0" eaLnBrk="1" latinLnBrk="0" hangingPunct="1">
                        <a:defRPr sz="2100" kern="1200">
                          <a:solidFill>
                            <a:schemeClr val="dk1"/>
                          </a:solidFill>
                          <a:latin typeface="RN House Sans Regular"/>
                        </a:defRPr>
                      </a:lvl6pPr>
                      <a:lvl7pPr marL="3104103" algn="l" defTabSz="1034701" rtl="0" eaLnBrk="1" latinLnBrk="0" hangingPunct="1">
                        <a:defRPr sz="2100" kern="1200">
                          <a:solidFill>
                            <a:schemeClr val="dk1"/>
                          </a:solidFill>
                          <a:latin typeface="RN House Sans Regular"/>
                        </a:defRPr>
                      </a:lvl7pPr>
                      <a:lvl8pPr marL="3621455" algn="l" defTabSz="1034701" rtl="0" eaLnBrk="1" latinLnBrk="0" hangingPunct="1">
                        <a:defRPr sz="2100" kern="1200">
                          <a:solidFill>
                            <a:schemeClr val="dk1"/>
                          </a:solidFill>
                          <a:latin typeface="RN House Sans Regular"/>
                        </a:defRPr>
                      </a:lvl8pPr>
                      <a:lvl9pPr marL="4138804" algn="l" defTabSz="1034701" rtl="0" eaLnBrk="1" latinLnBrk="0" hangingPunct="1">
                        <a:defRPr sz="2100" kern="1200">
                          <a:solidFill>
                            <a:schemeClr val="dk1"/>
                          </a:solidFill>
                          <a:latin typeface="RN House Sans Regular"/>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000" dirty="0">
                          <a:effectLst/>
                          <a:latin typeface="RN House Sans Regular" panose="020B0504020203020204" pitchFamily="34" charset="0"/>
                        </a:rPr>
                        <a:t>New pipeline is created to pull data from the Kafka Topics component, transform it (also converting to parquet files) and load into the Fraud DAS</a:t>
                      </a:r>
                      <a:endParaRPr lang="en-GB" sz="1000" dirty="0">
                        <a:effectLst/>
                        <a:latin typeface="RN House Sans Regular" panose="020B0504020203020204" pitchFamily="34" charset="0"/>
                        <a:ea typeface="Times New Roman" panose="02020603050405020304" pitchFamily="18" charset="0"/>
                      </a:endParaRPr>
                    </a:p>
                    <a:p>
                      <a:endParaRPr lang="en-GB" sz="1000" dirty="0">
                        <a:effectLst/>
                        <a:latin typeface="RN House Sans Regular" panose="020B0504020203020204" pitchFamily="34" charset="0"/>
                        <a:ea typeface="Times New Roman" panose="02020603050405020304" pitchFamily="18" charset="0"/>
                      </a:endParaRPr>
                    </a:p>
                  </a:txBody>
                  <a:tcPr marL="22374" marR="22374" marT="22374" marB="2237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58CC3">
                        <a:tint val="40000"/>
                      </a:srgbClr>
                    </a:solidFill>
                  </a:tcPr>
                </a:tc>
                <a:extLst>
                  <a:ext uri="{0D108BD9-81ED-4DB2-BD59-A6C34878D82A}">
                    <a16:rowId xmlns:a16="http://schemas.microsoft.com/office/drawing/2014/main" val="3695845466"/>
                  </a:ext>
                </a:extLst>
              </a:tr>
              <a:tr h="389128">
                <a:tc>
                  <a:txBody>
                    <a:bodyPr/>
                    <a:lstStyle>
                      <a:lvl1pPr marL="0" algn="l" defTabSz="1034701" rtl="0" eaLnBrk="1" latinLnBrk="0" hangingPunct="1">
                        <a:defRPr sz="2100" kern="1200">
                          <a:solidFill>
                            <a:schemeClr val="dk1"/>
                          </a:solidFill>
                          <a:latin typeface="RN House Sans Regular"/>
                        </a:defRPr>
                      </a:lvl1pPr>
                      <a:lvl2pPr marL="517352" algn="l" defTabSz="1034701" rtl="0" eaLnBrk="1" latinLnBrk="0" hangingPunct="1">
                        <a:defRPr sz="2100" kern="1200">
                          <a:solidFill>
                            <a:schemeClr val="dk1"/>
                          </a:solidFill>
                          <a:latin typeface="RN House Sans Regular"/>
                        </a:defRPr>
                      </a:lvl2pPr>
                      <a:lvl3pPr marL="1034701" algn="l" defTabSz="1034701" rtl="0" eaLnBrk="1" latinLnBrk="0" hangingPunct="1">
                        <a:defRPr sz="2100" kern="1200">
                          <a:solidFill>
                            <a:schemeClr val="dk1"/>
                          </a:solidFill>
                          <a:latin typeface="RN House Sans Regular"/>
                        </a:defRPr>
                      </a:lvl3pPr>
                      <a:lvl4pPr marL="1552051" algn="l" defTabSz="1034701" rtl="0" eaLnBrk="1" latinLnBrk="0" hangingPunct="1">
                        <a:defRPr sz="2100" kern="1200">
                          <a:solidFill>
                            <a:schemeClr val="dk1"/>
                          </a:solidFill>
                          <a:latin typeface="RN House Sans Regular"/>
                        </a:defRPr>
                      </a:lvl4pPr>
                      <a:lvl5pPr marL="2069402" algn="l" defTabSz="1034701" rtl="0" eaLnBrk="1" latinLnBrk="0" hangingPunct="1">
                        <a:defRPr sz="2100" kern="1200">
                          <a:solidFill>
                            <a:schemeClr val="dk1"/>
                          </a:solidFill>
                          <a:latin typeface="RN House Sans Regular"/>
                        </a:defRPr>
                      </a:lvl5pPr>
                      <a:lvl6pPr marL="2586753" algn="l" defTabSz="1034701" rtl="0" eaLnBrk="1" latinLnBrk="0" hangingPunct="1">
                        <a:defRPr sz="2100" kern="1200">
                          <a:solidFill>
                            <a:schemeClr val="dk1"/>
                          </a:solidFill>
                          <a:latin typeface="RN House Sans Regular"/>
                        </a:defRPr>
                      </a:lvl6pPr>
                      <a:lvl7pPr marL="3104103" algn="l" defTabSz="1034701" rtl="0" eaLnBrk="1" latinLnBrk="0" hangingPunct="1">
                        <a:defRPr sz="2100" kern="1200">
                          <a:solidFill>
                            <a:schemeClr val="dk1"/>
                          </a:solidFill>
                          <a:latin typeface="RN House Sans Regular"/>
                        </a:defRPr>
                      </a:lvl7pPr>
                      <a:lvl8pPr marL="3621455" algn="l" defTabSz="1034701" rtl="0" eaLnBrk="1" latinLnBrk="0" hangingPunct="1">
                        <a:defRPr sz="2100" kern="1200">
                          <a:solidFill>
                            <a:schemeClr val="dk1"/>
                          </a:solidFill>
                          <a:latin typeface="RN House Sans Regular"/>
                        </a:defRPr>
                      </a:lvl8pPr>
                      <a:lvl9pPr marL="4138804" algn="l" defTabSz="1034701" rtl="0" eaLnBrk="1" latinLnBrk="0" hangingPunct="1">
                        <a:defRPr sz="2100" kern="1200">
                          <a:solidFill>
                            <a:schemeClr val="dk1"/>
                          </a:solidFill>
                          <a:latin typeface="RN House Sans Regular"/>
                        </a:defRPr>
                      </a:lvl9pPr>
                    </a:lstStyle>
                    <a:p>
                      <a:pPr algn="ctr"/>
                      <a:endParaRPr lang="en-GB" sz="1000" b="1" dirty="0">
                        <a:effectLst/>
                        <a:latin typeface="RN House Sans Regular" panose="020B0504020203020204" pitchFamily="34" charset="0"/>
                        <a:ea typeface="Times New Roman" panose="02020603050405020304" pitchFamily="18" charset="0"/>
                      </a:endParaRPr>
                    </a:p>
                  </a:txBody>
                  <a:tcPr marL="22374" marR="22374" marT="22374" marB="2237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58CC3">
                        <a:tint val="20000"/>
                      </a:srgbClr>
                    </a:solidFill>
                  </a:tcPr>
                </a:tc>
                <a:tc>
                  <a:txBody>
                    <a:bodyPr/>
                    <a:lstStyle>
                      <a:lvl1pPr marL="0" algn="l" defTabSz="1034701" rtl="0" eaLnBrk="1" latinLnBrk="0" hangingPunct="1">
                        <a:defRPr sz="2100" kern="1200">
                          <a:solidFill>
                            <a:schemeClr val="dk1"/>
                          </a:solidFill>
                          <a:latin typeface="RN House Sans Regular"/>
                        </a:defRPr>
                      </a:lvl1pPr>
                      <a:lvl2pPr marL="517352" algn="l" defTabSz="1034701" rtl="0" eaLnBrk="1" latinLnBrk="0" hangingPunct="1">
                        <a:defRPr sz="2100" kern="1200">
                          <a:solidFill>
                            <a:schemeClr val="dk1"/>
                          </a:solidFill>
                          <a:latin typeface="RN House Sans Regular"/>
                        </a:defRPr>
                      </a:lvl2pPr>
                      <a:lvl3pPr marL="1034701" algn="l" defTabSz="1034701" rtl="0" eaLnBrk="1" latinLnBrk="0" hangingPunct="1">
                        <a:defRPr sz="2100" kern="1200">
                          <a:solidFill>
                            <a:schemeClr val="dk1"/>
                          </a:solidFill>
                          <a:latin typeface="RN House Sans Regular"/>
                        </a:defRPr>
                      </a:lvl3pPr>
                      <a:lvl4pPr marL="1552051" algn="l" defTabSz="1034701" rtl="0" eaLnBrk="1" latinLnBrk="0" hangingPunct="1">
                        <a:defRPr sz="2100" kern="1200">
                          <a:solidFill>
                            <a:schemeClr val="dk1"/>
                          </a:solidFill>
                          <a:latin typeface="RN House Sans Regular"/>
                        </a:defRPr>
                      </a:lvl4pPr>
                      <a:lvl5pPr marL="2069402" algn="l" defTabSz="1034701" rtl="0" eaLnBrk="1" latinLnBrk="0" hangingPunct="1">
                        <a:defRPr sz="2100" kern="1200">
                          <a:solidFill>
                            <a:schemeClr val="dk1"/>
                          </a:solidFill>
                          <a:latin typeface="RN House Sans Regular"/>
                        </a:defRPr>
                      </a:lvl5pPr>
                      <a:lvl6pPr marL="2586753" algn="l" defTabSz="1034701" rtl="0" eaLnBrk="1" latinLnBrk="0" hangingPunct="1">
                        <a:defRPr sz="2100" kern="1200">
                          <a:solidFill>
                            <a:schemeClr val="dk1"/>
                          </a:solidFill>
                          <a:latin typeface="RN House Sans Regular"/>
                        </a:defRPr>
                      </a:lvl6pPr>
                      <a:lvl7pPr marL="3104103" algn="l" defTabSz="1034701" rtl="0" eaLnBrk="1" latinLnBrk="0" hangingPunct="1">
                        <a:defRPr sz="2100" kern="1200">
                          <a:solidFill>
                            <a:schemeClr val="dk1"/>
                          </a:solidFill>
                          <a:latin typeface="RN House Sans Regular"/>
                        </a:defRPr>
                      </a:lvl7pPr>
                      <a:lvl8pPr marL="3621455" algn="l" defTabSz="1034701" rtl="0" eaLnBrk="1" latinLnBrk="0" hangingPunct="1">
                        <a:defRPr sz="2100" kern="1200">
                          <a:solidFill>
                            <a:schemeClr val="dk1"/>
                          </a:solidFill>
                          <a:latin typeface="RN House Sans Regular"/>
                        </a:defRPr>
                      </a:lvl8pPr>
                      <a:lvl9pPr marL="4138804" algn="l" defTabSz="1034701" rtl="0" eaLnBrk="1" latinLnBrk="0" hangingPunct="1">
                        <a:defRPr sz="2100" kern="1200">
                          <a:solidFill>
                            <a:schemeClr val="dk1"/>
                          </a:solidFill>
                          <a:latin typeface="RN House Sans Regular"/>
                        </a:defRPr>
                      </a:lvl9pPr>
                    </a:lstStyle>
                    <a:p>
                      <a:r>
                        <a:rPr lang="en-GB" sz="1000" dirty="0">
                          <a:effectLst/>
                          <a:latin typeface="RN House Sans Regular" panose="020B0504020203020204" pitchFamily="34" charset="0"/>
                          <a:ea typeface="Times New Roman" panose="02020603050405020304" pitchFamily="18" charset="0"/>
                        </a:rPr>
                        <a:t>Business Application</a:t>
                      </a:r>
                    </a:p>
                  </a:txBody>
                  <a:tcPr marL="22374" marR="22374" marT="22374" marB="2237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58CC3">
                        <a:tint val="20000"/>
                      </a:srgbClr>
                    </a:solidFill>
                  </a:tcPr>
                </a:tc>
                <a:tc>
                  <a:txBody>
                    <a:bodyPr/>
                    <a:lstStyle>
                      <a:lvl1pPr marL="0" algn="l" defTabSz="1034701" rtl="0" eaLnBrk="1" latinLnBrk="0" hangingPunct="1">
                        <a:defRPr sz="2100" kern="1200">
                          <a:solidFill>
                            <a:schemeClr val="dk1"/>
                          </a:solidFill>
                          <a:latin typeface="RN House Sans Regular"/>
                        </a:defRPr>
                      </a:lvl1pPr>
                      <a:lvl2pPr marL="517352" algn="l" defTabSz="1034701" rtl="0" eaLnBrk="1" latinLnBrk="0" hangingPunct="1">
                        <a:defRPr sz="2100" kern="1200">
                          <a:solidFill>
                            <a:schemeClr val="dk1"/>
                          </a:solidFill>
                          <a:latin typeface="RN House Sans Regular"/>
                        </a:defRPr>
                      </a:lvl2pPr>
                      <a:lvl3pPr marL="1034701" algn="l" defTabSz="1034701" rtl="0" eaLnBrk="1" latinLnBrk="0" hangingPunct="1">
                        <a:defRPr sz="2100" kern="1200">
                          <a:solidFill>
                            <a:schemeClr val="dk1"/>
                          </a:solidFill>
                          <a:latin typeface="RN House Sans Regular"/>
                        </a:defRPr>
                      </a:lvl3pPr>
                      <a:lvl4pPr marL="1552051" algn="l" defTabSz="1034701" rtl="0" eaLnBrk="1" latinLnBrk="0" hangingPunct="1">
                        <a:defRPr sz="2100" kern="1200">
                          <a:solidFill>
                            <a:schemeClr val="dk1"/>
                          </a:solidFill>
                          <a:latin typeface="RN House Sans Regular"/>
                        </a:defRPr>
                      </a:lvl4pPr>
                      <a:lvl5pPr marL="2069402" algn="l" defTabSz="1034701" rtl="0" eaLnBrk="1" latinLnBrk="0" hangingPunct="1">
                        <a:defRPr sz="2100" kern="1200">
                          <a:solidFill>
                            <a:schemeClr val="dk1"/>
                          </a:solidFill>
                          <a:latin typeface="RN House Sans Regular"/>
                        </a:defRPr>
                      </a:lvl5pPr>
                      <a:lvl6pPr marL="2586753" algn="l" defTabSz="1034701" rtl="0" eaLnBrk="1" latinLnBrk="0" hangingPunct="1">
                        <a:defRPr sz="2100" kern="1200">
                          <a:solidFill>
                            <a:schemeClr val="dk1"/>
                          </a:solidFill>
                          <a:latin typeface="RN House Sans Regular"/>
                        </a:defRPr>
                      </a:lvl6pPr>
                      <a:lvl7pPr marL="3104103" algn="l" defTabSz="1034701" rtl="0" eaLnBrk="1" latinLnBrk="0" hangingPunct="1">
                        <a:defRPr sz="2100" kern="1200">
                          <a:solidFill>
                            <a:schemeClr val="dk1"/>
                          </a:solidFill>
                          <a:latin typeface="RN House Sans Regular"/>
                        </a:defRPr>
                      </a:lvl7pPr>
                      <a:lvl8pPr marL="3621455" algn="l" defTabSz="1034701" rtl="0" eaLnBrk="1" latinLnBrk="0" hangingPunct="1">
                        <a:defRPr sz="2100" kern="1200">
                          <a:solidFill>
                            <a:schemeClr val="dk1"/>
                          </a:solidFill>
                          <a:latin typeface="RN House Sans Regular"/>
                        </a:defRPr>
                      </a:lvl8pPr>
                      <a:lvl9pPr marL="4138804" algn="l" defTabSz="1034701" rtl="0" eaLnBrk="1" latinLnBrk="0" hangingPunct="1">
                        <a:defRPr sz="2100" kern="1200">
                          <a:solidFill>
                            <a:schemeClr val="dk1"/>
                          </a:solidFill>
                          <a:latin typeface="RN House Sans Regular"/>
                        </a:defRPr>
                      </a:lvl9pPr>
                    </a:lstStyle>
                    <a:p>
                      <a:r>
                        <a:rPr lang="en-GB" sz="1000" dirty="0">
                          <a:effectLst/>
                          <a:latin typeface="RN House Sans Regular" panose="020B0504020203020204" pitchFamily="34" charset="0"/>
                          <a:ea typeface="Times New Roman" panose="02020603050405020304" pitchFamily="18" charset="0"/>
                        </a:rPr>
                        <a:t>Existing</a:t>
                      </a:r>
                    </a:p>
                  </a:txBody>
                  <a:tcPr marL="22374" marR="22374" marT="22374" marB="2237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58CC3">
                        <a:tint val="20000"/>
                      </a:srgbClr>
                    </a:solidFill>
                  </a:tcPr>
                </a:tc>
                <a:tc>
                  <a:txBody>
                    <a:bodyPr/>
                    <a:lstStyle>
                      <a:lvl1pPr marL="0" algn="l" defTabSz="1034701" rtl="0" eaLnBrk="1" latinLnBrk="0" hangingPunct="1">
                        <a:defRPr sz="2100" kern="1200">
                          <a:solidFill>
                            <a:schemeClr val="dk1"/>
                          </a:solidFill>
                          <a:latin typeface="RN House Sans Regular"/>
                        </a:defRPr>
                      </a:lvl1pPr>
                      <a:lvl2pPr marL="517352" algn="l" defTabSz="1034701" rtl="0" eaLnBrk="1" latinLnBrk="0" hangingPunct="1">
                        <a:defRPr sz="2100" kern="1200">
                          <a:solidFill>
                            <a:schemeClr val="dk1"/>
                          </a:solidFill>
                          <a:latin typeface="RN House Sans Regular"/>
                        </a:defRPr>
                      </a:lvl2pPr>
                      <a:lvl3pPr marL="1034701" algn="l" defTabSz="1034701" rtl="0" eaLnBrk="1" latinLnBrk="0" hangingPunct="1">
                        <a:defRPr sz="2100" kern="1200">
                          <a:solidFill>
                            <a:schemeClr val="dk1"/>
                          </a:solidFill>
                          <a:latin typeface="RN House Sans Regular"/>
                        </a:defRPr>
                      </a:lvl3pPr>
                      <a:lvl4pPr marL="1552051" algn="l" defTabSz="1034701" rtl="0" eaLnBrk="1" latinLnBrk="0" hangingPunct="1">
                        <a:defRPr sz="2100" kern="1200">
                          <a:solidFill>
                            <a:schemeClr val="dk1"/>
                          </a:solidFill>
                          <a:latin typeface="RN House Sans Regular"/>
                        </a:defRPr>
                      </a:lvl4pPr>
                      <a:lvl5pPr marL="2069402" algn="l" defTabSz="1034701" rtl="0" eaLnBrk="1" latinLnBrk="0" hangingPunct="1">
                        <a:defRPr sz="2100" kern="1200">
                          <a:solidFill>
                            <a:schemeClr val="dk1"/>
                          </a:solidFill>
                          <a:latin typeface="RN House Sans Regular"/>
                        </a:defRPr>
                      </a:lvl5pPr>
                      <a:lvl6pPr marL="2586753" algn="l" defTabSz="1034701" rtl="0" eaLnBrk="1" latinLnBrk="0" hangingPunct="1">
                        <a:defRPr sz="2100" kern="1200">
                          <a:solidFill>
                            <a:schemeClr val="dk1"/>
                          </a:solidFill>
                          <a:latin typeface="RN House Sans Regular"/>
                        </a:defRPr>
                      </a:lvl6pPr>
                      <a:lvl7pPr marL="3104103" algn="l" defTabSz="1034701" rtl="0" eaLnBrk="1" latinLnBrk="0" hangingPunct="1">
                        <a:defRPr sz="2100" kern="1200">
                          <a:solidFill>
                            <a:schemeClr val="dk1"/>
                          </a:solidFill>
                          <a:latin typeface="RN House Sans Regular"/>
                        </a:defRPr>
                      </a:lvl7pPr>
                      <a:lvl8pPr marL="3621455" algn="l" defTabSz="1034701" rtl="0" eaLnBrk="1" latinLnBrk="0" hangingPunct="1">
                        <a:defRPr sz="2100" kern="1200">
                          <a:solidFill>
                            <a:schemeClr val="dk1"/>
                          </a:solidFill>
                          <a:latin typeface="RN House Sans Regular"/>
                        </a:defRPr>
                      </a:lvl8pPr>
                      <a:lvl9pPr marL="4138804" algn="l" defTabSz="1034701" rtl="0" eaLnBrk="1" latinLnBrk="0" hangingPunct="1">
                        <a:defRPr sz="2100" kern="1200">
                          <a:solidFill>
                            <a:schemeClr val="dk1"/>
                          </a:solidFill>
                          <a:latin typeface="RN House Sans Regular"/>
                        </a:defRPr>
                      </a:lvl9pPr>
                    </a:lstStyle>
                    <a:p>
                      <a:pPr marL="0" marR="0" lvl="0" indent="0" algn="l" defTabSz="1034701" rtl="0" eaLnBrk="1" fontAlgn="auto" latinLnBrk="0" hangingPunct="1">
                        <a:lnSpc>
                          <a:spcPct val="100000"/>
                        </a:lnSpc>
                        <a:spcBef>
                          <a:spcPts val="0"/>
                        </a:spcBef>
                        <a:spcAft>
                          <a:spcPts val="0"/>
                        </a:spcAft>
                        <a:buClrTx/>
                        <a:buSzTx/>
                        <a:buFontTx/>
                        <a:buNone/>
                        <a:tabLst/>
                        <a:defRPr/>
                      </a:pPr>
                      <a:r>
                        <a:rPr lang="en-GB" sz="1000" dirty="0">
                          <a:effectLst/>
                          <a:latin typeface="RN House Sans Regular" panose="020B0504020203020204" pitchFamily="34" charset="0"/>
                          <a:ea typeface="Calibri" panose="020F0502020204030204" pitchFamily="34" charset="0"/>
                          <a:cs typeface="Calibri" panose="020F0502020204030204" pitchFamily="34" charset="0"/>
                        </a:rPr>
                        <a:t>Fraud Profiling Application, 3rd party product supplied by </a:t>
                      </a:r>
                      <a:r>
                        <a:rPr lang="en-GB" sz="1000" dirty="0" err="1">
                          <a:effectLst/>
                          <a:latin typeface="RN House Sans Regular" panose="020B0504020203020204" pitchFamily="34" charset="0"/>
                          <a:ea typeface="Calibri" panose="020F0502020204030204" pitchFamily="34" charset="0"/>
                          <a:cs typeface="Calibri" panose="020F0502020204030204" pitchFamily="34" charset="0"/>
                        </a:rPr>
                        <a:t>FeatureSpace</a:t>
                      </a:r>
                      <a:r>
                        <a:rPr lang="en-GB" sz="1000" dirty="0">
                          <a:effectLst/>
                          <a:latin typeface="RN House Sans Regular" panose="020B0504020203020204" pitchFamily="34" charset="0"/>
                          <a:ea typeface="Calibri" panose="020F0502020204030204" pitchFamily="34" charset="0"/>
                          <a:cs typeface="Calibri" panose="020F0502020204030204" pitchFamily="34" charset="0"/>
                        </a:rPr>
                        <a:t> </a:t>
                      </a:r>
                    </a:p>
                    <a:p>
                      <a:endParaRPr lang="en-GB" sz="1000" dirty="0">
                        <a:effectLst/>
                        <a:latin typeface="RN House Sans Regular" panose="020B0504020203020204" pitchFamily="34" charset="0"/>
                        <a:ea typeface="Times New Roman" panose="02020603050405020304" pitchFamily="18" charset="0"/>
                      </a:endParaRPr>
                    </a:p>
                  </a:txBody>
                  <a:tcPr marL="22374" marR="22374" marT="22374" marB="2237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58CC3">
                        <a:tint val="20000"/>
                      </a:srgbClr>
                    </a:solidFill>
                  </a:tcPr>
                </a:tc>
                <a:extLst>
                  <a:ext uri="{0D108BD9-81ED-4DB2-BD59-A6C34878D82A}">
                    <a16:rowId xmlns:a16="http://schemas.microsoft.com/office/drawing/2014/main" val="3233927279"/>
                  </a:ext>
                </a:extLst>
              </a:tr>
              <a:tr h="619428">
                <a:tc>
                  <a:txBody>
                    <a:bodyPr/>
                    <a:lstStyle>
                      <a:lvl1pPr marL="0" algn="l" defTabSz="1034701" rtl="0" eaLnBrk="1" latinLnBrk="0" hangingPunct="1">
                        <a:defRPr sz="2100" kern="1200">
                          <a:solidFill>
                            <a:schemeClr val="dk1"/>
                          </a:solidFill>
                          <a:latin typeface="RN House Sans Regular"/>
                        </a:defRPr>
                      </a:lvl1pPr>
                      <a:lvl2pPr marL="517352" algn="l" defTabSz="1034701" rtl="0" eaLnBrk="1" latinLnBrk="0" hangingPunct="1">
                        <a:defRPr sz="2100" kern="1200">
                          <a:solidFill>
                            <a:schemeClr val="dk1"/>
                          </a:solidFill>
                          <a:latin typeface="RN House Sans Regular"/>
                        </a:defRPr>
                      </a:lvl2pPr>
                      <a:lvl3pPr marL="1034701" algn="l" defTabSz="1034701" rtl="0" eaLnBrk="1" latinLnBrk="0" hangingPunct="1">
                        <a:defRPr sz="2100" kern="1200">
                          <a:solidFill>
                            <a:schemeClr val="dk1"/>
                          </a:solidFill>
                          <a:latin typeface="RN House Sans Regular"/>
                        </a:defRPr>
                      </a:lvl3pPr>
                      <a:lvl4pPr marL="1552051" algn="l" defTabSz="1034701" rtl="0" eaLnBrk="1" latinLnBrk="0" hangingPunct="1">
                        <a:defRPr sz="2100" kern="1200">
                          <a:solidFill>
                            <a:schemeClr val="dk1"/>
                          </a:solidFill>
                          <a:latin typeface="RN House Sans Regular"/>
                        </a:defRPr>
                      </a:lvl4pPr>
                      <a:lvl5pPr marL="2069402" algn="l" defTabSz="1034701" rtl="0" eaLnBrk="1" latinLnBrk="0" hangingPunct="1">
                        <a:defRPr sz="2100" kern="1200">
                          <a:solidFill>
                            <a:schemeClr val="dk1"/>
                          </a:solidFill>
                          <a:latin typeface="RN House Sans Regular"/>
                        </a:defRPr>
                      </a:lvl5pPr>
                      <a:lvl6pPr marL="2586753" algn="l" defTabSz="1034701" rtl="0" eaLnBrk="1" latinLnBrk="0" hangingPunct="1">
                        <a:defRPr sz="2100" kern="1200">
                          <a:solidFill>
                            <a:schemeClr val="dk1"/>
                          </a:solidFill>
                          <a:latin typeface="RN House Sans Regular"/>
                        </a:defRPr>
                      </a:lvl6pPr>
                      <a:lvl7pPr marL="3104103" algn="l" defTabSz="1034701" rtl="0" eaLnBrk="1" latinLnBrk="0" hangingPunct="1">
                        <a:defRPr sz="2100" kern="1200">
                          <a:solidFill>
                            <a:schemeClr val="dk1"/>
                          </a:solidFill>
                          <a:latin typeface="RN House Sans Regular"/>
                        </a:defRPr>
                      </a:lvl7pPr>
                      <a:lvl8pPr marL="3621455" algn="l" defTabSz="1034701" rtl="0" eaLnBrk="1" latinLnBrk="0" hangingPunct="1">
                        <a:defRPr sz="2100" kern="1200">
                          <a:solidFill>
                            <a:schemeClr val="dk1"/>
                          </a:solidFill>
                          <a:latin typeface="RN House Sans Regular"/>
                        </a:defRPr>
                      </a:lvl8pPr>
                      <a:lvl9pPr marL="4138804" algn="l" defTabSz="1034701" rtl="0" eaLnBrk="1" latinLnBrk="0" hangingPunct="1">
                        <a:defRPr sz="2100" kern="1200">
                          <a:solidFill>
                            <a:schemeClr val="dk1"/>
                          </a:solidFill>
                          <a:latin typeface="RN House Sans Regular"/>
                        </a:defRPr>
                      </a:lvl9pPr>
                    </a:lstStyle>
                    <a:p>
                      <a:pPr algn="ctr"/>
                      <a:endParaRPr lang="en-GB" sz="1000" b="1" dirty="0">
                        <a:effectLst/>
                        <a:latin typeface="RN House Sans Regular" panose="020B0504020203020204" pitchFamily="34" charset="0"/>
                        <a:ea typeface="Times New Roman" panose="02020603050405020304" pitchFamily="18" charset="0"/>
                      </a:endParaRPr>
                    </a:p>
                  </a:txBody>
                  <a:tcPr marL="22374" marR="22374" marT="22374" marB="22374">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A58CC3">
                        <a:tint val="40000"/>
                      </a:srgbClr>
                    </a:solidFill>
                  </a:tcPr>
                </a:tc>
                <a:tc>
                  <a:txBody>
                    <a:bodyPr/>
                    <a:lstStyle>
                      <a:lvl1pPr marL="0" algn="l" defTabSz="1034701" rtl="0" eaLnBrk="1" latinLnBrk="0" hangingPunct="1">
                        <a:defRPr sz="2100" kern="1200">
                          <a:solidFill>
                            <a:schemeClr val="dk1"/>
                          </a:solidFill>
                          <a:latin typeface="RN House Sans Regular"/>
                        </a:defRPr>
                      </a:lvl1pPr>
                      <a:lvl2pPr marL="517352" algn="l" defTabSz="1034701" rtl="0" eaLnBrk="1" latinLnBrk="0" hangingPunct="1">
                        <a:defRPr sz="2100" kern="1200">
                          <a:solidFill>
                            <a:schemeClr val="dk1"/>
                          </a:solidFill>
                          <a:latin typeface="RN House Sans Regular"/>
                        </a:defRPr>
                      </a:lvl2pPr>
                      <a:lvl3pPr marL="1034701" algn="l" defTabSz="1034701" rtl="0" eaLnBrk="1" latinLnBrk="0" hangingPunct="1">
                        <a:defRPr sz="2100" kern="1200">
                          <a:solidFill>
                            <a:schemeClr val="dk1"/>
                          </a:solidFill>
                          <a:latin typeface="RN House Sans Regular"/>
                        </a:defRPr>
                      </a:lvl3pPr>
                      <a:lvl4pPr marL="1552051" algn="l" defTabSz="1034701" rtl="0" eaLnBrk="1" latinLnBrk="0" hangingPunct="1">
                        <a:defRPr sz="2100" kern="1200">
                          <a:solidFill>
                            <a:schemeClr val="dk1"/>
                          </a:solidFill>
                          <a:latin typeface="RN House Sans Regular"/>
                        </a:defRPr>
                      </a:lvl4pPr>
                      <a:lvl5pPr marL="2069402" algn="l" defTabSz="1034701" rtl="0" eaLnBrk="1" latinLnBrk="0" hangingPunct="1">
                        <a:defRPr sz="2100" kern="1200">
                          <a:solidFill>
                            <a:schemeClr val="dk1"/>
                          </a:solidFill>
                          <a:latin typeface="RN House Sans Regular"/>
                        </a:defRPr>
                      </a:lvl5pPr>
                      <a:lvl6pPr marL="2586753" algn="l" defTabSz="1034701" rtl="0" eaLnBrk="1" latinLnBrk="0" hangingPunct="1">
                        <a:defRPr sz="2100" kern="1200">
                          <a:solidFill>
                            <a:schemeClr val="dk1"/>
                          </a:solidFill>
                          <a:latin typeface="RN House Sans Regular"/>
                        </a:defRPr>
                      </a:lvl6pPr>
                      <a:lvl7pPr marL="3104103" algn="l" defTabSz="1034701" rtl="0" eaLnBrk="1" latinLnBrk="0" hangingPunct="1">
                        <a:defRPr sz="2100" kern="1200">
                          <a:solidFill>
                            <a:schemeClr val="dk1"/>
                          </a:solidFill>
                          <a:latin typeface="RN House Sans Regular"/>
                        </a:defRPr>
                      </a:lvl7pPr>
                      <a:lvl8pPr marL="3621455" algn="l" defTabSz="1034701" rtl="0" eaLnBrk="1" latinLnBrk="0" hangingPunct="1">
                        <a:defRPr sz="2100" kern="1200">
                          <a:solidFill>
                            <a:schemeClr val="dk1"/>
                          </a:solidFill>
                          <a:latin typeface="RN House Sans Regular"/>
                        </a:defRPr>
                      </a:lvl8pPr>
                      <a:lvl9pPr marL="4138804" algn="l" defTabSz="1034701" rtl="0" eaLnBrk="1" latinLnBrk="0" hangingPunct="1">
                        <a:defRPr sz="2100" kern="1200">
                          <a:solidFill>
                            <a:schemeClr val="dk1"/>
                          </a:solidFill>
                          <a:latin typeface="RN House Sans Regular"/>
                        </a:defRPr>
                      </a:lvl9pPr>
                    </a:lstStyle>
                    <a:p>
                      <a:r>
                        <a:rPr lang="en-GB" sz="1000" dirty="0">
                          <a:effectLst/>
                          <a:latin typeface="RN House Sans Regular" panose="020B0504020203020204" pitchFamily="34" charset="0"/>
                          <a:ea typeface="Times New Roman" panose="02020603050405020304" pitchFamily="18" charset="0"/>
                        </a:rPr>
                        <a:t>Data Streaming Application</a:t>
                      </a:r>
                    </a:p>
                  </a:txBody>
                  <a:tcPr marL="22374" marR="22374" marT="22374" marB="22374">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A58CC3">
                        <a:tint val="40000"/>
                      </a:srgbClr>
                    </a:solidFill>
                  </a:tcPr>
                </a:tc>
                <a:tc>
                  <a:txBody>
                    <a:bodyPr/>
                    <a:lstStyle>
                      <a:lvl1pPr marL="0" algn="l" defTabSz="1034701" rtl="0" eaLnBrk="1" latinLnBrk="0" hangingPunct="1">
                        <a:defRPr sz="2100" kern="1200">
                          <a:solidFill>
                            <a:schemeClr val="dk1"/>
                          </a:solidFill>
                          <a:latin typeface="RN House Sans Regular"/>
                        </a:defRPr>
                      </a:lvl1pPr>
                      <a:lvl2pPr marL="517352" algn="l" defTabSz="1034701" rtl="0" eaLnBrk="1" latinLnBrk="0" hangingPunct="1">
                        <a:defRPr sz="2100" kern="1200">
                          <a:solidFill>
                            <a:schemeClr val="dk1"/>
                          </a:solidFill>
                          <a:latin typeface="RN House Sans Regular"/>
                        </a:defRPr>
                      </a:lvl2pPr>
                      <a:lvl3pPr marL="1034701" algn="l" defTabSz="1034701" rtl="0" eaLnBrk="1" latinLnBrk="0" hangingPunct="1">
                        <a:defRPr sz="2100" kern="1200">
                          <a:solidFill>
                            <a:schemeClr val="dk1"/>
                          </a:solidFill>
                          <a:latin typeface="RN House Sans Regular"/>
                        </a:defRPr>
                      </a:lvl3pPr>
                      <a:lvl4pPr marL="1552051" algn="l" defTabSz="1034701" rtl="0" eaLnBrk="1" latinLnBrk="0" hangingPunct="1">
                        <a:defRPr sz="2100" kern="1200">
                          <a:solidFill>
                            <a:schemeClr val="dk1"/>
                          </a:solidFill>
                          <a:latin typeface="RN House Sans Regular"/>
                        </a:defRPr>
                      </a:lvl4pPr>
                      <a:lvl5pPr marL="2069402" algn="l" defTabSz="1034701" rtl="0" eaLnBrk="1" latinLnBrk="0" hangingPunct="1">
                        <a:defRPr sz="2100" kern="1200">
                          <a:solidFill>
                            <a:schemeClr val="dk1"/>
                          </a:solidFill>
                          <a:latin typeface="RN House Sans Regular"/>
                        </a:defRPr>
                      </a:lvl5pPr>
                      <a:lvl6pPr marL="2586753" algn="l" defTabSz="1034701" rtl="0" eaLnBrk="1" latinLnBrk="0" hangingPunct="1">
                        <a:defRPr sz="2100" kern="1200">
                          <a:solidFill>
                            <a:schemeClr val="dk1"/>
                          </a:solidFill>
                          <a:latin typeface="RN House Sans Regular"/>
                        </a:defRPr>
                      </a:lvl6pPr>
                      <a:lvl7pPr marL="3104103" algn="l" defTabSz="1034701" rtl="0" eaLnBrk="1" latinLnBrk="0" hangingPunct="1">
                        <a:defRPr sz="2100" kern="1200">
                          <a:solidFill>
                            <a:schemeClr val="dk1"/>
                          </a:solidFill>
                          <a:latin typeface="RN House Sans Regular"/>
                        </a:defRPr>
                      </a:lvl7pPr>
                      <a:lvl8pPr marL="3621455" algn="l" defTabSz="1034701" rtl="0" eaLnBrk="1" latinLnBrk="0" hangingPunct="1">
                        <a:defRPr sz="2100" kern="1200">
                          <a:solidFill>
                            <a:schemeClr val="dk1"/>
                          </a:solidFill>
                          <a:latin typeface="RN House Sans Regular"/>
                        </a:defRPr>
                      </a:lvl8pPr>
                      <a:lvl9pPr marL="4138804" algn="l" defTabSz="1034701" rtl="0" eaLnBrk="1" latinLnBrk="0" hangingPunct="1">
                        <a:defRPr sz="2100" kern="1200">
                          <a:solidFill>
                            <a:schemeClr val="dk1"/>
                          </a:solidFill>
                          <a:latin typeface="RN House Sans Regular"/>
                        </a:defRPr>
                      </a:lvl9pPr>
                    </a:lstStyle>
                    <a:p>
                      <a:r>
                        <a:rPr lang="en-GB" sz="1000" dirty="0">
                          <a:solidFill>
                            <a:srgbClr val="00B050"/>
                          </a:solidFill>
                          <a:effectLst/>
                          <a:latin typeface="RN House Sans Regular" panose="020B0504020203020204" pitchFamily="34" charset="0"/>
                          <a:ea typeface="Times New Roman" panose="02020603050405020304" pitchFamily="18" charset="0"/>
                        </a:rPr>
                        <a:t>New Subscription</a:t>
                      </a:r>
                    </a:p>
                  </a:txBody>
                  <a:tcPr marL="22374" marR="22374" marT="22374" marB="22374">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A58CC3">
                        <a:tint val="40000"/>
                      </a:srgbClr>
                    </a:solidFill>
                  </a:tcPr>
                </a:tc>
                <a:tc>
                  <a:txBody>
                    <a:bodyPr/>
                    <a:lstStyle>
                      <a:lvl1pPr marL="0" algn="l" defTabSz="1034701" rtl="0" eaLnBrk="1" latinLnBrk="0" hangingPunct="1">
                        <a:defRPr sz="2100" kern="1200">
                          <a:solidFill>
                            <a:schemeClr val="dk1"/>
                          </a:solidFill>
                          <a:latin typeface="RN House Sans Regular"/>
                        </a:defRPr>
                      </a:lvl1pPr>
                      <a:lvl2pPr marL="517352" algn="l" defTabSz="1034701" rtl="0" eaLnBrk="1" latinLnBrk="0" hangingPunct="1">
                        <a:defRPr sz="2100" kern="1200">
                          <a:solidFill>
                            <a:schemeClr val="dk1"/>
                          </a:solidFill>
                          <a:latin typeface="RN House Sans Regular"/>
                        </a:defRPr>
                      </a:lvl2pPr>
                      <a:lvl3pPr marL="1034701" algn="l" defTabSz="1034701" rtl="0" eaLnBrk="1" latinLnBrk="0" hangingPunct="1">
                        <a:defRPr sz="2100" kern="1200">
                          <a:solidFill>
                            <a:schemeClr val="dk1"/>
                          </a:solidFill>
                          <a:latin typeface="RN House Sans Regular"/>
                        </a:defRPr>
                      </a:lvl3pPr>
                      <a:lvl4pPr marL="1552051" algn="l" defTabSz="1034701" rtl="0" eaLnBrk="1" latinLnBrk="0" hangingPunct="1">
                        <a:defRPr sz="2100" kern="1200">
                          <a:solidFill>
                            <a:schemeClr val="dk1"/>
                          </a:solidFill>
                          <a:latin typeface="RN House Sans Regular"/>
                        </a:defRPr>
                      </a:lvl4pPr>
                      <a:lvl5pPr marL="2069402" algn="l" defTabSz="1034701" rtl="0" eaLnBrk="1" latinLnBrk="0" hangingPunct="1">
                        <a:defRPr sz="2100" kern="1200">
                          <a:solidFill>
                            <a:schemeClr val="dk1"/>
                          </a:solidFill>
                          <a:latin typeface="RN House Sans Regular"/>
                        </a:defRPr>
                      </a:lvl5pPr>
                      <a:lvl6pPr marL="2586753" algn="l" defTabSz="1034701" rtl="0" eaLnBrk="1" latinLnBrk="0" hangingPunct="1">
                        <a:defRPr sz="2100" kern="1200">
                          <a:solidFill>
                            <a:schemeClr val="dk1"/>
                          </a:solidFill>
                          <a:latin typeface="RN House Sans Regular"/>
                        </a:defRPr>
                      </a:lvl6pPr>
                      <a:lvl7pPr marL="3104103" algn="l" defTabSz="1034701" rtl="0" eaLnBrk="1" latinLnBrk="0" hangingPunct="1">
                        <a:defRPr sz="2100" kern="1200">
                          <a:solidFill>
                            <a:schemeClr val="dk1"/>
                          </a:solidFill>
                          <a:latin typeface="RN House Sans Regular"/>
                        </a:defRPr>
                      </a:lvl7pPr>
                      <a:lvl8pPr marL="3621455" algn="l" defTabSz="1034701" rtl="0" eaLnBrk="1" latinLnBrk="0" hangingPunct="1">
                        <a:defRPr sz="2100" kern="1200">
                          <a:solidFill>
                            <a:schemeClr val="dk1"/>
                          </a:solidFill>
                          <a:latin typeface="RN House Sans Regular"/>
                        </a:defRPr>
                      </a:lvl8pPr>
                      <a:lvl9pPr marL="4138804" algn="l" defTabSz="1034701" rtl="0" eaLnBrk="1" latinLnBrk="0" hangingPunct="1">
                        <a:defRPr sz="2100" kern="1200">
                          <a:solidFill>
                            <a:schemeClr val="dk1"/>
                          </a:solidFill>
                          <a:latin typeface="RN House Sans Regular"/>
                        </a:defRPr>
                      </a:lvl9pPr>
                    </a:lstStyle>
                    <a:p>
                      <a:pPr marL="0" marR="0" lvl="0" indent="0" algn="l" defTabSz="1034701" rtl="0" eaLnBrk="1" fontAlgn="auto" latinLnBrk="0" hangingPunct="1">
                        <a:lnSpc>
                          <a:spcPct val="100000"/>
                        </a:lnSpc>
                        <a:spcBef>
                          <a:spcPts val="0"/>
                        </a:spcBef>
                        <a:spcAft>
                          <a:spcPts val="0"/>
                        </a:spcAft>
                        <a:buClrTx/>
                        <a:buSzTx/>
                        <a:buFontTx/>
                        <a:buNone/>
                        <a:tabLst/>
                        <a:defRPr/>
                      </a:pPr>
                      <a:r>
                        <a:rPr lang="en-GB" sz="1000" kern="1200" dirty="0">
                          <a:solidFill>
                            <a:schemeClr val="dk1"/>
                          </a:solidFill>
                          <a:effectLst/>
                          <a:latin typeface="RN House Sans Regular" panose="020B0504020203020204" pitchFamily="34" charset="0"/>
                          <a:ea typeface="+mn-ea"/>
                          <a:cs typeface="+mn-cs"/>
                        </a:rPr>
                        <a:t>The solution will subscribe to 2x Kafka topics pre-built and provided in ARIC: </a:t>
                      </a:r>
                      <a:r>
                        <a:rPr lang="en-GB" sz="1000" kern="1200" dirty="0" err="1">
                          <a:solidFill>
                            <a:schemeClr val="dk1"/>
                          </a:solidFill>
                          <a:effectLst/>
                          <a:latin typeface="RN House Sans Regular" panose="020B0504020203020204" pitchFamily="34" charset="0"/>
                          <a:ea typeface="+mn-ea"/>
                          <a:cs typeface="+mn-cs"/>
                        </a:rPr>
                        <a:t>AsyncOut</a:t>
                      </a:r>
                      <a:r>
                        <a:rPr lang="en-GB" sz="1000" kern="1200" dirty="0">
                          <a:solidFill>
                            <a:schemeClr val="dk1"/>
                          </a:solidFill>
                          <a:effectLst/>
                          <a:latin typeface="RN House Sans Regular" panose="020B0504020203020204" pitchFamily="34" charset="0"/>
                          <a:ea typeface="+mn-ea"/>
                          <a:cs typeface="+mn-cs"/>
                        </a:rPr>
                        <a:t> and </a:t>
                      </a:r>
                      <a:r>
                        <a:rPr lang="en-GB" sz="1000" kern="1200" dirty="0" err="1">
                          <a:solidFill>
                            <a:schemeClr val="dk1"/>
                          </a:solidFill>
                          <a:effectLst/>
                          <a:latin typeface="RN House Sans Regular" panose="020B0504020203020204" pitchFamily="34" charset="0"/>
                          <a:ea typeface="+mn-ea"/>
                          <a:cs typeface="+mn-cs"/>
                        </a:rPr>
                        <a:t>UIActivityOut</a:t>
                      </a:r>
                      <a:r>
                        <a:rPr lang="en-GB" sz="1000" kern="1200" dirty="0">
                          <a:solidFill>
                            <a:schemeClr val="dk1"/>
                          </a:solidFill>
                          <a:effectLst/>
                          <a:latin typeface="RN House Sans Regular" panose="020B0504020203020204" pitchFamily="34" charset="0"/>
                          <a:ea typeface="+mn-ea"/>
                          <a:cs typeface="+mn-cs"/>
                        </a:rPr>
                        <a:t>. New tables (13) will be created on DAS to accept data from the Kafka Topics broken down by the </a:t>
                      </a:r>
                      <a:r>
                        <a:rPr lang="en-GB" sz="1000" kern="1200" dirty="0" err="1">
                          <a:solidFill>
                            <a:schemeClr val="dk1"/>
                          </a:solidFill>
                          <a:effectLst/>
                          <a:latin typeface="RN House Sans Regular" panose="020B0504020203020204" pitchFamily="34" charset="0"/>
                          <a:ea typeface="+mn-ea"/>
                          <a:cs typeface="+mn-cs"/>
                        </a:rPr>
                        <a:t>eventType</a:t>
                      </a:r>
                      <a:r>
                        <a:rPr lang="en-GB" sz="1000" kern="1200" dirty="0">
                          <a:solidFill>
                            <a:schemeClr val="dk1"/>
                          </a:solidFill>
                          <a:effectLst/>
                          <a:latin typeface="RN House Sans Regular" panose="020B0504020203020204" pitchFamily="34" charset="0"/>
                          <a:ea typeface="+mn-ea"/>
                          <a:cs typeface="+mn-cs"/>
                        </a:rPr>
                        <a:t> parameter and filtered down to the </a:t>
                      </a:r>
                      <a:r>
                        <a:rPr lang="en-GB" sz="1000" kern="1200" dirty="0" err="1">
                          <a:solidFill>
                            <a:schemeClr val="dk1"/>
                          </a:solidFill>
                          <a:effectLst/>
                          <a:latin typeface="RN House Sans Regular" panose="020B0504020203020204" pitchFamily="34" charset="0"/>
                          <a:ea typeface="+mn-ea"/>
                          <a:cs typeface="+mn-cs"/>
                        </a:rPr>
                        <a:t>paymentType</a:t>
                      </a:r>
                      <a:r>
                        <a:rPr lang="en-GB" sz="1000" kern="1200" dirty="0">
                          <a:solidFill>
                            <a:schemeClr val="dk1"/>
                          </a:solidFill>
                          <a:effectLst/>
                          <a:latin typeface="RN House Sans Regular" panose="020B0504020203020204" pitchFamily="34" charset="0"/>
                          <a:ea typeface="+mn-ea"/>
                          <a:cs typeface="+mn-cs"/>
                        </a:rPr>
                        <a:t> = FDFP &amp; CPFDP</a:t>
                      </a:r>
                    </a:p>
                  </a:txBody>
                  <a:tcPr marL="22374" marR="22374" marT="22374" marB="22374">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A58CC3">
                        <a:tint val="40000"/>
                      </a:srgbClr>
                    </a:solidFill>
                  </a:tcPr>
                </a:tc>
                <a:extLst>
                  <a:ext uri="{0D108BD9-81ED-4DB2-BD59-A6C34878D82A}">
                    <a16:rowId xmlns:a16="http://schemas.microsoft.com/office/drawing/2014/main" val="554217950"/>
                  </a:ext>
                </a:extLst>
              </a:tr>
              <a:tr h="466161">
                <a:tc>
                  <a:txBody>
                    <a:bodyPr/>
                    <a:lstStyle/>
                    <a:p>
                      <a:pPr algn="ctr"/>
                      <a:endParaRPr lang="en-GB" sz="1000" b="1" dirty="0">
                        <a:effectLst/>
                        <a:latin typeface="RN House Sans Regular" panose="020B0504020203020204" pitchFamily="34" charset="0"/>
                        <a:ea typeface="Times New Roman" panose="02020603050405020304" pitchFamily="18" charset="0"/>
                      </a:endParaRPr>
                    </a:p>
                  </a:txBody>
                  <a:tcPr marL="22374" marR="22374" marT="22374" marB="22374">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A58CC3">
                        <a:tint val="40000"/>
                      </a:srgbClr>
                    </a:solidFill>
                  </a:tcPr>
                </a:tc>
                <a:tc>
                  <a:txBody>
                    <a:bodyPr/>
                    <a:lstStyle/>
                    <a:p>
                      <a:r>
                        <a:rPr lang="en-GB" sz="1000" dirty="0">
                          <a:effectLst/>
                          <a:latin typeface="RN House Sans Regular" panose="020B0504020203020204" pitchFamily="34" charset="0"/>
                          <a:ea typeface="Times New Roman" panose="02020603050405020304" pitchFamily="18" charset="0"/>
                        </a:rPr>
                        <a:t>Scheduler</a:t>
                      </a:r>
                    </a:p>
                  </a:txBody>
                  <a:tcPr marL="22374" marR="22374" marT="22374" marB="2237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A58CC3">
                        <a:tint val="40000"/>
                      </a:srgbClr>
                    </a:solidFill>
                  </a:tcPr>
                </a:tc>
                <a:tc>
                  <a:txBody>
                    <a:bodyPr/>
                    <a:lstStyle/>
                    <a:p>
                      <a:r>
                        <a:rPr lang="en-GB" sz="1000" dirty="0">
                          <a:solidFill>
                            <a:srgbClr val="00B050"/>
                          </a:solidFill>
                          <a:effectLst/>
                          <a:latin typeface="RN House Sans Regular" panose="020B0504020203020204" pitchFamily="34" charset="0"/>
                          <a:ea typeface="Times New Roman" panose="02020603050405020304" pitchFamily="18" charset="0"/>
                        </a:rPr>
                        <a:t>New Schedule</a:t>
                      </a:r>
                    </a:p>
                  </a:txBody>
                  <a:tcPr marL="22374" marR="22374" marT="22374" marB="2237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A58CC3">
                        <a:tint val="40000"/>
                      </a:srgbClr>
                    </a:solidFill>
                  </a:tcPr>
                </a:tc>
                <a:tc>
                  <a:txBody>
                    <a:bodyPr/>
                    <a:lstStyle/>
                    <a:p>
                      <a:pPr marL="0" marR="0" lvl="0" indent="0" algn="l" defTabSz="1034701" rtl="0" eaLnBrk="1" fontAlgn="auto" latinLnBrk="0" hangingPunct="1">
                        <a:lnSpc>
                          <a:spcPct val="100000"/>
                        </a:lnSpc>
                        <a:spcBef>
                          <a:spcPts val="0"/>
                        </a:spcBef>
                        <a:spcAft>
                          <a:spcPts val="0"/>
                        </a:spcAft>
                        <a:buClrTx/>
                        <a:buSzTx/>
                        <a:buFontTx/>
                        <a:buNone/>
                        <a:tabLst/>
                        <a:defRPr/>
                      </a:pPr>
                      <a:r>
                        <a:rPr lang="en-GB" sz="1000" dirty="0">
                          <a:effectLst/>
                          <a:latin typeface="RN House Sans Regular" panose="020B0504020203020204" pitchFamily="34" charset="0"/>
                          <a:ea typeface="Times New Roman" panose="02020603050405020304" pitchFamily="18" charset="0"/>
                        </a:rPr>
                        <a:t>New schedule event will be created to trigger the new </a:t>
                      </a:r>
                      <a:r>
                        <a:rPr lang="en-GB" sz="1000" dirty="0" err="1">
                          <a:effectLst/>
                          <a:latin typeface="RN House Sans Regular" panose="020B0504020203020204" pitchFamily="34" charset="0"/>
                          <a:ea typeface="Times New Roman" panose="02020603050405020304" pitchFamily="18" charset="0"/>
                        </a:rPr>
                        <a:t>StreamSets</a:t>
                      </a:r>
                      <a:r>
                        <a:rPr lang="en-GB" sz="1000" dirty="0">
                          <a:effectLst/>
                          <a:latin typeface="RN House Sans Regular" panose="020B0504020203020204" pitchFamily="34" charset="0"/>
                          <a:ea typeface="Times New Roman" panose="02020603050405020304" pitchFamily="18" charset="0"/>
                        </a:rPr>
                        <a:t> pipeline every 4 hours (TBC)</a:t>
                      </a:r>
                    </a:p>
                  </a:txBody>
                  <a:tcPr marL="22374" marR="22374" marT="22374" marB="22374">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A58CC3">
                        <a:tint val="40000"/>
                      </a:srgbClr>
                    </a:solidFill>
                  </a:tcPr>
                </a:tc>
                <a:extLst>
                  <a:ext uri="{0D108BD9-81ED-4DB2-BD59-A6C34878D82A}">
                    <a16:rowId xmlns:a16="http://schemas.microsoft.com/office/drawing/2014/main" val="93478136"/>
                  </a:ext>
                </a:extLst>
              </a:tr>
              <a:tr h="493744">
                <a:tc>
                  <a:txBody>
                    <a:bodyPr/>
                    <a:lstStyle/>
                    <a:p>
                      <a:pPr algn="ctr"/>
                      <a:endParaRPr lang="en-GB" sz="1000" b="1" dirty="0">
                        <a:effectLst/>
                        <a:latin typeface="RN House Sans Regular" panose="020B0504020203020204" pitchFamily="34" charset="0"/>
                        <a:ea typeface="Times New Roman" panose="02020603050405020304" pitchFamily="18" charset="0"/>
                      </a:endParaRPr>
                    </a:p>
                  </a:txBody>
                  <a:tcPr marL="22374" marR="22374" marT="22374" marB="22374">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A58CC3">
                        <a:tint val="40000"/>
                      </a:srgbClr>
                    </a:solidFill>
                  </a:tcPr>
                </a:tc>
                <a:tc>
                  <a:txBody>
                    <a:bodyPr/>
                    <a:lstStyle/>
                    <a:p>
                      <a:r>
                        <a:rPr lang="en-GB" sz="1000" dirty="0">
                          <a:effectLst/>
                          <a:latin typeface="RN House Sans Regular" panose="020B0504020203020204" pitchFamily="34" charset="0"/>
                          <a:ea typeface="Times New Roman" panose="02020603050405020304" pitchFamily="18" charset="0"/>
                        </a:rPr>
                        <a:t>Data Visualisation Application</a:t>
                      </a:r>
                    </a:p>
                  </a:txBody>
                  <a:tcPr marL="22374" marR="22374" marT="22374" marB="2237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A58CC3">
                        <a:tint val="40000"/>
                      </a:srgbClr>
                    </a:solidFill>
                  </a:tcPr>
                </a:tc>
                <a:tc>
                  <a:txBody>
                    <a:bodyPr/>
                    <a:lstStyle/>
                    <a:p>
                      <a:r>
                        <a:rPr lang="en-GB" sz="1000" dirty="0">
                          <a:solidFill>
                            <a:schemeClr val="accent5"/>
                          </a:solidFill>
                          <a:effectLst/>
                          <a:latin typeface="RN House Sans Regular" panose="020B0504020203020204" pitchFamily="34" charset="0"/>
                          <a:ea typeface="Times New Roman" panose="02020603050405020304" pitchFamily="18" charset="0"/>
                        </a:rPr>
                        <a:t>Existing – Change Required</a:t>
                      </a:r>
                    </a:p>
                  </a:txBody>
                  <a:tcPr marL="22374" marR="22374" marT="22374" marB="2237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A58CC3">
                        <a:tint val="40000"/>
                      </a:srgbClr>
                    </a:solidFill>
                  </a:tcPr>
                </a:tc>
                <a:tc>
                  <a:txBody>
                    <a:bodyPr/>
                    <a:lstStyle/>
                    <a:p>
                      <a:pPr marL="0" marR="0" lvl="0" indent="0" algn="l" defTabSz="1034701" rtl="0" eaLnBrk="1" fontAlgn="auto" latinLnBrk="0" hangingPunct="1">
                        <a:lnSpc>
                          <a:spcPct val="100000"/>
                        </a:lnSpc>
                        <a:spcBef>
                          <a:spcPts val="0"/>
                        </a:spcBef>
                        <a:spcAft>
                          <a:spcPts val="0"/>
                        </a:spcAft>
                        <a:buClrTx/>
                        <a:buSzTx/>
                        <a:buFontTx/>
                        <a:buNone/>
                        <a:tabLst/>
                        <a:defRPr/>
                      </a:pPr>
                      <a:r>
                        <a:rPr lang="en-GB" sz="1000" dirty="0">
                          <a:effectLst/>
                          <a:latin typeface="RN House Sans Regular" panose="020B0504020203020204" pitchFamily="34" charset="0"/>
                          <a:ea typeface="Times New Roman" panose="02020603050405020304" pitchFamily="18" charset="0"/>
                        </a:rPr>
                        <a:t>Data visualisation tool will be used by the FDE team to build MI reports and dashboards for the Fraud D&amp;A team to consume</a:t>
                      </a:r>
                    </a:p>
                  </a:txBody>
                  <a:tcPr marL="22374" marR="22374" marT="22374" marB="22374">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A58CC3">
                        <a:tint val="40000"/>
                      </a:srgbClr>
                    </a:solidFill>
                  </a:tcPr>
                </a:tc>
                <a:extLst>
                  <a:ext uri="{0D108BD9-81ED-4DB2-BD59-A6C34878D82A}">
                    <a16:rowId xmlns:a16="http://schemas.microsoft.com/office/drawing/2014/main" val="3866727259"/>
                  </a:ext>
                </a:extLst>
              </a:tr>
              <a:tr h="493744">
                <a:tc>
                  <a:txBody>
                    <a:bodyPr/>
                    <a:lstStyle/>
                    <a:p>
                      <a:pPr algn="ctr"/>
                      <a:endParaRPr lang="en-GB" sz="1000" b="1" dirty="0">
                        <a:effectLst/>
                        <a:latin typeface="RN House Sans Regular" panose="020B0504020203020204" pitchFamily="34" charset="0"/>
                        <a:ea typeface="Times New Roman" panose="02020603050405020304" pitchFamily="18" charset="0"/>
                      </a:endParaRPr>
                    </a:p>
                  </a:txBody>
                  <a:tcPr marL="22374" marR="22374" marT="22374" marB="22374">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58CC3">
                        <a:tint val="40000"/>
                      </a:srgbClr>
                    </a:solidFill>
                  </a:tcPr>
                </a:tc>
                <a:tc>
                  <a:txBody>
                    <a:bodyPr/>
                    <a:lstStyle/>
                    <a:p>
                      <a:r>
                        <a:rPr lang="en-GB" sz="1000" dirty="0">
                          <a:effectLst/>
                          <a:latin typeface="RN House Sans Regular" panose="020B0504020203020204" pitchFamily="34" charset="0"/>
                          <a:ea typeface="Times New Roman" panose="02020603050405020304" pitchFamily="18" charset="0"/>
                        </a:rPr>
                        <a:t>User Interface</a:t>
                      </a:r>
                    </a:p>
                  </a:txBody>
                  <a:tcPr marL="22374" marR="22374" marT="22374" marB="2237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58CC3">
                        <a:tint val="40000"/>
                      </a:srgbClr>
                    </a:solidFill>
                  </a:tcPr>
                </a:tc>
                <a:tc>
                  <a:txBody>
                    <a:bodyPr/>
                    <a:lstStyle/>
                    <a:p>
                      <a:r>
                        <a:rPr lang="en-GB" sz="1000" dirty="0">
                          <a:solidFill>
                            <a:schemeClr val="tx1"/>
                          </a:solidFill>
                          <a:effectLst/>
                          <a:latin typeface="RN House Sans Regular" panose="020B0504020203020204" pitchFamily="34" charset="0"/>
                          <a:ea typeface="Times New Roman" panose="02020603050405020304" pitchFamily="18" charset="0"/>
                        </a:rPr>
                        <a:t>Existing</a:t>
                      </a:r>
                    </a:p>
                  </a:txBody>
                  <a:tcPr marL="22374" marR="22374" marT="22374" marB="22374">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58CC3">
                        <a:tint val="40000"/>
                      </a:srgbClr>
                    </a:solidFill>
                  </a:tcPr>
                </a:tc>
                <a:tc>
                  <a:txBody>
                    <a:bodyPr/>
                    <a:lstStyle/>
                    <a:p>
                      <a:pPr marL="0" marR="0" lvl="0" indent="0" algn="l" defTabSz="1034701" rtl="0" eaLnBrk="1" fontAlgn="auto" latinLnBrk="0" hangingPunct="1">
                        <a:lnSpc>
                          <a:spcPct val="100000"/>
                        </a:lnSpc>
                        <a:spcBef>
                          <a:spcPts val="0"/>
                        </a:spcBef>
                        <a:spcAft>
                          <a:spcPts val="0"/>
                        </a:spcAft>
                        <a:buClrTx/>
                        <a:buSzTx/>
                        <a:buFontTx/>
                        <a:buNone/>
                        <a:tabLst/>
                        <a:defRPr/>
                      </a:pPr>
                      <a:r>
                        <a:rPr lang="en-GB" sz="1000" dirty="0">
                          <a:effectLst/>
                          <a:latin typeface="RN House Sans Regular" panose="020B0504020203020204" pitchFamily="34" charset="0"/>
                          <a:ea typeface="Times New Roman" panose="02020603050405020304" pitchFamily="18" charset="0"/>
                        </a:rPr>
                        <a:t>Hadoop user interface which can be used for direct access and querying of DAS data by the authorised Fraud D&amp;A users</a:t>
                      </a:r>
                    </a:p>
                  </a:txBody>
                  <a:tcPr marL="22374" marR="22374" marT="22374" marB="22374">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A58CC3">
                        <a:tint val="40000"/>
                      </a:srgbClr>
                    </a:solidFill>
                  </a:tcPr>
                </a:tc>
                <a:extLst>
                  <a:ext uri="{0D108BD9-81ED-4DB2-BD59-A6C34878D82A}">
                    <a16:rowId xmlns:a16="http://schemas.microsoft.com/office/drawing/2014/main" val="538603894"/>
                  </a:ext>
                </a:extLst>
              </a:tr>
            </a:tbl>
          </a:graphicData>
        </a:graphic>
      </p:graphicFrame>
      <p:pic>
        <p:nvPicPr>
          <p:cNvPr id="28" name="Picture 27">
            <a:extLst>
              <a:ext uri="{FF2B5EF4-FFF2-40B4-BE49-F238E27FC236}">
                <a16:creationId xmlns:a16="http://schemas.microsoft.com/office/drawing/2014/main" id="{1BD61420-4028-4292-947E-D39212D44EDB}"/>
              </a:ext>
            </a:extLst>
          </p:cNvPr>
          <p:cNvPicPr>
            <a:picLocks noChangeAspect="1"/>
          </p:cNvPicPr>
          <p:nvPr/>
        </p:nvPicPr>
        <p:blipFill>
          <a:blip r:embed="rId2"/>
          <a:stretch>
            <a:fillRect/>
          </a:stretch>
        </p:blipFill>
        <p:spPr>
          <a:xfrm>
            <a:off x="725187" y="1785576"/>
            <a:ext cx="795966" cy="309543"/>
          </a:xfrm>
          <a:prstGeom prst="rect">
            <a:avLst/>
          </a:prstGeom>
        </p:spPr>
      </p:pic>
      <p:pic>
        <p:nvPicPr>
          <p:cNvPr id="29" name="Picture 28">
            <a:extLst>
              <a:ext uri="{FF2B5EF4-FFF2-40B4-BE49-F238E27FC236}">
                <a16:creationId xmlns:a16="http://schemas.microsoft.com/office/drawing/2014/main" id="{01C006C5-B165-48B9-BF9C-7DD560C773ED}"/>
              </a:ext>
            </a:extLst>
          </p:cNvPr>
          <p:cNvPicPr>
            <a:picLocks noChangeAspect="1"/>
          </p:cNvPicPr>
          <p:nvPr/>
        </p:nvPicPr>
        <p:blipFill>
          <a:blip r:embed="rId3"/>
          <a:stretch>
            <a:fillRect/>
          </a:stretch>
        </p:blipFill>
        <p:spPr>
          <a:xfrm>
            <a:off x="889310" y="2298693"/>
            <a:ext cx="538530" cy="400051"/>
          </a:xfrm>
          <a:prstGeom prst="rect">
            <a:avLst/>
          </a:prstGeom>
        </p:spPr>
      </p:pic>
      <p:pic>
        <p:nvPicPr>
          <p:cNvPr id="30" name="Picture 29">
            <a:extLst>
              <a:ext uri="{FF2B5EF4-FFF2-40B4-BE49-F238E27FC236}">
                <a16:creationId xmlns:a16="http://schemas.microsoft.com/office/drawing/2014/main" id="{FD71DC59-52BD-4C7C-842E-25D99AE223B3}"/>
              </a:ext>
            </a:extLst>
          </p:cNvPr>
          <p:cNvPicPr>
            <a:picLocks noChangeAspect="1"/>
          </p:cNvPicPr>
          <p:nvPr/>
        </p:nvPicPr>
        <p:blipFill>
          <a:blip r:embed="rId4"/>
          <a:stretch>
            <a:fillRect/>
          </a:stretch>
        </p:blipFill>
        <p:spPr>
          <a:xfrm>
            <a:off x="896004" y="2817553"/>
            <a:ext cx="538532" cy="400052"/>
          </a:xfrm>
          <a:prstGeom prst="rect">
            <a:avLst/>
          </a:prstGeom>
        </p:spPr>
      </p:pic>
      <p:pic>
        <p:nvPicPr>
          <p:cNvPr id="31" name="Picture 30">
            <a:extLst>
              <a:ext uri="{FF2B5EF4-FFF2-40B4-BE49-F238E27FC236}">
                <a16:creationId xmlns:a16="http://schemas.microsoft.com/office/drawing/2014/main" id="{783FAA3E-3F34-4B10-889B-86AD1C499D7F}"/>
              </a:ext>
            </a:extLst>
          </p:cNvPr>
          <p:cNvPicPr>
            <a:picLocks noChangeAspect="1"/>
          </p:cNvPicPr>
          <p:nvPr/>
        </p:nvPicPr>
        <p:blipFill>
          <a:blip r:embed="rId5"/>
          <a:stretch>
            <a:fillRect/>
          </a:stretch>
        </p:blipFill>
        <p:spPr>
          <a:xfrm>
            <a:off x="896006" y="3363094"/>
            <a:ext cx="538530" cy="446211"/>
          </a:xfrm>
          <a:prstGeom prst="rect">
            <a:avLst/>
          </a:prstGeom>
        </p:spPr>
      </p:pic>
      <p:pic>
        <p:nvPicPr>
          <p:cNvPr id="32" name="Picture 31">
            <a:extLst>
              <a:ext uri="{FF2B5EF4-FFF2-40B4-BE49-F238E27FC236}">
                <a16:creationId xmlns:a16="http://schemas.microsoft.com/office/drawing/2014/main" id="{D0010268-A4FB-48BD-83DB-7A2640ABAA05}"/>
              </a:ext>
            </a:extLst>
          </p:cNvPr>
          <p:cNvPicPr>
            <a:picLocks noChangeAspect="1"/>
          </p:cNvPicPr>
          <p:nvPr/>
        </p:nvPicPr>
        <p:blipFill>
          <a:blip r:embed="rId6"/>
          <a:stretch>
            <a:fillRect/>
          </a:stretch>
        </p:blipFill>
        <p:spPr>
          <a:xfrm>
            <a:off x="563262" y="3908323"/>
            <a:ext cx="1190625" cy="361950"/>
          </a:xfrm>
          <a:prstGeom prst="rect">
            <a:avLst/>
          </a:prstGeom>
        </p:spPr>
      </p:pic>
      <p:pic>
        <p:nvPicPr>
          <p:cNvPr id="2" name="Picture 1">
            <a:extLst>
              <a:ext uri="{FF2B5EF4-FFF2-40B4-BE49-F238E27FC236}">
                <a16:creationId xmlns:a16="http://schemas.microsoft.com/office/drawing/2014/main" id="{D379B86E-314D-4A8E-B383-D8EB0C5867C9}"/>
              </a:ext>
            </a:extLst>
          </p:cNvPr>
          <p:cNvPicPr>
            <a:picLocks noChangeAspect="1"/>
          </p:cNvPicPr>
          <p:nvPr/>
        </p:nvPicPr>
        <p:blipFill>
          <a:blip r:embed="rId7"/>
          <a:stretch>
            <a:fillRect/>
          </a:stretch>
        </p:blipFill>
        <p:spPr>
          <a:xfrm>
            <a:off x="766789" y="4370816"/>
            <a:ext cx="712762" cy="382780"/>
          </a:xfrm>
          <a:prstGeom prst="rect">
            <a:avLst/>
          </a:prstGeom>
        </p:spPr>
      </p:pic>
      <p:pic>
        <p:nvPicPr>
          <p:cNvPr id="8" name="Picture 7">
            <a:extLst>
              <a:ext uri="{FF2B5EF4-FFF2-40B4-BE49-F238E27FC236}">
                <a16:creationId xmlns:a16="http://schemas.microsoft.com/office/drawing/2014/main" id="{7124A5BD-8D82-4FF8-BB1E-70A5E014AAB3}"/>
              </a:ext>
            </a:extLst>
          </p:cNvPr>
          <p:cNvPicPr>
            <a:picLocks noChangeAspect="1"/>
          </p:cNvPicPr>
          <p:nvPr/>
        </p:nvPicPr>
        <p:blipFill>
          <a:blip r:embed="rId8"/>
          <a:stretch>
            <a:fillRect/>
          </a:stretch>
        </p:blipFill>
        <p:spPr>
          <a:xfrm>
            <a:off x="725187" y="5528165"/>
            <a:ext cx="795966" cy="287432"/>
          </a:xfrm>
          <a:prstGeom prst="rect">
            <a:avLst/>
          </a:prstGeom>
        </p:spPr>
      </p:pic>
      <p:pic>
        <p:nvPicPr>
          <p:cNvPr id="9" name="Picture 8">
            <a:extLst>
              <a:ext uri="{FF2B5EF4-FFF2-40B4-BE49-F238E27FC236}">
                <a16:creationId xmlns:a16="http://schemas.microsoft.com/office/drawing/2014/main" id="{4A12D566-7A49-42D8-97EC-ACAA1F524E57}"/>
              </a:ext>
            </a:extLst>
          </p:cNvPr>
          <p:cNvPicPr>
            <a:picLocks noChangeAspect="1"/>
          </p:cNvPicPr>
          <p:nvPr/>
        </p:nvPicPr>
        <p:blipFill>
          <a:blip r:embed="rId9"/>
          <a:stretch>
            <a:fillRect/>
          </a:stretch>
        </p:blipFill>
        <p:spPr>
          <a:xfrm>
            <a:off x="766788" y="5904200"/>
            <a:ext cx="712763" cy="382780"/>
          </a:xfrm>
          <a:prstGeom prst="rect">
            <a:avLst/>
          </a:prstGeom>
        </p:spPr>
      </p:pic>
      <p:pic>
        <p:nvPicPr>
          <p:cNvPr id="11" name="Picture 10">
            <a:extLst>
              <a:ext uri="{FF2B5EF4-FFF2-40B4-BE49-F238E27FC236}">
                <a16:creationId xmlns:a16="http://schemas.microsoft.com/office/drawing/2014/main" id="{3EA2DE32-2C70-4CCA-B20F-8480B1C3E3E1}"/>
              </a:ext>
            </a:extLst>
          </p:cNvPr>
          <p:cNvPicPr>
            <a:picLocks noChangeAspect="1"/>
          </p:cNvPicPr>
          <p:nvPr/>
        </p:nvPicPr>
        <p:blipFill>
          <a:blip r:embed="rId10"/>
          <a:stretch>
            <a:fillRect/>
          </a:stretch>
        </p:blipFill>
        <p:spPr>
          <a:xfrm>
            <a:off x="569957" y="6442528"/>
            <a:ext cx="1190625" cy="295275"/>
          </a:xfrm>
          <a:prstGeom prst="rect">
            <a:avLst/>
          </a:prstGeom>
        </p:spPr>
      </p:pic>
      <p:pic>
        <p:nvPicPr>
          <p:cNvPr id="12" name="Picture 11">
            <a:extLst>
              <a:ext uri="{FF2B5EF4-FFF2-40B4-BE49-F238E27FC236}">
                <a16:creationId xmlns:a16="http://schemas.microsoft.com/office/drawing/2014/main" id="{3260BC42-CC59-43E5-8371-21FF341EF40F}"/>
              </a:ext>
            </a:extLst>
          </p:cNvPr>
          <p:cNvPicPr>
            <a:picLocks noChangeAspect="1"/>
          </p:cNvPicPr>
          <p:nvPr/>
        </p:nvPicPr>
        <p:blipFill>
          <a:blip r:embed="rId11"/>
          <a:stretch>
            <a:fillRect/>
          </a:stretch>
        </p:blipFill>
        <p:spPr>
          <a:xfrm>
            <a:off x="766788" y="4888784"/>
            <a:ext cx="712762" cy="382780"/>
          </a:xfrm>
          <a:prstGeom prst="rect">
            <a:avLst/>
          </a:prstGeom>
        </p:spPr>
      </p:pic>
    </p:spTree>
    <p:extLst>
      <p:ext uri="{BB962C8B-B14F-4D97-AF65-F5344CB8AC3E}">
        <p14:creationId xmlns:p14="http://schemas.microsoft.com/office/powerpoint/2010/main" val="530897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890A-1EC4-4660-87AF-4339FD74CC12}"/>
              </a:ext>
            </a:extLst>
          </p:cNvPr>
          <p:cNvSpPr>
            <a:spLocks noGrp="1"/>
          </p:cNvSpPr>
          <p:nvPr>
            <p:ph type="title"/>
          </p:nvPr>
        </p:nvSpPr>
        <p:spPr/>
        <p:txBody>
          <a:bodyPr>
            <a:normAutofit/>
          </a:bodyPr>
          <a:lstStyle/>
          <a:p>
            <a:r>
              <a:rPr lang="en-GB" altLang="en-US" sz="3087" dirty="0"/>
              <a:t>Design: Data Ingestion Flow</a:t>
            </a:r>
            <a:endParaRPr lang="en-GB" sz="3087" dirty="0"/>
          </a:p>
        </p:txBody>
      </p:sp>
      <p:pic>
        <p:nvPicPr>
          <p:cNvPr id="4" name="Picture 3">
            <a:extLst>
              <a:ext uri="{FF2B5EF4-FFF2-40B4-BE49-F238E27FC236}">
                <a16:creationId xmlns:a16="http://schemas.microsoft.com/office/drawing/2014/main" id="{6A85C66A-CB9E-42DE-A399-5562B044ADCF}"/>
              </a:ext>
            </a:extLst>
          </p:cNvPr>
          <p:cNvPicPr>
            <a:picLocks noChangeAspect="1"/>
          </p:cNvPicPr>
          <p:nvPr/>
        </p:nvPicPr>
        <p:blipFill>
          <a:blip r:embed="rId2"/>
          <a:stretch>
            <a:fillRect/>
          </a:stretch>
        </p:blipFill>
        <p:spPr>
          <a:xfrm>
            <a:off x="424384" y="550863"/>
            <a:ext cx="10039350" cy="7010400"/>
          </a:xfrm>
          <a:prstGeom prst="rect">
            <a:avLst/>
          </a:prstGeom>
        </p:spPr>
      </p:pic>
    </p:spTree>
    <p:extLst>
      <p:ext uri="{BB962C8B-B14F-4D97-AF65-F5344CB8AC3E}">
        <p14:creationId xmlns:p14="http://schemas.microsoft.com/office/powerpoint/2010/main" val="1285901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890A-1EC4-4660-87AF-4339FD74CC12}"/>
              </a:ext>
            </a:extLst>
          </p:cNvPr>
          <p:cNvSpPr>
            <a:spLocks noGrp="1"/>
          </p:cNvSpPr>
          <p:nvPr>
            <p:ph type="title"/>
          </p:nvPr>
        </p:nvSpPr>
        <p:spPr>
          <a:xfrm>
            <a:off x="522386" y="166347"/>
            <a:ext cx="8695452" cy="1461495"/>
          </a:xfrm>
        </p:spPr>
        <p:txBody>
          <a:bodyPr>
            <a:normAutofit/>
          </a:bodyPr>
          <a:lstStyle/>
          <a:p>
            <a:r>
              <a:rPr lang="en-GB" altLang="en-US" sz="3087" dirty="0"/>
              <a:t>Design: Conceptual Data Model</a:t>
            </a:r>
            <a:endParaRPr lang="en-GB" sz="3087" dirty="0"/>
          </a:p>
        </p:txBody>
      </p:sp>
      <p:sp>
        <p:nvSpPr>
          <p:cNvPr id="29" name="Oval 28">
            <a:extLst>
              <a:ext uri="{FF2B5EF4-FFF2-40B4-BE49-F238E27FC236}">
                <a16:creationId xmlns:a16="http://schemas.microsoft.com/office/drawing/2014/main" id="{700122FF-ABCD-48D7-96C0-7CC6B62E4AEE}"/>
              </a:ext>
            </a:extLst>
          </p:cNvPr>
          <p:cNvSpPr/>
          <p:nvPr/>
        </p:nvSpPr>
        <p:spPr>
          <a:xfrm>
            <a:off x="2825698" y="2515885"/>
            <a:ext cx="1174918" cy="732037"/>
          </a:xfrm>
          <a:prstGeom prst="ellipse">
            <a:avLst/>
          </a:prstGeom>
          <a:solidFill>
            <a:srgbClr val="A58CC3">
              <a:lumMod val="60000"/>
              <a:lumOff val="40000"/>
            </a:srgbClr>
          </a:solidFill>
          <a:ln w="12700" cap="flat" cmpd="sng" algn="ctr">
            <a:solidFill>
              <a:srgbClr val="A58CC3">
                <a:shade val="50000"/>
              </a:srgbClr>
            </a:solidFill>
            <a:prstDash val="solid"/>
            <a:miter lim="800000"/>
          </a:ln>
          <a:effectLst/>
        </p:spPr>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42145F"/>
                </a:solidFill>
                <a:effectLst/>
                <a:uLnTx/>
                <a:uFillTx/>
                <a:latin typeface="RN House Sans Regular"/>
                <a:ea typeface="+mn-ea"/>
                <a:cs typeface="+mn-cs"/>
              </a:rPr>
              <a:t>Payment Event</a:t>
            </a:r>
          </a:p>
        </p:txBody>
      </p:sp>
      <p:sp>
        <p:nvSpPr>
          <p:cNvPr id="30" name="Oval 29">
            <a:extLst>
              <a:ext uri="{FF2B5EF4-FFF2-40B4-BE49-F238E27FC236}">
                <a16:creationId xmlns:a16="http://schemas.microsoft.com/office/drawing/2014/main" id="{434E4597-069A-4290-ACAE-4550B075F8A5}"/>
              </a:ext>
            </a:extLst>
          </p:cNvPr>
          <p:cNvSpPr/>
          <p:nvPr/>
        </p:nvSpPr>
        <p:spPr>
          <a:xfrm>
            <a:off x="1253245" y="2523532"/>
            <a:ext cx="1174918" cy="732037"/>
          </a:xfrm>
          <a:prstGeom prst="ellipse">
            <a:avLst/>
          </a:prstGeom>
          <a:solidFill>
            <a:srgbClr val="CCFFCC"/>
          </a:solidFill>
          <a:ln w="12700" cap="flat" cmpd="sng" algn="ctr">
            <a:solidFill>
              <a:srgbClr val="A58CC3">
                <a:shade val="50000"/>
              </a:srgbClr>
            </a:solidFill>
            <a:prstDash val="solid"/>
            <a:miter lim="800000"/>
          </a:ln>
          <a:effectLst/>
        </p:spPr>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42145F"/>
                </a:solidFill>
                <a:effectLst/>
                <a:uLnTx/>
                <a:uFillTx/>
                <a:latin typeface="RN House Sans Regular"/>
                <a:ea typeface="+mn-ea"/>
                <a:cs typeface="+mn-cs"/>
              </a:rPr>
              <a:t>ARIC Payment FDP</a:t>
            </a:r>
          </a:p>
        </p:txBody>
      </p:sp>
      <p:sp>
        <p:nvSpPr>
          <p:cNvPr id="31" name="Oval 30">
            <a:extLst>
              <a:ext uri="{FF2B5EF4-FFF2-40B4-BE49-F238E27FC236}">
                <a16:creationId xmlns:a16="http://schemas.microsoft.com/office/drawing/2014/main" id="{05D90A4E-FE49-4606-9D60-05F318A6DA1A}"/>
              </a:ext>
            </a:extLst>
          </p:cNvPr>
          <p:cNvSpPr/>
          <p:nvPr/>
        </p:nvSpPr>
        <p:spPr>
          <a:xfrm>
            <a:off x="4567856" y="2531179"/>
            <a:ext cx="1174918" cy="732037"/>
          </a:xfrm>
          <a:prstGeom prst="ellipse">
            <a:avLst/>
          </a:prstGeom>
          <a:solidFill>
            <a:srgbClr val="A58CC3">
              <a:lumMod val="60000"/>
              <a:lumOff val="40000"/>
            </a:srgbClr>
          </a:solidFill>
          <a:ln w="12700" cap="flat" cmpd="sng" algn="ctr">
            <a:solidFill>
              <a:srgbClr val="A58CC3">
                <a:shade val="50000"/>
              </a:srgbClr>
            </a:solidFill>
            <a:prstDash val="solid"/>
            <a:miter lim="800000"/>
          </a:ln>
          <a:effectLst/>
        </p:spPr>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42145F"/>
                </a:solidFill>
                <a:effectLst/>
                <a:uLnTx/>
                <a:uFillTx/>
                <a:latin typeface="RN House Sans Regular"/>
                <a:ea typeface="+mn-ea"/>
                <a:cs typeface="+mn-cs"/>
              </a:rPr>
              <a:t>Agreement (Account)</a:t>
            </a:r>
          </a:p>
        </p:txBody>
      </p:sp>
      <p:sp>
        <p:nvSpPr>
          <p:cNvPr id="32" name="Oval 31">
            <a:extLst>
              <a:ext uri="{FF2B5EF4-FFF2-40B4-BE49-F238E27FC236}">
                <a16:creationId xmlns:a16="http://schemas.microsoft.com/office/drawing/2014/main" id="{7F632DE4-4A86-4B0B-B7BD-E5C32A081387}"/>
              </a:ext>
            </a:extLst>
          </p:cNvPr>
          <p:cNvSpPr/>
          <p:nvPr/>
        </p:nvSpPr>
        <p:spPr>
          <a:xfrm>
            <a:off x="4567856" y="1343115"/>
            <a:ext cx="1174918" cy="732037"/>
          </a:xfrm>
          <a:prstGeom prst="ellipse">
            <a:avLst/>
          </a:prstGeom>
          <a:solidFill>
            <a:srgbClr val="A58CC3">
              <a:lumMod val="20000"/>
              <a:lumOff val="80000"/>
            </a:srgbClr>
          </a:solidFill>
          <a:ln w="12700" cap="flat" cmpd="sng" algn="ctr">
            <a:solidFill>
              <a:srgbClr val="A58CC3">
                <a:shade val="50000"/>
              </a:srgbClr>
            </a:solidFill>
            <a:prstDash val="solid"/>
            <a:miter lim="800000"/>
          </a:ln>
          <a:effectLst/>
        </p:spPr>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42145F"/>
                </a:solidFill>
                <a:effectLst/>
                <a:uLnTx/>
                <a:uFillTx/>
                <a:latin typeface="RN House Sans Regular"/>
                <a:ea typeface="+mn-ea"/>
                <a:cs typeface="+mn-cs"/>
              </a:rPr>
              <a:t>Party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42145F"/>
                </a:solidFill>
                <a:effectLst/>
                <a:uLnTx/>
                <a:uFillTx/>
                <a:latin typeface="RN House Sans Regular"/>
                <a:ea typeface="+mn-ea"/>
                <a:cs typeface="+mn-cs"/>
              </a:rPr>
              <a:t>(Branch)</a:t>
            </a:r>
          </a:p>
        </p:txBody>
      </p:sp>
      <p:sp>
        <p:nvSpPr>
          <p:cNvPr id="33" name="Oval 32">
            <a:extLst>
              <a:ext uri="{FF2B5EF4-FFF2-40B4-BE49-F238E27FC236}">
                <a16:creationId xmlns:a16="http://schemas.microsoft.com/office/drawing/2014/main" id="{144BFC86-1631-463D-9784-C1FE93F3CEB3}"/>
              </a:ext>
            </a:extLst>
          </p:cNvPr>
          <p:cNvSpPr/>
          <p:nvPr/>
        </p:nvSpPr>
        <p:spPr>
          <a:xfrm>
            <a:off x="4559110" y="4634891"/>
            <a:ext cx="1174918" cy="732037"/>
          </a:xfrm>
          <a:prstGeom prst="ellipse">
            <a:avLst/>
          </a:prstGeom>
          <a:solidFill>
            <a:srgbClr val="A58CC3">
              <a:lumMod val="60000"/>
              <a:lumOff val="40000"/>
            </a:srgbClr>
          </a:solidFill>
          <a:ln w="12700" cap="flat" cmpd="sng" algn="ctr">
            <a:solidFill>
              <a:srgbClr val="A58CC3">
                <a:shade val="50000"/>
              </a:srgbClr>
            </a:solidFill>
            <a:prstDash val="solid"/>
            <a:miter lim="800000"/>
          </a:ln>
          <a:effectLst/>
        </p:spPr>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42145F"/>
                </a:solidFill>
                <a:effectLst/>
                <a:uLnTx/>
                <a:uFillTx/>
                <a:latin typeface="RN House Sans Regular"/>
                <a:ea typeface="+mn-ea"/>
                <a:cs typeface="+mn-cs"/>
              </a:rPr>
              <a:t>Party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42145F"/>
                </a:solidFill>
                <a:effectLst/>
                <a:uLnTx/>
                <a:uFillTx/>
                <a:latin typeface="RN House Sans Regular"/>
                <a:ea typeface="+mn-ea"/>
                <a:cs typeface="+mn-cs"/>
              </a:rPr>
              <a:t>(Customer)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42145F"/>
                </a:solidFill>
                <a:effectLst/>
                <a:uLnTx/>
                <a:uFillTx/>
                <a:latin typeface="RN House Sans Regular"/>
                <a:ea typeface="+mn-ea"/>
                <a:cs typeface="+mn-cs"/>
              </a:rPr>
              <a:t>CiVs</a:t>
            </a:r>
            <a:r>
              <a:rPr kumimoji="0" lang="en-GB" sz="1000" b="0" i="0" u="none" strike="noStrike" kern="0" cap="none" spc="0" normalizeH="0" baseline="0" noProof="0" dirty="0">
                <a:ln>
                  <a:noFill/>
                </a:ln>
                <a:solidFill>
                  <a:srgbClr val="42145F"/>
                </a:solidFill>
                <a:effectLst/>
                <a:uLnTx/>
                <a:uFillTx/>
                <a:latin typeface="RN House Sans Regular"/>
                <a:ea typeface="+mn-ea"/>
                <a:cs typeface="+mn-cs"/>
              </a:rPr>
              <a:t>, Indicators</a:t>
            </a:r>
          </a:p>
        </p:txBody>
      </p:sp>
      <p:sp>
        <p:nvSpPr>
          <p:cNvPr id="34" name="Oval 33">
            <a:extLst>
              <a:ext uri="{FF2B5EF4-FFF2-40B4-BE49-F238E27FC236}">
                <a16:creationId xmlns:a16="http://schemas.microsoft.com/office/drawing/2014/main" id="{CB636BF9-02F7-4E60-B9B8-43BF393201DA}"/>
              </a:ext>
            </a:extLst>
          </p:cNvPr>
          <p:cNvSpPr/>
          <p:nvPr/>
        </p:nvSpPr>
        <p:spPr>
          <a:xfrm>
            <a:off x="6245912" y="1343114"/>
            <a:ext cx="1174918" cy="732037"/>
          </a:xfrm>
          <a:prstGeom prst="ellipse">
            <a:avLst/>
          </a:prstGeom>
          <a:solidFill>
            <a:srgbClr val="A58CC3">
              <a:lumMod val="20000"/>
              <a:lumOff val="80000"/>
            </a:srgbClr>
          </a:solidFill>
          <a:ln w="12700" cap="flat" cmpd="sng" algn="ctr">
            <a:solidFill>
              <a:srgbClr val="A58CC3">
                <a:shade val="50000"/>
              </a:srgbClr>
            </a:solidFill>
            <a:prstDash val="solid"/>
            <a:miter lim="800000"/>
          </a:ln>
          <a:effectLst/>
        </p:spPr>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42145F"/>
                </a:solidFill>
                <a:effectLst/>
                <a:uLnTx/>
                <a:uFillTx/>
                <a:latin typeface="RN House Sans Regular"/>
                <a:ea typeface="+mn-ea"/>
                <a:cs typeface="+mn-cs"/>
              </a:rPr>
              <a:t>Party Location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42145F"/>
                </a:solidFill>
                <a:effectLst/>
                <a:uLnTx/>
                <a:uFillTx/>
                <a:latin typeface="RN House Sans Regular"/>
                <a:ea typeface="+mn-ea"/>
                <a:cs typeface="+mn-cs"/>
              </a:rPr>
              <a:t>(branch postcode)</a:t>
            </a:r>
          </a:p>
        </p:txBody>
      </p:sp>
      <p:sp>
        <p:nvSpPr>
          <p:cNvPr id="35" name="Oval 34">
            <a:extLst>
              <a:ext uri="{FF2B5EF4-FFF2-40B4-BE49-F238E27FC236}">
                <a16:creationId xmlns:a16="http://schemas.microsoft.com/office/drawing/2014/main" id="{649F6822-7779-4E13-A0A0-C0EA5CCDBE62}"/>
              </a:ext>
            </a:extLst>
          </p:cNvPr>
          <p:cNvSpPr/>
          <p:nvPr/>
        </p:nvSpPr>
        <p:spPr>
          <a:xfrm>
            <a:off x="4567856" y="5912964"/>
            <a:ext cx="1174918" cy="732037"/>
          </a:xfrm>
          <a:prstGeom prst="ellipse">
            <a:avLst/>
          </a:prstGeom>
          <a:solidFill>
            <a:srgbClr val="A58CC3">
              <a:lumMod val="20000"/>
              <a:lumOff val="80000"/>
            </a:srgbClr>
          </a:solidFill>
          <a:ln w="12700" cap="flat" cmpd="sng" algn="ctr">
            <a:solidFill>
              <a:srgbClr val="A58CC3">
                <a:shade val="50000"/>
              </a:srgbClr>
            </a:solidFill>
            <a:prstDash val="solid"/>
            <a:miter lim="800000"/>
          </a:ln>
          <a:effectLst/>
        </p:spPr>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42145F"/>
                </a:solidFill>
                <a:effectLst/>
                <a:uLnTx/>
                <a:uFillTx/>
                <a:latin typeface="RN House Sans Regular"/>
                <a:ea typeface="+mn-ea"/>
                <a:cs typeface="+mn-cs"/>
              </a:rPr>
              <a:t>Party Identification (GURN, BLN Id)</a:t>
            </a:r>
          </a:p>
        </p:txBody>
      </p:sp>
      <p:sp>
        <p:nvSpPr>
          <p:cNvPr id="36" name="Oval 35">
            <a:extLst>
              <a:ext uri="{FF2B5EF4-FFF2-40B4-BE49-F238E27FC236}">
                <a16:creationId xmlns:a16="http://schemas.microsoft.com/office/drawing/2014/main" id="{64E95801-8F33-4197-94D1-CE98AF6730E6}"/>
              </a:ext>
            </a:extLst>
          </p:cNvPr>
          <p:cNvSpPr/>
          <p:nvPr/>
        </p:nvSpPr>
        <p:spPr>
          <a:xfrm>
            <a:off x="6309756" y="5923371"/>
            <a:ext cx="1174918" cy="732037"/>
          </a:xfrm>
          <a:prstGeom prst="ellipse">
            <a:avLst/>
          </a:prstGeom>
          <a:solidFill>
            <a:srgbClr val="A58CC3">
              <a:lumMod val="20000"/>
              <a:lumOff val="80000"/>
            </a:srgbClr>
          </a:solidFill>
          <a:ln w="12700" cap="flat" cmpd="sng" algn="ctr">
            <a:solidFill>
              <a:srgbClr val="A58CC3">
                <a:shade val="50000"/>
              </a:srgbClr>
            </a:solidFill>
            <a:prstDash val="solid"/>
            <a:miter lim="800000"/>
          </a:ln>
          <a:effectLst/>
        </p:spPr>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42145F"/>
                </a:solidFill>
                <a:effectLst/>
                <a:uLnTx/>
                <a:uFillTx/>
                <a:latin typeface="RN House Sans Regular"/>
                <a:ea typeface="+mn-ea"/>
                <a:cs typeface="+mn-cs"/>
              </a:rPr>
              <a:t>Party Status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42145F"/>
                </a:solidFill>
                <a:effectLst/>
                <a:uLnTx/>
                <a:uFillTx/>
                <a:latin typeface="RN House Sans Regular"/>
                <a:ea typeface="+mn-ea"/>
                <a:cs typeface="+mn-cs"/>
              </a:rPr>
              <a:t>(KYC)</a:t>
            </a:r>
          </a:p>
        </p:txBody>
      </p:sp>
      <p:cxnSp>
        <p:nvCxnSpPr>
          <p:cNvPr id="37" name="Straight Connector 36">
            <a:extLst>
              <a:ext uri="{FF2B5EF4-FFF2-40B4-BE49-F238E27FC236}">
                <a16:creationId xmlns:a16="http://schemas.microsoft.com/office/drawing/2014/main" id="{31626DA9-89BA-459B-96ED-2207A6A27BA8}"/>
              </a:ext>
            </a:extLst>
          </p:cNvPr>
          <p:cNvCxnSpPr>
            <a:cxnSpLocks/>
            <a:stCxn id="30" idx="6"/>
            <a:endCxn id="29" idx="2"/>
          </p:cNvCxnSpPr>
          <p:nvPr/>
        </p:nvCxnSpPr>
        <p:spPr>
          <a:xfrm flipV="1">
            <a:off x="2428163" y="2881904"/>
            <a:ext cx="397535" cy="7647"/>
          </a:xfrm>
          <a:prstGeom prst="line">
            <a:avLst/>
          </a:prstGeom>
          <a:noFill/>
          <a:ln w="6350" cap="flat" cmpd="sng" algn="ctr">
            <a:solidFill>
              <a:srgbClr val="A58CC3"/>
            </a:solidFill>
            <a:prstDash val="solid"/>
            <a:miter lim="800000"/>
          </a:ln>
          <a:effectLst/>
        </p:spPr>
      </p:cxnSp>
      <p:cxnSp>
        <p:nvCxnSpPr>
          <p:cNvPr id="38" name="Straight Connector 37">
            <a:extLst>
              <a:ext uri="{FF2B5EF4-FFF2-40B4-BE49-F238E27FC236}">
                <a16:creationId xmlns:a16="http://schemas.microsoft.com/office/drawing/2014/main" id="{A3FD89F8-2DC7-4515-B0BB-618390AD05FB}"/>
              </a:ext>
            </a:extLst>
          </p:cNvPr>
          <p:cNvCxnSpPr>
            <a:cxnSpLocks/>
            <a:stCxn id="29" idx="6"/>
            <a:endCxn id="31" idx="2"/>
          </p:cNvCxnSpPr>
          <p:nvPr/>
        </p:nvCxnSpPr>
        <p:spPr>
          <a:xfrm>
            <a:off x="4000616" y="2881904"/>
            <a:ext cx="567240" cy="15294"/>
          </a:xfrm>
          <a:prstGeom prst="line">
            <a:avLst/>
          </a:prstGeom>
          <a:noFill/>
          <a:ln w="6350" cap="flat" cmpd="sng" algn="ctr">
            <a:solidFill>
              <a:srgbClr val="A58CC3"/>
            </a:solidFill>
            <a:prstDash val="solid"/>
            <a:miter lim="800000"/>
          </a:ln>
          <a:effectLst/>
        </p:spPr>
      </p:cxnSp>
      <p:cxnSp>
        <p:nvCxnSpPr>
          <p:cNvPr id="39" name="Straight Connector 38">
            <a:extLst>
              <a:ext uri="{FF2B5EF4-FFF2-40B4-BE49-F238E27FC236}">
                <a16:creationId xmlns:a16="http://schemas.microsoft.com/office/drawing/2014/main" id="{5DD1BA31-3190-43E9-A655-3874BC7C2B37}"/>
              </a:ext>
            </a:extLst>
          </p:cNvPr>
          <p:cNvCxnSpPr>
            <a:cxnSpLocks/>
            <a:stCxn id="32" idx="4"/>
            <a:endCxn id="31" idx="0"/>
          </p:cNvCxnSpPr>
          <p:nvPr/>
        </p:nvCxnSpPr>
        <p:spPr>
          <a:xfrm>
            <a:off x="5155315" y="2075152"/>
            <a:ext cx="0" cy="456027"/>
          </a:xfrm>
          <a:prstGeom prst="line">
            <a:avLst/>
          </a:prstGeom>
          <a:noFill/>
          <a:ln w="6350" cap="flat" cmpd="sng" algn="ctr">
            <a:solidFill>
              <a:srgbClr val="A58CC3"/>
            </a:solidFill>
            <a:prstDash val="solid"/>
            <a:miter lim="800000"/>
          </a:ln>
          <a:effectLst/>
        </p:spPr>
      </p:cxnSp>
      <p:cxnSp>
        <p:nvCxnSpPr>
          <p:cNvPr id="40" name="Straight Connector 39">
            <a:extLst>
              <a:ext uri="{FF2B5EF4-FFF2-40B4-BE49-F238E27FC236}">
                <a16:creationId xmlns:a16="http://schemas.microsoft.com/office/drawing/2014/main" id="{369297E8-CDC1-4388-AE47-BAE92DAC5900}"/>
              </a:ext>
            </a:extLst>
          </p:cNvPr>
          <p:cNvCxnSpPr>
            <a:cxnSpLocks/>
            <a:stCxn id="33" idx="4"/>
            <a:endCxn id="35" idx="0"/>
          </p:cNvCxnSpPr>
          <p:nvPr/>
        </p:nvCxnSpPr>
        <p:spPr>
          <a:xfrm>
            <a:off x="5146569" y="5366928"/>
            <a:ext cx="8746" cy="546036"/>
          </a:xfrm>
          <a:prstGeom prst="line">
            <a:avLst/>
          </a:prstGeom>
          <a:noFill/>
          <a:ln w="6350" cap="flat" cmpd="sng" algn="ctr">
            <a:solidFill>
              <a:srgbClr val="A58CC3"/>
            </a:solidFill>
            <a:prstDash val="solid"/>
            <a:miter lim="800000"/>
          </a:ln>
          <a:effectLst/>
        </p:spPr>
      </p:cxnSp>
      <p:cxnSp>
        <p:nvCxnSpPr>
          <p:cNvPr id="41" name="Straight Connector 40">
            <a:extLst>
              <a:ext uri="{FF2B5EF4-FFF2-40B4-BE49-F238E27FC236}">
                <a16:creationId xmlns:a16="http://schemas.microsoft.com/office/drawing/2014/main" id="{CB2597C9-B1FF-4343-92E4-B31BD6761618}"/>
              </a:ext>
            </a:extLst>
          </p:cNvPr>
          <p:cNvCxnSpPr>
            <a:cxnSpLocks/>
            <a:stCxn id="32" idx="6"/>
            <a:endCxn id="34" idx="2"/>
          </p:cNvCxnSpPr>
          <p:nvPr/>
        </p:nvCxnSpPr>
        <p:spPr>
          <a:xfrm flipV="1">
            <a:off x="5742774" y="1709133"/>
            <a:ext cx="503138" cy="1"/>
          </a:xfrm>
          <a:prstGeom prst="line">
            <a:avLst/>
          </a:prstGeom>
          <a:noFill/>
          <a:ln w="6350" cap="flat" cmpd="sng" algn="ctr">
            <a:solidFill>
              <a:srgbClr val="A58CC3"/>
            </a:solidFill>
            <a:prstDash val="solid"/>
            <a:miter lim="800000"/>
          </a:ln>
          <a:effectLst/>
        </p:spPr>
      </p:cxnSp>
      <p:cxnSp>
        <p:nvCxnSpPr>
          <p:cNvPr id="42" name="Connector: Elbow 41">
            <a:extLst>
              <a:ext uri="{FF2B5EF4-FFF2-40B4-BE49-F238E27FC236}">
                <a16:creationId xmlns:a16="http://schemas.microsoft.com/office/drawing/2014/main" id="{52AB5A6D-4671-4C2D-8216-BE6923530C4E}"/>
              </a:ext>
            </a:extLst>
          </p:cNvPr>
          <p:cNvCxnSpPr>
            <a:cxnSpLocks/>
            <a:stCxn id="33" idx="6"/>
            <a:endCxn id="36" idx="0"/>
          </p:cNvCxnSpPr>
          <p:nvPr/>
        </p:nvCxnSpPr>
        <p:spPr>
          <a:xfrm>
            <a:off x="5734028" y="5000910"/>
            <a:ext cx="1163187" cy="922461"/>
          </a:xfrm>
          <a:prstGeom prst="bentConnector2">
            <a:avLst/>
          </a:prstGeom>
          <a:noFill/>
          <a:ln w="6350" cap="flat" cmpd="sng" algn="ctr">
            <a:solidFill>
              <a:srgbClr val="A58CC3"/>
            </a:solidFill>
            <a:prstDash val="solid"/>
            <a:miter lim="800000"/>
          </a:ln>
          <a:effectLst/>
        </p:spPr>
      </p:cxnSp>
      <p:sp>
        <p:nvSpPr>
          <p:cNvPr id="43" name="Oval 42">
            <a:extLst>
              <a:ext uri="{FF2B5EF4-FFF2-40B4-BE49-F238E27FC236}">
                <a16:creationId xmlns:a16="http://schemas.microsoft.com/office/drawing/2014/main" id="{C984B491-43AA-4842-9D38-5BCD88ABFC9C}"/>
              </a:ext>
            </a:extLst>
          </p:cNvPr>
          <p:cNvSpPr/>
          <p:nvPr/>
        </p:nvSpPr>
        <p:spPr>
          <a:xfrm>
            <a:off x="4567856" y="3554865"/>
            <a:ext cx="1174918" cy="732037"/>
          </a:xfrm>
          <a:prstGeom prst="ellipse">
            <a:avLst/>
          </a:prstGeom>
          <a:solidFill>
            <a:srgbClr val="A58CC3">
              <a:lumMod val="20000"/>
              <a:lumOff val="80000"/>
            </a:srgbClr>
          </a:solidFill>
          <a:ln w="12700" cap="flat" cmpd="sng" algn="ctr">
            <a:solidFill>
              <a:srgbClr val="A58CC3">
                <a:shade val="50000"/>
              </a:srgbClr>
            </a:solidFill>
            <a:prstDash val="solid"/>
            <a:miter lim="800000"/>
          </a:ln>
          <a:effectLst/>
        </p:spPr>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42145F"/>
                </a:solidFill>
                <a:effectLst/>
                <a:uLnTx/>
                <a:uFillTx/>
                <a:latin typeface="RN House Sans Regular"/>
                <a:ea typeface="+mn-ea"/>
                <a:cs typeface="+mn-cs"/>
              </a:rPr>
              <a:t>Party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42145F"/>
                </a:solidFill>
                <a:effectLst/>
                <a:uLnTx/>
                <a:uFillTx/>
                <a:latin typeface="RN House Sans Regular"/>
                <a:ea typeface="+mn-ea"/>
                <a:cs typeface="+mn-cs"/>
              </a:rPr>
              <a:t>Agreement</a:t>
            </a:r>
          </a:p>
        </p:txBody>
      </p:sp>
      <p:cxnSp>
        <p:nvCxnSpPr>
          <p:cNvPr id="44" name="Straight Connector 43">
            <a:extLst>
              <a:ext uri="{FF2B5EF4-FFF2-40B4-BE49-F238E27FC236}">
                <a16:creationId xmlns:a16="http://schemas.microsoft.com/office/drawing/2014/main" id="{1C42E6AE-81F5-49E6-9523-3E72D02EC740}"/>
              </a:ext>
            </a:extLst>
          </p:cNvPr>
          <p:cNvCxnSpPr>
            <a:cxnSpLocks/>
            <a:stCxn id="31" idx="4"/>
            <a:endCxn id="43" idx="0"/>
          </p:cNvCxnSpPr>
          <p:nvPr/>
        </p:nvCxnSpPr>
        <p:spPr>
          <a:xfrm>
            <a:off x="5155315" y="3263216"/>
            <a:ext cx="0" cy="291649"/>
          </a:xfrm>
          <a:prstGeom prst="line">
            <a:avLst/>
          </a:prstGeom>
          <a:noFill/>
          <a:ln w="6350" cap="flat" cmpd="sng" algn="ctr">
            <a:solidFill>
              <a:srgbClr val="A58CC3"/>
            </a:solidFill>
            <a:prstDash val="solid"/>
            <a:miter lim="800000"/>
          </a:ln>
          <a:effectLst/>
        </p:spPr>
      </p:cxnSp>
      <p:cxnSp>
        <p:nvCxnSpPr>
          <p:cNvPr id="45" name="Straight Connector 44">
            <a:extLst>
              <a:ext uri="{FF2B5EF4-FFF2-40B4-BE49-F238E27FC236}">
                <a16:creationId xmlns:a16="http://schemas.microsoft.com/office/drawing/2014/main" id="{9B7D8902-C779-48C7-AFA4-200D94C0D43A}"/>
              </a:ext>
            </a:extLst>
          </p:cNvPr>
          <p:cNvCxnSpPr>
            <a:cxnSpLocks/>
            <a:stCxn id="43" idx="4"/>
            <a:endCxn id="33" idx="0"/>
          </p:cNvCxnSpPr>
          <p:nvPr/>
        </p:nvCxnSpPr>
        <p:spPr>
          <a:xfrm flipH="1">
            <a:off x="5146569" y="4286902"/>
            <a:ext cx="8746" cy="347989"/>
          </a:xfrm>
          <a:prstGeom prst="line">
            <a:avLst/>
          </a:prstGeom>
          <a:noFill/>
          <a:ln w="6350" cap="flat" cmpd="sng" algn="ctr">
            <a:solidFill>
              <a:srgbClr val="A58CC3"/>
            </a:solidFill>
            <a:prstDash val="solid"/>
            <a:miter lim="800000"/>
          </a:ln>
          <a:effectLst/>
        </p:spPr>
      </p:cxnSp>
      <p:sp>
        <p:nvSpPr>
          <p:cNvPr id="46" name="Oval 45">
            <a:extLst>
              <a:ext uri="{FF2B5EF4-FFF2-40B4-BE49-F238E27FC236}">
                <a16:creationId xmlns:a16="http://schemas.microsoft.com/office/drawing/2014/main" id="{DC350277-BA12-402A-92D1-11E99A9BA3ED}"/>
              </a:ext>
            </a:extLst>
          </p:cNvPr>
          <p:cNvSpPr/>
          <p:nvPr/>
        </p:nvSpPr>
        <p:spPr>
          <a:xfrm>
            <a:off x="1253245" y="1488305"/>
            <a:ext cx="1174918" cy="732037"/>
          </a:xfrm>
          <a:prstGeom prst="ellipse">
            <a:avLst/>
          </a:prstGeom>
          <a:solidFill>
            <a:srgbClr val="A58CC3">
              <a:lumMod val="20000"/>
              <a:lumOff val="80000"/>
            </a:srgbClr>
          </a:solidFill>
          <a:ln w="12700" cap="flat" cmpd="sng" algn="ctr">
            <a:solidFill>
              <a:srgbClr val="A58CC3">
                <a:shade val="50000"/>
              </a:srgbClr>
            </a:solidFill>
            <a:prstDash val="solid"/>
            <a:miter lim="800000"/>
          </a:ln>
          <a:effectLst/>
        </p:spPr>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42145F"/>
                </a:solidFill>
                <a:effectLst/>
                <a:uLnTx/>
                <a:uFillTx/>
                <a:latin typeface="RN House Sans Regular"/>
                <a:ea typeface="+mn-ea"/>
                <a:cs typeface="+mn-cs"/>
              </a:rPr>
              <a:t>FMS Fraud Payment Event</a:t>
            </a:r>
          </a:p>
        </p:txBody>
      </p:sp>
      <p:cxnSp>
        <p:nvCxnSpPr>
          <p:cNvPr id="47" name="Straight Connector 46">
            <a:extLst>
              <a:ext uri="{FF2B5EF4-FFF2-40B4-BE49-F238E27FC236}">
                <a16:creationId xmlns:a16="http://schemas.microsoft.com/office/drawing/2014/main" id="{BFEB0335-77C5-4571-A457-6BFDDE08768E}"/>
              </a:ext>
            </a:extLst>
          </p:cNvPr>
          <p:cNvCxnSpPr>
            <a:cxnSpLocks/>
            <a:stCxn id="46" idx="4"/>
            <a:endCxn id="30" idx="0"/>
          </p:cNvCxnSpPr>
          <p:nvPr/>
        </p:nvCxnSpPr>
        <p:spPr>
          <a:xfrm>
            <a:off x="1840704" y="2220342"/>
            <a:ext cx="0" cy="303190"/>
          </a:xfrm>
          <a:prstGeom prst="line">
            <a:avLst/>
          </a:prstGeom>
          <a:noFill/>
          <a:ln w="6350" cap="flat" cmpd="sng" algn="ctr">
            <a:solidFill>
              <a:srgbClr val="A58CC3"/>
            </a:solidFill>
            <a:prstDash val="solid"/>
            <a:miter lim="800000"/>
          </a:ln>
          <a:effectLst/>
        </p:spPr>
      </p:cxnSp>
      <p:grpSp>
        <p:nvGrpSpPr>
          <p:cNvPr id="48" name="Group 47">
            <a:extLst>
              <a:ext uri="{FF2B5EF4-FFF2-40B4-BE49-F238E27FC236}">
                <a16:creationId xmlns:a16="http://schemas.microsoft.com/office/drawing/2014/main" id="{C2EE8384-8D3D-48BB-B42E-FD52492B7380}"/>
              </a:ext>
            </a:extLst>
          </p:cNvPr>
          <p:cNvGrpSpPr/>
          <p:nvPr/>
        </p:nvGrpSpPr>
        <p:grpSpPr>
          <a:xfrm>
            <a:off x="1230815" y="4785301"/>
            <a:ext cx="2035700" cy="1709290"/>
            <a:chOff x="536383" y="4946118"/>
            <a:chExt cx="2035700" cy="1709290"/>
          </a:xfrm>
        </p:grpSpPr>
        <p:sp>
          <p:nvSpPr>
            <p:cNvPr id="49" name="Right Triangle 48">
              <a:extLst>
                <a:ext uri="{FF2B5EF4-FFF2-40B4-BE49-F238E27FC236}">
                  <a16:creationId xmlns:a16="http://schemas.microsoft.com/office/drawing/2014/main" id="{4BBD2313-888B-4A5D-91C6-D5FECB456E4E}"/>
                </a:ext>
              </a:extLst>
            </p:cNvPr>
            <p:cNvSpPr/>
            <p:nvPr/>
          </p:nvSpPr>
          <p:spPr>
            <a:xfrm>
              <a:off x="604626" y="5915990"/>
              <a:ext cx="1147261" cy="621373"/>
            </a:xfrm>
            <a:prstGeom prst="rtTriangle">
              <a:avLst/>
            </a:prstGeom>
            <a:solidFill>
              <a:srgbClr val="A58CC3">
                <a:lumMod val="60000"/>
                <a:lumOff val="40000"/>
              </a:srgbClr>
            </a:solidFill>
            <a:ln w="12700" cap="flat" cmpd="sng" algn="ctr">
              <a:solidFill>
                <a:srgbClr val="A58CC3">
                  <a:shade val="50000"/>
                </a:srgbClr>
              </a:solidFill>
              <a:prstDash val="solid"/>
              <a:miter lim="800000"/>
            </a:ln>
            <a:effectLst/>
          </p:spPr>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82" b="0" i="0" u="none" strike="noStrike" kern="0" cap="none" spc="0" normalizeH="0" baseline="0" noProof="0" dirty="0">
                <a:ln>
                  <a:noFill/>
                </a:ln>
                <a:solidFill>
                  <a:srgbClr val="42145F"/>
                </a:solidFill>
                <a:effectLst/>
                <a:uLnTx/>
                <a:uFillTx/>
                <a:latin typeface="RN House Sans Regular"/>
                <a:ea typeface="+mn-ea"/>
                <a:cs typeface="+mn-cs"/>
              </a:endParaRPr>
            </a:p>
          </p:txBody>
        </p:sp>
        <p:sp>
          <p:nvSpPr>
            <p:cNvPr id="50" name="Rectangle 49">
              <a:extLst>
                <a:ext uri="{FF2B5EF4-FFF2-40B4-BE49-F238E27FC236}">
                  <a16:creationId xmlns:a16="http://schemas.microsoft.com/office/drawing/2014/main" id="{71031BC3-1539-4987-BC0B-B76F0F7D6918}"/>
                </a:ext>
              </a:extLst>
            </p:cNvPr>
            <p:cNvSpPr/>
            <p:nvPr/>
          </p:nvSpPr>
          <p:spPr>
            <a:xfrm>
              <a:off x="624528" y="5179907"/>
              <a:ext cx="1127360" cy="621373"/>
            </a:xfrm>
            <a:prstGeom prst="rect">
              <a:avLst/>
            </a:prstGeom>
            <a:solidFill>
              <a:srgbClr val="CCFFCC"/>
            </a:solidFill>
            <a:ln w="12700" cap="flat" cmpd="sng" algn="ctr">
              <a:solidFill>
                <a:srgbClr val="A58CC3">
                  <a:shade val="50000"/>
                </a:srgbClr>
              </a:solidFill>
              <a:prstDash val="solid"/>
              <a:miter lim="800000"/>
            </a:ln>
            <a:effectLst/>
          </p:spPr>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82" b="0" i="0" u="none" strike="noStrike" kern="0" cap="none" spc="0" normalizeH="0" baseline="0" noProof="0" dirty="0">
                  <a:ln>
                    <a:noFill/>
                  </a:ln>
                  <a:solidFill>
                    <a:srgbClr val="42145F"/>
                  </a:solidFill>
                  <a:effectLst/>
                  <a:uLnTx/>
                  <a:uFillTx/>
                  <a:latin typeface="RN House Sans Regular"/>
                  <a:ea typeface="+mn-ea"/>
                  <a:cs typeface="+mn-cs"/>
                </a:rPr>
                <a:t>New data entity</a:t>
              </a:r>
            </a:p>
          </p:txBody>
        </p:sp>
        <p:sp>
          <p:nvSpPr>
            <p:cNvPr id="51" name="Rectangle 50">
              <a:extLst>
                <a:ext uri="{FF2B5EF4-FFF2-40B4-BE49-F238E27FC236}">
                  <a16:creationId xmlns:a16="http://schemas.microsoft.com/office/drawing/2014/main" id="{6C422A21-6AD4-47E5-A9A1-F997632BBC48}"/>
                </a:ext>
              </a:extLst>
            </p:cNvPr>
            <p:cNvSpPr/>
            <p:nvPr/>
          </p:nvSpPr>
          <p:spPr>
            <a:xfrm>
              <a:off x="536383" y="4985735"/>
              <a:ext cx="2035700" cy="1669673"/>
            </a:xfrm>
            <a:prstGeom prst="rect">
              <a:avLst/>
            </a:prstGeom>
            <a:noFill/>
            <a:ln w="12700" cap="flat" cmpd="sng" algn="ctr">
              <a:solidFill>
                <a:srgbClr val="A58CC3">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2315" b="0" i="0" u="none" strike="noStrike" kern="0" cap="none" spc="0" normalizeH="0" baseline="0" noProof="0">
                <a:ln>
                  <a:noFill/>
                </a:ln>
                <a:solidFill>
                  <a:srgbClr val="FFFFFF"/>
                </a:solidFill>
                <a:effectLst/>
                <a:uLnTx/>
                <a:uFillTx/>
                <a:latin typeface="RN House Sans Regular"/>
                <a:ea typeface="+mn-ea"/>
                <a:cs typeface="+mn-cs"/>
              </a:endParaRPr>
            </a:p>
          </p:txBody>
        </p:sp>
        <p:sp>
          <p:nvSpPr>
            <p:cNvPr id="52" name="TextBox 51">
              <a:extLst>
                <a:ext uri="{FF2B5EF4-FFF2-40B4-BE49-F238E27FC236}">
                  <a16:creationId xmlns:a16="http://schemas.microsoft.com/office/drawing/2014/main" id="{9FBB28E0-F79D-41EC-9DB5-CFFB45B5625B}"/>
                </a:ext>
              </a:extLst>
            </p:cNvPr>
            <p:cNvSpPr txBox="1"/>
            <p:nvPr/>
          </p:nvSpPr>
          <p:spPr>
            <a:xfrm>
              <a:off x="542622" y="4946118"/>
              <a:ext cx="510382" cy="26205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103" b="1" i="0" u="none" strike="noStrike" kern="0" cap="none" spc="0" normalizeH="0" baseline="0" noProof="0" dirty="0">
                  <a:ln>
                    <a:noFill/>
                  </a:ln>
                  <a:solidFill>
                    <a:srgbClr val="42145F"/>
                  </a:solidFill>
                  <a:effectLst/>
                  <a:uLnTx/>
                  <a:uFillTx/>
                  <a:latin typeface="RN House Sans Regular"/>
                </a:rPr>
                <a:t>Key</a:t>
              </a:r>
            </a:p>
          </p:txBody>
        </p:sp>
        <p:sp>
          <p:nvSpPr>
            <p:cNvPr id="53" name="Right Triangle 52">
              <a:extLst>
                <a:ext uri="{FF2B5EF4-FFF2-40B4-BE49-F238E27FC236}">
                  <a16:creationId xmlns:a16="http://schemas.microsoft.com/office/drawing/2014/main" id="{E3F976BB-E90D-414E-87D6-E68EA7D305CD}"/>
                </a:ext>
              </a:extLst>
            </p:cNvPr>
            <p:cNvSpPr/>
            <p:nvPr/>
          </p:nvSpPr>
          <p:spPr>
            <a:xfrm rot="10800000">
              <a:off x="614577" y="5912238"/>
              <a:ext cx="1147261" cy="621373"/>
            </a:xfrm>
            <a:prstGeom prst="rtTriangle">
              <a:avLst/>
            </a:prstGeom>
            <a:solidFill>
              <a:srgbClr val="A58CC3">
                <a:lumMod val="20000"/>
                <a:lumOff val="80000"/>
              </a:srgbClr>
            </a:solidFill>
            <a:ln w="12700" cap="flat" cmpd="sng" algn="ctr">
              <a:solidFill>
                <a:srgbClr val="A58CC3">
                  <a:shade val="50000"/>
                </a:srgbClr>
              </a:solidFill>
              <a:prstDash val="solid"/>
              <a:miter lim="800000"/>
            </a:ln>
            <a:effectLst/>
          </p:spPr>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82" b="0" i="0" u="none" strike="noStrike" kern="0" cap="none" spc="0" normalizeH="0" baseline="0" noProof="0" dirty="0">
                <a:ln>
                  <a:noFill/>
                </a:ln>
                <a:solidFill>
                  <a:srgbClr val="42145F"/>
                </a:solidFill>
                <a:effectLst/>
                <a:uLnTx/>
                <a:uFillTx/>
                <a:latin typeface="RN House Sans Regular"/>
                <a:ea typeface="+mn-ea"/>
                <a:cs typeface="+mn-cs"/>
              </a:endParaRPr>
            </a:p>
          </p:txBody>
        </p:sp>
        <p:sp>
          <p:nvSpPr>
            <p:cNvPr id="54" name="TextBox 53">
              <a:extLst>
                <a:ext uri="{FF2B5EF4-FFF2-40B4-BE49-F238E27FC236}">
                  <a16:creationId xmlns:a16="http://schemas.microsoft.com/office/drawing/2014/main" id="{318E2F77-D158-422C-8EC4-3B1F197FF5DA}"/>
                </a:ext>
              </a:extLst>
            </p:cNvPr>
            <p:cNvSpPr txBox="1"/>
            <p:nvPr/>
          </p:nvSpPr>
          <p:spPr>
            <a:xfrm>
              <a:off x="558924" y="5997681"/>
              <a:ext cx="128178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900" b="0" i="0" u="none" strike="noStrike" kern="0" cap="none" spc="0" normalizeH="0" baseline="0" noProof="0" dirty="0">
                  <a:ln>
                    <a:noFill/>
                  </a:ln>
                  <a:solidFill>
                    <a:srgbClr val="42145F"/>
                  </a:solidFill>
                  <a:effectLst/>
                  <a:uLnTx/>
                  <a:uFillTx/>
                  <a:latin typeface="RN House Sans Regular"/>
                </a:rPr>
                <a:t>Already sourced from EAC/UCA/RAW</a:t>
              </a:r>
            </a:p>
          </p:txBody>
        </p:sp>
      </p:grpSp>
    </p:spTree>
    <p:extLst>
      <p:ext uri="{BB962C8B-B14F-4D97-AF65-F5344CB8AC3E}">
        <p14:creationId xmlns:p14="http://schemas.microsoft.com/office/powerpoint/2010/main" val="1423325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890A-1EC4-4660-87AF-4339FD74CC12}"/>
              </a:ext>
            </a:extLst>
          </p:cNvPr>
          <p:cNvSpPr>
            <a:spLocks noGrp="1"/>
          </p:cNvSpPr>
          <p:nvPr>
            <p:ph type="title"/>
          </p:nvPr>
        </p:nvSpPr>
        <p:spPr/>
        <p:txBody>
          <a:bodyPr>
            <a:normAutofit/>
          </a:bodyPr>
          <a:lstStyle/>
          <a:p>
            <a:r>
              <a:rPr lang="en-GB" sz="2400" dirty="0">
                <a:solidFill>
                  <a:srgbClr val="42145F"/>
                </a:solidFill>
                <a:latin typeface="RN House Sans Regular" panose="020B0504020203020204" pitchFamily="34" charset="0"/>
              </a:rPr>
              <a:t>Design: Data Classes</a:t>
            </a:r>
            <a:endParaRPr lang="en-GB" sz="3090" b="1" dirty="0"/>
          </a:p>
        </p:txBody>
      </p:sp>
      <p:sp>
        <p:nvSpPr>
          <p:cNvPr id="4" name="Slide Number Placeholder 3">
            <a:extLst>
              <a:ext uri="{FF2B5EF4-FFF2-40B4-BE49-F238E27FC236}">
                <a16:creationId xmlns:a16="http://schemas.microsoft.com/office/drawing/2014/main" id="{6A9D71FB-266F-4852-9AD0-5D1A035FE725}"/>
              </a:ext>
            </a:extLst>
          </p:cNvPr>
          <p:cNvSpPr>
            <a:spLocks noGrp="1"/>
          </p:cNvSpPr>
          <p:nvPr>
            <p:ph type="sldNum" sz="quarter" idx="12"/>
          </p:nvPr>
        </p:nvSpPr>
        <p:spPr/>
        <p:txBody>
          <a:bodyPr/>
          <a:lstStyle/>
          <a:p>
            <a:fld id="{63E01DB9-4BD9-4C43-A10E-8D4F70EA4320}" type="slidenum">
              <a:rPr lang="en-US" smtClean="0"/>
              <a:t>18</a:t>
            </a:fld>
            <a:endParaRPr lang="en-US"/>
          </a:p>
        </p:txBody>
      </p:sp>
      <p:graphicFrame>
        <p:nvGraphicFramePr>
          <p:cNvPr id="10" name="Content Placeholder 9">
            <a:extLst>
              <a:ext uri="{FF2B5EF4-FFF2-40B4-BE49-F238E27FC236}">
                <a16:creationId xmlns:a16="http://schemas.microsoft.com/office/drawing/2014/main" id="{BEDBAE85-F72A-4DA8-BCA4-B4C19F27059A}"/>
              </a:ext>
            </a:extLst>
          </p:cNvPr>
          <p:cNvGraphicFramePr>
            <a:graphicFrameLocks noGrp="1"/>
          </p:cNvGraphicFramePr>
          <p:nvPr>
            <p:ph idx="1"/>
            <p:extLst>
              <p:ext uri="{D42A27DB-BD31-4B8C-83A1-F6EECF244321}">
                <p14:modId xmlns:p14="http://schemas.microsoft.com/office/powerpoint/2010/main" val="1143953926"/>
              </p:ext>
            </p:extLst>
          </p:nvPr>
        </p:nvGraphicFramePr>
        <p:xfrm>
          <a:off x="288928" y="2279177"/>
          <a:ext cx="9223059" cy="3301533"/>
        </p:xfrm>
        <a:graphic>
          <a:graphicData uri="http://schemas.openxmlformats.org/drawingml/2006/table">
            <a:tbl>
              <a:tblPr/>
              <a:tblGrid>
                <a:gridCol w="109853">
                  <a:extLst>
                    <a:ext uri="{9D8B030D-6E8A-4147-A177-3AD203B41FA5}">
                      <a16:colId xmlns:a16="http://schemas.microsoft.com/office/drawing/2014/main" val="1901363584"/>
                    </a:ext>
                  </a:extLst>
                </a:gridCol>
                <a:gridCol w="1068569">
                  <a:extLst>
                    <a:ext uri="{9D8B030D-6E8A-4147-A177-3AD203B41FA5}">
                      <a16:colId xmlns:a16="http://schemas.microsoft.com/office/drawing/2014/main" val="2737169207"/>
                    </a:ext>
                  </a:extLst>
                </a:gridCol>
                <a:gridCol w="709050">
                  <a:extLst>
                    <a:ext uri="{9D8B030D-6E8A-4147-A177-3AD203B41FA5}">
                      <a16:colId xmlns:a16="http://schemas.microsoft.com/office/drawing/2014/main" val="2531498536"/>
                    </a:ext>
                  </a:extLst>
                </a:gridCol>
                <a:gridCol w="692407">
                  <a:extLst>
                    <a:ext uri="{9D8B030D-6E8A-4147-A177-3AD203B41FA5}">
                      <a16:colId xmlns:a16="http://schemas.microsoft.com/office/drawing/2014/main" val="1013067137"/>
                    </a:ext>
                  </a:extLst>
                </a:gridCol>
                <a:gridCol w="612512">
                  <a:extLst>
                    <a:ext uri="{9D8B030D-6E8A-4147-A177-3AD203B41FA5}">
                      <a16:colId xmlns:a16="http://schemas.microsoft.com/office/drawing/2014/main" val="1850823194"/>
                    </a:ext>
                  </a:extLst>
                </a:gridCol>
                <a:gridCol w="585882">
                  <a:extLst>
                    <a:ext uri="{9D8B030D-6E8A-4147-A177-3AD203B41FA5}">
                      <a16:colId xmlns:a16="http://schemas.microsoft.com/office/drawing/2014/main" val="2156590684"/>
                    </a:ext>
                  </a:extLst>
                </a:gridCol>
                <a:gridCol w="639144">
                  <a:extLst>
                    <a:ext uri="{9D8B030D-6E8A-4147-A177-3AD203B41FA5}">
                      <a16:colId xmlns:a16="http://schemas.microsoft.com/office/drawing/2014/main" val="3543035268"/>
                    </a:ext>
                  </a:extLst>
                </a:gridCol>
                <a:gridCol w="281702">
                  <a:extLst>
                    <a:ext uri="{9D8B030D-6E8A-4147-A177-3AD203B41FA5}">
                      <a16:colId xmlns:a16="http://schemas.microsoft.com/office/drawing/2014/main" val="842805762"/>
                    </a:ext>
                  </a:extLst>
                </a:gridCol>
                <a:gridCol w="154274">
                  <a:extLst>
                    <a:ext uri="{9D8B030D-6E8A-4147-A177-3AD203B41FA5}">
                      <a16:colId xmlns:a16="http://schemas.microsoft.com/office/drawing/2014/main" val="2015798808"/>
                    </a:ext>
                  </a:extLst>
                </a:gridCol>
                <a:gridCol w="325084">
                  <a:extLst>
                    <a:ext uri="{9D8B030D-6E8A-4147-A177-3AD203B41FA5}">
                      <a16:colId xmlns:a16="http://schemas.microsoft.com/office/drawing/2014/main" val="3330679852"/>
                    </a:ext>
                  </a:extLst>
                </a:gridCol>
                <a:gridCol w="156029">
                  <a:extLst>
                    <a:ext uri="{9D8B030D-6E8A-4147-A177-3AD203B41FA5}">
                      <a16:colId xmlns:a16="http://schemas.microsoft.com/office/drawing/2014/main" val="3757521046"/>
                    </a:ext>
                  </a:extLst>
                </a:gridCol>
                <a:gridCol w="523061">
                  <a:extLst>
                    <a:ext uri="{9D8B030D-6E8A-4147-A177-3AD203B41FA5}">
                      <a16:colId xmlns:a16="http://schemas.microsoft.com/office/drawing/2014/main" val="820040480"/>
                    </a:ext>
                  </a:extLst>
                </a:gridCol>
                <a:gridCol w="589211">
                  <a:extLst>
                    <a:ext uri="{9D8B030D-6E8A-4147-A177-3AD203B41FA5}">
                      <a16:colId xmlns:a16="http://schemas.microsoft.com/office/drawing/2014/main" val="3109285262"/>
                    </a:ext>
                  </a:extLst>
                </a:gridCol>
                <a:gridCol w="772298">
                  <a:extLst>
                    <a:ext uri="{9D8B030D-6E8A-4147-A177-3AD203B41FA5}">
                      <a16:colId xmlns:a16="http://schemas.microsoft.com/office/drawing/2014/main" val="1719057434"/>
                    </a:ext>
                  </a:extLst>
                </a:gridCol>
                <a:gridCol w="639144">
                  <a:extLst>
                    <a:ext uri="{9D8B030D-6E8A-4147-A177-3AD203B41FA5}">
                      <a16:colId xmlns:a16="http://schemas.microsoft.com/office/drawing/2014/main" val="2829843887"/>
                    </a:ext>
                  </a:extLst>
                </a:gridCol>
                <a:gridCol w="709050">
                  <a:extLst>
                    <a:ext uri="{9D8B030D-6E8A-4147-A177-3AD203B41FA5}">
                      <a16:colId xmlns:a16="http://schemas.microsoft.com/office/drawing/2014/main" val="3739151530"/>
                    </a:ext>
                  </a:extLst>
                </a:gridCol>
                <a:gridCol w="549264">
                  <a:extLst>
                    <a:ext uri="{9D8B030D-6E8A-4147-A177-3AD203B41FA5}">
                      <a16:colId xmlns:a16="http://schemas.microsoft.com/office/drawing/2014/main" val="928733307"/>
                    </a:ext>
                  </a:extLst>
                </a:gridCol>
                <a:gridCol w="106525">
                  <a:extLst>
                    <a:ext uri="{9D8B030D-6E8A-4147-A177-3AD203B41FA5}">
                      <a16:colId xmlns:a16="http://schemas.microsoft.com/office/drawing/2014/main" val="4188202248"/>
                    </a:ext>
                  </a:extLst>
                </a:gridCol>
              </a:tblGrid>
              <a:tr h="192287">
                <a:tc>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a:noFill/>
                    </a:lnL>
                    <a:lnR>
                      <a:noFill/>
                    </a:lnR>
                    <a:lnT>
                      <a:noFill/>
                    </a:lnT>
                    <a:lnB>
                      <a:noFill/>
                    </a:lnB>
                  </a:tcPr>
                </a:tc>
                <a:tc>
                  <a:txBody>
                    <a:bodyPr/>
                    <a:lstStyle/>
                    <a:p>
                      <a:pPr algn="l" fontAlgn="t"/>
                      <a:endParaRPr lang="en-GB" sz="900" b="0" i="0" u="none" strike="noStrike">
                        <a:solidFill>
                          <a:srgbClr val="000000"/>
                        </a:solidFill>
                        <a:effectLst/>
                        <a:latin typeface="Calibri" panose="020F0502020204030204" pitchFamily="34" charset="0"/>
                      </a:endParaRPr>
                    </a:p>
                  </a:txBody>
                  <a:tcPr marL="9237" marR="9237" marT="9237"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GB" sz="800" b="0" i="0" u="none" strike="noStrike">
                        <a:solidFill>
                          <a:srgbClr val="000000"/>
                        </a:solidFill>
                        <a:effectLst/>
                        <a:latin typeface="Calibri" panose="020F0502020204030204" pitchFamily="34" charset="0"/>
                      </a:endParaRPr>
                    </a:p>
                  </a:txBody>
                  <a:tcPr marL="8378" marR="8378" marT="8378"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GB" sz="800" b="0" i="0" u="none" strike="noStrike">
                        <a:solidFill>
                          <a:srgbClr val="000000"/>
                        </a:solidFill>
                        <a:effectLst/>
                        <a:latin typeface="Calibri" panose="020F0502020204030204" pitchFamily="34" charset="0"/>
                      </a:endParaRPr>
                    </a:p>
                  </a:txBody>
                  <a:tcPr marL="8378" marR="8378" marT="83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a:noFill/>
                    </a:lnL>
                    <a:lnR>
                      <a:noFill/>
                    </a:lnR>
                    <a:lnT>
                      <a:noFill/>
                    </a:lnT>
                    <a:lnB>
                      <a:noFill/>
                    </a:lnB>
                  </a:tcPr>
                </a:tc>
                <a:extLst>
                  <a:ext uri="{0D108BD9-81ED-4DB2-BD59-A6C34878D82A}">
                    <a16:rowId xmlns:a16="http://schemas.microsoft.com/office/drawing/2014/main" val="2546705303"/>
                  </a:ext>
                </a:extLst>
              </a:tr>
              <a:tr h="242658">
                <a:tc>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a:noFill/>
                    </a:lnL>
                    <a:lnR w="6350" cap="flat" cmpd="sng" algn="ctr">
                      <a:solidFill>
                        <a:srgbClr val="000000"/>
                      </a:solidFill>
                      <a:prstDash val="solid"/>
                      <a:round/>
                      <a:headEnd type="none" w="med" len="med"/>
                      <a:tailEnd type="none" w="med" len="med"/>
                    </a:lnR>
                    <a:lnT>
                      <a:noFill/>
                    </a:lnT>
                    <a:lnB>
                      <a:noFill/>
                    </a:lnB>
                  </a:tcPr>
                </a:tc>
                <a:tc rowSpan="3">
                  <a:txBody>
                    <a:bodyPr/>
                    <a:lstStyle/>
                    <a:p>
                      <a:pPr algn="l" fontAlgn="t"/>
                      <a:r>
                        <a:rPr lang="en-GB" sz="1100" b="1" i="0" u="none" strike="noStrike">
                          <a:solidFill>
                            <a:srgbClr val="000000"/>
                          </a:solidFill>
                          <a:effectLst/>
                          <a:latin typeface="Calibri" panose="020F0502020204030204" pitchFamily="34" charset="0"/>
                        </a:rPr>
                        <a:t>Source System</a:t>
                      </a:r>
                    </a:p>
                  </a:txBody>
                  <a:tcPr marL="9237" marR="9237" marT="92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CCFF"/>
                    </a:solidFill>
                  </a:tcPr>
                </a:tc>
                <a:tc gridSpan="15">
                  <a:txBody>
                    <a:bodyPr/>
                    <a:lstStyle/>
                    <a:p>
                      <a:pPr algn="ctr" fontAlgn="t"/>
                      <a:r>
                        <a:rPr lang="en-GB" sz="1100" b="1" i="0" u="none" strike="noStrike">
                          <a:solidFill>
                            <a:srgbClr val="000000"/>
                          </a:solidFill>
                          <a:effectLst/>
                          <a:latin typeface="Calibri" panose="020F0502020204030204" pitchFamily="34" charset="0"/>
                        </a:rPr>
                        <a:t>Data Classification</a:t>
                      </a:r>
                    </a:p>
                  </a:txBody>
                  <a:tcPr marL="9237" marR="9237" marT="92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CFF"/>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384536239"/>
                  </a:ext>
                </a:extLst>
              </a:tr>
              <a:tr h="242658">
                <a:tc>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GB"/>
                    </a:p>
                  </a:txBody>
                  <a:tcPr/>
                </a:tc>
                <a:tc gridSpan="2">
                  <a:txBody>
                    <a:bodyPr/>
                    <a:lstStyle/>
                    <a:p>
                      <a:pPr algn="ctr" fontAlgn="b"/>
                      <a:r>
                        <a:rPr lang="en-GB" sz="1100" b="1" i="0" u="none" strike="noStrike">
                          <a:solidFill>
                            <a:srgbClr val="000000"/>
                          </a:solidFill>
                          <a:effectLst/>
                          <a:latin typeface="Calibri" panose="020F0502020204030204" pitchFamily="34" charset="0"/>
                        </a:rPr>
                        <a:t>Agreement</a:t>
                      </a:r>
                    </a:p>
                  </a:txBody>
                  <a:tcPr marL="9237" marR="9237" marT="92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CFF"/>
                    </a:solidFill>
                  </a:tcPr>
                </a:tc>
                <a:tc hMerge="1">
                  <a:txBody>
                    <a:bodyPr/>
                    <a:lstStyle/>
                    <a:p>
                      <a:endParaRPr lang="en-GB"/>
                    </a:p>
                  </a:txBody>
                  <a:tcPr/>
                </a:tc>
                <a:tc gridSpan="3">
                  <a:txBody>
                    <a:bodyPr/>
                    <a:lstStyle/>
                    <a:p>
                      <a:pPr algn="ctr" fontAlgn="b"/>
                      <a:r>
                        <a:rPr lang="en-GB" sz="1100" b="1" i="0" u="none" strike="noStrike">
                          <a:solidFill>
                            <a:srgbClr val="000000"/>
                          </a:solidFill>
                          <a:effectLst/>
                          <a:latin typeface="Calibri" panose="020F0502020204030204" pitchFamily="34" charset="0"/>
                        </a:rPr>
                        <a:t>Party - Individual</a:t>
                      </a:r>
                    </a:p>
                  </a:txBody>
                  <a:tcPr marL="9237" marR="9237" marT="92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CFF"/>
                    </a:solidFill>
                  </a:tcPr>
                </a:tc>
                <a:tc hMerge="1">
                  <a:txBody>
                    <a:bodyPr/>
                    <a:lstStyle/>
                    <a:p>
                      <a:endParaRPr lang="en-GB"/>
                    </a:p>
                  </a:txBody>
                  <a:tcPr/>
                </a:tc>
                <a:tc hMerge="1">
                  <a:txBody>
                    <a:bodyPr/>
                    <a:lstStyle/>
                    <a:p>
                      <a:endParaRPr lang="en-GB"/>
                    </a:p>
                  </a:txBody>
                  <a:tcPr/>
                </a:tc>
                <a:tc gridSpan="6">
                  <a:txBody>
                    <a:bodyPr/>
                    <a:lstStyle/>
                    <a:p>
                      <a:pPr algn="ctr" fontAlgn="b"/>
                      <a:r>
                        <a:rPr lang="en-GB" sz="1100" b="1" i="0" u="none" strike="noStrike">
                          <a:solidFill>
                            <a:srgbClr val="000000"/>
                          </a:solidFill>
                          <a:effectLst/>
                          <a:latin typeface="Calibri" panose="020F0502020204030204" pitchFamily="34" charset="0"/>
                        </a:rPr>
                        <a:t>Party - Organisation</a:t>
                      </a:r>
                    </a:p>
                  </a:txBody>
                  <a:tcPr marL="9237" marR="9237" marT="92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CFF"/>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gridSpan="4">
                  <a:txBody>
                    <a:bodyPr/>
                    <a:lstStyle/>
                    <a:p>
                      <a:pPr algn="ctr" fontAlgn="b"/>
                      <a:r>
                        <a:rPr lang="en-GB" sz="1100" b="1" i="0" u="none" strike="noStrike">
                          <a:solidFill>
                            <a:srgbClr val="000000"/>
                          </a:solidFill>
                          <a:effectLst/>
                          <a:latin typeface="Calibri" panose="020F0502020204030204" pitchFamily="34" charset="0"/>
                        </a:rPr>
                        <a:t>Event</a:t>
                      </a:r>
                    </a:p>
                  </a:txBody>
                  <a:tcPr marL="9237" marR="9237" marT="92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CFF"/>
                    </a:solidFill>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351324284"/>
                  </a:ext>
                </a:extLst>
              </a:tr>
              <a:tr h="727975">
                <a:tc>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a:noFill/>
                    </a:lnL>
                    <a:lnR w="6350" cap="flat" cmpd="sng" algn="ctr">
                      <a:solidFill>
                        <a:srgbClr val="000000"/>
                      </a:solidFill>
                      <a:prstDash val="solid"/>
                      <a:round/>
                      <a:headEnd type="none" w="med" len="med"/>
                      <a:tailEnd type="none" w="med" len="med"/>
                    </a:lnR>
                    <a:lnT>
                      <a:noFill/>
                    </a:lnT>
                    <a:lnB>
                      <a:noFill/>
                    </a:lnB>
                  </a:tcPr>
                </a:tc>
                <a:tc vMerge="1">
                  <a:txBody>
                    <a:bodyPr/>
                    <a:lstStyle/>
                    <a:p>
                      <a:endParaRPr lang="en-GB"/>
                    </a:p>
                  </a:txBody>
                  <a:tcPr/>
                </a:tc>
                <a:tc>
                  <a:txBody>
                    <a:bodyPr/>
                    <a:lstStyle/>
                    <a:p>
                      <a:pPr algn="ctr" fontAlgn="b"/>
                      <a:r>
                        <a:rPr lang="en-GB" sz="1100" b="1" i="0" u="none" strike="noStrike">
                          <a:solidFill>
                            <a:srgbClr val="000000"/>
                          </a:solidFill>
                          <a:effectLst/>
                          <a:latin typeface="Calibri" panose="020F0502020204030204" pitchFamily="34" charset="0"/>
                        </a:rPr>
                        <a:t>MTA /</a:t>
                      </a:r>
                      <a:br>
                        <a:rPr lang="en-GB" sz="1100" b="1" i="0" u="none" strike="noStrike">
                          <a:solidFill>
                            <a:srgbClr val="000000"/>
                          </a:solidFill>
                          <a:effectLst/>
                          <a:latin typeface="Calibri" panose="020F0502020204030204" pitchFamily="34" charset="0"/>
                        </a:rPr>
                      </a:br>
                      <a:r>
                        <a:rPr lang="en-GB" sz="1100" b="1" i="0" u="none" strike="noStrike">
                          <a:solidFill>
                            <a:srgbClr val="000000"/>
                          </a:solidFill>
                          <a:effectLst/>
                          <a:latin typeface="Calibri" panose="020F0502020204030204" pitchFamily="34" charset="0"/>
                        </a:rPr>
                        <a:t> Deposit / Loan</a:t>
                      </a:r>
                    </a:p>
                  </a:txBody>
                  <a:tcPr marL="9237" marR="9237" marT="92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CCFF"/>
                    </a:solidFill>
                  </a:tcPr>
                </a:tc>
                <a:tc>
                  <a:txBody>
                    <a:bodyPr/>
                    <a:lstStyle/>
                    <a:p>
                      <a:pPr algn="ctr" fontAlgn="b"/>
                      <a:r>
                        <a:rPr lang="en-GB" sz="1100" b="1" i="0" u="none" strike="noStrike">
                          <a:solidFill>
                            <a:srgbClr val="000000"/>
                          </a:solidFill>
                          <a:effectLst/>
                          <a:latin typeface="Calibri" panose="020F0502020204030204" pitchFamily="34" charset="0"/>
                        </a:rPr>
                        <a:t>Balance</a:t>
                      </a:r>
                    </a:p>
                  </a:txBody>
                  <a:tcPr marL="9237" marR="9237" marT="92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CCFF"/>
                    </a:solidFill>
                  </a:tcPr>
                </a:tc>
                <a:tc>
                  <a:txBody>
                    <a:bodyPr/>
                    <a:lstStyle/>
                    <a:p>
                      <a:pPr algn="ctr" fontAlgn="b"/>
                      <a:r>
                        <a:rPr lang="en-GB" sz="1100" b="1" i="0" u="none" strike="noStrike">
                          <a:solidFill>
                            <a:srgbClr val="000000"/>
                          </a:solidFill>
                          <a:effectLst/>
                          <a:latin typeface="Calibri" panose="020F0502020204030204" pitchFamily="34" charset="0"/>
                        </a:rPr>
                        <a:t>Personal Details</a:t>
                      </a:r>
                    </a:p>
                  </a:txBody>
                  <a:tcPr marL="9237" marR="9237" marT="92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CCFF"/>
                    </a:solidFill>
                  </a:tcPr>
                </a:tc>
                <a:tc>
                  <a:txBody>
                    <a:bodyPr/>
                    <a:lstStyle/>
                    <a:p>
                      <a:pPr algn="ctr" fontAlgn="b"/>
                      <a:r>
                        <a:rPr lang="en-GB" sz="1100" b="1" i="0" u="none" strike="noStrike" dirty="0" err="1">
                          <a:solidFill>
                            <a:srgbClr val="000000"/>
                          </a:solidFill>
                          <a:effectLst/>
                          <a:latin typeface="Calibri" panose="020F0502020204030204" pitchFamily="34" charset="0"/>
                        </a:rPr>
                        <a:t>CiVs</a:t>
                      </a:r>
                      <a:endParaRPr lang="en-GB" sz="1100" b="1" i="0" u="none" strike="noStrike" dirty="0">
                        <a:solidFill>
                          <a:srgbClr val="000000"/>
                        </a:solidFill>
                        <a:effectLst/>
                        <a:latin typeface="Calibri" panose="020F0502020204030204" pitchFamily="34" charset="0"/>
                      </a:endParaRPr>
                    </a:p>
                  </a:txBody>
                  <a:tcPr marL="9237" marR="9237" marT="92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CCFF"/>
                    </a:solidFill>
                  </a:tcPr>
                </a:tc>
                <a:tc>
                  <a:txBody>
                    <a:bodyPr/>
                    <a:lstStyle/>
                    <a:p>
                      <a:pPr algn="ctr" fontAlgn="b"/>
                      <a:r>
                        <a:rPr lang="en-GB" sz="1100" b="1" i="0" u="none" strike="noStrike">
                          <a:solidFill>
                            <a:srgbClr val="000000"/>
                          </a:solidFill>
                          <a:effectLst/>
                          <a:latin typeface="Calibri" panose="020F0502020204030204" pitchFamily="34" charset="0"/>
                        </a:rPr>
                        <a:t>Identifier</a:t>
                      </a:r>
                    </a:p>
                  </a:txBody>
                  <a:tcPr marL="9237" marR="9237" marT="92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CCFF"/>
                    </a:solidFill>
                  </a:tcPr>
                </a:tc>
                <a:tc gridSpan="2">
                  <a:txBody>
                    <a:bodyPr/>
                    <a:lstStyle/>
                    <a:p>
                      <a:pPr algn="ctr" fontAlgn="b"/>
                      <a:r>
                        <a:rPr lang="en-GB" sz="1100" b="1" i="0" u="none" strike="noStrike">
                          <a:solidFill>
                            <a:srgbClr val="000000"/>
                          </a:solidFill>
                          <a:effectLst/>
                          <a:latin typeface="Calibri" panose="020F0502020204030204" pitchFamily="34" charset="0"/>
                        </a:rPr>
                        <a:t>Org</a:t>
                      </a:r>
                    </a:p>
                  </a:txBody>
                  <a:tcPr marL="9237" marR="9237" marT="92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CCFF"/>
                    </a:solidFill>
                  </a:tcPr>
                </a:tc>
                <a:tc hMerge="1">
                  <a:txBody>
                    <a:bodyPr/>
                    <a:lstStyle/>
                    <a:p>
                      <a:pPr algn="ctr" fontAlgn="b"/>
                      <a:r>
                        <a:rPr lang="en-GB" sz="1000" b="1" i="0" u="none" strike="noStrike">
                          <a:solidFill>
                            <a:srgbClr val="000000"/>
                          </a:solidFill>
                          <a:effectLst/>
                          <a:latin typeface="Calibri" panose="020F0502020204030204" pitchFamily="34" charset="0"/>
                        </a:rPr>
                        <a:t>Branch</a:t>
                      </a:r>
                    </a:p>
                  </a:txBody>
                  <a:tcPr marL="8378" marR="8378" marT="83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CCFF"/>
                    </a:solidFill>
                  </a:tcPr>
                </a:tc>
                <a:tc gridSpan="2">
                  <a:txBody>
                    <a:bodyPr/>
                    <a:lstStyle/>
                    <a:p>
                      <a:pPr algn="ctr" fontAlgn="b"/>
                      <a:r>
                        <a:rPr lang="en-GB" sz="1100" b="1" i="0" u="none" strike="noStrike">
                          <a:solidFill>
                            <a:srgbClr val="000000"/>
                          </a:solidFill>
                          <a:effectLst/>
                          <a:latin typeface="Calibri" panose="020F0502020204030204" pitchFamily="34" charset="0"/>
                        </a:rPr>
                        <a:t>Branch</a:t>
                      </a:r>
                    </a:p>
                  </a:txBody>
                  <a:tcPr marL="9237" marR="9237" marT="92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CCFF"/>
                    </a:solidFill>
                  </a:tcPr>
                </a:tc>
                <a:tc hMerge="1">
                  <a:txBody>
                    <a:bodyPr/>
                    <a:lstStyle/>
                    <a:p>
                      <a:pPr algn="ctr" fontAlgn="b"/>
                      <a:r>
                        <a:rPr lang="en-GB" sz="1000" b="1" i="0" u="none" strike="noStrike">
                          <a:solidFill>
                            <a:srgbClr val="000000"/>
                          </a:solidFill>
                          <a:effectLst/>
                          <a:latin typeface="Calibri" panose="020F0502020204030204" pitchFamily="34" charset="0"/>
                        </a:rPr>
                        <a:t>Identifier</a:t>
                      </a:r>
                    </a:p>
                  </a:txBody>
                  <a:tcPr marL="8378" marR="8378" marT="83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CCFF"/>
                    </a:solidFill>
                  </a:tcPr>
                </a:tc>
                <a:tc>
                  <a:txBody>
                    <a:bodyPr/>
                    <a:lstStyle/>
                    <a:p>
                      <a:pPr algn="ctr" fontAlgn="b"/>
                      <a:r>
                        <a:rPr lang="en-GB" sz="1100" b="1" i="0" u="none" strike="noStrike">
                          <a:solidFill>
                            <a:srgbClr val="000000"/>
                          </a:solidFill>
                          <a:effectLst/>
                          <a:latin typeface="Calibri" panose="020F0502020204030204" pitchFamily="34" charset="0"/>
                        </a:rPr>
                        <a:t>Identifier</a:t>
                      </a:r>
                    </a:p>
                  </a:txBody>
                  <a:tcPr marL="9237" marR="9237" marT="92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CCFF"/>
                    </a:solidFill>
                  </a:tcPr>
                </a:tc>
                <a:tc>
                  <a:txBody>
                    <a:bodyPr/>
                    <a:lstStyle/>
                    <a:p>
                      <a:pPr algn="ctr" fontAlgn="b"/>
                      <a:r>
                        <a:rPr lang="en-GB" sz="1100" b="1" i="0" u="none" strike="noStrike">
                          <a:solidFill>
                            <a:srgbClr val="000000"/>
                          </a:solidFill>
                          <a:effectLst/>
                          <a:latin typeface="Calibri" panose="020F0502020204030204" pitchFamily="34" charset="0"/>
                        </a:rPr>
                        <a:t>Location</a:t>
                      </a:r>
                    </a:p>
                  </a:txBody>
                  <a:tcPr marL="9237" marR="9237" marT="92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CCFF"/>
                    </a:solidFill>
                  </a:tcPr>
                </a:tc>
                <a:tc>
                  <a:txBody>
                    <a:bodyPr/>
                    <a:lstStyle/>
                    <a:p>
                      <a:pPr algn="ctr" fontAlgn="b"/>
                      <a:r>
                        <a:rPr lang="en-GB" sz="1100" b="1" i="0" u="none" strike="noStrike">
                          <a:solidFill>
                            <a:srgbClr val="000000"/>
                          </a:solidFill>
                          <a:effectLst/>
                          <a:latin typeface="Calibri" panose="020F0502020204030204" pitchFamily="34" charset="0"/>
                        </a:rPr>
                        <a:t>Payment  Transaction</a:t>
                      </a:r>
                    </a:p>
                  </a:txBody>
                  <a:tcPr marL="9237" marR="9237" marT="92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CCFF"/>
                    </a:solidFill>
                  </a:tcPr>
                </a:tc>
                <a:tc>
                  <a:txBody>
                    <a:bodyPr/>
                    <a:lstStyle/>
                    <a:p>
                      <a:pPr algn="ctr" fontAlgn="b"/>
                      <a:r>
                        <a:rPr lang="en-GB" sz="1100" b="1" i="0" u="none" strike="noStrike">
                          <a:solidFill>
                            <a:srgbClr val="000000"/>
                          </a:solidFill>
                          <a:effectLst/>
                          <a:latin typeface="Calibri" panose="020F0502020204030204" pitchFamily="34" charset="0"/>
                        </a:rPr>
                        <a:t>Fraud Check</a:t>
                      </a:r>
                    </a:p>
                  </a:txBody>
                  <a:tcPr marL="9237" marR="9237" marT="92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CCFF"/>
                    </a:solidFill>
                  </a:tcPr>
                </a:tc>
                <a:tc>
                  <a:txBody>
                    <a:bodyPr/>
                    <a:lstStyle/>
                    <a:p>
                      <a:pPr algn="ctr" fontAlgn="b"/>
                      <a:r>
                        <a:rPr lang="en-GB" sz="1100" b="1" i="0" u="none" strike="noStrike">
                          <a:solidFill>
                            <a:srgbClr val="000000"/>
                          </a:solidFill>
                          <a:effectLst/>
                          <a:latin typeface="Calibri" panose="020F0502020204030204" pitchFamily="34" charset="0"/>
                        </a:rPr>
                        <a:t>Validation Event</a:t>
                      </a:r>
                    </a:p>
                  </a:txBody>
                  <a:tcPr marL="9237" marR="9237" marT="92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CCFF"/>
                    </a:solidFill>
                  </a:tcPr>
                </a:tc>
                <a:tc>
                  <a:txBody>
                    <a:bodyPr/>
                    <a:lstStyle/>
                    <a:p>
                      <a:pPr algn="ctr" fontAlgn="b"/>
                      <a:r>
                        <a:rPr lang="en-GB" sz="1100" b="1" i="0" u="none" strike="noStrike">
                          <a:solidFill>
                            <a:srgbClr val="000000"/>
                          </a:solidFill>
                          <a:effectLst/>
                          <a:latin typeface="Calibri" panose="020F0502020204030204" pitchFamily="34" charset="0"/>
                        </a:rPr>
                        <a:t>Fraud Event</a:t>
                      </a:r>
                    </a:p>
                  </a:txBody>
                  <a:tcPr marL="9237" marR="9237" marT="92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CCCCFF"/>
                    </a:solidFill>
                  </a:tcPr>
                </a:tc>
                <a:tc>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992887791"/>
                  </a:ext>
                </a:extLst>
              </a:tr>
              <a:tr h="242658">
                <a:tc>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t"/>
                      <a:r>
                        <a:rPr lang="en-GB" sz="1100" b="0" i="0" u="none" strike="noStrike">
                          <a:solidFill>
                            <a:srgbClr val="000000"/>
                          </a:solidFill>
                          <a:effectLst/>
                          <a:latin typeface="Calibri" panose="020F0502020204030204" pitchFamily="34" charset="0"/>
                        </a:rPr>
                        <a:t>ADB</a:t>
                      </a:r>
                    </a:p>
                  </a:txBody>
                  <a:tcPr marL="9237" marR="9237" marT="92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Y</a:t>
                      </a:r>
                    </a:p>
                  </a:txBody>
                  <a:tcPr marL="9237" marR="9237" marT="9237"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endParaRPr lang="en-GB" sz="1100" b="0" i="0" u="none" strike="noStrike" dirty="0">
                        <a:solidFill>
                          <a:srgbClr val="000000"/>
                        </a:solidFill>
                        <a:effectLst/>
                        <a:latin typeface="Calibri" panose="020F0502020204030204" pitchFamily="34" charset="0"/>
                      </a:endParaRP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gridSpan="2">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pPr algn="ctr" fontAlgn="ctr"/>
                      <a:r>
                        <a:rPr lang="en-GB" sz="1000" b="0" i="0" u="none" strike="noStrike">
                          <a:solidFill>
                            <a:srgbClr val="000000"/>
                          </a:solidFill>
                          <a:effectLst/>
                          <a:latin typeface="Calibri" panose="020F0502020204030204" pitchFamily="34" charset="0"/>
                        </a:rPr>
                        <a:t> </a:t>
                      </a:r>
                    </a:p>
                  </a:txBody>
                  <a:tcPr marL="8378" marR="8378" marT="83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gridSpan="2">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pPr algn="ctr" fontAlgn="ctr"/>
                      <a:r>
                        <a:rPr lang="en-GB" sz="1000" b="0" i="0" u="none" strike="noStrike">
                          <a:solidFill>
                            <a:srgbClr val="000000"/>
                          </a:solidFill>
                          <a:effectLst/>
                          <a:latin typeface="Calibri" panose="020F0502020204030204" pitchFamily="34" charset="0"/>
                        </a:rPr>
                        <a:t> </a:t>
                      </a:r>
                    </a:p>
                  </a:txBody>
                  <a:tcPr marL="8378" marR="8378" marT="83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27064915"/>
                  </a:ext>
                </a:extLst>
              </a:tr>
              <a:tr h="242658">
                <a:tc>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t"/>
                      <a:r>
                        <a:rPr lang="en-GB" sz="1100" b="0" i="0" u="none" strike="noStrike" dirty="0">
                          <a:solidFill>
                            <a:srgbClr val="000000"/>
                          </a:solidFill>
                          <a:effectLst/>
                          <a:latin typeface="Calibri" panose="020F0502020204030204" pitchFamily="34" charset="0"/>
                        </a:rPr>
                        <a:t>ARIC</a:t>
                      </a:r>
                    </a:p>
                  </a:txBody>
                  <a:tcPr marL="9237" marR="9237" marT="92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Y</a:t>
                      </a:r>
                    </a:p>
                  </a:txBody>
                  <a:tcPr marL="9237" marR="9237" marT="9237"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Y</a:t>
                      </a:r>
                    </a:p>
                  </a:txBody>
                  <a:tcPr marL="9237" marR="9237" marT="9237"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gridSpan="2">
                  <a:txBody>
                    <a:bodyPr/>
                    <a:lstStyle/>
                    <a:p>
                      <a:pPr algn="ctr" fontAlgn="ctr"/>
                      <a:r>
                        <a:rPr lang="en-GB" sz="1100" b="0" i="0" u="none" strike="noStrike">
                          <a:solidFill>
                            <a:srgbClr val="000000"/>
                          </a:solidFill>
                          <a:effectLst/>
                          <a:latin typeface="Calibri" panose="020F0502020204030204" pitchFamily="34" charset="0"/>
                        </a:rPr>
                        <a:t>Y</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pPr algn="ctr" fontAlgn="ctr"/>
                      <a:r>
                        <a:rPr lang="en-GB" sz="1000" b="0" i="0" u="none" strike="noStrike">
                          <a:solidFill>
                            <a:srgbClr val="000000"/>
                          </a:solidFill>
                          <a:effectLst/>
                          <a:latin typeface="Calibri" panose="020F0502020204030204" pitchFamily="34" charset="0"/>
                        </a:rPr>
                        <a:t>Y</a:t>
                      </a:r>
                    </a:p>
                  </a:txBody>
                  <a:tcPr marL="8378" marR="8378" marT="83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gridSpan="2">
                  <a:txBody>
                    <a:bodyPr/>
                    <a:lstStyle/>
                    <a:p>
                      <a:pPr algn="ctr" fontAlgn="ctr"/>
                      <a:r>
                        <a:rPr lang="en-GB" sz="1100" b="0" i="0" u="none" strike="noStrike">
                          <a:solidFill>
                            <a:srgbClr val="000000"/>
                          </a:solidFill>
                          <a:effectLst/>
                          <a:latin typeface="Calibri" panose="020F0502020204030204" pitchFamily="34" charset="0"/>
                        </a:rPr>
                        <a:t>Y</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pPr algn="ctr" fontAlgn="ctr"/>
                      <a:r>
                        <a:rPr lang="en-GB" sz="1000" b="0" i="0" u="none" strike="noStrike">
                          <a:solidFill>
                            <a:srgbClr val="000000"/>
                          </a:solidFill>
                          <a:effectLst/>
                          <a:latin typeface="Calibri" panose="020F0502020204030204" pitchFamily="34" charset="0"/>
                        </a:rPr>
                        <a:t> </a:t>
                      </a:r>
                    </a:p>
                  </a:txBody>
                  <a:tcPr marL="8378" marR="8378" marT="83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Y</a:t>
                      </a:r>
                    </a:p>
                  </a:txBody>
                  <a:tcPr marL="9237" marR="9237" marT="9237"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Y</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63336343"/>
                  </a:ext>
                </a:extLst>
              </a:tr>
              <a:tr h="242658">
                <a:tc>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t"/>
                      <a:r>
                        <a:rPr lang="en-GB" sz="1100" b="0" i="0" u="none" strike="noStrike">
                          <a:solidFill>
                            <a:srgbClr val="000000"/>
                          </a:solidFill>
                          <a:effectLst/>
                          <a:latin typeface="Calibri" panose="020F0502020204030204" pitchFamily="34" charset="0"/>
                        </a:rPr>
                        <a:t>BPP</a:t>
                      </a:r>
                    </a:p>
                  </a:txBody>
                  <a:tcPr marL="9237" marR="9237" marT="92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gridSpan="2">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pPr algn="ctr" fontAlgn="ctr"/>
                      <a:r>
                        <a:rPr lang="en-GB" sz="1000" b="0" i="0" u="none" strike="noStrike">
                          <a:solidFill>
                            <a:srgbClr val="000000"/>
                          </a:solidFill>
                          <a:effectLst/>
                          <a:latin typeface="Calibri" panose="020F0502020204030204" pitchFamily="34" charset="0"/>
                        </a:rPr>
                        <a:t>Y</a:t>
                      </a:r>
                    </a:p>
                  </a:txBody>
                  <a:tcPr marL="8378" marR="8378" marT="83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gridSpan="2">
                  <a:txBody>
                    <a:bodyPr/>
                    <a:lstStyle/>
                    <a:p>
                      <a:pPr algn="ctr" fontAlgn="ctr"/>
                      <a:r>
                        <a:rPr lang="en-GB" sz="1100" b="0" i="0" u="none" strike="noStrike">
                          <a:solidFill>
                            <a:srgbClr val="000000"/>
                          </a:solidFill>
                          <a:effectLst/>
                          <a:latin typeface="Calibri" panose="020F0502020204030204" pitchFamily="34" charset="0"/>
                        </a:rPr>
                        <a:t>Y</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pPr algn="ctr" fontAlgn="ctr"/>
                      <a:r>
                        <a:rPr lang="en-GB" sz="1000" b="0" i="0" u="none" strike="noStrike">
                          <a:solidFill>
                            <a:srgbClr val="000000"/>
                          </a:solidFill>
                          <a:effectLst/>
                          <a:latin typeface="Calibri" panose="020F0502020204030204" pitchFamily="34" charset="0"/>
                        </a:rPr>
                        <a:t> </a:t>
                      </a:r>
                    </a:p>
                  </a:txBody>
                  <a:tcPr marL="8378" marR="8378" marT="83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37112289"/>
                  </a:ext>
                </a:extLst>
              </a:tr>
              <a:tr h="257547">
                <a:tc>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t"/>
                      <a:r>
                        <a:rPr lang="en-GB" sz="1100" b="0" i="0" u="none" strike="noStrike" dirty="0">
                          <a:solidFill>
                            <a:srgbClr val="000000"/>
                          </a:solidFill>
                          <a:effectLst/>
                          <a:latin typeface="Calibri" panose="020F0502020204030204" pitchFamily="34" charset="0"/>
                        </a:rPr>
                        <a:t>CDB</a:t>
                      </a:r>
                    </a:p>
                  </a:txBody>
                  <a:tcPr marL="9237" marR="9237" marT="92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Y</a:t>
                      </a:r>
                    </a:p>
                  </a:txBody>
                  <a:tcPr marL="9237" marR="9237" marT="9237"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gridSpan="2">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pPr algn="ctr" fontAlgn="ctr"/>
                      <a:r>
                        <a:rPr lang="en-GB" sz="1000" b="0" i="0" u="none" strike="noStrike">
                          <a:solidFill>
                            <a:srgbClr val="000000"/>
                          </a:solidFill>
                          <a:effectLst/>
                          <a:latin typeface="Calibri" panose="020F0502020204030204" pitchFamily="34" charset="0"/>
                        </a:rPr>
                        <a:t> </a:t>
                      </a:r>
                    </a:p>
                  </a:txBody>
                  <a:tcPr marL="8378" marR="8378" marT="83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gridSpan="2">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pPr algn="ctr" fontAlgn="ctr"/>
                      <a:r>
                        <a:rPr lang="en-GB" sz="1000" b="0" i="0" u="none" strike="noStrike">
                          <a:solidFill>
                            <a:srgbClr val="000000"/>
                          </a:solidFill>
                          <a:effectLst/>
                          <a:latin typeface="Calibri" panose="020F0502020204030204" pitchFamily="34" charset="0"/>
                        </a:rPr>
                        <a:t> </a:t>
                      </a:r>
                    </a:p>
                  </a:txBody>
                  <a:tcPr marL="8378" marR="8378" marT="83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174228773"/>
                  </a:ext>
                </a:extLst>
              </a:tr>
              <a:tr h="232831">
                <a:tc>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t"/>
                      <a:r>
                        <a:rPr lang="en-US" sz="1100" b="0" i="0" u="none" strike="noStrike" dirty="0">
                          <a:solidFill>
                            <a:srgbClr val="000000"/>
                          </a:solidFill>
                          <a:effectLst/>
                          <a:latin typeface="Calibri" panose="020F0502020204030204" pitchFamily="34" charset="0"/>
                        </a:rPr>
                        <a:t>FMS</a:t>
                      </a:r>
                      <a:endParaRPr lang="en-GB" sz="1100" b="0" i="0" u="none" strike="noStrike" dirty="0">
                        <a:solidFill>
                          <a:srgbClr val="000000"/>
                        </a:solidFill>
                        <a:effectLst/>
                        <a:latin typeface="Calibri" panose="020F0502020204030204" pitchFamily="34" charset="0"/>
                      </a:endParaRPr>
                    </a:p>
                  </a:txBody>
                  <a:tcPr marL="9237" marR="9237" marT="92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dirty="0">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dirty="0">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endParaRPr lang="en-GB" sz="1100" b="0" i="0" u="none" strike="noStrike" dirty="0">
                        <a:solidFill>
                          <a:srgbClr val="000000"/>
                        </a:solidFill>
                        <a:effectLst/>
                        <a:latin typeface="Calibri" panose="020F0502020204030204" pitchFamily="34" charset="0"/>
                      </a:endParaRPr>
                    </a:p>
                  </a:txBody>
                  <a:tcPr marL="9237" marR="9237" marT="9237"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dirty="0">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dirty="0">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gridSpan="2">
                  <a:txBody>
                    <a:bodyPr/>
                    <a:lstStyle/>
                    <a:p>
                      <a:pPr algn="ctr" fontAlgn="ctr"/>
                      <a:endParaRPr lang="en-GB" sz="1100" b="0" i="0" u="none" strike="noStrike" dirty="0">
                        <a:solidFill>
                          <a:srgbClr val="000000"/>
                        </a:solidFill>
                        <a:effectLst/>
                        <a:latin typeface="Calibri" panose="020F0502020204030204" pitchFamily="34" charset="0"/>
                      </a:endParaRP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pPr algn="ctr" fontAlgn="ctr"/>
                      <a:r>
                        <a:rPr lang="en-GB" sz="1000" b="0" i="0" u="none" strike="noStrike">
                          <a:solidFill>
                            <a:srgbClr val="000000"/>
                          </a:solidFill>
                          <a:effectLst/>
                          <a:latin typeface="Calibri" panose="020F0502020204030204" pitchFamily="34" charset="0"/>
                        </a:rPr>
                        <a:t> </a:t>
                      </a:r>
                    </a:p>
                  </a:txBody>
                  <a:tcPr marL="8378" marR="8378" marT="83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gridSpan="2">
                  <a:txBody>
                    <a:bodyPr/>
                    <a:lstStyle/>
                    <a:p>
                      <a:pPr algn="ctr" fontAlgn="ctr"/>
                      <a:r>
                        <a:rPr lang="en-GB" sz="1100" b="0" i="0" u="none" strike="noStrike" dirty="0">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pPr algn="ctr" fontAlgn="ctr"/>
                      <a:r>
                        <a:rPr lang="en-GB" sz="1000" b="0" i="0" u="none" strike="noStrike">
                          <a:solidFill>
                            <a:srgbClr val="000000"/>
                          </a:solidFill>
                          <a:effectLst/>
                          <a:latin typeface="Calibri" panose="020F0502020204030204" pitchFamily="34" charset="0"/>
                        </a:rPr>
                        <a:t> </a:t>
                      </a:r>
                    </a:p>
                  </a:txBody>
                  <a:tcPr marL="8378" marR="8378" marT="83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dirty="0">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dirty="0">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dirty="0">
                          <a:solidFill>
                            <a:srgbClr val="000000"/>
                          </a:solidFill>
                          <a:effectLst/>
                          <a:latin typeface="Calibri" panose="020F0502020204030204" pitchFamily="34" charset="0"/>
                        </a:rPr>
                        <a:t>Y </a:t>
                      </a:r>
                    </a:p>
                  </a:txBody>
                  <a:tcPr marL="9237" marR="9237" marT="9237"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dirty="0">
                          <a:solidFill>
                            <a:srgbClr val="000000"/>
                          </a:solidFill>
                          <a:effectLst/>
                          <a:latin typeface="Calibri" panose="020F0502020204030204" pitchFamily="34" charset="0"/>
                        </a:rPr>
                        <a:t>Y</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dirty="0">
                          <a:solidFill>
                            <a:srgbClr val="000000"/>
                          </a:solidFill>
                          <a:effectLst/>
                          <a:latin typeface="Calibri" panose="020F0502020204030204" pitchFamily="34" charset="0"/>
                        </a:rPr>
                        <a:t>Y</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endParaRPr lang="en-GB" sz="1100" b="0" i="0" u="none" strike="noStrike" dirty="0">
                        <a:solidFill>
                          <a:srgbClr val="000000"/>
                        </a:solidFill>
                        <a:effectLst/>
                        <a:latin typeface="Calibri" panose="020F0502020204030204" pitchFamily="34" charset="0"/>
                      </a:endParaRP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endParaRPr lang="en-GB" sz="900" b="0" i="0" u="none" strike="noStrike" dirty="0">
                        <a:solidFill>
                          <a:srgbClr val="000000"/>
                        </a:solidFill>
                        <a:effectLst/>
                        <a:latin typeface="Calibri" panose="020F0502020204030204" pitchFamily="34" charset="0"/>
                      </a:endParaRPr>
                    </a:p>
                  </a:txBody>
                  <a:tcPr marL="9237" marR="9237" marT="9237"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912061325"/>
                  </a:ext>
                </a:extLst>
              </a:tr>
              <a:tr h="242658">
                <a:tc>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t"/>
                      <a:endParaRPr lang="en-GB" sz="1100" b="0" i="0" u="none" strike="noStrike" dirty="0">
                        <a:solidFill>
                          <a:srgbClr val="000000"/>
                        </a:solidFill>
                        <a:effectLst/>
                        <a:latin typeface="Calibri" panose="020F0502020204030204" pitchFamily="34" charset="0"/>
                      </a:endParaRPr>
                    </a:p>
                  </a:txBody>
                  <a:tcPr marL="9237" marR="9237" marT="92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dirty="0">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gridSpan="2">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pPr algn="ctr" fontAlgn="ctr"/>
                      <a:endParaRPr lang="en-GB" sz="1000" b="0" i="0" u="none" strike="noStrike" dirty="0">
                        <a:solidFill>
                          <a:srgbClr val="000000"/>
                        </a:solidFill>
                        <a:effectLst/>
                        <a:latin typeface="Calibri" panose="020F0502020204030204" pitchFamily="34" charset="0"/>
                      </a:endParaRPr>
                    </a:p>
                  </a:txBody>
                  <a:tcPr marL="8378" marR="8378" marT="83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gridSpan="2">
                  <a:txBody>
                    <a:bodyPr/>
                    <a:lstStyle/>
                    <a:p>
                      <a:pPr algn="ctr" fontAlgn="ctr"/>
                      <a:endParaRPr lang="en-GB" sz="1100" b="0" i="0" u="none" strike="noStrike" dirty="0">
                        <a:solidFill>
                          <a:srgbClr val="000000"/>
                        </a:solidFill>
                        <a:effectLst/>
                        <a:latin typeface="Calibri" panose="020F0502020204030204" pitchFamily="34" charset="0"/>
                      </a:endParaRP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hMerge="1">
                  <a:txBody>
                    <a:bodyPr/>
                    <a:lstStyle/>
                    <a:p>
                      <a:pPr algn="ctr" fontAlgn="ctr"/>
                      <a:r>
                        <a:rPr lang="en-GB" sz="1000" b="0" i="0" u="none" strike="noStrike" dirty="0">
                          <a:solidFill>
                            <a:srgbClr val="000000"/>
                          </a:solidFill>
                          <a:effectLst/>
                          <a:latin typeface="Calibri" panose="020F0502020204030204" pitchFamily="34" charset="0"/>
                        </a:rPr>
                        <a:t> </a:t>
                      </a:r>
                    </a:p>
                  </a:txBody>
                  <a:tcPr marL="8378" marR="8378" marT="83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endParaRPr lang="en-GB" sz="1100" b="0" i="0" u="none" strike="noStrike" dirty="0">
                        <a:solidFill>
                          <a:srgbClr val="000000"/>
                        </a:solidFill>
                        <a:effectLst/>
                        <a:latin typeface="Calibri" panose="020F0502020204030204" pitchFamily="34" charset="0"/>
                      </a:endParaRP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endParaRPr lang="en-GB" sz="1100" b="0" i="0" u="none" strike="noStrike" dirty="0">
                        <a:solidFill>
                          <a:srgbClr val="000000"/>
                        </a:solidFill>
                        <a:effectLst/>
                        <a:latin typeface="Calibri" panose="020F0502020204030204" pitchFamily="34" charset="0"/>
                      </a:endParaRP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243632241"/>
                  </a:ext>
                </a:extLst>
              </a:tr>
              <a:tr h="242658">
                <a:tc>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t"/>
                      <a:r>
                        <a:rPr lang="en-GB" sz="1100" b="0" i="0" u="none" strike="noStrike">
                          <a:solidFill>
                            <a:srgbClr val="000000"/>
                          </a:solidFill>
                          <a:effectLst/>
                          <a:latin typeface="Calibri" panose="020F0502020204030204" pitchFamily="34" charset="0"/>
                        </a:rPr>
                        <a:t> </a:t>
                      </a:r>
                    </a:p>
                  </a:txBody>
                  <a:tcPr marL="9237" marR="9237" marT="923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r>
                        <a:rPr lang="en-GB" sz="1000" b="0" i="0" u="none" strike="noStrike">
                          <a:solidFill>
                            <a:srgbClr val="000000"/>
                          </a:solidFill>
                          <a:effectLst/>
                          <a:latin typeface="Calibri" panose="020F0502020204030204" pitchFamily="34" charset="0"/>
                        </a:rPr>
                        <a:t> </a:t>
                      </a:r>
                    </a:p>
                  </a:txBody>
                  <a:tcPr marL="8378" marR="8378" marT="83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ctr"/>
                      <a:r>
                        <a:rPr lang="en-GB" sz="1000" b="0" i="0" u="none" strike="noStrike">
                          <a:solidFill>
                            <a:srgbClr val="000000"/>
                          </a:solidFill>
                          <a:effectLst/>
                          <a:latin typeface="Calibri" panose="020F0502020204030204" pitchFamily="34" charset="0"/>
                        </a:rPr>
                        <a:t> </a:t>
                      </a:r>
                    </a:p>
                  </a:txBody>
                  <a:tcPr marL="8378" marR="8378" marT="8378"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100" b="0" i="0" u="none" strike="noStrike">
                          <a:solidFill>
                            <a:srgbClr val="000000"/>
                          </a:solidFill>
                          <a:effectLst/>
                          <a:latin typeface="Calibri" panose="020F0502020204030204" pitchFamily="34" charset="0"/>
                        </a:rPr>
                        <a:t> </a:t>
                      </a:r>
                    </a:p>
                  </a:txBody>
                  <a:tcPr marL="9237" marR="9237" marT="9237"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961906365"/>
                  </a:ext>
                </a:extLst>
              </a:tr>
              <a:tr h="192287">
                <a:tc>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a:noFill/>
                    </a:lnL>
                    <a:lnR>
                      <a:noFill/>
                    </a:lnR>
                    <a:lnT>
                      <a:noFill/>
                    </a:lnT>
                    <a:lnB>
                      <a:noFill/>
                    </a:lnB>
                  </a:tcPr>
                </a:tc>
                <a:tc>
                  <a:txBody>
                    <a:bodyPr/>
                    <a:lstStyle/>
                    <a:p>
                      <a:pPr algn="l" fontAlgn="t"/>
                      <a:endParaRPr lang="en-GB" sz="900" b="0" i="0" u="none" strike="noStrike">
                        <a:solidFill>
                          <a:srgbClr val="000000"/>
                        </a:solidFill>
                        <a:effectLst/>
                        <a:latin typeface="Calibri" panose="020F0502020204030204" pitchFamily="34" charset="0"/>
                      </a:endParaRPr>
                    </a:p>
                  </a:txBody>
                  <a:tcPr marL="9237" marR="9237" marT="9237"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a:noFill/>
                    </a:lnL>
                    <a:lnR>
                      <a:noFill/>
                    </a:lnR>
                    <a:lnT w="6350" cap="flat" cmpd="sng" algn="ctr">
                      <a:solidFill>
                        <a:srgbClr val="000000"/>
                      </a:solidFill>
                      <a:prstDash val="solid"/>
                      <a:round/>
                      <a:headEnd type="none" w="med" len="med"/>
                      <a:tailEnd type="none" w="med" len="med"/>
                    </a:lnT>
                    <a:lnB>
                      <a:noFill/>
                    </a:lnB>
                  </a:tcPr>
                </a:tc>
                <a:tc gridSpan="2">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GB" sz="800" b="0" i="0" u="none" strike="noStrike">
                        <a:solidFill>
                          <a:srgbClr val="000000"/>
                        </a:solidFill>
                        <a:effectLst/>
                        <a:latin typeface="Calibri" panose="020F0502020204030204" pitchFamily="34" charset="0"/>
                      </a:endParaRPr>
                    </a:p>
                  </a:txBody>
                  <a:tcPr marL="8378" marR="8378" marT="8378" marB="0" anchor="b">
                    <a:lnL>
                      <a:noFill/>
                    </a:lnL>
                    <a:lnR>
                      <a:noFill/>
                    </a:lnR>
                    <a:lnT w="6350" cap="flat" cmpd="sng" algn="ctr">
                      <a:solidFill>
                        <a:srgbClr val="000000"/>
                      </a:solidFill>
                      <a:prstDash val="solid"/>
                      <a:round/>
                      <a:headEnd type="none" w="med" len="med"/>
                      <a:tailEnd type="none" w="med" len="med"/>
                    </a:lnT>
                    <a:lnB>
                      <a:noFill/>
                    </a:lnB>
                  </a:tcPr>
                </a:tc>
                <a:tc gridSpan="2">
                  <a:txBody>
                    <a:bodyPr/>
                    <a:lstStyle/>
                    <a:p>
                      <a:pPr algn="l" fontAlgn="b"/>
                      <a:endParaRPr lang="en-GB" sz="900" b="0" i="0" u="none" strike="noStrike" dirty="0">
                        <a:solidFill>
                          <a:srgbClr val="000000"/>
                        </a:solidFill>
                        <a:effectLst/>
                        <a:latin typeface="Calibri" panose="020F0502020204030204" pitchFamily="34" charset="0"/>
                      </a:endParaRPr>
                    </a:p>
                  </a:txBody>
                  <a:tcPr marL="9237" marR="9237" marT="9237"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GB" sz="800" b="0" i="0" u="none" strike="noStrike">
                        <a:solidFill>
                          <a:srgbClr val="000000"/>
                        </a:solidFill>
                        <a:effectLst/>
                        <a:latin typeface="Calibri" panose="020F0502020204030204" pitchFamily="34" charset="0"/>
                      </a:endParaRPr>
                    </a:p>
                  </a:txBody>
                  <a:tcPr marL="8378" marR="8378" marT="837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900" b="0" i="0" u="none" strike="noStrike" dirty="0">
                        <a:solidFill>
                          <a:srgbClr val="000000"/>
                        </a:solidFill>
                        <a:effectLst/>
                        <a:latin typeface="Calibri" panose="020F0502020204030204" pitchFamily="34" charset="0"/>
                      </a:endParaRPr>
                    </a:p>
                  </a:txBody>
                  <a:tcPr marL="9237" marR="9237" marT="92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900" b="0" i="0" u="none" strike="noStrike">
                        <a:solidFill>
                          <a:srgbClr val="000000"/>
                        </a:solidFill>
                        <a:effectLst/>
                        <a:latin typeface="Calibri" panose="020F0502020204030204" pitchFamily="34" charset="0"/>
                      </a:endParaRPr>
                    </a:p>
                  </a:txBody>
                  <a:tcPr marL="9237" marR="9237" marT="923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900" b="0" i="0" u="none" strike="noStrike" dirty="0">
                        <a:solidFill>
                          <a:srgbClr val="000000"/>
                        </a:solidFill>
                        <a:effectLst/>
                        <a:latin typeface="Calibri" panose="020F0502020204030204" pitchFamily="34" charset="0"/>
                      </a:endParaRPr>
                    </a:p>
                  </a:txBody>
                  <a:tcPr marL="9237" marR="9237" marT="9237" marB="0" anchor="b">
                    <a:lnL>
                      <a:noFill/>
                    </a:lnL>
                    <a:lnR>
                      <a:noFill/>
                    </a:lnR>
                    <a:lnT>
                      <a:noFill/>
                    </a:lnT>
                    <a:lnB>
                      <a:noFill/>
                    </a:lnB>
                  </a:tcPr>
                </a:tc>
                <a:extLst>
                  <a:ext uri="{0D108BD9-81ED-4DB2-BD59-A6C34878D82A}">
                    <a16:rowId xmlns:a16="http://schemas.microsoft.com/office/drawing/2014/main" val="3998123618"/>
                  </a:ext>
                </a:extLst>
              </a:tr>
            </a:tbl>
          </a:graphicData>
        </a:graphic>
      </p:graphicFrame>
    </p:spTree>
    <p:extLst>
      <p:ext uri="{BB962C8B-B14F-4D97-AF65-F5344CB8AC3E}">
        <p14:creationId xmlns:p14="http://schemas.microsoft.com/office/powerpoint/2010/main" val="1099879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9937408-C65D-47CD-B3FF-BC2D2D922F4A}"/>
              </a:ext>
            </a:extLst>
          </p:cNvPr>
          <p:cNvSpPr>
            <a:spLocks noGrp="1"/>
          </p:cNvSpPr>
          <p:nvPr>
            <p:ph type="sldNum" sz="quarter" idx="10"/>
          </p:nvPr>
        </p:nvSpPr>
        <p:spPr/>
        <p:txBody>
          <a:bodyPr/>
          <a:lstStyle/>
          <a:p>
            <a:fld id="{08BDDC8D-36E9-467E-8CF1-750845950A7F}" type="slidenum">
              <a:rPr lang="en-GB" smtClean="0"/>
              <a:pPr/>
              <a:t>19</a:t>
            </a:fld>
            <a:endParaRPr lang="en-GB"/>
          </a:p>
        </p:txBody>
      </p:sp>
      <p:sp>
        <p:nvSpPr>
          <p:cNvPr id="4" name="Title 3">
            <a:extLst>
              <a:ext uri="{FF2B5EF4-FFF2-40B4-BE49-F238E27FC236}">
                <a16:creationId xmlns:a16="http://schemas.microsoft.com/office/drawing/2014/main" id="{E80C6A60-E0CC-4990-85F4-F98A942FE4AD}"/>
              </a:ext>
            </a:extLst>
          </p:cNvPr>
          <p:cNvSpPr>
            <a:spLocks noGrp="1"/>
          </p:cNvSpPr>
          <p:nvPr>
            <p:ph type="title"/>
          </p:nvPr>
        </p:nvSpPr>
        <p:spPr/>
        <p:txBody>
          <a:bodyPr/>
          <a:lstStyle/>
          <a:p>
            <a:br>
              <a:rPr lang="en-GB" dirty="0"/>
            </a:br>
            <a:r>
              <a:rPr lang="en-GB" dirty="0"/>
              <a:t>Design: Data Principles Adherence</a:t>
            </a:r>
          </a:p>
        </p:txBody>
      </p:sp>
      <p:graphicFrame>
        <p:nvGraphicFramePr>
          <p:cNvPr id="5" name="Table 8">
            <a:extLst>
              <a:ext uri="{FF2B5EF4-FFF2-40B4-BE49-F238E27FC236}">
                <a16:creationId xmlns:a16="http://schemas.microsoft.com/office/drawing/2014/main" id="{6F2053C8-9E06-4E83-BAA4-B4D19EA437C7}"/>
              </a:ext>
            </a:extLst>
          </p:cNvPr>
          <p:cNvGraphicFramePr>
            <a:graphicFrameLocks noGrp="1"/>
          </p:cNvGraphicFramePr>
          <p:nvPr>
            <p:ph sz="quarter" idx="11"/>
            <p:extLst>
              <p:ext uri="{D42A27DB-BD31-4B8C-83A1-F6EECF244321}">
                <p14:modId xmlns:p14="http://schemas.microsoft.com/office/powerpoint/2010/main" val="2620520938"/>
              </p:ext>
            </p:extLst>
          </p:nvPr>
        </p:nvGraphicFramePr>
        <p:xfrm>
          <a:off x="485774" y="1573643"/>
          <a:ext cx="9135898" cy="5290530"/>
        </p:xfrm>
        <a:graphic>
          <a:graphicData uri="http://schemas.openxmlformats.org/drawingml/2006/table">
            <a:tbl>
              <a:tblPr firstRow="1" bandRow="1">
                <a:tableStyleId>{5C22544A-7EE6-4342-B048-85BDC9FD1C3A}</a:tableStyleId>
              </a:tblPr>
              <a:tblGrid>
                <a:gridCol w="817496">
                  <a:extLst>
                    <a:ext uri="{9D8B030D-6E8A-4147-A177-3AD203B41FA5}">
                      <a16:colId xmlns:a16="http://schemas.microsoft.com/office/drawing/2014/main" val="421850069"/>
                    </a:ext>
                  </a:extLst>
                </a:gridCol>
                <a:gridCol w="3750453">
                  <a:extLst>
                    <a:ext uri="{9D8B030D-6E8A-4147-A177-3AD203B41FA5}">
                      <a16:colId xmlns:a16="http://schemas.microsoft.com/office/drawing/2014/main" val="4059434699"/>
                    </a:ext>
                  </a:extLst>
                </a:gridCol>
                <a:gridCol w="1962994">
                  <a:extLst>
                    <a:ext uri="{9D8B030D-6E8A-4147-A177-3AD203B41FA5}">
                      <a16:colId xmlns:a16="http://schemas.microsoft.com/office/drawing/2014/main" val="1590764352"/>
                    </a:ext>
                  </a:extLst>
                </a:gridCol>
                <a:gridCol w="2604955">
                  <a:extLst>
                    <a:ext uri="{9D8B030D-6E8A-4147-A177-3AD203B41FA5}">
                      <a16:colId xmlns:a16="http://schemas.microsoft.com/office/drawing/2014/main" val="3880425399"/>
                    </a:ext>
                  </a:extLst>
                </a:gridCol>
              </a:tblGrid>
              <a:tr h="428169">
                <a:tc>
                  <a:txBody>
                    <a:bodyPr/>
                    <a:lstStyle/>
                    <a:p>
                      <a:r>
                        <a:rPr lang="en-GB" sz="1100" dirty="0">
                          <a:latin typeface="RN House Sans Regular" panose="020B0504020203020204" pitchFamily="34" charset="0"/>
                        </a:rPr>
                        <a:t>No</a:t>
                      </a:r>
                    </a:p>
                  </a:txBody>
                  <a:tcPr/>
                </a:tc>
                <a:tc>
                  <a:txBody>
                    <a:bodyPr/>
                    <a:lstStyle/>
                    <a:p>
                      <a:r>
                        <a:rPr lang="en-GB" sz="1100" dirty="0">
                          <a:latin typeface="RN House Sans Regular" panose="020B0504020203020204" pitchFamily="34" charset="0"/>
                        </a:rPr>
                        <a:t>Data Principle</a:t>
                      </a:r>
                    </a:p>
                  </a:txBody>
                  <a:tcPr/>
                </a:tc>
                <a:tc>
                  <a:txBody>
                    <a:bodyPr/>
                    <a:lstStyle/>
                    <a:p>
                      <a:r>
                        <a:rPr lang="en-GB" sz="1100" dirty="0">
                          <a:latin typeface="RN House Sans Regular" panose="020B0504020203020204" pitchFamily="34" charset="0"/>
                        </a:rPr>
                        <a:t>Aligned Y/N</a:t>
                      </a:r>
                    </a:p>
                  </a:txBody>
                  <a:tcPr/>
                </a:tc>
                <a:tc>
                  <a:txBody>
                    <a:bodyPr/>
                    <a:lstStyle/>
                    <a:p>
                      <a:r>
                        <a:rPr lang="en-GB" sz="1100" dirty="0">
                          <a:latin typeface="RN House Sans Regular" panose="020B0504020203020204" pitchFamily="34" charset="0"/>
                        </a:rPr>
                        <a:t>Justification if N</a:t>
                      </a:r>
                    </a:p>
                  </a:txBody>
                  <a:tcPr/>
                </a:tc>
                <a:extLst>
                  <a:ext uri="{0D108BD9-81ED-4DB2-BD59-A6C34878D82A}">
                    <a16:rowId xmlns:a16="http://schemas.microsoft.com/office/drawing/2014/main" val="1212349294"/>
                  </a:ext>
                </a:extLst>
              </a:tr>
              <a:tr h="492688">
                <a:tc>
                  <a:txBody>
                    <a:bodyPr/>
                    <a:lstStyle/>
                    <a:p>
                      <a:pPr algn="ctr"/>
                      <a:r>
                        <a:rPr lang="en-GB" sz="1100" dirty="0">
                          <a:latin typeface="RN House Sans Regular" panose="020B0504020203020204" pitchFamily="34" charset="0"/>
                        </a:rPr>
                        <a:t>2</a:t>
                      </a:r>
                    </a:p>
                  </a:txBody>
                  <a:tcPr/>
                </a:tc>
                <a:tc>
                  <a:txBody>
                    <a:bodyPr/>
                    <a:lstStyle/>
                    <a:p>
                      <a:r>
                        <a:rPr lang="en-GB" sz="1100" dirty="0">
                          <a:latin typeface="RN House Sans Regular" panose="020B0504020203020204" pitchFamily="34" charset="0"/>
                        </a:rPr>
                        <a:t>We use the Banks logical data model to define our data and its relationships</a:t>
                      </a:r>
                    </a:p>
                  </a:txBody>
                  <a:tcPr/>
                </a:tc>
                <a:tc>
                  <a:txBody>
                    <a:bodyPr/>
                    <a:lstStyle/>
                    <a:p>
                      <a:pPr algn="ctr"/>
                      <a:r>
                        <a:rPr lang="en-GB" sz="1100" dirty="0">
                          <a:latin typeface="RN House Sans Regular" panose="020B0504020203020204" pitchFamily="34" charset="0"/>
                        </a:rPr>
                        <a:t>Y</a:t>
                      </a:r>
                    </a:p>
                  </a:txBody>
                  <a:tcPr/>
                </a:tc>
                <a:tc>
                  <a:txBody>
                    <a:bodyPr/>
                    <a:lstStyle/>
                    <a:p>
                      <a:endParaRPr lang="en-GB" sz="1100">
                        <a:latin typeface="RN House Sans Regular" panose="020B0504020203020204" pitchFamily="34" charset="0"/>
                      </a:endParaRPr>
                    </a:p>
                  </a:txBody>
                  <a:tcPr/>
                </a:tc>
                <a:extLst>
                  <a:ext uri="{0D108BD9-81ED-4DB2-BD59-A6C34878D82A}">
                    <a16:rowId xmlns:a16="http://schemas.microsoft.com/office/drawing/2014/main" val="1077330635"/>
                  </a:ext>
                </a:extLst>
              </a:tr>
              <a:tr h="492688">
                <a:tc>
                  <a:txBody>
                    <a:bodyPr/>
                    <a:lstStyle/>
                    <a:p>
                      <a:pPr algn="ctr"/>
                      <a:r>
                        <a:rPr lang="en-GB" sz="1100" dirty="0">
                          <a:latin typeface="RN House Sans Regular" panose="020B0504020203020204" pitchFamily="34" charset="0"/>
                        </a:rPr>
                        <a:t>4</a:t>
                      </a:r>
                    </a:p>
                  </a:txBody>
                  <a:tcPr/>
                </a:tc>
                <a:tc>
                  <a:txBody>
                    <a:bodyPr/>
                    <a:lstStyle/>
                    <a:p>
                      <a:r>
                        <a:rPr lang="en-GB" sz="1100" dirty="0">
                          <a:latin typeface="RN House Sans Regular" panose="020B0504020203020204" pitchFamily="34" charset="0"/>
                        </a:rPr>
                        <a:t>We can demonstrate where our data came from back to the original sources and how it is derived</a:t>
                      </a:r>
                    </a:p>
                  </a:txBody>
                  <a:tcPr/>
                </a:tc>
                <a:tc>
                  <a:txBody>
                    <a:bodyPr/>
                    <a:lstStyle/>
                    <a:p>
                      <a:pPr algn="ctr"/>
                      <a:r>
                        <a:rPr lang="en-GB" sz="1100" dirty="0">
                          <a:latin typeface="RN House Sans Regular" panose="020B0504020203020204" pitchFamily="34" charset="0"/>
                        </a:rPr>
                        <a:t>Y</a:t>
                      </a:r>
                    </a:p>
                  </a:txBody>
                  <a:tcPr/>
                </a:tc>
                <a:tc>
                  <a:txBody>
                    <a:bodyPr/>
                    <a:lstStyle/>
                    <a:p>
                      <a:endParaRPr lang="en-GB" sz="1100">
                        <a:latin typeface="RN House Sans Regular" panose="020B0504020203020204" pitchFamily="34" charset="0"/>
                      </a:endParaRPr>
                    </a:p>
                  </a:txBody>
                  <a:tcPr/>
                </a:tc>
                <a:extLst>
                  <a:ext uri="{0D108BD9-81ED-4DB2-BD59-A6C34878D82A}">
                    <a16:rowId xmlns:a16="http://schemas.microsoft.com/office/drawing/2014/main" val="282062532"/>
                  </a:ext>
                </a:extLst>
              </a:tr>
              <a:tr h="492688">
                <a:tc>
                  <a:txBody>
                    <a:bodyPr/>
                    <a:lstStyle/>
                    <a:p>
                      <a:pPr algn="ctr"/>
                      <a:r>
                        <a:rPr lang="en-GB" sz="1100" dirty="0">
                          <a:latin typeface="RN House Sans Regular" panose="020B0504020203020204" pitchFamily="34" charset="0"/>
                        </a:rPr>
                        <a:t>7</a:t>
                      </a:r>
                    </a:p>
                  </a:txBody>
                  <a:tcPr/>
                </a:tc>
                <a:tc>
                  <a:txBody>
                    <a:bodyPr/>
                    <a:lstStyle/>
                    <a:p>
                      <a:r>
                        <a:rPr lang="en-GB" sz="1100" dirty="0">
                          <a:latin typeface="RN House Sans Regular" panose="020B0504020203020204" pitchFamily="34" charset="0"/>
                        </a:rPr>
                        <a:t>Data consolidation points are minimised (ideally once)</a:t>
                      </a:r>
                    </a:p>
                  </a:txBody>
                  <a:tcPr/>
                </a:tc>
                <a:tc>
                  <a:txBody>
                    <a:bodyPr/>
                    <a:lstStyle/>
                    <a:p>
                      <a:pPr algn="ctr"/>
                      <a:r>
                        <a:rPr lang="en-GB" sz="1100" dirty="0">
                          <a:latin typeface="RN House Sans Regular" panose="020B0504020203020204" pitchFamily="34" charset="0"/>
                        </a:rPr>
                        <a:t>Y</a:t>
                      </a:r>
                    </a:p>
                  </a:txBody>
                  <a:tcPr/>
                </a:tc>
                <a:tc>
                  <a:txBody>
                    <a:bodyPr/>
                    <a:lstStyle/>
                    <a:p>
                      <a:endParaRPr lang="en-GB" sz="1100" dirty="0">
                        <a:latin typeface="RN House Sans Regular" panose="020B0504020203020204" pitchFamily="34" charset="0"/>
                      </a:endParaRPr>
                    </a:p>
                  </a:txBody>
                  <a:tcPr/>
                </a:tc>
                <a:extLst>
                  <a:ext uri="{0D108BD9-81ED-4DB2-BD59-A6C34878D82A}">
                    <a16:rowId xmlns:a16="http://schemas.microsoft.com/office/drawing/2014/main" val="3254766249"/>
                  </a:ext>
                </a:extLst>
              </a:tr>
              <a:tr h="492688">
                <a:tc>
                  <a:txBody>
                    <a:bodyPr/>
                    <a:lstStyle/>
                    <a:p>
                      <a:pPr algn="ctr"/>
                      <a:r>
                        <a:rPr lang="en-GB" sz="1100" dirty="0">
                          <a:latin typeface="RN House Sans Regular" panose="020B0504020203020204" pitchFamily="34" charset="0"/>
                        </a:rPr>
                        <a:t>8</a:t>
                      </a:r>
                    </a:p>
                  </a:txBody>
                  <a:tcPr/>
                </a:tc>
                <a:tc>
                  <a:txBody>
                    <a:bodyPr/>
                    <a:lstStyle/>
                    <a:p>
                      <a:r>
                        <a:rPr lang="en-GB" sz="1100" dirty="0">
                          <a:latin typeface="RN House Sans Regular" panose="020B0504020203020204" pitchFamily="34" charset="0"/>
                        </a:rPr>
                        <a:t>Reference data values are always held in reference data stores, never in application</a:t>
                      </a:r>
                    </a:p>
                  </a:txBody>
                  <a:tcPr/>
                </a:tc>
                <a:tc>
                  <a:txBody>
                    <a:bodyPr/>
                    <a:lstStyle/>
                    <a:p>
                      <a:pPr algn="ctr"/>
                      <a:r>
                        <a:rPr lang="en-GB" sz="1100" dirty="0">
                          <a:latin typeface="RN House Sans Regular" panose="020B0504020203020204" pitchFamily="34" charset="0"/>
                        </a:rPr>
                        <a:t>Y</a:t>
                      </a:r>
                    </a:p>
                  </a:txBody>
                  <a:tcPr/>
                </a:tc>
                <a:tc>
                  <a:txBody>
                    <a:bodyPr/>
                    <a:lstStyle/>
                    <a:p>
                      <a:endParaRPr lang="en-GB" sz="1100">
                        <a:latin typeface="RN House Sans Regular" panose="020B0504020203020204" pitchFamily="34" charset="0"/>
                      </a:endParaRPr>
                    </a:p>
                  </a:txBody>
                  <a:tcPr/>
                </a:tc>
                <a:extLst>
                  <a:ext uri="{0D108BD9-81ED-4DB2-BD59-A6C34878D82A}">
                    <a16:rowId xmlns:a16="http://schemas.microsoft.com/office/drawing/2014/main" val="4001142645"/>
                  </a:ext>
                </a:extLst>
              </a:tr>
              <a:tr h="492688">
                <a:tc>
                  <a:txBody>
                    <a:bodyPr/>
                    <a:lstStyle/>
                    <a:p>
                      <a:pPr algn="ctr"/>
                      <a:r>
                        <a:rPr lang="en-GB" sz="1100" dirty="0">
                          <a:latin typeface="RN House Sans Regular" panose="020B0504020203020204" pitchFamily="34" charset="0"/>
                        </a:rPr>
                        <a:t>9</a:t>
                      </a:r>
                    </a:p>
                  </a:txBody>
                  <a:tcPr/>
                </a:tc>
                <a:tc>
                  <a:txBody>
                    <a:bodyPr/>
                    <a:lstStyle/>
                    <a:p>
                      <a:r>
                        <a:rPr lang="en-GB" sz="1100" dirty="0">
                          <a:latin typeface="RN House Sans Regular" panose="020B0504020203020204" pitchFamily="34" charset="0"/>
                        </a:rPr>
                        <a:t>We use a standard set of approved data tools and technologies</a:t>
                      </a:r>
                    </a:p>
                  </a:txBody>
                  <a:tcPr/>
                </a:tc>
                <a:tc>
                  <a:txBody>
                    <a:bodyPr/>
                    <a:lstStyle/>
                    <a:p>
                      <a:pPr algn="ctr"/>
                      <a:r>
                        <a:rPr lang="en-GB" sz="1100" dirty="0">
                          <a:latin typeface="RN House Sans Regular" panose="020B0504020203020204" pitchFamily="34" charset="0"/>
                        </a:rPr>
                        <a:t>Y</a:t>
                      </a:r>
                    </a:p>
                  </a:txBody>
                  <a:tcPr/>
                </a:tc>
                <a:tc>
                  <a:txBody>
                    <a:bodyPr/>
                    <a:lstStyle/>
                    <a:p>
                      <a:endParaRPr lang="en-GB" sz="1100">
                        <a:latin typeface="RN House Sans Regular" panose="020B0504020203020204" pitchFamily="34" charset="0"/>
                      </a:endParaRPr>
                    </a:p>
                  </a:txBody>
                  <a:tcPr/>
                </a:tc>
                <a:extLst>
                  <a:ext uri="{0D108BD9-81ED-4DB2-BD59-A6C34878D82A}">
                    <a16:rowId xmlns:a16="http://schemas.microsoft.com/office/drawing/2014/main" val="1072767299"/>
                  </a:ext>
                </a:extLst>
              </a:tr>
              <a:tr h="492688">
                <a:tc>
                  <a:txBody>
                    <a:bodyPr/>
                    <a:lstStyle/>
                    <a:p>
                      <a:pPr algn="ctr"/>
                      <a:r>
                        <a:rPr lang="en-GB" sz="1100" dirty="0">
                          <a:latin typeface="RN House Sans Regular" panose="020B0504020203020204" pitchFamily="34" charset="0"/>
                        </a:rPr>
                        <a:t>10</a:t>
                      </a:r>
                    </a:p>
                  </a:txBody>
                  <a:tcPr/>
                </a:tc>
                <a:tc>
                  <a:txBody>
                    <a:bodyPr/>
                    <a:lstStyle/>
                    <a:p>
                      <a:r>
                        <a:rPr lang="en-GB" sz="1100" dirty="0">
                          <a:latin typeface="RN House Sans Regular" panose="020B0504020203020204" pitchFamily="34" charset="0"/>
                        </a:rPr>
                        <a:t>We do not copy or re-calculate data in different places</a:t>
                      </a:r>
                    </a:p>
                  </a:txBody>
                  <a:tcPr/>
                </a:tc>
                <a:tc>
                  <a:txBody>
                    <a:bodyPr/>
                    <a:lstStyle/>
                    <a:p>
                      <a:pPr algn="ctr"/>
                      <a:r>
                        <a:rPr lang="en-GB" sz="1100" dirty="0">
                          <a:latin typeface="RN House Sans Regular" panose="020B0504020203020204" pitchFamily="34" charset="0"/>
                        </a:rPr>
                        <a:t>Y</a:t>
                      </a:r>
                    </a:p>
                  </a:txBody>
                  <a:tcPr/>
                </a:tc>
                <a:tc>
                  <a:txBody>
                    <a:bodyPr/>
                    <a:lstStyle/>
                    <a:p>
                      <a:endParaRPr lang="en-GB" sz="1100">
                        <a:latin typeface="RN House Sans Regular" panose="020B0504020203020204" pitchFamily="34" charset="0"/>
                      </a:endParaRPr>
                    </a:p>
                  </a:txBody>
                  <a:tcPr/>
                </a:tc>
                <a:extLst>
                  <a:ext uri="{0D108BD9-81ED-4DB2-BD59-A6C34878D82A}">
                    <a16:rowId xmlns:a16="http://schemas.microsoft.com/office/drawing/2014/main" val="142559667"/>
                  </a:ext>
                </a:extLst>
              </a:tr>
              <a:tr h="428169">
                <a:tc>
                  <a:txBody>
                    <a:bodyPr/>
                    <a:lstStyle/>
                    <a:p>
                      <a:pPr algn="ctr"/>
                      <a:r>
                        <a:rPr lang="en-GB" sz="1100" dirty="0">
                          <a:latin typeface="RN House Sans Regular" panose="020B0504020203020204" pitchFamily="34" charset="0"/>
                        </a:rPr>
                        <a:t>11</a:t>
                      </a:r>
                    </a:p>
                  </a:txBody>
                  <a:tcPr/>
                </a:tc>
                <a:tc>
                  <a:txBody>
                    <a:bodyPr/>
                    <a:lstStyle/>
                    <a:p>
                      <a:r>
                        <a:rPr lang="en-GB" sz="1100" dirty="0">
                          <a:latin typeface="RN House Sans Regular" panose="020B0504020203020204" pitchFamily="34" charset="0"/>
                        </a:rPr>
                        <a:t>Data is kept at its most detailed level</a:t>
                      </a:r>
                    </a:p>
                  </a:txBody>
                  <a:tcPr/>
                </a:tc>
                <a:tc>
                  <a:txBody>
                    <a:bodyPr/>
                    <a:lstStyle/>
                    <a:p>
                      <a:pPr algn="ctr"/>
                      <a:r>
                        <a:rPr lang="en-GB" sz="1100" dirty="0">
                          <a:latin typeface="RN House Sans Regular" panose="020B0504020203020204" pitchFamily="34" charset="0"/>
                        </a:rPr>
                        <a:t>Y</a:t>
                      </a:r>
                    </a:p>
                  </a:txBody>
                  <a:tcPr/>
                </a:tc>
                <a:tc>
                  <a:txBody>
                    <a:bodyPr/>
                    <a:lstStyle/>
                    <a:p>
                      <a:endParaRPr lang="en-GB" sz="1100" dirty="0">
                        <a:latin typeface="RN House Sans Regular" panose="020B0504020203020204" pitchFamily="34" charset="0"/>
                      </a:endParaRPr>
                    </a:p>
                  </a:txBody>
                  <a:tcPr/>
                </a:tc>
                <a:extLst>
                  <a:ext uri="{0D108BD9-81ED-4DB2-BD59-A6C34878D82A}">
                    <a16:rowId xmlns:a16="http://schemas.microsoft.com/office/drawing/2014/main" val="2435431963"/>
                  </a:ext>
                </a:extLst>
              </a:tr>
              <a:tr h="492688">
                <a:tc>
                  <a:txBody>
                    <a:bodyPr/>
                    <a:lstStyle/>
                    <a:p>
                      <a:pPr algn="ctr"/>
                      <a:r>
                        <a:rPr lang="en-GB" sz="1100" dirty="0">
                          <a:latin typeface="RN House Sans Regular" panose="020B0504020203020204" pitchFamily="34" charset="0"/>
                        </a:rPr>
                        <a:t>13</a:t>
                      </a:r>
                    </a:p>
                  </a:txBody>
                  <a:tcPr/>
                </a:tc>
                <a:tc>
                  <a:txBody>
                    <a:bodyPr/>
                    <a:lstStyle/>
                    <a:p>
                      <a:r>
                        <a:rPr lang="en-GB" sz="1100" dirty="0">
                          <a:latin typeface="RN House Sans Regular" panose="020B0504020203020204" pitchFamily="34" charset="0"/>
                        </a:rPr>
                        <a:t>Data has an agreed, high-quality Master Source that we all use</a:t>
                      </a:r>
                    </a:p>
                  </a:txBody>
                  <a:tcPr/>
                </a:tc>
                <a:tc>
                  <a:txBody>
                    <a:bodyPr/>
                    <a:lstStyle/>
                    <a:p>
                      <a:pPr algn="ctr"/>
                      <a:r>
                        <a:rPr lang="en-GB" sz="1100" dirty="0">
                          <a:latin typeface="RN House Sans Regular" panose="020B0504020203020204" pitchFamily="34" charset="0"/>
                        </a:rPr>
                        <a:t>Y</a:t>
                      </a:r>
                    </a:p>
                  </a:txBody>
                  <a:tcPr/>
                </a:tc>
                <a:tc>
                  <a:txBody>
                    <a:bodyPr/>
                    <a:lstStyle/>
                    <a:p>
                      <a:endParaRPr lang="en-GB" sz="1100" dirty="0">
                        <a:latin typeface="RN House Sans Regular" panose="020B0504020203020204" pitchFamily="34" charset="0"/>
                      </a:endParaRPr>
                    </a:p>
                  </a:txBody>
                  <a:tcPr/>
                </a:tc>
                <a:extLst>
                  <a:ext uri="{0D108BD9-81ED-4DB2-BD59-A6C34878D82A}">
                    <a16:rowId xmlns:a16="http://schemas.microsoft.com/office/drawing/2014/main" val="712733713"/>
                  </a:ext>
                </a:extLst>
              </a:tr>
              <a:tr h="492688">
                <a:tc>
                  <a:txBody>
                    <a:bodyPr/>
                    <a:lstStyle/>
                    <a:p>
                      <a:pPr algn="ctr"/>
                      <a:r>
                        <a:rPr lang="en-GB" sz="1100" dirty="0">
                          <a:latin typeface="RN House Sans Regular" panose="020B0504020203020204" pitchFamily="34" charset="0"/>
                        </a:rPr>
                        <a:t>16</a:t>
                      </a:r>
                    </a:p>
                  </a:txBody>
                  <a:tcPr/>
                </a:tc>
                <a:tc>
                  <a:txBody>
                    <a:bodyPr/>
                    <a:lstStyle/>
                    <a:p>
                      <a:r>
                        <a:rPr lang="en-GB" sz="1100" dirty="0">
                          <a:latin typeface="RN House Sans Regular" panose="020B0504020203020204" pitchFamily="34" charset="0"/>
                        </a:rPr>
                        <a:t>Data is only changed or adjusted at the Master Source</a:t>
                      </a:r>
                    </a:p>
                  </a:txBody>
                  <a:tcPr/>
                </a:tc>
                <a:tc>
                  <a:txBody>
                    <a:bodyPr/>
                    <a:lstStyle/>
                    <a:p>
                      <a:pPr algn="ctr"/>
                      <a:r>
                        <a:rPr lang="en-GB" sz="1100" dirty="0">
                          <a:latin typeface="RN House Sans Regular" panose="020B0504020203020204" pitchFamily="34" charset="0"/>
                        </a:rPr>
                        <a:t>Y</a:t>
                      </a:r>
                    </a:p>
                  </a:txBody>
                  <a:tcPr/>
                </a:tc>
                <a:tc>
                  <a:txBody>
                    <a:bodyPr/>
                    <a:lstStyle/>
                    <a:p>
                      <a:endParaRPr lang="en-GB" sz="1100" dirty="0">
                        <a:latin typeface="RN House Sans Regular" panose="020B0504020203020204" pitchFamily="34" charset="0"/>
                      </a:endParaRPr>
                    </a:p>
                  </a:txBody>
                  <a:tcPr/>
                </a:tc>
                <a:extLst>
                  <a:ext uri="{0D108BD9-81ED-4DB2-BD59-A6C34878D82A}">
                    <a16:rowId xmlns:a16="http://schemas.microsoft.com/office/drawing/2014/main" val="3263789746"/>
                  </a:ext>
                </a:extLst>
              </a:tr>
              <a:tr h="492688">
                <a:tc>
                  <a:txBody>
                    <a:bodyPr/>
                    <a:lstStyle/>
                    <a:p>
                      <a:pPr algn="ctr"/>
                      <a:r>
                        <a:rPr lang="en-GB" sz="1100" dirty="0">
                          <a:latin typeface="RN House Sans Regular" panose="020B0504020203020204" pitchFamily="34" charset="0"/>
                        </a:rPr>
                        <a:t>17</a:t>
                      </a:r>
                    </a:p>
                  </a:txBody>
                  <a:tcPr/>
                </a:tc>
                <a:tc>
                  <a:txBody>
                    <a:bodyPr/>
                    <a:lstStyle/>
                    <a:p>
                      <a:r>
                        <a:rPr lang="en-GB" sz="1100" dirty="0">
                          <a:latin typeface="RN House Sans Regular" panose="020B0504020203020204" pitchFamily="34" charset="0"/>
                        </a:rPr>
                        <a:t>Data is measured and monitored regularly for its accuracy, completeness &amp; integrity</a:t>
                      </a:r>
                    </a:p>
                  </a:txBody>
                  <a:tcPr/>
                </a:tc>
                <a:tc>
                  <a:txBody>
                    <a:bodyPr/>
                    <a:lstStyle/>
                    <a:p>
                      <a:pPr algn="ctr"/>
                      <a:r>
                        <a:rPr lang="en-GB" sz="1100" dirty="0">
                          <a:latin typeface="RN House Sans Regular" panose="020B0504020203020204" pitchFamily="34" charset="0"/>
                        </a:rPr>
                        <a:t>Y</a:t>
                      </a:r>
                    </a:p>
                  </a:txBody>
                  <a:tcPr/>
                </a:tc>
                <a:tc>
                  <a:txBody>
                    <a:bodyPr/>
                    <a:lstStyle/>
                    <a:p>
                      <a:endParaRPr lang="en-GB" sz="1100" dirty="0">
                        <a:latin typeface="RN House Sans Regular" panose="020B0504020203020204" pitchFamily="34" charset="0"/>
                      </a:endParaRPr>
                    </a:p>
                  </a:txBody>
                  <a:tcPr/>
                </a:tc>
                <a:extLst>
                  <a:ext uri="{0D108BD9-81ED-4DB2-BD59-A6C34878D82A}">
                    <a16:rowId xmlns:a16="http://schemas.microsoft.com/office/drawing/2014/main" val="3708186172"/>
                  </a:ext>
                </a:extLst>
              </a:tr>
            </a:tbl>
          </a:graphicData>
        </a:graphic>
      </p:graphicFrame>
      <p:sp>
        <p:nvSpPr>
          <p:cNvPr id="6" name="Content Placeholder 2">
            <a:extLst>
              <a:ext uri="{FF2B5EF4-FFF2-40B4-BE49-F238E27FC236}">
                <a16:creationId xmlns:a16="http://schemas.microsoft.com/office/drawing/2014/main" id="{50D0BCA7-8913-47EC-A4D5-364887BFAADA}"/>
              </a:ext>
            </a:extLst>
          </p:cNvPr>
          <p:cNvSpPr txBox="1">
            <a:spLocks/>
          </p:cNvSpPr>
          <p:nvPr/>
        </p:nvSpPr>
        <p:spPr>
          <a:xfrm>
            <a:off x="485774" y="6864173"/>
            <a:ext cx="7886700" cy="290046"/>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altLang="en-US" sz="1400" dirty="0">
                <a:hlinkClick r:id="rId2"/>
              </a:rPr>
              <a:t>Full list of data principles </a:t>
            </a:r>
            <a:endParaRPr lang="en-GB" altLang="en-US" sz="1400" dirty="0"/>
          </a:p>
          <a:p>
            <a:endParaRPr lang="en-GB" dirty="0"/>
          </a:p>
        </p:txBody>
      </p:sp>
    </p:spTree>
    <p:extLst>
      <p:ext uri="{BB962C8B-B14F-4D97-AF65-F5344CB8AC3E}">
        <p14:creationId xmlns:p14="http://schemas.microsoft.com/office/powerpoint/2010/main" val="3930351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B12060-73A8-4B15-A028-7768889DFC5B}"/>
              </a:ext>
            </a:extLst>
          </p:cNvPr>
          <p:cNvSpPr>
            <a:spLocks noGrp="1"/>
          </p:cNvSpPr>
          <p:nvPr>
            <p:ph sz="quarter" idx="11"/>
          </p:nvPr>
        </p:nvSpPr>
        <p:spPr>
          <a:xfrm>
            <a:off x="526394" y="6213483"/>
            <a:ext cx="9434513" cy="852479"/>
          </a:xfrm>
        </p:spPr>
        <p:txBody>
          <a:bodyPr/>
          <a:lstStyle/>
          <a:p>
            <a:pPr>
              <a:spcBef>
                <a:spcPct val="50000"/>
              </a:spcBef>
              <a:buClr>
                <a:schemeClr val="accent1"/>
              </a:buClr>
              <a:buSzPct val="95000"/>
              <a:defRPr/>
            </a:pPr>
            <a:r>
              <a:rPr lang="en-GB" sz="1000" dirty="0"/>
              <a:t>Platforms in the context of this slide are Application, Feature or Infrastructure teams responsible for the design and delivery of constituent components of the Solution. Please include all platforms that are impacted, adding new rows where needed. All impacted platforms need to be syndicated prior to submission to the Design Authority and their approval to, or comments on, the design proposal noted.</a:t>
            </a:r>
          </a:p>
          <a:p>
            <a:pPr>
              <a:spcBef>
                <a:spcPct val="50000"/>
              </a:spcBef>
              <a:buClr>
                <a:schemeClr val="accent1"/>
              </a:buClr>
              <a:buSzPct val="95000"/>
              <a:defRPr/>
            </a:pPr>
            <a:r>
              <a:rPr lang="en-GB" sz="1000" dirty="0"/>
              <a:t>For Design Areas not impacted, please mark as n/a.</a:t>
            </a:r>
          </a:p>
          <a:p>
            <a:endParaRPr lang="en-GB" sz="1000" dirty="0"/>
          </a:p>
        </p:txBody>
      </p:sp>
      <p:sp>
        <p:nvSpPr>
          <p:cNvPr id="3" name="Slide Number Placeholder 2">
            <a:extLst>
              <a:ext uri="{FF2B5EF4-FFF2-40B4-BE49-F238E27FC236}">
                <a16:creationId xmlns:a16="http://schemas.microsoft.com/office/drawing/2014/main" id="{55F044C9-8731-4A91-9389-C86458380C40}"/>
              </a:ext>
            </a:extLst>
          </p:cNvPr>
          <p:cNvSpPr>
            <a:spLocks noGrp="1"/>
          </p:cNvSpPr>
          <p:nvPr>
            <p:ph type="sldNum" sz="quarter" idx="10"/>
          </p:nvPr>
        </p:nvSpPr>
        <p:spPr/>
        <p:txBody>
          <a:bodyPr/>
          <a:lstStyle/>
          <a:p>
            <a:fld id="{08BDDC8D-36E9-467E-8CF1-750845950A7F}" type="slidenum">
              <a:rPr lang="en-GB" smtClean="0"/>
              <a:pPr/>
              <a:t>2</a:t>
            </a:fld>
            <a:endParaRPr lang="en-GB"/>
          </a:p>
        </p:txBody>
      </p:sp>
      <p:sp>
        <p:nvSpPr>
          <p:cNvPr id="4" name="Title 3">
            <a:extLst>
              <a:ext uri="{FF2B5EF4-FFF2-40B4-BE49-F238E27FC236}">
                <a16:creationId xmlns:a16="http://schemas.microsoft.com/office/drawing/2014/main" id="{F912FCC9-59F2-45FE-825B-20DBC4A2DBD7}"/>
              </a:ext>
            </a:extLst>
          </p:cNvPr>
          <p:cNvSpPr>
            <a:spLocks noGrp="1"/>
          </p:cNvSpPr>
          <p:nvPr>
            <p:ph type="title"/>
          </p:nvPr>
        </p:nvSpPr>
        <p:spPr/>
        <p:txBody>
          <a:bodyPr/>
          <a:lstStyle/>
          <a:p>
            <a:r>
              <a:rPr lang="en-GB" altLang="en-US" dirty="0"/>
              <a:t>Introduction: Engaged Design Areas and Feedback</a:t>
            </a:r>
            <a:endParaRPr lang="en-GB" dirty="0"/>
          </a:p>
        </p:txBody>
      </p:sp>
      <p:graphicFrame>
        <p:nvGraphicFramePr>
          <p:cNvPr id="6" name="Table 5">
            <a:extLst>
              <a:ext uri="{FF2B5EF4-FFF2-40B4-BE49-F238E27FC236}">
                <a16:creationId xmlns:a16="http://schemas.microsoft.com/office/drawing/2014/main" id="{E7D7B93E-3217-48C2-A9DF-C3777A0698BE}"/>
              </a:ext>
            </a:extLst>
          </p:cNvPr>
          <p:cNvGraphicFramePr>
            <a:graphicFrameLocks noGrp="1"/>
          </p:cNvGraphicFramePr>
          <p:nvPr>
            <p:extLst>
              <p:ext uri="{D42A27DB-BD31-4B8C-83A1-F6EECF244321}">
                <p14:modId xmlns:p14="http://schemas.microsoft.com/office/powerpoint/2010/main" val="1380087033"/>
              </p:ext>
            </p:extLst>
          </p:nvPr>
        </p:nvGraphicFramePr>
        <p:xfrm>
          <a:off x="485775" y="1457325"/>
          <a:ext cx="9836150" cy="4471295"/>
        </p:xfrm>
        <a:graphic>
          <a:graphicData uri="http://schemas.openxmlformats.org/drawingml/2006/table">
            <a:tbl>
              <a:tblPr firstRow="1" bandRow="1">
                <a:tableStyleId>{5C22544A-7EE6-4342-B048-85BDC9FD1C3A}</a:tableStyleId>
              </a:tblPr>
              <a:tblGrid>
                <a:gridCol w="2516145">
                  <a:extLst>
                    <a:ext uri="{9D8B030D-6E8A-4147-A177-3AD203B41FA5}">
                      <a16:colId xmlns:a16="http://schemas.microsoft.com/office/drawing/2014/main" val="1874470319"/>
                    </a:ext>
                  </a:extLst>
                </a:gridCol>
                <a:gridCol w="1727098">
                  <a:extLst>
                    <a:ext uri="{9D8B030D-6E8A-4147-A177-3AD203B41FA5}">
                      <a16:colId xmlns:a16="http://schemas.microsoft.com/office/drawing/2014/main" val="1223887062"/>
                    </a:ext>
                  </a:extLst>
                </a:gridCol>
                <a:gridCol w="5592907">
                  <a:extLst>
                    <a:ext uri="{9D8B030D-6E8A-4147-A177-3AD203B41FA5}">
                      <a16:colId xmlns:a16="http://schemas.microsoft.com/office/drawing/2014/main" val="3516689961"/>
                    </a:ext>
                  </a:extLst>
                </a:gridCol>
              </a:tblGrid>
              <a:tr h="487764">
                <a:tc>
                  <a:txBody>
                    <a:bodyPr/>
                    <a:lstStyle/>
                    <a:p>
                      <a:r>
                        <a:rPr lang="en-GB" sz="1400" dirty="0">
                          <a:solidFill>
                            <a:schemeClr val="bg1">
                              <a:lumMod val="95000"/>
                            </a:schemeClr>
                          </a:solidFill>
                        </a:rPr>
                        <a:t>Design Area </a:t>
                      </a:r>
                      <a:br>
                        <a:rPr lang="en-GB" sz="1400" dirty="0">
                          <a:solidFill>
                            <a:schemeClr val="bg1">
                              <a:lumMod val="95000"/>
                            </a:schemeClr>
                          </a:solidFill>
                        </a:rPr>
                      </a:br>
                      <a:r>
                        <a:rPr lang="en-GB" sz="1200" b="0" dirty="0">
                          <a:solidFill>
                            <a:schemeClr val="bg1">
                              <a:lumMod val="95000"/>
                            </a:schemeClr>
                          </a:solidFill>
                        </a:rPr>
                        <a:t>(Domain, </a:t>
                      </a:r>
                      <a:r>
                        <a:rPr lang="en-GB" sz="1200" b="0" dirty="0" err="1">
                          <a:solidFill>
                            <a:schemeClr val="bg1">
                              <a:lumMod val="95000"/>
                            </a:schemeClr>
                          </a:solidFill>
                        </a:rPr>
                        <a:t>CoE</a:t>
                      </a:r>
                      <a:r>
                        <a:rPr lang="en-GB" sz="1200" b="0" dirty="0">
                          <a:solidFill>
                            <a:schemeClr val="bg1">
                              <a:lumMod val="95000"/>
                            </a:schemeClr>
                          </a:solidFill>
                        </a:rPr>
                        <a:t> or Franchise)</a:t>
                      </a:r>
                    </a:p>
                  </a:txBody>
                  <a:tcPr marL="91437" marR="91437" marT="45718" marB="45718"/>
                </a:tc>
                <a:tc>
                  <a:txBody>
                    <a:bodyPr/>
                    <a:lstStyle/>
                    <a:p>
                      <a:r>
                        <a:rPr lang="en-GB" sz="1400" dirty="0">
                          <a:solidFill>
                            <a:schemeClr val="bg1">
                              <a:lumMod val="95000"/>
                            </a:schemeClr>
                          </a:solidFill>
                        </a:rPr>
                        <a:t>Platform</a:t>
                      </a:r>
                    </a:p>
                  </a:txBody>
                  <a:tcPr marL="91437" marR="91437" marT="45718" marB="45718"/>
                </a:tc>
                <a:tc>
                  <a:txBody>
                    <a:bodyPr/>
                    <a:lstStyle/>
                    <a:p>
                      <a:r>
                        <a:rPr lang="en-GB" sz="1400" baseline="0" dirty="0">
                          <a:solidFill>
                            <a:schemeClr val="bg1">
                              <a:lumMod val="95000"/>
                            </a:schemeClr>
                          </a:solidFill>
                        </a:rPr>
                        <a:t>Stakeholder approval/comments</a:t>
                      </a:r>
                      <a:endParaRPr lang="en-GB" sz="1400" dirty="0">
                        <a:solidFill>
                          <a:schemeClr val="bg1">
                            <a:lumMod val="95000"/>
                          </a:schemeClr>
                        </a:solidFill>
                      </a:endParaRPr>
                    </a:p>
                  </a:txBody>
                  <a:tcPr marL="91437" marR="91437" marT="45718" marB="45718"/>
                </a:tc>
                <a:extLst>
                  <a:ext uri="{0D108BD9-81ED-4DB2-BD59-A6C34878D82A}">
                    <a16:rowId xmlns:a16="http://schemas.microsoft.com/office/drawing/2014/main" val="1531695554"/>
                  </a:ext>
                </a:extLst>
              </a:tr>
              <a:tr h="304844">
                <a:tc>
                  <a:txBody>
                    <a:bodyPr/>
                    <a:lstStyle/>
                    <a:p>
                      <a:r>
                        <a:rPr lang="en-GB" sz="1200" dirty="0">
                          <a:solidFill>
                            <a:srgbClr val="002469"/>
                          </a:solidFill>
                        </a:rPr>
                        <a:t>Core</a:t>
                      </a:r>
                    </a:p>
                  </a:txBody>
                  <a:tcPr marL="91437" marR="91437" marT="45718" marB="45718"/>
                </a:tc>
                <a:tc>
                  <a:txBody>
                    <a:bodyPr/>
                    <a:lstStyle/>
                    <a:p>
                      <a:r>
                        <a:rPr lang="en-GB" sz="1400" dirty="0">
                          <a:solidFill>
                            <a:srgbClr val="002469"/>
                          </a:solidFill>
                        </a:rPr>
                        <a:t>N/A</a:t>
                      </a:r>
                    </a:p>
                  </a:txBody>
                  <a:tcPr marL="91437" marR="91437" marT="45718" marB="45718"/>
                </a:tc>
                <a:tc>
                  <a:txBody>
                    <a:bodyPr/>
                    <a:lstStyle/>
                    <a:p>
                      <a:endParaRPr lang="en-GB" sz="1400" dirty="0">
                        <a:solidFill>
                          <a:srgbClr val="002469"/>
                        </a:solidFill>
                      </a:endParaRPr>
                    </a:p>
                  </a:txBody>
                  <a:tcPr marL="91437" marR="91437" marT="45718" marB="45718"/>
                </a:tc>
                <a:extLst>
                  <a:ext uri="{0D108BD9-81ED-4DB2-BD59-A6C34878D82A}">
                    <a16:rowId xmlns:a16="http://schemas.microsoft.com/office/drawing/2014/main" val="2561723778"/>
                  </a:ext>
                </a:extLst>
              </a:tr>
              <a:tr h="304844">
                <a:tc>
                  <a:txBody>
                    <a:bodyPr/>
                    <a:lstStyle/>
                    <a:p>
                      <a:r>
                        <a:rPr lang="en-GB" sz="1200" dirty="0">
                          <a:solidFill>
                            <a:srgbClr val="002469"/>
                          </a:solidFill>
                        </a:rPr>
                        <a:t>CPB</a:t>
                      </a:r>
                    </a:p>
                  </a:txBody>
                  <a:tcPr marL="91437" marR="91437" marT="45718" marB="45718"/>
                </a:tc>
                <a:tc>
                  <a:txBody>
                    <a:bodyPr/>
                    <a:lstStyle/>
                    <a:p>
                      <a:r>
                        <a:rPr lang="en-GB" sz="1400" dirty="0">
                          <a:solidFill>
                            <a:srgbClr val="002469"/>
                          </a:solidFill>
                        </a:rPr>
                        <a:t>N/A</a:t>
                      </a:r>
                    </a:p>
                  </a:txBody>
                  <a:tcPr marL="91437" marR="91437" marT="45718" marB="45718"/>
                </a:tc>
                <a:tc>
                  <a:txBody>
                    <a:bodyPr/>
                    <a:lstStyle/>
                    <a:p>
                      <a:endParaRPr lang="en-GB" sz="1400" dirty="0">
                        <a:solidFill>
                          <a:srgbClr val="002469"/>
                        </a:solidFill>
                      </a:endParaRPr>
                    </a:p>
                  </a:txBody>
                  <a:tcPr marL="91437" marR="91437" marT="45718" marB="45718"/>
                </a:tc>
                <a:extLst>
                  <a:ext uri="{0D108BD9-81ED-4DB2-BD59-A6C34878D82A}">
                    <a16:rowId xmlns:a16="http://schemas.microsoft.com/office/drawing/2014/main" val="1691864187"/>
                  </a:ext>
                </a:extLst>
              </a:tr>
              <a:tr h="304844">
                <a:tc>
                  <a:txBody>
                    <a:bodyPr/>
                    <a:lstStyle/>
                    <a:p>
                      <a:r>
                        <a:rPr lang="en-GB" sz="1200" dirty="0">
                          <a:solidFill>
                            <a:srgbClr val="002469"/>
                          </a:solidFill>
                        </a:rPr>
                        <a:t>Data &amp; Analytics</a:t>
                      </a:r>
                    </a:p>
                  </a:txBody>
                  <a:tcPr marL="91437" marR="91437" marT="45718" marB="45718"/>
                </a:tc>
                <a:tc>
                  <a:txBody>
                    <a:bodyPr/>
                    <a:lstStyle/>
                    <a:p>
                      <a:r>
                        <a:rPr lang="en-GB" sz="1400" dirty="0">
                          <a:solidFill>
                            <a:srgbClr val="002469"/>
                          </a:solidFill>
                        </a:rPr>
                        <a:t>See next slide</a:t>
                      </a:r>
                    </a:p>
                  </a:txBody>
                  <a:tcPr marL="91437" marR="91437" marT="45718" marB="45718"/>
                </a:tc>
                <a:tc>
                  <a:txBody>
                    <a:bodyPr/>
                    <a:lstStyle/>
                    <a:p>
                      <a:r>
                        <a:rPr lang="en-GB" sz="1400" dirty="0">
                          <a:solidFill>
                            <a:srgbClr val="002469"/>
                          </a:solidFill>
                        </a:rPr>
                        <a:t>See next slide</a:t>
                      </a:r>
                    </a:p>
                  </a:txBody>
                  <a:tcPr marL="91437" marR="91437" marT="45718" marB="45718"/>
                </a:tc>
                <a:extLst>
                  <a:ext uri="{0D108BD9-81ED-4DB2-BD59-A6C34878D82A}">
                    <a16:rowId xmlns:a16="http://schemas.microsoft.com/office/drawing/2014/main" val="2831832759"/>
                  </a:ext>
                </a:extLst>
              </a:tr>
              <a:tr h="304844">
                <a:tc>
                  <a:txBody>
                    <a:bodyPr/>
                    <a:lstStyle/>
                    <a:p>
                      <a:r>
                        <a:rPr lang="en-GB" sz="1200" dirty="0">
                          <a:solidFill>
                            <a:srgbClr val="002469"/>
                          </a:solidFill>
                        </a:rPr>
                        <a:t>Finance</a:t>
                      </a:r>
                    </a:p>
                  </a:txBody>
                  <a:tcPr marL="91437" marR="91437" marT="45718" marB="45718"/>
                </a:tc>
                <a:tc>
                  <a:txBody>
                    <a:bodyPr/>
                    <a:lstStyle/>
                    <a:p>
                      <a:r>
                        <a:rPr lang="en-GB" sz="1400" dirty="0">
                          <a:solidFill>
                            <a:srgbClr val="002469"/>
                          </a:solidFill>
                        </a:rPr>
                        <a:t>N/A</a:t>
                      </a:r>
                    </a:p>
                  </a:txBody>
                  <a:tcPr marL="91437" marR="91437" marT="45718" marB="45718"/>
                </a:tc>
                <a:tc>
                  <a:txBody>
                    <a:bodyPr/>
                    <a:lstStyle/>
                    <a:p>
                      <a:endParaRPr lang="en-GB" sz="1400" dirty="0">
                        <a:solidFill>
                          <a:srgbClr val="002469"/>
                        </a:solidFill>
                      </a:endParaRPr>
                    </a:p>
                  </a:txBody>
                  <a:tcPr marL="91437" marR="91437" marT="45718" marB="45718"/>
                </a:tc>
                <a:extLst>
                  <a:ext uri="{0D108BD9-81ED-4DB2-BD59-A6C34878D82A}">
                    <a16:rowId xmlns:a16="http://schemas.microsoft.com/office/drawing/2014/main" val="4276876762"/>
                  </a:ext>
                </a:extLst>
              </a:tr>
              <a:tr h="304844">
                <a:tc>
                  <a:txBody>
                    <a:bodyPr/>
                    <a:lstStyle/>
                    <a:p>
                      <a:r>
                        <a:rPr lang="en-GB" sz="1200" dirty="0">
                          <a:solidFill>
                            <a:srgbClr val="002469"/>
                          </a:solidFill>
                        </a:rPr>
                        <a:t>Functions &amp; Services</a:t>
                      </a:r>
                    </a:p>
                  </a:txBody>
                  <a:tcPr marL="91437" marR="91437" marT="45718" marB="45718"/>
                </a:tc>
                <a:tc>
                  <a:txBody>
                    <a:bodyPr/>
                    <a:lstStyle/>
                    <a:p>
                      <a:r>
                        <a:rPr lang="en-GB" sz="1400" dirty="0">
                          <a:solidFill>
                            <a:srgbClr val="002469"/>
                          </a:solidFill>
                        </a:rPr>
                        <a:t>N/A</a:t>
                      </a:r>
                    </a:p>
                  </a:txBody>
                  <a:tcPr marL="91437" marR="91437" marT="45718" marB="45718"/>
                </a:tc>
                <a:tc>
                  <a:txBody>
                    <a:bodyPr/>
                    <a:lstStyle/>
                    <a:p>
                      <a:endParaRPr lang="en-GB" sz="1400" dirty="0">
                        <a:solidFill>
                          <a:srgbClr val="002469"/>
                        </a:solidFill>
                      </a:endParaRPr>
                    </a:p>
                  </a:txBody>
                  <a:tcPr marL="91437" marR="91437" marT="45718" marB="45718"/>
                </a:tc>
                <a:extLst>
                  <a:ext uri="{0D108BD9-81ED-4DB2-BD59-A6C34878D82A}">
                    <a16:rowId xmlns:a16="http://schemas.microsoft.com/office/drawing/2014/main" val="2373387640"/>
                  </a:ext>
                </a:extLst>
              </a:tr>
              <a:tr h="304844">
                <a:tc>
                  <a:txBody>
                    <a:bodyPr/>
                    <a:lstStyle/>
                    <a:p>
                      <a:r>
                        <a:rPr lang="en-GB" sz="1200" dirty="0">
                          <a:solidFill>
                            <a:srgbClr val="002469"/>
                          </a:solidFill>
                        </a:rPr>
                        <a:t>PB</a:t>
                      </a:r>
                    </a:p>
                  </a:txBody>
                  <a:tcPr marL="91437" marR="91437" marT="45718" marB="45718"/>
                </a:tc>
                <a:tc>
                  <a:txBody>
                    <a:bodyPr/>
                    <a:lstStyle/>
                    <a:p>
                      <a:r>
                        <a:rPr lang="en-GB" sz="1400" dirty="0">
                          <a:solidFill>
                            <a:srgbClr val="002469"/>
                          </a:solidFill>
                        </a:rPr>
                        <a:t>N/A</a:t>
                      </a:r>
                    </a:p>
                  </a:txBody>
                  <a:tcPr marL="91437" marR="91437" marT="45718" marB="45718"/>
                </a:tc>
                <a:tc>
                  <a:txBody>
                    <a:bodyPr/>
                    <a:lstStyle/>
                    <a:p>
                      <a:endParaRPr lang="en-GB" sz="1400" dirty="0">
                        <a:solidFill>
                          <a:srgbClr val="002469"/>
                        </a:solidFill>
                      </a:endParaRPr>
                    </a:p>
                  </a:txBody>
                  <a:tcPr marL="91437" marR="91437" marT="45718" marB="45718"/>
                </a:tc>
                <a:extLst>
                  <a:ext uri="{0D108BD9-81ED-4DB2-BD59-A6C34878D82A}">
                    <a16:rowId xmlns:a16="http://schemas.microsoft.com/office/drawing/2014/main" val="3115123092"/>
                  </a:ext>
                </a:extLst>
              </a:tr>
              <a:tr h="304844">
                <a:tc>
                  <a:txBody>
                    <a:bodyPr/>
                    <a:lstStyle/>
                    <a:p>
                      <a:r>
                        <a:rPr lang="en-GB" sz="1200" dirty="0">
                          <a:solidFill>
                            <a:srgbClr val="002469"/>
                          </a:solidFill>
                        </a:rPr>
                        <a:t>NWM</a:t>
                      </a:r>
                    </a:p>
                  </a:txBody>
                  <a:tcPr marL="91437" marR="91437" marT="45718" marB="45718"/>
                </a:tc>
                <a:tc>
                  <a:txBody>
                    <a:bodyPr/>
                    <a:lstStyle/>
                    <a:p>
                      <a:r>
                        <a:rPr lang="en-GB" sz="1400" dirty="0">
                          <a:solidFill>
                            <a:srgbClr val="002469"/>
                          </a:solidFill>
                        </a:rPr>
                        <a:t>N/A</a:t>
                      </a:r>
                    </a:p>
                  </a:txBody>
                  <a:tcPr marL="91437" marR="91437" marT="45718" marB="45718"/>
                </a:tc>
                <a:tc>
                  <a:txBody>
                    <a:bodyPr/>
                    <a:lstStyle/>
                    <a:p>
                      <a:endParaRPr lang="en-GB" sz="1400" dirty="0">
                        <a:solidFill>
                          <a:srgbClr val="002469"/>
                        </a:solidFill>
                      </a:endParaRPr>
                    </a:p>
                  </a:txBody>
                  <a:tcPr marL="91437" marR="91437" marT="45718" marB="45718"/>
                </a:tc>
                <a:extLst>
                  <a:ext uri="{0D108BD9-81ED-4DB2-BD59-A6C34878D82A}">
                    <a16:rowId xmlns:a16="http://schemas.microsoft.com/office/drawing/2014/main" val="388206499"/>
                  </a:ext>
                </a:extLst>
              </a:tr>
              <a:tr h="304844">
                <a:tc>
                  <a:txBody>
                    <a:bodyPr/>
                    <a:lstStyle/>
                    <a:p>
                      <a:r>
                        <a:rPr lang="en-GB" sz="1200" dirty="0">
                          <a:solidFill>
                            <a:srgbClr val="002469"/>
                          </a:solidFill>
                        </a:rPr>
                        <a:t>Payments</a:t>
                      </a:r>
                    </a:p>
                  </a:txBody>
                  <a:tcPr marL="91437" marR="91437" marT="45718" marB="45718"/>
                </a:tc>
                <a:tc>
                  <a:txBody>
                    <a:bodyPr/>
                    <a:lstStyle/>
                    <a:p>
                      <a:r>
                        <a:rPr lang="en-GB" sz="1400" dirty="0">
                          <a:solidFill>
                            <a:srgbClr val="002469"/>
                          </a:solidFill>
                        </a:rPr>
                        <a:t>N/A</a:t>
                      </a:r>
                    </a:p>
                  </a:txBody>
                  <a:tcPr marL="91437" marR="91437" marT="45718" marB="45718"/>
                </a:tc>
                <a:tc>
                  <a:txBody>
                    <a:bodyPr/>
                    <a:lstStyle/>
                    <a:p>
                      <a:endParaRPr lang="en-GB" sz="1400" dirty="0">
                        <a:solidFill>
                          <a:srgbClr val="002469"/>
                        </a:solidFill>
                      </a:endParaRPr>
                    </a:p>
                  </a:txBody>
                  <a:tcPr marL="91437" marR="91437" marT="45718" marB="45718"/>
                </a:tc>
                <a:extLst>
                  <a:ext uri="{0D108BD9-81ED-4DB2-BD59-A6C34878D82A}">
                    <a16:rowId xmlns:a16="http://schemas.microsoft.com/office/drawing/2014/main" val="1087744623"/>
                  </a:ext>
                </a:extLst>
              </a:tr>
              <a:tr h="304844">
                <a:tc>
                  <a:txBody>
                    <a:bodyPr/>
                    <a:lstStyle/>
                    <a:p>
                      <a:r>
                        <a:rPr lang="en-GB" sz="1200" dirty="0">
                          <a:solidFill>
                            <a:srgbClr val="002469"/>
                          </a:solidFill>
                        </a:rPr>
                        <a:t>EE</a:t>
                      </a:r>
                    </a:p>
                  </a:txBody>
                  <a:tcPr marL="91437" marR="91437" marT="45718" marB="45718"/>
                </a:tc>
                <a:tc>
                  <a:txBody>
                    <a:bodyPr/>
                    <a:lstStyle/>
                    <a:p>
                      <a:r>
                        <a:rPr lang="en-GB" sz="1400" dirty="0">
                          <a:solidFill>
                            <a:srgbClr val="002469"/>
                          </a:solidFill>
                        </a:rPr>
                        <a:t>N/A</a:t>
                      </a:r>
                    </a:p>
                  </a:txBody>
                  <a:tcPr marL="91437" marR="91437" marT="45718" marB="45718"/>
                </a:tc>
                <a:tc>
                  <a:txBody>
                    <a:bodyPr/>
                    <a:lstStyle/>
                    <a:p>
                      <a:endParaRPr lang="en-GB" sz="1400" dirty="0">
                        <a:solidFill>
                          <a:srgbClr val="002469"/>
                        </a:solidFill>
                      </a:endParaRPr>
                    </a:p>
                  </a:txBody>
                  <a:tcPr marL="91437" marR="91437" marT="45718" marB="45718"/>
                </a:tc>
                <a:extLst>
                  <a:ext uri="{0D108BD9-81ED-4DB2-BD59-A6C34878D82A}">
                    <a16:rowId xmlns:a16="http://schemas.microsoft.com/office/drawing/2014/main" val="2095339921"/>
                  </a:ext>
                </a:extLst>
              </a:tr>
              <a:tr h="304844">
                <a:tc>
                  <a:txBody>
                    <a:bodyPr/>
                    <a:lstStyle/>
                    <a:p>
                      <a:r>
                        <a:rPr lang="en-GB" sz="1200" dirty="0">
                          <a:solidFill>
                            <a:srgbClr val="002469"/>
                          </a:solidFill>
                          <a:hlinkClick r:id="rId2"/>
                        </a:rPr>
                        <a:t>Hosting Solutions</a:t>
                      </a:r>
                      <a:endParaRPr lang="en-GB" sz="1200" dirty="0">
                        <a:solidFill>
                          <a:srgbClr val="002469"/>
                        </a:solidFill>
                      </a:endParaRPr>
                    </a:p>
                  </a:txBody>
                  <a:tcPr marL="91437" marR="91437" marT="45718" marB="45718"/>
                </a:tc>
                <a:tc>
                  <a:txBody>
                    <a:bodyPr/>
                    <a:lstStyle/>
                    <a:p>
                      <a:r>
                        <a:rPr lang="en-GB" sz="1400" dirty="0">
                          <a:solidFill>
                            <a:srgbClr val="002469"/>
                          </a:solidFill>
                        </a:rPr>
                        <a:t>N/A</a:t>
                      </a:r>
                    </a:p>
                  </a:txBody>
                  <a:tcPr marL="91437" marR="91437" marT="45718" marB="45718"/>
                </a:tc>
                <a:tc>
                  <a:txBody>
                    <a:bodyPr/>
                    <a:lstStyle/>
                    <a:p>
                      <a:endParaRPr lang="en-GB" sz="1400" dirty="0">
                        <a:solidFill>
                          <a:srgbClr val="002469"/>
                        </a:solidFill>
                      </a:endParaRPr>
                    </a:p>
                  </a:txBody>
                  <a:tcPr marL="91437" marR="91437" marT="45718" marB="45718"/>
                </a:tc>
                <a:extLst>
                  <a:ext uri="{0D108BD9-81ED-4DB2-BD59-A6C34878D82A}">
                    <a16:rowId xmlns:a16="http://schemas.microsoft.com/office/drawing/2014/main" val="3885550483"/>
                  </a:ext>
                </a:extLst>
              </a:tr>
              <a:tr h="304844">
                <a:tc>
                  <a:txBody>
                    <a:bodyPr/>
                    <a:lstStyle/>
                    <a:p>
                      <a:r>
                        <a:rPr lang="en-GB" sz="1200" dirty="0">
                          <a:solidFill>
                            <a:srgbClr val="002469"/>
                          </a:solidFill>
                        </a:rPr>
                        <a:t>Risk</a:t>
                      </a:r>
                    </a:p>
                  </a:txBody>
                  <a:tcPr marL="91437" marR="91437" marT="45718" marB="45718"/>
                </a:tc>
                <a:tc>
                  <a:txBody>
                    <a:bodyPr/>
                    <a:lstStyle/>
                    <a:p>
                      <a:r>
                        <a:rPr lang="en-GB" sz="1400" dirty="0">
                          <a:solidFill>
                            <a:srgbClr val="002469"/>
                          </a:solidFill>
                        </a:rPr>
                        <a:t>N/A</a:t>
                      </a:r>
                    </a:p>
                  </a:txBody>
                  <a:tcPr marL="91437" marR="91437" marT="45718" marB="45718"/>
                </a:tc>
                <a:tc>
                  <a:txBody>
                    <a:bodyPr/>
                    <a:lstStyle/>
                    <a:p>
                      <a:endParaRPr lang="en-GB" sz="1400" dirty="0">
                        <a:solidFill>
                          <a:srgbClr val="002469"/>
                        </a:solidFill>
                      </a:endParaRPr>
                    </a:p>
                  </a:txBody>
                  <a:tcPr marL="91437" marR="91437" marT="45718" marB="45718"/>
                </a:tc>
                <a:extLst>
                  <a:ext uri="{0D108BD9-81ED-4DB2-BD59-A6C34878D82A}">
                    <a16:rowId xmlns:a16="http://schemas.microsoft.com/office/drawing/2014/main" val="68250352"/>
                  </a:ext>
                </a:extLst>
              </a:tr>
              <a:tr h="262639">
                <a:tc>
                  <a:txBody>
                    <a:bodyPr/>
                    <a:lstStyle/>
                    <a:p>
                      <a:r>
                        <a:rPr lang="en-GB" sz="1200" kern="1200" dirty="0">
                          <a:solidFill>
                            <a:srgbClr val="002469"/>
                          </a:solidFill>
                          <a:latin typeface="+mn-lt"/>
                          <a:ea typeface="+mn-ea"/>
                          <a:cs typeface="+mn-cs"/>
                          <a:hlinkClick r:id="rId3"/>
                        </a:rPr>
                        <a:t>Security Architecture (CoE)</a:t>
                      </a:r>
                      <a:endParaRPr lang="en-GB" sz="1200" kern="1200" dirty="0">
                        <a:solidFill>
                          <a:srgbClr val="002469"/>
                        </a:solidFill>
                        <a:latin typeface="+mn-lt"/>
                        <a:ea typeface="+mn-ea"/>
                        <a:cs typeface="+mn-cs"/>
                      </a:endParaRPr>
                    </a:p>
                  </a:txBody>
                  <a:tcPr marL="91437" marR="91437" marT="45699" marB="45699"/>
                </a:tc>
                <a:tc>
                  <a:txBody>
                    <a:bodyPr/>
                    <a:lstStyle/>
                    <a:p>
                      <a:r>
                        <a:rPr lang="en-GB" sz="1400" dirty="0">
                          <a:solidFill>
                            <a:srgbClr val="002469"/>
                          </a:solidFill>
                        </a:rPr>
                        <a:t>N/A</a:t>
                      </a:r>
                    </a:p>
                  </a:txBody>
                  <a:tcPr marL="91437" marR="91437" marT="45699" marB="45699"/>
                </a:tc>
                <a:tc>
                  <a:txBody>
                    <a:bodyPr/>
                    <a:lstStyle/>
                    <a:p>
                      <a:r>
                        <a:rPr lang="en-GB" sz="1000" b="0" dirty="0">
                          <a:solidFill>
                            <a:schemeClr val="bg1">
                              <a:lumMod val="50000"/>
                            </a:schemeClr>
                          </a:solidFill>
                        </a:rPr>
                        <a:t>*enter name of assigned Security Assessor or note Self Service plus ISBIA reference</a:t>
                      </a:r>
                    </a:p>
                  </a:txBody>
                  <a:tcPr marL="91437" marR="91437" marT="45699" marB="45699"/>
                </a:tc>
                <a:extLst>
                  <a:ext uri="{0D108BD9-81ED-4DB2-BD59-A6C34878D82A}">
                    <a16:rowId xmlns:a16="http://schemas.microsoft.com/office/drawing/2014/main" val="1535164704"/>
                  </a:ext>
                </a:extLst>
              </a:tr>
              <a:tr h="325489">
                <a:tc>
                  <a:txBody>
                    <a:bodyPr/>
                    <a:lstStyle/>
                    <a:p>
                      <a:r>
                        <a:rPr lang="en-GB" sz="1200" dirty="0">
                          <a:solidFill>
                            <a:srgbClr val="002469"/>
                          </a:solidFill>
                          <a:hlinkClick r:id="rId4"/>
                        </a:rPr>
                        <a:t>Operational Resilience</a:t>
                      </a:r>
                      <a:endParaRPr lang="en-GB" sz="1200" dirty="0">
                        <a:solidFill>
                          <a:srgbClr val="002469"/>
                        </a:solidFill>
                      </a:endParaRPr>
                    </a:p>
                  </a:txBody>
                  <a:tcPr marL="91437" marR="91437" marT="45718" marB="45718"/>
                </a:tc>
                <a:tc>
                  <a:txBody>
                    <a:bodyPr/>
                    <a:lstStyle/>
                    <a:p>
                      <a:r>
                        <a:rPr lang="en-GB" sz="1400" dirty="0">
                          <a:solidFill>
                            <a:srgbClr val="002469"/>
                          </a:solidFill>
                        </a:rPr>
                        <a:t>N/A</a:t>
                      </a:r>
                    </a:p>
                  </a:txBody>
                  <a:tcPr marL="91437" marR="91437" marT="45718" marB="45718"/>
                </a:tc>
                <a:tc>
                  <a:txBody>
                    <a:bodyPr/>
                    <a:lstStyle/>
                    <a:p>
                      <a:endParaRPr lang="en-GB" sz="1400" dirty="0">
                        <a:solidFill>
                          <a:srgbClr val="002469"/>
                        </a:solidFill>
                      </a:endParaRPr>
                    </a:p>
                  </a:txBody>
                  <a:tcPr marL="91437" marR="91437" marT="45718" marB="45718"/>
                </a:tc>
                <a:extLst>
                  <a:ext uri="{0D108BD9-81ED-4DB2-BD59-A6C34878D82A}">
                    <a16:rowId xmlns:a16="http://schemas.microsoft.com/office/drawing/2014/main" val="2037248456"/>
                  </a:ext>
                </a:extLst>
              </a:tr>
            </a:tbl>
          </a:graphicData>
        </a:graphic>
      </p:graphicFrame>
      <p:pic>
        <p:nvPicPr>
          <p:cNvPr id="7" name="Graphic 4" descr="Send">
            <a:extLst>
              <a:ext uri="{FF2B5EF4-FFF2-40B4-BE49-F238E27FC236}">
                <a16:creationId xmlns:a16="http://schemas.microsoft.com/office/drawing/2014/main" id="{4FA8BA83-7686-4B3F-AB6C-3246A7D8C3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29726" y="381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Table 8">
            <a:extLst>
              <a:ext uri="{FF2B5EF4-FFF2-40B4-BE49-F238E27FC236}">
                <a16:creationId xmlns:a16="http://schemas.microsoft.com/office/drawing/2014/main" id="{EB974580-85BF-4D78-A887-9204D8308662}"/>
              </a:ext>
            </a:extLst>
          </p:cNvPr>
          <p:cNvGraphicFramePr>
            <a:graphicFrameLocks noGrp="1"/>
          </p:cNvGraphicFramePr>
          <p:nvPr>
            <p:extLst>
              <p:ext uri="{D42A27DB-BD31-4B8C-83A1-F6EECF244321}">
                <p14:modId xmlns:p14="http://schemas.microsoft.com/office/powerpoint/2010/main" val="920240741"/>
              </p:ext>
            </p:extLst>
          </p:nvPr>
        </p:nvGraphicFramePr>
        <p:xfrm>
          <a:off x="485775" y="1463101"/>
          <a:ext cx="9836150" cy="4639940"/>
        </p:xfrm>
        <a:graphic>
          <a:graphicData uri="http://schemas.openxmlformats.org/drawingml/2006/table">
            <a:tbl>
              <a:tblPr firstRow="1" bandRow="1">
                <a:tableStyleId>{5C22544A-7EE6-4342-B048-85BDC9FD1C3A}</a:tableStyleId>
              </a:tblPr>
              <a:tblGrid>
                <a:gridCol w="2516145">
                  <a:extLst>
                    <a:ext uri="{9D8B030D-6E8A-4147-A177-3AD203B41FA5}">
                      <a16:colId xmlns:a16="http://schemas.microsoft.com/office/drawing/2014/main" val="1874470319"/>
                    </a:ext>
                  </a:extLst>
                </a:gridCol>
                <a:gridCol w="1176888">
                  <a:extLst>
                    <a:ext uri="{9D8B030D-6E8A-4147-A177-3AD203B41FA5}">
                      <a16:colId xmlns:a16="http://schemas.microsoft.com/office/drawing/2014/main" val="1223887062"/>
                    </a:ext>
                  </a:extLst>
                </a:gridCol>
                <a:gridCol w="6143117">
                  <a:extLst>
                    <a:ext uri="{9D8B030D-6E8A-4147-A177-3AD203B41FA5}">
                      <a16:colId xmlns:a16="http://schemas.microsoft.com/office/drawing/2014/main" val="3516689961"/>
                    </a:ext>
                  </a:extLst>
                </a:gridCol>
              </a:tblGrid>
              <a:tr h="577583">
                <a:tc>
                  <a:txBody>
                    <a:bodyPr/>
                    <a:lstStyle/>
                    <a:p>
                      <a:r>
                        <a:rPr lang="en-GB" sz="1100" dirty="0">
                          <a:solidFill>
                            <a:schemeClr val="bg1">
                              <a:lumMod val="95000"/>
                            </a:schemeClr>
                          </a:solidFill>
                          <a:latin typeface="RN House Sans Regular" panose="020B0504020203020204" pitchFamily="34" charset="0"/>
                        </a:rPr>
                        <a:t>Design Area </a:t>
                      </a:r>
                      <a:br>
                        <a:rPr lang="en-GB" sz="1100" dirty="0">
                          <a:solidFill>
                            <a:schemeClr val="bg1">
                              <a:lumMod val="95000"/>
                            </a:schemeClr>
                          </a:solidFill>
                          <a:latin typeface="RN House Sans Regular" panose="020B0504020203020204" pitchFamily="34" charset="0"/>
                        </a:rPr>
                      </a:br>
                      <a:r>
                        <a:rPr lang="en-GB" sz="1100" b="0" dirty="0">
                          <a:solidFill>
                            <a:schemeClr val="bg1">
                              <a:lumMod val="95000"/>
                            </a:schemeClr>
                          </a:solidFill>
                          <a:latin typeface="RN House Sans Regular" panose="020B0504020203020204" pitchFamily="34" charset="0"/>
                        </a:rPr>
                        <a:t>(Domain, CoE or Franchise)</a:t>
                      </a:r>
                    </a:p>
                    <a:p>
                      <a:r>
                        <a:rPr lang="en-GB" sz="1100" b="0" dirty="0">
                          <a:solidFill>
                            <a:schemeClr val="bg1">
                              <a:lumMod val="95000"/>
                            </a:schemeClr>
                          </a:solidFill>
                          <a:latin typeface="RN House Sans Regular" panose="020B0504020203020204" pitchFamily="34" charset="0"/>
                        </a:rPr>
                        <a:t>(Add additional domains, if required)</a:t>
                      </a:r>
                    </a:p>
                  </a:txBody>
                  <a:tcPr marL="91437" marR="91437" marT="45718" marB="45718"/>
                </a:tc>
                <a:tc>
                  <a:txBody>
                    <a:bodyPr/>
                    <a:lstStyle/>
                    <a:p>
                      <a:r>
                        <a:rPr lang="en-GB" sz="1100" dirty="0">
                          <a:solidFill>
                            <a:schemeClr val="bg1">
                              <a:lumMod val="95000"/>
                            </a:schemeClr>
                          </a:solidFill>
                          <a:latin typeface="RN House Sans Regular" panose="020B0504020203020204" pitchFamily="34" charset="0"/>
                        </a:rPr>
                        <a:t>Platform(s)</a:t>
                      </a:r>
                    </a:p>
                  </a:txBody>
                  <a:tcPr marL="91437" marR="91437" marT="45718" marB="45718"/>
                </a:tc>
                <a:tc>
                  <a:txBody>
                    <a:bodyPr/>
                    <a:lstStyle/>
                    <a:p>
                      <a:r>
                        <a:rPr lang="en-GB" sz="1100" baseline="0" dirty="0">
                          <a:solidFill>
                            <a:schemeClr val="bg1">
                              <a:lumMod val="95000"/>
                            </a:schemeClr>
                          </a:solidFill>
                          <a:latin typeface="RN House Sans Regular" panose="020B0504020203020204" pitchFamily="34" charset="0"/>
                        </a:rPr>
                        <a:t>Stakeholder approval/comments</a:t>
                      </a:r>
                      <a:endParaRPr lang="en-GB" sz="1100" dirty="0">
                        <a:solidFill>
                          <a:schemeClr val="bg1">
                            <a:lumMod val="95000"/>
                          </a:schemeClr>
                        </a:solidFill>
                        <a:latin typeface="RN House Sans Regular" panose="020B0504020203020204" pitchFamily="34" charset="0"/>
                      </a:endParaRPr>
                    </a:p>
                  </a:txBody>
                  <a:tcPr marL="91437" marR="91437" marT="45718" marB="45718"/>
                </a:tc>
                <a:extLst>
                  <a:ext uri="{0D108BD9-81ED-4DB2-BD59-A6C34878D82A}">
                    <a16:rowId xmlns:a16="http://schemas.microsoft.com/office/drawing/2014/main" val="1531695554"/>
                  </a:ext>
                </a:extLst>
              </a:tr>
              <a:tr h="266106">
                <a:tc>
                  <a:txBody>
                    <a:bodyPr/>
                    <a:lstStyle/>
                    <a:p>
                      <a:r>
                        <a:rPr lang="en-GB" sz="1100" dirty="0">
                          <a:solidFill>
                            <a:srgbClr val="002469"/>
                          </a:solidFill>
                          <a:latin typeface="RN House Sans Regular" panose="020B0504020203020204" pitchFamily="34" charset="0"/>
                        </a:rPr>
                        <a:t>Core</a:t>
                      </a:r>
                    </a:p>
                  </a:txBody>
                  <a:tcPr marL="91437" marR="91437" marT="45718" marB="45718"/>
                </a:tc>
                <a:tc>
                  <a:txBody>
                    <a:bodyPr/>
                    <a:lstStyle/>
                    <a:p>
                      <a:r>
                        <a:rPr lang="en-GB" sz="1100" dirty="0">
                          <a:solidFill>
                            <a:srgbClr val="002469"/>
                          </a:solidFill>
                          <a:latin typeface="RN House Sans Regular" panose="020B0504020203020204" pitchFamily="34" charset="0"/>
                        </a:rPr>
                        <a:t>N/A</a:t>
                      </a:r>
                    </a:p>
                  </a:txBody>
                  <a:tcPr marL="91437" marR="91437" marT="45718" marB="45718"/>
                </a:tc>
                <a:tc>
                  <a:txBody>
                    <a:bodyPr/>
                    <a:lstStyle/>
                    <a:p>
                      <a:endParaRPr lang="en-GB" sz="1100" dirty="0">
                        <a:solidFill>
                          <a:srgbClr val="002469"/>
                        </a:solidFill>
                        <a:latin typeface="RN House Sans Regular" panose="020B0504020203020204" pitchFamily="34" charset="0"/>
                      </a:endParaRPr>
                    </a:p>
                  </a:txBody>
                  <a:tcPr marL="91437" marR="91437" marT="45718" marB="45718"/>
                </a:tc>
                <a:extLst>
                  <a:ext uri="{0D108BD9-81ED-4DB2-BD59-A6C34878D82A}">
                    <a16:rowId xmlns:a16="http://schemas.microsoft.com/office/drawing/2014/main" val="2561723778"/>
                  </a:ext>
                </a:extLst>
              </a:tr>
              <a:tr h="266106">
                <a:tc>
                  <a:txBody>
                    <a:bodyPr/>
                    <a:lstStyle/>
                    <a:p>
                      <a:r>
                        <a:rPr lang="en-GB" sz="1100" dirty="0">
                          <a:solidFill>
                            <a:srgbClr val="002469"/>
                          </a:solidFill>
                          <a:latin typeface="RN House Sans Regular" panose="020B0504020203020204" pitchFamily="34" charset="0"/>
                        </a:rPr>
                        <a:t>CPB</a:t>
                      </a:r>
                    </a:p>
                  </a:txBody>
                  <a:tcPr marL="91437" marR="91437" marT="45718" marB="45718"/>
                </a:tc>
                <a:tc>
                  <a:txBody>
                    <a:bodyPr/>
                    <a:lstStyle/>
                    <a:p>
                      <a:r>
                        <a:rPr lang="en-GB" sz="1100" dirty="0">
                          <a:solidFill>
                            <a:srgbClr val="002469"/>
                          </a:solidFill>
                          <a:latin typeface="RN House Sans Regular" panose="020B0504020203020204" pitchFamily="34" charset="0"/>
                        </a:rPr>
                        <a:t>N/A</a:t>
                      </a:r>
                    </a:p>
                  </a:txBody>
                  <a:tcPr marL="91437" marR="91437" marT="45718" marB="45718"/>
                </a:tc>
                <a:tc>
                  <a:txBody>
                    <a:bodyPr/>
                    <a:lstStyle/>
                    <a:p>
                      <a:endParaRPr lang="en-GB" sz="1100" dirty="0">
                        <a:solidFill>
                          <a:srgbClr val="002469"/>
                        </a:solidFill>
                        <a:latin typeface="RN House Sans Regular" panose="020B0504020203020204" pitchFamily="34" charset="0"/>
                      </a:endParaRPr>
                    </a:p>
                  </a:txBody>
                  <a:tcPr marL="91437" marR="91437" marT="45718" marB="45718"/>
                </a:tc>
                <a:extLst>
                  <a:ext uri="{0D108BD9-81ED-4DB2-BD59-A6C34878D82A}">
                    <a16:rowId xmlns:a16="http://schemas.microsoft.com/office/drawing/2014/main" val="1691864187"/>
                  </a:ext>
                </a:extLst>
              </a:tr>
              <a:tr h="266106">
                <a:tc>
                  <a:txBody>
                    <a:bodyPr/>
                    <a:lstStyle/>
                    <a:p>
                      <a:r>
                        <a:rPr lang="en-GB" sz="1100" dirty="0">
                          <a:solidFill>
                            <a:srgbClr val="002469"/>
                          </a:solidFill>
                          <a:latin typeface="RN House Sans Regular" panose="020B0504020203020204" pitchFamily="34" charset="0"/>
                        </a:rPr>
                        <a:t>Data &amp; Analytics</a:t>
                      </a:r>
                    </a:p>
                  </a:txBody>
                  <a:tcPr marL="91437" marR="91437" marT="45718" marB="45718"/>
                </a:tc>
                <a:tc>
                  <a:txBody>
                    <a:bodyPr/>
                    <a:lstStyle/>
                    <a:p>
                      <a:r>
                        <a:rPr lang="en-GB" sz="1100" dirty="0">
                          <a:solidFill>
                            <a:srgbClr val="002469"/>
                          </a:solidFill>
                          <a:latin typeface="RN House Sans Regular" panose="020B0504020203020204" pitchFamily="34" charset="0"/>
                        </a:rPr>
                        <a:t>See Next Slide</a:t>
                      </a:r>
                    </a:p>
                  </a:txBody>
                  <a:tcPr marL="91437" marR="91437" marT="45718" marB="45718"/>
                </a:tc>
                <a:tc>
                  <a:txBody>
                    <a:bodyPr/>
                    <a:lstStyle/>
                    <a:p>
                      <a:endParaRPr lang="en-GB" sz="1100" dirty="0">
                        <a:solidFill>
                          <a:srgbClr val="002469"/>
                        </a:solidFill>
                        <a:latin typeface="RN House Sans Regular" panose="020B0504020203020204" pitchFamily="34" charset="0"/>
                      </a:endParaRPr>
                    </a:p>
                  </a:txBody>
                  <a:tcPr marL="91437" marR="91437" marT="45718" marB="45718"/>
                </a:tc>
                <a:extLst>
                  <a:ext uri="{0D108BD9-81ED-4DB2-BD59-A6C34878D82A}">
                    <a16:rowId xmlns:a16="http://schemas.microsoft.com/office/drawing/2014/main" val="2831832759"/>
                  </a:ext>
                </a:extLst>
              </a:tr>
              <a:tr h="266106">
                <a:tc>
                  <a:txBody>
                    <a:bodyPr/>
                    <a:lstStyle/>
                    <a:p>
                      <a:r>
                        <a:rPr lang="en-GB" sz="1100" dirty="0">
                          <a:solidFill>
                            <a:srgbClr val="002469"/>
                          </a:solidFill>
                          <a:latin typeface="RN House Sans Regular" panose="020B0504020203020204" pitchFamily="34" charset="0"/>
                        </a:rPr>
                        <a:t>Finance</a:t>
                      </a:r>
                    </a:p>
                  </a:txBody>
                  <a:tcPr marL="91437" marR="91437" marT="45718" marB="45718"/>
                </a:tc>
                <a:tc>
                  <a:txBody>
                    <a:bodyPr/>
                    <a:lstStyle/>
                    <a:p>
                      <a:r>
                        <a:rPr lang="en-GB" sz="1100" dirty="0">
                          <a:solidFill>
                            <a:srgbClr val="002469"/>
                          </a:solidFill>
                          <a:latin typeface="RN House Sans Regular" panose="020B0504020203020204" pitchFamily="34" charset="0"/>
                        </a:rPr>
                        <a:t>N/A</a:t>
                      </a:r>
                    </a:p>
                  </a:txBody>
                  <a:tcPr marL="91437" marR="91437" marT="45718" marB="45718"/>
                </a:tc>
                <a:tc>
                  <a:txBody>
                    <a:bodyPr/>
                    <a:lstStyle/>
                    <a:p>
                      <a:endParaRPr lang="en-GB" sz="1100" dirty="0">
                        <a:solidFill>
                          <a:srgbClr val="002469"/>
                        </a:solidFill>
                        <a:latin typeface="RN House Sans Regular" panose="020B0504020203020204" pitchFamily="34" charset="0"/>
                      </a:endParaRPr>
                    </a:p>
                  </a:txBody>
                  <a:tcPr marL="91437" marR="91437" marT="45718" marB="45718"/>
                </a:tc>
                <a:extLst>
                  <a:ext uri="{0D108BD9-81ED-4DB2-BD59-A6C34878D82A}">
                    <a16:rowId xmlns:a16="http://schemas.microsoft.com/office/drawing/2014/main" val="4276876762"/>
                  </a:ext>
                </a:extLst>
              </a:tr>
              <a:tr h="266106">
                <a:tc>
                  <a:txBody>
                    <a:bodyPr/>
                    <a:lstStyle/>
                    <a:p>
                      <a:r>
                        <a:rPr lang="en-IN" sz="1100" dirty="0">
                          <a:solidFill>
                            <a:srgbClr val="002469"/>
                          </a:solidFill>
                          <a:latin typeface="RN House Sans Regular" panose="020B0504020203020204" pitchFamily="34" charset="0"/>
                        </a:rPr>
                        <a:t>HR</a:t>
                      </a:r>
                      <a:endParaRPr lang="en-GB" sz="1100" dirty="0">
                        <a:solidFill>
                          <a:srgbClr val="002469"/>
                        </a:solidFill>
                        <a:latin typeface="RN House Sans Regular" panose="020B0504020203020204" pitchFamily="34" charset="0"/>
                      </a:endParaRPr>
                    </a:p>
                  </a:txBody>
                  <a:tcPr marL="91437" marR="91437" marT="45718" marB="45718"/>
                </a:tc>
                <a:tc>
                  <a:txBody>
                    <a:bodyPr/>
                    <a:lstStyle/>
                    <a:p>
                      <a:r>
                        <a:rPr lang="en-GB" sz="1100" dirty="0">
                          <a:solidFill>
                            <a:srgbClr val="002469"/>
                          </a:solidFill>
                          <a:latin typeface="RN House Sans Regular" panose="020B0504020203020204" pitchFamily="34" charset="0"/>
                        </a:rPr>
                        <a:t>N/A</a:t>
                      </a:r>
                    </a:p>
                  </a:txBody>
                  <a:tcPr marL="91437" marR="91437" marT="45718" marB="45718"/>
                </a:tc>
                <a:tc>
                  <a:txBody>
                    <a:bodyPr/>
                    <a:lstStyle/>
                    <a:p>
                      <a:endParaRPr lang="en-GB" sz="1100" dirty="0">
                        <a:solidFill>
                          <a:srgbClr val="002469"/>
                        </a:solidFill>
                        <a:latin typeface="RN House Sans Regular" panose="020B0504020203020204" pitchFamily="34" charset="0"/>
                      </a:endParaRPr>
                    </a:p>
                  </a:txBody>
                  <a:tcPr marL="91437" marR="91437" marT="45718" marB="45718"/>
                </a:tc>
                <a:extLst>
                  <a:ext uri="{0D108BD9-81ED-4DB2-BD59-A6C34878D82A}">
                    <a16:rowId xmlns:a16="http://schemas.microsoft.com/office/drawing/2014/main" val="3542708629"/>
                  </a:ext>
                </a:extLst>
              </a:tr>
              <a:tr h="266106">
                <a:tc>
                  <a:txBody>
                    <a:bodyPr/>
                    <a:lstStyle/>
                    <a:p>
                      <a:r>
                        <a:rPr lang="en-GB" sz="1100" dirty="0">
                          <a:solidFill>
                            <a:srgbClr val="002469"/>
                          </a:solidFill>
                          <a:latin typeface="RN House Sans Regular" panose="020B0504020203020204" pitchFamily="34" charset="0"/>
                        </a:rPr>
                        <a:t>PB</a:t>
                      </a:r>
                    </a:p>
                  </a:txBody>
                  <a:tcPr marL="91437" marR="91437" marT="45718" marB="45718"/>
                </a:tc>
                <a:tc>
                  <a:txBody>
                    <a:bodyPr/>
                    <a:lstStyle/>
                    <a:p>
                      <a:r>
                        <a:rPr lang="en-GB" sz="1100" dirty="0">
                          <a:solidFill>
                            <a:srgbClr val="002469"/>
                          </a:solidFill>
                          <a:latin typeface="RN House Sans Regular" panose="020B0504020203020204" pitchFamily="34" charset="0"/>
                        </a:rPr>
                        <a:t>N/A</a:t>
                      </a:r>
                    </a:p>
                  </a:txBody>
                  <a:tcPr marL="91437" marR="91437" marT="45718" marB="45718"/>
                </a:tc>
                <a:tc>
                  <a:txBody>
                    <a:bodyPr/>
                    <a:lstStyle/>
                    <a:p>
                      <a:endParaRPr lang="en-GB" sz="1100" dirty="0">
                        <a:solidFill>
                          <a:srgbClr val="002469"/>
                        </a:solidFill>
                        <a:latin typeface="RN House Sans Regular" panose="020B0504020203020204" pitchFamily="34" charset="0"/>
                      </a:endParaRPr>
                    </a:p>
                  </a:txBody>
                  <a:tcPr marL="91437" marR="91437" marT="45718" marB="45718"/>
                </a:tc>
                <a:extLst>
                  <a:ext uri="{0D108BD9-81ED-4DB2-BD59-A6C34878D82A}">
                    <a16:rowId xmlns:a16="http://schemas.microsoft.com/office/drawing/2014/main" val="3115123092"/>
                  </a:ext>
                </a:extLst>
              </a:tr>
              <a:tr h="266106">
                <a:tc>
                  <a:txBody>
                    <a:bodyPr/>
                    <a:lstStyle/>
                    <a:p>
                      <a:r>
                        <a:rPr lang="en-GB" sz="1100" dirty="0">
                          <a:solidFill>
                            <a:srgbClr val="002469"/>
                          </a:solidFill>
                          <a:latin typeface="RN House Sans Regular" panose="020B0504020203020204" pitchFamily="34" charset="0"/>
                        </a:rPr>
                        <a:t>NWM</a:t>
                      </a:r>
                    </a:p>
                  </a:txBody>
                  <a:tcPr marL="91437" marR="91437" marT="45718" marB="45718"/>
                </a:tc>
                <a:tc>
                  <a:txBody>
                    <a:bodyPr/>
                    <a:lstStyle/>
                    <a:p>
                      <a:r>
                        <a:rPr lang="en-GB" sz="1100" dirty="0">
                          <a:solidFill>
                            <a:srgbClr val="002469"/>
                          </a:solidFill>
                          <a:latin typeface="RN House Sans Regular" panose="020B0504020203020204" pitchFamily="34" charset="0"/>
                        </a:rPr>
                        <a:t>N/A</a:t>
                      </a:r>
                    </a:p>
                  </a:txBody>
                  <a:tcPr marL="91437" marR="91437" marT="45718" marB="45718"/>
                </a:tc>
                <a:tc>
                  <a:txBody>
                    <a:bodyPr/>
                    <a:lstStyle/>
                    <a:p>
                      <a:endParaRPr lang="en-GB" sz="1100" dirty="0">
                        <a:solidFill>
                          <a:srgbClr val="002469"/>
                        </a:solidFill>
                        <a:latin typeface="RN House Sans Regular" panose="020B0504020203020204" pitchFamily="34" charset="0"/>
                      </a:endParaRPr>
                    </a:p>
                  </a:txBody>
                  <a:tcPr marL="91437" marR="91437" marT="45718" marB="45718"/>
                </a:tc>
                <a:extLst>
                  <a:ext uri="{0D108BD9-81ED-4DB2-BD59-A6C34878D82A}">
                    <a16:rowId xmlns:a16="http://schemas.microsoft.com/office/drawing/2014/main" val="388206499"/>
                  </a:ext>
                </a:extLst>
              </a:tr>
              <a:tr h="266106">
                <a:tc>
                  <a:txBody>
                    <a:bodyPr/>
                    <a:lstStyle/>
                    <a:p>
                      <a:r>
                        <a:rPr lang="en-GB" sz="1100" dirty="0">
                          <a:solidFill>
                            <a:srgbClr val="002469"/>
                          </a:solidFill>
                          <a:latin typeface="RN House Sans Regular" panose="020B0504020203020204" pitchFamily="34" charset="0"/>
                        </a:rPr>
                        <a:t>Payments</a:t>
                      </a:r>
                    </a:p>
                  </a:txBody>
                  <a:tcPr marL="91437" marR="91437" marT="45718" marB="45718"/>
                </a:tc>
                <a:tc>
                  <a:txBody>
                    <a:bodyPr/>
                    <a:lstStyle/>
                    <a:p>
                      <a:r>
                        <a:rPr lang="en-GB" sz="1100" dirty="0">
                          <a:solidFill>
                            <a:srgbClr val="002469"/>
                          </a:solidFill>
                          <a:latin typeface="RN House Sans Regular" panose="020B0504020203020204" pitchFamily="34" charset="0"/>
                        </a:rPr>
                        <a:t>N/A</a:t>
                      </a:r>
                    </a:p>
                  </a:txBody>
                  <a:tcPr marL="91437" marR="91437" marT="45718" marB="45718"/>
                </a:tc>
                <a:tc>
                  <a:txBody>
                    <a:bodyPr/>
                    <a:lstStyle/>
                    <a:p>
                      <a:endParaRPr lang="en-GB" sz="1100" dirty="0">
                        <a:solidFill>
                          <a:srgbClr val="002469"/>
                        </a:solidFill>
                        <a:latin typeface="RN House Sans Regular" panose="020B0504020203020204" pitchFamily="34" charset="0"/>
                      </a:endParaRPr>
                    </a:p>
                  </a:txBody>
                  <a:tcPr marL="91437" marR="91437" marT="45718" marB="45718"/>
                </a:tc>
                <a:extLst>
                  <a:ext uri="{0D108BD9-81ED-4DB2-BD59-A6C34878D82A}">
                    <a16:rowId xmlns:a16="http://schemas.microsoft.com/office/drawing/2014/main" val="1087744623"/>
                  </a:ext>
                </a:extLst>
              </a:tr>
              <a:tr h="266106">
                <a:tc>
                  <a:txBody>
                    <a:bodyPr/>
                    <a:lstStyle/>
                    <a:p>
                      <a:r>
                        <a:rPr lang="en-GB" sz="1100" dirty="0">
                          <a:solidFill>
                            <a:srgbClr val="002469"/>
                          </a:solidFill>
                          <a:latin typeface="RN House Sans Regular" panose="020B0504020203020204" pitchFamily="34" charset="0"/>
                        </a:rPr>
                        <a:t>EE</a:t>
                      </a:r>
                    </a:p>
                  </a:txBody>
                  <a:tcPr marL="91437" marR="91437" marT="45718" marB="45718"/>
                </a:tc>
                <a:tc>
                  <a:txBody>
                    <a:bodyPr/>
                    <a:lstStyle/>
                    <a:p>
                      <a:r>
                        <a:rPr lang="en-GB" sz="1100" dirty="0">
                          <a:solidFill>
                            <a:srgbClr val="002469"/>
                          </a:solidFill>
                          <a:latin typeface="RN House Sans Regular" panose="020B0504020203020204" pitchFamily="34" charset="0"/>
                        </a:rPr>
                        <a:t>N/A</a:t>
                      </a:r>
                    </a:p>
                  </a:txBody>
                  <a:tcPr marL="91437" marR="91437" marT="45718" marB="45718"/>
                </a:tc>
                <a:tc>
                  <a:txBody>
                    <a:bodyPr/>
                    <a:lstStyle/>
                    <a:p>
                      <a:endParaRPr lang="en-GB" sz="1100" dirty="0">
                        <a:solidFill>
                          <a:srgbClr val="002469"/>
                        </a:solidFill>
                        <a:latin typeface="RN House Sans Regular" panose="020B0504020203020204" pitchFamily="34" charset="0"/>
                      </a:endParaRPr>
                    </a:p>
                  </a:txBody>
                  <a:tcPr marL="91437" marR="91437" marT="45718" marB="45718"/>
                </a:tc>
                <a:extLst>
                  <a:ext uri="{0D108BD9-81ED-4DB2-BD59-A6C34878D82A}">
                    <a16:rowId xmlns:a16="http://schemas.microsoft.com/office/drawing/2014/main" val="2095339921"/>
                  </a:ext>
                </a:extLst>
              </a:tr>
              <a:tr h="266106">
                <a:tc>
                  <a:txBody>
                    <a:bodyPr/>
                    <a:lstStyle/>
                    <a:p>
                      <a:r>
                        <a:rPr lang="en-GB" sz="1100" dirty="0">
                          <a:solidFill>
                            <a:srgbClr val="002469"/>
                          </a:solidFill>
                          <a:latin typeface="RN House Sans Regular" panose="020B0504020203020204" pitchFamily="34" charset="0"/>
                          <a:hlinkClick r:id="rId2"/>
                        </a:rPr>
                        <a:t>Hosting Solutions</a:t>
                      </a:r>
                      <a:endParaRPr lang="en-GB" sz="1100" dirty="0">
                        <a:solidFill>
                          <a:srgbClr val="002469"/>
                        </a:solidFill>
                        <a:latin typeface="RN House Sans Regular" panose="020B0504020203020204" pitchFamily="34" charset="0"/>
                      </a:endParaRPr>
                    </a:p>
                  </a:txBody>
                  <a:tcPr marL="91437" marR="91437" marT="45718" marB="45718"/>
                </a:tc>
                <a:tc>
                  <a:txBody>
                    <a:bodyPr/>
                    <a:lstStyle/>
                    <a:p>
                      <a:r>
                        <a:rPr lang="en-GB" sz="1100" dirty="0">
                          <a:solidFill>
                            <a:srgbClr val="002469"/>
                          </a:solidFill>
                          <a:latin typeface="RN House Sans Regular" panose="020B0504020203020204" pitchFamily="34" charset="0"/>
                        </a:rPr>
                        <a:t>N/A</a:t>
                      </a:r>
                    </a:p>
                  </a:txBody>
                  <a:tcPr marL="91437" marR="91437" marT="45718" marB="45718"/>
                </a:tc>
                <a:tc>
                  <a:txBody>
                    <a:bodyPr/>
                    <a:lstStyle/>
                    <a:p>
                      <a:endParaRPr lang="en-GB" sz="1100" dirty="0">
                        <a:solidFill>
                          <a:srgbClr val="002469"/>
                        </a:solidFill>
                        <a:latin typeface="RN House Sans Regular" panose="020B0504020203020204" pitchFamily="34" charset="0"/>
                      </a:endParaRPr>
                    </a:p>
                  </a:txBody>
                  <a:tcPr marL="91437" marR="91437" marT="45718" marB="45718"/>
                </a:tc>
                <a:extLst>
                  <a:ext uri="{0D108BD9-81ED-4DB2-BD59-A6C34878D82A}">
                    <a16:rowId xmlns:a16="http://schemas.microsoft.com/office/drawing/2014/main" val="3885550483"/>
                  </a:ext>
                </a:extLst>
              </a:tr>
              <a:tr h="266106">
                <a:tc>
                  <a:txBody>
                    <a:bodyPr/>
                    <a:lstStyle/>
                    <a:p>
                      <a:r>
                        <a:rPr lang="en-GB" sz="1100" dirty="0">
                          <a:solidFill>
                            <a:srgbClr val="002469"/>
                          </a:solidFill>
                          <a:latin typeface="RN House Sans Regular" panose="020B0504020203020204" pitchFamily="34" charset="0"/>
                        </a:rPr>
                        <a:t>Risk</a:t>
                      </a:r>
                    </a:p>
                  </a:txBody>
                  <a:tcPr marL="91437" marR="91437" marT="45718" marB="45718"/>
                </a:tc>
                <a:tc>
                  <a:txBody>
                    <a:bodyPr/>
                    <a:lstStyle/>
                    <a:p>
                      <a:r>
                        <a:rPr lang="en-GB" sz="1100" dirty="0">
                          <a:solidFill>
                            <a:srgbClr val="002469"/>
                          </a:solidFill>
                          <a:latin typeface="RN House Sans Regular" panose="020B0504020203020204" pitchFamily="34" charset="0"/>
                        </a:rPr>
                        <a:t>N/A</a:t>
                      </a:r>
                    </a:p>
                  </a:txBody>
                  <a:tcPr marL="91437" marR="91437" marT="45718" marB="45718"/>
                </a:tc>
                <a:tc>
                  <a:txBody>
                    <a:bodyPr/>
                    <a:lstStyle/>
                    <a:p>
                      <a:endParaRPr lang="en-GB" sz="1100" dirty="0">
                        <a:solidFill>
                          <a:srgbClr val="002469"/>
                        </a:solidFill>
                        <a:latin typeface="RN House Sans Regular" panose="020B0504020203020204" pitchFamily="34" charset="0"/>
                      </a:endParaRPr>
                    </a:p>
                  </a:txBody>
                  <a:tcPr marL="91437" marR="91437" marT="45718" marB="45718"/>
                </a:tc>
                <a:extLst>
                  <a:ext uri="{0D108BD9-81ED-4DB2-BD59-A6C34878D82A}">
                    <a16:rowId xmlns:a16="http://schemas.microsoft.com/office/drawing/2014/main" val="68250352"/>
                  </a:ext>
                </a:extLst>
              </a:tr>
              <a:tr h="266031">
                <a:tc>
                  <a:txBody>
                    <a:bodyPr/>
                    <a:lstStyle/>
                    <a:p>
                      <a:r>
                        <a:rPr lang="en-GB" sz="1100" kern="1200" dirty="0">
                          <a:solidFill>
                            <a:srgbClr val="002469"/>
                          </a:solidFill>
                          <a:latin typeface="RN House Sans Regular" panose="020B0504020203020204" pitchFamily="34" charset="0"/>
                          <a:ea typeface="+mn-ea"/>
                          <a:cs typeface="+mn-cs"/>
                          <a:hlinkClick r:id="rId3"/>
                        </a:rPr>
                        <a:t>Security Architecture (CoE)</a:t>
                      </a:r>
                      <a:endParaRPr lang="en-GB" sz="1100" kern="1200" dirty="0">
                        <a:solidFill>
                          <a:srgbClr val="002469"/>
                        </a:solidFill>
                        <a:latin typeface="RN House Sans Regular" panose="020B0504020203020204" pitchFamily="34" charset="0"/>
                        <a:ea typeface="+mn-ea"/>
                        <a:cs typeface="+mn-cs"/>
                      </a:endParaRPr>
                    </a:p>
                  </a:txBody>
                  <a:tcPr marL="91437" marR="91437" marT="45699" marB="45699"/>
                </a:tc>
                <a:tc>
                  <a:txBody>
                    <a:bodyPr/>
                    <a:lstStyle/>
                    <a:p>
                      <a:r>
                        <a:rPr lang="en-GB" sz="1100" dirty="0">
                          <a:solidFill>
                            <a:srgbClr val="002469"/>
                          </a:solidFill>
                          <a:latin typeface="RN House Sans Regular" panose="020B0504020203020204" pitchFamily="34" charset="0"/>
                        </a:rPr>
                        <a:t>N/A</a:t>
                      </a:r>
                    </a:p>
                  </a:txBody>
                  <a:tcPr marL="91437" marR="91437" marT="45699" marB="45699"/>
                </a:tc>
                <a:tc>
                  <a:txBody>
                    <a:bodyPr/>
                    <a:lstStyle/>
                    <a:p>
                      <a:r>
                        <a:rPr lang="en-GB" sz="1100" b="0" dirty="0">
                          <a:solidFill>
                            <a:schemeClr val="bg1">
                              <a:lumMod val="50000"/>
                            </a:schemeClr>
                          </a:solidFill>
                          <a:latin typeface="RN House Sans Regular" panose="020B0504020203020204" pitchFamily="34" charset="0"/>
                        </a:rPr>
                        <a:t>*enter name of assigned Security Assessor or note Self Service plus ISBIA reference</a:t>
                      </a:r>
                    </a:p>
                  </a:txBody>
                  <a:tcPr marL="91437" marR="91437" marT="45699" marB="45699"/>
                </a:tc>
                <a:extLst>
                  <a:ext uri="{0D108BD9-81ED-4DB2-BD59-A6C34878D82A}">
                    <a16:rowId xmlns:a16="http://schemas.microsoft.com/office/drawing/2014/main" val="1535164704"/>
                  </a:ext>
                </a:extLst>
              </a:tr>
              <a:tr h="284129">
                <a:tc>
                  <a:txBody>
                    <a:bodyPr/>
                    <a:lstStyle/>
                    <a:p>
                      <a:r>
                        <a:rPr lang="en-GB" sz="1100" dirty="0">
                          <a:solidFill>
                            <a:srgbClr val="002469"/>
                          </a:solidFill>
                          <a:latin typeface="RN House Sans Regular" panose="020B0504020203020204" pitchFamily="34" charset="0"/>
                          <a:hlinkClick r:id="rId4"/>
                        </a:rPr>
                        <a:t>Operational Resilience</a:t>
                      </a:r>
                      <a:endParaRPr lang="en-GB" sz="1100" dirty="0">
                        <a:solidFill>
                          <a:srgbClr val="002469"/>
                        </a:solidFill>
                        <a:latin typeface="RN House Sans Regular" panose="020B0504020203020204" pitchFamily="34" charset="0"/>
                      </a:endParaRPr>
                    </a:p>
                  </a:txBody>
                  <a:tcPr marL="91437" marR="91437" marT="45718" marB="45718"/>
                </a:tc>
                <a:tc>
                  <a:txBody>
                    <a:bodyPr/>
                    <a:lstStyle/>
                    <a:p>
                      <a:r>
                        <a:rPr lang="en-GB" sz="1100" dirty="0">
                          <a:solidFill>
                            <a:srgbClr val="002469"/>
                          </a:solidFill>
                          <a:latin typeface="RN House Sans Regular" panose="020B0504020203020204" pitchFamily="34" charset="0"/>
                        </a:rPr>
                        <a:t>N/A</a:t>
                      </a:r>
                    </a:p>
                  </a:txBody>
                  <a:tcPr marL="91437" marR="91437" marT="45718" marB="45718"/>
                </a:tc>
                <a:tc>
                  <a:txBody>
                    <a:bodyPr/>
                    <a:lstStyle/>
                    <a:p>
                      <a:endParaRPr lang="en-GB" sz="1100" dirty="0">
                        <a:solidFill>
                          <a:srgbClr val="002469"/>
                        </a:solidFill>
                        <a:latin typeface="RN House Sans Regular" panose="020B0504020203020204" pitchFamily="34" charset="0"/>
                      </a:endParaRPr>
                    </a:p>
                  </a:txBody>
                  <a:tcPr marL="91437" marR="91437" marT="45718" marB="45718"/>
                </a:tc>
                <a:extLst>
                  <a:ext uri="{0D108BD9-81ED-4DB2-BD59-A6C34878D82A}">
                    <a16:rowId xmlns:a16="http://schemas.microsoft.com/office/drawing/2014/main" val="2037248456"/>
                  </a:ext>
                </a:extLst>
              </a:tr>
              <a:tr h="284129">
                <a:tc>
                  <a:txBody>
                    <a:bodyPr/>
                    <a:lstStyle/>
                    <a:p>
                      <a:endParaRPr lang="en-GB" sz="1100" dirty="0">
                        <a:solidFill>
                          <a:srgbClr val="002469"/>
                        </a:solidFill>
                        <a:latin typeface="RN House Sans Regular" panose="020B0504020203020204" pitchFamily="34" charset="0"/>
                      </a:endParaRPr>
                    </a:p>
                  </a:txBody>
                  <a:tcPr marL="91437" marR="91437" marT="45718" marB="45718"/>
                </a:tc>
                <a:tc>
                  <a:txBody>
                    <a:bodyPr/>
                    <a:lstStyle/>
                    <a:p>
                      <a:endParaRPr lang="en-GB" sz="1100" dirty="0">
                        <a:solidFill>
                          <a:srgbClr val="002469"/>
                        </a:solidFill>
                        <a:latin typeface="RN House Sans Regular" panose="020B0504020203020204" pitchFamily="34" charset="0"/>
                      </a:endParaRPr>
                    </a:p>
                  </a:txBody>
                  <a:tcPr marL="91437" marR="91437" marT="45718" marB="45718"/>
                </a:tc>
                <a:tc>
                  <a:txBody>
                    <a:bodyPr/>
                    <a:lstStyle/>
                    <a:p>
                      <a:endParaRPr lang="en-GB" sz="1100" dirty="0">
                        <a:solidFill>
                          <a:srgbClr val="002469"/>
                        </a:solidFill>
                        <a:latin typeface="RN House Sans Regular" panose="020B0504020203020204" pitchFamily="34" charset="0"/>
                      </a:endParaRPr>
                    </a:p>
                  </a:txBody>
                  <a:tcPr marL="91437" marR="91437" marT="45718" marB="45718"/>
                </a:tc>
                <a:extLst>
                  <a:ext uri="{0D108BD9-81ED-4DB2-BD59-A6C34878D82A}">
                    <a16:rowId xmlns:a16="http://schemas.microsoft.com/office/drawing/2014/main" val="1455365985"/>
                  </a:ext>
                </a:extLst>
              </a:tr>
              <a:tr h="284129">
                <a:tc>
                  <a:txBody>
                    <a:bodyPr/>
                    <a:lstStyle/>
                    <a:p>
                      <a:endParaRPr lang="en-GB" sz="1100" dirty="0">
                        <a:solidFill>
                          <a:srgbClr val="002469"/>
                        </a:solidFill>
                        <a:latin typeface="RN House Sans Regular" panose="020B0504020203020204" pitchFamily="34" charset="0"/>
                      </a:endParaRPr>
                    </a:p>
                  </a:txBody>
                  <a:tcPr marL="91437" marR="91437" marT="45718" marB="45718"/>
                </a:tc>
                <a:tc>
                  <a:txBody>
                    <a:bodyPr/>
                    <a:lstStyle/>
                    <a:p>
                      <a:endParaRPr lang="en-GB" sz="1100" dirty="0">
                        <a:solidFill>
                          <a:srgbClr val="002469"/>
                        </a:solidFill>
                        <a:latin typeface="RN House Sans Regular" panose="020B0504020203020204" pitchFamily="34" charset="0"/>
                      </a:endParaRPr>
                    </a:p>
                  </a:txBody>
                  <a:tcPr marL="91437" marR="91437" marT="45718" marB="45718"/>
                </a:tc>
                <a:tc>
                  <a:txBody>
                    <a:bodyPr/>
                    <a:lstStyle/>
                    <a:p>
                      <a:endParaRPr lang="en-GB" sz="1100" dirty="0">
                        <a:solidFill>
                          <a:srgbClr val="002469"/>
                        </a:solidFill>
                        <a:latin typeface="RN House Sans Regular" panose="020B0504020203020204" pitchFamily="34" charset="0"/>
                      </a:endParaRPr>
                    </a:p>
                  </a:txBody>
                  <a:tcPr marL="91437" marR="91437" marT="45718" marB="45718"/>
                </a:tc>
                <a:extLst>
                  <a:ext uri="{0D108BD9-81ED-4DB2-BD59-A6C34878D82A}">
                    <a16:rowId xmlns:a16="http://schemas.microsoft.com/office/drawing/2014/main" val="4205563208"/>
                  </a:ext>
                </a:extLst>
              </a:tr>
            </a:tbl>
          </a:graphicData>
        </a:graphic>
      </p:graphicFrame>
    </p:spTree>
    <p:extLst>
      <p:ext uri="{BB962C8B-B14F-4D97-AF65-F5344CB8AC3E}">
        <p14:creationId xmlns:p14="http://schemas.microsoft.com/office/powerpoint/2010/main" val="4075064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E8666A-58E1-49B5-B6FD-09C934CF7B72}"/>
              </a:ext>
            </a:extLst>
          </p:cNvPr>
          <p:cNvSpPr>
            <a:spLocks noGrp="1"/>
          </p:cNvSpPr>
          <p:nvPr>
            <p:ph sz="quarter" idx="11"/>
          </p:nvPr>
        </p:nvSpPr>
        <p:spPr/>
        <p:txBody>
          <a:bodyPr/>
          <a:lstStyle/>
          <a:p>
            <a:r>
              <a:rPr lang="en-GB" b="1" dirty="0"/>
              <a:t>Describe the current Infrastructure Design</a:t>
            </a:r>
          </a:p>
          <a:p>
            <a:endParaRPr lang="en-GB" dirty="0"/>
          </a:p>
          <a:p>
            <a:r>
              <a:rPr lang="en-GB" dirty="0"/>
              <a:t>What is the As Is infrastructure Design?</a:t>
            </a:r>
          </a:p>
          <a:p>
            <a:r>
              <a:rPr lang="en-GB" dirty="0"/>
              <a:t>Include a Diagram showing the current infrastructure components and their interactions.</a:t>
            </a:r>
          </a:p>
          <a:p>
            <a:r>
              <a:rPr lang="en-GB" dirty="0"/>
              <a:t>What instrumentation (Monitoring, Alerting) is currently used ? </a:t>
            </a:r>
          </a:p>
          <a:p>
            <a:endParaRPr lang="en-GB" dirty="0"/>
          </a:p>
          <a:p>
            <a:r>
              <a:rPr lang="en-GB" dirty="0"/>
              <a:t>May not be required if the design is new or not substantially changes and the following slide shows changed and new components.</a:t>
            </a:r>
          </a:p>
          <a:p>
            <a:endParaRPr lang="en-GB" dirty="0"/>
          </a:p>
          <a:p>
            <a:endParaRPr lang="en-GB" dirty="0"/>
          </a:p>
        </p:txBody>
      </p:sp>
      <p:sp>
        <p:nvSpPr>
          <p:cNvPr id="3" name="Slide Number Placeholder 2">
            <a:extLst>
              <a:ext uri="{FF2B5EF4-FFF2-40B4-BE49-F238E27FC236}">
                <a16:creationId xmlns:a16="http://schemas.microsoft.com/office/drawing/2014/main" id="{47B4281D-A156-497A-9FAC-48AB0E2B3134}"/>
              </a:ext>
            </a:extLst>
          </p:cNvPr>
          <p:cNvSpPr>
            <a:spLocks noGrp="1"/>
          </p:cNvSpPr>
          <p:nvPr>
            <p:ph type="sldNum" sz="quarter" idx="10"/>
          </p:nvPr>
        </p:nvSpPr>
        <p:spPr/>
        <p:txBody>
          <a:bodyPr/>
          <a:lstStyle/>
          <a:p>
            <a:pPr marL="0" marR="0" lvl="0" indent="0" algn="ctr" defTabSz="1043019" rtl="0" eaLnBrk="1" fontAlgn="auto" latinLnBrk="0" hangingPunct="1">
              <a:lnSpc>
                <a:spcPct val="100000"/>
              </a:lnSpc>
              <a:spcBef>
                <a:spcPts val="0"/>
              </a:spcBef>
              <a:spcAft>
                <a:spcPts val="0"/>
              </a:spcAft>
              <a:buClrTx/>
              <a:buSzTx/>
              <a:buFontTx/>
              <a:buNone/>
              <a:tabLst/>
              <a:defRPr/>
            </a:pPr>
            <a:fld id="{08BDDC8D-36E9-467E-8CF1-750845950A7F}" type="slidenum">
              <a:rPr kumimoji="0" lang="en-GB" sz="1100" b="0" i="0" u="none" strike="noStrike" kern="1200" cap="none" spc="0" normalizeH="0" baseline="0" noProof="0" smtClean="0">
                <a:ln>
                  <a:noFill/>
                </a:ln>
                <a:solidFill>
                  <a:srgbClr val="42145F"/>
                </a:solidFill>
                <a:effectLst/>
                <a:uLnTx/>
                <a:uFillTx/>
                <a:latin typeface="RN House Sans Regular" panose="020B0504020203020204" pitchFamily="34" charset="0"/>
                <a:ea typeface="+mn-ea"/>
                <a:cs typeface="Arial" panose="020B0604020202020204" pitchFamily="34" charset="0"/>
              </a:rPr>
              <a:pPr marL="0" marR="0" lvl="0" indent="0" algn="ctr" defTabSz="1043019" rtl="0" eaLnBrk="1" fontAlgn="auto" latinLnBrk="0" hangingPunct="1">
                <a:lnSpc>
                  <a:spcPct val="100000"/>
                </a:lnSpc>
                <a:spcBef>
                  <a:spcPts val="0"/>
                </a:spcBef>
                <a:spcAft>
                  <a:spcPts val="0"/>
                </a:spcAft>
                <a:buClrTx/>
                <a:buSzTx/>
                <a:buFontTx/>
                <a:buNone/>
                <a:tabLst/>
                <a:defRPr/>
              </a:pPr>
              <a:t>20</a:t>
            </a:fld>
            <a:endParaRPr kumimoji="0" lang="en-GB" sz="1100" b="0" i="0" u="none" strike="noStrike" kern="1200" cap="none" spc="0" normalizeH="0" baseline="0" noProof="0">
              <a:ln>
                <a:noFill/>
              </a:ln>
              <a:solidFill>
                <a:srgbClr val="42145F"/>
              </a:solidFill>
              <a:effectLst/>
              <a:uLnTx/>
              <a:uFillTx/>
              <a:latin typeface="RN House Sans Regular" panose="020B0504020203020204" pitchFamily="34" charset="0"/>
              <a:ea typeface="+mn-ea"/>
              <a:cs typeface="Arial" panose="020B0604020202020204" pitchFamily="34" charset="0"/>
            </a:endParaRPr>
          </a:p>
        </p:txBody>
      </p:sp>
      <p:sp>
        <p:nvSpPr>
          <p:cNvPr id="4" name="Title 3">
            <a:extLst>
              <a:ext uri="{FF2B5EF4-FFF2-40B4-BE49-F238E27FC236}">
                <a16:creationId xmlns:a16="http://schemas.microsoft.com/office/drawing/2014/main" id="{FE3BDD35-42DD-400E-9BE1-A9E561B270EF}"/>
              </a:ext>
            </a:extLst>
          </p:cNvPr>
          <p:cNvSpPr>
            <a:spLocks noGrp="1"/>
          </p:cNvSpPr>
          <p:nvPr>
            <p:ph type="title"/>
          </p:nvPr>
        </p:nvSpPr>
        <p:spPr/>
        <p:txBody>
          <a:bodyPr/>
          <a:lstStyle/>
          <a:p>
            <a:r>
              <a:rPr lang="en-GB" altLang="en-US" dirty="0"/>
              <a:t>Design: Infrastructure Design – As Is</a:t>
            </a:r>
            <a:endParaRPr lang="en-GB" dirty="0"/>
          </a:p>
        </p:txBody>
      </p:sp>
      <p:sp>
        <p:nvSpPr>
          <p:cNvPr id="6" name="TextBox 5">
            <a:extLst>
              <a:ext uri="{FF2B5EF4-FFF2-40B4-BE49-F238E27FC236}">
                <a16:creationId xmlns:a16="http://schemas.microsoft.com/office/drawing/2014/main" id="{326FE47A-E4F5-4B85-8025-B12C34E6B170}"/>
              </a:ext>
            </a:extLst>
          </p:cNvPr>
          <p:cNvSpPr txBox="1"/>
          <p:nvPr/>
        </p:nvSpPr>
        <p:spPr>
          <a:xfrm rot="19792367">
            <a:off x="-147233" y="3736337"/>
            <a:ext cx="10558359" cy="823789"/>
          </a:xfrm>
          <a:prstGeom prst="rect">
            <a:avLst/>
          </a:prstGeom>
          <a:noFill/>
        </p:spPr>
        <p:txBody>
          <a:bodyPr wrap="square" lIns="0" tIns="0" rIns="0" bIns="0" rtlCol="0">
            <a:noAutofit/>
          </a:bodyPr>
          <a:lstStyle/>
          <a:p>
            <a:pPr marL="0" marR="0" lvl="0" indent="0" algn="l" defTabSz="1043019" rtl="0" eaLnBrk="1" fontAlgn="auto" latinLnBrk="0" hangingPunct="1">
              <a:lnSpc>
                <a:spcPct val="100000"/>
              </a:lnSpc>
              <a:spcBef>
                <a:spcPts val="0"/>
              </a:spcBef>
              <a:spcAft>
                <a:spcPts val="0"/>
              </a:spcAft>
              <a:buClrTx/>
              <a:buSzTx/>
              <a:buFontTx/>
              <a:buNone/>
              <a:tabLst/>
              <a:defRPr/>
            </a:pPr>
            <a:r>
              <a:rPr kumimoji="0" lang="en-GB" sz="40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Not Applicable – no infrastructure changes</a:t>
            </a:r>
          </a:p>
        </p:txBody>
      </p:sp>
    </p:spTree>
    <p:extLst>
      <p:ext uri="{BB962C8B-B14F-4D97-AF65-F5344CB8AC3E}">
        <p14:creationId xmlns:p14="http://schemas.microsoft.com/office/powerpoint/2010/main" val="2854467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E8666A-58E1-49B5-B6FD-09C934CF7B72}"/>
              </a:ext>
            </a:extLst>
          </p:cNvPr>
          <p:cNvSpPr>
            <a:spLocks noGrp="1"/>
          </p:cNvSpPr>
          <p:nvPr>
            <p:ph sz="quarter" idx="11"/>
          </p:nvPr>
        </p:nvSpPr>
        <p:spPr/>
        <p:txBody>
          <a:bodyPr/>
          <a:lstStyle/>
          <a:p>
            <a:r>
              <a:rPr lang="en-GB" b="1" dirty="0"/>
              <a:t>Describe the Target Infrastructure Design for these changes</a:t>
            </a:r>
          </a:p>
          <a:p>
            <a:endParaRPr lang="en-GB" dirty="0"/>
          </a:p>
          <a:p>
            <a:r>
              <a:rPr lang="en-GB" dirty="0"/>
              <a:t>What is the To Be infrastructure Design?</a:t>
            </a:r>
          </a:p>
          <a:p>
            <a:r>
              <a:rPr lang="en-GB" dirty="0"/>
              <a:t>Include a Diagram showing the infrastructure components and their interactions (using standard colours to indicate New, Change or existing components).</a:t>
            </a:r>
          </a:p>
          <a:p>
            <a:r>
              <a:rPr lang="en-GB" dirty="0"/>
              <a:t>Additional pages may be required where test environment design is distinct from the production design and/or where a test capability for other projects to test against is required.</a:t>
            </a:r>
          </a:p>
          <a:p>
            <a:endParaRPr lang="en-GB" dirty="0"/>
          </a:p>
        </p:txBody>
      </p:sp>
      <p:sp>
        <p:nvSpPr>
          <p:cNvPr id="3" name="Slide Number Placeholder 2">
            <a:extLst>
              <a:ext uri="{FF2B5EF4-FFF2-40B4-BE49-F238E27FC236}">
                <a16:creationId xmlns:a16="http://schemas.microsoft.com/office/drawing/2014/main" id="{47B4281D-A156-497A-9FAC-48AB0E2B3134}"/>
              </a:ext>
            </a:extLst>
          </p:cNvPr>
          <p:cNvSpPr>
            <a:spLocks noGrp="1"/>
          </p:cNvSpPr>
          <p:nvPr>
            <p:ph type="sldNum" sz="quarter" idx="10"/>
          </p:nvPr>
        </p:nvSpPr>
        <p:spPr/>
        <p:txBody>
          <a:bodyPr/>
          <a:lstStyle/>
          <a:p>
            <a:pPr marL="0" marR="0" lvl="0" indent="0" algn="ctr" defTabSz="1043019" rtl="0" eaLnBrk="1" fontAlgn="auto" latinLnBrk="0" hangingPunct="1">
              <a:lnSpc>
                <a:spcPct val="100000"/>
              </a:lnSpc>
              <a:spcBef>
                <a:spcPts val="0"/>
              </a:spcBef>
              <a:spcAft>
                <a:spcPts val="0"/>
              </a:spcAft>
              <a:buClrTx/>
              <a:buSzTx/>
              <a:buFontTx/>
              <a:buNone/>
              <a:tabLst/>
              <a:defRPr/>
            </a:pPr>
            <a:fld id="{08BDDC8D-36E9-467E-8CF1-750845950A7F}" type="slidenum">
              <a:rPr kumimoji="0" lang="en-GB" sz="1100" b="0" i="0" u="none" strike="noStrike" kern="1200" cap="none" spc="0" normalizeH="0" baseline="0" noProof="0" smtClean="0">
                <a:ln>
                  <a:noFill/>
                </a:ln>
                <a:solidFill>
                  <a:srgbClr val="42145F"/>
                </a:solidFill>
                <a:effectLst/>
                <a:uLnTx/>
                <a:uFillTx/>
                <a:latin typeface="RN House Sans Regular" panose="020B0504020203020204" pitchFamily="34" charset="0"/>
                <a:ea typeface="+mn-ea"/>
                <a:cs typeface="Arial" panose="020B0604020202020204" pitchFamily="34" charset="0"/>
              </a:rPr>
              <a:pPr marL="0" marR="0" lvl="0" indent="0" algn="ctr" defTabSz="1043019" rtl="0" eaLnBrk="1" fontAlgn="auto" latinLnBrk="0" hangingPunct="1">
                <a:lnSpc>
                  <a:spcPct val="100000"/>
                </a:lnSpc>
                <a:spcBef>
                  <a:spcPts val="0"/>
                </a:spcBef>
                <a:spcAft>
                  <a:spcPts val="0"/>
                </a:spcAft>
                <a:buClrTx/>
                <a:buSzTx/>
                <a:buFontTx/>
                <a:buNone/>
                <a:tabLst/>
                <a:defRPr/>
              </a:pPr>
              <a:t>21</a:t>
            </a:fld>
            <a:endParaRPr kumimoji="0" lang="en-GB" sz="1100" b="0" i="0" u="none" strike="noStrike" kern="1200" cap="none" spc="0" normalizeH="0" baseline="0" noProof="0">
              <a:ln>
                <a:noFill/>
              </a:ln>
              <a:solidFill>
                <a:srgbClr val="42145F"/>
              </a:solidFill>
              <a:effectLst/>
              <a:uLnTx/>
              <a:uFillTx/>
              <a:latin typeface="RN House Sans Regular" panose="020B0504020203020204" pitchFamily="34" charset="0"/>
              <a:ea typeface="+mn-ea"/>
              <a:cs typeface="Arial" panose="020B0604020202020204" pitchFamily="34" charset="0"/>
            </a:endParaRPr>
          </a:p>
        </p:txBody>
      </p:sp>
      <p:sp>
        <p:nvSpPr>
          <p:cNvPr id="4" name="Title 3">
            <a:extLst>
              <a:ext uri="{FF2B5EF4-FFF2-40B4-BE49-F238E27FC236}">
                <a16:creationId xmlns:a16="http://schemas.microsoft.com/office/drawing/2014/main" id="{FE3BDD35-42DD-400E-9BE1-A9E561B270EF}"/>
              </a:ext>
            </a:extLst>
          </p:cNvPr>
          <p:cNvSpPr>
            <a:spLocks noGrp="1"/>
          </p:cNvSpPr>
          <p:nvPr>
            <p:ph type="title"/>
          </p:nvPr>
        </p:nvSpPr>
        <p:spPr/>
        <p:txBody>
          <a:bodyPr/>
          <a:lstStyle/>
          <a:p>
            <a:r>
              <a:rPr lang="en-GB" altLang="en-US" dirty="0"/>
              <a:t>Design: Infrastructure Design – To Be</a:t>
            </a:r>
            <a:endParaRPr lang="en-GB" dirty="0"/>
          </a:p>
        </p:txBody>
      </p:sp>
      <p:pic>
        <p:nvPicPr>
          <p:cNvPr id="5" name="Graphic 4" descr="Send">
            <a:extLst>
              <a:ext uri="{FF2B5EF4-FFF2-40B4-BE49-F238E27FC236}">
                <a16:creationId xmlns:a16="http://schemas.microsoft.com/office/drawing/2014/main" id="{02ACCB9A-3F1E-4319-B548-2C0EF07476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726" y="381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0C85A470-2C69-4446-9759-2B53633E493A}"/>
              </a:ext>
            </a:extLst>
          </p:cNvPr>
          <p:cNvSpPr txBox="1"/>
          <p:nvPr/>
        </p:nvSpPr>
        <p:spPr>
          <a:xfrm rot="19792367">
            <a:off x="-147233" y="3736337"/>
            <a:ext cx="10558359" cy="823789"/>
          </a:xfrm>
          <a:prstGeom prst="rect">
            <a:avLst/>
          </a:prstGeom>
          <a:noFill/>
        </p:spPr>
        <p:txBody>
          <a:bodyPr wrap="square" lIns="0" tIns="0" rIns="0" bIns="0" rtlCol="0">
            <a:noAutofit/>
          </a:bodyPr>
          <a:lstStyle/>
          <a:p>
            <a:pPr marL="0" marR="0" lvl="0" indent="0" algn="l" defTabSz="1043019" rtl="0" eaLnBrk="1" fontAlgn="auto" latinLnBrk="0" hangingPunct="1">
              <a:lnSpc>
                <a:spcPct val="100000"/>
              </a:lnSpc>
              <a:spcBef>
                <a:spcPts val="0"/>
              </a:spcBef>
              <a:spcAft>
                <a:spcPts val="0"/>
              </a:spcAft>
              <a:buClrTx/>
              <a:buSzTx/>
              <a:buFontTx/>
              <a:buNone/>
              <a:tabLst/>
              <a:defRPr/>
            </a:pPr>
            <a:r>
              <a:rPr kumimoji="0" lang="en-GB" sz="40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Not Applicable – no infrastructure changes</a:t>
            </a:r>
          </a:p>
        </p:txBody>
      </p:sp>
    </p:spTree>
    <p:extLst>
      <p:ext uri="{BB962C8B-B14F-4D97-AF65-F5344CB8AC3E}">
        <p14:creationId xmlns:p14="http://schemas.microsoft.com/office/powerpoint/2010/main" val="1337012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E8666A-58E1-49B5-B6FD-09C934CF7B72}"/>
              </a:ext>
            </a:extLst>
          </p:cNvPr>
          <p:cNvSpPr>
            <a:spLocks noGrp="1"/>
          </p:cNvSpPr>
          <p:nvPr>
            <p:ph sz="quarter" idx="11"/>
          </p:nvPr>
        </p:nvSpPr>
        <p:spPr>
          <a:xfrm>
            <a:off x="486000" y="1155033"/>
            <a:ext cx="8568000" cy="1118936"/>
          </a:xfrm>
        </p:spPr>
        <p:txBody>
          <a:bodyPr/>
          <a:lstStyle/>
          <a:p>
            <a:r>
              <a:rPr lang="en-GB" altLang="en-US" sz="1400" dirty="0"/>
              <a:t>Where appropriate provide the Product/Pattern reference code. Describe requirements and changes for each service, deployment pattern and infrastructure product. Numbers of servers and/or locations/environments should be included where appropriate. For each also make it clear whether there is any adoption engineering requirement and whether this is under </a:t>
            </a:r>
            <a:r>
              <a:rPr lang="en-GB" altLang="en-US" sz="1400" dirty="0" err="1"/>
              <a:t>Prodcat</a:t>
            </a:r>
            <a:r>
              <a:rPr lang="en-GB" altLang="en-US" sz="1400" dirty="0"/>
              <a:t> or ETF. State the team that supports the component.</a:t>
            </a:r>
          </a:p>
        </p:txBody>
      </p:sp>
      <p:sp>
        <p:nvSpPr>
          <p:cNvPr id="3" name="Slide Number Placeholder 2">
            <a:extLst>
              <a:ext uri="{FF2B5EF4-FFF2-40B4-BE49-F238E27FC236}">
                <a16:creationId xmlns:a16="http://schemas.microsoft.com/office/drawing/2014/main" id="{47B4281D-A156-497A-9FAC-48AB0E2B3134}"/>
              </a:ext>
            </a:extLst>
          </p:cNvPr>
          <p:cNvSpPr>
            <a:spLocks noGrp="1"/>
          </p:cNvSpPr>
          <p:nvPr>
            <p:ph type="sldNum" sz="quarter" idx="10"/>
          </p:nvPr>
        </p:nvSpPr>
        <p:spPr/>
        <p:txBody>
          <a:bodyPr/>
          <a:lstStyle/>
          <a:p>
            <a:pPr marL="0" marR="0" lvl="0" indent="0" algn="ctr" defTabSz="1043019" rtl="0" eaLnBrk="1" fontAlgn="auto" latinLnBrk="0" hangingPunct="1">
              <a:lnSpc>
                <a:spcPct val="100000"/>
              </a:lnSpc>
              <a:spcBef>
                <a:spcPts val="0"/>
              </a:spcBef>
              <a:spcAft>
                <a:spcPts val="0"/>
              </a:spcAft>
              <a:buClrTx/>
              <a:buSzTx/>
              <a:buFontTx/>
              <a:buNone/>
              <a:tabLst/>
              <a:defRPr/>
            </a:pPr>
            <a:fld id="{08BDDC8D-36E9-467E-8CF1-750845950A7F}" type="slidenum">
              <a:rPr kumimoji="0" lang="en-GB" sz="1100" b="0" i="0" u="none" strike="noStrike" kern="1200" cap="none" spc="0" normalizeH="0" baseline="0" noProof="0" smtClean="0">
                <a:ln>
                  <a:noFill/>
                </a:ln>
                <a:solidFill>
                  <a:srgbClr val="42145F"/>
                </a:solidFill>
                <a:effectLst/>
                <a:uLnTx/>
                <a:uFillTx/>
                <a:latin typeface="RN House Sans Regular" panose="020B0504020203020204" pitchFamily="34" charset="0"/>
                <a:ea typeface="+mn-ea"/>
                <a:cs typeface="Arial" panose="020B0604020202020204" pitchFamily="34" charset="0"/>
              </a:rPr>
              <a:pPr marL="0" marR="0" lvl="0" indent="0" algn="ctr" defTabSz="1043019" rtl="0" eaLnBrk="1" fontAlgn="auto" latinLnBrk="0" hangingPunct="1">
                <a:lnSpc>
                  <a:spcPct val="100000"/>
                </a:lnSpc>
                <a:spcBef>
                  <a:spcPts val="0"/>
                </a:spcBef>
                <a:spcAft>
                  <a:spcPts val="0"/>
                </a:spcAft>
                <a:buClrTx/>
                <a:buSzTx/>
                <a:buFontTx/>
                <a:buNone/>
                <a:tabLst/>
                <a:defRPr/>
              </a:pPr>
              <a:t>22</a:t>
            </a:fld>
            <a:endParaRPr kumimoji="0" lang="en-GB" sz="1100" b="0" i="0" u="none" strike="noStrike" kern="1200" cap="none" spc="0" normalizeH="0" baseline="0" noProof="0">
              <a:ln>
                <a:noFill/>
              </a:ln>
              <a:solidFill>
                <a:srgbClr val="42145F"/>
              </a:solidFill>
              <a:effectLst/>
              <a:uLnTx/>
              <a:uFillTx/>
              <a:latin typeface="RN House Sans Regular" panose="020B0504020203020204" pitchFamily="34" charset="0"/>
              <a:ea typeface="+mn-ea"/>
              <a:cs typeface="Arial" panose="020B0604020202020204" pitchFamily="34" charset="0"/>
            </a:endParaRPr>
          </a:p>
        </p:txBody>
      </p:sp>
      <p:sp>
        <p:nvSpPr>
          <p:cNvPr id="4" name="Title 3">
            <a:extLst>
              <a:ext uri="{FF2B5EF4-FFF2-40B4-BE49-F238E27FC236}">
                <a16:creationId xmlns:a16="http://schemas.microsoft.com/office/drawing/2014/main" id="{FE3BDD35-42DD-400E-9BE1-A9E561B270EF}"/>
              </a:ext>
            </a:extLst>
          </p:cNvPr>
          <p:cNvSpPr>
            <a:spLocks noGrp="1"/>
          </p:cNvSpPr>
          <p:nvPr>
            <p:ph type="title"/>
          </p:nvPr>
        </p:nvSpPr>
        <p:spPr/>
        <p:txBody>
          <a:bodyPr/>
          <a:lstStyle/>
          <a:p>
            <a:r>
              <a:rPr lang="en-GB" altLang="en-US" dirty="0"/>
              <a:t>Service/Infrastructure Summary</a:t>
            </a:r>
            <a:endParaRPr lang="en-GB" dirty="0"/>
          </a:p>
        </p:txBody>
      </p:sp>
      <p:sp>
        <p:nvSpPr>
          <p:cNvPr id="5" name="Content Placeholder 1">
            <a:extLst>
              <a:ext uri="{FF2B5EF4-FFF2-40B4-BE49-F238E27FC236}">
                <a16:creationId xmlns:a16="http://schemas.microsoft.com/office/drawing/2014/main" id="{51134852-4870-4A6F-B8D1-077C133FF61A}"/>
              </a:ext>
            </a:extLst>
          </p:cNvPr>
          <p:cNvSpPr txBox="1">
            <a:spLocks/>
          </p:cNvSpPr>
          <p:nvPr/>
        </p:nvSpPr>
        <p:spPr bwMode="gray">
          <a:xfrm>
            <a:off x="486000" y="5512189"/>
            <a:ext cx="8568000" cy="226874"/>
          </a:xfrm>
          <a:prstGeom prst="rect">
            <a:avLst/>
          </a:prstGeom>
        </p:spPr>
        <p:txBody>
          <a:bodyPr vert="horz" lIns="0" tIns="0" rIns="0" bIns="0" rtlCol="0">
            <a:noAutofit/>
          </a:bodyPr>
          <a:lstStyle>
            <a:lvl1pPr marL="0" indent="0" algn="l" defTabSz="1034701" rtl="0" eaLnBrk="1" latinLnBrk="0" hangingPunct="1">
              <a:spcBef>
                <a:spcPts val="700"/>
              </a:spcBef>
              <a:buClr>
                <a:schemeClr val="tx2"/>
              </a:buClr>
              <a:buSzPct val="100000"/>
              <a:buFont typeface="Symbol" panose="05050102010706020507" pitchFamily="18" charset="2"/>
              <a:buNone/>
              <a:defRPr lang="en-GB" sz="1600" kern="1200" baseline="0" dirty="0">
                <a:solidFill>
                  <a:schemeClr val="tx2"/>
                </a:solidFill>
                <a:latin typeface="RN House Sans Regular" panose="020B0504020203020204" pitchFamily="34" charset="0"/>
                <a:ea typeface="+mn-ea"/>
                <a:cs typeface="+mn-cs"/>
              </a:defRPr>
            </a:lvl1pPr>
            <a:lvl2pPr marL="187200" indent="-187325" algn="l" defTabSz="1034701" rtl="0" eaLnBrk="1" latinLnBrk="0" hangingPunct="1">
              <a:spcBef>
                <a:spcPts val="400"/>
              </a:spcBef>
              <a:buClr>
                <a:schemeClr val="tx2"/>
              </a:buClr>
              <a:buSzPct val="100000"/>
              <a:buFont typeface="Symbol" panose="05050102010706020507" pitchFamily="18" charset="2"/>
              <a:buChar char="·"/>
              <a:defRPr lang="en-US" sz="1400" kern="1200" baseline="0" dirty="0" smtClean="0">
                <a:solidFill>
                  <a:schemeClr val="tx2"/>
                </a:solidFill>
                <a:latin typeface="RN House Sans Regular" panose="020B0504020203020204" pitchFamily="34" charset="0"/>
                <a:ea typeface="+mn-ea"/>
                <a:cs typeface="+mn-cs"/>
              </a:defRPr>
            </a:lvl2pPr>
            <a:lvl3pPr marL="374400" indent="-187325" algn="l" defTabSz="1034701" rtl="0" eaLnBrk="1" latinLnBrk="0" hangingPunct="1">
              <a:spcBef>
                <a:spcPts val="400"/>
              </a:spcBef>
              <a:buClr>
                <a:schemeClr val="tx2"/>
              </a:buClr>
              <a:buFont typeface="Arial" pitchFamily="34" charset="0"/>
              <a:buChar char="–"/>
              <a:defRPr lang="en-US" sz="1400" kern="1200" baseline="0" dirty="0" smtClean="0">
                <a:solidFill>
                  <a:schemeClr val="tx2"/>
                </a:solidFill>
                <a:latin typeface="RN House Sans Regular" panose="020B0504020203020204" pitchFamily="34" charset="0"/>
                <a:ea typeface="+mn-ea"/>
                <a:cs typeface="+mn-cs"/>
              </a:defRPr>
            </a:lvl3pPr>
            <a:lvl4pPr marL="561600" indent="-187325" algn="l" defTabSz="1034701" rtl="0" eaLnBrk="1" latinLnBrk="0" hangingPunct="1">
              <a:spcBef>
                <a:spcPts val="400"/>
              </a:spcBef>
              <a:buClr>
                <a:schemeClr val="tx2"/>
              </a:buClr>
              <a:buFont typeface="Arial" pitchFamily="34" charset="0"/>
              <a:buChar char="–"/>
              <a:defRPr lang="en-US" sz="1400" kern="1200" baseline="0" dirty="0" smtClean="0">
                <a:solidFill>
                  <a:schemeClr val="tx2"/>
                </a:solidFill>
                <a:latin typeface="RN House Sans Regular" panose="020B0504020203020204" pitchFamily="34" charset="0"/>
                <a:ea typeface="+mn-ea"/>
                <a:cs typeface="+mn-cs"/>
              </a:defRPr>
            </a:lvl4pPr>
            <a:lvl5pPr marL="748800" indent="-187325" algn="l" defTabSz="1034701" rtl="0" eaLnBrk="1" latinLnBrk="0" hangingPunct="1">
              <a:spcBef>
                <a:spcPts val="400"/>
              </a:spcBef>
              <a:buClr>
                <a:schemeClr val="tx2"/>
              </a:buClr>
              <a:buFont typeface="Arial" pitchFamily="34" charset="0"/>
              <a:buChar char="–"/>
              <a:defRPr lang="en-US" sz="1400" kern="1200" baseline="0" dirty="0" smtClean="0">
                <a:solidFill>
                  <a:schemeClr val="tx2"/>
                </a:solidFill>
                <a:latin typeface="RN House Sans Regular" panose="020B0504020203020204" pitchFamily="34" charset="0"/>
                <a:ea typeface="+mn-ea"/>
                <a:cs typeface="+mn-cs"/>
              </a:defRPr>
            </a:lvl5pPr>
            <a:lvl6pPr marL="936000" indent="-187325" algn="l" defTabSz="1034701" rtl="0" eaLnBrk="1" latinLnBrk="0" hangingPunct="1">
              <a:spcBef>
                <a:spcPts val="400"/>
              </a:spcBef>
              <a:buClr>
                <a:schemeClr val="tx2"/>
              </a:buClr>
              <a:buFont typeface="Arial" panose="020B0604020202020204" pitchFamily="34" charset="0"/>
              <a:buChar char="–"/>
              <a:defRPr lang="en-US" sz="1400" kern="1200" dirty="0" smtClean="0">
                <a:solidFill>
                  <a:schemeClr val="tx2"/>
                </a:solidFill>
                <a:latin typeface="RN House Sans Regular" panose="020B0504020203020204" pitchFamily="34" charset="0"/>
                <a:ea typeface="+mn-ea"/>
                <a:cs typeface="Arial" panose="020B0604020202020204" pitchFamily="34" charset="0"/>
              </a:defRPr>
            </a:lvl6pPr>
            <a:lvl7pPr marL="1123200" indent="-187325" algn="l" defTabSz="1034701" rtl="0" eaLnBrk="1" latinLnBrk="0" hangingPunct="1">
              <a:spcBef>
                <a:spcPts val="400"/>
              </a:spcBef>
              <a:buClr>
                <a:schemeClr val="tx2"/>
              </a:buClr>
              <a:buFont typeface="Arial" panose="020B0604020202020204" pitchFamily="34" charset="0"/>
              <a:buChar char="–"/>
              <a:defRPr lang="en-US" sz="1400" kern="1200" dirty="0" smtClean="0">
                <a:solidFill>
                  <a:schemeClr val="tx2"/>
                </a:solidFill>
                <a:latin typeface="RN House Sans Regular" panose="020B0504020203020204" pitchFamily="34" charset="0"/>
                <a:ea typeface="+mn-ea"/>
                <a:cs typeface="Arial" panose="020B0604020202020204" pitchFamily="34" charset="0"/>
              </a:defRPr>
            </a:lvl7pPr>
            <a:lvl8pPr marL="1296000" indent="-187325" algn="l" defTabSz="1034701" rtl="0" eaLnBrk="1" latinLnBrk="0" hangingPunct="1">
              <a:spcBef>
                <a:spcPts val="400"/>
              </a:spcBef>
              <a:buClr>
                <a:schemeClr val="tx2"/>
              </a:buClr>
              <a:buFont typeface="Arial" panose="020B0604020202020204" pitchFamily="34" charset="0"/>
              <a:buChar char="–"/>
              <a:defRPr lang="en-US" sz="1400" kern="1200" dirty="0" smtClean="0">
                <a:solidFill>
                  <a:schemeClr val="tx2"/>
                </a:solidFill>
                <a:latin typeface="RN House Sans Regular" panose="020B0504020203020204" pitchFamily="34" charset="0"/>
                <a:ea typeface="+mn-ea"/>
                <a:cs typeface="Arial" panose="020B0604020202020204" pitchFamily="34" charset="0"/>
              </a:defRPr>
            </a:lvl8pPr>
            <a:lvl9pPr marL="1497600" indent="-187325" algn="l" defTabSz="1034701" rtl="0" eaLnBrk="1" latinLnBrk="0" hangingPunct="1">
              <a:spcBef>
                <a:spcPts val="400"/>
              </a:spcBef>
              <a:buClr>
                <a:schemeClr val="tx2"/>
              </a:buClr>
              <a:buFont typeface="Arial" panose="020B0604020202020204" pitchFamily="34" charset="0"/>
              <a:buChar char="–"/>
              <a:defRPr lang="en-US" sz="1400" kern="1200" dirty="0" smtClean="0">
                <a:solidFill>
                  <a:schemeClr val="tx2"/>
                </a:solidFill>
                <a:latin typeface="RN House Sans Regular" panose="020B0504020203020204" pitchFamily="34" charset="0"/>
                <a:ea typeface="+mn-ea"/>
                <a:cs typeface="Arial" panose="020B0604020202020204" pitchFamily="34" charset="0"/>
              </a:defRPr>
            </a:lvl9pPr>
          </a:lstStyle>
          <a:p>
            <a:pPr marL="0" marR="0" lvl="0" indent="0" algn="l" defTabSz="1034701" rtl="0" eaLnBrk="1" fontAlgn="auto" latinLnBrk="0" hangingPunct="1">
              <a:lnSpc>
                <a:spcPct val="100000"/>
              </a:lnSpc>
              <a:spcBef>
                <a:spcPct val="50000"/>
              </a:spcBef>
              <a:spcAft>
                <a:spcPts val="0"/>
              </a:spcAft>
              <a:buClr>
                <a:srgbClr val="42145F"/>
              </a:buClr>
              <a:buSzPct val="95000"/>
              <a:buFont typeface="Symbol" panose="05050102010706020507" pitchFamily="18" charset="2"/>
              <a:buNone/>
              <a:tabLst/>
              <a:defRPr/>
            </a:pPr>
            <a:r>
              <a:rPr kumimoji="0" lang="en-GB" altLang="en-US" sz="1400" b="0" i="0" u="none" strike="noStrike" kern="1200" cap="none" spc="0" normalizeH="0" baseline="0" noProof="0" dirty="0">
                <a:ln>
                  <a:noFill/>
                </a:ln>
                <a:solidFill>
                  <a:srgbClr val="42145F"/>
                </a:solidFill>
                <a:effectLst/>
                <a:uLnTx/>
                <a:uFillTx/>
                <a:latin typeface="RN House Sans Regular" panose="020B0504020203020204" pitchFamily="34" charset="0"/>
                <a:ea typeface="+mn-ea"/>
                <a:cs typeface="+mn-cs"/>
              </a:rPr>
              <a:t>Describe Application Operational Management Design </a:t>
            </a:r>
          </a:p>
        </p:txBody>
      </p:sp>
      <p:graphicFrame>
        <p:nvGraphicFramePr>
          <p:cNvPr id="7" name="Table 6">
            <a:extLst>
              <a:ext uri="{FF2B5EF4-FFF2-40B4-BE49-F238E27FC236}">
                <a16:creationId xmlns:a16="http://schemas.microsoft.com/office/drawing/2014/main" id="{E522448E-D5F0-4FE1-AA54-6DBE4B30B7A5}"/>
              </a:ext>
            </a:extLst>
          </p:cNvPr>
          <p:cNvGraphicFramePr>
            <a:graphicFrameLocks noGrp="1"/>
          </p:cNvGraphicFramePr>
          <p:nvPr/>
        </p:nvGraphicFramePr>
        <p:xfrm>
          <a:off x="486000" y="5832612"/>
          <a:ext cx="9363075" cy="798513"/>
        </p:xfrm>
        <a:graphic>
          <a:graphicData uri="http://schemas.openxmlformats.org/drawingml/2006/table">
            <a:tbl>
              <a:tblPr firstRow="1" bandRow="1">
                <a:tableStyleId>{69012ECD-51FC-41F1-AA8D-1B2483CD663E}</a:tableStyleId>
              </a:tblPr>
              <a:tblGrid>
                <a:gridCol w="2687285">
                  <a:extLst>
                    <a:ext uri="{9D8B030D-6E8A-4147-A177-3AD203B41FA5}">
                      <a16:colId xmlns:a16="http://schemas.microsoft.com/office/drawing/2014/main" val="708026941"/>
                    </a:ext>
                  </a:extLst>
                </a:gridCol>
                <a:gridCol w="6675790">
                  <a:extLst>
                    <a:ext uri="{9D8B030D-6E8A-4147-A177-3AD203B41FA5}">
                      <a16:colId xmlns:a16="http://schemas.microsoft.com/office/drawing/2014/main" val="1829942783"/>
                    </a:ext>
                  </a:extLst>
                </a:gridCol>
              </a:tblGrid>
              <a:tr h="279925">
                <a:tc>
                  <a:txBody>
                    <a:bodyPr/>
                    <a:lstStyle/>
                    <a:p>
                      <a:pPr algn="ctr">
                        <a:lnSpc>
                          <a:spcPts val="1400"/>
                        </a:lnSpc>
                        <a:spcBef>
                          <a:spcPts val="200"/>
                        </a:spcBef>
                        <a:spcAft>
                          <a:spcPts val="100"/>
                        </a:spcAft>
                      </a:pPr>
                      <a:r>
                        <a:rPr lang="en-GB" sz="1200" dirty="0">
                          <a:solidFill>
                            <a:schemeClr val="bg1">
                              <a:lumMod val="95000"/>
                            </a:schemeClr>
                          </a:solidFill>
                          <a:effectLst/>
                        </a:rPr>
                        <a:t>Application component(s)</a:t>
                      </a:r>
                      <a:endParaRPr lang="en-GB" sz="1200" b="1" dirty="0">
                        <a:solidFill>
                          <a:schemeClr val="bg1">
                            <a:lumMod val="95000"/>
                          </a:schemeClr>
                        </a:solidFill>
                        <a:effectLst/>
                        <a:latin typeface="Arial"/>
                        <a:ea typeface="MS Mincho"/>
                        <a:cs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spcBef>
                          <a:spcPts val="200"/>
                        </a:spcBef>
                        <a:spcAft>
                          <a:spcPts val="100"/>
                        </a:spcAft>
                      </a:pPr>
                      <a:r>
                        <a:rPr lang="en-GB" sz="1200" dirty="0">
                          <a:solidFill>
                            <a:schemeClr val="bg1">
                              <a:lumMod val="95000"/>
                            </a:schemeClr>
                          </a:solidFill>
                          <a:effectLst/>
                        </a:rPr>
                        <a:t>Monitoring, alerting, logging</a:t>
                      </a:r>
                      <a:r>
                        <a:rPr lang="en-GB" sz="1200" baseline="0" dirty="0">
                          <a:solidFill>
                            <a:schemeClr val="bg1">
                              <a:lumMod val="95000"/>
                            </a:schemeClr>
                          </a:solidFill>
                          <a:effectLst/>
                        </a:rPr>
                        <a:t> &amp; </a:t>
                      </a:r>
                      <a:r>
                        <a:rPr lang="en-GB" sz="1200" dirty="0">
                          <a:solidFill>
                            <a:schemeClr val="bg1">
                              <a:lumMod val="95000"/>
                            </a:schemeClr>
                          </a:solidFill>
                          <a:effectLst/>
                        </a:rPr>
                        <a:t>heart-beating design and products</a:t>
                      </a:r>
                      <a:endParaRPr lang="en-GB" sz="1200" b="1" dirty="0">
                        <a:solidFill>
                          <a:schemeClr val="bg1">
                            <a:lumMod val="95000"/>
                          </a:schemeClr>
                        </a:solidFill>
                        <a:effectLst/>
                        <a:latin typeface="Arial"/>
                        <a:ea typeface="MS Mincho"/>
                        <a:cs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9468832"/>
                  </a:ext>
                </a:extLst>
              </a:tr>
              <a:tr h="259294">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L="91434" marR="91434" marT="45757" marB="45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L="91434" marR="91434" marT="45757" marB="45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535039"/>
                  </a:ext>
                </a:extLst>
              </a:tr>
              <a:tr h="259294">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L="91434" marR="91434" marT="45757" marB="45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L="91434" marR="91434" marT="45757" marB="457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5105116"/>
                  </a:ext>
                </a:extLst>
              </a:tr>
            </a:tbl>
          </a:graphicData>
        </a:graphic>
      </p:graphicFrame>
      <p:graphicFrame>
        <p:nvGraphicFramePr>
          <p:cNvPr id="8" name="Table 7">
            <a:extLst>
              <a:ext uri="{FF2B5EF4-FFF2-40B4-BE49-F238E27FC236}">
                <a16:creationId xmlns:a16="http://schemas.microsoft.com/office/drawing/2014/main" id="{7679A9DF-CF0B-434A-94D5-5F4710A3BFCE}"/>
              </a:ext>
            </a:extLst>
          </p:cNvPr>
          <p:cNvGraphicFramePr>
            <a:graphicFrameLocks noGrp="1"/>
          </p:cNvGraphicFramePr>
          <p:nvPr/>
        </p:nvGraphicFramePr>
        <p:xfrm>
          <a:off x="486000" y="2367518"/>
          <a:ext cx="9445627" cy="1958977"/>
        </p:xfrm>
        <a:graphic>
          <a:graphicData uri="http://schemas.openxmlformats.org/drawingml/2006/table">
            <a:tbl>
              <a:tblPr firstRow="1" bandRow="1">
                <a:tableStyleId>{69012ECD-51FC-41F1-AA8D-1B2483CD663E}</a:tableStyleId>
              </a:tblPr>
              <a:tblGrid>
                <a:gridCol w="1913038">
                  <a:extLst>
                    <a:ext uri="{9D8B030D-6E8A-4147-A177-3AD203B41FA5}">
                      <a16:colId xmlns:a16="http://schemas.microsoft.com/office/drawing/2014/main" val="249338875"/>
                    </a:ext>
                  </a:extLst>
                </a:gridCol>
                <a:gridCol w="2799413">
                  <a:extLst>
                    <a:ext uri="{9D8B030D-6E8A-4147-A177-3AD203B41FA5}">
                      <a16:colId xmlns:a16="http://schemas.microsoft.com/office/drawing/2014/main" val="1890532536"/>
                    </a:ext>
                  </a:extLst>
                </a:gridCol>
                <a:gridCol w="1783908">
                  <a:extLst>
                    <a:ext uri="{9D8B030D-6E8A-4147-A177-3AD203B41FA5}">
                      <a16:colId xmlns:a16="http://schemas.microsoft.com/office/drawing/2014/main" val="1903665193"/>
                    </a:ext>
                  </a:extLst>
                </a:gridCol>
                <a:gridCol w="1474634">
                  <a:extLst>
                    <a:ext uri="{9D8B030D-6E8A-4147-A177-3AD203B41FA5}">
                      <a16:colId xmlns:a16="http://schemas.microsoft.com/office/drawing/2014/main" val="3658521676"/>
                    </a:ext>
                  </a:extLst>
                </a:gridCol>
                <a:gridCol w="1474634">
                  <a:extLst>
                    <a:ext uri="{9D8B030D-6E8A-4147-A177-3AD203B41FA5}">
                      <a16:colId xmlns:a16="http://schemas.microsoft.com/office/drawing/2014/main" val="3919750586"/>
                    </a:ext>
                  </a:extLst>
                </a:gridCol>
              </a:tblGrid>
              <a:tr h="404275">
                <a:tc>
                  <a:txBody>
                    <a:bodyPr/>
                    <a:lstStyle/>
                    <a:p>
                      <a:pPr algn="ctr">
                        <a:lnSpc>
                          <a:spcPts val="1400"/>
                        </a:lnSpc>
                        <a:spcBef>
                          <a:spcPts val="200"/>
                        </a:spcBef>
                        <a:spcAft>
                          <a:spcPts val="100"/>
                        </a:spcAft>
                      </a:pPr>
                      <a:r>
                        <a:rPr lang="en-GB" sz="1200" dirty="0">
                          <a:solidFill>
                            <a:schemeClr val="bg1">
                              <a:lumMod val="95000"/>
                            </a:schemeClr>
                          </a:solidFill>
                          <a:effectLst/>
                        </a:rPr>
                        <a:t>Service,</a:t>
                      </a:r>
                      <a:r>
                        <a:rPr lang="en-GB" sz="1200" baseline="0" dirty="0">
                          <a:solidFill>
                            <a:schemeClr val="bg1">
                              <a:lumMod val="95000"/>
                            </a:schemeClr>
                          </a:solidFill>
                          <a:effectLst/>
                        </a:rPr>
                        <a:t> Pattern or </a:t>
                      </a:r>
                      <a:r>
                        <a:rPr lang="en-GB" sz="1200" dirty="0">
                          <a:solidFill>
                            <a:schemeClr val="bg1">
                              <a:lumMod val="95000"/>
                            </a:schemeClr>
                          </a:solidFill>
                          <a:effectLst/>
                        </a:rPr>
                        <a:t>Product Reference</a:t>
                      </a:r>
                      <a:endParaRPr lang="en-GB" sz="1200" b="1" dirty="0">
                        <a:solidFill>
                          <a:schemeClr val="bg1">
                            <a:lumMod val="95000"/>
                          </a:schemeClr>
                        </a:solidFill>
                        <a:effectLst/>
                        <a:latin typeface="Arial"/>
                        <a:ea typeface="MS Mincho"/>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spcBef>
                          <a:spcPts val="200"/>
                        </a:spcBef>
                        <a:spcAft>
                          <a:spcPts val="100"/>
                        </a:spcAft>
                      </a:pPr>
                      <a:r>
                        <a:rPr lang="en-GB" sz="1200" dirty="0">
                          <a:solidFill>
                            <a:schemeClr val="bg1">
                              <a:lumMod val="95000"/>
                            </a:schemeClr>
                          </a:solidFill>
                          <a:effectLst/>
                        </a:rPr>
                        <a:t>Summary of requirement / change </a:t>
                      </a:r>
                      <a:endParaRPr lang="en-GB" sz="1200" b="1" dirty="0">
                        <a:solidFill>
                          <a:schemeClr val="bg1">
                            <a:lumMod val="95000"/>
                          </a:schemeClr>
                        </a:solidFill>
                        <a:effectLst/>
                        <a:latin typeface="Arial"/>
                        <a:ea typeface="MS Mincho"/>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spcBef>
                          <a:spcPts val="200"/>
                        </a:spcBef>
                        <a:spcAft>
                          <a:spcPts val="100"/>
                        </a:spcAft>
                      </a:pPr>
                      <a:r>
                        <a:rPr lang="en-GB" sz="1200" dirty="0">
                          <a:solidFill>
                            <a:schemeClr val="bg1">
                              <a:lumMod val="95000"/>
                            </a:schemeClr>
                          </a:solidFill>
                          <a:effectLst/>
                        </a:rPr>
                        <a:t>Standard usage or adoption requirement</a:t>
                      </a:r>
                      <a:endParaRPr lang="en-GB" sz="1200" b="1" dirty="0">
                        <a:solidFill>
                          <a:schemeClr val="bg1">
                            <a:lumMod val="95000"/>
                          </a:schemeClr>
                        </a:solidFill>
                        <a:effectLst/>
                        <a:latin typeface="Arial"/>
                        <a:ea typeface="MS Mincho"/>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spcBef>
                          <a:spcPts val="200"/>
                        </a:spcBef>
                        <a:spcAft>
                          <a:spcPts val="100"/>
                        </a:spcAft>
                      </a:pPr>
                      <a:r>
                        <a:rPr lang="en-GB" sz="1200" dirty="0">
                          <a:solidFill>
                            <a:schemeClr val="bg1">
                              <a:lumMod val="95000"/>
                            </a:schemeClr>
                          </a:solidFill>
                          <a:effectLst/>
                        </a:rPr>
                        <a:t>Agreed support team</a:t>
                      </a:r>
                      <a:endParaRPr lang="en-GB" sz="1200" b="1" dirty="0">
                        <a:solidFill>
                          <a:schemeClr val="bg1">
                            <a:lumMod val="95000"/>
                          </a:schemeClr>
                        </a:solidFill>
                        <a:effectLst/>
                        <a:latin typeface="Arial"/>
                        <a:ea typeface="MS Mincho"/>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400"/>
                        </a:lnSpc>
                        <a:spcBef>
                          <a:spcPts val="200"/>
                        </a:spcBef>
                        <a:spcAft>
                          <a:spcPts val="100"/>
                        </a:spcAft>
                      </a:pPr>
                      <a:r>
                        <a:rPr lang="en-GB" sz="1200" b="1" dirty="0">
                          <a:solidFill>
                            <a:schemeClr val="bg1">
                              <a:lumMod val="95000"/>
                            </a:schemeClr>
                          </a:solidFill>
                          <a:effectLst/>
                          <a:latin typeface="Arial"/>
                          <a:ea typeface="MS Mincho"/>
                          <a:cs typeface="Times New Roman"/>
                        </a:rPr>
                        <a:t>Associated Security Standard</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3366537"/>
                  </a:ext>
                </a:extLst>
              </a:tr>
              <a:tr h="259117">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3469926"/>
                  </a:ext>
                </a:extLst>
              </a:tr>
              <a:tr h="259117">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a:solidFill>
                            <a:schemeClr val="tx2"/>
                          </a:solidFill>
                          <a:effectLst/>
                          <a:latin typeface="+mn-lt"/>
                        </a:rPr>
                        <a:t> </a:t>
                      </a:r>
                      <a:endParaRPr lang="en-GB" sz="1100" b="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6550997"/>
                  </a:ext>
                </a:extLst>
              </a:tr>
              <a:tr h="259117">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8095392"/>
                  </a:ext>
                </a:extLst>
              </a:tr>
              <a:tr h="259117">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2851269"/>
                  </a:ext>
                </a:extLst>
              </a:tr>
              <a:tr h="259117">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1159331"/>
                  </a:ext>
                </a:extLst>
              </a:tr>
              <a:tr h="259117">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6451459"/>
                  </a:ext>
                </a:extLst>
              </a:tr>
            </a:tbl>
          </a:graphicData>
        </a:graphic>
      </p:graphicFrame>
      <p:pic>
        <p:nvPicPr>
          <p:cNvPr id="9" name="Graphic 4" descr="Send">
            <a:extLst>
              <a:ext uri="{FF2B5EF4-FFF2-40B4-BE49-F238E27FC236}">
                <a16:creationId xmlns:a16="http://schemas.microsoft.com/office/drawing/2014/main" id="{E0B3E42B-5125-4BB4-B888-4774CD5F89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726" y="381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AABD5519-CA51-48E4-9748-BF174056C582}"/>
              </a:ext>
            </a:extLst>
          </p:cNvPr>
          <p:cNvSpPr txBox="1"/>
          <p:nvPr/>
        </p:nvSpPr>
        <p:spPr>
          <a:xfrm rot="19792367">
            <a:off x="-147233" y="3736337"/>
            <a:ext cx="10558359" cy="823789"/>
          </a:xfrm>
          <a:prstGeom prst="rect">
            <a:avLst/>
          </a:prstGeom>
          <a:noFill/>
        </p:spPr>
        <p:txBody>
          <a:bodyPr wrap="square" lIns="0" tIns="0" rIns="0" bIns="0" rtlCol="0">
            <a:noAutofit/>
          </a:bodyPr>
          <a:lstStyle/>
          <a:p>
            <a:pPr marL="0" marR="0" lvl="0" indent="0" algn="l" defTabSz="1043019" rtl="0" eaLnBrk="1" fontAlgn="auto" latinLnBrk="0" hangingPunct="1">
              <a:lnSpc>
                <a:spcPct val="100000"/>
              </a:lnSpc>
              <a:spcBef>
                <a:spcPts val="0"/>
              </a:spcBef>
              <a:spcAft>
                <a:spcPts val="0"/>
              </a:spcAft>
              <a:buClrTx/>
              <a:buSzTx/>
              <a:buFontTx/>
              <a:buNone/>
              <a:tabLst/>
              <a:defRPr/>
            </a:pPr>
            <a:r>
              <a:rPr kumimoji="0" lang="en-GB" sz="40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Not Applicable – no infrastructure changes</a:t>
            </a:r>
          </a:p>
        </p:txBody>
      </p:sp>
    </p:spTree>
    <p:extLst>
      <p:ext uri="{BB962C8B-B14F-4D97-AF65-F5344CB8AC3E}">
        <p14:creationId xmlns:p14="http://schemas.microsoft.com/office/powerpoint/2010/main" val="94301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0F50F1-F532-49A7-B22E-E8A9AC9EB5A7}"/>
              </a:ext>
            </a:extLst>
          </p:cNvPr>
          <p:cNvSpPr>
            <a:spLocks noGrp="1"/>
          </p:cNvSpPr>
          <p:nvPr>
            <p:ph sz="quarter" idx="11"/>
          </p:nvPr>
        </p:nvSpPr>
        <p:spPr/>
        <p:txBody>
          <a:bodyPr/>
          <a:lstStyle/>
          <a:p>
            <a:r>
              <a:rPr lang="en-GB" dirty="0"/>
              <a:t>Within this section, document the keys aspects of the security design highlighting elements which deviate from, or do not follow approved Security standards and patterns. </a:t>
            </a:r>
          </a:p>
          <a:p>
            <a:endParaRPr lang="en-GB" dirty="0"/>
          </a:p>
          <a:p>
            <a:r>
              <a:rPr lang="en-GB" dirty="0"/>
              <a:t>Describe how you plan to meet the required security controls such as:</a:t>
            </a:r>
          </a:p>
          <a:p>
            <a:pPr marL="285750" indent="-285750">
              <a:buFont typeface="Arial" panose="020B0604020202020204" pitchFamily="34" charset="0"/>
              <a:buChar char="•"/>
            </a:pPr>
            <a:r>
              <a:rPr lang="en-GB" dirty="0"/>
              <a:t>User authentication and user authorisation</a:t>
            </a:r>
          </a:p>
          <a:p>
            <a:pPr marL="285750" indent="-285750">
              <a:buFont typeface="Arial" panose="020B0604020202020204" pitchFamily="34" charset="0"/>
              <a:buChar char="•"/>
            </a:pPr>
            <a:r>
              <a:rPr lang="en-GB" dirty="0"/>
              <a:t>Customer identification (KYC, KYB, Anti-Money Laundering)</a:t>
            </a:r>
          </a:p>
          <a:p>
            <a:pPr marL="285750" indent="-285750">
              <a:buFont typeface="Arial" panose="020B0604020202020204" pitchFamily="34" charset="0"/>
              <a:buChar char="•"/>
            </a:pPr>
            <a:r>
              <a:rPr lang="en-GB" dirty="0"/>
              <a:t>Creation and maintenance of Roles and permissions</a:t>
            </a:r>
          </a:p>
          <a:p>
            <a:pPr marL="285750" indent="-285750">
              <a:buFont typeface="Arial" panose="020B0604020202020204" pitchFamily="34" charset="0"/>
              <a:buChar char="•"/>
            </a:pPr>
            <a:r>
              <a:rPr lang="en-GB" dirty="0"/>
              <a:t>Payment security and associated security controls</a:t>
            </a:r>
          </a:p>
          <a:p>
            <a:pPr marL="285750" indent="-285750">
              <a:buFont typeface="Arial" panose="020B0604020202020204" pitchFamily="34" charset="0"/>
              <a:buChar char="•"/>
            </a:pPr>
            <a:r>
              <a:rPr lang="en-GB" dirty="0"/>
              <a:t>Fraud prevention and monitoring &amp; alerting</a:t>
            </a:r>
          </a:p>
          <a:p>
            <a:pPr marL="285750" indent="-285750">
              <a:buFont typeface="Arial" panose="020B0604020202020204" pitchFamily="34" charset="0"/>
              <a:buChar char="•"/>
            </a:pPr>
            <a:r>
              <a:rPr lang="en-GB" dirty="0"/>
              <a:t>Impact of regulatory requirements (e.g. PCI)</a:t>
            </a:r>
          </a:p>
          <a:p>
            <a:pPr marL="285750" indent="-285750">
              <a:buFont typeface="Arial" panose="020B0604020202020204" pitchFamily="34" charset="0"/>
              <a:buChar char="•"/>
            </a:pPr>
            <a:r>
              <a:rPr lang="en-GB" dirty="0"/>
              <a:t>Data classification and network environment placement</a:t>
            </a:r>
          </a:p>
          <a:p>
            <a:pPr marL="285750" indent="-285750">
              <a:buFont typeface="Arial" panose="020B0604020202020204" pitchFamily="34" charset="0"/>
              <a:buChar char="•"/>
            </a:pPr>
            <a:r>
              <a:rPr lang="en-GB" dirty="0"/>
              <a:t>Other controls required</a:t>
            </a:r>
          </a:p>
          <a:p>
            <a:endParaRPr lang="en-GB" dirty="0"/>
          </a:p>
          <a:p>
            <a:endParaRPr lang="en-GB" dirty="0"/>
          </a:p>
        </p:txBody>
      </p:sp>
      <p:sp>
        <p:nvSpPr>
          <p:cNvPr id="3" name="Slide Number Placeholder 2">
            <a:extLst>
              <a:ext uri="{FF2B5EF4-FFF2-40B4-BE49-F238E27FC236}">
                <a16:creationId xmlns:a16="http://schemas.microsoft.com/office/drawing/2014/main" id="{8F30D990-6BCB-4C6D-955D-97A7B62EB5B2}"/>
              </a:ext>
            </a:extLst>
          </p:cNvPr>
          <p:cNvSpPr>
            <a:spLocks noGrp="1"/>
          </p:cNvSpPr>
          <p:nvPr>
            <p:ph type="sldNum" sz="quarter" idx="10"/>
          </p:nvPr>
        </p:nvSpPr>
        <p:spPr/>
        <p:txBody>
          <a:bodyPr/>
          <a:lstStyle/>
          <a:p>
            <a:pPr marL="0" marR="0" lvl="0" indent="0" algn="ctr" defTabSz="1043019" rtl="0" eaLnBrk="1" fontAlgn="auto" latinLnBrk="0" hangingPunct="1">
              <a:lnSpc>
                <a:spcPct val="100000"/>
              </a:lnSpc>
              <a:spcBef>
                <a:spcPts val="0"/>
              </a:spcBef>
              <a:spcAft>
                <a:spcPts val="0"/>
              </a:spcAft>
              <a:buClrTx/>
              <a:buSzTx/>
              <a:buFontTx/>
              <a:buNone/>
              <a:tabLst/>
              <a:defRPr/>
            </a:pPr>
            <a:fld id="{08BDDC8D-36E9-467E-8CF1-750845950A7F}" type="slidenum">
              <a:rPr kumimoji="0" lang="en-GB" sz="1100" b="0" i="0" u="none" strike="noStrike" kern="1200" cap="none" spc="0" normalizeH="0" baseline="0" noProof="0" smtClean="0">
                <a:ln>
                  <a:noFill/>
                </a:ln>
                <a:solidFill>
                  <a:srgbClr val="42145F"/>
                </a:solidFill>
                <a:effectLst/>
                <a:uLnTx/>
                <a:uFillTx/>
                <a:latin typeface="RN House Sans Regular" panose="020B0504020203020204" pitchFamily="34" charset="0"/>
                <a:ea typeface="+mn-ea"/>
                <a:cs typeface="Arial" panose="020B0604020202020204" pitchFamily="34" charset="0"/>
              </a:rPr>
              <a:pPr marL="0" marR="0" lvl="0" indent="0" algn="ctr" defTabSz="1043019" rtl="0" eaLnBrk="1" fontAlgn="auto" latinLnBrk="0" hangingPunct="1">
                <a:lnSpc>
                  <a:spcPct val="100000"/>
                </a:lnSpc>
                <a:spcBef>
                  <a:spcPts val="0"/>
                </a:spcBef>
                <a:spcAft>
                  <a:spcPts val="0"/>
                </a:spcAft>
                <a:buClrTx/>
                <a:buSzTx/>
                <a:buFontTx/>
                <a:buNone/>
                <a:tabLst/>
                <a:defRPr/>
              </a:pPr>
              <a:t>23</a:t>
            </a:fld>
            <a:endParaRPr kumimoji="0" lang="en-GB" sz="1100" b="0" i="0" u="none" strike="noStrike" kern="1200" cap="none" spc="0" normalizeH="0" baseline="0" noProof="0">
              <a:ln>
                <a:noFill/>
              </a:ln>
              <a:solidFill>
                <a:srgbClr val="42145F"/>
              </a:solidFill>
              <a:effectLst/>
              <a:uLnTx/>
              <a:uFillTx/>
              <a:latin typeface="RN House Sans Regular" panose="020B0504020203020204" pitchFamily="34" charset="0"/>
              <a:ea typeface="+mn-ea"/>
              <a:cs typeface="Arial" panose="020B0604020202020204" pitchFamily="34" charset="0"/>
            </a:endParaRPr>
          </a:p>
        </p:txBody>
      </p:sp>
      <p:sp>
        <p:nvSpPr>
          <p:cNvPr id="4" name="Title 3">
            <a:extLst>
              <a:ext uri="{FF2B5EF4-FFF2-40B4-BE49-F238E27FC236}">
                <a16:creationId xmlns:a16="http://schemas.microsoft.com/office/drawing/2014/main" id="{512F1216-1F5D-4369-9CB3-7F3C5BF8421F}"/>
              </a:ext>
            </a:extLst>
          </p:cNvPr>
          <p:cNvSpPr>
            <a:spLocks noGrp="1"/>
          </p:cNvSpPr>
          <p:nvPr>
            <p:ph type="title"/>
          </p:nvPr>
        </p:nvSpPr>
        <p:spPr/>
        <p:txBody>
          <a:bodyPr/>
          <a:lstStyle/>
          <a:p>
            <a:r>
              <a:rPr lang="en-GB" dirty="0"/>
              <a:t>Security Design </a:t>
            </a:r>
            <a:r>
              <a:rPr lang="en-GB" sz="1800" dirty="0"/>
              <a:t>including deviations from Security standards and patterns</a:t>
            </a:r>
            <a:endParaRPr lang="en-GB" dirty="0"/>
          </a:p>
        </p:txBody>
      </p:sp>
      <p:sp>
        <p:nvSpPr>
          <p:cNvPr id="7" name="TextBox 6">
            <a:extLst>
              <a:ext uri="{FF2B5EF4-FFF2-40B4-BE49-F238E27FC236}">
                <a16:creationId xmlns:a16="http://schemas.microsoft.com/office/drawing/2014/main" id="{04FD4234-4188-4743-A561-412C27C72C1C}"/>
              </a:ext>
            </a:extLst>
          </p:cNvPr>
          <p:cNvSpPr txBox="1"/>
          <p:nvPr/>
        </p:nvSpPr>
        <p:spPr>
          <a:xfrm rot="19792367">
            <a:off x="-147233" y="3736337"/>
            <a:ext cx="10558359" cy="823789"/>
          </a:xfrm>
          <a:prstGeom prst="rect">
            <a:avLst/>
          </a:prstGeom>
          <a:noFill/>
        </p:spPr>
        <p:txBody>
          <a:bodyPr wrap="square" lIns="0" tIns="0" rIns="0" bIns="0" rtlCol="0">
            <a:noAutofit/>
          </a:bodyPr>
          <a:lstStyle/>
          <a:p>
            <a:pPr marL="0" marR="0" lvl="0" indent="0" algn="l" defTabSz="1043019" rtl="0" eaLnBrk="1" fontAlgn="auto" latinLnBrk="0" hangingPunct="1">
              <a:lnSpc>
                <a:spcPct val="100000"/>
              </a:lnSpc>
              <a:spcBef>
                <a:spcPts val="0"/>
              </a:spcBef>
              <a:spcAft>
                <a:spcPts val="0"/>
              </a:spcAft>
              <a:buClrTx/>
              <a:buSzTx/>
              <a:buFontTx/>
              <a:buNone/>
              <a:tabLst/>
              <a:defRPr/>
            </a:pPr>
            <a:r>
              <a:rPr kumimoji="0" lang="en-GB" sz="60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Not Applicable – no changes</a:t>
            </a:r>
          </a:p>
        </p:txBody>
      </p:sp>
    </p:spTree>
    <p:extLst>
      <p:ext uri="{BB962C8B-B14F-4D97-AF65-F5344CB8AC3E}">
        <p14:creationId xmlns:p14="http://schemas.microsoft.com/office/powerpoint/2010/main" val="2379341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151C37-B9BC-4900-AF11-AA2990DD88D3}"/>
              </a:ext>
            </a:extLst>
          </p:cNvPr>
          <p:cNvSpPr>
            <a:spLocks noGrp="1"/>
          </p:cNvSpPr>
          <p:nvPr>
            <p:ph sz="quarter" idx="11"/>
          </p:nvPr>
        </p:nvSpPr>
        <p:spPr/>
        <p:txBody>
          <a:bodyPr/>
          <a:lstStyle/>
          <a:p>
            <a:r>
              <a:rPr lang="en-GB" altLang="en-US" dirty="0"/>
              <a:t>IT Resilience policy compliance is a mandatory requirement for all new and changing Service Elements </a:t>
            </a:r>
            <a:r>
              <a:rPr lang="en-GB" altLang="en-US" b="1" dirty="0"/>
              <a:t>Contact:</a:t>
            </a:r>
            <a:r>
              <a:rPr lang="en-GB" altLang="en-US" dirty="0">
                <a:solidFill>
                  <a:srgbClr val="FF0000"/>
                </a:solidFill>
              </a:rPr>
              <a:t> </a:t>
            </a:r>
            <a:r>
              <a:rPr lang="en-GB" altLang="en-US" u="sng" dirty="0">
                <a:solidFill>
                  <a:srgbClr val="FF0000"/>
                </a:solidFill>
                <a:hlinkClick r:id="rId2"/>
              </a:rPr>
              <a:t>~ Resilience &amp; Continuity, Resource &amp; Demand</a:t>
            </a:r>
            <a:r>
              <a:rPr lang="en-GB" altLang="en-US" dirty="0">
                <a:solidFill>
                  <a:srgbClr val="FF0000"/>
                </a:solidFill>
              </a:rPr>
              <a:t> </a:t>
            </a:r>
            <a:r>
              <a:rPr lang="en-GB" altLang="en-US" dirty="0"/>
              <a:t>for support.</a:t>
            </a:r>
          </a:p>
          <a:p>
            <a:r>
              <a:rPr lang="en-GB" altLang="en-US" dirty="0"/>
              <a:t>Within this section, document the keys aspects of the Resilient and Recoverable design highlighting elements which deviate from, or do not follow approved the resilience and recovery approach defined in the standards and patterns. </a:t>
            </a:r>
          </a:p>
          <a:p>
            <a:r>
              <a:rPr lang="en-GB" altLang="en-US" dirty="0"/>
              <a:t>Describe resilience and continuity design approach for:​</a:t>
            </a:r>
          </a:p>
          <a:p>
            <a:pPr marL="285750" indent="-285750">
              <a:buFont typeface="Arial" panose="020B0604020202020204" pitchFamily="34" charset="0"/>
              <a:buChar char="•"/>
            </a:pPr>
            <a:r>
              <a:rPr lang="en-GB" altLang="en-US" dirty="0"/>
              <a:t>The capability to maintain IT Application availability and or recover from the loss of a Data Centre, Cloud Hosting Location (region), Infrastructure, Network, Data or Corruption, or an IT Application.​</a:t>
            </a:r>
          </a:p>
          <a:p>
            <a:pPr marL="285750" indent="-285750">
              <a:buFont typeface="Arial" panose="020B0604020202020204" pitchFamily="34" charset="0"/>
              <a:buChar char="•"/>
            </a:pPr>
            <a:r>
              <a:rPr lang="en-GB" altLang="en-US" dirty="0"/>
              <a:t>Resilient and fault tolerant IT Applications, including the capability to operate from a single site without single points of failure.​</a:t>
            </a:r>
          </a:p>
          <a:p>
            <a:pPr marL="285750" indent="-285750">
              <a:buFont typeface="Arial" panose="020B0604020202020204" pitchFamily="34" charset="0"/>
              <a:buChar char="•"/>
            </a:pPr>
            <a:r>
              <a:rPr lang="en-GB" altLang="en-US" dirty="0"/>
              <a:t>Capability to recover from both replicated AND backup data stores reflecting the business requirements, including recovery point objectives.​</a:t>
            </a:r>
          </a:p>
          <a:p>
            <a:pPr marL="285750" indent="-285750">
              <a:buFont typeface="Arial" panose="020B0604020202020204" pitchFamily="34" charset="0"/>
              <a:buChar char="•"/>
            </a:pPr>
            <a:r>
              <a:rPr lang="en-GB" altLang="en-US" dirty="0"/>
              <a:t>Meeting the resilience and recovery requirements of Inter-IT Application dependencies.​</a:t>
            </a:r>
          </a:p>
          <a:p>
            <a:pPr marL="285750" indent="-285750">
              <a:buFont typeface="Arial" panose="020B0604020202020204" pitchFamily="34" charset="0"/>
              <a:buChar char="•"/>
            </a:pPr>
            <a:r>
              <a:rPr lang="en-GB" altLang="en-US" dirty="0"/>
              <a:t>Monitoring and alerting capability to detect adverse events before they impact customers.</a:t>
            </a:r>
          </a:p>
          <a:p>
            <a:pPr marL="285750" indent="-285750">
              <a:buFont typeface="Arial" panose="020B0604020202020204" pitchFamily="34" charset="0"/>
              <a:buChar char="•"/>
            </a:pPr>
            <a:r>
              <a:rPr lang="en-GB" altLang="en-US" dirty="0"/>
              <a:t>Capacity and performance management to ensure they meet the immediate and on-going needs of the business service.</a:t>
            </a:r>
          </a:p>
          <a:p>
            <a:pPr marL="285750" indent="-285750">
              <a:buFont typeface="Arial" panose="020B0604020202020204" pitchFamily="34" charset="0"/>
              <a:buChar char="•"/>
            </a:pPr>
            <a:r>
              <a:rPr lang="en-GB" altLang="en-US" dirty="0"/>
              <a:t>Resilience and continuity proving capability to allow for implementation and subsequent periodic testing.</a:t>
            </a:r>
          </a:p>
          <a:p>
            <a:endParaRPr lang="en-GB" altLang="en-US" dirty="0"/>
          </a:p>
          <a:p>
            <a:endParaRPr lang="en-GB" altLang="en-US" dirty="0"/>
          </a:p>
          <a:p>
            <a:endParaRPr lang="en-GB" altLang="en-US" dirty="0"/>
          </a:p>
          <a:p>
            <a:endParaRPr lang="en-GB" dirty="0"/>
          </a:p>
        </p:txBody>
      </p:sp>
      <p:sp>
        <p:nvSpPr>
          <p:cNvPr id="3" name="Slide Number Placeholder 2">
            <a:extLst>
              <a:ext uri="{FF2B5EF4-FFF2-40B4-BE49-F238E27FC236}">
                <a16:creationId xmlns:a16="http://schemas.microsoft.com/office/drawing/2014/main" id="{585AA47A-06FE-456B-BE78-04B7096EE3EE}"/>
              </a:ext>
            </a:extLst>
          </p:cNvPr>
          <p:cNvSpPr>
            <a:spLocks noGrp="1"/>
          </p:cNvSpPr>
          <p:nvPr>
            <p:ph type="sldNum" sz="quarter" idx="10"/>
          </p:nvPr>
        </p:nvSpPr>
        <p:spPr/>
        <p:txBody>
          <a:bodyPr/>
          <a:lstStyle/>
          <a:p>
            <a:pPr marL="0" marR="0" lvl="0" indent="0" algn="ctr" defTabSz="1043019" rtl="0" eaLnBrk="1" fontAlgn="auto" latinLnBrk="0" hangingPunct="1">
              <a:lnSpc>
                <a:spcPct val="100000"/>
              </a:lnSpc>
              <a:spcBef>
                <a:spcPts val="0"/>
              </a:spcBef>
              <a:spcAft>
                <a:spcPts val="0"/>
              </a:spcAft>
              <a:buClrTx/>
              <a:buSzTx/>
              <a:buFontTx/>
              <a:buNone/>
              <a:tabLst/>
              <a:defRPr/>
            </a:pPr>
            <a:fld id="{08BDDC8D-36E9-467E-8CF1-750845950A7F}" type="slidenum">
              <a:rPr kumimoji="0" lang="en-GB" sz="1100" b="0" i="0" u="none" strike="noStrike" kern="1200" cap="none" spc="0" normalizeH="0" baseline="0" noProof="0" smtClean="0">
                <a:ln>
                  <a:noFill/>
                </a:ln>
                <a:solidFill>
                  <a:srgbClr val="42145F"/>
                </a:solidFill>
                <a:effectLst/>
                <a:uLnTx/>
                <a:uFillTx/>
                <a:latin typeface="RN House Sans Regular" panose="020B0504020203020204" pitchFamily="34" charset="0"/>
                <a:ea typeface="+mn-ea"/>
                <a:cs typeface="Arial" panose="020B0604020202020204" pitchFamily="34" charset="0"/>
              </a:rPr>
              <a:pPr marL="0" marR="0" lvl="0" indent="0" algn="ctr" defTabSz="1043019" rtl="0" eaLnBrk="1" fontAlgn="auto" latinLnBrk="0" hangingPunct="1">
                <a:lnSpc>
                  <a:spcPct val="100000"/>
                </a:lnSpc>
                <a:spcBef>
                  <a:spcPts val="0"/>
                </a:spcBef>
                <a:spcAft>
                  <a:spcPts val="0"/>
                </a:spcAft>
                <a:buClrTx/>
                <a:buSzTx/>
                <a:buFontTx/>
                <a:buNone/>
                <a:tabLst/>
                <a:defRPr/>
              </a:pPr>
              <a:t>24</a:t>
            </a:fld>
            <a:endParaRPr kumimoji="0" lang="en-GB" sz="1100" b="0" i="0" u="none" strike="noStrike" kern="1200" cap="none" spc="0" normalizeH="0" baseline="0" noProof="0">
              <a:ln>
                <a:noFill/>
              </a:ln>
              <a:solidFill>
                <a:srgbClr val="42145F"/>
              </a:solidFill>
              <a:effectLst/>
              <a:uLnTx/>
              <a:uFillTx/>
              <a:latin typeface="RN House Sans Regular" panose="020B0504020203020204" pitchFamily="34" charset="0"/>
              <a:ea typeface="+mn-ea"/>
              <a:cs typeface="Arial" panose="020B0604020202020204" pitchFamily="34" charset="0"/>
            </a:endParaRPr>
          </a:p>
        </p:txBody>
      </p:sp>
      <p:sp>
        <p:nvSpPr>
          <p:cNvPr id="4" name="Title 3">
            <a:extLst>
              <a:ext uri="{FF2B5EF4-FFF2-40B4-BE49-F238E27FC236}">
                <a16:creationId xmlns:a16="http://schemas.microsoft.com/office/drawing/2014/main" id="{2A9437CB-FC2B-45F4-A5BE-5D8D5D663B6E}"/>
              </a:ext>
            </a:extLst>
          </p:cNvPr>
          <p:cNvSpPr>
            <a:spLocks noGrp="1"/>
          </p:cNvSpPr>
          <p:nvPr>
            <p:ph type="title"/>
          </p:nvPr>
        </p:nvSpPr>
        <p:spPr/>
        <p:txBody>
          <a:bodyPr/>
          <a:lstStyle/>
          <a:p>
            <a:r>
              <a:rPr lang="en-GB" dirty="0"/>
              <a:t>Resilience Design </a:t>
            </a:r>
            <a:r>
              <a:rPr lang="en-GB" sz="1800" dirty="0"/>
              <a:t>including deviations from standards and patterns</a:t>
            </a:r>
            <a:endParaRPr lang="en-GB" dirty="0"/>
          </a:p>
        </p:txBody>
      </p:sp>
      <p:pic>
        <p:nvPicPr>
          <p:cNvPr id="5" name="Graphic 4" descr="Send">
            <a:extLst>
              <a:ext uri="{FF2B5EF4-FFF2-40B4-BE49-F238E27FC236}">
                <a16:creationId xmlns:a16="http://schemas.microsoft.com/office/drawing/2014/main" id="{D0704C1D-AB7F-46CC-AF76-C2B0C592C1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9726" y="381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A06DFAEC-DD18-4280-8776-B04463D02460}"/>
              </a:ext>
            </a:extLst>
          </p:cNvPr>
          <p:cNvSpPr txBox="1"/>
          <p:nvPr/>
        </p:nvSpPr>
        <p:spPr>
          <a:xfrm rot="19792367">
            <a:off x="-147233" y="3736337"/>
            <a:ext cx="10558359" cy="823789"/>
          </a:xfrm>
          <a:prstGeom prst="rect">
            <a:avLst/>
          </a:prstGeom>
          <a:noFill/>
        </p:spPr>
        <p:txBody>
          <a:bodyPr wrap="square" lIns="0" tIns="0" rIns="0" bIns="0" rtlCol="0">
            <a:noAutofit/>
          </a:bodyPr>
          <a:lstStyle/>
          <a:p>
            <a:pPr marL="0" marR="0" lvl="0" indent="0" algn="l" defTabSz="1043019" rtl="0" eaLnBrk="1" fontAlgn="auto" latinLnBrk="0" hangingPunct="1">
              <a:lnSpc>
                <a:spcPct val="100000"/>
              </a:lnSpc>
              <a:spcBef>
                <a:spcPts val="0"/>
              </a:spcBef>
              <a:spcAft>
                <a:spcPts val="0"/>
              </a:spcAft>
              <a:buClrTx/>
              <a:buSzTx/>
              <a:buFontTx/>
              <a:buNone/>
              <a:tabLst/>
              <a:defRPr/>
            </a:pPr>
            <a:r>
              <a:rPr kumimoji="0" lang="en-GB" sz="60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Not Applicable – no changes</a:t>
            </a:r>
          </a:p>
        </p:txBody>
      </p:sp>
    </p:spTree>
    <p:extLst>
      <p:ext uri="{BB962C8B-B14F-4D97-AF65-F5344CB8AC3E}">
        <p14:creationId xmlns:p14="http://schemas.microsoft.com/office/powerpoint/2010/main" val="2835224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749FFD-7A6E-416E-BC41-A1D72E7F94E7}"/>
              </a:ext>
            </a:extLst>
          </p:cNvPr>
          <p:cNvSpPr>
            <a:spLocks noGrp="1"/>
          </p:cNvSpPr>
          <p:nvPr>
            <p:ph sz="quarter" idx="11"/>
          </p:nvPr>
        </p:nvSpPr>
        <p:spPr>
          <a:xfrm>
            <a:off x="486000" y="1360967"/>
            <a:ext cx="8910663" cy="1105507"/>
          </a:xfrm>
        </p:spPr>
        <p:txBody>
          <a:bodyPr/>
          <a:lstStyle/>
          <a:p>
            <a:r>
              <a:rPr lang="en-GB" altLang="en-US" sz="1200" dirty="0"/>
              <a:t>Where connections pass through load balancers or firewalls without terminating then these are not to be regarded as components and should be added as a note in the Receiving Component. The protocol for the connection, such as MQ, HTTPS and whether privacy is provided by TLS, for example, should be provided.  The receiving node should normally authenticate and authorise the requesting node’s identity; the mechanism for this should be stated. Connection Resilience should describe load balancing and fault tolerance responsibilities, method of identifying target endpoints, endpoint health and retries etc.</a:t>
            </a:r>
          </a:p>
          <a:p>
            <a:endParaRPr lang="en-GB" sz="1200" dirty="0"/>
          </a:p>
        </p:txBody>
      </p:sp>
      <p:sp>
        <p:nvSpPr>
          <p:cNvPr id="3" name="Slide Number Placeholder 2">
            <a:extLst>
              <a:ext uri="{FF2B5EF4-FFF2-40B4-BE49-F238E27FC236}">
                <a16:creationId xmlns:a16="http://schemas.microsoft.com/office/drawing/2014/main" id="{38F46566-E9A8-4D32-863C-5E1A88A72D3E}"/>
              </a:ext>
            </a:extLst>
          </p:cNvPr>
          <p:cNvSpPr>
            <a:spLocks noGrp="1"/>
          </p:cNvSpPr>
          <p:nvPr>
            <p:ph type="sldNum" sz="quarter" idx="10"/>
          </p:nvPr>
        </p:nvSpPr>
        <p:spPr/>
        <p:txBody>
          <a:bodyPr/>
          <a:lstStyle/>
          <a:p>
            <a:pPr marL="0" marR="0" lvl="0" indent="0" algn="ctr" defTabSz="1043019" rtl="0" eaLnBrk="1" fontAlgn="auto" latinLnBrk="0" hangingPunct="1">
              <a:lnSpc>
                <a:spcPct val="100000"/>
              </a:lnSpc>
              <a:spcBef>
                <a:spcPts val="0"/>
              </a:spcBef>
              <a:spcAft>
                <a:spcPts val="0"/>
              </a:spcAft>
              <a:buClrTx/>
              <a:buSzTx/>
              <a:buFontTx/>
              <a:buNone/>
              <a:tabLst/>
              <a:defRPr/>
            </a:pPr>
            <a:fld id="{08BDDC8D-36E9-467E-8CF1-750845950A7F}" type="slidenum">
              <a:rPr kumimoji="0" lang="en-GB" sz="1100" b="0" i="0" u="none" strike="noStrike" kern="1200" cap="none" spc="0" normalizeH="0" baseline="0" noProof="0" smtClean="0">
                <a:ln>
                  <a:noFill/>
                </a:ln>
                <a:solidFill>
                  <a:srgbClr val="42145F"/>
                </a:solidFill>
                <a:effectLst/>
                <a:uLnTx/>
                <a:uFillTx/>
                <a:latin typeface="RN House Sans Regular" panose="020B0504020203020204" pitchFamily="34" charset="0"/>
                <a:ea typeface="+mn-ea"/>
                <a:cs typeface="Arial" panose="020B0604020202020204" pitchFamily="34" charset="0"/>
              </a:rPr>
              <a:pPr marL="0" marR="0" lvl="0" indent="0" algn="ctr" defTabSz="1043019" rtl="0" eaLnBrk="1" fontAlgn="auto" latinLnBrk="0" hangingPunct="1">
                <a:lnSpc>
                  <a:spcPct val="100000"/>
                </a:lnSpc>
                <a:spcBef>
                  <a:spcPts val="0"/>
                </a:spcBef>
                <a:spcAft>
                  <a:spcPts val="0"/>
                </a:spcAft>
                <a:buClrTx/>
                <a:buSzTx/>
                <a:buFontTx/>
                <a:buNone/>
                <a:tabLst/>
                <a:defRPr/>
              </a:pPr>
              <a:t>25</a:t>
            </a:fld>
            <a:endParaRPr kumimoji="0" lang="en-GB" sz="1100" b="0" i="0" u="none" strike="noStrike" kern="1200" cap="none" spc="0" normalizeH="0" baseline="0" noProof="0">
              <a:ln>
                <a:noFill/>
              </a:ln>
              <a:solidFill>
                <a:srgbClr val="42145F"/>
              </a:solidFill>
              <a:effectLst/>
              <a:uLnTx/>
              <a:uFillTx/>
              <a:latin typeface="RN House Sans Regular" panose="020B0504020203020204" pitchFamily="34" charset="0"/>
              <a:ea typeface="+mn-ea"/>
              <a:cs typeface="Arial" panose="020B0604020202020204" pitchFamily="34" charset="0"/>
            </a:endParaRPr>
          </a:p>
        </p:txBody>
      </p:sp>
      <p:sp>
        <p:nvSpPr>
          <p:cNvPr id="4" name="Title 3">
            <a:extLst>
              <a:ext uri="{FF2B5EF4-FFF2-40B4-BE49-F238E27FC236}">
                <a16:creationId xmlns:a16="http://schemas.microsoft.com/office/drawing/2014/main" id="{DF1A483E-D0F1-4367-9D49-25D074062B0F}"/>
              </a:ext>
            </a:extLst>
          </p:cNvPr>
          <p:cNvSpPr>
            <a:spLocks noGrp="1"/>
          </p:cNvSpPr>
          <p:nvPr>
            <p:ph type="title"/>
          </p:nvPr>
        </p:nvSpPr>
        <p:spPr/>
        <p:txBody>
          <a:bodyPr/>
          <a:lstStyle/>
          <a:p>
            <a:r>
              <a:rPr lang="en-GB" altLang="en-US" dirty="0"/>
              <a:t>Connections: Protocols, Security &amp; Resilience</a:t>
            </a:r>
            <a:endParaRPr lang="en-GB" dirty="0"/>
          </a:p>
        </p:txBody>
      </p:sp>
      <p:graphicFrame>
        <p:nvGraphicFramePr>
          <p:cNvPr id="5" name="Table 4">
            <a:extLst>
              <a:ext uri="{FF2B5EF4-FFF2-40B4-BE49-F238E27FC236}">
                <a16:creationId xmlns:a16="http://schemas.microsoft.com/office/drawing/2014/main" id="{DB12D424-1E76-4140-8A1C-672C46E0E8EE}"/>
              </a:ext>
            </a:extLst>
          </p:cNvPr>
          <p:cNvGraphicFramePr>
            <a:graphicFrameLocks noGrp="1"/>
          </p:cNvGraphicFramePr>
          <p:nvPr/>
        </p:nvGraphicFramePr>
        <p:xfrm>
          <a:off x="486000" y="2466474"/>
          <a:ext cx="9445625" cy="2179622"/>
        </p:xfrm>
        <a:graphic>
          <a:graphicData uri="http://schemas.openxmlformats.org/drawingml/2006/table">
            <a:tbl>
              <a:tblPr firstRow="1" bandRow="1">
                <a:tableStyleId>{69012ECD-51FC-41F1-AA8D-1B2483CD663E}</a:tableStyleId>
              </a:tblPr>
              <a:tblGrid>
                <a:gridCol w="1771712">
                  <a:extLst>
                    <a:ext uri="{9D8B030D-6E8A-4147-A177-3AD203B41FA5}">
                      <a16:colId xmlns:a16="http://schemas.microsoft.com/office/drawing/2014/main" val="1447209342"/>
                    </a:ext>
                  </a:extLst>
                </a:gridCol>
                <a:gridCol w="1723368">
                  <a:extLst>
                    <a:ext uri="{9D8B030D-6E8A-4147-A177-3AD203B41FA5}">
                      <a16:colId xmlns:a16="http://schemas.microsoft.com/office/drawing/2014/main" val="703796789"/>
                    </a:ext>
                  </a:extLst>
                </a:gridCol>
                <a:gridCol w="1340793">
                  <a:extLst>
                    <a:ext uri="{9D8B030D-6E8A-4147-A177-3AD203B41FA5}">
                      <a16:colId xmlns:a16="http://schemas.microsoft.com/office/drawing/2014/main" val="148869885"/>
                    </a:ext>
                  </a:extLst>
                </a:gridCol>
                <a:gridCol w="2016690">
                  <a:extLst>
                    <a:ext uri="{9D8B030D-6E8A-4147-A177-3AD203B41FA5}">
                      <a16:colId xmlns:a16="http://schemas.microsoft.com/office/drawing/2014/main" val="3841316617"/>
                    </a:ext>
                  </a:extLst>
                </a:gridCol>
                <a:gridCol w="2593062">
                  <a:extLst>
                    <a:ext uri="{9D8B030D-6E8A-4147-A177-3AD203B41FA5}">
                      <a16:colId xmlns:a16="http://schemas.microsoft.com/office/drawing/2014/main" val="2172242290"/>
                    </a:ext>
                  </a:extLst>
                </a:gridCol>
              </a:tblGrid>
              <a:tr h="447092">
                <a:tc>
                  <a:txBody>
                    <a:bodyPr/>
                    <a:lstStyle/>
                    <a:p>
                      <a:pPr algn="ctr">
                        <a:lnSpc>
                          <a:spcPts val="1200"/>
                        </a:lnSpc>
                        <a:spcBef>
                          <a:spcPts val="200"/>
                        </a:spcBef>
                        <a:spcAft>
                          <a:spcPts val="100"/>
                        </a:spcAft>
                      </a:pPr>
                      <a:r>
                        <a:rPr lang="en-GB" sz="1400" dirty="0">
                          <a:solidFill>
                            <a:schemeClr val="bg1">
                              <a:lumMod val="95000"/>
                            </a:schemeClr>
                          </a:solidFill>
                          <a:effectLst/>
                        </a:rPr>
                        <a:t>Component establishing connection</a:t>
                      </a:r>
                      <a:endParaRPr lang="en-GB" sz="1400" b="1" dirty="0">
                        <a:solidFill>
                          <a:schemeClr val="bg1">
                            <a:lumMod val="95000"/>
                          </a:schemeClr>
                        </a:solidFill>
                        <a:effectLst/>
                        <a:latin typeface="+mn-lt"/>
                        <a:ea typeface="MS Mincho"/>
                        <a:cs typeface="Times New Roman"/>
                      </a:endParaRPr>
                    </a:p>
                  </a:txBody>
                  <a:tcPr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200"/>
                        </a:spcBef>
                        <a:spcAft>
                          <a:spcPts val="100"/>
                        </a:spcAft>
                      </a:pPr>
                      <a:r>
                        <a:rPr lang="en-GB" sz="1400" dirty="0">
                          <a:solidFill>
                            <a:schemeClr val="bg1">
                              <a:lumMod val="95000"/>
                            </a:schemeClr>
                          </a:solidFill>
                          <a:effectLst/>
                        </a:rPr>
                        <a:t>Component receiving connection</a:t>
                      </a:r>
                      <a:endParaRPr lang="en-GB" sz="1400" b="1" dirty="0">
                        <a:solidFill>
                          <a:schemeClr val="bg1">
                            <a:lumMod val="95000"/>
                          </a:schemeClr>
                        </a:solidFill>
                        <a:effectLst/>
                        <a:latin typeface="+mn-lt"/>
                        <a:ea typeface="MS Mincho"/>
                        <a:cs typeface="Times New Roman"/>
                      </a:endParaRPr>
                    </a:p>
                  </a:txBody>
                  <a:tcPr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ts val="1400"/>
                        </a:lnSpc>
                        <a:spcBef>
                          <a:spcPts val="200"/>
                        </a:spcBef>
                        <a:spcAft>
                          <a:spcPts val="100"/>
                        </a:spcAft>
                        <a:buClrTx/>
                        <a:buSzTx/>
                        <a:buFontTx/>
                        <a:buNone/>
                        <a:tabLst/>
                        <a:defRPr/>
                      </a:pPr>
                      <a:r>
                        <a:rPr lang="en-GB" sz="1400" dirty="0">
                          <a:solidFill>
                            <a:schemeClr val="bg1">
                              <a:lumMod val="95000"/>
                            </a:schemeClr>
                          </a:solidFill>
                          <a:effectLst/>
                        </a:rPr>
                        <a:t>Connection Protocol and Privacy</a:t>
                      </a:r>
                      <a:endParaRPr lang="en-GB" sz="1400" b="1" dirty="0">
                        <a:solidFill>
                          <a:schemeClr val="bg1">
                            <a:lumMod val="95000"/>
                          </a:schemeClr>
                        </a:solidFill>
                        <a:effectLst/>
                        <a:latin typeface="+mn-lt"/>
                        <a:ea typeface="MS Mincho"/>
                        <a:cs typeface="Times New Roman"/>
                      </a:endParaRPr>
                    </a:p>
                  </a:txBody>
                  <a:tcPr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200"/>
                        </a:spcBef>
                        <a:spcAft>
                          <a:spcPts val="100"/>
                        </a:spcAft>
                      </a:pPr>
                      <a:r>
                        <a:rPr lang="en-GB" sz="1400" dirty="0">
                          <a:solidFill>
                            <a:schemeClr val="bg1">
                              <a:lumMod val="95000"/>
                            </a:schemeClr>
                          </a:solidFill>
                          <a:effectLst/>
                        </a:rPr>
                        <a:t>Connection Authentication and Authorisation</a:t>
                      </a:r>
                      <a:endParaRPr lang="en-GB" sz="1400" b="1" dirty="0">
                        <a:solidFill>
                          <a:schemeClr val="bg1">
                            <a:lumMod val="95000"/>
                          </a:schemeClr>
                        </a:solidFill>
                        <a:effectLst/>
                        <a:latin typeface="+mn-lt"/>
                        <a:ea typeface="MS Mincho"/>
                        <a:cs typeface="Times New Roman"/>
                      </a:endParaRPr>
                    </a:p>
                  </a:txBody>
                  <a:tcPr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200"/>
                        </a:spcBef>
                        <a:spcAft>
                          <a:spcPts val="100"/>
                        </a:spcAft>
                      </a:pPr>
                      <a:r>
                        <a:rPr lang="en-GB" sz="1400" b="1" dirty="0">
                          <a:solidFill>
                            <a:schemeClr val="bg1">
                              <a:lumMod val="95000"/>
                            </a:schemeClr>
                          </a:solidFill>
                          <a:effectLst/>
                          <a:latin typeface="+mn-lt"/>
                          <a:ea typeface="MS Mincho"/>
                          <a:cs typeface="Times New Roman"/>
                        </a:rPr>
                        <a:t>Connection Resilience</a:t>
                      </a:r>
                    </a:p>
                  </a:txBody>
                  <a:tcPr marT="45739" marB="457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095738"/>
                  </a:ext>
                </a:extLst>
              </a:tr>
              <a:tr h="259124">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a:solidFill>
                            <a:schemeClr val="tx2"/>
                          </a:solidFill>
                          <a:effectLst/>
                          <a:latin typeface="+mn-lt"/>
                        </a:rPr>
                        <a:t> </a:t>
                      </a:r>
                      <a:endParaRPr lang="en-GB" sz="1100" b="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5857085"/>
                  </a:ext>
                </a:extLst>
              </a:tr>
              <a:tr h="259124">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a:solidFill>
                            <a:schemeClr val="tx2"/>
                          </a:solidFill>
                          <a:effectLst/>
                          <a:latin typeface="+mn-lt"/>
                        </a:rPr>
                        <a:t> </a:t>
                      </a:r>
                      <a:endParaRPr lang="en-GB" sz="1100" b="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4441136"/>
                  </a:ext>
                </a:extLst>
              </a:tr>
              <a:tr h="259124">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5691082"/>
                  </a:ext>
                </a:extLst>
              </a:tr>
              <a:tr h="259124">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339345"/>
                  </a:ext>
                </a:extLst>
              </a:tr>
              <a:tr h="259124">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4090572"/>
                  </a:ext>
                </a:extLst>
              </a:tr>
              <a:tr h="259124">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39" marB="457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2050923"/>
                  </a:ext>
                </a:extLst>
              </a:tr>
            </a:tbl>
          </a:graphicData>
        </a:graphic>
      </p:graphicFrame>
      <p:sp>
        <p:nvSpPr>
          <p:cNvPr id="6" name="TextBox 5">
            <a:extLst>
              <a:ext uri="{FF2B5EF4-FFF2-40B4-BE49-F238E27FC236}">
                <a16:creationId xmlns:a16="http://schemas.microsoft.com/office/drawing/2014/main" id="{07BE5342-812A-4A47-B81B-42B0228E8BA4}"/>
              </a:ext>
            </a:extLst>
          </p:cNvPr>
          <p:cNvSpPr txBox="1"/>
          <p:nvPr/>
        </p:nvSpPr>
        <p:spPr>
          <a:xfrm rot="19792367">
            <a:off x="-147233" y="3736337"/>
            <a:ext cx="10558359" cy="823789"/>
          </a:xfrm>
          <a:prstGeom prst="rect">
            <a:avLst/>
          </a:prstGeom>
          <a:noFill/>
        </p:spPr>
        <p:txBody>
          <a:bodyPr wrap="square" lIns="0" tIns="0" rIns="0" bIns="0" rtlCol="0">
            <a:noAutofit/>
          </a:bodyPr>
          <a:lstStyle/>
          <a:p>
            <a:pPr marL="0" marR="0" lvl="0" indent="0" algn="l" defTabSz="1043019" rtl="0" eaLnBrk="1" fontAlgn="auto" latinLnBrk="0" hangingPunct="1">
              <a:lnSpc>
                <a:spcPct val="100000"/>
              </a:lnSpc>
              <a:spcBef>
                <a:spcPts val="0"/>
              </a:spcBef>
              <a:spcAft>
                <a:spcPts val="0"/>
              </a:spcAft>
              <a:buClrTx/>
              <a:buSzTx/>
              <a:buFontTx/>
              <a:buNone/>
              <a:tabLst/>
              <a:defRPr/>
            </a:pPr>
            <a:r>
              <a:rPr kumimoji="0" lang="en-GB" sz="60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Not Applicable – no changes</a:t>
            </a:r>
          </a:p>
        </p:txBody>
      </p:sp>
    </p:spTree>
    <p:extLst>
      <p:ext uri="{BB962C8B-B14F-4D97-AF65-F5344CB8AC3E}">
        <p14:creationId xmlns:p14="http://schemas.microsoft.com/office/powerpoint/2010/main" val="2958011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16CEB3-C3A9-4556-A202-CA8BB4BC007E}"/>
              </a:ext>
            </a:extLst>
          </p:cNvPr>
          <p:cNvSpPr>
            <a:spLocks noGrp="1"/>
          </p:cNvSpPr>
          <p:nvPr>
            <p:ph sz="quarter" idx="11"/>
          </p:nvPr>
        </p:nvSpPr>
        <p:spPr>
          <a:xfrm>
            <a:off x="486000" y="1031358"/>
            <a:ext cx="8706126" cy="888938"/>
          </a:xfrm>
        </p:spPr>
        <p:txBody>
          <a:bodyPr/>
          <a:lstStyle/>
          <a:p>
            <a:r>
              <a:rPr lang="en-GB" sz="1200" dirty="0"/>
              <a:t>For each solution component refer to the specific standard pattern or describe the operational resilience (infrastructure component fault-tolerance) and Data centre failure resilience design. If there is a Response resilience requirement then this should also be described.</a:t>
            </a:r>
          </a:p>
          <a:p>
            <a:endParaRPr lang="en-GB" sz="1200" dirty="0"/>
          </a:p>
        </p:txBody>
      </p:sp>
      <p:sp>
        <p:nvSpPr>
          <p:cNvPr id="3" name="Slide Number Placeholder 2">
            <a:extLst>
              <a:ext uri="{FF2B5EF4-FFF2-40B4-BE49-F238E27FC236}">
                <a16:creationId xmlns:a16="http://schemas.microsoft.com/office/drawing/2014/main" id="{F7A706B7-A423-4923-89E5-239E0DEB77FD}"/>
              </a:ext>
            </a:extLst>
          </p:cNvPr>
          <p:cNvSpPr>
            <a:spLocks noGrp="1"/>
          </p:cNvSpPr>
          <p:nvPr>
            <p:ph type="sldNum" sz="quarter" idx="10"/>
          </p:nvPr>
        </p:nvSpPr>
        <p:spPr/>
        <p:txBody>
          <a:bodyPr/>
          <a:lstStyle/>
          <a:p>
            <a:pPr marL="0" marR="0" lvl="0" indent="0" algn="ctr" defTabSz="1043019" rtl="0" eaLnBrk="1" fontAlgn="auto" latinLnBrk="0" hangingPunct="1">
              <a:lnSpc>
                <a:spcPct val="100000"/>
              </a:lnSpc>
              <a:spcBef>
                <a:spcPts val="0"/>
              </a:spcBef>
              <a:spcAft>
                <a:spcPts val="0"/>
              </a:spcAft>
              <a:buClrTx/>
              <a:buSzTx/>
              <a:buFontTx/>
              <a:buNone/>
              <a:tabLst/>
              <a:defRPr/>
            </a:pPr>
            <a:fld id="{08BDDC8D-36E9-467E-8CF1-750845950A7F}" type="slidenum">
              <a:rPr kumimoji="0" lang="en-GB" sz="1100" b="0" i="0" u="none" strike="noStrike" kern="1200" cap="none" spc="0" normalizeH="0" baseline="0" noProof="0" smtClean="0">
                <a:ln>
                  <a:noFill/>
                </a:ln>
                <a:solidFill>
                  <a:srgbClr val="42145F"/>
                </a:solidFill>
                <a:effectLst/>
                <a:uLnTx/>
                <a:uFillTx/>
                <a:latin typeface="RN House Sans Regular" panose="020B0504020203020204" pitchFamily="34" charset="0"/>
                <a:ea typeface="+mn-ea"/>
                <a:cs typeface="Arial" panose="020B0604020202020204" pitchFamily="34" charset="0"/>
              </a:rPr>
              <a:pPr marL="0" marR="0" lvl="0" indent="0" algn="ctr" defTabSz="1043019" rtl="0" eaLnBrk="1" fontAlgn="auto" latinLnBrk="0" hangingPunct="1">
                <a:lnSpc>
                  <a:spcPct val="100000"/>
                </a:lnSpc>
                <a:spcBef>
                  <a:spcPts val="0"/>
                </a:spcBef>
                <a:spcAft>
                  <a:spcPts val="0"/>
                </a:spcAft>
                <a:buClrTx/>
                <a:buSzTx/>
                <a:buFontTx/>
                <a:buNone/>
                <a:tabLst/>
                <a:defRPr/>
              </a:pPr>
              <a:t>26</a:t>
            </a:fld>
            <a:endParaRPr kumimoji="0" lang="en-GB" sz="1100" b="0" i="0" u="none" strike="noStrike" kern="1200" cap="none" spc="0" normalizeH="0" baseline="0" noProof="0">
              <a:ln>
                <a:noFill/>
              </a:ln>
              <a:solidFill>
                <a:srgbClr val="42145F"/>
              </a:solidFill>
              <a:effectLst/>
              <a:uLnTx/>
              <a:uFillTx/>
              <a:latin typeface="RN House Sans Regular" panose="020B0504020203020204" pitchFamily="34" charset="0"/>
              <a:ea typeface="+mn-ea"/>
              <a:cs typeface="Arial" panose="020B0604020202020204" pitchFamily="34" charset="0"/>
            </a:endParaRPr>
          </a:p>
        </p:txBody>
      </p:sp>
      <p:sp>
        <p:nvSpPr>
          <p:cNvPr id="4" name="Title 3">
            <a:extLst>
              <a:ext uri="{FF2B5EF4-FFF2-40B4-BE49-F238E27FC236}">
                <a16:creationId xmlns:a16="http://schemas.microsoft.com/office/drawing/2014/main" id="{F33DD5C2-A28A-4AB2-BEE3-F0DAF16AD4BA}"/>
              </a:ext>
            </a:extLst>
          </p:cNvPr>
          <p:cNvSpPr>
            <a:spLocks noGrp="1"/>
          </p:cNvSpPr>
          <p:nvPr>
            <p:ph type="title"/>
          </p:nvPr>
        </p:nvSpPr>
        <p:spPr/>
        <p:txBody>
          <a:bodyPr/>
          <a:lstStyle/>
          <a:p>
            <a:r>
              <a:rPr lang="en-GB" altLang="en-US" dirty="0"/>
              <a:t>Solution Resilience Design</a:t>
            </a:r>
            <a:endParaRPr lang="en-GB" dirty="0"/>
          </a:p>
        </p:txBody>
      </p:sp>
      <p:sp>
        <p:nvSpPr>
          <p:cNvPr id="5" name="Content Placeholder 1">
            <a:extLst>
              <a:ext uri="{FF2B5EF4-FFF2-40B4-BE49-F238E27FC236}">
                <a16:creationId xmlns:a16="http://schemas.microsoft.com/office/drawing/2014/main" id="{1DF82B77-0EDC-496B-A6C2-4209CC1C963C}"/>
              </a:ext>
            </a:extLst>
          </p:cNvPr>
          <p:cNvSpPr txBox="1">
            <a:spLocks/>
          </p:cNvSpPr>
          <p:nvPr/>
        </p:nvSpPr>
        <p:spPr bwMode="gray">
          <a:xfrm>
            <a:off x="486000" y="5280348"/>
            <a:ext cx="8706126" cy="888938"/>
          </a:xfrm>
          <a:prstGeom prst="rect">
            <a:avLst/>
          </a:prstGeom>
        </p:spPr>
        <p:txBody>
          <a:bodyPr vert="horz" lIns="0" tIns="0" rIns="0" bIns="0" rtlCol="0">
            <a:noAutofit/>
          </a:bodyPr>
          <a:lstStyle>
            <a:lvl1pPr marL="0" indent="0" algn="l" defTabSz="1034701" rtl="0" eaLnBrk="1" latinLnBrk="0" hangingPunct="1">
              <a:spcBef>
                <a:spcPts val="700"/>
              </a:spcBef>
              <a:buClr>
                <a:schemeClr val="tx2"/>
              </a:buClr>
              <a:buSzPct val="100000"/>
              <a:buFont typeface="Symbol" panose="05050102010706020507" pitchFamily="18" charset="2"/>
              <a:buNone/>
              <a:defRPr lang="en-GB" sz="1600" kern="1200" baseline="0" dirty="0">
                <a:solidFill>
                  <a:schemeClr val="tx2"/>
                </a:solidFill>
                <a:latin typeface="RN House Sans Regular" panose="020B0504020203020204" pitchFamily="34" charset="0"/>
                <a:ea typeface="+mn-ea"/>
                <a:cs typeface="+mn-cs"/>
              </a:defRPr>
            </a:lvl1pPr>
            <a:lvl2pPr marL="187200" indent="-187325" algn="l" defTabSz="1034701" rtl="0" eaLnBrk="1" latinLnBrk="0" hangingPunct="1">
              <a:spcBef>
                <a:spcPts val="400"/>
              </a:spcBef>
              <a:buClr>
                <a:schemeClr val="tx2"/>
              </a:buClr>
              <a:buSzPct val="100000"/>
              <a:buFont typeface="Symbol" panose="05050102010706020507" pitchFamily="18" charset="2"/>
              <a:buChar char="·"/>
              <a:defRPr lang="en-US" sz="1400" kern="1200" baseline="0" dirty="0" smtClean="0">
                <a:solidFill>
                  <a:schemeClr val="tx2"/>
                </a:solidFill>
                <a:latin typeface="RN House Sans Regular" panose="020B0504020203020204" pitchFamily="34" charset="0"/>
                <a:ea typeface="+mn-ea"/>
                <a:cs typeface="+mn-cs"/>
              </a:defRPr>
            </a:lvl2pPr>
            <a:lvl3pPr marL="374400" indent="-187325" algn="l" defTabSz="1034701" rtl="0" eaLnBrk="1" latinLnBrk="0" hangingPunct="1">
              <a:spcBef>
                <a:spcPts val="400"/>
              </a:spcBef>
              <a:buClr>
                <a:schemeClr val="tx2"/>
              </a:buClr>
              <a:buFont typeface="Arial" pitchFamily="34" charset="0"/>
              <a:buChar char="–"/>
              <a:defRPr lang="en-US" sz="1400" kern="1200" baseline="0" dirty="0" smtClean="0">
                <a:solidFill>
                  <a:schemeClr val="tx2"/>
                </a:solidFill>
                <a:latin typeface="RN House Sans Regular" panose="020B0504020203020204" pitchFamily="34" charset="0"/>
                <a:ea typeface="+mn-ea"/>
                <a:cs typeface="+mn-cs"/>
              </a:defRPr>
            </a:lvl3pPr>
            <a:lvl4pPr marL="561600" indent="-187325" algn="l" defTabSz="1034701" rtl="0" eaLnBrk="1" latinLnBrk="0" hangingPunct="1">
              <a:spcBef>
                <a:spcPts val="400"/>
              </a:spcBef>
              <a:buClr>
                <a:schemeClr val="tx2"/>
              </a:buClr>
              <a:buFont typeface="Arial" pitchFamily="34" charset="0"/>
              <a:buChar char="–"/>
              <a:defRPr lang="en-US" sz="1400" kern="1200" baseline="0" dirty="0" smtClean="0">
                <a:solidFill>
                  <a:schemeClr val="tx2"/>
                </a:solidFill>
                <a:latin typeface="RN House Sans Regular" panose="020B0504020203020204" pitchFamily="34" charset="0"/>
                <a:ea typeface="+mn-ea"/>
                <a:cs typeface="+mn-cs"/>
              </a:defRPr>
            </a:lvl4pPr>
            <a:lvl5pPr marL="748800" indent="-187325" algn="l" defTabSz="1034701" rtl="0" eaLnBrk="1" latinLnBrk="0" hangingPunct="1">
              <a:spcBef>
                <a:spcPts val="400"/>
              </a:spcBef>
              <a:buClr>
                <a:schemeClr val="tx2"/>
              </a:buClr>
              <a:buFont typeface="Arial" pitchFamily="34" charset="0"/>
              <a:buChar char="–"/>
              <a:defRPr lang="en-US" sz="1400" kern="1200" baseline="0" dirty="0" smtClean="0">
                <a:solidFill>
                  <a:schemeClr val="tx2"/>
                </a:solidFill>
                <a:latin typeface="RN House Sans Regular" panose="020B0504020203020204" pitchFamily="34" charset="0"/>
                <a:ea typeface="+mn-ea"/>
                <a:cs typeface="+mn-cs"/>
              </a:defRPr>
            </a:lvl5pPr>
            <a:lvl6pPr marL="936000" indent="-187325" algn="l" defTabSz="1034701" rtl="0" eaLnBrk="1" latinLnBrk="0" hangingPunct="1">
              <a:spcBef>
                <a:spcPts val="400"/>
              </a:spcBef>
              <a:buClr>
                <a:schemeClr val="tx2"/>
              </a:buClr>
              <a:buFont typeface="Arial" panose="020B0604020202020204" pitchFamily="34" charset="0"/>
              <a:buChar char="–"/>
              <a:defRPr lang="en-US" sz="1400" kern="1200" dirty="0" smtClean="0">
                <a:solidFill>
                  <a:schemeClr val="tx2"/>
                </a:solidFill>
                <a:latin typeface="RN House Sans Regular" panose="020B0504020203020204" pitchFamily="34" charset="0"/>
                <a:ea typeface="+mn-ea"/>
                <a:cs typeface="Arial" panose="020B0604020202020204" pitchFamily="34" charset="0"/>
              </a:defRPr>
            </a:lvl6pPr>
            <a:lvl7pPr marL="1123200" indent="-187325" algn="l" defTabSz="1034701" rtl="0" eaLnBrk="1" latinLnBrk="0" hangingPunct="1">
              <a:spcBef>
                <a:spcPts val="400"/>
              </a:spcBef>
              <a:buClr>
                <a:schemeClr val="tx2"/>
              </a:buClr>
              <a:buFont typeface="Arial" panose="020B0604020202020204" pitchFamily="34" charset="0"/>
              <a:buChar char="–"/>
              <a:defRPr lang="en-US" sz="1400" kern="1200" dirty="0" smtClean="0">
                <a:solidFill>
                  <a:schemeClr val="tx2"/>
                </a:solidFill>
                <a:latin typeface="RN House Sans Regular" panose="020B0504020203020204" pitchFamily="34" charset="0"/>
                <a:ea typeface="+mn-ea"/>
                <a:cs typeface="Arial" panose="020B0604020202020204" pitchFamily="34" charset="0"/>
              </a:defRPr>
            </a:lvl7pPr>
            <a:lvl8pPr marL="1296000" indent="-187325" algn="l" defTabSz="1034701" rtl="0" eaLnBrk="1" latinLnBrk="0" hangingPunct="1">
              <a:spcBef>
                <a:spcPts val="400"/>
              </a:spcBef>
              <a:buClr>
                <a:schemeClr val="tx2"/>
              </a:buClr>
              <a:buFont typeface="Arial" panose="020B0604020202020204" pitchFamily="34" charset="0"/>
              <a:buChar char="–"/>
              <a:defRPr lang="en-US" sz="1400" kern="1200" dirty="0" smtClean="0">
                <a:solidFill>
                  <a:schemeClr val="tx2"/>
                </a:solidFill>
                <a:latin typeface="RN House Sans Regular" panose="020B0504020203020204" pitchFamily="34" charset="0"/>
                <a:ea typeface="+mn-ea"/>
                <a:cs typeface="Arial" panose="020B0604020202020204" pitchFamily="34" charset="0"/>
              </a:defRPr>
            </a:lvl8pPr>
            <a:lvl9pPr marL="1497600" indent="-187325" algn="l" defTabSz="1034701" rtl="0" eaLnBrk="1" latinLnBrk="0" hangingPunct="1">
              <a:spcBef>
                <a:spcPts val="400"/>
              </a:spcBef>
              <a:buClr>
                <a:schemeClr val="tx2"/>
              </a:buClr>
              <a:buFont typeface="Arial" panose="020B0604020202020204" pitchFamily="34" charset="0"/>
              <a:buChar char="–"/>
              <a:defRPr lang="en-US" sz="1400" kern="1200" dirty="0" smtClean="0">
                <a:solidFill>
                  <a:schemeClr val="tx2"/>
                </a:solidFill>
                <a:latin typeface="RN House Sans Regular" panose="020B0504020203020204" pitchFamily="34" charset="0"/>
                <a:ea typeface="+mn-ea"/>
                <a:cs typeface="Arial" panose="020B0604020202020204" pitchFamily="34" charset="0"/>
              </a:defRPr>
            </a:lvl9pPr>
          </a:lstStyle>
          <a:p>
            <a:pPr marL="0" marR="0" lvl="0" indent="0" algn="l" defTabSz="1034701" rtl="0" eaLnBrk="1" fontAlgn="auto" latinLnBrk="0" hangingPunct="1">
              <a:lnSpc>
                <a:spcPct val="100000"/>
              </a:lnSpc>
              <a:spcBef>
                <a:spcPts val="700"/>
              </a:spcBef>
              <a:spcAft>
                <a:spcPts val="0"/>
              </a:spcAft>
              <a:buClr>
                <a:srgbClr val="42145F"/>
              </a:buClr>
              <a:buSzPct val="100000"/>
              <a:buFont typeface="Symbol" panose="05050102010706020507" pitchFamily="18" charset="2"/>
              <a:buNone/>
              <a:tabLst/>
              <a:defRPr/>
            </a:pPr>
            <a:r>
              <a:rPr kumimoji="0" lang="en-GB" sz="1200" b="1" i="0" u="none" strike="noStrike" kern="1200" cap="none" spc="0" normalizeH="0" baseline="0" noProof="0" dirty="0">
                <a:ln>
                  <a:noFill/>
                </a:ln>
                <a:solidFill>
                  <a:srgbClr val="42145F"/>
                </a:solidFill>
                <a:effectLst/>
                <a:uLnTx/>
                <a:uFillTx/>
                <a:latin typeface="RN House Sans Regular" panose="020B0504020203020204" pitchFamily="34" charset="0"/>
                <a:ea typeface="+mn-ea"/>
                <a:cs typeface="+mn-cs"/>
              </a:rPr>
              <a:t>Data</a:t>
            </a:r>
          </a:p>
          <a:p>
            <a:pPr marL="0" marR="0" lvl="0" indent="0" algn="l" defTabSz="1034701" rtl="0" eaLnBrk="1" fontAlgn="auto" latinLnBrk="0" hangingPunct="1">
              <a:lnSpc>
                <a:spcPct val="100000"/>
              </a:lnSpc>
              <a:spcBef>
                <a:spcPts val="700"/>
              </a:spcBef>
              <a:spcAft>
                <a:spcPts val="0"/>
              </a:spcAft>
              <a:buClr>
                <a:srgbClr val="42145F"/>
              </a:buClr>
              <a:buSzPct val="100000"/>
              <a:buFont typeface="Symbol" panose="05050102010706020507" pitchFamily="18" charset="2"/>
              <a:buNone/>
              <a:tabLst/>
              <a:defRPr/>
            </a:pPr>
            <a:r>
              <a:rPr kumimoji="0" lang="en-GB" sz="1200" b="0" i="0" u="none" strike="noStrike" kern="1200" cap="none" spc="0" normalizeH="0" baseline="0" noProof="0" dirty="0">
                <a:ln>
                  <a:noFill/>
                </a:ln>
                <a:solidFill>
                  <a:srgbClr val="42145F"/>
                </a:solidFill>
                <a:effectLst/>
                <a:uLnTx/>
                <a:uFillTx/>
                <a:latin typeface="RN House Sans Regular" panose="020B0504020203020204" pitchFamily="34" charset="0"/>
                <a:ea typeface="+mn-ea"/>
                <a:cs typeface="+mn-cs"/>
              </a:rPr>
              <a:t>Describe for each data store in the design how that data is stored and replicated for resilience and how the data is backed up and capable of being restored to meet the required RTO and RPO. It is acceptable (and preferred) to refer to specific standard platform backup and recovery standards. Any specific non-standard requirements should be explained.</a:t>
            </a:r>
            <a:endParaRPr kumimoji="0" lang="en-GB" sz="1200" b="0" i="0" u="none" strike="noStrike" kern="0" cap="none" spc="0" normalizeH="0" baseline="0" noProof="0" dirty="0">
              <a:ln>
                <a:noFill/>
              </a:ln>
              <a:solidFill>
                <a:srgbClr val="42145F"/>
              </a:solidFill>
              <a:effectLst/>
              <a:uLnTx/>
              <a:uFillTx/>
              <a:latin typeface="RN House Sans Regular" panose="020B0504020203020204" pitchFamily="34" charset="0"/>
              <a:ea typeface="+mn-ea"/>
              <a:cs typeface="+mn-cs"/>
            </a:endParaRPr>
          </a:p>
          <a:p>
            <a:pPr marL="0" marR="0" lvl="0" indent="0" algn="l" defTabSz="1034701" rtl="0" eaLnBrk="1" fontAlgn="auto" latinLnBrk="0" hangingPunct="1">
              <a:lnSpc>
                <a:spcPct val="100000"/>
              </a:lnSpc>
              <a:spcBef>
                <a:spcPts val="700"/>
              </a:spcBef>
              <a:spcAft>
                <a:spcPts val="0"/>
              </a:spcAft>
              <a:buClr>
                <a:srgbClr val="42145F"/>
              </a:buClr>
              <a:buSzPct val="100000"/>
              <a:buFont typeface="Symbol" panose="05050102010706020507" pitchFamily="18" charset="2"/>
              <a:buNone/>
              <a:tabLst/>
              <a:defRPr/>
            </a:pPr>
            <a:endParaRPr kumimoji="0" lang="en-GB" sz="1200" b="0" i="0" u="none" strike="noStrike" kern="1200" cap="none" spc="0" normalizeH="0" baseline="0" noProof="0" dirty="0">
              <a:ln>
                <a:noFill/>
              </a:ln>
              <a:solidFill>
                <a:srgbClr val="42145F"/>
              </a:solidFill>
              <a:effectLst/>
              <a:uLnTx/>
              <a:uFillTx/>
              <a:latin typeface="RN House Sans Regular" panose="020B0504020203020204" pitchFamily="34" charset="0"/>
              <a:ea typeface="+mn-ea"/>
              <a:cs typeface="+mn-cs"/>
            </a:endParaRPr>
          </a:p>
        </p:txBody>
      </p:sp>
      <p:graphicFrame>
        <p:nvGraphicFramePr>
          <p:cNvPr id="6" name="Table 5">
            <a:extLst>
              <a:ext uri="{FF2B5EF4-FFF2-40B4-BE49-F238E27FC236}">
                <a16:creationId xmlns:a16="http://schemas.microsoft.com/office/drawing/2014/main" id="{F2825CB1-BC7B-4858-B3ED-60FA0FC6B9D8}"/>
              </a:ext>
            </a:extLst>
          </p:cNvPr>
          <p:cNvGraphicFramePr>
            <a:graphicFrameLocks noGrp="1"/>
          </p:cNvGraphicFramePr>
          <p:nvPr/>
        </p:nvGraphicFramePr>
        <p:xfrm>
          <a:off x="486000" y="1685967"/>
          <a:ext cx="9445626" cy="2108200"/>
        </p:xfrm>
        <a:graphic>
          <a:graphicData uri="http://schemas.openxmlformats.org/drawingml/2006/table">
            <a:tbl>
              <a:tblPr firstRow="1" bandRow="1">
                <a:tableStyleId>{69012ECD-51FC-41F1-AA8D-1B2483CD663E}</a:tableStyleId>
              </a:tblPr>
              <a:tblGrid>
                <a:gridCol w="2266950">
                  <a:extLst>
                    <a:ext uri="{9D8B030D-6E8A-4147-A177-3AD203B41FA5}">
                      <a16:colId xmlns:a16="http://schemas.microsoft.com/office/drawing/2014/main" val="1078122754"/>
                    </a:ext>
                  </a:extLst>
                </a:gridCol>
                <a:gridCol w="2574925">
                  <a:extLst>
                    <a:ext uri="{9D8B030D-6E8A-4147-A177-3AD203B41FA5}">
                      <a16:colId xmlns:a16="http://schemas.microsoft.com/office/drawing/2014/main" val="2293896830"/>
                    </a:ext>
                  </a:extLst>
                </a:gridCol>
                <a:gridCol w="2743200">
                  <a:extLst>
                    <a:ext uri="{9D8B030D-6E8A-4147-A177-3AD203B41FA5}">
                      <a16:colId xmlns:a16="http://schemas.microsoft.com/office/drawing/2014/main" val="1727823531"/>
                    </a:ext>
                  </a:extLst>
                </a:gridCol>
                <a:gridCol w="1860551">
                  <a:extLst>
                    <a:ext uri="{9D8B030D-6E8A-4147-A177-3AD203B41FA5}">
                      <a16:colId xmlns:a16="http://schemas.microsoft.com/office/drawing/2014/main" val="3145327264"/>
                    </a:ext>
                  </a:extLst>
                </a:gridCol>
              </a:tblGrid>
              <a:tr h="550872">
                <a:tc>
                  <a:txBody>
                    <a:bodyPr/>
                    <a:lstStyle/>
                    <a:p>
                      <a:pPr algn="ctr">
                        <a:lnSpc>
                          <a:spcPts val="1200"/>
                        </a:lnSpc>
                        <a:spcBef>
                          <a:spcPts val="200"/>
                        </a:spcBef>
                        <a:spcAft>
                          <a:spcPts val="100"/>
                        </a:spcAft>
                      </a:pPr>
                      <a:r>
                        <a:rPr lang="en-GB" sz="1400" dirty="0">
                          <a:solidFill>
                            <a:schemeClr val="bg1">
                              <a:lumMod val="95000"/>
                            </a:schemeClr>
                          </a:solidFill>
                          <a:effectLst/>
                        </a:rPr>
                        <a:t>Solution component</a:t>
                      </a:r>
                      <a:endParaRPr lang="en-GB" sz="1400" b="1" dirty="0">
                        <a:solidFill>
                          <a:schemeClr val="bg1">
                            <a:lumMod val="95000"/>
                          </a:schemeClr>
                        </a:solidFill>
                        <a:effectLst/>
                        <a:latin typeface="+mn-lt"/>
                        <a:ea typeface="MS Mincho"/>
                        <a:cs typeface="Times New Roman"/>
                      </a:endParaRPr>
                    </a:p>
                  </a:txBody>
                  <a:tcPr marT="45658" marB="45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200"/>
                        </a:spcBef>
                        <a:spcAft>
                          <a:spcPts val="100"/>
                        </a:spcAft>
                      </a:pPr>
                      <a:r>
                        <a:rPr lang="en-GB" sz="1400" dirty="0">
                          <a:solidFill>
                            <a:schemeClr val="bg1">
                              <a:lumMod val="95000"/>
                            </a:schemeClr>
                          </a:solidFill>
                          <a:effectLst/>
                        </a:rPr>
                        <a:t>Operational Resilience</a:t>
                      </a:r>
                      <a:endParaRPr lang="en-GB" sz="1400" b="1" dirty="0">
                        <a:solidFill>
                          <a:schemeClr val="bg1">
                            <a:lumMod val="95000"/>
                          </a:schemeClr>
                        </a:solidFill>
                        <a:effectLst/>
                        <a:latin typeface="+mn-lt"/>
                        <a:ea typeface="MS Mincho"/>
                        <a:cs typeface="Times New Roman"/>
                      </a:endParaRPr>
                    </a:p>
                  </a:txBody>
                  <a:tcPr marT="45658" marB="45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ts val="1400"/>
                        </a:lnSpc>
                        <a:spcBef>
                          <a:spcPts val="200"/>
                        </a:spcBef>
                        <a:spcAft>
                          <a:spcPts val="100"/>
                        </a:spcAft>
                        <a:buClrTx/>
                        <a:buSzTx/>
                        <a:buFontTx/>
                        <a:buNone/>
                        <a:tabLst/>
                        <a:defRPr/>
                      </a:pPr>
                      <a:r>
                        <a:rPr lang="en-GB" sz="1400" dirty="0">
                          <a:solidFill>
                            <a:schemeClr val="bg1">
                              <a:lumMod val="95000"/>
                            </a:schemeClr>
                          </a:solidFill>
                          <a:effectLst/>
                        </a:rPr>
                        <a:t>Data Centre Resilience</a:t>
                      </a:r>
                      <a:endParaRPr lang="en-GB" sz="1400" b="1" dirty="0">
                        <a:solidFill>
                          <a:schemeClr val="bg1">
                            <a:lumMod val="95000"/>
                          </a:schemeClr>
                        </a:solidFill>
                        <a:effectLst/>
                        <a:latin typeface="+mn-lt"/>
                        <a:ea typeface="MS Mincho"/>
                        <a:cs typeface="Times New Roman"/>
                      </a:endParaRPr>
                    </a:p>
                  </a:txBody>
                  <a:tcPr marT="45658" marB="45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200"/>
                        </a:spcBef>
                        <a:spcAft>
                          <a:spcPts val="100"/>
                        </a:spcAft>
                      </a:pPr>
                      <a:r>
                        <a:rPr lang="en-GB" sz="1400" dirty="0">
                          <a:solidFill>
                            <a:schemeClr val="bg1">
                              <a:lumMod val="95000"/>
                            </a:schemeClr>
                          </a:solidFill>
                          <a:effectLst/>
                        </a:rPr>
                        <a:t>Response Resilience </a:t>
                      </a:r>
                      <a:br>
                        <a:rPr lang="en-GB" sz="1400" dirty="0">
                          <a:solidFill>
                            <a:schemeClr val="bg1">
                              <a:lumMod val="95000"/>
                            </a:schemeClr>
                          </a:solidFill>
                          <a:effectLst/>
                        </a:rPr>
                      </a:br>
                      <a:r>
                        <a:rPr lang="en-GB" sz="1400" dirty="0">
                          <a:solidFill>
                            <a:schemeClr val="bg1">
                              <a:lumMod val="95000"/>
                            </a:schemeClr>
                          </a:solidFill>
                          <a:effectLst/>
                        </a:rPr>
                        <a:t>(if required)</a:t>
                      </a:r>
                      <a:endParaRPr lang="en-GB" sz="1400" b="1" dirty="0">
                        <a:solidFill>
                          <a:schemeClr val="bg1">
                            <a:lumMod val="95000"/>
                          </a:schemeClr>
                        </a:solidFill>
                        <a:effectLst/>
                        <a:latin typeface="+mn-lt"/>
                        <a:ea typeface="MS Mincho"/>
                        <a:cs typeface="Times New Roman"/>
                      </a:endParaRPr>
                    </a:p>
                  </a:txBody>
                  <a:tcPr marT="45658" marB="456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9120265"/>
                  </a:ext>
                </a:extLst>
              </a:tr>
              <a:tr h="258975">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9304061"/>
                  </a:ext>
                </a:extLst>
              </a:tr>
              <a:tr h="262453">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a:solidFill>
                            <a:schemeClr val="tx2"/>
                          </a:solidFill>
                          <a:effectLst/>
                          <a:latin typeface="+mn-lt"/>
                        </a:rPr>
                        <a:t> </a:t>
                      </a:r>
                      <a:endParaRPr lang="en-GB" sz="1100" b="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5515409"/>
                  </a:ext>
                </a:extLst>
              </a:tr>
              <a:tr h="258975">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100" b="0" dirty="0">
                          <a:solidFill>
                            <a:schemeClr val="tx2"/>
                          </a:solidFill>
                          <a:effectLst/>
                          <a:latin typeface="+mn-lt"/>
                        </a:rPr>
                        <a:t> </a:t>
                      </a: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4473862"/>
                  </a:ext>
                </a:extLst>
              </a:tr>
              <a:tr h="258975">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1487441"/>
                  </a:ext>
                </a:extLst>
              </a:tr>
              <a:tr h="258975">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124424"/>
                  </a:ext>
                </a:extLst>
              </a:tr>
              <a:tr h="258975">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1271220"/>
                  </a:ext>
                </a:extLst>
              </a:tr>
            </a:tbl>
          </a:graphicData>
        </a:graphic>
      </p:graphicFrame>
      <p:graphicFrame>
        <p:nvGraphicFramePr>
          <p:cNvPr id="7" name="Table 6">
            <a:extLst>
              <a:ext uri="{FF2B5EF4-FFF2-40B4-BE49-F238E27FC236}">
                <a16:creationId xmlns:a16="http://schemas.microsoft.com/office/drawing/2014/main" id="{C0CA0876-2E3F-45F2-95D9-6EE7BB171373}"/>
              </a:ext>
            </a:extLst>
          </p:cNvPr>
          <p:cNvGraphicFramePr>
            <a:graphicFrameLocks noGrp="1"/>
          </p:cNvGraphicFramePr>
          <p:nvPr/>
        </p:nvGraphicFramePr>
        <p:xfrm>
          <a:off x="486000" y="6165850"/>
          <a:ext cx="9413875" cy="900113"/>
        </p:xfrm>
        <a:graphic>
          <a:graphicData uri="http://schemas.openxmlformats.org/drawingml/2006/table">
            <a:tbl>
              <a:tblPr firstRow="1" bandRow="1">
                <a:tableStyleId>{69012ECD-51FC-41F1-AA8D-1B2483CD663E}</a:tableStyleId>
              </a:tblPr>
              <a:tblGrid>
                <a:gridCol w="2335212">
                  <a:extLst>
                    <a:ext uri="{9D8B030D-6E8A-4147-A177-3AD203B41FA5}">
                      <a16:colId xmlns:a16="http://schemas.microsoft.com/office/drawing/2014/main" val="427047197"/>
                    </a:ext>
                  </a:extLst>
                </a:gridCol>
                <a:gridCol w="3544888">
                  <a:extLst>
                    <a:ext uri="{9D8B030D-6E8A-4147-A177-3AD203B41FA5}">
                      <a16:colId xmlns:a16="http://schemas.microsoft.com/office/drawing/2014/main" val="137540780"/>
                    </a:ext>
                  </a:extLst>
                </a:gridCol>
                <a:gridCol w="3533775">
                  <a:extLst>
                    <a:ext uri="{9D8B030D-6E8A-4147-A177-3AD203B41FA5}">
                      <a16:colId xmlns:a16="http://schemas.microsoft.com/office/drawing/2014/main" val="2689419430"/>
                    </a:ext>
                  </a:extLst>
                </a:gridCol>
              </a:tblGrid>
              <a:tr h="289917">
                <a:tc>
                  <a:txBody>
                    <a:bodyPr/>
                    <a:lstStyle/>
                    <a:p>
                      <a:pPr algn="ctr">
                        <a:lnSpc>
                          <a:spcPts val="1200"/>
                        </a:lnSpc>
                        <a:spcBef>
                          <a:spcPts val="200"/>
                        </a:spcBef>
                        <a:spcAft>
                          <a:spcPts val="100"/>
                        </a:spcAft>
                      </a:pPr>
                      <a:r>
                        <a:rPr lang="en-GB" sz="1400" dirty="0">
                          <a:solidFill>
                            <a:schemeClr val="bg1">
                              <a:lumMod val="95000"/>
                            </a:schemeClr>
                          </a:solidFill>
                          <a:effectLst/>
                        </a:rPr>
                        <a:t>Data Store</a:t>
                      </a:r>
                      <a:endParaRPr lang="en-GB" sz="1400" b="1" dirty="0">
                        <a:solidFill>
                          <a:schemeClr val="bg1">
                            <a:lumMod val="95000"/>
                          </a:schemeClr>
                        </a:solidFill>
                        <a:effectLst/>
                        <a:latin typeface="+mn-lt"/>
                        <a:ea typeface="MS Mincho"/>
                        <a:cs typeface="Times New Roman"/>
                      </a:endParaRPr>
                    </a:p>
                  </a:txBody>
                  <a:tcPr marT="45714" marB="457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spcBef>
                          <a:spcPts val="200"/>
                        </a:spcBef>
                        <a:spcAft>
                          <a:spcPts val="100"/>
                        </a:spcAft>
                      </a:pPr>
                      <a:r>
                        <a:rPr lang="en-GB" sz="1400" b="1" dirty="0">
                          <a:solidFill>
                            <a:schemeClr val="bg1">
                              <a:lumMod val="95000"/>
                            </a:schemeClr>
                          </a:solidFill>
                          <a:effectLst/>
                          <a:latin typeface="+mn-lt"/>
                          <a:ea typeface="MS Mincho"/>
                          <a:cs typeface="Times New Roman"/>
                        </a:rPr>
                        <a:t>Data Storage/Replication</a:t>
                      </a:r>
                    </a:p>
                  </a:txBody>
                  <a:tcPr marT="45714" marB="457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ts val="1200"/>
                        </a:lnSpc>
                        <a:spcBef>
                          <a:spcPts val="200"/>
                        </a:spcBef>
                        <a:spcAft>
                          <a:spcPts val="100"/>
                        </a:spcAft>
                        <a:buClrTx/>
                        <a:buSzTx/>
                        <a:buFontTx/>
                        <a:buNone/>
                        <a:tabLst/>
                        <a:defRPr/>
                      </a:pPr>
                      <a:r>
                        <a:rPr lang="en-GB" sz="1400" dirty="0">
                          <a:solidFill>
                            <a:schemeClr val="bg1">
                              <a:lumMod val="95000"/>
                            </a:schemeClr>
                          </a:solidFill>
                          <a:effectLst/>
                        </a:rPr>
                        <a:t>Backup/restore</a:t>
                      </a:r>
                      <a:endParaRPr lang="en-GB" sz="1400" b="1" dirty="0">
                        <a:solidFill>
                          <a:schemeClr val="bg1">
                            <a:lumMod val="95000"/>
                          </a:schemeClr>
                        </a:solidFill>
                        <a:effectLst/>
                        <a:latin typeface="+mn-lt"/>
                        <a:ea typeface="MS Mincho"/>
                        <a:cs typeface="Times New Roman"/>
                      </a:endParaRPr>
                    </a:p>
                  </a:txBody>
                  <a:tcPr marT="45714" marB="457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2122310"/>
                  </a:ext>
                </a:extLst>
              </a:tr>
              <a:tr h="305098">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5427396"/>
                  </a:ext>
                </a:extLst>
              </a:tr>
              <a:tr h="305098">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100" b="0" dirty="0">
                        <a:solidFill>
                          <a:schemeClr val="tx2"/>
                        </a:solidFill>
                        <a:effectLst/>
                        <a:latin typeface="+mn-lt"/>
                        <a:ea typeface="MS Mincho"/>
                        <a:cs typeface="Times New Roman"/>
                      </a:endParaRPr>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9015703"/>
                  </a:ext>
                </a:extLst>
              </a:tr>
            </a:tbl>
          </a:graphicData>
        </a:graphic>
      </p:graphicFrame>
      <p:sp>
        <p:nvSpPr>
          <p:cNvPr id="8" name="TextBox 7">
            <a:extLst>
              <a:ext uri="{FF2B5EF4-FFF2-40B4-BE49-F238E27FC236}">
                <a16:creationId xmlns:a16="http://schemas.microsoft.com/office/drawing/2014/main" id="{D1BD30CE-3309-4FD0-A08F-6D47B41647A6}"/>
              </a:ext>
            </a:extLst>
          </p:cNvPr>
          <p:cNvSpPr txBox="1"/>
          <p:nvPr/>
        </p:nvSpPr>
        <p:spPr>
          <a:xfrm rot="19792367">
            <a:off x="-147233" y="3736337"/>
            <a:ext cx="10558359" cy="823789"/>
          </a:xfrm>
          <a:prstGeom prst="rect">
            <a:avLst/>
          </a:prstGeom>
          <a:noFill/>
        </p:spPr>
        <p:txBody>
          <a:bodyPr wrap="square" lIns="0" tIns="0" rIns="0" bIns="0" rtlCol="0">
            <a:noAutofit/>
          </a:bodyPr>
          <a:lstStyle/>
          <a:p>
            <a:pPr marL="0" marR="0" lvl="0" indent="0" algn="l" defTabSz="1043019" rtl="0" eaLnBrk="1" fontAlgn="auto" latinLnBrk="0" hangingPunct="1">
              <a:lnSpc>
                <a:spcPct val="100000"/>
              </a:lnSpc>
              <a:spcBef>
                <a:spcPts val="0"/>
              </a:spcBef>
              <a:spcAft>
                <a:spcPts val="0"/>
              </a:spcAft>
              <a:buClrTx/>
              <a:buSzTx/>
              <a:buFontTx/>
              <a:buNone/>
              <a:tabLst/>
              <a:defRPr/>
            </a:pPr>
            <a:r>
              <a:rPr kumimoji="0" lang="en-GB" sz="60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Not Applicable – no changes</a:t>
            </a:r>
          </a:p>
        </p:txBody>
      </p:sp>
    </p:spTree>
    <p:extLst>
      <p:ext uri="{BB962C8B-B14F-4D97-AF65-F5344CB8AC3E}">
        <p14:creationId xmlns:p14="http://schemas.microsoft.com/office/powerpoint/2010/main" val="218832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D6D12C-8AB5-4470-917E-66FD5436390F}"/>
              </a:ext>
            </a:extLst>
          </p:cNvPr>
          <p:cNvSpPr>
            <a:spLocks noGrp="1"/>
          </p:cNvSpPr>
          <p:nvPr>
            <p:ph sz="quarter" idx="11"/>
          </p:nvPr>
        </p:nvSpPr>
        <p:spPr>
          <a:xfrm>
            <a:off x="486000" y="1032757"/>
            <a:ext cx="8778316" cy="536058"/>
          </a:xfrm>
        </p:spPr>
        <p:txBody>
          <a:bodyPr/>
          <a:lstStyle/>
          <a:p>
            <a:r>
              <a:rPr lang="en-GB" altLang="en-US" sz="1200" dirty="0"/>
              <a:t>Where capacity requirements or volumes are significant, for example in registered users, transaction rates or database/file volumes for certain components of the system then this slide should be included and details completed in the table below.</a:t>
            </a:r>
          </a:p>
          <a:p>
            <a:endParaRPr lang="en-GB" sz="1200" dirty="0"/>
          </a:p>
        </p:txBody>
      </p:sp>
      <p:sp>
        <p:nvSpPr>
          <p:cNvPr id="3" name="Slide Number Placeholder 2">
            <a:extLst>
              <a:ext uri="{FF2B5EF4-FFF2-40B4-BE49-F238E27FC236}">
                <a16:creationId xmlns:a16="http://schemas.microsoft.com/office/drawing/2014/main" id="{717464C5-5434-41CA-B8D4-0CF7E29110A5}"/>
              </a:ext>
            </a:extLst>
          </p:cNvPr>
          <p:cNvSpPr>
            <a:spLocks noGrp="1"/>
          </p:cNvSpPr>
          <p:nvPr>
            <p:ph type="sldNum" sz="quarter" idx="10"/>
          </p:nvPr>
        </p:nvSpPr>
        <p:spPr/>
        <p:txBody>
          <a:bodyPr/>
          <a:lstStyle/>
          <a:p>
            <a:fld id="{08BDDC8D-36E9-467E-8CF1-750845950A7F}" type="slidenum">
              <a:rPr lang="en-GB" smtClean="0"/>
              <a:pPr/>
              <a:t>27</a:t>
            </a:fld>
            <a:endParaRPr lang="en-GB"/>
          </a:p>
        </p:txBody>
      </p:sp>
      <p:sp>
        <p:nvSpPr>
          <p:cNvPr id="4" name="Title 3">
            <a:extLst>
              <a:ext uri="{FF2B5EF4-FFF2-40B4-BE49-F238E27FC236}">
                <a16:creationId xmlns:a16="http://schemas.microsoft.com/office/drawing/2014/main" id="{739C29D8-6EB6-46CD-8215-7E818175FF84}"/>
              </a:ext>
            </a:extLst>
          </p:cNvPr>
          <p:cNvSpPr>
            <a:spLocks noGrp="1"/>
          </p:cNvSpPr>
          <p:nvPr>
            <p:ph type="title"/>
          </p:nvPr>
        </p:nvSpPr>
        <p:spPr/>
        <p:txBody>
          <a:bodyPr/>
          <a:lstStyle/>
          <a:p>
            <a:r>
              <a:rPr lang="en-GB" altLang="en-US" dirty="0"/>
              <a:t>Capacity, Volumes &amp; Performance</a:t>
            </a:r>
            <a:endParaRPr lang="en-GB" dirty="0"/>
          </a:p>
        </p:txBody>
      </p:sp>
      <p:graphicFrame>
        <p:nvGraphicFramePr>
          <p:cNvPr id="5" name="Table 4">
            <a:extLst>
              <a:ext uri="{FF2B5EF4-FFF2-40B4-BE49-F238E27FC236}">
                <a16:creationId xmlns:a16="http://schemas.microsoft.com/office/drawing/2014/main" id="{4C82C20F-2C81-4223-BE83-EF3EAD5E554D}"/>
              </a:ext>
            </a:extLst>
          </p:cNvPr>
          <p:cNvGraphicFramePr>
            <a:graphicFrameLocks noGrp="1"/>
          </p:cNvGraphicFramePr>
          <p:nvPr>
            <p:extLst>
              <p:ext uri="{D42A27DB-BD31-4B8C-83A1-F6EECF244321}">
                <p14:modId xmlns:p14="http://schemas.microsoft.com/office/powerpoint/2010/main" val="3262588481"/>
              </p:ext>
            </p:extLst>
          </p:nvPr>
        </p:nvGraphicFramePr>
        <p:xfrm>
          <a:off x="485775" y="1553581"/>
          <a:ext cx="9236074" cy="3992537"/>
        </p:xfrm>
        <a:graphic>
          <a:graphicData uri="http://schemas.openxmlformats.org/drawingml/2006/table">
            <a:tbl>
              <a:tblPr firstRow="1" bandRow="1">
                <a:tableStyleId>{69012ECD-51FC-41F1-AA8D-1B2483CD663E}</a:tableStyleId>
              </a:tblPr>
              <a:tblGrid>
                <a:gridCol w="1684361">
                  <a:extLst>
                    <a:ext uri="{9D8B030D-6E8A-4147-A177-3AD203B41FA5}">
                      <a16:colId xmlns:a16="http://schemas.microsoft.com/office/drawing/2014/main" val="1579506923"/>
                    </a:ext>
                  </a:extLst>
                </a:gridCol>
                <a:gridCol w="1647737">
                  <a:extLst>
                    <a:ext uri="{9D8B030D-6E8A-4147-A177-3AD203B41FA5}">
                      <a16:colId xmlns:a16="http://schemas.microsoft.com/office/drawing/2014/main" val="2356750508"/>
                    </a:ext>
                  </a:extLst>
                </a:gridCol>
                <a:gridCol w="1475994">
                  <a:extLst>
                    <a:ext uri="{9D8B030D-6E8A-4147-A177-3AD203B41FA5}">
                      <a16:colId xmlns:a16="http://schemas.microsoft.com/office/drawing/2014/main" val="3466060487"/>
                    </a:ext>
                  </a:extLst>
                </a:gridCol>
                <a:gridCol w="1475994">
                  <a:extLst>
                    <a:ext uri="{9D8B030D-6E8A-4147-A177-3AD203B41FA5}">
                      <a16:colId xmlns:a16="http://schemas.microsoft.com/office/drawing/2014/main" val="3550327786"/>
                    </a:ext>
                  </a:extLst>
                </a:gridCol>
                <a:gridCol w="1475994">
                  <a:extLst>
                    <a:ext uri="{9D8B030D-6E8A-4147-A177-3AD203B41FA5}">
                      <a16:colId xmlns:a16="http://schemas.microsoft.com/office/drawing/2014/main" val="1440471183"/>
                    </a:ext>
                  </a:extLst>
                </a:gridCol>
                <a:gridCol w="1475994">
                  <a:extLst>
                    <a:ext uri="{9D8B030D-6E8A-4147-A177-3AD203B41FA5}">
                      <a16:colId xmlns:a16="http://schemas.microsoft.com/office/drawing/2014/main" val="903761269"/>
                    </a:ext>
                  </a:extLst>
                </a:gridCol>
              </a:tblGrid>
              <a:tr h="1008248">
                <a:tc>
                  <a:txBody>
                    <a:bodyPr/>
                    <a:lstStyle/>
                    <a:p>
                      <a:pPr algn="ctr">
                        <a:lnSpc>
                          <a:spcPts val="1200"/>
                        </a:lnSpc>
                        <a:spcBef>
                          <a:spcPts val="200"/>
                        </a:spcBef>
                        <a:spcAft>
                          <a:spcPts val="100"/>
                        </a:spcAft>
                      </a:pPr>
                      <a:r>
                        <a:rPr lang="en-GB" sz="1400" b="1" kern="1200" spc="0" dirty="0">
                          <a:solidFill>
                            <a:schemeClr val="bg1">
                              <a:lumMod val="95000"/>
                            </a:schemeClr>
                          </a:solidFill>
                          <a:latin typeface="Arial" panose="020B0604020202020204" pitchFamily="34" charset="0"/>
                          <a:ea typeface="+mn-ea"/>
                          <a:cs typeface="Arial" panose="020B0604020202020204" pitchFamily="34" charset="0"/>
                        </a:rPr>
                        <a:t>Application Component / Infrastructure Component</a:t>
                      </a:r>
                    </a:p>
                  </a:txBody>
                  <a:tcPr marT="45692" marB="45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200"/>
                        </a:spcBef>
                        <a:spcAft>
                          <a:spcPts val="100"/>
                        </a:spcAft>
                      </a:pPr>
                      <a:r>
                        <a:rPr lang="en-GB" sz="1400" b="1" kern="1200" spc="0" dirty="0">
                          <a:solidFill>
                            <a:schemeClr val="bg1">
                              <a:lumMod val="95000"/>
                            </a:schemeClr>
                          </a:solidFill>
                          <a:latin typeface="Arial"/>
                          <a:ea typeface="+mn-ea"/>
                          <a:cs typeface="Arial"/>
                        </a:rPr>
                        <a:t>Measurable Business or Technical Volumetric (trans/sec, GB etc)</a:t>
                      </a:r>
                    </a:p>
                  </a:txBody>
                  <a:tcPr marT="45692" marB="45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ts val="1400"/>
                        </a:lnSpc>
                        <a:spcBef>
                          <a:spcPts val="200"/>
                        </a:spcBef>
                        <a:spcAft>
                          <a:spcPts val="100"/>
                        </a:spcAft>
                        <a:buClrTx/>
                        <a:buSzTx/>
                        <a:buFontTx/>
                        <a:buNone/>
                        <a:tabLst/>
                        <a:defRPr/>
                      </a:pPr>
                      <a:r>
                        <a:rPr lang="en-GB" sz="1400" b="1" kern="1200" spc="0" dirty="0">
                          <a:solidFill>
                            <a:schemeClr val="bg1">
                              <a:lumMod val="95000"/>
                            </a:schemeClr>
                          </a:solidFill>
                          <a:latin typeface="Arial" panose="020B0604020202020204" pitchFamily="34" charset="0"/>
                          <a:ea typeface="+mn-ea"/>
                          <a:cs typeface="Arial" panose="020B0604020202020204" pitchFamily="34" charset="0"/>
                        </a:rPr>
                        <a:t>Current volumes</a:t>
                      </a:r>
                    </a:p>
                  </a:txBody>
                  <a:tcPr marT="45692" marB="45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200"/>
                        </a:spcBef>
                        <a:spcAft>
                          <a:spcPts val="100"/>
                        </a:spcAft>
                      </a:pPr>
                      <a:r>
                        <a:rPr lang="en-GB" sz="1400" b="1" kern="1200" spc="0" dirty="0">
                          <a:solidFill>
                            <a:schemeClr val="bg1">
                              <a:lumMod val="95000"/>
                            </a:schemeClr>
                          </a:solidFill>
                          <a:latin typeface="Arial" panose="020B0604020202020204" pitchFamily="34" charset="0"/>
                          <a:ea typeface="+mn-ea"/>
                          <a:cs typeface="Arial" panose="020B0604020202020204" pitchFamily="34" charset="0"/>
                        </a:rPr>
                        <a:t>Day 1 requirement</a:t>
                      </a:r>
                    </a:p>
                  </a:txBody>
                  <a:tcPr marT="45692" marB="45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200"/>
                        </a:spcBef>
                        <a:spcAft>
                          <a:spcPts val="100"/>
                        </a:spcAft>
                      </a:pPr>
                      <a:r>
                        <a:rPr lang="en-GB" sz="1400" b="1" kern="1200" spc="0" dirty="0">
                          <a:solidFill>
                            <a:schemeClr val="bg1">
                              <a:lumMod val="95000"/>
                            </a:schemeClr>
                          </a:solidFill>
                          <a:latin typeface="Arial" panose="020B0604020202020204" pitchFamily="34" charset="0"/>
                          <a:ea typeface="+mn-ea"/>
                          <a:cs typeface="Arial" panose="020B0604020202020204" pitchFamily="34" charset="0"/>
                        </a:rPr>
                        <a:t>12 month requirement</a:t>
                      </a:r>
                    </a:p>
                  </a:txBody>
                  <a:tcPr marT="45692" marB="45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200"/>
                        </a:lnSpc>
                        <a:spcBef>
                          <a:spcPts val="200"/>
                        </a:spcBef>
                        <a:spcAft>
                          <a:spcPts val="100"/>
                        </a:spcAft>
                      </a:pPr>
                      <a:r>
                        <a:rPr lang="en-GB" sz="1400" b="1" kern="1200" spc="0" dirty="0">
                          <a:solidFill>
                            <a:schemeClr val="bg1">
                              <a:lumMod val="95000"/>
                            </a:schemeClr>
                          </a:solidFill>
                          <a:latin typeface="Arial" panose="020B0604020202020204" pitchFamily="34" charset="0"/>
                          <a:ea typeface="+mn-ea"/>
                          <a:cs typeface="Arial" panose="020B0604020202020204" pitchFamily="34" charset="0"/>
                        </a:rPr>
                        <a:t>3 year requirement</a:t>
                      </a:r>
                    </a:p>
                  </a:txBody>
                  <a:tcPr marT="45692" marB="456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5646045"/>
                  </a:ext>
                </a:extLst>
              </a:tr>
              <a:tr h="304769">
                <a:tc>
                  <a:txBody>
                    <a:bodyPr/>
                    <a:lstStyle/>
                    <a:p>
                      <a:pPr>
                        <a:lnSpc>
                          <a:spcPct val="100000"/>
                        </a:lnSpc>
                        <a:spcBef>
                          <a:spcPts val="600"/>
                        </a:spcBef>
                        <a:spcAft>
                          <a:spcPts val="100"/>
                        </a:spcAft>
                      </a:pPr>
                      <a:r>
                        <a:rPr lang="en-GB" sz="1400" b="0" kern="1200" dirty="0">
                          <a:solidFill>
                            <a:schemeClr val="tx2"/>
                          </a:solidFill>
                          <a:latin typeface="Arial"/>
                          <a:ea typeface="+mn-ea"/>
                          <a:cs typeface="Arial"/>
                        </a:rPr>
                        <a:t>DAS</a:t>
                      </a: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indent="-171450" algn="l">
                        <a:lnSpc>
                          <a:spcPct val="100000"/>
                        </a:lnSpc>
                        <a:spcBef>
                          <a:spcPts val="700"/>
                        </a:spcBef>
                        <a:spcAft>
                          <a:spcPts val="0"/>
                        </a:spcAft>
                        <a:buClr>
                          <a:srgbClr val="000000"/>
                        </a:buClr>
                        <a:buFont typeface="Arial,Sans-Serif"/>
                        <a:buChar char="•"/>
                      </a:pPr>
                      <a:r>
                        <a:rPr lang="en-GB" sz="1400" b="0" kern="1200" dirty="0">
                          <a:solidFill>
                            <a:schemeClr val="tx2"/>
                          </a:solidFill>
                          <a:latin typeface="Arial"/>
                          <a:ea typeface="+mn-ea"/>
                          <a:cs typeface="Arial"/>
                        </a:rPr>
                        <a:t> </a:t>
                      </a:r>
                      <a:r>
                        <a:rPr lang="en-GB" sz="1400" b="0" i="0" u="none" strike="noStrike" kern="1200" noProof="0" dirty="0"/>
                        <a:t>Daily - 200k to 300k daily requests</a:t>
                      </a:r>
                      <a:endParaRPr lang="en-US" sz="1400" b="0" i="0" u="none" strike="noStrike" kern="1200" noProof="0" dirty="0"/>
                    </a:p>
                    <a:p>
                      <a:pPr marL="171450" marR="0" lvl="0" indent="-171450" algn="l">
                        <a:lnSpc>
                          <a:spcPct val="100000"/>
                        </a:lnSpc>
                        <a:spcBef>
                          <a:spcPts val="700"/>
                        </a:spcBef>
                        <a:spcAft>
                          <a:spcPts val="0"/>
                        </a:spcAft>
                        <a:buClr>
                          <a:srgbClr val="000000"/>
                        </a:buClr>
                        <a:buFont typeface="Arial,Sans-Serif"/>
                        <a:buChar char="•"/>
                      </a:pPr>
                      <a:r>
                        <a:rPr lang="en-GB" sz="1400" b="0" i="0" u="none" strike="noStrike" kern="1200" noProof="0" dirty="0"/>
                        <a:t>1.5 million to 2 million at month ends</a:t>
                      </a: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lvl="0" indent="-171450" algn="l">
                        <a:lnSpc>
                          <a:spcPct val="100000"/>
                        </a:lnSpc>
                        <a:spcBef>
                          <a:spcPts val="700"/>
                        </a:spcBef>
                        <a:spcAft>
                          <a:spcPts val="0"/>
                        </a:spcAft>
                        <a:buClr>
                          <a:srgbClr val="000000"/>
                        </a:buClr>
                        <a:buFont typeface="Arial,Sans-Serif"/>
                        <a:buChar char="•"/>
                      </a:pPr>
                      <a:r>
                        <a:rPr lang="en-GB" sz="1400" b="0" i="0" u="none" strike="noStrike" kern="1200" noProof="0" dirty="0"/>
                        <a:t>Daily - 200k to 300k daily requests</a:t>
                      </a:r>
                      <a:endParaRPr lang="en-US" sz="1400" b="0" i="0" u="none" strike="noStrike" kern="1200" noProof="0" dirty="0"/>
                    </a:p>
                    <a:p>
                      <a:pPr marL="171450" marR="0" lvl="0" indent="-171450" algn="l">
                        <a:lnSpc>
                          <a:spcPct val="100000"/>
                        </a:lnSpc>
                        <a:spcBef>
                          <a:spcPts val="700"/>
                        </a:spcBef>
                        <a:spcAft>
                          <a:spcPts val="0"/>
                        </a:spcAft>
                        <a:buClr>
                          <a:srgbClr val="000000"/>
                        </a:buClr>
                        <a:buFont typeface="Arial,Sans-Serif"/>
                        <a:buChar char="•"/>
                      </a:pPr>
                      <a:r>
                        <a:rPr lang="en-GB" sz="1400" b="0" i="0" u="none" strike="noStrike" kern="1200" noProof="0" dirty="0"/>
                        <a:t>1.5 million to 2 million at month ends</a:t>
                      </a:r>
                      <a:endParaRPr lang="en-GB" dirty="0"/>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400" b="0" kern="1200" dirty="0">
                          <a:solidFill>
                            <a:schemeClr val="tx2"/>
                          </a:solidFill>
                          <a:latin typeface="Arial"/>
                          <a:ea typeface="+mn-ea"/>
                          <a:cs typeface="Arial"/>
                        </a:rPr>
                        <a:t> 14 GB</a:t>
                      </a: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400" b="0" kern="1200" dirty="0">
                          <a:solidFill>
                            <a:schemeClr val="tx2"/>
                          </a:solidFill>
                          <a:latin typeface="Arial"/>
                          <a:ea typeface="+mn-ea"/>
                          <a:cs typeface="Arial"/>
                        </a:rPr>
                        <a:t>100 GB</a:t>
                      </a: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400" b="0" kern="1200" dirty="0">
                          <a:solidFill>
                            <a:schemeClr val="tx2"/>
                          </a:solidFill>
                          <a:latin typeface="Arial"/>
                          <a:ea typeface="+mn-ea"/>
                          <a:cs typeface="Arial"/>
                        </a:rPr>
                        <a:t>300 GB</a:t>
                      </a: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7851391"/>
                  </a:ext>
                </a:extLst>
              </a:tr>
              <a:tr h="304769">
                <a:tc>
                  <a:txBody>
                    <a:bodyPr/>
                    <a:lstStyle/>
                    <a:p>
                      <a:pPr>
                        <a:lnSpc>
                          <a:spcPct val="100000"/>
                        </a:lnSpc>
                        <a:spcBef>
                          <a:spcPts val="600"/>
                        </a:spcBef>
                        <a:spcAft>
                          <a:spcPts val="100"/>
                        </a:spcAft>
                      </a:pPr>
                      <a:r>
                        <a:rPr lang="en-GB" sz="1400" b="0" kern="1200" dirty="0">
                          <a:solidFill>
                            <a:schemeClr val="tx2"/>
                          </a:solidFill>
                          <a:latin typeface="Arial" panose="020B0604020202020204" pitchFamily="34" charset="0"/>
                          <a:ea typeface="+mn-ea"/>
                          <a:cs typeface="Arial" panose="020B0604020202020204" pitchFamily="34" charset="0"/>
                        </a:rPr>
                        <a:t> </a:t>
                      </a: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400" b="0" kern="1200" dirty="0">
                          <a:solidFill>
                            <a:schemeClr val="tx2"/>
                          </a:solidFill>
                          <a:latin typeface="Arial" panose="020B0604020202020204" pitchFamily="34" charset="0"/>
                          <a:ea typeface="+mn-ea"/>
                          <a:cs typeface="Arial" panose="020B0604020202020204" pitchFamily="34" charset="0"/>
                        </a:rPr>
                        <a:t> </a:t>
                      </a: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400" b="0" kern="1200" dirty="0">
                          <a:solidFill>
                            <a:schemeClr val="tx2"/>
                          </a:solidFill>
                          <a:latin typeface="Arial" panose="020B0604020202020204" pitchFamily="34" charset="0"/>
                          <a:ea typeface="+mn-ea"/>
                          <a:cs typeface="Arial" panose="020B0604020202020204" pitchFamily="34" charset="0"/>
                        </a:rPr>
                        <a:t> </a:t>
                      </a: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400" b="0" kern="1200" dirty="0">
                          <a:solidFill>
                            <a:schemeClr val="tx2"/>
                          </a:solidFill>
                          <a:latin typeface="Arial" panose="020B0604020202020204" pitchFamily="34" charset="0"/>
                          <a:ea typeface="+mn-ea"/>
                          <a:cs typeface="Arial" panose="020B0604020202020204" pitchFamily="34" charset="0"/>
                        </a:rPr>
                        <a:t> </a:t>
                      </a: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1787057"/>
                  </a:ext>
                </a:extLst>
              </a:tr>
              <a:tr h="304769">
                <a:tc>
                  <a:txBody>
                    <a:bodyPr/>
                    <a:lstStyle/>
                    <a:p>
                      <a:pPr>
                        <a:lnSpc>
                          <a:spcPct val="100000"/>
                        </a:lnSpc>
                        <a:spcBef>
                          <a:spcPts val="600"/>
                        </a:spcBef>
                        <a:spcAft>
                          <a:spcPts val="100"/>
                        </a:spcAft>
                      </a:pPr>
                      <a:r>
                        <a:rPr lang="en-GB" sz="1400" b="0" kern="1200" dirty="0">
                          <a:solidFill>
                            <a:schemeClr val="tx2"/>
                          </a:solidFill>
                          <a:latin typeface="Arial" panose="020B0604020202020204" pitchFamily="34" charset="0"/>
                          <a:ea typeface="+mn-ea"/>
                          <a:cs typeface="Arial" panose="020B0604020202020204" pitchFamily="34" charset="0"/>
                        </a:rPr>
                        <a:t> </a:t>
                      </a: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400" b="0" kern="1200" dirty="0">
                          <a:solidFill>
                            <a:schemeClr val="tx2"/>
                          </a:solidFill>
                          <a:latin typeface="Arial" panose="020B0604020202020204" pitchFamily="34" charset="0"/>
                          <a:ea typeface="+mn-ea"/>
                          <a:cs typeface="Arial" panose="020B0604020202020204" pitchFamily="34" charset="0"/>
                        </a:rPr>
                        <a:t> </a:t>
                      </a: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400" b="0" kern="1200" dirty="0">
                          <a:solidFill>
                            <a:schemeClr val="tx2"/>
                          </a:solidFill>
                          <a:latin typeface="Arial" panose="020B0604020202020204" pitchFamily="34" charset="0"/>
                          <a:ea typeface="+mn-ea"/>
                          <a:cs typeface="Arial" panose="020B0604020202020204" pitchFamily="34" charset="0"/>
                        </a:rPr>
                        <a:t> </a:t>
                      </a: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r>
                        <a:rPr lang="en-GB" sz="1400" b="0" kern="1200" dirty="0">
                          <a:solidFill>
                            <a:schemeClr val="tx2"/>
                          </a:solidFill>
                          <a:latin typeface="Arial" panose="020B0604020202020204" pitchFamily="34" charset="0"/>
                          <a:ea typeface="+mn-ea"/>
                          <a:cs typeface="Arial" panose="020B0604020202020204" pitchFamily="34" charset="0"/>
                        </a:rPr>
                        <a:t> </a:t>
                      </a: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1204950"/>
                  </a:ext>
                </a:extLst>
              </a:tr>
              <a:tr h="304769">
                <a:tc>
                  <a:txBody>
                    <a:bodyPr/>
                    <a:lstStyle/>
                    <a:p>
                      <a:pPr>
                        <a:lnSpc>
                          <a:spcPct val="100000"/>
                        </a:lnSpc>
                        <a:spcBef>
                          <a:spcPts val="600"/>
                        </a:spcBef>
                        <a:spcAft>
                          <a:spcPts val="100"/>
                        </a:spcAft>
                      </a:pP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8597816"/>
                  </a:ext>
                </a:extLst>
              </a:tr>
              <a:tr h="304769">
                <a:tc>
                  <a:txBody>
                    <a:bodyPr/>
                    <a:lstStyle/>
                    <a:p>
                      <a:pPr>
                        <a:lnSpc>
                          <a:spcPct val="100000"/>
                        </a:lnSpc>
                        <a:spcBef>
                          <a:spcPts val="600"/>
                        </a:spcBef>
                        <a:spcAft>
                          <a:spcPts val="100"/>
                        </a:spcAft>
                      </a:pP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247974"/>
                  </a:ext>
                </a:extLst>
              </a:tr>
              <a:tr h="304769">
                <a:tc>
                  <a:txBody>
                    <a:bodyPr/>
                    <a:lstStyle/>
                    <a:p>
                      <a:pPr>
                        <a:lnSpc>
                          <a:spcPct val="100000"/>
                        </a:lnSpc>
                        <a:spcBef>
                          <a:spcPts val="600"/>
                        </a:spcBef>
                        <a:spcAft>
                          <a:spcPts val="100"/>
                        </a:spcAft>
                      </a:pP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spcBef>
                          <a:spcPts val="600"/>
                        </a:spcBef>
                        <a:spcAft>
                          <a:spcPts val="100"/>
                        </a:spcAft>
                      </a:pPr>
                      <a:endParaRPr lang="en-GB" sz="1400" b="0" kern="1200" dirty="0">
                        <a:solidFill>
                          <a:schemeClr val="tx2"/>
                        </a:solidFill>
                        <a:latin typeface="Arial" panose="020B0604020202020204" pitchFamily="34" charset="0"/>
                        <a:ea typeface="+mn-ea"/>
                        <a:cs typeface="Arial" panose="020B0604020202020204" pitchFamily="34" charset="0"/>
                      </a:endParaRPr>
                    </a:p>
                  </a:txBody>
                  <a:tcPr marT="45692" marB="456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7609858"/>
                  </a:ext>
                </a:extLst>
              </a:tr>
            </a:tbl>
          </a:graphicData>
        </a:graphic>
      </p:graphicFrame>
      <p:pic>
        <p:nvPicPr>
          <p:cNvPr id="6" name="Graphic 4" descr="Send">
            <a:extLst>
              <a:ext uri="{FF2B5EF4-FFF2-40B4-BE49-F238E27FC236}">
                <a16:creationId xmlns:a16="http://schemas.microsoft.com/office/drawing/2014/main" id="{5D0BC82E-8620-4D9C-A8DA-A6777EF309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726" y="381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1031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A2CD6D-F57B-4691-9AF1-07C5CF005C9B}"/>
              </a:ext>
            </a:extLst>
          </p:cNvPr>
          <p:cNvSpPr>
            <a:spLocks noGrp="1"/>
          </p:cNvSpPr>
          <p:nvPr>
            <p:ph sz="quarter" idx="11"/>
          </p:nvPr>
        </p:nvSpPr>
        <p:spPr>
          <a:xfrm>
            <a:off x="486000" y="1300944"/>
            <a:ext cx="9720000" cy="5704996"/>
          </a:xfrm>
        </p:spPr>
        <p:txBody>
          <a:bodyPr/>
          <a:lstStyle/>
          <a:p>
            <a:pPr>
              <a:defRPr/>
            </a:pPr>
            <a:r>
              <a:rPr lang="en-GB" sz="1200" b="1" dirty="0"/>
              <a:t>Will this design ensure the service meets </a:t>
            </a:r>
            <a:r>
              <a:rPr lang="en-GB" sz="1200" b="1" dirty="0">
                <a:hlinkClick r:id="rId2"/>
              </a:rPr>
              <a:t>Operational Readiness</a:t>
            </a:r>
            <a:r>
              <a:rPr lang="en-GB" sz="1200" b="1" dirty="0"/>
              <a:t> requirements?  Yes/No*</a:t>
            </a:r>
          </a:p>
          <a:p>
            <a:pPr>
              <a:defRPr/>
            </a:pPr>
            <a:r>
              <a:rPr lang="en-GB" sz="1200" dirty="0"/>
              <a:t>Ensure that the questions below have been met and answered in this HLSD document based on the detailed points in the </a:t>
            </a:r>
            <a:r>
              <a:rPr lang="en-GB" sz="1200" dirty="0">
                <a:hlinkClick r:id="rId3"/>
              </a:rPr>
              <a:t>Operationally Ready</a:t>
            </a:r>
            <a:r>
              <a:rPr lang="en-GB" sz="1200" dirty="0"/>
              <a:t> process document. </a:t>
            </a:r>
          </a:p>
          <a:p>
            <a:pPr>
              <a:defRPr/>
            </a:pPr>
            <a:endParaRPr lang="en-GB" sz="1200" dirty="0"/>
          </a:p>
          <a:p>
            <a:pPr marL="282575" lvl="2" indent="-171450">
              <a:spcBef>
                <a:spcPts val="0"/>
              </a:spcBef>
              <a:buFont typeface="Arial" panose="020B0604020202020204" pitchFamily="34" charset="0"/>
              <a:buChar char="•"/>
              <a:defRPr/>
            </a:pPr>
            <a:r>
              <a:rPr lang="en-GB" sz="1200" dirty="0"/>
              <a:t>The service is managed and supported in-line with customer and operational hours of availability</a:t>
            </a:r>
          </a:p>
          <a:p>
            <a:pPr marL="282575" lvl="2" indent="-171450">
              <a:spcBef>
                <a:spcPts val="0"/>
              </a:spcBef>
              <a:buFont typeface="Arial" panose="020B0604020202020204" pitchFamily="34" charset="0"/>
              <a:buChar char="•"/>
              <a:defRPr/>
            </a:pPr>
            <a:r>
              <a:rPr lang="en-GB" sz="1200" dirty="0"/>
              <a:t>The service is resilient ( </a:t>
            </a:r>
            <a:r>
              <a:rPr lang="en-GB" sz="1200" dirty="0">
                <a:hlinkClick r:id="rId4"/>
              </a:rPr>
              <a:t>https://intranet.rbsres01.net/policies/RBSPolicyFramework/services/Pages/it-resilience.aspx</a:t>
            </a:r>
            <a:r>
              <a:rPr lang="en-GB" sz="1200" dirty="0"/>
              <a:t> )</a:t>
            </a:r>
          </a:p>
          <a:p>
            <a:pPr marL="282575" lvl="2" indent="-171450">
              <a:spcBef>
                <a:spcPts val="0"/>
              </a:spcBef>
              <a:buFont typeface="Arial" panose="020B0604020202020204" pitchFamily="34" charset="0"/>
              <a:buChar char="•"/>
              <a:defRPr/>
            </a:pPr>
            <a:r>
              <a:rPr lang="en-GB" sz="1200" dirty="0"/>
              <a:t>The service is secure (</a:t>
            </a:r>
            <a:r>
              <a:rPr lang="en-GB" sz="1200" dirty="0">
                <a:hlinkClick r:id="rId5"/>
              </a:rPr>
              <a:t>https://intranet.rbsres01.net/policies/RBSPolicyFramework/services/Pages/Security.aspx</a:t>
            </a:r>
            <a:r>
              <a:rPr lang="en-GB" sz="1200" dirty="0"/>
              <a:t> )</a:t>
            </a:r>
            <a:endParaRPr lang="en-GB" sz="1200" b="1" dirty="0"/>
          </a:p>
          <a:p>
            <a:pPr>
              <a:defRPr/>
            </a:pPr>
            <a:endParaRPr lang="en-GB" sz="1200" b="1" dirty="0"/>
          </a:p>
          <a:p>
            <a:pPr>
              <a:defRPr/>
            </a:pPr>
            <a:r>
              <a:rPr lang="en-GB" sz="1200" b="1" dirty="0"/>
              <a:t>Workload Placement Assessment </a:t>
            </a:r>
            <a:r>
              <a:rPr lang="en-GB" sz="1200" u="sng" dirty="0">
                <a:hlinkClick r:id="rId6"/>
              </a:rPr>
              <a:t>https://intranet.rbsres01.net/Businesses/Services/Technology/Pages/Cloud-Workload-Placement.aspx</a:t>
            </a:r>
            <a:endParaRPr lang="en-GB" sz="1200" dirty="0"/>
          </a:p>
          <a:p>
            <a:pPr>
              <a:defRPr/>
            </a:pPr>
            <a:r>
              <a:rPr lang="en-GB" sz="1200" dirty="0"/>
              <a:t>The </a:t>
            </a:r>
            <a:r>
              <a:rPr lang="en-GB" sz="1200" u="sng" dirty="0">
                <a:hlinkClick r:id="rId7"/>
              </a:rPr>
              <a:t>Workload Placement Decision Tree</a:t>
            </a:r>
            <a:r>
              <a:rPr lang="en-GB" sz="1200" dirty="0"/>
              <a:t> (WPDT) must be used to determine the most appropriate hosting location for the service. If the result of that WDPT analysis is that the service will be hosted internally (e.g. on-premise Private Cloud or other internal environment such as Virtual / Physical Servers or our Mainframe) then there is </a:t>
            </a:r>
            <a:r>
              <a:rPr lang="en-GB" sz="1200" b="1" u="sng" dirty="0"/>
              <a:t>no</a:t>
            </a:r>
            <a:r>
              <a:rPr lang="en-GB" sz="1200" dirty="0"/>
              <a:t> requirement to complete an associated </a:t>
            </a:r>
            <a:r>
              <a:rPr lang="en-GB" sz="1200" u="sng" dirty="0">
                <a:hlinkClick r:id="rId8"/>
              </a:rPr>
              <a:t>Workload Placement Assessment form</a:t>
            </a:r>
            <a:r>
              <a:rPr lang="en-GB" sz="1200" dirty="0"/>
              <a:t>, please simply detail the results of the WDPT analysis in the table below. If there is any external Cloud element to the service, then a Workload Placement Assessment form </a:t>
            </a:r>
            <a:r>
              <a:rPr lang="en-GB" sz="1200" b="1" u="sng" dirty="0"/>
              <a:t>must</a:t>
            </a:r>
            <a:r>
              <a:rPr lang="en-GB" sz="1200" dirty="0"/>
              <a:t> be completed and appropriate details captured in the table below.</a:t>
            </a:r>
          </a:p>
          <a:p>
            <a:pPr>
              <a:defRPr/>
            </a:pPr>
            <a:endParaRPr lang="en-GB" sz="1200" dirty="0"/>
          </a:p>
          <a:p>
            <a:pPr marL="0" lvl="1" indent="0">
              <a:buFont typeface="Wingdings" panose="05000000000000000000" pitchFamily="2" charset="2"/>
              <a:buNone/>
              <a:defRPr/>
            </a:pPr>
            <a:endParaRPr lang="en-GB" altLang="en-US" sz="900" dirty="0">
              <a:latin typeface="Segoe UI" panose="020B0502040204020203" pitchFamily="34" charset="0"/>
            </a:endParaRPr>
          </a:p>
          <a:p>
            <a:pPr marL="0" lvl="1" indent="0">
              <a:buFont typeface="Wingdings" panose="05000000000000000000" pitchFamily="2" charset="2"/>
              <a:buNone/>
              <a:defRPr/>
            </a:pPr>
            <a:endParaRPr lang="en-GB" sz="1200" b="1" dirty="0"/>
          </a:p>
          <a:p>
            <a:pPr marL="0" lvl="1" indent="0">
              <a:spcBef>
                <a:spcPts val="36"/>
              </a:spcBef>
              <a:buFont typeface="Wingdings" panose="05000000000000000000" pitchFamily="2" charset="2"/>
              <a:buNone/>
              <a:defRPr/>
            </a:pPr>
            <a:endParaRPr lang="en-GB" sz="1200" b="1" dirty="0"/>
          </a:p>
          <a:p>
            <a:pPr marL="0" lvl="1" indent="0">
              <a:spcBef>
                <a:spcPts val="36"/>
              </a:spcBef>
              <a:buFont typeface="Wingdings" panose="05000000000000000000" pitchFamily="2" charset="2"/>
              <a:buNone/>
              <a:defRPr/>
            </a:pPr>
            <a:endParaRPr lang="en-GB" sz="1200" b="1" dirty="0"/>
          </a:p>
          <a:p>
            <a:pPr marL="0" lvl="1" indent="0">
              <a:spcBef>
                <a:spcPts val="36"/>
              </a:spcBef>
              <a:buFont typeface="Wingdings" panose="05000000000000000000" pitchFamily="2" charset="2"/>
              <a:buNone/>
              <a:defRPr/>
            </a:pPr>
            <a:endParaRPr lang="en-GB" sz="1200" b="1" dirty="0"/>
          </a:p>
          <a:p>
            <a:pPr marL="0" lvl="1" indent="0">
              <a:spcBef>
                <a:spcPts val="36"/>
              </a:spcBef>
              <a:buFont typeface="Wingdings" panose="05000000000000000000" pitchFamily="2" charset="2"/>
              <a:buNone/>
              <a:defRPr/>
            </a:pPr>
            <a:endParaRPr lang="en-GB" sz="1200" b="1" dirty="0"/>
          </a:p>
          <a:p>
            <a:pPr marL="0" lvl="1" indent="0">
              <a:buFont typeface="Wingdings" panose="05000000000000000000" pitchFamily="2" charset="2"/>
              <a:buNone/>
              <a:defRPr/>
            </a:pPr>
            <a:endParaRPr lang="en-GB" sz="1200" b="1" dirty="0"/>
          </a:p>
          <a:p>
            <a:pPr marL="0" lvl="1" indent="0">
              <a:buFont typeface="Wingdings" panose="05000000000000000000" pitchFamily="2" charset="2"/>
              <a:buNone/>
              <a:defRPr/>
            </a:pPr>
            <a:r>
              <a:rPr lang="en-GB" sz="1200" b="1" dirty="0"/>
              <a:t>Fit to proceed via the Technology Governance Framework?  Yes/No*</a:t>
            </a:r>
          </a:p>
          <a:p>
            <a:pPr marL="0" lvl="1" indent="0">
              <a:buFont typeface="Wingdings" panose="05000000000000000000" pitchFamily="2" charset="2"/>
              <a:buNone/>
              <a:defRPr/>
            </a:pPr>
            <a:r>
              <a:rPr lang="en-GB" sz="1200" dirty="0"/>
              <a:t>The </a:t>
            </a:r>
            <a:r>
              <a:rPr lang="en-GB" sz="1200" dirty="0">
                <a:hlinkClick r:id="" action="ppaction://noaction"/>
              </a:rPr>
              <a:t>CTORB Scorecard</a:t>
            </a:r>
            <a:r>
              <a:rPr lang="en-GB" sz="1200" dirty="0"/>
              <a:t> in the Appendix is completed iteratively (at least once) by the ISA for each design. All answers being </a:t>
            </a:r>
            <a:r>
              <a:rPr lang="en-GB" sz="1200" b="1" dirty="0"/>
              <a:t>Yes</a:t>
            </a:r>
            <a:r>
              <a:rPr lang="en-GB" sz="1200" dirty="0"/>
              <a:t> means the design is within governance. Any single </a:t>
            </a:r>
            <a:r>
              <a:rPr lang="en-GB" sz="1200" b="1" dirty="0"/>
              <a:t>No</a:t>
            </a:r>
            <a:r>
              <a:rPr lang="en-GB" sz="1200" dirty="0"/>
              <a:t> answer (or a </a:t>
            </a:r>
            <a:r>
              <a:rPr lang="en-GB" sz="1200" b="1" dirty="0"/>
              <a:t>No</a:t>
            </a:r>
            <a:r>
              <a:rPr lang="en-GB" sz="1200" dirty="0"/>
              <a:t> to Operational Readiness above) means the Design MUST be reviewed and approved at the </a:t>
            </a:r>
            <a:r>
              <a:rPr lang="en-GB" sz="1200" dirty="0">
                <a:hlinkClick r:id="rId9"/>
              </a:rPr>
              <a:t>CTO Review Board </a:t>
            </a:r>
            <a:r>
              <a:rPr lang="en-GB" sz="1200" dirty="0"/>
              <a:t>(CTORB) or the </a:t>
            </a:r>
            <a:r>
              <a:rPr lang="en-GB" sz="1200" dirty="0">
                <a:hlinkClick r:id="rId10"/>
              </a:rPr>
              <a:t>CTO Design Authority </a:t>
            </a:r>
            <a:r>
              <a:rPr lang="en-GB" sz="1200" dirty="0"/>
              <a:t>(CTODA) via this </a:t>
            </a:r>
            <a:r>
              <a:rPr lang="en-GB" sz="1200" dirty="0">
                <a:hlinkClick r:id="rId11"/>
              </a:rPr>
              <a:t>Early Referral Form</a:t>
            </a:r>
            <a:r>
              <a:rPr lang="en-GB" sz="1200" dirty="0"/>
              <a:t>.</a:t>
            </a:r>
          </a:p>
          <a:p>
            <a:pPr marL="0" lvl="1" indent="0">
              <a:buFont typeface="Wingdings" panose="05000000000000000000" pitchFamily="2" charset="2"/>
              <a:buNone/>
              <a:defRPr/>
            </a:pPr>
            <a:r>
              <a:rPr lang="en-GB" sz="1200" b="1" dirty="0"/>
              <a:t>* </a:t>
            </a:r>
            <a:r>
              <a:rPr lang="en-GB" sz="1200" b="1" u="sng" dirty="0"/>
              <a:t>If after iterative design any of the answers remains as No, the design is not within CTO governance.</a:t>
            </a:r>
          </a:p>
          <a:p>
            <a:pPr marL="0" lvl="1" indent="0">
              <a:buFont typeface="Wingdings" panose="05000000000000000000" pitchFamily="2" charset="2"/>
              <a:buNone/>
              <a:defRPr/>
            </a:pPr>
            <a:endParaRPr lang="en-GB" sz="1200" b="1" dirty="0"/>
          </a:p>
          <a:p>
            <a:pPr marL="0" lvl="1" indent="0">
              <a:buFont typeface="Wingdings" panose="05000000000000000000" pitchFamily="2" charset="2"/>
              <a:buNone/>
              <a:defRPr/>
            </a:pPr>
            <a:endParaRPr lang="en-GB" altLang="en-US" sz="900" dirty="0"/>
          </a:p>
          <a:p>
            <a:pPr marL="0" lvl="1" indent="0">
              <a:buFont typeface="Wingdings" panose="05000000000000000000" pitchFamily="2" charset="2"/>
              <a:buNone/>
              <a:defRPr/>
            </a:pPr>
            <a:endParaRPr lang="en-GB" altLang="en-US" sz="900" dirty="0"/>
          </a:p>
          <a:p>
            <a:pPr marL="0" lvl="1" indent="0">
              <a:buFont typeface="Wingdings" panose="05000000000000000000" pitchFamily="2" charset="2"/>
              <a:buNone/>
              <a:defRPr/>
            </a:pPr>
            <a:br>
              <a:rPr lang="en-GB" sz="1200" dirty="0"/>
            </a:br>
            <a:endParaRPr lang="en-GB" sz="1200" dirty="0"/>
          </a:p>
          <a:p>
            <a:endParaRPr lang="en-GB" sz="1400" dirty="0"/>
          </a:p>
        </p:txBody>
      </p:sp>
      <p:sp>
        <p:nvSpPr>
          <p:cNvPr id="3" name="Slide Number Placeholder 2">
            <a:extLst>
              <a:ext uri="{FF2B5EF4-FFF2-40B4-BE49-F238E27FC236}">
                <a16:creationId xmlns:a16="http://schemas.microsoft.com/office/drawing/2014/main" id="{2A31476F-9FA1-4ACD-8196-362DD88368E2}"/>
              </a:ext>
            </a:extLst>
          </p:cNvPr>
          <p:cNvSpPr>
            <a:spLocks noGrp="1"/>
          </p:cNvSpPr>
          <p:nvPr>
            <p:ph type="sldNum" sz="quarter" idx="10"/>
          </p:nvPr>
        </p:nvSpPr>
        <p:spPr/>
        <p:txBody>
          <a:bodyPr/>
          <a:lstStyle/>
          <a:p>
            <a:pPr marL="0" marR="0" lvl="0" indent="0" algn="ctr" defTabSz="1043019" rtl="0" eaLnBrk="1" fontAlgn="auto" latinLnBrk="0" hangingPunct="1">
              <a:lnSpc>
                <a:spcPct val="100000"/>
              </a:lnSpc>
              <a:spcBef>
                <a:spcPts val="0"/>
              </a:spcBef>
              <a:spcAft>
                <a:spcPts val="0"/>
              </a:spcAft>
              <a:buClrTx/>
              <a:buSzTx/>
              <a:buFontTx/>
              <a:buNone/>
              <a:tabLst/>
              <a:defRPr/>
            </a:pPr>
            <a:fld id="{08BDDC8D-36E9-467E-8CF1-750845950A7F}" type="slidenum">
              <a:rPr kumimoji="0" lang="en-GB" sz="1100" b="0" i="0" u="none" strike="noStrike" kern="1200" cap="none" spc="0" normalizeH="0" baseline="0" noProof="0" smtClean="0">
                <a:ln>
                  <a:noFill/>
                </a:ln>
                <a:solidFill>
                  <a:srgbClr val="42145F"/>
                </a:solidFill>
                <a:effectLst/>
                <a:uLnTx/>
                <a:uFillTx/>
                <a:latin typeface="RN House Sans Regular" panose="020B0504020203020204" pitchFamily="34" charset="0"/>
                <a:ea typeface="+mn-ea"/>
                <a:cs typeface="Arial" panose="020B0604020202020204" pitchFamily="34" charset="0"/>
              </a:rPr>
              <a:pPr marL="0" marR="0" lvl="0" indent="0" algn="ctr" defTabSz="1043019" rtl="0" eaLnBrk="1" fontAlgn="auto" latinLnBrk="0" hangingPunct="1">
                <a:lnSpc>
                  <a:spcPct val="100000"/>
                </a:lnSpc>
                <a:spcBef>
                  <a:spcPts val="0"/>
                </a:spcBef>
                <a:spcAft>
                  <a:spcPts val="0"/>
                </a:spcAft>
                <a:buClrTx/>
                <a:buSzTx/>
                <a:buFontTx/>
                <a:buNone/>
                <a:tabLst/>
                <a:defRPr/>
              </a:pPr>
              <a:t>28</a:t>
            </a:fld>
            <a:endParaRPr kumimoji="0" lang="en-GB" sz="1100" b="0" i="0" u="none" strike="noStrike" kern="1200" cap="none" spc="0" normalizeH="0" baseline="0" noProof="0">
              <a:ln>
                <a:noFill/>
              </a:ln>
              <a:solidFill>
                <a:srgbClr val="42145F"/>
              </a:solidFill>
              <a:effectLst/>
              <a:uLnTx/>
              <a:uFillTx/>
              <a:latin typeface="RN House Sans Regular" panose="020B0504020203020204" pitchFamily="34" charset="0"/>
              <a:ea typeface="+mn-ea"/>
              <a:cs typeface="Arial" panose="020B0604020202020204" pitchFamily="34" charset="0"/>
            </a:endParaRPr>
          </a:p>
        </p:txBody>
      </p:sp>
      <p:sp>
        <p:nvSpPr>
          <p:cNvPr id="4" name="Title 3">
            <a:extLst>
              <a:ext uri="{FF2B5EF4-FFF2-40B4-BE49-F238E27FC236}">
                <a16:creationId xmlns:a16="http://schemas.microsoft.com/office/drawing/2014/main" id="{D75B19CF-52FE-45DF-B8D1-E60E418440A5}"/>
              </a:ext>
            </a:extLst>
          </p:cNvPr>
          <p:cNvSpPr>
            <a:spLocks noGrp="1"/>
          </p:cNvSpPr>
          <p:nvPr>
            <p:ph type="title"/>
          </p:nvPr>
        </p:nvSpPr>
        <p:spPr/>
        <p:txBody>
          <a:bodyPr/>
          <a:lstStyle/>
          <a:p>
            <a:r>
              <a:rPr lang="en-GB" altLang="en-US" dirty="0"/>
              <a:t>Design: Operations Architecture Design</a:t>
            </a:r>
            <a:endParaRPr lang="en-GB" dirty="0">
              <a:solidFill>
                <a:srgbClr val="FF0000"/>
              </a:solidFill>
            </a:endParaRPr>
          </a:p>
        </p:txBody>
      </p:sp>
      <p:graphicFrame>
        <p:nvGraphicFramePr>
          <p:cNvPr id="5" name="Table 4">
            <a:extLst>
              <a:ext uri="{FF2B5EF4-FFF2-40B4-BE49-F238E27FC236}">
                <a16:creationId xmlns:a16="http://schemas.microsoft.com/office/drawing/2014/main" id="{A2C9FD61-9173-4EDF-96A0-D939E124E059}"/>
              </a:ext>
            </a:extLst>
          </p:cNvPr>
          <p:cNvGraphicFramePr>
            <a:graphicFrameLocks noGrp="1"/>
          </p:cNvGraphicFramePr>
          <p:nvPr/>
        </p:nvGraphicFramePr>
        <p:xfrm>
          <a:off x="486000" y="4428059"/>
          <a:ext cx="9445625" cy="1253540"/>
        </p:xfrm>
        <a:graphic>
          <a:graphicData uri="http://schemas.openxmlformats.org/drawingml/2006/table">
            <a:tbl>
              <a:tblPr firstRow="1" firstCol="1" bandRow="1">
                <a:tableStyleId>{BC89EF96-8CEA-46FF-86C4-4CE0E7609802}</a:tableStyleId>
              </a:tblPr>
              <a:tblGrid>
                <a:gridCol w="2361262">
                  <a:extLst>
                    <a:ext uri="{9D8B030D-6E8A-4147-A177-3AD203B41FA5}">
                      <a16:colId xmlns:a16="http://schemas.microsoft.com/office/drawing/2014/main" val="2710468580"/>
                    </a:ext>
                  </a:extLst>
                </a:gridCol>
                <a:gridCol w="2361262">
                  <a:extLst>
                    <a:ext uri="{9D8B030D-6E8A-4147-A177-3AD203B41FA5}">
                      <a16:colId xmlns:a16="http://schemas.microsoft.com/office/drawing/2014/main" val="3030156258"/>
                    </a:ext>
                  </a:extLst>
                </a:gridCol>
                <a:gridCol w="2292611">
                  <a:extLst>
                    <a:ext uri="{9D8B030D-6E8A-4147-A177-3AD203B41FA5}">
                      <a16:colId xmlns:a16="http://schemas.microsoft.com/office/drawing/2014/main" val="4102445307"/>
                    </a:ext>
                  </a:extLst>
                </a:gridCol>
                <a:gridCol w="2430490">
                  <a:extLst>
                    <a:ext uri="{9D8B030D-6E8A-4147-A177-3AD203B41FA5}">
                      <a16:colId xmlns:a16="http://schemas.microsoft.com/office/drawing/2014/main" val="3767537142"/>
                    </a:ext>
                  </a:extLst>
                </a:gridCol>
              </a:tblGrid>
              <a:tr h="293420">
                <a:tc>
                  <a:txBody>
                    <a:bodyPr/>
                    <a:lstStyle/>
                    <a:p>
                      <a:pPr marL="0" algn="ctr" defTabSz="914400" rtl="0" eaLnBrk="1" latinLnBrk="0" hangingPunct="1">
                        <a:lnSpc>
                          <a:spcPts val="1200"/>
                        </a:lnSpc>
                        <a:spcBef>
                          <a:spcPts val="200"/>
                        </a:spcBef>
                        <a:spcAft>
                          <a:spcPts val="100"/>
                        </a:spcAft>
                      </a:pPr>
                      <a:r>
                        <a:rPr lang="en-GB" sz="1200" b="1" kern="1200" spc="0" dirty="0">
                          <a:solidFill>
                            <a:schemeClr val="bg1">
                              <a:lumMod val="95000"/>
                            </a:schemeClr>
                          </a:solidFill>
                          <a:latin typeface="Arial" panose="020B0604020202020204" pitchFamily="34" charset="0"/>
                          <a:ea typeface="+mn-ea"/>
                          <a:cs typeface="Arial" panose="020B0604020202020204" pitchFamily="34" charset="0"/>
                        </a:rPr>
                        <a:t>WPDT Analysis Outcome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lnSpc>
                          <a:spcPts val="1200"/>
                        </a:lnSpc>
                        <a:spcBef>
                          <a:spcPts val="200"/>
                        </a:spcBef>
                        <a:spcAft>
                          <a:spcPts val="100"/>
                        </a:spcAft>
                      </a:pPr>
                      <a:r>
                        <a:rPr lang="en-GB" sz="1200" b="1" kern="1200" spc="0" dirty="0">
                          <a:solidFill>
                            <a:schemeClr val="bg1">
                              <a:lumMod val="95000"/>
                            </a:schemeClr>
                          </a:solidFill>
                          <a:latin typeface="Arial" panose="020B0604020202020204" pitchFamily="34" charset="0"/>
                          <a:ea typeface="+mn-ea"/>
                          <a:cs typeface="Arial" panose="020B0604020202020204" pitchFamily="34" charset="0"/>
                        </a:rPr>
                        <a:t>WPDT reference number</a:t>
                      </a:r>
                    </a:p>
                  </a:txBody>
                  <a:tcPr marL="83074" marR="83074" marT="41543" marB="41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lnSpc>
                          <a:spcPts val="1200"/>
                        </a:lnSpc>
                        <a:spcBef>
                          <a:spcPts val="200"/>
                        </a:spcBef>
                        <a:spcAft>
                          <a:spcPts val="100"/>
                        </a:spcAft>
                      </a:pPr>
                      <a:r>
                        <a:rPr lang="en-GB" sz="1200" b="1" kern="1200" spc="0" dirty="0">
                          <a:solidFill>
                            <a:schemeClr val="bg1">
                              <a:lumMod val="95000"/>
                            </a:schemeClr>
                          </a:solidFill>
                          <a:latin typeface="Arial" panose="020B0604020202020204" pitchFamily="34" charset="0"/>
                          <a:ea typeface="+mn-ea"/>
                          <a:cs typeface="Arial" panose="020B0604020202020204" pitchFamily="34" charset="0"/>
                        </a:rPr>
                        <a:t>Approved at CTO RB</a:t>
                      </a:r>
                    </a:p>
                  </a:txBody>
                  <a:tcPr marL="83074" marR="83074" marT="41543" marB="41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lnSpc>
                          <a:spcPts val="1200"/>
                        </a:lnSpc>
                        <a:spcBef>
                          <a:spcPts val="200"/>
                        </a:spcBef>
                        <a:spcAft>
                          <a:spcPts val="100"/>
                        </a:spcAft>
                      </a:pPr>
                      <a:r>
                        <a:rPr lang="en-GB" sz="1200" b="1" kern="1200" spc="0" dirty="0">
                          <a:solidFill>
                            <a:schemeClr val="bg1">
                              <a:lumMod val="95000"/>
                            </a:schemeClr>
                          </a:solidFill>
                          <a:latin typeface="Arial" panose="020B0604020202020204" pitchFamily="34" charset="0"/>
                          <a:ea typeface="+mn-ea"/>
                          <a:cs typeface="Arial" panose="020B0604020202020204" pitchFamily="34" charset="0"/>
                        </a:rPr>
                        <a:t>Approved at WPA</a:t>
                      </a:r>
                    </a:p>
                  </a:txBody>
                  <a:tcPr marL="83074" marR="83074" marT="41543" marB="41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618782446"/>
                  </a:ext>
                </a:extLst>
              </a:tr>
              <a:tr h="816242">
                <a:tc>
                  <a:txBody>
                    <a:bodyPr/>
                    <a:lstStyle/>
                    <a:p>
                      <a:pPr>
                        <a:spcAft>
                          <a:spcPts val="0"/>
                        </a:spcAft>
                      </a:pPr>
                      <a:r>
                        <a:rPr lang="en-GB" sz="1050" kern="1200" baseline="0" dirty="0">
                          <a:solidFill>
                            <a:schemeClr val="tx2"/>
                          </a:solidFill>
                          <a:latin typeface="RN House Sans Regular" panose="020B0504020203020204" pitchFamily="34" charset="0"/>
                          <a:ea typeface="+mn-ea"/>
                          <a:cs typeface="+mn-cs"/>
                        </a:rPr>
                        <a:t>Provide a brief summary of outcome of the WPDT analysis. </a:t>
                      </a:r>
                    </a:p>
                    <a:p>
                      <a:pPr>
                        <a:spcAft>
                          <a:spcPts val="0"/>
                        </a:spcAft>
                      </a:pPr>
                      <a:r>
                        <a:rPr lang="en-GB" sz="1050" kern="1200" baseline="0" dirty="0">
                          <a:solidFill>
                            <a:schemeClr val="tx2"/>
                          </a:solidFill>
                          <a:latin typeface="RN House Sans Regular" panose="020B0504020203020204" pitchFamily="34" charset="0"/>
                          <a:ea typeface="+mn-ea"/>
                          <a:cs typeface="+mn-cs"/>
                        </a:rPr>
                        <a:t> </a:t>
                      </a:r>
                    </a:p>
                    <a:p>
                      <a:pPr>
                        <a:spcAft>
                          <a:spcPts val="0"/>
                        </a:spcAft>
                      </a:pPr>
                      <a:r>
                        <a:rPr lang="en-GB" sz="1050" kern="1200" baseline="0" dirty="0">
                          <a:solidFill>
                            <a:schemeClr val="tx2"/>
                          </a:solidFill>
                          <a:latin typeface="RN House Sans Regular" panose="020B0504020203020204" pitchFamily="34" charset="0"/>
                          <a:ea typeface="+mn-ea"/>
                          <a:cs typeface="+mn-cs"/>
                        </a:rPr>
                        <a:t>Note: If deployment is internal only, then all other fields in the table are “Not Applicable”</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Aft>
                          <a:spcPts val="0"/>
                        </a:spcAft>
                      </a:pPr>
                      <a:r>
                        <a:rPr lang="en-GB" sz="1050" kern="1200" baseline="0" dirty="0">
                          <a:solidFill>
                            <a:schemeClr val="tx2"/>
                          </a:solidFill>
                          <a:latin typeface="RN House Sans Regular" panose="020B0504020203020204" pitchFamily="34" charset="0"/>
                          <a:ea typeface="+mn-ea"/>
                          <a:cs typeface="+mn-cs"/>
                        </a:rPr>
                        <a:t>WPDT-</a:t>
                      </a:r>
                      <a:r>
                        <a:rPr lang="en-GB" sz="1050" kern="1200" baseline="0" dirty="0" err="1">
                          <a:solidFill>
                            <a:schemeClr val="tx2"/>
                          </a:solidFill>
                          <a:latin typeface="RN House Sans Regular" panose="020B0504020203020204" pitchFamily="34" charset="0"/>
                          <a:ea typeface="+mn-ea"/>
                          <a:cs typeface="+mn-cs"/>
                        </a:rPr>
                        <a:t>yyyy</a:t>
                      </a:r>
                      <a:r>
                        <a:rPr lang="en-GB" sz="1050" kern="1200" baseline="0" dirty="0">
                          <a:solidFill>
                            <a:schemeClr val="tx2"/>
                          </a:solidFill>
                          <a:latin typeface="RN House Sans Regular" panose="020B0504020203020204" pitchFamily="34" charset="0"/>
                          <a:ea typeface="+mn-ea"/>
                          <a:cs typeface="+mn-cs"/>
                        </a:rPr>
                        <a:t>-</a:t>
                      </a:r>
                      <a:r>
                        <a:rPr lang="en-GB" sz="1050" kern="1200" baseline="0" dirty="0" err="1">
                          <a:solidFill>
                            <a:schemeClr val="tx2"/>
                          </a:solidFill>
                          <a:latin typeface="RN House Sans Regular" panose="020B0504020203020204" pitchFamily="34" charset="0"/>
                          <a:ea typeface="+mn-ea"/>
                          <a:cs typeface="+mn-cs"/>
                        </a:rPr>
                        <a:t>nnn</a:t>
                      </a:r>
                      <a:r>
                        <a:rPr lang="en-GB" sz="1050" kern="1200" baseline="0" dirty="0">
                          <a:solidFill>
                            <a:schemeClr val="tx2"/>
                          </a:solidFill>
                          <a:latin typeface="RN House Sans Regular" panose="020B0504020203020204" pitchFamily="34" charset="0"/>
                          <a:ea typeface="+mn-ea"/>
                          <a:cs typeface="+mn-cs"/>
                        </a:rPr>
                        <a:t> / Not Applicable</a:t>
                      </a:r>
                    </a:p>
                  </a:txBody>
                  <a:tcPr marL="83074" marR="83074" marT="41543" marB="415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Aft>
                          <a:spcPts val="0"/>
                        </a:spcAft>
                      </a:pPr>
                      <a:r>
                        <a:rPr lang="en-GB" sz="1050" kern="1200" baseline="0" dirty="0">
                          <a:solidFill>
                            <a:schemeClr val="tx2"/>
                          </a:solidFill>
                          <a:latin typeface="RN House Sans Regular" panose="020B0504020203020204" pitchFamily="34" charset="0"/>
                          <a:ea typeface="+mn-ea"/>
                          <a:cs typeface="+mn-cs"/>
                        </a:rPr>
                        <a:t> Yes / No / Not Applicable</a:t>
                      </a:r>
                    </a:p>
                  </a:txBody>
                  <a:tcPr marL="83074" marR="83074" marT="41543" marB="415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spcAft>
                          <a:spcPts val="0"/>
                        </a:spcAft>
                      </a:pPr>
                      <a:r>
                        <a:rPr lang="en-GB" sz="1050" kern="1200" baseline="0" dirty="0">
                          <a:solidFill>
                            <a:schemeClr val="tx2"/>
                          </a:solidFill>
                          <a:latin typeface="RN House Sans Regular" panose="020B0504020203020204" pitchFamily="34" charset="0"/>
                          <a:ea typeface="+mn-ea"/>
                          <a:cs typeface="+mn-cs"/>
                        </a:rPr>
                        <a:t> Yes / No / Not Applicable</a:t>
                      </a:r>
                    </a:p>
                  </a:txBody>
                  <a:tcPr marL="83074" marR="83074" marT="41543" marB="415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08795670"/>
                  </a:ext>
                </a:extLst>
              </a:tr>
            </a:tbl>
          </a:graphicData>
        </a:graphic>
      </p:graphicFrame>
      <p:pic>
        <p:nvPicPr>
          <p:cNvPr id="6" name="Graphic 4" descr="Send">
            <a:extLst>
              <a:ext uri="{FF2B5EF4-FFF2-40B4-BE49-F238E27FC236}">
                <a16:creationId xmlns:a16="http://schemas.microsoft.com/office/drawing/2014/main" id="{107CE7FE-72A4-4587-93BE-83D04FBDC20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829726" y="381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78E44851-3054-4EBE-9536-AFE36B23290B}"/>
              </a:ext>
            </a:extLst>
          </p:cNvPr>
          <p:cNvSpPr txBox="1"/>
          <p:nvPr/>
        </p:nvSpPr>
        <p:spPr>
          <a:xfrm rot="19792367">
            <a:off x="-147233" y="3736337"/>
            <a:ext cx="10558359" cy="823789"/>
          </a:xfrm>
          <a:prstGeom prst="rect">
            <a:avLst/>
          </a:prstGeom>
          <a:noFill/>
        </p:spPr>
        <p:txBody>
          <a:bodyPr wrap="square" lIns="0" tIns="0" rIns="0" bIns="0" rtlCol="0">
            <a:noAutofit/>
          </a:bodyPr>
          <a:lstStyle/>
          <a:p>
            <a:pPr marL="0" marR="0" lvl="0" indent="0" algn="ctr" defTabSz="1043019" rtl="0" eaLnBrk="1" fontAlgn="auto" latinLnBrk="0" hangingPunct="1">
              <a:lnSpc>
                <a:spcPct val="100000"/>
              </a:lnSpc>
              <a:spcBef>
                <a:spcPts val="0"/>
              </a:spcBef>
              <a:spcAft>
                <a:spcPts val="0"/>
              </a:spcAft>
              <a:buClrTx/>
              <a:buSzTx/>
              <a:buFontTx/>
              <a:buNone/>
              <a:tabLst/>
              <a:defRPr/>
            </a:pPr>
            <a:r>
              <a:rPr kumimoji="0" lang="en-GB" sz="60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Not Applicable</a:t>
            </a:r>
          </a:p>
        </p:txBody>
      </p:sp>
    </p:spTree>
    <p:extLst>
      <p:ext uri="{BB962C8B-B14F-4D97-AF65-F5344CB8AC3E}">
        <p14:creationId xmlns:p14="http://schemas.microsoft.com/office/powerpoint/2010/main" val="678319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A3F1F6-9C04-4FCB-9467-D79D202499F4}"/>
              </a:ext>
            </a:extLst>
          </p:cNvPr>
          <p:cNvSpPr>
            <a:spLocks noGrp="1"/>
          </p:cNvSpPr>
          <p:nvPr>
            <p:ph sz="quarter" idx="11"/>
          </p:nvPr>
        </p:nvSpPr>
        <p:spPr/>
        <p:txBody>
          <a:bodyPr/>
          <a:lstStyle/>
          <a:p>
            <a:r>
              <a:rPr lang="en-GB" dirty="0"/>
              <a:t>Describe any steps required to decommission the Pilot or </a:t>
            </a:r>
            <a:r>
              <a:rPr lang="en-GB" dirty="0" err="1"/>
              <a:t>PoC</a:t>
            </a:r>
            <a:r>
              <a:rPr lang="en-GB" dirty="0"/>
              <a:t> design</a:t>
            </a:r>
          </a:p>
          <a:p>
            <a:endParaRPr lang="en-GB" dirty="0"/>
          </a:p>
          <a:p>
            <a:r>
              <a:rPr lang="en-GB" dirty="0"/>
              <a:t>How long is Pilot / </a:t>
            </a:r>
            <a:r>
              <a:rPr lang="en-GB" dirty="0" err="1"/>
              <a:t>PoC</a:t>
            </a:r>
            <a:r>
              <a:rPr lang="en-GB" dirty="0"/>
              <a:t> going to be in existence ?</a:t>
            </a:r>
          </a:p>
          <a:p>
            <a:r>
              <a:rPr lang="en-GB" dirty="0"/>
              <a:t>At the end of the Pilot / </a:t>
            </a:r>
            <a:r>
              <a:rPr lang="en-GB" dirty="0" err="1"/>
              <a:t>PoC</a:t>
            </a:r>
            <a:r>
              <a:rPr lang="en-GB" dirty="0"/>
              <a:t>, is the solution going to be decommissioned ?</a:t>
            </a:r>
          </a:p>
          <a:p>
            <a:r>
              <a:rPr lang="en-GB" dirty="0"/>
              <a:t>If it is, what steps are required to carry the decommissioning out from both an application and an infrastructure perspective?</a:t>
            </a:r>
          </a:p>
          <a:p>
            <a:endParaRPr lang="en-GB" dirty="0"/>
          </a:p>
          <a:p>
            <a:endParaRPr lang="en-GB" dirty="0"/>
          </a:p>
        </p:txBody>
      </p:sp>
      <p:sp>
        <p:nvSpPr>
          <p:cNvPr id="3" name="Slide Number Placeholder 2">
            <a:extLst>
              <a:ext uri="{FF2B5EF4-FFF2-40B4-BE49-F238E27FC236}">
                <a16:creationId xmlns:a16="http://schemas.microsoft.com/office/drawing/2014/main" id="{5A838C5C-EB4A-42E7-A3DE-8FE06EBF14D8}"/>
              </a:ext>
            </a:extLst>
          </p:cNvPr>
          <p:cNvSpPr>
            <a:spLocks noGrp="1"/>
          </p:cNvSpPr>
          <p:nvPr>
            <p:ph type="sldNum" sz="quarter" idx="10"/>
          </p:nvPr>
        </p:nvSpPr>
        <p:spPr/>
        <p:txBody>
          <a:bodyPr/>
          <a:lstStyle/>
          <a:p>
            <a:pPr marL="0" marR="0" lvl="0" indent="0" algn="ctr" defTabSz="1043019" rtl="0" eaLnBrk="1" fontAlgn="auto" latinLnBrk="0" hangingPunct="1">
              <a:lnSpc>
                <a:spcPct val="100000"/>
              </a:lnSpc>
              <a:spcBef>
                <a:spcPts val="0"/>
              </a:spcBef>
              <a:spcAft>
                <a:spcPts val="0"/>
              </a:spcAft>
              <a:buClrTx/>
              <a:buSzTx/>
              <a:buFontTx/>
              <a:buNone/>
              <a:tabLst/>
              <a:defRPr/>
            </a:pPr>
            <a:fld id="{08BDDC8D-36E9-467E-8CF1-750845950A7F}" type="slidenum">
              <a:rPr kumimoji="0" lang="en-GB" sz="1100" b="0" i="0" u="none" strike="noStrike" kern="1200" cap="none" spc="0" normalizeH="0" baseline="0" noProof="0" smtClean="0">
                <a:ln>
                  <a:noFill/>
                </a:ln>
                <a:solidFill>
                  <a:srgbClr val="42145F"/>
                </a:solidFill>
                <a:effectLst/>
                <a:uLnTx/>
                <a:uFillTx/>
                <a:latin typeface="RN House Sans Regular" panose="020B0504020203020204" pitchFamily="34" charset="0"/>
                <a:ea typeface="+mn-ea"/>
                <a:cs typeface="Arial" panose="020B0604020202020204" pitchFamily="34" charset="0"/>
              </a:rPr>
              <a:pPr marL="0" marR="0" lvl="0" indent="0" algn="ctr" defTabSz="1043019" rtl="0" eaLnBrk="1" fontAlgn="auto" latinLnBrk="0" hangingPunct="1">
                <a:lnSpc>
                  <a:spcPct val="100000"/>
                </a:lnSpc>
                <a:spcBef>
                  <a:spcPts val="0"/>
                </a:spcBef>
                <a:spcAft>
                  <a:spcPts val="0"/>
                </a:spcAft>
                <a:buClrTx/>
                <a:buSzTx/>
                <a:buFontTx/>
                <a:buNone/>
                <a:tabLst/>
                <a:defRPr/>
              </a:pPr>
              <a:t>29</a:t>
            </a:fld>
            <a:endParaRPr kumimoji="0" lang="en-GB" sz="1100" b="0" i="0" u="none" strike="noStrike" kern="1200" cap="none" spc="0" normalizeH="0" baseline="0" noProof="0">
              <a:ln>
                <a:noFill/>
              </a:ln>
              <a:solidFill>
                <a:srgbClr val="42145F"/>
              </a:solidFill>
              <a:effectLst/>
              <a:uLnTx/>
              <a:uFillTx/>
              <a:latin typeface="RN House Sans Regular" panose="020B0504020203020204" pitchFamily="34" charset="0"/>
              <a:ea typeface="+mn-ea"/>
              <a:cs typeface="Arial" panose="020B0604020202020204" pitchFamily="34" charset="0"/>
            </a:endParaRPr>
          </a:p>
        </p:txBody>
      </p:sp>
      <p:sp>
        <p:nvSpPr>
          <p:cNvPr id="4" name="Title 3">
            <a:extLst>
              <a:ext uri="{FF2B5EF4-FFF2-40B4-BE49-F238E27FC236}">
                <a16:creationId xmlns:a16="http://schemas.microsoft.com/office/drawing/2014/main" id="{C16DA6C1-D814-4580-833C-74725202C853}"/>
              </a:ext>
            </a:extLst>
          </p:cNvPr>
          <p:cNvSpPr>
            <a:spLocks noGrp="1"/>
          </p:cNvSpPr>
          <p:nvPr>
            <p:ph type="title"/>
          </p:nvPr>
        </p:nvSpPr>
        <p:spPr/>
        <p:txBody>
          <a:bodyPr/>
          <a:lstStyle/>
          <a:p>
            <a:r>
              <a:rPr lang="en-GB" altLang="en-US" dirty="0"/>
              <a:t>Design: Decommissioning Design </a:t>
            </a:r>
            <a:r>
              <a:rPr lang="en-GB" altLang="en-US" sz="2000" dirty="0" err="1"/>
              <a:t>incl</a:t>
            </a:r>
            <a:r>
              <a:rPr lang="en-GB" altLang="en-US" sz="2000" dirty="0"/>
              <a:t> for Pilot or </a:t>
            </a:r>
            <a:r>
              <a:rPr lang="en-GB" altLang="en-US" sz="2000" dirty="0" err="1"/>
              <a:t>PoC</a:t>
            </a:r>
            <a:r>
              <a:rPr lang="en-GB" altLang="en-US" sz="2000" dirty="0"/>
              <a:t> Designs</a:t>
            </a:r>
            <a:endParaRPr lang="en-GB" dirty="0"/>
          </a:p>
        </p:txBody>
      </p:sp>
      <p:sp>
        <p:nvSpPr>
          <p:cNvPr id="5" name="TextBox 4">
            <a:extLst>
              <a:ext uri="{FF2B5EF4-FFF2-40B4-BE49-F238E27FC236}">
                <a16:creationId xmlns:a16="http://schemas.microsoft.com/office/drawing/2014/main" id="{A9633DE1-0C63-4327-81F5-37E3F03F387E}"/>
              </a:ext>
            </a:extLst>
          </p:cNvPr>
          <p:cNvSpPr txBox="1"/>
          <p:nvPr/>
        </p:nvSpPr>
        <p:spPr>
          <a:xfrm rot="19792367">
            <a:off x="-147233" y="3736337"/>
            <a:ext cx="10558359" cy="823789"/>
          </a:xfrm>
          <a:prstGeom prst="rect">
            <a:avLst/>
          </a:prstGeom>
          <a:noFill/>
        </p:spPr>
        <p:txBody>
          <a:bodyPr wrap="square" lIns="0" tIns="0" rIns="0" bIns="0" rtlCol="0">
            <a:noAutofit/>
          </a:bodyPr>
          <a:lstStyle/>
          <a:p>
            <a:pPr marL="0" marR="0" lvl="0" indent="0" algn="ctr" defTabSz="1043019" rtl="0" eaLnBrk="1" fontAlgn="auto" latinLnBrk="0" hangingPunct="1">
              <a:lnSpc>
                <a:spcPct val="100000"/>
              </a:lnSpc>
              <a:spcBef>
                <a:spcPts val="0"/>
              </a:spcBef>
              <a:spcAft>
                <a:spcPts val="0"/>
              </a:spcAft>
              <a:buClrTx/>
              <a:buSzTx/>
              <a:buFontTx/>
              <a:buNone/>
              <a:tabLst/>
              <a:defRPr/>
            </a:pPr>
            <a:r>
              <a:rPr kumimoji="0" lang="en-GB" sz="60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Not Applicable</a:t>
            </a:r>
          </a:p>
        </p:txBody>
      </p:sp>
    </p:spTree>
    <p:extLst>
      <p:ext uri="{BB962C8B-B14F-4D97-AF65-F5344CB8AC3E}">
        <p14:creationId xmlns:p14="http://schemas.microsoft.com/office/powerpoint/2010/main" val="781532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088E949-6E92-4272-82B1-BCAF45B3AD33}"/>
              </a:ext>
            </a:extLst>
          </p:cNvPr>
          <p:cNvSpPr>
            <a:spLocks noGrp="1"/>
          </p:cNvSpPr>
          <p:nvPr>
            <p:ph type="sldNum" sz="quarter" idx="10"/>
          </p:nvPr>
        </p:nvSpPr>
        <p:spPr/>
        <p:txBody>
          <a:bodyPr/>
          <a:lstStyle/>
          <a:p>
            <a:fld id="{08BDDC8D-36E9-467E-8CF1-750845950A7F}" type="slidenum">
              <a:rPr lang="en-GB" smtClean="0"/>
              <a:pPr/>
              <a:t>3</a:t>
            </a:fld>
            <a:endParaRPr lang="en-GB"/>
          </a:p>
        </p:txBody>
      </p:sp>
      <p:sp>
        <p:nvSpPr>
          <p:cNvPr id="4" name="Title 3">
            <a:extLst>
              <a:ext uri="{FF2B5EF4-FFF2-40B4-BE49-F238E27FC236}">
                <a16:creationId xmlns:a16="http://schemas.microsoft.com/office/drawing/2014/main" id="{0BD2F754-6B50-4E39-8E19-A61CEB37FAAD}"/>
              </a:ext>
            </a:extLst>
          </p:cNvPr>
          <p:cNvSpPr>
            <a:spLocks noGrp="1"/>
          </p:cNvSpPr>
          <p:nvPr>
            <p:ph type="title"/>
          </p:nvPr>
        </p:nvSpPr>
        <p:spPr>
          <a:xfrm>
            <a:off x="486000" y="495299"/>
            <a:ext cx="8568000" cy="686955"/>
          </a:xfrm>
        </p:spPr>
        <p:txBody>
          <a:bodyPr/>
          <a:lstStyle/>
          <a:p>
            <a:r>
              <a:rPr lang="en-GB" dirty="0"/>
              <a:t>Enhanced 1:</a:t>
            </a:r>
            <a:br>
              <a:rPr lang="en-GB" dirty="0"/>
            </a:br>
            <a:r>
              <a:rPr lang="en-GB" dirty="0"/>
              <a:t>Data &amp; Analytics Platforms in Scope</a:t>
            </a:r>
          </a:p>
        </p:txBody>
      </p:sp>
      <p:graphicFrame>
        <p:nvGraphicFramePr>
          <p:cNvPr id="6" name="Content Placeholder 4">
            <a:extLst>
              <a:ext uri="{FF2B5EF4-FFF2-40B4-BE49-F238E27FC236}">
                <a16:creationId xmlns:a16="http://schemas.microsoft.com/office/drawing/2014/main" id="{A11F9A4A-E6E2-439D-8144-5407A2B8BE86}"/>
              </a:ext>
            </a:extLst>
          </p:cNvPr>
          <p:cNvGraphicFramePr>
            <a:graphicFrameLocks/>
          </p:cNvGraphicFramePr>
          <p:nvPr>
            <p:extLst>
              <p:ext uri="{D42A27DB-BD31-4B8C-83A1-F6EECF244321}">
                <p14:modId xmlns:p14="http://schemas.microsoft.com/office/powerpoint/2010/main" val="3600572344"/>
              </p:ext>
            </p:extLst>
          </p:nvPr>
        </p:nvGraphicFramePr>
        <p:xfrm>
          <a:off x="555811" y="1345770"/>
          <a:ext cx="5821885" cy="5630375"/>
        </p:xfrm>
        <a:graphic>
          <a:graphicData uri="http://schemas.openxmlformats.org/drawingml/2006/table">
            <a:tbl>
              <a:tblPr firstRow="1" bandRow="1">
                <a:tableStyleId>{5C22544A-7EE6-4342-B048-85BDC9FD1C3A}</a:tableStyleId>
              </a:tblPr>
              <a:tblGrid>
                <a:gridCol w="2034989">
                  <a:extLst>
                    <a:ext uri="{9D8B030D-6E8A-4147-A177-3AD203B41FA5}">
                      <a16:colId xmlns:a16="http://schemas.microsoft.com/office/drawing/2014/main" val="20001"/>
                    </a:ext>
                  </a:extLst>
                </a:gridCol>
                <a:gridCol w="2779059">
                  <a:extLst>
                    <a:ext uri="{9D8B030D-6E8A-4147-A177-3AD203B41FA5}">
                      <a16:colId xmlns:a16="http://schemas.microsoft.com/office/drawing/2014/main" val="2450135438"/>
                    </a:ext>
                  </a:extLst>
                </a:gridCol>
                <a:gridCol w="1007837">
                  <a:extLst>
                    <a:ext uri="{9D8B030D-6E8A-4147-A177-3AD203B41FA5}">
                      <a16:colId xmlns:a16="http://schemas.microsoft.com/office/drawing/2014/main" val="20002"/>
                    </a:ext>
                  </a:extLst>
                </a:gridCol>
              </a:tblGrid>
              <a:tr h="559089">
                <a:tc>
                  <a:txBody>
                    <a:bodyPr/>
                    <a:lstStyle/>
                    <a:p>
                      <a:pPr marL="0" algn="l" defTabSz="1034701" rtl="0" eaLnBrk="1" latinLnBrk="0" hangingPunct="1"/>
                      <a:r>
                        <a:rPr lang="en-GB" sz="1100" b="1" kern="1200" dirty="0">
                          <a:solidFill>
                            <a:schemeClr val="bg1">
                              <a:lumMod val="95000"/>
                            </a:schemeClr>
                          </a:solidFill>
                          <a:latin typeface="RN House Sans Regular" panose="020B0504020203020204" pitchFamily="34" charset="0"/>
                          <a:ea typeface="+mn-ea"/>
                          <a:cs typeface="+mn-cs"/>
                        </a:rPr>
                        <a:t>Platform</a:t>
                      </a:r>
                    </a:p>
                  </a:txBody>
                  <a:tcPr marT="45717" marB="45717"/>
                </a:tc>
                <a:tc>
                  <a:txBody>
                    <a:bodyPr/>
                    <a:lstStyle/>
                    <a:p>
                      <a:pPr marL="0" algn="l" defTabSz="1034701" rtl="0" eaLnBrk="1" latinLnBrk="0" hangingPunct="1"/>
                      <a:r>
                        <a:rPr lang="en-GB" sz="1400" b="1" kern="1200">
                          <a:solidFill>
                            <a:schemeClr val="bg1">
                              <a:lumMod val="95000"/>
                            </a:schemeClr>
                          </a:solidFill>
                          <a:latin typeface="+mn-lt"/>
                          <a:ea typeface="+mn-ea"/>
                          <a:cs typeface="+mn-cs"/>
                        </a:rPr>
                        <a:t>Sub Platform</a:t>
                      </a:r>
                      <a:endParaRPr lang="en-GB" sz="1400" b="1" kern="1200" dirty="0">
                        <a:solidFill>
                          <a:schemeClr val="bg1">
                            <a:lumMod val="95000"/>
                          </a:schemeClr>
                        </a:solidFill>
                        <a:latin typeface="+mn-lt"/>
                        <a:ea typeface="+mn-ea"/>
                        <a:cs typeface="+mn-cs"/>
                      </a:endParaRPr>
                    </a:p>
                  </a:txBody>
                  <a:tcPr marT="45717" marB="45717"/>
                </a:tc>
                <a:tc>
                  <a:txBody>
                    <a:bodyPr/>
                    <a:lstStyle/>
                    <a:p>
                      <a:pPr marL="0" algn="l" defTabSz="1034701" rtl="0" eaLnBrk="1" latinLnBrk="0" hangingPunct="1"/>
                      <a:r>
                        <a:rPr lang="en-GB" sz="1400" b="1" kern="1200" dirty="0">
                          <a:solidFill>
                            <a:schemeClr val="bg1">
                              <a:lumMod val="95000"/>
                            </a:schemeClr>
                          </a:solidFill>
                          <a:latin typeface="+mn-lt"/>
                          <a:ea typeface="+mn-ea"/>
                          <a:cs typeface="+mn-cs"/>
                        </a:rPr>
                        <a:t>Involved</a:t>
                      </a:r>
                    </a:p>
                  </a:txBody>
                  <a:tcPr marT="45717" marB="45717"/>
                </a:tc>
                <a:extLst>
                  <a:ext uri="{0D108BD9-81ED-4DB2-BD59-A6C34878D82A}">
                    <a16:rowId xmlns:a16="http://schemas.microsoft.com/office/drawing/2014/main" val="10000"/>
                  </a:ext>
                </a:extLst>
              </a:tr>
              <a:tr h="0">
                <a:tc>
                  <a:txBody>
                    <a:bodyPr/>
                    <a:lstStyle/>
                    <a:p>
                      <a:r>
                        <a:rPr lang="en-GB" sz="1100" kern="1200" dirty="0">
                          <a:solidFill>
                            <a:schemeClr val="dk1"/>
                          </a:solidFill>
                          <a:latin typeface="RN House Sans Regular" panose="020B0504020203020204" pitchFamily="34" charset="0"/>
                          <a:ea typeface="+mn-ea"/>
                          <a:cs typeface="+mn-cs"/>
                        </a:rPr>
                        <a:t>Data Ingest</a:t>
                      </a:r>
                    </a:p>
                  </a:txBody>
                  <a:tcPr marT="45717" marB="45717"/>
                </a:tc>
                <a:tc>
                  <a:txBody>
                    <a:bodyPr/>
                    <a:lstStyle/>
                    <a:p>
                      <a:r>
                        <a:rPr lang="en-GB" sz="1100" kern="1200" dirty="0">
                          <a:solidFill>
                            <a:schemeClr val="dk1"/>
                          </a:solidFill>
                          <a:latin typeface="RN House Sans Regular" panose="020B0504020203020204" pitchFamily="34" charset="0"/>
                          <a:ea typeface="+mn-ea"/>
                          <a:cs typeface="+mn-cs"/>
                        </a:rPr>
                        <a:t>Data Sourcing</a:t>
                      </a:r>
                    </a:p>
                  </a:txBody>
                  <a:tcPr marT="45717" marB="45717"/>
                </a:tc>
                <a:tc>
                  <a:txBody>
                    <a:bodyPr/>
                    <a:lstStyle/>
                    <a:p>
                      <a:endParaRPr lang="en-GB" sz="1100" dirty="0">
                        <a:latin typeface="RN House Sans Regular" panose="020B0504020203020204" pitchFamily="34" charset="0"/>
                      </a:endParaRPr>
                    </a:p>
                  </a:txBody>
                  <a:tcPr marT="45717" marB="45717"/>
                </a:tc>
                <a:extLst>
                  <a:ext uri="{0D108BD9-81ED-4DB2-BD59-A6C34878D82A}">
                    <a16:rowId xmlns:a16="http://schemas.microsoft.com/office/drawing/2014/main" val="10001"/>
                  </a:ext>
                </a:extLst>
              </a:tr>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100" kern="1200" dirty="0">
                          <a:solidFill>
                            <a:schemeClr val="dk1"/>
                          </a:solidFill>
                          <a:latin typeface="RN House Sans Regular" panose="020B0504020203020204" pitchFamily="34" charset="0"/>
                          <a:ea typeface="+mn-ea"/>
                          <a:cs typeface="+mn-cs"/>
                        </a:rPr>
                        <a:t>Data Ingest</a:t>
                      </a:r>
                    </a:p>
                  </a:txBody>
                  <a:tcPr marT="45717" marB="45717"/>
                </a:tc>
                <a:tc>
                  <a:txBody>
                    <a:bodyPr/>
                    <a:lstStyle/>
                    <a:p>
                      <a:r>
                        <a:rPr lang="en-GB" sz="1100" kern="1200" dirty="0">
                          <a:solidFill>
                            <a:schemeClr val="dk1"/>
                          </a:solidFill>
                          <a:latin typeface="RN House Sans Regular" panose="020B0504020203020204" pitchFamily="34" charset="0"/>
                          <a:ea typeface="+mn-ea"/>
                          <a:cs typeface="+mn-cs"/>
                        </a:rPr>
                        <a:t>EDI</a:t>
                      </a:r>
                    </a:p>
                  </a:txBody>
                  <a:tcPr marT="45717" marB="45717"/>
                </a:tc>
                <a:tc>
                  <a:txBody>
                    <a:bodyPr/>
                    <a:lstStyle/>
                    <a:p>
                      <a:endParaRPr lang="en-GB" sz="1100" dirty="0">
                        <a:latin typeface="RN House Sans Regular" panose="020B0504020203020204" pitchFamily="34" charset="0"/>
                      </a:endParaRPr>
                    </a:p>
                  </a:txBody>
                  <a:tcPr marT="45717" marB="45717"/>
                </a:tc>
                <a:extLst>
                  <a:ext uri="{0D108BD9-81ED-4DB2-BD59-A6C34878D82A}">
                    <a16:rowId xmlns:a16="http://schemas.microsoft.com/office/drawing/2014/main" val="1764583873"/>
                  </a:ext>
                </a:extLst>
              </a:tr>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100" kern="1200" dirty="0">
                          <a:solidFill>
                            <a:schemeClr val="dk1"/>
                          </a:solidFill>
                          <a:latin typeface="RN House Sans Regular" panose="020B0504020203020204" pitchFamily="34" charset="0"/>
                          <a:ea typeface="+mn-ea"/>
                          <a:cs typeface="+mn-cs"/>
                        </a:rPr>
                        <a:t>Data Ingest</a:t>
                      </a:r>
                    </a:p>
                  </a:txBody>
                  <a:tcPr marT="45717" marB="45717"/>
                </a:tc>
                <a:tc>
                  <a:txBody>
                    <a:bodyPr/>
                    <a:lstStyle/>
                    <a:p>
                      <a:r>
                        <a:rPr lang="en-GB" sz="1100" kern="1200" dirty="0" err="1">
                          <a:solidFill>
                            <a:schemeClr val="dk1"/>
                          </a:solidFill>
                          <a:latin typeface="RN House Sans Regular" panose="020B0504020203020204" pitchFamily="34" charset="0"/>
                          <a:ea typeface="+mn-ea"/>
                          <a:cs typeface="+mn-cs"/>
                        </a:rPr>
                        <a:t>Speedzone</a:t>
                      </a:r>
                      <a:endParaRPr lang="en-GB" sz="1100" kern="1200" dirty="0">
                        <a:solidFill>
                          <a:schemeClr val="dk1"/>
                        </a:solidFill>
                        <a:latin typeface="RN House Sans Regular" panose="020B0504020203020204" pitchFamily="34" charset="0"/>
                        <a:ea typeface="+mn-ea"/>
                        <a:cs typeface="+mn-cs"/>
                      </a:endParaRPr>
                    </a:p>
                  </a:txBody>
                  <a:tcPr marT="45717" marB="45717"/>
                </a:tc>
                <a:tc>
                  <a:txBody>
                    <a:bodyPr/>
                    <a:lstStyle/>
                    <a:p>
                      <a:endParaRPr lang="en-GB" sz="1100" dirty="0">
                        <a:latin typeface="RN House Sans Regular" panose="020B0504020203020204" pitchFamily="34" charset="0"/>
                      </a:endParaRPr>
                    </a:p>
                  </a:txBody>
                  <a:tcPr marT="45717" marB="45717"/>
                </a:tc>
                <a:extLst>
                  <a:ext uri="{0D108BD9-81ED-4DB2-BD59-A6C34878D82A}">
                    <a16:rowId xmlns:a16="http://schemas.microsoft.com/office/drawing/2014/main" val="835338089"/>
                  </a:ext>
                </a:extLst>
              </a:tr>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100" kern="1200" dirty="0">
                          <a:solidFill>
                            <a:schemeClr val="dk1"/>
                          </a:solidFill>
                          <a:latin typeface="RN House Sans Regular" panose="020B0504020203020204" pitchFamily="34" charset="0"/>
                          <a:ea typeface="+mn-ea"/>
                          <a:cs typeface="+mn-cs"/>
                        </a:rPr>
                        <a:t>Data Ingest</a:t>
                      </a:r>
                    </a:p>
                  </a:txBody>
                  <a:tcPr marT="45717" marB="45717"/>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100" kern="1200" dirty="0">
                          <a:solidFill>
                            <a:schemeClr val="dk1"/>
                          </a:solidFill>
                          <a:latin typeface="RN House Sans Regular" panose="020B0504020203020204" pitchFamily="34" charset="0"/>
                          <a:ea typeface="+mn-ea"/>
                          <a:cs typeface="+mn-cs"/>
                        </a:rPr>
                        <a:t>Change Data Capture</a:t>
                      </a:r>
                    </a:p>
                  </a:txBody>
                  <a:tcPr marT="45717" marB="45717"/>
                </a:tc>
                <a:tc>
                  <a:txBody>
                    <a:bodyPr/>
                    <a:lstStyle/>
                    <a:p>
                      <a:endParaRPr lang="en-GB" sz="1100" kern="1200" dirty="0">
                        <a:solidFill>
                          <a:schemeClr val="dk1"/>
                        </a:solidFill>
                        <a:latin typeface="RN House Sans Regular" panose="020B0504020203020204" pitchFamily="34" charset="0"/>
                        <a:ea typeface="+mn-ea"/>
                        <a:cs typeface="+mn-cs"/>
                      </a:endParaRPr>
                    </a:p>
                  </a:txBody>
                  <a:tcPr marT="45717" marB="45717"/>
                </a:tc>
                <a:extLst>
                  <a:ext uri="{0D108BD9-81ED-4DB2-BD59-A6C34878D82A}">
                    <a16:rowId xmlns:a16="http://schemas.microsoft.com/office/drawing/2014/main" val="10002"/>
                  </a:ext>
                </a:extLst>
              </a:tr>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100" kern="1200" dirty="0">
                          <a:solidFill>
                            <a:schemeClr val="dk1"/>
                          </a:solidFill>
                          <a:latin typeface="RN House Sans Regular" panose="020B0504020203020204" pitchFamily="34" charset="0"/>
                          <a:ea typeface="+mn-ea"/>
                          <a:cs typeface="+mn-cs"/>
                        </a:rPr>
                        <a:t>Data Ingest</a:t>
                      </a:r>
                    </a:p>
                  </a:txBody>
                  <a:tcPr marT="45717" marB="45717"/>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100" kern="1200">
                          <a:solidFill>
                            <a:schemeClr val="dk1"/>
                          </a:solidFill>
                          <a:latin typeface="RN House Sans Regular" panose="020B0504020203020204" pitchFamily="34" charset="0"/>
                          <a:ea typeface="+mn-ea"/>
                          <a:cs typeface="+mn-cs"/>
                        </a:rPr>
                        <a:t>ODS</a:t>
                      </a:r>
                      <a:endParaRPr lang="en-GB" sz="1100" kern="1200" dirty="0">
                        <a:solidFill>
                          <a:schemeClr val="dk1"/>
                        </a:solidFill>
                        <a:latin typeface="RN House Sans Regular" panose="020B0504020203020204" pitchFamily="34" charset="0"/>
                        <a:ea typeface="+mn-ea"/>
                        <a:cs typeface="+mn-cs"/>
                      </a:endParaRPr>
                    </a:p>
                  </a:txBody>
                  <a:tcPr marT="45717" marB="45717"/>
                </a:tc>
                <a:tc>
                  <a:txBody>
                    <a:bodyPr/>
                    <a:lstStyle/>
                    <a:p>
                      <a:endParaRPr lang="en-GB" sz="1100" dirty="0">
                        <a:latin typeface="RN House Sans Regular" panose="020B0504020203020204" pitchFamily="34" charset="0"/>
                      </a:endParaRPr>
                    </a:p>
                  </a:txBody>
                  <a:tcPr marT="45717" marB="45717"/>
                </a:tc>
                <a:extLst>
                  <a:ext uri="{0D108BD9-81ED-4DB2-BD59-A6C34878D82A}">
                    <a16:rowId xmlns:a16="http://schemas.microsoft.com/office/drawing/2014/main" val="10003"/>
                  </a:ext>
                </a:extLst>
              </a:tr>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100" kern="1200" dirty="0">
                          <a:solidFill>
                            <a:schemeClr val="dk1"/>
                          </a:solidFill>
                          <a:latin typeface="RN House Sans Regular" panose="020B0504020203020204" pitchFamily="34" charset="0"/>
                          <a:ea typeface="+mn-ea"/>
                          <a:cs typeface="+mn-cs"/>
                        </a:rPr>
                        <a:t>Data Engineering</a:t>
                      </a:r>
                    </a:p>
                  </a:txBody>
                  <a:tcPr marT="45717" marB="45717"/>
                </a:tc>
                <a:tc>
                  <a:txBody>
                    <a:bodyPr/>
                    <a:lstStyle/>
                    <a:p>
                      <a:r>
                        <a:rPr lang="en-GB" sz="1100" kern="1200" dirty="0">
                          <a:solidFill>
                            <a:schemeClr val="dk1"/>
                          </a:solidFill>
                          <a:latin typeface="RN House Sans Regular" panose="020B0504020203020204" pitchFamily="34" charset="0"/>
                          <a:ea typeface="+mn-ea"/>
                          <a:cs typeface="+mn-cs"/>
                        </a:rPr>
                        <a:t>EAS – On Prem</a:t>
                      </a:r>
                    </a:p>
                  </a:txBody>
                  <a:tcPr marT="45717" marB="45717"/>
                </a:tc>
                <a:tc>
                  <a:txBody>
                    <a:bodyPr/>
                    <a:lstStyle/>
                    <a:p>
                      <a:endParaRPr lang="en-GB" sz="1100" dirty="0">
                        <a:latin typeface="RN House Sans Regular" panose="020B0504020203020204" pitchFamily="34" charset="0"/>
                      </a:endParaRPr>
                    </a:p>
                  </a:txBody>
                  <a:tcPr marT="45717" marB="45717"/>
                </a:tc>
                <a:extLst>
                  <a:ext uri="{0D108BD9-81ED-4DB2-BD59-A6C34878D82A}">
                    <a16:rowId xmlns:a16="http://schemas.microsoft.com/office/drawing/2014/main" val="10004"/>
                  </a:ext>
                </a:extLst>
              </a:tr>
              <a:tr h="0">
                <a:tc>
                  <a:txBody>
                    <a:bodyPr/>
                    <a:lstStyle/>
                    <a:p>
                      <a:r>
                        <a:rPr lang="en-GB" sz="1100" kern="1200" dirty="0">
                          <a:solidFill>
                            <a:schemeClr val="dk1"/>
                          </a:solidFill>
                          <a:latin typeface="RN House Sans Regular" panose="020B0504020203020204" pitchFamily="34" charset="0"/>
                          <a:ea typeface="+mn-ea"/>
                          <a:cs typeface="+mn-cs"/>
                        </a:rPr>
                        <a:t>Data Engineering</a:t>
                      </a:r>
                    </a:p>
                  </a:txBody>
                  <a:tcPr marT="45717" marB="45717"/>
                </a:tc>
                <a:tc>
                  <a:txBody>
                    <a:bodyPr/>
                    <a:lstStyle/>
                    <a:p>
                      <a:r>
                        <a:rPr lang="en-GB" sz="1100" kern="1200" dirty="0">
                          <a:solidFill>
                            <a:schemeClr val="dk1"/>
                          </a:solidFill>
                          <a:latin typeface="RN House Sans Regular" panose="020B0504020203020204" pitchFamily="34" charset="0"/>
                          <a:ea typeface="+mn-ea"/>
                          <a:cs typeface="+mn-cs"/>
                        </a:rPr>
                        <a:t>EAS – Cloud</a:t>
                      </a:r>
                    </a:p>
                  </a:txBody>
                  <a:tcPr marT="45717" marB="45717"/>
                </a:tc>
                <a:tc>
                  <a:txBody>
                    <a:bodyPr/>
                    <a:lstStyle/>
                    <a:p>
                      <a:endParaRPr lang="en-GB" sz="1100" dirty="0">
                        <a:latin typeface="RN House Sans Regular" panose="020B0504020203020204" pitchFamily="34" charset="0"/>
                      </a:endParaRPr>
                    </a:p>
                  </a:txBody>
                  <a:tcPr marT="45717" marB="45717"/>
                </a:tc>
                <a:extLst>
                  <a:ext uri="{0D108BD9-81ED-4DB2-BD59-A6C34878D82A}">
                    <a16:rowId xmlns:a16="http://schemas.microsoft.com/office/drawing/2014/main" val="661474313"/>
                  </a:ext>
                </a:extLst>
              </a:tr>
              <a:tr h="135074">
                <a:tc>
                  <a:txBody>
                    <a:bodyPr/>
                    <a:lstStyle/>
                    <a:p>
                      <a:r>
                        <a:rPr lang="en-GB" sz="1100" kern="1200" dirty="0">
                          <a:solidFill>
                            <a:schemeClr val="dk1"/>
                          </a:solidFill>
                          <a:latin typeface="RN House Sans Regular" panose="020B0504020203020204" pitchFamily="34" charset="0"/>
                          <a:ea typeface="+mn-ea"/>
                          <a:cs typeface="+mn-cs"/>
                        </a:rPr>
                        <a:t>Data Engineering</a:t>
                      </a:r>
                    </a:p>
                  </a:txBody>
                  <a:tcPr marT="45717" marB="45717"/>
                </a:tc>
                <a:tc>
                  <a:txBody>
                    <a:bodyPr/>
                    <a:lstStyle/>
                    <a:p>
                      <a:r>
                        <a:rPr lang="en-GB" sz="1100" kern="1200" dirty="0">
                          <a:solidFill>
                            <a:schemeClr val="dk1"/>
                          </a:solidFill>
                          <a:latin typeface="RN House Sans Regular" panose="020B0504020203020204" pitchFamily="34" charset="0"/>
                          <a:ea typeface="+mn-ea"/>
                          <a:cs typeface="+mn-cs"/>
                        </a:rPr>
                        <a:t>DADs – On Prem</a:t>
                      </a:r>
                    </a:p>
                  </a:txBody>
                  <a:tcPr marT="45717" marB="45717"/>
                </a:tc>
                <a:tc>
                  <a:txBody>
                    <a:bodyPr/>
                    <a:lstStyle/>
                    <a:p>
                      <a:r>
                        <a:rPr lang="en-GB" sz="1100" dirty="0">
                          <a:latin typeface="RN House Sans Regular" panose="020B0504020203020204" pitchFamily="34" charset="0"/>
                        </a:rPr>
                        <a:t>X</a:t>
                      </a:r>
                    </a:p>
                  </a:txBody>
                  <a:tcPr marT="45717" marB="45717"/>
                </a:tc>
                <a:extLst>
                  <a:ext uri="{0D108BD9-81ED-4DB2-BD59-A6C34878D82A}">
                    <a16:rowId xmlns:a16="http://schemas.microsoft.com/office/drawing/2014/main" val="813406555"/>
                  </a:ext>
                </a:extLst>
              </a:tr>
              <a:tr h="0">
                <a:tc>
                  <a:txBody>
                    <a:bodyPr/>
                    <a:lstStyle/>
                    <a:p>
                      <a:r>
                        <a:rPr lang="en-GB" sz="1100" kern="1200" dirty="0">
                          <a:solidFill>
                            <a:schemeClr val="dk1"/>
                          </a:solidFill>
                          <a:latin typeface="RN House Sans Regular" panose="020B0504020203020204" pitchFamily="34" charset="0"/>
                          <a:ea typeface="+mn-ea"/>
                          <a:cs typeface="+mn-cs"/>
                        </a:rPr>
                        <a:t>Data Engineering</a:t>
                      </a:r>
                    </a:p>
                  </a:txBody>
                  <a:tcPr marT="45717" marB="45717"/>
                </a:tc>
                <a:tc>
                  <a:txBody>
                    <a:bodyPr/>
                    <a:lstStyle/>
                    <a:p>
                      <a:r>
                        <a:rPr lang="en-GB" sz="1100" kern="1200" dirty="0">
                          <a:solidFill>
                            <a:schemeClr val="dk1"/>
                          </a:solidFill>
                          <a:latin typeface="RN House Sans Regular" panose="020B0504020203020204" pitchFamily="34" charset="0"/>
                          <a:ea typeface="+mn-ea"/>
                          <a:cs typeface="+mn-cs"/>
                        </a:rPr>
                        <a:t>DADs – Cloud</a:t>
                      </a:r>
                    </a:p>
                  </a:txBody>
                  <a:tcPr marT="45717" marB="45717"/>
                </a:tc>
                <a:tc>
                  <a:txBody>
                    <a:bodyPr/>
                    <a:lstStyle/>
                    <a:p>
                      <a:endParaRPr lang="en-GB" sz="1100" dirty="0">
                        <a:latin typeface="RN House Sans Regular" panose="020B0504020203020204" pitchFamily="34" charset="0"/>
                      </a:endParaRPr>
                    </a:p>
                  </a:txBody>
                  <a:tcPr marT="45717" marB="45717"/>
                </a:tc>
                <a:extLst>
                  <a:ext uri="{0D108BD9-81ED-4DB2-BD59-A6C34878D82A}">
                    <a16:rowId xmlns:a16="http://schemas.microsoft.com/office/drawing/2014/main" val="3082565010"/>
                  </a:ext>
                </a:extLst>
              </a:tr>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100" kern="1200" dirty="0">
                          <a:solidFill>
                            <a:schemeClr val="dk1"/>
                          </a:solidFill>
                          <a:latin typeface="RN House Sans Regular" panose="020B0504020203020204" pitchFamily="34" charset="0"/>
                          <a:ea typeface="+mn-ea"/>
                          <a:cs typeface="+mn-cs"/>
                        </a:rPr>
                        <a:t>Data Engineering</a:t>
                      </a:r>
                    </a:p>
                  </a:txBody>
                  <a:tcPr marT="45717" marB="45717"/>
                </a:tc>
                <a:tc>
                  <a:txBody>
                    <a:bodyPr/>
                    <a:lstStyle/>
                    <a:p>
                      <a:r>
                        <a:rPr lang="en-GB" sz="1100" kern="1200" dirty="0">
                          <a:solidFill>
                            <a:schemeClr val="dk1"/>
                          </a:solidFill>
                          <a:latin typeface="RN House Sans Regular" panose="020B0504020203020204" pitchFamily="34" charset="0"/>
                          <a:ea typeface="+mn-ea"/>
                          <a:cs typeface="+mn-cs"/>
                        </a:rPr>
                        <a:t>EDW – On Prem</a:t>
                      </a:r>
                    </a:p>
                  </a:txBody>
                  <a:tcPr marT="45717" marB="45717"/>
                </a:tc>
                <a:tc>
                  <a:txBody>
                    <a:bodyPr/>
                    <a:lstStyle/>
                    <a:p>
                      <a:endParaRPr lang="en-GB" sz="1100" dirty="0">
                        <a:latin typeface="RN House Sans Regular" panose="020B0504020203020204" pitchFamily="34" charset="0"/>
                      </a:endParaRPr>
                    </a:p>
                  </a:txBody>
                  <a:tcPr marT="45717" marB="45717"/>
                </a:tc>
                <a:extLst>
                  <a:ext uri="{0D108BD9-81ED-4DB2-BD59-A6C34878D82A}">
                    <a16:rowId xmlns:a16="http://schemas.microsoft.com/office/drawing/2014/main" val="2827118325"/>
                  </a:ext>
                </a:extLst>
              </a:tr>
              <a:tr h="25521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100" kern="1200" dirty="0">
                          <a:solidFill>
                            <a:schemeClr val="dk1"/>
                          </a:solidFill>
                          <a:latin typeface="RN House Sans Regular" panose="020B0504020203020204" pitchFamily="34" charset="0"/>
                          <a:ea typeface="+mn-ea"/>
                          <a:cs typeface="+mn-cs"/>
                        </a:rPr>
                        <a:t>Data Engineering</a:t>
                      </a:r>
                    </a:p>
                  </a:txBody>
                  <a:tcPr marT="45717" marB="45717"/>
                </a:tc>
                <a:tc>
                  <a:txBody>
                    <a:bodyPr/>
                    <a:lstStyle/>
                    <a:p>
                      <a:r>
                        <a:rPr lang="en-GB" sz="1100" kern="1200" dirty="0">
                          <a:solidFill>
                            <a:schemeClr val="dk1"/>
                          </a:solidFill>
                          <a:latin typeface="RN House Sans Regular" panose="020B0504020203020204" pitchFamily="34" charset="0"/>
                          <a:ea typeface="+mn-ea"/>
                          <a:cs typeface="+mn-cs"/>
                        </a:rPr>
                        <a:t>(Federated) EDW – Cloud (Snowflake)</a:t>
                      </a:r>
                    </a:p>
                  </a:txBody>
                  <a:tcPr marT="45717" marB="45717"/>
                </a:tc>
                <a:tc>
                  <a:txBody>
                    <a:bodyPr/>
                    <a:lstStyle/>
                    <a:p>
                      <a:endParaRPr lang="en-GB" sz="1100" dirty="0">
                        <a:latin typeface="RN House Sans Regular" panose="020B0504020203020204" pitchFamily="34" charset="0"/>
                      </a:endParaRPr>
                    </a:p>
                  </a:txBody>
                  <a:tcPr marT="45717" marB="45717"/>
                </a:tc>
                <a:extLst>
                  <a:ext uri="{0D108BD9-81ED-4DB2-BD59-A6C34878D82A}">
                    <a16:rowId xmlns:a16="http://schemas.microsoft.com/office/drawing/2014/main" val="3540692616"/>
                  </a:ext>
                </a:extLst>
              </a:tr>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100" kern="1200" dirty="0">
                          <a:solidFill>
                            <a:schemeClr val="dk1"/>
                          </a:solidFill>
                          <a:latin typeface="RN House Sans Regular" panose="020B0504020203020204" pitchFamily="34" charset="0"/>
                          <a:ea typeface="+mn-ea"/>
                          <a:cs typeface="+mn-cs"/>
                        </a:rPr>
                        <a:t>Visualisation and Insights</a:t>
                      </a:r>
                    </a:p>
                  </a:txBody>
                  <a:tcPr marT="45717" marB="45717"/>
                </a:tc>
                <a:tc>
                  <a:txBody>
                    <a:bodyPr/>
                    <a:lstStyle/>
                    <a:p>
                      <a:r>
                        <a:rPr lang="en-GB" sz="1100" kern="1200" dirty="0">
                          <a:solidFill>
                            <a:schemeClr val="dk1"/>
                          </a:solidFill>
                          <a:latin typeface="RN House Sans Regular" panose="020B0504020203020204" pitchFamily="34" charset="0"/>
                          <a:ea typeface="+mn-ea"/>
                          <a:cs typeface="+mn-cs"/>
                        </a:rPr>
                        <a:t>Reporting – On Prem (Tableau)</a:t>
                      </a:r>
                    </a:p>
                  </a:txBody>
                  <a:tcPr marT="45717" marB="45717"/>
                </a:tc>
                <a:tc>
                  <a:txBody>
                    <a:bodyPr/>
                    <a:lstStyle/>
                    <a:p>
                      <a:r>
                        <a:rPr lang="en-GB" sz="1100" dirty="0">
                          <a:latin typeface="RN House Sans Regular" panose="020B0504020203020204" pitchFamily="34" charset="0"/>
                        </a:rPr>
                        <a:t>X</a:t>
                      </a:r>
                    </a:p>
                  </a:txBody>
                  <a:tcPr marT="45717" marB="45717"/>
                </a:tc>
                <a:extLst>
                  <a:ext uri="{0D108BD9-81ED-4DB2-BD59-A6C34878D82A}">
                    <a16:rowId xmlns:a16="http://schemas.microsoft.com/office/drawing/2014/main" val="280782652"/>
                  </a:ext>
                </a:extLst>
              </a:tr>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100" kern="1200" dirty="0">
                          <a:solidFill>
                            <a:schemeClr val="dk1"/>
                          </a:solidFill>
                          <a:latin typeface="RN House Sans Regular" panose="020B0504020203020204" pitchFamily="34" charset="0"/>
                          <a:ea typeface="+mn-ea"/>
                          <a:cs typeface="+mn-cs"/>
                        </a:rPr>
                        <a:t>Visualisation and Insights</a:t>
                      </a:r>
                    </a:p>
                  </a:txBody>
                  <a:tcPr marT="45717" marB="45717"/>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100" kern="1200" dirty="0">
                          <a:solidFill>
                            <a:schemeClr val="dk1"/>
                          </a:solidFill>
                          <a:latin typeface="RN House Sans Regular" panose="020B0504020203020204" pitchFamily="34" charset="0"/>
                          <a:ea typeface="+mn-ea"/>
                          <a:cs typeface="+mn-cs"/>
                        </a:rPr>
                        <a:t>Reporting – Cloud (Tableau)</a:t>
                      </a:r>
                    </a:p>
                  </a:txBody>
                  <a:tcPr marT="45717" marB="45717"/>
                </a:tc>
                <a:tc>
                  <a:txBody>
                    <a:bodyPr/>
                    <a:lstStyle/>
                    <a:p>
                      <a:endParaRPr lang="en-GB" sz="1100" dirty="0">
                        <a:latin typeface="RN House Sans Regular" panose="020B0504020203020204" pitchFamily="34" charset="0"/>
                      </a:endParaRPr>
                    </a:p>
                  </a:txBody>
                  <a:tcPr marT="45717" marB="45717"/>
                </a:tc>
                <a:extLst>
                  <a:ext uri="{0D108BD9-81ED-4DB2-BD59-A6C34878D82A}">
                    <a16:rowId xmlns:a16="http://schemas.microsoft.com/office/drawing/2014/main" val="913536719"/>
                  </a:ext>
                </a:extLst>
              </a:tr>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100" kern="1200" dirty="0">
                          <a:solidFill>
                            <a:schemeClr val="dk1"/>
                          </a:solidFill>
                          <a:latin typeface="RN House Sans Regular" panose="020B0504020203020204" pitchFamily="34" charset="0"/>
                          <a:ea typeface="+mn-ea"/>
                          <a:cs typeface="+mn-cs"/>
                        </a:rPr>
                        <a:t>Visualisation and Insight</a:t>
                      </a:r>
                    </a:p>
                  </a:txBody>
                  <a:tcPr marT="45717" marB="45717"/>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100" kern="1200" dirty="0">
                          <a:solidFill>
                            <a:schemeClr val="dk1"/>
                          </a:solidFill>
                          <a:latin typeface="RN House Sans Regular" panose="020B0504020203020204" pitchFamily="34" charset="0"/>
                          <a:ea typeface="+mn-ea"/>
                          <a:cs typeface="+mn-cs"/>
                        </a:rPr>
                        <a:t>Insights – Cloud (ThoughtSpot)</a:t>
                      </a:r>
                    </a:p>
                  </a:txBody>
                  <a:tcPr marT="45717" marB="45717"/>
                </a:tc>
                <a:tc>
                  <a:txBody>
                    <a:bodyPr/>
                    <a:lstStyle/>
                    <a:p>
                      <a:endParaRPr lang="en-GB" sz="1100" dirty="0">
                        <a:latin typeface="RN House Sans Regular" panose="020B0504020203020204" pitchFamily="34" charset="0"/>
                      </a:endParaRPr>
                    </a:p>
                  </a:txBody>
                  <a:tcPr marT="45717" marB="45717"/>
                </a:tc>
                <a:extLst>
                  <a:ext uri="{0D108BD9-81ED-4DB2-BD59-A6C34878D82A}">
                    <a16:rowId xmlns:a16="http://schemas.microsoft.com/office/drawing/2014/main" val="1169567539"/>
                  </a:ext>
                </a:extLst>
              </a:tr>
              <a:tr h="0">
                <a:tc>
                  <a:txBody>
                    <a:bodyPr/>
                    <a:lstStyle/>
                    <a:p>
                      <a:r>
                        <a:rPr lang="en-GB" sz="1100" kern="1200">
                          <a:solidFill>
                            <a:schemeClr val="dk1"/>
                          </a:solidFill>
                          <a:latin typeface="RN House Sans Regular" panose="020B0504020203020204" pitchFamily="34" charset="0"/>
                          <a:ea typeface="+mn-ea"/>
                          <a:cs typeface="+mn-cs"/>
                        </a:rPr>
                        <a:t>Olympus</a:t>
                      </a:r>
                      <a:endParaRPr lang="en-GB" sz="1100" kern="1200" dirty="0">
                        <a:solidFill>
                          <a:schemeClr val="dk1"/>
                        </a:solidFill>
                        <a:latin typeface="RN House Sans Regular" panose="020B0504020203020204" pitchFamily="34" charset="0"/>
                        <a:ea typeface="+mn-ea"/>
                        <a:cs typeface="+mn-cs"/>
                      </a:endParaRPr>
                    </a:p>
                  </a:txBody>
                  <a:tcPr marT="45717" marB="45717"/>
                </a:tc>
                <a:tc>
                  <a:txBody>
                    <a:bodyPr/>
                    <a:lstStyle/>
                    <a:p>
                      <a:r>
                        <a:rPr lang="en-GB" sz="1100" kern="1200" dirty="0">
                          <a:solidFill>
                            <a:schemeClr val="dk1"/>
                          </a:solidFill>
                          <a:latin typeface="RN House Sans Regular" panose="020B0504020203020204" pitchFamily="34" charset="0"/>
                          <a:ea typeface="+mn-ea"/>
                          <a:cs typeface="+mn-cs"/>
                        </a:rPr>
                        <a:t>PEGA</a:t>
                      </a:r>
                    </a:p>
                  </a:txBody>
                  <a:tcPr marT="45717" marB="45717"/>
                </a:tc>
                <a:tc>
                  <a:txBody>
                    <a:bodyPr/>
                    <a:lstStyle/>
                    <a:p>
                      <a:endParaRPr lang="en-GB" sz="1100" dirty="0">
                        <a:latin typeface="RN House Sans Regular" panose="020B0504020203020204" pitchFamily="34" charset="0"/>
                      </a:endParaRPr>
                    </a:p>
                  </a:txBody>
                  <a:tcPr marT="45717" marB="45717"/>
                </a:tc>
                <a:extLst>
                  <a:ext uri="{0D108BD9-81ED-4DB2-BD59-A6C34878D82A}">
                    <a16:rowId xmlns:a16="http://schemas.microsoft.com/office/drawing/2014/main" val="782048715"/>
                  </a:ext>
                </a:extLst>
              </a:tr>
              <a:tr h="145253">
                <a:tc>
                  <a:txBody>
                    <a:bodyPr/>
                    <a:lstStyle/>
                    <a:p>
                      <a:r>
                        <a:rPr lang="en-GB" sz="1100" kern="1200" dirty="0">
                          <a:solidFill>
                            <a:schemeClr val="dk1"/>
                          </a:solidFill>
                          <a:latin typeface="RN House Sans Regular" panose="020B0504020203020204" pitchFamily="34" charset="0"/>
                          <a:ea typeface="+mn-ea"/>
                          <a:cs typeface="+mn-cs"/>
                        </a:rPr>
                        <a:t>Data Management</a:t>
                      </a:r>
                    </a:p>
                  </a:txBody>
                  <a:tcPr marT="45717" marB="45717"/>
                </a:tc>
                <a:tc>
                  <a:txBody>
                    <a:bodyPr/>
                    <a:lstStyle/>
                    <a:p>
                      <a:r>
                        <a:rPr lang="en-GB" sz="1100" kern="1200" dirty="0">
                          <a:solidFill>
                            <a:schemeClr val="dk1"/>
                          </a:solidFill>
                          <a:latin typeface="RN House Sans Regular" panose="020B0504020203020204" pitchFamily="34" charset="0"/>
                          <a:ea typeface="+mn-ea"/>
                          <a:cs typeface="+mn-cs"/>
                        </a:rPr>
                        <a:t>MDM</a:t>
                      </a:r>
                    </a:p>
                  </a:txBody>
                  <a:tcPr marT="45717" marB="45717"/>
                </a:tc>
                <a:tc>
                  <a:txBody>
                    <a:bodyPr/>
                    <a:lstStyle/>
                    <a:p>
                      <a:endParaRPr lang="en-GB" sz="1100" dirty="0">
                        <a:latin typeface="RN House Sans Regular" panose="020B0504020203020204" pitchFamily="34" charset="0"/>
                      </a:endParaRPr>
                    </a:p>
                  </a:txBody>
                  <a:tcPr marT="45717" marB="45717"/>
                </a:tc>
                <a:extLst>
                  <a:ext uri="{0D108BD9-81ED-4DB2-BD59-A6C34878D82A}">
                    <a16:rowId xmlns:a16="http://schemas.microsoft.com/office/drawing/2014/main" val="1222391691"/>
                  </a:ext>
                </a:extLst>
              </a:tr>
              <a:tr h="125536">
                <a:tc>
                  <a:txBody>
                    <a:bodyPr/>
                    <a:lstStyle/>
                    <a:p>
                      <a:r>
                        <a:rPr lang="en-GB" sz="1100" kern="1200" dirty="0">
                          <a:solidFill>
                            <a:schemeClr val="dk1"/>
                          </a:solidFill>
                          <a:latin typeface="RN House Sans Regular" panose="020B0504020203020204" pitchFamily="34" charset="0"/>
                          <a:ea typeface="+mn-ea"/>
                          <a:cs typeface="+mn-cs"/>
                        </a:rPr>
                        <a:t>Data Management</a:t>
                      </a:r>
                    </a:p>
                  </a:txBody>
                  <a:tcPr marT="45717" marB="45717"/>
                </a:tc>
                <a:tc>
                  <a:txBody>
                    <a:bodyPr/>
                    <a:lstStyle/>
                    <a:p>
                      <a:r>
                        <a:rPr lang="en-GB" sz="1100" kern="1200" dirty="0">
                          <a:solidFill>
                            <a:schemeClr val="dk1"/>
                          </a:solidFill>
                          <a:latin typeface="RN House Sans Regular" panose="020B0504020203020204" pitchFamily="34" charset="0"/>
                          <a:ea typeface="+mn-ea"/>
                          <a:cs typeface="+mn-cs"/>
                        </a:rPr>
                        <a:t>Neo4J</a:t>
                      </a:r>
                    </a:p>
                  </a:txBody>
                  <a:tcPr marT="45717" marB="45717"/>
                </a:tc>
                <a:tc>
                  <a:txBody>
                    <a:bodyPr/>
                    <a:lstStyle/>
                    <a:p>
                      <a:endParaRPr lang="en-GB" sz="1100" dirty="0">
                        <a:latin typeface="RN House Sans Regular" panose="020B0504020203020204" pitchFamily="34" charset="0"/>
                      </a:endParaRPr>
                    </a:p>
                  </a:txBody>
                  <a:tcPr marT="45717" marB="45717"/>
                </a:tc>
                <a:extLst>
                  <a:ext uri="{0D108BD9-81ED-4DB2-BD59-A6C34878D82A}">
                    <a16:rowId xmlns:a16="http://schemas.microsoft.com/office/drawing/2014/main" val="3114597073"/>
                  </a:ext>
                </a:extLst>
              </a:tr>
              <a:tr h="333514">
                <a:tc>
                  <a:txBody>
                    <a:bodyPr/>
                    <a:lstStyle/>
                    <a:p>
                      <a:r>
                        <a:rPr lang="en-GB" sz="1100" kern="1200" dirty="0">
                          <a:solidFill>
                            <a:schemeClr val="dk1"/>
                          </a:solidFill>
                          <a:latin typeface="RN House Sans Regular" panose="020B0504020203020204" pitchFamily="34" charset="0"/>
                          <a:ea typeface="+mn-ea"/>
                          <a:cs typeface="+mn-cs"/>
                        </a:rPr>
                        <a:t>Data Management</a:t>
                      </a:r>
                    </a:p>
                  </a:txBody>
                  <a:tcPr marT="45717" marB="45717"/>
                </a:tc>
                <a:tc>
                  <a:txBody>
                    <a:bodyPr/>
                    <a:lstStyle/>
                    <a:p>
                      <a:r>
                        <a:rPr lang="en-GB" sz="1100" kern="1200" dirty="0" err="1">
                          <a:solidFill>
                            <a:schemeClr val="dk1"/>
                          </a:solidFill>
                          <a:latin typeface="RN House Sans Regular" panose="020B0504020203020204" pitchFamily="34" charset="0"/>
                          <a:ea typeface="+mn-ea"/>
                          <a:cs typeface="+mn-cs"/>
                        </a:rPr>
                        <a:t>Quantexa</a:t>
                      </a:r>
                      <a:endParaRPr lang="en-GB" sz="1100" kern="1200" dirty="0">
                        <a:solidFill>
                          <a:schemeClr val="dk1"/>
                        </a:solidFill>
                        <a:latin typeface="RN House Sans Regular" panose="020B0504020203020204" pitchFamily="34" charset="0"/>
                        <a:ea typeface="+mn-ea"/>
                        <a:cs typeface="+mn-cs"/>
                      </a:endParaRPr>
                    </a:p>
                  </a:txBody>
                  <a:tcPr marT="45717" marB="45717"/>
                </a:tc>
                <a:tc>
                  <a:txBody>
                    <a:bodyPr/>
                    <a:lstStyle/>
                    <a:p>
                      <a:endParaRPr lang="en-GB" sz="1100" dirty="0">
                        <a:latin typeface="RN House Sans Regular" panose="020B0504020203020204" pitchFamily="34" charset="0"/>
                      </a:endParaRPr>
                    </a:p>
                  </a:txBody>
                  <a:tcPr marT="45717" marB="45717"/>
                </a:tc>
                <a:extLst>
                  <a:ext uri="{0D108BD9-81ED-4DB2-BD59-A6C34878D82A}">
                    <a16:rowId xmlns:a16="http://schemas.microsoft.com/office/drawing/2014/main" val="2231369512"/>
                  </a:ext>
                </a:extLst>
              </a:tr>
              <a:tr h="333514">
                <a:tc>
                  <a:txBody>
                    <a:bodyPr/>
                    <a:lstStyle/>
                    <a:p>
                      <a:r>
                        <a:rPr lang="en-GB" sz="1100" kern="1200" dirty="0">
                          <a:solidFill>
                            <a:schemeClr val="dk1"/>
                          </a:solidFill>
                          <a:latin typeface="RN House Sans Regular" panose="020B0504020203020204" pitchFamily="34" charset="0"/>
                          <a:ea typeface="+mn-ea"/>
                          <a:cs typeface="+mn-cs"/>
                        </a:rPr>
                        <a:t>Data Management</a:t>
                      </a:r>
                    </a:p>
                  </a:txBody>
                  <a:tcPr marT="45717" marB="45717"/>
                </a:tc>
                <a:tc>
                  <a:txBody>
                    <a:bodyPr/>
                    <a:lstStyle/>
                    <a:p>
                      <a:r>
                        <a:rPr lang="en-GB" sz="1100" kern="1200" dirty="0">
                          <a:solidFill>
                            <a:schemeClr val="dk1"/>
                          </a:solidFill>
                          <a:latin typeface="RN House Sans Regular" panose="020B0504020203020204" pitchFamily="34" charset="0"/>
                          <a:ea typeface="+mn-ea"/>
                          <a:cs typeface="+mn-cs"/>
                        </a:rPr>
                        <a:t>Data Registry</a:t>
                      </a:r>
                    </a:p>
                  </a:txBody>
                  <a:tcPr marT="45717" marB="45717"/>
                </a:tc>
                <a:tc>
                  <a:txBody>
                    <a:bodyPr/>
                    <a:lstStyle/>
                    <a:p>
                      <a:endParaRPr lang="en-GB" sz="1100" dirty="0">
                        <a:latin typeface="RN House Sans Regular" panose="020B0504020203020204" pitchFamily="34" charset="0"/>
                      </a:endParaRPr>
                    </a:p>
                  </a:txBody>
                  <a:tcPr marT="45717" marB="45717"/>
                </a:tc>
                <a:extLst>
                  <a:ext uri="{0D108BD9-81ED-4DB2-BD59-A6C34878D82A}">
                    <a16:rowId xmlns:a16="http://schemas.microsoft.com/office/drawing/2014/main" val="3246874550"/>
                  </a:ext>
                </a:extLst>
              </a:tr>
            </a:tbl>
          </a:graphicData>
        </a:graphic>
      </p:graphicFrame>
    </p:spTree>
    <p:extLst>
      <p:ext uri="{BB962C8B-B14F-4D97-AF65-F5344CB8AC3E}">
        <p14:creationId xmlns:p14="http://schemas.microsoft.com/office/powerpoint/2010/main" val="2374043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5C3059-F5CC-4E3E-B178-C5A7A6A75641}"/>
              </a:ext>
            </a:extLst>
          </p:cNvPr>
          <p:cNvSpPr>
            <a:spLocks noGrp="1"/>
          </p:cNvSpPr>
          <p:nvPr>
            <p:ph sz="quarter" idx="11"/>
          </p:nvPr>
        </p:nvSpPr>
        <p:spPr>
          <a:xfrm>
            <a:off x="486000" y="1360967"/>
            <a:ext cx="8025611" cy="5704996"/>
          </a:xfrm>
        </p:spPr>
        <p:txBody>
          <a:bodyPr/>
          <a:lstStyle/>
          <a:p>
            <a:pPr marL="0" lvl="1" indent="0">
              <a:buNone/>
            </a:pPr>
            <a:r>
              <a:rPr lang="en-GB" altLang="en-US" sz="1200" b="1" dirty="0"/>
              <a:t>Key Design Decisions</a:t>
            </a:r>
            <a:br>
              <a:rPr lang="en-GB" altLang="en-US" sz="1200" dirty="0"/>
            </a:br>
            <a:endParaRPr lang="en-GB" altLang="en-US" sz="1200" dirty="0"/>
          </a:p>
          <a:p>
            <a:pPr marL="171450" lvl="1" indent="-171450"/>
            <a:r>
              <a:rPr lang="en-GB" altLang="en-US" sz="1200" dirty="0"/>
              <a:t>Adopt </a:t>
            </a:r>
            <a:r>
              <a:rPr lang="en-GB" altLang="en-US" sz="1200" dirty="0" err="1"/>
              <a:t>StreamSets</a:t>
            </a:r>
            <a:r>
              <a:rPr lang="en-GB" altLang="en-US" sz="1200" dirty="0"/>
              <a:t> Transformer to subscribe to the Kafka Topics pre-built and provided by the ARIC application, to filter and transform the data and to load it into the Fraud DAS</a:t>
            </a:r>
          </a:p>
          <a:p>
            <a:pPr marL="171450" lvl="1" indent="-171450"/>
            <a:r>
              <a:rPr lang="en-GB" altLang="en-US" sz="1200" dirty="0"/>
              <a:t>Use Autosys Scheduler to trigger the </a:t>
            </a:r>
            <a:r>
              <a:rPr lang="en-GB" altLang="en-US" sz="1200" dirty="0" err="1"/>
              <a:t>StreamSets</a:t>
            </a:r>
            <a:r>
              <a:rPr lang="en-GB" altLang="en-US" sz="1200" dirty="0"/>
              <a:t> pipeline on a recurring schedule rather than a </a:t>
            </a:r>
            <a:r>
              <a:rPr lang="en-GB" altLang="en-US" sz="1200" dirty="0" err="1"/>
              <a:t>StreamSets</a:t>
            </a:r>
            <a:r>
              <a:rPr lang="en-GB" altLang="en-US" sz="1200" dirty="0"/>
              <a:t> Data Collector</a:t>
            </a:r>
          </a:p>
          <a:p>
            <a:endParaRPr lang="en-GB" dirty="0"/>
          </a:p>
        </p:txBody>
      </p:sp>
      <p:sp>
        <p:nvSpPr>
          <p:cNvPr id="3" name="Slide Number Placeholder 2">
            <a:extLst>
              <a:ext uri="{FF2B5EF4-FFF2-40B4-BE49-F238E27FC236}">
                <a16:creationId xmlns:a16="http://schemas.microsoft.com/office/drawing/2014/main" id="{DFA286E7-54EF-41FA-88F8-60750B49B4D3}"/>
              </a:ext>
            </a:extLst>
          </p:cNvPr>
          <p:cNvSpPr>
            <a:spLocks noGrp="1"/>
          </p:cNvSpPr>
          <p:nvPr>
            <p:ph type="sldNum" sz="quarter" idx="10"/>
          </p:nvPr>
        </p:nvSpPr>
        <p:spPr/>
        <p:txBody>
          <a:bodyPr/>
          <a:lstStyle/>
          <a:p>
            <a:fld id="{08BDDC8D-36E9-467E-8CF1-750845950A7F}" type="slidenum">
              <a:rPr lang="en-GB" smtClean="0"/>
              <a:pPr/>
              <a:t>30</a:t>
            </a:fld>
            <a:endParaRPr lang="en-GB"/>
          </a:p>
        </p:txBody>
      </p:sp>
      <p:sp>
        <p:nvSpPr>
          <p:cNvPr id="4" name="Title 3">
            <a:extLst>
              <a:ext uri="{FF2B5EF4-FFF2-40B4-BE49-F238E27FC236}">
                <a16:creationId xmlns:a16="http://schemas.microsoft.com/office/drawing/2014/main" id="{FC35DF11-938B-480A-B6E5-33BBC2396DDE}"/>
              </a:ext>
            </a:extLst>
          </p:cNvPr>
          <p:cNvSpPr>
            <a:spLocks noGrp="1"/>
          </p:cNvSpPr>
          <p:nvPr>
            <p:ph type="title"/>
          </p:nvPr>
        </p:nvSpPr>
        <p:spPr/>
        <p:txBody>
          <a:bodyPr/>
          <a:lstStyle/>
          <a:p>
            <a:r>
              <a:rPr lang="en-GB" altLang="en-US" dirty="0"/>
              <a:t>Design Inputs: Design Decisions Made</a:t>
            </a:r>
            <a:endParaRPr lang="en-GB" dirty="0"/>
          </a:p>
        </p:txBody>
      </p:sp>
    </p:spTree>
    <p:extLst>
      <p:ext uri="{BB962C8B-B14F-4D97-AF65-F5344CB8AC3E}">
        <p14:creationId xmlns:p14="http://schemas.microsoft.com/office/powerpoint/2010/main" val="13239370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7ADFBD-4494-4777-A8AE-F03CF3F403E2}"/>
              </a:ext>
            </a:extLst>
          </p:cNvPr>
          <p:cNvSpPr>
            <a:spLocks noGrp="1"/>
          </p:cNvSpPr>
          <p:nvPr>
            <p:ph sz="quarter" idx="11"/>
          </p:nvPr>
        </p:nvSpPr>
        <p:spPr>
          <a:xfrm>
            <a:off x="486000" y="1360967"/>
            <a:ext cx="9720000" cy="5285493"/>
          </a:xfrm>
        </p:spPr>
        <p:txBody>
          <a:bodyPr/>
          <a:lstStyle/>
          <a:p>
            <a:pPr marL="0" lvl="1" indent="0" fontAlgn="t">
              <a:buNone/>
            </a:pPr>
            <a:r>
              <a:rPr lang="en-GB" dirty="0"/>
              <a:t>Data CoE Solution Patterns adhered to in the design:</a:t>
            </a:r>
          </a:p>
          <a:p>
            <a:pPr marL="0" lvl="1" indent="0" fontAlgn="t">
              <a:buNone/>
            </a:pPr>
            <a:endParaRPr lang="en-GB" dirty="0"/>
          </a:p>
          <a:p>
            <a:endParaRPr lang="en-GB" sz="1400" dirty="0"/>
          </a:p>
          <a:p>
            <a:endParaRPr lang="en-GB" sz="1400" dirty="0"/>
          </a:p>
          <a:p>
            <a:endParaRPr lang="en-GB" altLang="en-US" sz="1400" b="1" dirty="0"/>
          </a:p>
          <a:p>
            <a:endParaRPr lang="en-GB" altLang="en-US" sz="1400" b="1" dirty="0"/>
          </a:p>
          <a:p>
            <a:endParaRPr lang="en-GB" altLang="en-US" sz="1400" b="1" dirty="0"/>
          </a:p>
          <a:p>
            <a:endParaRPr lang="en-GB" altLang="en-US" sz="1400" b="1" dirty="0"/>
          </a:p>
          <a:p>
            <a:endParaRPr lang="en-GB" altLang="en-US" sz="1400" b="1" dirty="0"/>
          </a:p>
          <a:p>
            <a:endParaRPr lang="en-GB" altLang="en-US" sz="1400" b="1" dirty="0"/>
          </a:p>
          <a:p>
            <a:r>
              <a:rPr lang="en-GB" altLang="en-US" sz="1400" b="1" dirty="0"/>
              <a:t>Does your solution deviate from roadmaps?</a:t>
            </a:r>
          </a:p>
          <a:p>
            <a:pPr marL="0" lvl="1" indent="0" fontAlgn="t">
              <a:buNone/>
            </a:pPr>
            <a:r>
              <a:rPr lang="en-GB" dirty="0"/>
              <a:t>No - There are no tactical solutions being put in place. </a:t>
            </a:r>
            <a:endParaRPr lang="en-GB" altLang="en-US" dirty="0"/>
          </a:p>
          <a:p>
            <a:endParaRPr lang="en-GB" dirty="0"/>
          </a:p>
          <a:p>
            <a:endParaRPr lang="en-GB" dirty="0"/>
          </a:p>
          <a:p>
            <a:endParaRPr lang="en-GB" dirty="0"/>
          </a:p>
        </p:txBody>
      </p:sp>
      <p:sp>
        <p:nvSpPr>
          <p:cNvPr id="3" name="Slide Number Placeholder 2">
            <a:extLst>
              <a:ext uri="{FF2B5EF4-FFF2-40B4-BE49-F238E27FC236}">
                <a16:creationId xmlns:a16="http://schemas.microsoft.com/office/drawing/2014/main" id="{5C007C6B-3559-4465-8AC1-3F430E68D187}"/>
              </a:ext>
            </a:extLst>
          </p:cNvPr>
          <p:cNvSpPr>
            <a:spLocks noGrp="1"/>
          </p:cNvSpPr>
          <p:nvPr>
            <p:ph type="sldNum" sz="quarter" idx="10"/>
          </p:nvPr>
        </p:nvSpPr>
        <p:spPr/>
        <p:txBody>
          <a:bodyPr/>
          <a:lstStyle/>
          <a:p>
            <a:fld id="{08BDDC8D-36E9-467E-8CF1-750845950A7F}" type="slidenum">
              <a:rPr lang="en-GB" smtClean="0"/>
              <a:pPr/>
              <a:t>31</a:t>
            </a:fld>
            <a:endParaRPr lang="en-GB"/>
          </a:p>
        </p:txBody>
      </p:sp>
      <p:sp>
        <p:nvSpPr>
          <p:cNvPr id="4" name="Title 3">
            <a:extLst>
              <a:ext uri="{FF2B5EF4-FFF2-40B4-BE49-F238E27FC236}">
                <a16:creationId xmlns:a16="http://schemas.microsoft.com/office/drawing/2014/main" id="{A6481712-EA99-4AF7-9B4E-59346FAE381E}"/>
              </a:ext>
            </a:extLst>
          </p:cNvPr>
          <p:cNvSpPr>
            <a:spLocks noGrp="1"/>
          </p:cNvSpPr>
          <p:nvPr>
            <p:ph type="title"/>
          </p:nvPr>
        </p:nvSpPr>
        <p:spPr/>
        <p:txBody>
          <a:bodyPr/>
          <a:lstStyle/>
          <a:p>
            <a:r>
              <a:rPr lang="en-GB" altLang="en-US" dirty="0"/>
              <a:t>Design Inputs: Roadmaps and Strategic Direction</a:t>
            </a:r>
            <a:endParaRPr lang="en-GB" dirty="0"/>
          </a:p>
        </p:txBody>
      </p:sp>
      <p:graphicFrame>
        <p:nvGraphicFramePr>
          <p:cNvPr id="6" name="Table 5">
            <a:extLst>
              <a:ext uri="{FF2B5EF4-FFF2-40B4-BE49-F238E27FC236}">
                <a16:creationId xmlns:a16="http://schemas.microsoft.com/office/drawing/2014/main" id="{AC268361-7BDA-4275-9C1B-06EA40F85640}"/>
              </a:ext>
            </a:extLst>
          </p:cNvPr>
          <p:cNvGraphicFramePr>
            <a:graphicFrameLocks noGrp="1"/>
          </p:cNvGraphicFramePr>
          <p:nvPr>
            <p:extLst>
              <p:ext uri="{D42A27DB-BD31-4B8C-83A1-F6EECF244321}">
                <p14:modId xmlns:p14="http://schemas.microsoft.com/office/powerpoint/2010/main" val="1416568364"/>
              </p:ext>
            </p:extLst>
          </p:nvPr>
        </p:nvGraphicFramePr>
        <p:xfrm>
          <a:off x="486000" y="1733669"/>
          <a:ext cx="9217558" cy="2520156"/>
        </p:xfrm>
        <a:graphic>
          <a:graphicData uri="http://schemas.openxmlformats.org/drawingml/2006/table">
            <a:tbl>
              <a:tblPr firstRow="1" bandRow="1">
                <a:tableStyleId>{5C22544A-7EE6-4342-B048-85BDC9FD1C3A}</a:tableStyleId>
              </a:tblPr>
              <a:tblGrid>
                <a:gridCol w="1884272">
                  <a:extLst>
                    <a:ext uri="{9D8B030D-6E8A-4147-A177-3AD203B41FA5}">
                      <a16:colId xmlns:a16="http://schemas.microsoft.com/office/drawing/2014/main" val="4062509158"/>
                    </a:ext>
                  </a:extLst>
                </a:gridCol>
                <a:gridCol w="7333286">
                  <a:extLst>
                    <a:ext uri="{9D8B030D-6E8A-4147-A177-3AD203B41FA5}">
                      <a16:colId xmlns:a16="http://schemas.microsoft.com/office/drawing/2014/main" val="3392014888"/>
                    </a:ext>
                  </a:extLst>
                </a:gridCol>
              </a:tblGrid>
              <a:tr h="370946">
                <a:tc>
                  <a:txBody>
                    <a:bodyPr/>
                    <a:lstStyle/>
                    <a:p>
                      <a:r>
                        <a:rPr lang="en-US" sz="1400" dirty="0">
                          <a:solidFill>
                            <a:schemeClr val="bg1"/>
                          </a:solidFill>
                          <a:latin typeface="RN House Sans Regular" panose="020B0504020203020204" pitchFamily="34" charset="0"/>
                        </a:rPr>
                        <a:t>Pattern/Standard Reference</a:t>
                      </a:r>
                    </a:p>
                  </a:txBody>
                  <a:tcPr marL="91444" marR="91444" marT="45733" marB="45733"/>
                </a:tc>
                <a:tc>
                  <a:txBody>
                    <a:bodyPr/>
                    <a:lstStyle/>
                    <a:p>
                      <a:pPr lvl="0">
                        <a:buNone/>
                      </a:pPr>
                      <a:r>
                        <a:rPr lang="en-US" sz="1400" b="1" i="0" u="none" strike="noStrike" noProof="0" dirty="0">
                          <a:solidFill>
                            <a:schemeClr val="bg1"/>
                          </a:solidFill>
                          <a:latin typeface="RN House Sans Regular" panose="020B0504020203020204" pitchFamily="34" charset="0"/>
                        </a:rPr>
                        <a:t>Pattern/Standard Name</a:t>
                      </a:r>
                      <a:endParaRPr lang="en-US" sz="1400" dirty="0">
                        <a:solidFill>
                          <a:schemeClr val="bg1"/>
                        </a:solidFill>
                        <a:latin typeface="RN House Sans Regular" panose="020B0504020203020204" pitchFamily="34" charset="0"/>
                      </a:endParaRPr>
                    </a:p>
                  </a:txBody>
                  <a:tcPr marL="91444" marR="91444" marT="45733" marB="45733"/>
                </a:tc>
                <a:extLst>
                  <a:ext uri="{0D108BD9-81ED-4DB2-BD59-A6C34878D82A}">
                    <a16:rowId xmlns:a16="http://schemas.microsoft.com/office/drawing/2014/main" val="3917882352"/>
                  </a:ext>
                </a:extLst>
              </a:tr>
              <a:tr h="370946">
                <a:tc>
                  <a:txBody>
                    <a:bodyPr/>
                    <a:lstStyle/>
                    <a:p>
                      <a:r>
                        <a:rPr lang="en-US" sz="1400" dirty="0">
                          <a:latin typeface="RN House Sans Regular" panose="020B0504020203020204" pitchFamily="34" charset="0"/>
                        </a:rPr>
                        <a:t>DIP2B</a:t>
                      </a:r>
                    </a:p>
                  </a:txBody>
                  <a:tcPr marL="91444" marR="91444" marT="45733" marB="45733"/>
                </a:tc>
                <a:tc>
                  <a:txBody>
                    <a:bodyPr/>
                    <a:lstStyle/>
                    <a:p>
                      <a:pPr marL="0" marR="0" lvl="0" indent="0" algn="l" defTabSz="1034701" rtl="0" eaLnBrk="1" fontAlgn="auto" latinLnBrk="0" hangingPunct="1">
                        <a:lnSpc>
                          <a:spcPct val="100000"/>
                        </a:lnSpc>
                        <a:spcBef>
                          <a:spcPts val="0"/>
                        </a:spcBef>
                        <a:spcAft>
                          <a:spcPts val="0"/>
                        </a:spcAft>
                        <a:buClrTx/>
                        <a:buSzTx/>
                        <a:buFontTx/>
                        <a:buNone/>
                        <a:tabLst/>
                        <a:defRPr/>
                      </a:pPr>
                      <a:r>
                        <a:rPr lang="en-GB" sz="1400" b="0" i="0" kern="1200" dirty="0">
                          <a:solidFill>
                            <a:schemeClr val="dk1"/>
                          </a:solidFill>
                          <a:effectLst/>
                          <a:latin typeface="RN House Sans Regular" panose="020B0504020203020204" pitchFamily="34" charset="0"/>
                          <a:ea typeface="+mn-ea"/>
                          <a:cs typeface="+mn-cs"/>
                          <a:hlinkClick r:id="rId2"/>
                        </a:rPr>
                        <a:t> DIP2b. Enterprise Analytics Store - Use Case Aligned</a:t>
                      </a:r>
                      <a:r>
                        <a:rPr lang="en-GB" sz="1400" b="0" i="0" kern="1200" dirty="0">
                          <a:solidFill>
                            <a:schemeClr val="dk1"/>
                          </a:solidFill>
                          <a:effectLst/>
                          <a:latin typeface="RN House Sans Regular" panose="020B0504020203020204" pitchFamily="34" charset="0"/>
                          <a:ea typeface="+mn-ea"/>
                          <a:cs typeface="+mn-cs"/>
                        </a:rPr>
                        <a:t> </a:t>
                      </a:r>
                    </a:p>
                  </a:txBody>
                  <a:tcPr marL="91444" marR="91444" marT="45733" marB="45733"/>
                </a:tc>
                <a:extLst>
                  <a:ext uri="{0D108BD9-81ED-4DB2-BD59-A6C34878D82A}">
                    <a16:rowId xmlns:a16="http://schemas.microsoft.com/office/drawing/2014/main" val="719904344"/>
                  </a:ext>
                </a:extLst>
              </a:tr>
              <a:tr h="370946">
                <a:tc>
                  <a:txBody>
                    <a:bodyPr/>
                    <a:lstStyle/>
                    <a:p>
                      <a:r>
                        <a:rPr lang="en-US" sz="1400" dirty="0">
                          <a:latin typeface="RN House Sans Regular" panose="020B0504020203020204" pitchFamily="34" charset="0"/>
                        </a:rPr>
                        <a:t>DIP3B</a:t>
                      </a:r>
                    </a:p>
                  </a:txBody>
                  <a:tcPr marL="91444" marR="91444" marT="45733" marB="45733"/>
                </a:tc>
                <a:tc>
                  <a:txBody>
                    <a:bodyPr/>
                    <a:lstStyle/>
                    <a:p>
                      <a:r>
                        <a:rPr lang="en-GB" sz="1400" dirty="0">
                          <a:latin typeface="RN House Sans Regular" panose="020B0504020203020204" pitchFamily="34" charset="0"/>
                          <a:hlinkClick r:id="rId3"/>
                        </a:rPr>
                        <a:t>DIP3b. Domain Analytics Store (Hadoop) - Data CoE Architecture Team - Confluence (rbsgrp.net)</a:t>
                      </a:r>
                      <a:endParaRPr lang="en-US" sz="1400" dirty="0">
                        <a:latin typeface="RN House Sans Regular" panose="020B0504020203020204" pitchFamily="34" charset="0"/>
                      </a:endParaRPr>
                    </a:p>
                  </a:txBody>
                  <a:tcPr marL="91444" marR="91444" marT="45733" marB="45733"/>
                </a:tc>
                <a:extLst>
                  <a:ext uri="{0D108BD9-81ED-4DB2-BD59-A6C34878D82A}">
                    <a16:rowId xmlns:a16="http://schemas.microsoft.com/office/drawing/2014/main" val="4108813281"/>
                  </a:ext>
                </a:extLst>
              </a:tr>
              <a:tr h="370946">
                <a:tc>
                  <a:txBody>
                    <a:bodyPr/>
                    <a:lstStyle/>
                    <a:p>
                      <a:r>
                        <a:rPr lang="en-US" sz="1400" dirty="0">
                          <a:latin typeface="RN House Sans Regular" panose="020B0504020203020204" pitchFamily="34" charset="0"/>
                        </a:rPr>
                        <a:t>DIP7d</a:t>
                      </a:r>
                    </a:p>
                  </a:txBody>
                  <a:tcPr marL="91444" marR="91444" marT="45733" marB="45733"/>
                </a:tc>
                <a:tc>
                  <a:txBody>
                    <a:bodyPr/>
                    <a:lstStyle/>
                    <a:p>
                      <a:pPr marL="0" marR="0" lvl="0" indent="0" algn="l" defTabSz="1034701" rtl="0" eaLnBrk="1" fontAlgn="auto" latinLnBrk="0" hangingPunct="1">
                        <a:lnSpc>
                          <a:spcPct val="100000"/>
                        </a:lnSpc>
                        <a:spcBef>
                          <a:spcPts val="0"/>
                        </a:spcBef>
                        <a:spcAft>
                          <a:spcPts val="0"/>
                        </a:spcAft>
                        <a:buClrTx/>
                        <a:buSzTx/>
                        <a:buFontTx/>
                        <a:buNone/>
                        <a:tabLst/>
                        <a:defRPr/>
                      </a:pPr>
                      <a:r>
                        <a:rPr lang="en-GB" sz="1400" b="0" i="0" kern="1200" dirty="0">
                          <a:solidFill>
                            <a:schemeClr val="dk1"/>
                          </a:solidFill>
                          <a:effectLst/>
                          <a:latin typeface="RN House Sans Regular" panose="020B0504020203020204" pitchFamily="34" charset="0"/>
                          <a:ea typeface="+mn-ea"/>
                          <a:cs typeface="+mn-cs"/>
                          <a:hlinkClick r:id="rId4"/>
                        </a:rPr>
                        <a:t>DIP7d. Bulk read/ write with ETL tools</a:t>
                      </a:r>
                      <a:r>
                        <a:rPr lang="en-GB" sz="1400" b="0" i="0" kern="1200" dirty="0">
                          <a:solidFill>
                            <a:schemeClr val="dk1"/>
                          </a:solidFill>
                          <a:effectLst/>
                          <a:latin typeface="RN House Sans Regular" panose="020B0504020203020204" pitchFamily="34" charset="0"/>
                          <a:ea typeface="+mn-ea"/>
                          <a:cs typeface="+mn-cs"/>
                        </a:rPr>
                        <a:t> </a:t>
                      </a:r>
                    </a:p>
                  </a:txBody>
                  <a:tcPr marL="91444" marR="91444" marT="45733" marB="45733"/>
                </a:tc>
                <a:extLst>
                  <a:ext uri="{0D108BD9-81ED-4DB2-BD59-A6C34878D82A}">
                    <a16:rowId xmlns:a16="http://schemas.microsoft.com/office/drawing/2014/main" val="3417183642"/>
                  </a:ext>
                </a:extLst>
              </a:tr>
              <a:tr h="370946">
                <a:tc>
                  <a:txBody>
                    <a:bodyPr/>
                    <a:lstStyle/>
                    <a:p>
                      <a:r>
                        <a:rPr lang="en-US" sz="1400" dirty="0">
                          <a:latin typeface="RN House Sans Regular" panose="020B0504020203020204" pitchFamily="34" charset="0"/>
                        </a:rPr>
                        <a:t>DIP10</a:t>
                      </a:r>
                    </a:p>
                  </a:txBody>
                  <a:tcPr marL="91444" marR="91444" marT="45733" marB="45733"/>
                </a:tc>
                <a:tc>
                  <a:txBody>
                    <a:bodyPr/>
                    <a:lstStyle/>
                    <a:p>
                      <a:pPr marL="0" marR="0" lvl="0" indent="0" algn="l" defTabSz="1034701" rtl="0" eaLnBrk="1" fontAlgn="auto" latinLnBrk="0" hangingPunct="1">
                        <a:lnSpc>
                          <a:spcPct val="100000"/>
                        </a:lnSpc>
                        <a:spcBef>
                          <a:spcPts val="0"/>
                        </a:spcBef>
                        <a:spcAft>
                          <a:spcPts val="0"/>
                        </a:spcAft>
                        <a:buClrTx/>
                        <a:buSzTx/>
                        <a:buFontTx/>
                        <a:buNone/>
                        <a:tabLst/>
                        <a:defRPr/>
                      </a:pPr>
                      <a:r>
                        <a:rPr lang="en-GB" sz="1400" b="0" i="0" u="none" strike="noStrike" kern="1200" dirty="0">
                          <a:solidFill>
                            <a:schemeClr val="dk1"/>
                          </a:solidFill>
                          <a:effectLst/>
                          <a:latin typeface="RN House Sans Regular" panose="020B0504020203020204" pitchFamily="34" charset="0"/>
                          <a:ea typeface="+mn-ea"/>
                          <a:cs typeface="+mn-cs"/>
                          <a:hlinkClick r:id="rId5"/>
                        </a:rPr>
                        <a:t>DIP10. Domain Stream Processing</a:t>
                      </a:r>
                      <a:endParaRPr lang="en-GB" sz="1400" b="0" i="0" kern="1200" dirty="0">
                        <a:solidFill>
                          <a:schemeClr val="dk1"/>
                        </a:solidFill>
                        <a:effectLst/>
                        <a:latin typeface="RN House Sans Regular" panose="020B0504020203020204" pitchFamily="34" charset="0"/>
                        <a:ea typeface="+mn-ea"/>
                        <a:cs typeface="+mn-cs"/>
                      </a:endParaRPr>
                    </a:p>
                  </a:txBody>
                  <a:tcPr marL="91444" marR="91444" marT="45733" marB="45733"/>
                </a:tc>
                <a:extLst>
                  <a:ext uri="{0D108BD9-81ED-4DB2-BD59-A6C34878D82A}">
                    <a16:rowId xmlns:a16="http://schemas.microsoft.com/office/drawing/2014/main" val="3480296733"/>
                  </a:ext>
                </a:extLst>
              </a:tr>
              <a:tr h="370946">
                <a:tc>
                  <a:txBody>
                    <a:bodyPr/>
                    <a:lstStyle/>
                    <a:p>
                      <a:r>
                        <a:rPr lang="en-US" sz="1400" dirty="0">
                          <a:latin typeface="RN House Sans Regular" panose="020B0504020203020204" pitchFamily="34" charset="0"/>
                        </a:rPr>
                        <a:t>DV01</a:t>
                      </a:r>
                    </a:p>
                  </a:txBody>
                  <a:tcPr marL="91444" marR="91444" marT="45733" marB="45733"/>
                </a:tc>
                <a:tc>
                  <a:txBody>
                    <a:bodyPr/>
                    <a:lstStyle/>
                    <a:p>
                      <a:pPr marL="0" marR="0" lvl="0" indent="0" algn="l" defTabSz="1034701" rtl="0" eaLnBrk="1" fontAlgn="auto" latinLnBrk="0" hangingPunct="1">
                        <a:lnSpc>
                          <a:spcPct val="100000"/>
                        </a:lnSpc>
                        <a:spcBef>
                          <a:spcPts val="0"/>
                        </a:spcBef>
                        <a:spcAft>
                          <a:spcPts val="0"/>
                        </a:spcAft>
                        <a:buClrTx/>
                        <a:buSzTx/>
                        <a:buFontTx/>
                        <a:buNone/>
                        <a:tabLst/>
                        <a:defRPr/>
                      </a:pPr>
                      <a:r>
                        <a:rPr lang="en-GB" sz="1400" b="0" i="0" kern="1200" dirty="0">
                          <a:solidFill>
                            <a:schemeClr val="dk1"/>
                          </a:solidFill>
                          <a:effectLst/>
                          <a:latin typeface="RN House Sans Regular" panose="020B0504020203020204" pitchFamily="34" charset="0"/>
                          <a:ea typeface="+mn-ea"/>
                          <a:cs typeface="+mn-cs"/>
                          <a:hlinkClick r:id="rId6"/>
                        </a:rPr>
                        <a:t>DV01. Data Visualisation Patterns -  Get Data (Tableau)</a:t>
                      </a:r>
                      <a:r>
                        <a:rPr lang="en-GB" sz="1400" b="0" i="0" kern="1200" dirty="0">
                          <a:solidFill>
                            <a:schemeClr val="dk1"/>
                          </a:solidFill>
                          <a:effectLst/>
                          <a:latin typeface="RN House Sans Regular" panose="020B0504020203020204" pitchFamily="34" charset="0"/>
                          <a:ea typeface="+mn-ea"/>
                          <a:cs typeface="+mn-cs"/>
                        </a:rPr>
                        <a:t> </a:t>
                      </a:r>
                    </a:p>
                  </a:txBody>
                  <a:tcPr marL="91444" marR="91444" marT="45733" marB="45733"/>
                </a:tc>
                <a:extLst>
                  <a:ext uri="{0D108BD9-81ED-4DB2-BD59-A6C34878D82A}">
                    <a16:rowId xmlns:a16="http://schemas.microsoft.com/office/drawing/2014/main" val="843879537"/>
                  </a:ext>
                </a:extLst>
              </a:tr>
            </a:tbl>
          </a:graphicData>
        </a:graphic>
      </p:graphicFrame>
    </p:spTree>
    <p:extLst>
      <p:ext uri="{BB962C8B-B14F-4D97-AF65-F5344CB8AC3E}">
        <p14:creationId xmlns:p14="http://schemas.microsoft.com/office/powerpoint/2010/main" val="3042489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6DEE5B1-88A1-4196-B156-0E1F6A6B9691}"/>
              </a:ext>
            </a:extLst>
          </p:cNvPr>
          <p:cNvSpPr>
            <a:spLocks noGrp="1"/>
          </p:cNvSpPr>
          <p:nvPr>
            <p:ph sz="quarter" idx="11"/>
          </p:nvPr>
        </p:nvSpPr>
        <p:spPr>
          <a:xfrm>
            <a:off x="486000" y="1239139"/>
            <a:ext cx="9720000" cy="5826823"/>
          </a:xfrm>
        </p:spPr>
        <p:txBody>
          <a:bodyPr vert="horz" lIns="0" tIns="0" rIns="0" bIns="0" rtlCol="0" anchor="t">
            <a:noAutofit/>
          </a:bodyPr>
          <a:lstStyle/>
          <a:p>
            <a:r>
              <a:rPr lang="en-GB" sz="1100" b="1" dirty="0"/>
              <a:t>Design Assumptions</a:t>
            </a:r>
          </a:p>
          <a:p>
            <a:pPr marL="171450" indent="-171450">
              <a:buFont typeface="Arial" panose="020B0604020202020204" pitchFamily="34" charset="0"/>
              <a:buChar char="•"/>
            </a:pPr>
            <a:r>
              <a:rPr lang="en-GB" sz="1100" dirty="0"/>
              <a:t>The solution will subscribe to two Kafka Topics pre-built and provided from the ARIC application:</a:t>
            </a:r>
          </a:p>
          <a:p>
            <a:pPr marL="358650" lvl="1" indent="-171450">
              <a:buFont typeface="Arial" panose="020B0604020202020204" pitchFamily="34" charset="0"/>
              <a:buChar char="•"/>
            </a:pPr>
            <a:r>
              <a:rPr lang="en-GB" sz="1100" dirty="0" err="1"/>
              <a:t>AsyncOut</a:t>
            </a:r>
            <a:r>
              <a:rPr lang="en-GB" sz="1100" dirty="0"/>
              <a:t> topic will contain monetary (FDP) and non-monetary data for main payment event and cancelled payment event</a:t>
            </a:r>
          </a:p>
          <a:p>
            <a:pPr marL="358650" lvl="1" indent="-171450">
              <a:buFont typeface="Arial" panose="020B0604020202020204" pitchFamily="34" charset="0"/>
              <a:buChar char="•"/>
            </a:pPr>
            <a:r>
              <a:rPr lang="en-GB" sz="1100" dirty="0" err="1"/>
              <a:t>UIActivityOut</a:t>
            </a:r>
            <a:r>
              <a:rPr lang="en-GB" sz="1100" dirty="0"/>
              <a:t> will contain resolved alerts and those will be joined back to original payment event based on payment timestamp</a:t>
            </a:r>
          </a:p>
          <a:p>
            <a:pPr marL="358650" lvl="1" indent="-171450">
              <a:buFont typeface="Arial" panose="020B0604020202020204" pitchFamily="34" charset="0"/>
              <a:buChar char="•"/>
            </a:pPr>
            <a:r>
              <a:rPr lang="en-GB" sz="1100" dirty="0"/>
              <a:t>Resolved alerts can be more than one but only the earliest needs to be considered</a:t>
            </a:r>
          </a:p>
          <a:p>
            <a:pPr marL="171450" indent="-171450">
              <a:buFont typeface="Arial" panose="020B0604020202020204" pitchFamily="34" charset="0"/>
              <a:buChar char="•"/>
            </a:pPr>
            <a:r>
              <a:rPr lang="en-GB" sz="1100" dirty="0"/>
              <a:t>Kafka Topics are provided as part of the ARIC suite, so outside of the EDH platform remit and the NatWest Kafka cluster, </a:t>
            </a:r>
            <a:r>
              <a:rPr lang="en-GB" sz="1100" dirty="0">
                <a:solidFill>
                  <a:srgbClr val="42145F"/>
                </a:solidFill>
              </a:rPr>
              <a:t>and  supported by the Fraud Technology</a:t>
            </a:r>
            <a:endParaRPr lang="en-GB" sz="1100" dirty="0"/>
          </a:p>
          <a:p>
            <a:pPr marL="171450" indent="-171450">
              <a:buFont typeface="Arial" panose="020B0604020202020204" pitchFamily="34" charset="0"/>
              <a:buChar char="•"/>
            </a:pPr>
            <a:r>
              <a:rPr lang="en-GB" sz="1100" dirty="0"/>
              <a:t>Payment data table will be partitioned on business_day</a:t>
            </a:r>
          </a:p>
          <a:p>
            <a:pPr marL="171450" indent="-171450">
              <a:buFont typeface="Arial" panose="020B0604020202020204" pitchFamily="34" charset="0"/>
              <a:buChar char="•"/>
            </a:pPr>
            <a:r>
              <a:rPr lang="en-GB" sz="1100" dirty="0"/>
              <a:t>FMS data and other mandatory static attributes which will come through the golden source (EAS / EAS_UCA) will be joined to the above data for analytics purposes</a:t>
            </a:r>
          </a:p>
          <a:p>
            <a:pPr marL="171450" indent="-171450">
              <a:buFont typeface="Arial" panose="020B0604020202020204" pitchFamily="34" charset="0"/>
              <a:buChar char="•"/>
            </a:pPr>
            <a:r>
              <a:rPr lang="en-GB" sz="1100" b="1" dirty="0"/>
              <a:t>Expected Volumes:</a:t>
            </a:r>
            <a:endParaRPr lang="en-GB" sz="1100" dirty="0"/>
          </a:p>
          <a:p>
            <a:pPr marL="171450" indent="-171450">
              <a:buFont typeface="Arial" panose="020B0604020202020204" pitchFamily="34" charset="0"/>
              <a:buChar char="•"/>
            </a:pPr>
            <a:r>
              <a:rPr lang="en-GB" sz="1100" dirty="0"/>
              <a:t>Daily - 200k to 300k daily requests</a:t>
            </a:r>
          </a:p>
          <a:p>
            <a:pPr marL="171450" indent="-171450">
              <a:buFont typeface="Arial" panose="020B0604020202020204" pitchFamily="34" charset="0"/>
              <a:buChar char="•"/>
            </a:pPr>
            <a:r>
              <a:rPr lang="en-GB" sz="1100" dirty="0"/>
              <a:t>1.5 million to 2 million at month ends</a:t>
            </a:r>
          </a:p>
          <a:p>
            <a:pPr marL="171450" indent="-171450">
              <a:buFont typeface="Arial" panose="020B0604020202020204" pitchFamily="34" charset="0"/>
              <a:buChar char="•"/>
            </a:pPr>
            <a:r>
              <a:rPr lang="en-GB" sz="1100" dirty="0">
                <a:latin typeface="RN House Sans Regular"/>
              </a:rPr>
              <a:t>35 days – circa 14 GB, 12 Months – circa 100 GB and 3 Years – circa 300 GB</a:t>
            </a:r>
          </a:p>
          <a:p>
            <a:pPr marL="171450" indent="-171450">
              <a:buFont typeface="Arial" panose="020B0604020202020204" pitchFamily="34" charset="0"/>
              <a:buChar char="•"/>
            </a:pPr>
            <a:r>
              <a:rPr lang="en-GB" sz="1100" b="1" dirty="0"/>
              <a:t>Retention Requirements:</a:t>
            </a:r>
            <a:endParaRPr lang="en-GB" sz="1100" dirty="0"/>
          </a:p>
          <a:p>
            <a:pPr marL="171450" indent="-171450">
              <a:buFont typeface="Arial" panose="020B0604020202020204" pitchFamily="34" charset="0"/>
              <a:buChar char="•"/>
            </a:pPr>
            <a:r>
              <a:rPr lang="en-GB" sz="1100" dirty="0"/>
              <a:t>ARIC - 45 days for non-mon data, Indefinite for payment related data</a:t>
            </a:r>
          </a:p>
          <a:p>
            <a:pPr marL="171450" indent="-171450">
              <a:buFont typeface="Arial" panose="020B0604020202020204" pitchFamily="34" charset="0"/>
              <a:buChar char="•"/>
            </a:pPr>
            <a:r>
              <a:rPr lang="en-GB" sz="1100" dirty="0">
                <a:latin typeface="RN House Sans Regular"/>
              </a:rPr>
              <a:t>DAS - 35 days for final table, 36 months for payment related data</a:t>
            </a:r>
          </a:p>
          <a:p>
            <a:pPr marL="171450" indent="-171450">
              <a:buFont typeface="Arial" panose="020B0604020202020204" pitchFamily="34" charset="0"/>
              <a:buChar char="•"/>
            </a:pPr>
            <a:r>
              <a:rPr lang="en-GB" sz="1100" b="1" dirty="0"/>
              <a:t>Reporting Requirements:</a:t>
            </a:r>
            <a:endParaRPr lang="en-GB" sz="1100" dirty="0"/>
          </a:p>
          <a:p>
            <a:pPr marL="171450" indent="-171450">
              <a:buFont typeface="Arial" panose="020B0604020202020204" pitchFamily="34" charset="0"/>
              <a:buChar char="•"/>
            </a:pPr>
            <a:r>
              <a:rPr lang="en-GB" sz="1100" dirty="0"/>
              <a:t>Final DAS tables will be created based on below categorization:</a:t>
            </a:r>
          </a:p>
          <a:p>
            <a:pPr marL="358650" lvl="1" indent="-171450">
              <a:buFont typeface="Arial" panose="020B0604020202020204" pitchFamily="34" charset="0"/>
              <a:buChar char="•"/>
            </a:pPr>
            <a:r>
              <a:rPr lang="en-GB" sz="1000" dirty="0"/>
              <a:t>FDP, SIP and SO                     </a:t>
            </a:r>
          </a:p>
          <a:p>
            <a:pPr marL="358650" lvl="1" indent="-171450">
              <a:buFont typeface="Arial" panose="020B0604020202020204" pitchFamily="34" charset="0"/>
              <a:buChar char="•"/>
            </a:pPr>
            <a:r>
              <a:rPr lang="en-GB" sz="1000" dirty="0"/>
              <a:t>Inbound                                 </a:t>
            </a:r>
          </a:p>
          <a:p>
            <a:pPr marL="358650" lvl="1" indent="-171450">
              <a:buFont typeface="Arial" panose="020B0604020202020204" pitchFamily="34" charset="0"/>
              <a:buChar char="•"/>
            </a:pPr>
            <a:r>
              <a:rPr lang="en-GB" sz="1000" dirty="0"/>
              <a:t>International and Chaps        </a:t>
            </a:r>
          </a:p>
          <a:p>
            <a:br>
              <a:rPr lang="en-GB" sz="1000" dirty="0"/>
            </a:br>
            <a:endParaRPr lang="en-GB" sz="1000" dirty="0"/>
          </a:p>
          <a:p>
            <a:endParaRPr lang="en-GB" sz="1000" dirty="0"/>
          </a:p>
          <a:p>
            <a:endParaRPr lang="en-GB" sz="1000" dirty="0"/>
          </a:p>
        </p:txBody>
      </p:sp>
      <p:sp>
        <p:nvSpPr>
          <p:cNvPr id="3" name="Slide Number Placeholder 2">
            <a:extLst>
              <a:ext uri="{FF2B5EF4-FFF2-40B4-BE49-F238E27FC236}">
                <a16:creationId xmlns:a16="http://schemas.microsoft.com/office/drawing/2014/main" id="{F5B613A7-A331-4079-AB58-852B61273866}"/>
              </a:ext>
            </a:extLst>
          </p:cNvPr>
          <p:cNvSpPr>
            <a:spLocks noGrp="1"/>
          </p:cNvSpPr>
          <p:nvPr>
            <p:ph type="sldNum" sz="quarter" idx="10"/>
          </p:nvPr>
        </p:nvSpPr>
        <p:spPr/>
        <p:txBody>
          <a:bodyPr/>
          <a:lstStyle/>
          <a:p>
            <a:fld id="{08BDDC8D-36E9-467E-8CF1-750845950A7F}" type="slidenum">
              <a:rPr lang="en-GB" smtClean="0"/>
              <a:pPr/>
              <a:t>32</a:t>
            </a:fld>
            <a:endParaRPr lang="en-GB"/>
          </a:p>
        </p:txBody>
      </p:sp>
      <p:sp>
        <p:nvSpPr>
          <p:cNvPr id="4" name="Title 3">
            <a:extLst>
              <a:ext uri="{FF2B5EF4-FFF2-40B4-BE49-F238E27FC236}">
                <a16:creationId xmlns:a16="http://schemas.microsoft.com/office/drawing/2014/main" id="{8EBEA4B1-0DFA-4D20-9A6D-18357E17F71E}"/>
              </a:ext>
            </a:extLst>
          </p:cNvPr>
          <p:cNvSpPr>
            <a:spLocks noGrp="1"/>
          </p:cNvSpPr>
          <p:nvPr>
            <p:ph type="title"/>
          </p:nvPr>
        </p:nvSpPr>
        <p:spPr/>
        <p:txBody>
          <a:bodyPr/>
          <a:lstStyle/>
          <a:p>
            <a:r>
              <a:rPr lang="en-GB" altLang="en-US" dirty="0"/>
              <a:t>Design Inputs: Assumptions &amp; Constraints</a:t>
            </a:r>
            <a:endParaRPr lang="en-GB" dirty="0"/>
          </a:p>
        </p:txBody>
      </p:sp>
      <p:sp>
        <p:nvSpPr>
          <p:cNvPr id="5" name="Content Placeholder 1">
            <a:extLst>
              <a:ext uri="{FF2B5EF4-FFF2-40B4-BE49-F238E27FC236}">
                <a16:creationId xmlns:a16="http://schemas.microsoft.com/office/drawing/2014/main" id="{F637B84A-8BC1-4049-A372-ACE5479B7B3D}"/>
              </a:ext>
            </a:extLst>
          </p:cNvPr>
          <p:cNvSpPr txBox="1">
            <a:spLocks/>
          </p:cNvSpPr>
          <p:nvPr/>
        </p:nvSpPr>
        <p:spPr bwMode="gray">
          <a:xfrm>
            <a:off x="486000" y="957874"/>
            <a:ext cx="9720000" cy="355899"/>
          </a:xfrm>
          <a:prstGeom prst="rect">
            <a:avLst/>
          </a:prstGeom>
        </p:spPr>
        <p:txBody>
          <a:bodyPr vert="horz" lIns="0" tIns="0" rIns="0" bIns="0" rtlCol="0">
            <a:noAutofit/>
          </a:bodyPr>
          <a:lstStyle>
            <a:lvl1pPr marL="0" indent="0" algn="l" defTabSz="1034701" rtl="0" eaLnBrk="1" latinLnBrk="0" hangingPunct="1">
              <a:spcBef>
                <a:spcPts val="700"/>
              </a:spcBef>
              <a:buClr>
                <a:schemeClr val="tx2"/>
              </a:buClr>
              <a:buSzPct val="100000"/>
              <a:buFont typeface="Symbol" panose="05050102010706020507" pitchFamily="18" charset="2"/>
              <a:buNone/>
              <a:defRPr lang="en-GB" sz="1600" kern="1200" baseline="0" dirty="0">
                <a:solidFill>
                  <a:schemeClr val="tx2"/>
                </a:solidFill>
                <a:latin typeface="RN House Sans Regular" panose="020B0504020203020204" pitchFamily="34" charset="0"/>
                <a:ea typeface="+mn-ea"/>
                <a:cs typeface="+mn-cs"/>
              </a:defRPr>
            </a:lvl1pPr>
            <a:lvl2pPr marL="187200" indent="-187325" algn="l" defTabSz="1034701" rtl="0" eaLnBrk="1" latinLnBrk="0" hangingPunct="1">
              <a:spcBef>
                <a:spcPts val="400"/>
              </a:spcBef>
              <a:buClr>
                <a:schemeClr val="tx2"/>
              </a:buClr>
              <a:buSzPct val="100000"/>
              <a:buFont typeface="Symbol" panose="05050102010706020507" pitchFamily="18" charset="2"/>
              <a:buChar char="·"/>
              <a:defRPr lang="en-US" sz="1400" kern="1200" baseline="0" dirty="0" smtClean="0">
                <a:solidFill>
                  <a:schemeClr val="tx2"/>
                </a:solidFill>
                <a:latin typeface="RN House Sans Regular" panose="020B0504020203020204" pitchFamily="34" charset="0"/>
                <a:ea typeface="+mn-ea"/>
                <a:cs typeface="+mn-cs"/>
              </a:defRPr>
            </a:lvl2pPr>
            <a:lvl3pPr marL="374400" indent="-187325" algn="l" defTabSz="1034701" rtl="0" eaLnBrk="1" latinLnBrk="0" hangingPunct="1">
              <a:spcBef>
                <a:spcPts val="400"/>
              </a:spcBef>
              <a:buClr>
                <a:schemeClr val="tx2"/>
              </a:buClr>
              <a:buFont typeface="Arial" pitchFamily="34" charset="0"/>
              <a:buChar char="–"/>
              <a:defRPr lang="en-US" sz="1400" kern="1200" baseline="0" dirty="0" smtClean="0">
                <a:solidFill>
                  <a:schemeClr val="tx2"/>
                </a:solidFill>
                <a:latin typeface="RN House Sans Regular" panose="020B0504020203020204" pitchFamily="34" charset="0"/>
                <a:ea typeface="+mn-ea"/>
                <a:cs typeface="+mn-cs"/>
              </a:defRPr>
            </a:lvl3pPr>
            <a:lvl4pPr marL="561600" indent="-187325" algn="l" defTabSz="1034701" rtl="0" eaLnBrk="1" latinLnBrk="0" hangingPunct="1">
              <a:spcBef>
                <a:spcPts val="400"/>
              </a:spcBef>
              <a:buClr>
                <a:schemeClr val="tx2"/>
              </a:buClr>
              <a:buFont typeface="Arial" pitchFamily="34" charset="0"/>
              <a:buChar char="–"/>
              <a:defRPr lang="en-US" sz="1400" kern="1200" baseline="0" dirty="0" smtClean="0">
                <a:solidFill>
                  <a:schemeClr val="tx2"/>
                </a:solidFill>
                <a:latin typeface="RN House Sans Regular" panose="020B0504020203020204" pitchFamily="34" charset="0"/>
                <a:ea typeface="+mn-ea"/>
                <a:cs typeface="+mn-cs"/>
              </a:defRPr>
            </a:lvl4pPr>
            <a:lvl5pPr marL="748800" indent="-187325" algn="l" defTabSz="1034701" rtl="0" eaLnBrk="1" latinLnBrk="0" hangingPunct="1">
              <a:spcBef>
                <a:spcPts val="400"/>
              </a:spcBef>
              <a:buClr>
                <a:schemeClr val="tx2"/>
              </a:buClr>
              <a:buFont typeface="Arial" pitchFamily="34" charset="0"/>
              <a:buChar char="–"/>
              <a:defRPr lang="en-US" sz="1400" kern="1200" baseline="0" dirty="0" smtClean="0">
                <a:solidFill>
                  <a:schemeClr val="tx2"/>
                </a:solidFill>
                <a:latin typeface="RN House Sans Regular" panose="020B0504020203020204" pitchFamily="34" charset="0"/>
                <a:ea typeface="+mn-ea"/>
                <a:cs typeface="+mn-cs"/>
              </a:defRPr>
            </a:lvl5pPr>
            <a:lvl6pPr marL="936000" indent="-187325" algn="l" defTabSz="1034701" rtl="0" eaLnBrk="1" latinLnBrk="0" hangingPunct="1">
              <a:spcBef>
                <a:spcPts val="400"/>
              </a:spcBef>
              <a:buClr>
                <a:schemeClr val="tx2"/>
              </a:buClr>
              <a:buFont typeface="Arial" panose="020B0604020202020204" pitchFamily="34" charset="0"/>
              <a:buChar char="–"/>
              <a:defRPr lang="en-US" sz="1400" kern="1200" dirty="0" smtClean="0">
                <a:solidFill>
                  <a:schemeClr val="tx2"/>
                </a:solidFill>
                <a:latin typeface="RN House Sans Regular" panose="020B0504020203020204" pitchFamily="34" charset="0"/>
                <a:ea typeface="+mn-ea"/>
                <a:cs typeface="Arial" panose="020B0604020202020204" pitchFamily="34" charset="0"/>
              </a:defRPr>
            </a:lvl6pPr>
            <a:lvl7pPr marL="1123200" indent="-187325" algn="l" defTabSz="1034701" rtl="0" eaLnBrk="1" latinLnBrk="0" hangingPunct="1">
              <a:spcBef>
                <a:spcPts val="400"/>
              </a:spcBef>
              <a:buClr>
                <a:schemeClr val="tx2"/>
              </a:buClr>
              <a:buFont typeface="Arial" panose="020B0604020202020204" pitchFamily="34" charset="0"/>
              <a:buChar char="–"/>
              <a:defRPr lang="en-US" sz="1400" kern="1200" dirty="0" smtClean="0">
                <a:solidFill>
                  <a:schemeClr val="tx2"/>
                </a:solidFill>
                <a:latin typeface="RN House Sans Regular" panose="020B0504020203020204" pitchFamily="34" charset="0"/>
                <a:ea typeface="+mn-ea"/>
                <a:cs typeface="Arial" panose="020B0604020202020204" pitchFamily="34" charset="0"/>
              </a:defRPr>
            </a:lvl7pPr>
            <a:lvl8pPr marL="1296000" indent="-187325" algn="l" defTabSz="1034701" rtl="0" eaLnBrk="1" latinLnBrk="0" hangingPunct="1">
              <a:spcBef>
                <a:spcPts val="400"/>
              </a:spcBef>
              <a:buClr>
                <a:schemeClr val="tx2"/>
              </a:buClr>
              <a:buFont typeface="Arial" panose="020B0604020202020204" pitchFamily="34" charset="0"/>
              <a:buChar char="–"/>
              <a:defRPr lang="en-US" sz="1400" kern="1200" dirty="0" smtClean="0">
                <a:solidFill>
                  <a:schemeClr val="tx2"/>
                </a:solidFill>
                <a:latin typeface="RN House Sans Regular" panose="020B0504020203020204" pitchFamily="34" charset="0"/>
                <a:ea typeface="+mn-ea"/>
                <a:cs typeface="Arial" panose="020B0604020202020204" pitchFamily="34" charset="0"/>
              </a:defRPr>
            </a:lvl8pPr>
            <a:lvl9pPr marL="1497600" indent="-187325" algn="l" defTabSz="1034701" rtl="0" eaLnBrk="1" latinLnBrk="0" hangingPunct="1">
              <a:spcBef>
                <a:spcPts val="400"/>
              </a:spcBef>
              <a:buClr>
                <a:schemeClr val="tx2"/>
              </a:buClr>
              <a:buFont typeface="Arial" panose="020B0604020202020204" pitchFamily="34" charset="0"/>
              <a:buChar char="–"/>
              <a:defRPr lang="en-US" sz="1400" kern="1200" dirty="0" smtClean="0">
                <a:solidFill>
                  <a:schemeClr val="tx2"/>
                </a:solidFill>
                <a:latin typeface="RN House Sans Regular" panose="020B0504020203020204" pitchFamily="34" charset="0"/>
                <a:ea typeface="+mn-ea"/>
                <a:cs typeface="Arial" panose="020B0604020202020204" pitchFamily="34" charset="0"/>
              </a:defRPr>
            </a:lvl9pPr>
          </a:lstStyle>
          <a:p>
            <a:r>
              <a:rPr lang="en-GB" sz="1100" dirty="0"/>
              <a:t>Please ensure that any assumptions are recorded in Planview where appropriate</a:t>
            </a:r>
          </a:p>
        </p:txBody>
      </p:sp>
    </p:spTree>
    <p:extLst>
      <p:ext uri="{BB962C8B-B14F-4D97-AF65-F5344CB8AC3E}">
        <p14:creationId xmlns:p14="http://schemas.microsoft.com/office/powerpoint/2010/main" val="6983410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AD682F-71E2-44A2-AC84-BAFABB4070BB}"/>
              </a:ext>
            </a:extLst>
          </p:cNvPr>
          <p:cNvSpPr>
            <a:spLocks noGrp="1"/>
          </p:cNvSpPr>
          <p:nvPr>
            <p:ph sz="quarter" idx="11"/>
          </p:nvPr>
        </p:nvSpPr>
        <p:spPr/>
        <p:txBody>
          <a:bodyPr/>
          <a:lstStyle/>
          <a:p>
            <a:r>
              <a:rPr lang="en-GB" sz="1100" b="1" dirty="0"/>
              <a:t>Design Risks:</a:t>
            </a:r>
          </a:p>
          <a:p>
            <a:pPr marL="285750" indent="-285750">
              <a:buFont typeface="Arial" panose="020B0604020202020204" pitchFamily="34" charset="0"/>
              <a:buChar char="•"/>
            </a:pPr>
            <a:r>
              <a:rPr lang="en-GB" sz="1100" dirty="0"/>
              <a:t>Payment data table will be partitioned on </a:t>
            </a:r>
            <a:r>
              <a:rPr lang="en-GB" sz="1100" dirty="0" err="1"/>
              <a:t>business_day</a:t>
            </a:r>
            <a:r>
              <a:rPr lang="en-GB" sz="1100" dirty="0"/>
              <a:t> with a requirement to store a 36-month rolling dataset. There may be a need for an archiving solution at a later stage pending defined data archiving strategy requirements. The risk is assumed to be low in the meantime due to the estimated FDP payment event volumes.</a:t>
            </a:r>
            <a:endParaRPr lang="en-GB" dirty="0"/>
          </a:p>
          <a:p>
            <a:br>
              <a:rPr lang="en-GB" dirty="0"/>
            </a:br>
            <a:endParaRPr lang="en-GB" dirty="0"/>
          </a:p>
          <a:p>
            <a:endParaRPr lang="en-GB" dirty="0"/>
          </a:p>
          <a:p>
            <a:endParaRPr lang="en-GB" dirty="0"/>
          </a:p>
        </p:txBody>
      </p:sp>
      <p:sp>
        <p:nvSpPr>
          <p:cNvPr id="3" name="Slide Number Placeholder 2">
            <a:extLst>
              <a:ext uri="{FF2B5EF4-FFF2-40B4-BE49-F238E27FC236}">
                <a16:creationId xmlns:a16="http://schemas.microsoft.com/office/drawing/2014/main" id="{E71E7A30-9DC2-489D-B333-A0C003C27220}"/>
              </a:ext>
            </a:extLst>
          </p:cNvPr>
          <p:cNvSpPr>
            <a:spLocks noGrp="1"/>
          </p:cNvSpPr>
          <p:nvPr>
            <p:ph type="sldNum" sz="quarter" idx="10"/>
          </p:nvPr>
        </p:nvSpPr>
        <p:spPr/>
        <p:txBody>
          <a:bodyPr/>
          <a:lstStyle/>
          <a:p>
            <a:fld id="{08BDDC8D-36E9-467E-8CF1-750845950A7F}" type="slidenum">
              <a:rPr lang="en-GB" smtClean="0"/>
              <a:pPr/>
              <a:t>33</a:t>
            </a:fld>
            <a:endParaRPr lang="en-GB"/>
          </a:p>
        </p:txBody>
      </p:sp>
      <p:sp>
        <p:nvSpPr>
          <p:cNvPr id="4" name="Title 3">
            <a:extLst>
              <a:ext uri="{FF2B5EF4-FFF2-40B4-BE49-F238E27FC236}">
                <a16:creationId xmlns:a16="http://schemas.microsoft.com/office/drawing/2014/main" id="{D8362477-7466-45F9-87CF-BC7E5B9F0E9A}"/>
              </a:ext>
            </a:extLst>
          </p:cNvPr>
          <p:cNvSpPr>
            <a:spLocks noGrp="1"/>
          </p:cNvSpPr>
          <p:nvPr>
            <p:ph type="title"/>
          </p:nvPr>
        </p:nvSpPr>
        <p:spPr/>
        <p:txBody>
          <a:bodyPr/>
          <a:lstStyle/>
          <a:p>
            <a:r>
              <a:rPr lang="en-GB" altLang="en-US" dirty="0"/>
              <a:t>Open Design Issues and Risks</a:t>
            </a:r>
            <a:endParaRPr lang="en-GB" dirty="0"/>
          </a:p>
        </p:txBody>
      </p:sp>
      <p:sp>
        <p:nvSpPr>
          <p:cNvPr id="5" name="Content Placeholder 1">
            <a:extLst>
              <a:ext uri="{FF2B5EF4-FFF2-40B4-BE49-F238E27FC236}">
                <a16:creationId xmlns:a16="http://schemas.microsoft.com/office/drawing/2014/main" id="{D38632F0-D6C6-4FB1-92C0-7ED068042EDD}"/>
              </a:ext>
            </a:extLst>
          </p:cNvPr>
          <p:cNvSpPr txBox="1">
            <a:spLocks/>
          </p:cNvSpPr>
          <p:nvPr/>
        </p:nvSpPr>
        <p:spPr bwMode="gray">
          <a:xfrm>
            <a:off x="486000" y="957874"/>
            <a:ext cx="9720000" cy="355899"/>
          </a:xfrm>
          <a:prstGeom prst="rect">
            <a:avLst/>
          </a:prstGeom>
        </p:spPr>
        <p:txBody>
          <a:bodyPr vert="horz" lIns="0" tIns="0" rIns="0" bIns="0" rtlCol="0">
            <a:noAutofit/>
          </a:bodyPr>
          <a:lstStyle>
            <a:lvl1pPr marL="0" indent="0" algn="l" defTabSz="1034701" rtl="0" eaLnBrk="1" latinLnBrk="0" hangingPunct="1">
              <a:spcBef>
                <a:spcPts val="700"/>
              </a:spcBef>
              <a:buClr>
                <a:schemeClr val="tx2"/>
              </a:buClr>
              <a:buSzPct val="100000"/>
              <a:buFont typeface="Symbol" panose="05050102010706020507" pitchFamily="18" charset="2"/>
              <a:buNone/>
              <a:defRPr lang="en-GB" sz="1600" kern="1200" baseline="0" dirty="0">
                <a:solidFill>
                  <a:schemeClr val="tx2"/>
                </a:solidFill>
                <a:latin typeface="RN House Sans Regular" panose="020B0504020203020204" pitchFamily="34" charset="0"/>
                <a:ea typeface="+mn-ea"/>
                <a:cs typeface="+mn-cs"/>
              </a:defRPr>
            </a:lvl1pPr>
            <a:lvl2pPr marL="187200" indent="-187325" algn="l" defTabSz="1034701" rtl="0" eaLnBrk="1" latinLnBrk="0" hangingPunct="1">
              <a:spcBef>
                <a:spcPts val="400"/>
              </a:spcBef>
              <a:buClr>
                <a:schemeClr val="tx2"/>
              </a:buClr>
              <a:buSzPct val="100000"/>
              <a:buFont typeface="Symbol" panose="05050102010706020507" pitchFamily="18" charset="2"/>
              <a:buChar char="·"/>
              <a:defRPr lang="en-US" sz="1400" kern="1200" baseline="0" dirty="0" smtClean="0">
                <a:solidFill>
                  <a:schemeClr val="tx2"/>
                </a:solidFill>
                <a:latin typeface="RN House Sans Regular" panose="020B0504020203020204" pitchFamily="34" charset="0"/>
                <a:ea typeface="+mn-ea"/>
                <a:cs typeface="+mn-cs"/>
              </a:defRPr>
            </a:lvl2pPr>
            <a:lvl3pPr marL="374400" indent="-187325" algn="l" defTabSz="1034701" rtl="0" eaLnBrk="1" latinLnBrk="0" hangingPunct="1">
              <a:spcBef>
                <a:spcPts val="400"/>
              </a:spcBef>
              <a:buClr>
                <a:schemeClr val="tx2"/>
              </a:buClr>
              <a:buFont typeface="Arial" pitchFamily="34" charset="0"/>
              <a:buChar char="–"/>
              <a:defRPr lang="en-US" sz="1400" kern="1200" baseline="0" dirty="0" smtClean="0">
                <a:solidFill>
                  <a:schemeClr val="tx2"/>
                </a:solidFill>
                <a:latin typeface="RN House Sans Regular" panose="020B0504020203020204" pitchFamily="34" charset="0"/>
                <a:ea typeface="+mn-ea"/>
                <a:cs typeface="+mn-cs"/>
              </a:defRPr>
            </a:lvl3pPr>
            <a:lvl4pPr marL="561600" indent="-187325" algn="l" defTabSz="1034701" rtl="0" eaLnBrk="1" latinLnBrk="0" hangingPunct="1">
              <a:spcBef>
                <a:spcPts val="400"/>
              </a:spcBef>
              <a:buClr>
                <a:schemeClr val="tx2"/>
              </a:buClr>
              <a:buFont typeface="Arial" pitchFamily="34" charset="0"/>
              <a:buChar char="–"/>
              <a:defRPr lang="en-US" sz="1400" kern="1200" baseline="0" dirty="0" smtClean="0">
                <a:solidFill>
                  <a:schemeClr val="tx2"/>
                </a:solidFill>
                <a:latin typeface="RN House Sans Regular" panose="020B0504020203020204" pitchFamily="34" charset="0"/>
                <a:ea typeface="+mn-ea"/>
                <a:cs typeface="+mn-cs"/>
              </a:defRPr>
            </a:lvl4pPr>
            <a:lvl5pPr marL="748800" indent="-187325" algn="l" defTabSz="1034701" rtl="0" eaLnBrk="1" latinLnBrk="0" hangingPunct="1">
              <a:spcBef>
                <a:spcPts val="400"/>
              </a:spcBef>
              <a:buClr>
                <a:schemeClr val="tx2"/>
              </a:buClr>
              <a:buFont typeface="Arial" pitchFamily="34" charset="0"/>
              <a:buChar char="–"/>
              <a:defRPr lang="en-US" sz="1400" kern="1200" baseline="0" dirty="0" smtClean="0">
                <a:solidFill>
                  <a:schemeClr val="tx2"/>
                </a:solidFill>
                <a:latin typeface="RN House Sans Regular" panose="020B0504020203020204" pitchFamily="34" charset="0"/>
                <a:ea typeface="+mn-ea"/>
                <a:cs typeface="+mn-cs"/>
              </a:defRPr>
            </a:lvl5pPr>
            <a:lvl6pPr marL="936000" indent="-187325" algn="l" defTabSz="1034701" rtl="0" eaLnBrk="1" latinLnBrk="0" hangingPunct="1">
              <a:spcBef>
                <a:spcPts val="400"/>
              </a:spcBef>
              <a:buClr>
                <a:schemeClr val="tx2"/>
              </a:buClr>
              <a:buFont typeface="Arial" panose="020B0604020202020204" pitchFamily="34" charset="0"/>
              <a:buChar char="–"/>
              <a:defRPr lang="en-US" sz="1400" kern="1200" dirty="0" smtClean="0">
                <a:solidFill>
                  <a:schemeClr val="tx2"/>
                </a:solidFill>
                <a:latin typeface="RN House Sans Regular" panose="020B0504020203020204" pitchFamily="34" charset="0"/>
                <a:ea typeface="+mn-ea"/>
                <a:cs typeface="Arial" panose="020B0604020202020204" pitchFamily="34" charset="0"/>
              </a:defRPr>
            </a:lvl6pPr>
            <a:lvl7pPr marL="1123200" indent="-187325" algn="l" defTabSz="1034701" rtl="0" eaLnBrk="1" latinLnBrk="0" hangingPunct="1">
              <a:spcBef>
                <a:spcPts val="400"/>
              </a:spcBef>
              <a:buClr>
                <a:schemeClr val="tx2"/>
              </a:buClr>
              <a:buFont typeface="Arial" panose="020B0604020202020204" pitchFamily="34" charset="0"/>
              <a:buChar char="–"/>
              <a:defRPr lang="en-US" sz="1400" kern="1200" dirty="0" smtClean="0">
                <a:solidFill>
                  <a:schemeClr val="tx2"/>
                </a:solidFill>
                <a:latin typeface="RN House Sans Regular" panose="020B0504020203020204" pitchFamily="34" charset="0"/>
                <a:ea typeface="+mn-ea"/>
                <a:cs typeface="Arial" panose="020B0604020202020204" pitchFamily="34" charset="0"/>
              </a:defRPr>
            </a:lvl7pPr>
            <a:lvl8pPr marL="1296000" indent="-187325" algn="l" defTabSz="1034701" rtl="0" eaLnBrk="1" latinLnBrk="0" hangingPunct="1">
              <a:spcBef>
                <a:spcPts val="400"/>
              </a:spcBef>
              <a:buClr>
                <a:schemeClr val="tx2"/>
              </a:buClr>
              <a:buFont typeface="Arial" panose="020B0604020202020204" pitchFamily="34" charset="0"/>
              <a:buChar char="–"/>
              <a:defRPr lang="en-US" sz="1400" kern="1200" dirty="0" smtClean="0">
                <a:solidFill>
                  <a:schemeClr val="tx2"/>
                </a:solidFill>
                <a:latin typeface="RN House Sans Regular" panose="020B0504020203020204" pitchFamily="34" charset="0"/>
                <a:ea typeface="+mn-ea"/>
                <a:cs typeface="Arial" panose="020B0604020202020204" pitchFamily="34" charset="0"/>
              </a:defRPr>
            </a:lvl8pPr>
            <a:lvl9pPr marL="1497600" indent="-187325" algn="l" defTabSz="1034701" rtl="0" eaLnBrk="1" latinLnBrk="0" hangingPunct="1">
              <a:spcBef>
                <a:spcPts val="400"/>
              </a:spcBef>
              <a:buClr>
                <a:schemeClr val="tx2"/>
              </a:buClr>
              <a:buFont typeface="Arial" panose="020B0604020202020204" pitchFamily="34" charset="0"/>
              <a:buChar char="–"/>
              <a:defRPr lang="en-US" sz="1400" kern="1200" dirty="0" smtClean="0">
                <a:solidFill>
                  <a:schemeClr val="tx2"/>
                </a:solidFill>
                <a:latin typeface="RN House Sans Regular" panose="020B0504020203020204" pitchFamily="34" charset="0"/>
                <a:ea typeface="+mn-ea"/>
                <a:cs typeface="Arial" panose="020B0604020202020204" pitchFamily="34" charset="0"/>
              </a:defRPr>
            </a:lvl9pPr>
          </a:lstStyle>
          <a:p>
            <a:r>
              <a:rPr lang="en-GB" sz="1100" dirty="0"/>
              <a:t>Please ensure that any Issues and Risks are recorded in Planview and/or Vantage where appropriate</a:t>
            </a:r>
          </a:p>
        </p:txBody>
      </p:sp>
    </p:spTree>
    <p:extLst>
      <p:ext uri="{BB962C8B-B14F-4D97-AF65-F5344CB8AC3E}">
        <p14:creationId xmlns:p14="http://schemas.microsoft.com/office/powerpoint/2010/main" val="22801413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B93CD2-4341-46B5-9B45-B0BC06D4318A}"/>
              </a:ext>
            </a:extLst>
          </p:cNvPr>
          <p:cNvSpPr>
            <a:spLocks noGrp="1"/>
          </p:cNvSpPr>
          <p:nvPr>
            <p:ph sz="quarter" idx="11"/>
          </p:nvPr>
        </p:nvSpPr>
        <p:spPr>
          <a:xfrm>
            <a:off x="486000" y="1316052"/>
            <a:ext cx="9720000" cy="5925400"/>
          </a:xfrm>
        </p:spPr>
        <p:txBody>
          <a:bodyPr/>
          <a:lstStyle/>
          <a:p>
            <a:pPr marL="171450" indent="-171450">
              <a:buFont typeface="Arial" panose="020B0604020202020204" pitchFamily="34" charset="0"/>
              <a:buChar char="•"/>
            </a:pPr>
            <a:r>
              <a:rPr lang="en-GB" sz="1000" dirty="0"/>
              <a:t> </a:t>
            </a:r>
            <a:r>
              <a:rPr lang="en-GB" sz="1000" b="1" dirty="0"/>
              <a:t>FMS data </a:t>
            </a:r>
            <a:r>
              <a:rPr lang="en-GB" sz="1000" dirty="0"/>
              <a:t>will be used from EAS_UCA database for below 2 tables.</a:t>
            </a:r>
          </a:p>
          <a:p>
            <a:r>
              <a:rPr lang="en-GB" sz="1000" b="1" u="sng" dirty="0"/>
              <a:t>EAS_UCA (T-1):</a:t>
            </a:r>
            <a:endParaRPr lang="en-GB" sz="1000" dirty="0"/>
          </a:p>
          <a:p>
            <a:pPr lvl="0"/>
            <a:r>
              <a:rPr lang="en-GB" sz="1000" dirty="0"/>
              <a:t>FMS_FRAUDMASTER_SS </a:t>
            </a:r>
          </a:p>
          <a:p>
            <a:pPr lvl="0"/>
            <a:r>
              <a:rPr lang="en-GB" sz="1000" dirty="0"/>
              <a:t>FMS_PAIDAWAYDETAIL_SS</a:t>
            </a:r>
          </a:p>
          <a:p>
            <a:pPr marL="171450" indent="-171450">
              <a:buFont typeface="Arial" panose="020B0604020202020204" pitchFamily="34" charset="0"/>
              <a:buChar char="•"/>
            </a:pPr>
            <a:r>
              <a:rPr lang="en-GB" sz="1000" dirty="0"/>
              <a:t> </a:t>
            </a:r>
            <a:r>
              <a:rPr lang="en-GB" sz="1000" b="1" dirty="0"/>
              <a:t>Golden source attributes </a:t>
            </a:r>
            <a:r>
              <a:rPr lang="en-GB" sz="1000" dirty="0"/>
              <a:t>will be extracted from below tables.</a:t>
            </a:r>
          </a:p>
          <a:p>
            <a:r>
              <a:rPr lang="en-GB" sz="1000" b="1" u="sng" dirty="0"/>
              <a:t>EAS_UCA (T-1):</a:t>
            </a:r>
            <a:endParaRPr lang="en-GB" sz="1000" dirty="0"/>
          </a:p>
          <a:p>
            <a:pPr lvl="0"/>
            <a:r>
              <a:rPr lang="en-GB" sz="1000" dirty="0"/>
              <a:t>CUST_INDIVIDUAL_SS (</a:t>
            </a:r>
            <a:r>
              <a:rPr lang="en-GB" sz="1000" b="1" dirty="0"/>
              <a:t>CDB</a:t>
            </a:r>
            <a:r>
              <a:rPr lang="en-GB" sz="1000" dirty="0"/>
              <a:t> - UBN, UBR, RBS, NWB and </a:t>
            </a:r>
            <a:r>
              <a:rPr lang="en-GB" sz="1000" b="1" dirty="0"/>
              <a:t>AVA</a:t>
            </a:r>
            <a:r>
              <a:rPr lang="en-GB" sz="1000" dirty="0"/>
              <a:t> - HDP_D, HDP_M &amp; HDP_U) - (7)</a:t>
            </a:r>
          </a:p>
          <a:p>
            <a:pPr lvl="0"/>
            <a:r>
              <a:rPr lang="en-GB" sz="1000" dirty="0"/>
              <a:t>CUST_ORGANISATION_SS (</a:t>
            </a:r>
            <a:r>
              <a:rPr lang="en-GB" sz="1000" b="1" dirty="0"/>
              <a:t>CDB</a:t>
            </a:r>
            <a:r>
              <a:rPr lang="en-GB" sz="1000" dirty="0"/>
              <a:t> - UBN, UBR, RBS, NWB and </a:t>
            </a:r>
            <a:r>
              <a:rPr lang="en-GB" sz="1000" b="1" dirty="0"/>
              <a:t>AVA</a:t>
            </a:r>
            <a:r>
              <a:rPr lang="en-GB" sz="1000" dirty="0"/>
              <a:t> - HDP_D, HDP_M &amp; HDP_U) – (7)</a:t>
            </a:r>
          </a:p>
          <a:p>
            <a:pPr lvl="0"/>
            <a:r>
              <a:rPr lang="en-GB" sz="1000" dirty="0"/>
              <a:t>UDL_EXTERNAL_BRANCH_SS (</a:t>
            </a:r>
            <a:r>
              <a:rPr lang="en-GB" sz="1000" b="1" dirty="0"/>
              <a:t>UDL</a:t>
            </a:r>
            <a:r>
              <a:rPr lang="en-GB" sz="1000" dirty="0"/>
              <a:t> - GRP) – (1)</a:t>
            </a:r>
          </a:p>
          <a:p>
            <a:r>
              <a:rPr lang="en-GB" sz="1000" b="1" u="sng" dirty="0"/>
              <a:t>EAS (T-1):</a:t>
            </a:r>
            <a:endParaRPr lang="en-GB" sz="1000" dirty="0"/>
          </a:p>
          <a:p>
            <a:pPr lvl="0"/>
            <a:r>
              <a:rPr lang="en-GB" sz="1000" dirty="0"/>
              <a:t>CUST_INDV_ADDRESS_SS (</a:t>
            </a:r>
            <a:r>
              <a:rPr lang="en-GB" sz="1000" b="1" dirty="0"/>
              <a:t>CDB</a:t>
            </a:r>
            <a:r>
              <a:rPr lang="en-GB" sz="1000" dirty="0"/>
              <a:t> - UBN, UBR, RBS and NWB) – (4)</a:t>
            </a:r>
          </a:p>
          <a:p>
            <a:pPr lvl="0"/>
            <a:r>
              <a:rPr lang="en-GB" sz="1000" dirty="0"/>
              <a:t>CUST_ORG_ADDRESS_SS (</a:t>
            </a:r>
            <a:r>
              <a:rPr lang="en-GB" sz="1000" b="1" dirty="0"/>
              <a:t>CDB</a:t>
            </a:r>
            <a:r>
              <a:rPr lang="en-GB" sz="1000" dirty="0"/>
              <a:t> - UBN, UBR, RBS and NWB) – (4)</a:t>
            </a:r>
          </a:p>
          <a:p>
            <a:pPr lvl="0"/>
            <a:r>
              <a:rPr lang="en-GB" sz="1000" dirty="0"/>
              <a:t>DEPOSIT_AGREEMENT_SS (</a:t>
            </a:r>
            <a:r>
              <a:rPr lang="en-GB" sz="1000" b="1" dirty="0"/>
              <a:t>ADB</a:t>
            </a:r>
            <a:r>
              <a:rPr lang="en-GB" sz="1000" dirty="0"/>
              <a:t> - UBN, UBR, RBS and NWB) – (4)</a:t>
            </a:r>
          </a:p>
          <a:p>
            <a:r>
              <a:rPr lang="en-GB" sz="1000" b="1" u="sng" dirty="0"/>
              <a:t>SS (bdscdb01p):</a:t>
            </a:r>
            <a:endParaRPr lang="en-GB" sz="1000" dirty="0"/>
          </a:p>
          <a:p>
            <a:pPr lvl="0"/>
            <a:r>
              <a:rPr lang="en-GB" sz="1000" dirty="0"/>
              <a:t>CDB_PERSONAL_CUSTOMER </a:t>
            </a:r>
          </a:p>
          <a:p>
            <a:pPr lvl="0"/>
            <a:r>
              <a:rPr lang="en-GB" sz="1000" dirty="0"/>
              <a:t>CDB_NONPERSONAL_CUST </a:t>
            </a:r>
          </a:p>
          <a:p>
            <a:pPr marL="171450" indent="-171450">
              <a:buFont typeface="Arial" panose="020B0604020202020204" pitchFamily="34" charset="0"/>
              <a:buChar char="•"/>
            </a:pPr>
            <a:r>
              <a:rPr lang="en-GB" sz="1000" b="1" dirty="0"/>
              <a:t>A static lookup table </a:t>
            </a:r>
            <a:r>
              <a:rPr lang="en-GB" sz="1000" dirty="0"/>
              <a:t>for branch level details such as sort codes:</a:t>
            </a:r>
          </a:p>
          <a:p>
            <a:r>
              <a:rPr lang="en-GB" sz="1000" dirty="0"/>
              <a:t> </a:t>
            </a:r>
            <a:r>
              <a:rPr lang="en-GB" sz="1000" dirty="0" err="1"/>
              <a:t>ffc_spfp_bill_payment</a:t>
            </a:r>
            <a:r>
              <a:rPr lang="en-GB" sz="1000" dirty="0"/>
              <a:t> will be provided by </a:t>
            </a:r>
            <a:r>
              <a:rPr lang="en-GB" sz="1000" dirty="0" err="1"/>
              <a:t>Sree</a:t>
            </a:r>
            <a:r>
              <a:rPr lang="en-GB" sz="1000" dirty="0"/>
              <a:t>.</a:t>
            </a:r>
            <a:endParaRPr lang="en-GB" sz="1100" dirty="0"/>
          </a:p>
          <a:p>
            <a:pPr marL="171450" indent="-171450">
              <a:buFont typeface="Arial" panose="020B0604020202020204" pitchFamily="34" charset="0"/>
              <a:buChar char="•"/>
            </a:pPr>
            <a:r>
              <a:rPr lang="en-GB" sz="1000" b="1" dirty="0"/>
              <a:t>List of tables </a:t>
            </a:r>
            <a:r>
              <a:rPr lang="en-GB" sz="1000" dirty="0"/>
              <a:t>to be created on Fraud DAS for the reporting:</a:t>
            </a:r>
          </a:p>
          <a:p>
            <a:r>
              <a:rPr lang="en-GB" sz="900" dirty="0" err="1"/>
              <a:t>ffc_spfp_ari_fms</a:t>
            </a:r>
            <a:endParaRPr lang="en-GB" sz="900" dirty="0"/>
          </a:p>
          <a:p>
            <a:r>
              <a:rPr lang="en-GB" sz="900" dirty="0" err="1"/>
              <a:t>ffc_spfp_fms</a:t>
            </a:r>
            <a:endParaRPr lang="en-GB" sz="900" dirty="0"/>
          </a:p>
          <a:p>
            <a:r>
              <a:rPr lang="en-GB" sz="900" dirty="0" err="1"/>
              <a:t>ffc_spfp_fraud_trans</a:t>
            </a:r>
            <a:endParaRPr lang="en-GB" sz="900" dirty="0"/>
          </a:p>
          <a:p>
            <a:r>
              <a:rPr lang="en-GB" sz="900" dirty="0" err="1"/>
              <a:t>ffc_spfp_paymt_alerts</a:t>
            </a:r>
            <a:endParaRPr lang="en-GB" sz="900" dirty="0"/>
          </a:p>
          <a:p>
            <a:r>
              <a:rPr lang="en-GB" sz="900" dirty="0" err="1"/>
              <a:t>ffc_spfp_hist_fraud</a:t>
            </a:r>
            <a:endParaRPr lang="en-GB" sz="900" dirty="0"/>
          </a:p>
          <a:p>
            <a:r>
              <a:rPr lang="en-GB" sz="900" dirty="0" err="1"/>
              <a:t>ffc_spfp_hist_alerts</a:t>
            </a:r>
            <a:endParaRPr lang="en-GB" sz="900" dirty="0"/>
          </a:p>
          <a:p>
            <a:endParaRPr lang="en-GB" dirty="0"/>
          </a:p>
        </p:txBody>
      </p:sp>
      <p:sp>
        <p:nvSpPr>
          <p:cNvPr id="3" name="Slide Number Placeholder 2">
            <a:extLst>
              <a:ext uri="{FF2B5EF4-FFF2-40B4-BE49-F238E27FC236}">
                <a16:creationId xmlns:a16="http://schemas.microsoft.com/office/drawing/2014/main" id="{298625EA-FBFB-406F-8973-641D068EF379}"/>
              </a:ext>
            </a:extLst>
          </p:cNvPr>
          <p:cNvSpPr>
            <a:spLocks noGrp="1"/>
          </p:cNvSpPr>
          <p:nvPr>
            <p:ph type="sldNum" sz="quarter" idx="10"/>
          </p:nvPr>
        </p:nvSpPr>
        <p:spPr/>
        <p:txBody>
          <a:bodyPr/>
          <a:lstStyle/>
          <a:p>
            <a:fld id="{08BDDC8D-36E9-467E-8CF1-750845950A7F}" type="slidenum">
              <a:rPr lang="en-GB" smtClean="0"/>
              <a:pPr/>
              <a:t>34</a:t>
            </a:fld>
            <a:endParaRPr lang="en-GB"/>
          </a:p>
        </p:txBody>
      </p:sp>
      <p:sp>
        <p:nvSpPr>
          <p:cNvPr id="4" name="Title 3">
            <a:extLst>
              <a:ext uri="{FF2B5EF4-FFF2-40B4-BE49-F238E27FC236}">
                <a16:creationId xmlns:a16="http://schemas.microsoft.com/office/drawing/2014/main" id="{2AA172D7-4ECC-4D43-9FA0-FC8804B4BF12}"/>
              </a:ext>
            </a:extLst>
          </p:cNvPr>
          <p:cNvSpPr>
            <a:spLocks noGrp="1"/>
          </p:cNvSpPr>
          <p:nvPr>
            <p:ph type="title"/>
          </p:nvPr>
        </p:nvSpPr>
        <p:spPr>
          <a:xfrm>
            <a:off x="486000" y="504202"/>
            <a:ext cx="8568000" cy="393106"/>
          </a:xfrm>
        </p:spPr>
        <p:txBody>
          <a:bodyPr/>
          <a:lstStyle/>
          <a:p>
            <a:br>
              <a:rPr lang="en-GB" dirty="0"/>
            </a:br>
            <a:r>
              <a:rPr lang="en-GB" dirty="0"/>
              <a:t>Appendix 1: Low Level Detail</a:t>
            </a:r>
          </a:p>
        </p:txBody>
      </p:sp>
    </p:spTree>
    <p:extLst>
      <p:ext uri="{BB962C8B-B14F-4D97-AF65-F5344CB8AC3E}">
        <p14:creationId xmlns:p14="http://schemas.microsoft.com/office/powerpoint/2010/main" val="42680280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5A61D74-7E34-413D-BB5E-570A3C5E56BE}"/>
              </a:ext>
            </a:extLst>
          </p:cNvPr>
          <p:cNvSpPr>
            <a:spLocks noGrp="1"/>
          </p:cNvSpPr>
          <p:nvPr>
            <p:ph sz="quarter" idx="11"/>
          </p:nvPr>
        </p:nvSpPr>
        <p:spPr/>
        <p:txBody>
          <a:bodyPr/>
          <a:lstStyle/>
          <a:p>
            <a:pPr marL="180975" indent="-180975">
              <a:spcBef>
                <a:spcPts val="600"/>
              </a:spcBef>
              <a:buFontTx/>
              <a:buChar char="•"/>
              <a:defRPr/>
            </a:pPr>
            <a:r>
              <a:rPr lang="en-GB" sz="1200" dirty="0"/>
              <a:t>Are all high-level requirements addressed? </a:t>
            </a:r>
          </a:p>
          <a:p>
            <a:pPr marL="180975" indent="-180975">
              <a:spcBef>
                <a:spcPts val="600"/>
              </a:spcBef>
              <a:buFontTx/>
              <a:buChar char="•"/>
              <a:defRPr/>
            </a:pPr>
            <a:r>
              <a:rPr lang="en-GB" sz="1200" dirty="0"/>
              <a:t>Does the solution take into account the appropriate regulatory requirements, e.g. the Conduct Risk policy, Treating Customers Fairly (TCF)? All policies can be found </a:t>
            </a:r>
            <a:r>
              <a:rPr lang="en-GB" sz="1200" dirty="0">
                <a:hlinkClick r:id="rId2">
                  <a:extLst>
                    <a:ext uri="{A12FA001-AC4F-418D-AE19-62706E023703}">
                      <ahyp:hlinkClr xmlns:ahyp="http://schemas.microsoft.com/office/drawing/2018/hyperlinkcolor" val="tx"/>
                    </a:ext>
                  </a:extLst>
                </a:hlinkClick>
              </a:rPr>
              <a:t>here</a:t>
            </a:r>
            <a:r>
              <a:rPr lang="en-GB" sz="1200" dirty="0"/>
              <a:t>.</a:t>
            </a:r>
          </a:p>
          <a:p>
            <a:pPr marL="180975" indent="-180975">
              <a:spcBef>
                <a:spcPts val="600"/>
              </a:spcBef>
              <a:buFontTx/>
              <a:buChar char="•"/>
              <a:defRPr/>
            </a:pPr>
            <a:r>
              <a:rPr lang="en-GB" sz="1200" dirty="0"/>
              <a:t>Is the solution consistent with the original solution as defined in the Define stage activities? </a:t>
            </a:r>
          </a:p>
          <a:p>
            <a:pPr marL="180975" indent="-180975">
              <a:spcBef>
                <a:spcPts val="600"/>
              </a:spcBef>
              <a:buFontTx/>
              <a:buChar char="•"/>
              <a:defRPr/>
            </a:pPr>
            <a:r>
              <a:rPr lang="en-GB" sz="1200" dirty="0"/>
              <a:t>Is the purpose of the design in terms of the business processes it supports clear? </a:t>
            </a:r>
          </a:p>
          <a:p>
            <a:pPr marL="180975" indent="-180975">
              <a:spcBef>
                <a:spcPts val="600"/>
              </a:spcBef>
              <a:buFontTx/>
              <a:buChar char="•"/>
              <a:defRPr/>
            </a:pPr>
            <a:r>
              <a:rPr lang="en-GB" sz="1200" dirty="0"/>
              <a:t>Is the scope of the design clear? </a:t>
            </a:r>
          </a:p>
          <a:p>
            <a:pPr marL="180975" indent="-180975">
              <a:spcBef>
                <a:spcPts val="600"/>
              </a:spcBef>
              <a:buFontTx/>
              <a:buChar char="•"/>
              <a:defRPr/>
            </a:pPr>
            <a:r>
              <a:rPr lang="en-GB" sz="1200" dirty="0"/>
              <a:t>Does the design comply with </a:t>
            </a:r>
            <a:r>
              <a:rPr lang="en-GB" sz="1200" dirty="0">
                <a:hlinkClick r:id="rId3"/>
              </a:rPr>
              <a:t>Operational Readiness</a:t>
            </a:r>
            <a:r>
              <a:rPr lang="en-GB" sz="1200" dirty="0"/>
              <a:t> requirements and relevant Technology architectures and standards including the design and data design principles? </a:t>
            </a:r>
          </a:p>
          <a:p>
            <a:pPr marL="180975" indent="-180975">
              <a:spcBef>
                <a:spcPts val="600"/>
              </a:spcBef>
              <a:buFontTx/>
              <a:buChar char="•"/>
              <a:defRPr/>
            </a:pPr>
            <a:r>
              <a:rPr lang="en-GB" sz="1200" dirty="0"/>
              <a:t>Does the solution comply with the Group IT Resilience Policy requirements? ​</a:t>
            </a:r>
          </a:p>
          <a:p>
            <a:pPr marL="180975" indent="-180975">
              <a:spcBef>
                <a:spcPts val="600"/>
              </a:spcBef>
              <a:buFontTx/>
              <a:buChar char="•"/>
              <a:defRPr/>
            </a:pPr>
            <a:r>
              <a:rPr lang="en-GB" sz="1200" dirty="0"/>
              <a:t>Does the solution comply with the </a:t>
            </a:r>
            <a:r>
              <a:rPr lang="en-GB" sz="1200" dirty="0">
                <a:hlinkClick r:id="rId4">
                  <a:extLst>
                    <a:ext uri="{A12FA001-AC4F-418D-AE19-62706E023703}">
                      <ahyp:hlinkClr xmlns:ahyp="http://schemas.microsoft.com/office/drawing/2018/hyperlinkcolor" val="tx"/>
                    </a:ext>
                  </a:extLst>
                </a:hlinkClick>
              </a:rPr>
              <a:t>Group Information Security Policy</a:t>
            </a:r>
            <a:r>
              <a:rPr lang="en-GB" sz="1200" dirty="0"/>
              <a:t> requirements? </a:t>
            </a:r>
          </a:p>
          <a:p>
            <a:pPr marL="180975" indent="-180975">
              <a:spcBef>
                <a:spcPts val="600"/>
              </a:spcBef>
              <a:buFontTx/>
              <a:buChar char="•"/>
              <a:defRPr/>
            </a:pPr>
            <a:r>
              <a:rPr lang="en-GB" sz="1200" dirty="0"/>
              <a:t>Does the solution comply with the </a:t>
            </a:r>
            <a:r>
              <a:rPr lang="en-GB" sz="1200" dirty="0">
                <a:hlinkClick r:id="rId5">
                  <a:extLst>
                    <a:ext uri="{A12FA001-AC4F-418D-AE19-62706E023703}">
                      <ahyp:hlinkClr xmlns:ahyp="http://schemas.microsoft.com/office/drawing/2018/hyperlinkcolor" val="tx"/>
                    </a:ext>
                  </a:extLst>
                </a:hlinkClick>
              </a:rPr>
              <a:t>Group Records Management Policy</a:t>
            </a:r>
            <a:r>
              <a:rPr lang="en-GB" sz="1200" dirty="0"/>
              <a:t> requirements? </a:t>
            </a:r>
          </a:p>
          <a:p>
            <a:pPr marL="180975" indent="-180975">
              <a:spcBef>
                <a:spcPts val="600"/>
              </a:spcBef>
              <a:buFontTx/>
              <a:buChar char="•"/>
              <a:defRPr/>
            </a:pPr>
            <a:r>
              <a:rPr lang="en-GB" sz="1200" dirty="0"/>
              <a:t>Does the solution design adhere to the appropriate Technology and local architectures and </a:t>
            </a:r>
            <a:r>
              <a:rPr lang="en-GB" sz="1200" dirty="0">
                <a:hlinkClick r:id="rId6">
                  <a:extLst>
                    <a:ext uri="{A12FA001-AC4F-418D-AE19-62706E023703}">
                      <ahyp:hlinkClr xmlns:ahyp="http://schemas.microsoft.com/office/drawing/2018/hyperlinkcolor" val="tx"/>
                    </a:ext>
                  </a:extLst>
                </a:hlinkClick>
              </a:rPr>
              <a:t>technical standards</a:t>
            </a:r>
            <a:r>
              <a:rPr lang="en-GB" sz="1200" dirty="0"/>
              <a:t>? </a:t>
            </a:r>
          </a:p>
          <a:p>
            <a:pPr marL="180975" indent="-180975">
              <a:spcBef>
                <a:spcPts val="600"/>
              </a:spcBef>
              <a:buFontTx/>
              <a:buChar char="•"/>
              <a:defRPr/>
            </a:pPr>
            <a:r>
              <a:rPr lang="en-GB" sz="1200" dirty="0"/>
              <a:t>Does the solution provide a sound foundation for the detailed design of applications, infrastructure and subsequent components? </a:t>
            </a:r>
          </a:p>
          <a:p>
            <a:pPr marL="180975" indent="-180975">
              <a:spcBef>
                <a:spcPts val="600"/>
              </a:spcBef>
              <a:buFontTx/>
              <a:buChar char="•"/>
              <a:defRPr/>
            </a:pPr>
            <a:r>
              <a:rPr lang="en-GB" sz="1200" dirty="0"/>
              <a:t>Does the solution support the needs of those who will support and maintain the delivered application? </a:t>
            </a:r>
          </a:p>
          <a:p>
            <a:pPr marL="180975" indent="-180975">
              <a:spcBef>
                <a:spcPts val="600"/>
              </a:spcBef>
              <a:buFontTx/>
              <a:buChar char="•"/>
              <a:defRPr/>
            </a:pPr>
            <a:r>
              <a:rPr lang="en-GB" sz="1200" dirty="0"/>
              <a:t>Does the solution cover all the required application software on all platforms to deliver the required functionality? </a:t>
            </a:r>
          </a:p>
          <a:p>
            <a:pPr marL="180975" indent="-180975">
              <a:spcBef>
                <a:spcPts val="600"/>
              </a:spcBef>
              <a:buFontTx/>
              <a:buChar char="•"/>
              <a:defRPr/>
            </a:pPr>
            <a:r>
              <a:rPr lang="en-GB" sz="1200" dirty="0"/>
              <a:t>Are infrastructure components to provide services such as printing, audit, access control, batch scheduling, records retention, etc. identified? </a:t>
            </a:r>
          </a:p>
          <a:p>
            <a:pPr marL="180975" indent="-180975">
              <a:spcBef>
                <a:spcPts val="600"/>
              </a:spcBef>
              <a:buFontTx/>
              <a:buChar char="•"/>
              <a:defRPr/>
            </a:pPr>
            <a:r>
              <a:rPr lang="en-GB" sz="1200" dirty="0"/>
              <a:t>Has the solution taken into account whether the Platform or any of the base services operate and support MASI (Mainframe Application Stand-in) ? Examples ATM’s including AT/Connex, </a:t>
            </a:r>
            <a:r>
              <a:rPr lang="en-GB" sz="1200" dirty="0" err="1"/>
              <a:t>eBANKING</a:t>
            </a:r>
            <a:r>
              <a:rPr lang="en-GB" sz="1200" dirty="0"/>
              <a:t> (Account Summary), NAP, Customer DB, ACES and OAKM. </a:t>
            </a:r>
          </a:p>
          <a:p>
            <a:pPr marL="180975" indent="-180975">
              <a:spcBef>
                <a:spcPts val="600"/>
              </a:spcBef>
              <a:buFontTx/>
              <a:buChar char="•"/>
              <a:defRPr/>
            </a:pPr>
            <a:r>
              <a:rPr lang="en-GB" sz="1200" dirty="0"/>
              <a:t>Are interconnections and interactions between components identified? </a:t>
            </a:r>
          </a:p>
          <a:p>
            <a:pPr marL="180975" indent="-180975">
              <a:spcBef>
                <a:spcPts val="600"/>
              </a:spcBef>
              <a:buFontTx/>
              <a:buChar char="•"/>
              <a:defRPr/>
            </a:pPr>
            <a:r>
              <a:rPr lang="en-GB" sz="1200" dirty="0"/>
              <a:t>Have re-use and purchase options been fully explored for all custom-built components? </a:t>
            </a:r>
          </a:p>
          <a:p>
            <a:pPr marL="180975" indent="-180975">
              <a:spcBef>
                <a:spcPts val="600"/>
              </a:spcBef>
              <a:buFontTx/>
              <a:buChar char="•"/>
              <a:defRPr/>
            </a:pPr>
            <a:r>
              <a:rPr lang="en-GB" sz="1200" dirty="0"/>
              <a:t>Is the solution Resilient and free of single points of failure, so that a failure does not cause a customer impacting service outage?”​</a:t>
            </a:r>
          </a:p>
          <a:p>
            <a:pPr marL="180975" indent="-180975">
              <a:spcBef>
                <a:spcPts val="600"/>
              </a:spcBef>
              <a:buFontTx/>
              <a:buChar char="•"/>
              <a:defRPr/>
            </a:pPr>
            <a:r>
              <a:rPr lang="en-GB" sz="1200" dirty="0"/>
              <a:t>Does the solution comply with General Data Protection Regulation(GDPR)?</a:t>
            </a:r>
          </a:p>
          <a:p>
            <a:pPr>
              <a:defRPr/>
            </a:pPr>
            <a:endParaRPr lang="en-GB" sz="1200" dirty="0"/>
          </a:p>
          <a:p>
            <a:endParaRPr lang="en-GB" sz="1200" dirty="0"/>
          </a:p>
        </p:txBody>
      </p:sp>
      <p:sp>
        <p:nvSpPr>
          <p:cNvPr id="3" name="Slide Number Placeholder 2">
            <a:extLst>
              <a:ext uri="{FF2B5EF4-FFF2-40B4-BE49-F238E27FC236}">
                <a16:creationId xmlns:a16="http://schemas.microsoft.com/office/drawing/2014/main" id="{A7C370B7-7D37-4D3A-907F-3635607ADC04}"/>
              </a:ext>
            </a:extLst>
          </p:cNvPr>
          <p:cNvSpPr>
            <a:spLocks noGrp="1"/>
          </p:cNvSpPr>
          <p:nvPr>
            <p:ph type="sldNum" sz="quarter" idx="10"/>
          </p:nvPr>
        </p:nvSpPr>
        <p:spPr/>
        <p:txBody>
          <a:bodyPr/>
          <a:lstStyle/>
          <a:p>
            <a:pPr marL="0" marR="0" lvl="0" indent="0" algn="ctr" defTabSz="1043019" rtl="0" eaLnBrk="1" fontAlgn="auto" latinLnBrk="0" hangingPunct="1">
              <a:lnSpc>
                <a:spcPct val="100000"/>
              </a:lnSpc>
              <a:spcBef>
                <a:spcPts val="0"/>
              </a:spcBef>
              <a:spcAft>
                <a:spcPts val="0"/>
              </a:spcAft>
              <a:buClrTx/>
              <a:buSzTx/>
              <a:buFontTx/>
              <a:buNone/>
              <a:tabLst/>
              <a:defRPr/>
            </a:pPr>
            <a:fld id="{08BDDC8D-36E9-467E-8CF1-750845950A7F}" type="slidenum">
              <a:rPr kumimoji="0" lang="en-GB" sz="1100" b="0" i="0" u="none" strike="noStrike" kern="1200" cap="none" spc="0" normalizeH="0" baseline="0" noProof="0" smtClean="0">
                <a:ln>
                  <a:noFill/>
                </a:ln>
                <a:solidFill>
                  <a:srgbClr val="42145F"/>
                </a:solidFill>
                <a:effectLst/>
                <a:uLnTx/>
                <a:uFillTx/>
                <a:latin typeface="RN House Sans Regular" panose="020B0504020203020204" pitchFamily="34" charset="0"/>
                <a:ea typeface="+mn-ea"/>
                <a:cs typeface="Arial" panose="020B0604020202020204" pitchFamily="34" charset="0"/>
              </a:rPr>
              <a:pPr marL="0" marR="0" lvl="0" indent="0" algn="ctr" defTabSz="1043019" rtl="0" eaLnBrk="1" fontAlgn="auto" latinLnBrk="0" hangingPunct="1">
                <a:lnSpc>
                  <a:spcPct val="100000"/>
                </a:lnSpc>
                <a:spcBef>
                  <a:spcPts val="0"/>
                </a:spcBef>
                <a:spcAft>
                  <a:spcPts val="0"/>
                </a:spcAft>
                <a:buClrTx/>
                <a:buSzTx/>
                <a:buFontTx/>
                <a:buNone/>
                <a:tabLst/>
                <a:defRPr/>
              </a:pPr>
              <a:t>35</a:t>
            </a:fld>
            <a:endParaRPr kumimoji="0" lang="en-GB" sz="1100" b="0" i="0" u="none" strike="noStrike" kern="1200" cap="none" spc="0" normalizeH="0" baseline="0" noProof="0">
              <a:ln>
                <a:noFill/>
              </a:ln>
              <a:solidFill>
                <a:srgbClr val="42145F"/>
              </a:solidFill>
              <a:effectLst/>
              <a:uLnTx/>
              <a:uFillTx/>
              <a:latin typeface="RN House Sans Regular" panose="020B0504020203020204" pitchFamily="34" charset="0"/>
              <a:ea typeface="+mn-ea"/>
              <a:cs typeface="Arial" panose="020B0604020202020204" pitchFamily="34" charset="0"/>
            </a:endParaRPr>
          </a:p>
        </p:txBody>
      </p:sp>
      <p:sp>
        <p:nvSpPr>
          <p:cNvPr id="4" name="Title 3">
            <a:extLst>
              <a:ext uri="{FF2B5EF4-FFF2-40B4-BE49-F238E27FC236}">
                <a16:creationId xmlns:a16="http://schemas.microsoft.com/office/drawing/2014/main" id="{E4DC7088-B8C4-4008-A828-970188B95AB2}"/>
              </a:ext>
            </a:extLst>
          </p:cNvPr>
          <p:cNvSpPr>
            <a:spLocks noGrp="1"/>
          </p:cNvSpPr>
          <p:nvPr>
            <p:ph type="title"/>
          </p:nvPr>
        </p:nvSpPr>
        <p:spPr/>
        <p:txBody>
          <a:bodyPr/>
          <a:lstStyle/>
          <a:p>
            <a:r>
              <a:rPr lang="en-GB" altLang="en-US" dirty="0"/>
              <a:t>Appendix: HLSD Quality Criteria</a:t>
            </a:r>
            <a:endParaRPr lang="en-GB" dirty="0"/>
          </a:p>
        </p:txBody>
      </p:sp>
    </p:spTree>
    <p:extLst>
      <p:ext uri="{BB962C8B-B14F-4D97-AF65-F5344CB8AC3E}">
        <p14:creationId xmlns:p14="http://schemas.microsoft.com/office/powerpoint/2010/main" val="12676549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A203C3-1068-42E0-B33E-053113C28077}"/>
              </a:ext>
            </a:extLst>
          </p:cNvPr>
          <p:cNvSpPr>
            <a:spLocks noGrp="1"/>
          </p:cNvSpPr>
          <p:nvPr>
            <p:ph sz="quarter" idx="11"/>
          </p:nvPr>
        </p:nvSpPr>
        <p:spPr/>
        <p:txBody>
          <a:bodyPr/>
          <a:lstStyle/>
          <a:p>
            <a:pPr>
              <a:spcBef>
                <a:spcPts val="0"/>
              </a:spcBef>
              <a:defRPr/>
            </a:pPr>
            <a:r>
              <a:rPr lang="en-GB" sz="1200" dirty="0"/>
              <a:t> Please confirm that the design uses only Strategic IT infrastructure Products?  Yes/No ?</a:t>
            </a:r>
          </a:p>
          <a:p>
            <a:pPr marL="476250" lvl="3" indent="-180975">
              <a:spcBef>
                <a:spcPts val="0"/>
              </a:spcBef>
              <a:defRPr/>
            </a:pPr>
            <a:r>
              <a:rPr lang="en-GB" sz="1200" dirty="0"/>
              <a:t>Answer No if the design includes: </a:t>
            </a:r>
          </a:p>
          <a:p>
            <a:pPr marL="639763" lvl="4">
              <a:spcBef>
                <a:spcPts val="0"/>
              </a:spcBef>
              <a:buFont typeface="Courier New" panose="02070309020205020404" pitchFamily="49" charset="0"/>
              <a:buChar char="o"/>
              <a:defRPr/>
            </a:pPr>
            <a:r>
              <a:rPr lang="en-GB" sz="1200" dirty="0"/>
              <a:t>Evaluation, Adoption, Maintained or Exit infrastructure.</a:t>
            </a:r>
          </a:p>
          <a:p>
            <a:pPr marL="639763" lvl="4">
              <a:spcBef>
                <a:spcPts val="0"/>
              </a:spcBef>
              <a:buFont typeface="Courier New" panose="02070309020205020404" pitchFamily="49" charset="0"/>
              <a:buChar char="o"/>
              <a:defRPr/>
            </a:pPr>
            <a:r>
              <a:rPr lang="en-GB" sz="1200" dirty="0"/>
              <a:t>Strategic-Restricted infrastructure where the "use case" is outside the documented restriction.</a:t>
            </a:r>
          </a:p>
          <a:p>
            <a:pPr marL="639763" lvl="4">
              <a:spcBef>
                <a:spcPts val="0"/>
              </a:spcBef>
              <a:buFont typeface="Courier New" panose="02070309020205020404" pitchFamily="49" charset="0"/>
              <a:buChar char="o"/>
              <a:defRPr/>
            </a:pPr>
            <a:r>
              <a:rPr lang="en-GB" sz="1200" dirty="0"/>
              <a:t>Infrastructure not recorded in the Product Catalogue.</a:t>
            </a:r>
          </a:p>
          <a:p>
            <a:pPr marL="476250" lvl="3" indent="-180975">
              <a:spcBef>
                <a:spcPts val="0"/>
              </a:spcBef>
              <a:defRPr/>
            </a:pPr>
            <a:r>
              <a:rPr lang="en-GB" sz="1200" dirty="0"/>
              <a:t>Answer Yes if all infrastructure Products used in the design are recorded in the Product Catalogue and are: </a:t>
            </a:r>
          </a:p>
          <a:p>
            <a:pPr marL="649288" lvl="4" indent="-180975">
              <a:spcBef>
                <a:spcPts val="0"/>
              </a:spcBef>
              <a:buFont typeface="Courier New" panose="02070309020205020404" pitchFamily="49" charset="0"/>
              <a:buChar char="o"/>
              <a:defRPr/>
            </a:pPr>
            <a:r>
              <a:rPr lang="en-GB" sz="1200" dirty="0"/>
              <a:t>Strategic.</a:t>
            </a:r>
          </a:p>
          <a:p>
            <a:pPr marL="649288" lvl="4" indent="-180975">
              <a:spcBef>
                <a:spcPts val="0"/>
              </a:spcBef>
              <a:buFont typeface="Courier New" panose="02070309020205020404" pitchFamily="49" charset="0"/>
              <a:buChar char="o"/>
              <a:defRPr/>
            </a:pPr>
            <a:r>
              <a:rPr lang="en-GB" sz="1200" dirty="0"/>
              <a:t>Strategic-Restricted where the "use case" is within the documented restriction</a:t>
            </a:r>
          </a:p>
          <a:p>
            <a:pPr marL="649288" lvl="4" indent="-180975">
              <a:spcBef>
                <a:spcPts val="0"/>
              </a:spcBef>
              <a:buFont typeface="Courier New" panose="02070309020205020404" pitchFamily="49" charset="0"/>
              <a:buChar char="o"/>
              <a:defRPr/>
            </a:pPr>
            <a:endParaRPr lang="en-GB" sz="1200" dirty="0"/>
          </a:p>
          <a:p>
            <a:pPr>
              <a:spcBef>
                <a:spcPts val="0"/>
              </a:spcBef>
              <a:buFont typeface="+mj-lt"/>
              <a:buAutoNum type="arabicPeriod"/>
              <a:defRPr/>
            </a:pPr>
            <a:r>
              <a:rPr lang="en-GB" sz="1200" dirty="0"/>
              <a:t>Please confirm that the design uses IT infrastructure Products in an approved manner?  Yes/No ?</a:t>
            </a:r>
          </a:p>
          <a:p>
            <a:pPr lvl="3" indent="-180975">
              <a:spcBef>
                <a:spcPts val="0"/>
              </a:spcBef>
              <a:buFont typeface="Arial" panose="020B0604020202020204" pitchFamily="34" charset="0"/>
              <a:buChar char="•"/>
              <a:defRPr/>
            </a:pPr>
            <a:r>
              <a:rPr lang="en-GB" sz="1200" dirty="0"/>
              <a:t>Answer No if the design's use of Products: </a:t>
            </a:r>
          </a:p>
          <a:p>
            <a:pPr lvl="4" indent="-180975">
              <a:spcBef>
                <a:spcPts val="0"/>
              </a:spcBef>
              <a:buFont typeface="Courier New" panose="02070309020205020404" pitchFamily="49" charset="0"/>
              <a:buChar char="o"/>
              <a:defRPr/>
            </a:pPr>
            <a:r>
              <a:rPr lang="en-GB" sz="1200" dirty="0"/>
              <a:t>is not compliant with the applicable documented Artefacts (e.g. Policy, Strategy or Standard). For example; Information Security Policy, IT Resilience Policy, physical rather than virtual deployment, Data Centre usage, etc.</a:t>
            </a:r>
          </a:p>
          <a:p>
            <a:pPr lvl="4" indent="-180975">
              <a:spcBef>
                <a:spcPts val="0"/>
              </a:spcBef>
              <a:buFont typeface="Courier New" panose="02070309020205020404" pitchFamily="49" charset="0"/>
              <a:buChar char="o"/>
              <a:defRPr/>
            </a:pPr>
            <a:r>
              <a:rPr lang="en-GB" sz="1200" dirty="0"/>
              <a:t>is proven / accepted in our production environment, but lacks published Artefacts that make the design repeatable in the future.</a:t>
            </a:r>
          </a:p>
          <a:p>
            <a:pPr lvl="4" indent="-180975">
              <a:spcBef>
                <a:spcPts val="0"/>
              </a:spcBef>
              <a:buFont typeface="Courier New" panose="02070309020205020404" pitchFamily="49" charset="0"/>
              <a:buChar char="o"/>
              <a:defRPr/>
            </a:pPr>
            <a:r>
              <a:rPr lang="en-GB" sz="1200" dirty="0"/>
              <a:t>is new / non-standard / unproven in our production environment, e.g. new capability being adopted, integration with a new application or service, etc.</a:t>
            </a:r>
          </a:p>
          <a:p>
            <a:pPr lvl="3" indent="-180975">
              <a:spcBef>
                <a:spcPts val="0"/>
              </a:spcBef>
              <a:buFont typeface="Arial" panose="020B0604020202020204" pitchFamily="34" charset="0"/>
              <a:buChar char="•"/>
              <a:defRPr/>
            </a:pPr>
            <a:r>
              <a:rPr lang="en-GB" sz="1200" dirty="0"/>
              <a:t>Answer Yes if all infrastructure Products used in the design are: </a:t>
            </a:r>
          </a:p>
          <a:p>
            <a:pPr marL="801688" lvl="4">
              <a:spcBef>
                <a:spcPts val="0"/>
              </a:spcBef>
              <a:buFont typeface="Courier New" panose="02070309020205020404" pitchFamily="49" charset="0"/>
              <a:buChar char="o"/>
              <a:defRPr/>
            </a:pPr>
            <a:r>
              <a:rPr lang="en-GB" sz="1200" dirty="0"/>
              <a:t>fully compliant with all relevant documented Artefacts.</a:t>
            </a:r>
          </a:p>
          <a:p>
            <a:pPr lvl="4" indent="-180975">
              <a:spcBef>
                <a:spcPts val="0"/>
              </a:spcBef>
              <a:buFont typeface="Courier New" panose="02070309020205020404" pitchFamily="49" charset="0"/>
              <a:buChar char="o"/>
              <a:defRPr/>
            </a:pPr>
            <a:r>
              <a:rPr lang="en-GB" sz="1200" dirty="0"/>
              <a:t>fully documented in a way that makes the design repeatable in future.</a:t>
            </a:r>
          </a:p>
          <a:p>
            <a:pPr lvl="4" indent="-180975">
              <a:spcBef>
                <a:spcPts val="0"/>
              </a:spcBef>
              <a:buFont typeface="Courier New" panose="02070309020205020404" pitchFamily="49" charset="0"/>
              <a:buChar char="o"/>
              <a:defRPr/>
            </a:pPr>
            <a:r>
              <a:rPr lang="en-GB" sz="1200" dirty="0"/>
              <a:t>used in standard / proven ways in our production environment.</a:t>
            </a:r>
          </a:p>
          <a:p>
            <a:pPr lvl="4" indent="-180975">
              <a:spcBef>
                <a:spcPts val="0"/>
              </a:spcBef>
              <a:buFont typeface="Courier New" panose="02070309020205020404" pitchFamily="49" charset="0"/>
              <a:buChar char="o"/>
              <a:defRPr/>
            </a:pPr>
            <a:endParaRPr lang="en-GB" sz="1200" dirty="0"/>
          </a:p>
          <a:p>
            <a:pPr>
              <a:spcBef>
                <a:spcPts val="0"/>
              </a:spcBef>
              <a:buFont typeface="+mj-lt"/>
              <a:buAutoNum type="arabicPeriod"/>
              <a:defRPr/>
            </a:pPr>
            <a:r>
              <a:rPr lang="en-GB" sz="1200" dirty="0"/>
              <a:t> Please confirm that the design does not require additional Governance review for any other reason(s)?  Yes/No ?</a:t>
            </a:r>
          </a:p>
          <a:p>
            <a:pPr lvl="3">
              <a:spcBef>
                <a:spcPts val="0"/>
              </a:spcBef>
              <a:buFont typeface="Arial" panose="020B0604020202020204" pitchFamily="34" charset="0"/>
              <a:buChar char="•"/>
              <a:defRPr/>
            </a:pPr>
            <a:r>
              <a:rPr lang="en-GB" sz="1200" dirty="0"/>
              <a:t>Answer Yes if: all issues (if any) have already been highlighted in the responses to questions 1 &amp; 2.</a:t>
            </a:r>
          </a:p>
          <a:p>
            <a:pPr lvl="3">
              <a:spcBef>
                <a:spcPts val="0"/>
              </a:spcBef>
              <a:buFont typeface="Arial" panose="020B0604020202020204" pitchFamily="34" charset="0"/>
              <a:buChar char="•"/>
              <a:defRPr/>
            </a:pPr>
            <a:r>
              <a:rPr lang="en-GB" sz="1200" dirty="0"/>
              <a:t>Answer No if: there are issues not considered in an earlier question that require Governance review and approval.</a:t>
            </a:r>
          </a:p>
          <a:p>
            <a:pPr lvl="3">
              <a:spcBef>
                <a:spcPts val="0"/>
              </a:spcBef>
              <a:buFont typeface="Arial" panose="020B0604020202020204" pitchFamily="34" charset="0"/>
              <a:buChar char="•"/>
              <a:defRPr/>
            </a:pPr>
            <a:endParaRPr lang="en-GB" sz="1200" dirty="0"/>
          </a:p>
          <a:p>
            <a:pPr marL="33338" lvl="1" indent="0">
              <a:spcBef>
                <a:spcPts val="0"/>
              </a:spcBef>
              <a:buFont typeface="Wingdings" panose="05000000000000000000" pitchFamily="2" charset="2"/>
              <a:buNone/>
              <a:defRPr/>
            </a:pPr>
            <a:r>
              <a:rPr lang="en-GB" sz="1200" dirty="0"/>
              <a:t>Any single NO answer to the above questions means that this Design MUST be referred to the CTO Review Board (CTORB) because there is an issue that requires its Review and Approval.  </a:t>
            </a:r>
          </a:p>
          <a:p>
            <a:pPr>
              <a:spcBef>
                <a:spcPts val="0"/>
              </a:spcBef>
              <a:defRPr/>
            </a:pPr>
            <a:endParaRPr lang="en-GB" sz="1200" dirty="0"/>
          </a:p>
          <a:p>
            <a:pPr>
              <a:spcBef>
                <a:spcPts val="0"/>
              </a:spcBef>
              <a:defRPr/>
            </a:pPr>
            <a:endParaRPr lang="en-GB" sz="1200" dirty="0"/>
          </a:p>
          <a:p>
            <a:pPr>
              <a:spcBef>
                <a:spcPts val="0"/>
              </a:spcBef>
              <a:defRPr/>
            </a:pPr>
            <a:r>
              <a:rPr lang="en-GB" sz="1200" dirty="0"/>
              <a:t> </a:t>
            </a:r>
          </a:p>
          <a:p>
            <a:pPr>
              <a:spcBef>
                <a:spcPts val="0"/>
              </a:spcBef>
              <a:defRPr/>
            </a:pPr>
            <a:endParaRPr lang="en-GB" sz="1200" dirty="0"/>
          </a:p>
          <a:p>
            <a:endParaRPr lang="en-GB" sz="1400" dirty="0"/>
          </a:p>
        </p:txBody>
      </p:sp>
      <p:sp>
        <p:nvSpPr>
          <p:cNvPr id="3" name="Slide Number Placeholder 2">
            <a:extLst>
              <a:ext uri="{FF2B5EF4-FFF2-40B4-BE49-F238E27FC236}">
                <a16:creationId xmlns:a16="http://schemas.microsoft.com/office/drawing/2014/main" id="{1C245522-516F-4F80-BE47-1A16CB41F37D}"/>
              </a:ext>
            </a:extLst>
          </p:cNvPr>
          <p:cNvSpPr>
            <a:spLocks noGrp="1"/>
          </p:cNvSpPr>
          <p:nvPr>
            <p:ph type="sldNum" sz="quarter" idx="10"/>
          </p:nvPr>
        </p:nvSpPr>
        <p:spPr/>
        <p:txBody>
          <a:bodyPr/>
          <a:lstStyle/>
          <a:p>
            <a:pPr marL="0" marR="0" lvl="0" indent="0" algn="ctr" defTabSz="1043019" rtl="0" eaLnBrk="1" fontAlgn="auto" latinLnBrk="0" hangingPunct="1">
              <a:lnSpc>
                <a:spcPct val="100000"/>
              </a:lnSpc>
              <a:spcBef>
                <a:spcPts val="0"/>
              </a:spcBef>
              <a:spcAft>
                <a:spcPts val="0"/>
              </a:spcAft>
              <a:buClrTx/>
              <a:buSzTx/>
              <a:buFontTx/>
              <a:buNone/>
              <a:tabLst/>
              <a:defRPr/>
            </a:pPr>
            <a:fld id="{08BDDC8D-36E9-467E-8CF1-750845950A7F}" type="slidenum">
              <a:rPr kumimoji="0" lang="en-GB" sz="1100" b="0" i="0" u="none" strike="noStrike" kern="1200" cap="none" spc="0" normalizeH="0" baseline="0" noProof="0" smtClean="0">
                <a:ln>
                  <a:noFill/>
                </a:ln>
                <a:solidFill>
                  <a:srgbClr val="42145F"/>
                </a:solidFill>
                <a:effectLst/>
                <a:uLnTx/>
                <a:uFillTx/>
                <a:latin typeface="RN House Sans Regular" panose="020B0504020203020204" pitchFamily="34" charset="0"/>
                <a:ea typeface="+mn-ea"/>
                <a:cs typeface="Arial" panose="020B0604020202020204" pitchFamily="34" charset="0"/>
              </a:rPr>
              <a:pPr marL="0" marR="0" lvl="0" indent="0" algn="ctr" defTabSz="1043019" rtl="0" eaLnBrk="1" fontAlgn="auto" latinLnBrk="0" hangingPunct="1">
                <a:lnSpc>
                  <a:spcPct val="100000"/>
                </a:lnSpc>
                <a:spcBef>
                  <a:spcPts val="0"/>
                </a:spcBef>
                <a:spcAft>
                  <a:spcPts val="0"/>
                </a:spcAft>
                <a:buClrTx/>
                <a:buSzTx/>
                <a:buFontTx/>
                <a:buNone/>
                <a:tabLst/>
                <a:defRPr/>
              </a:pPr>
              <a:t>36</a:t>
            </a:fld>
            <a:endParaRPr kumimoji="0" lang="en-GB" sz="1100" b="0" i="0" u="none" strike="noStrike" kern="1200" cap="none" spc="0" normalizeH="0" baseline="0" noProof="0">
              <a:ln>
                <a:noFill/>
              </a:ln>
              <a:solidFill>
                <a:srgbClr val="42145F"/>
              </a:solidFill>
              <a:effectLst/>
              <a:uLnTx/>
              <a:uFillTx/>
              <a:latin typeface="RN House Sans Regular" panose="020B0504020203020204" pitchFamily="34" charset="0"/>
              <a:ea typeface="+mn-ea"/>
              <a:cs typeface="Arial" panose="020B0604020202020204" pitchFamily="34" charset="0"/>
            </a:endParaRPr>
          </a:p>
        </p:txBody>
      </p:sp>
      <p:sp>
        <p:nvSpPr>
          <p:cNvPr id="4" name="Title 3">
            <a:extLst>
              <a:ext uri="{FF2B5EF4-FFF2-40B4-BE49-F238E27FC236}">
                <a16:creationId xmlns:a16="http://schemas.microsoft.com/office/drawing/2014/main" id="{09083FDA-5BC4-4CF3-9285-65737789883C}"/>
              </a:ext>
            </a:extLst>
          </p:cNvPr>
          <p:cNvSpPr>
            <a:spLocks noGrp="1"/>
          </p:cNvSpPr>
          <p:nvPr>
            <p:ph type="title"/>
          </p:nvPr>
        </p:nvSpPr>
        <p:spPr/>
        <p:txBody>
          <a:bodyPr/>
          <a:lstStyle/>
          <a:p>
            <a:r>
              <a:rPr lang="en-GB" altLang="en-US" dirty="0"/>
              <a:t>Appendix: CTORB Scorecard</a:t>
            </a:r>
            <a:endParaRPr lang="en-GB" dirty="0"/>
          </a:p>
        </p:txBody>
      </p:sp>
    </p:spTree>
    <p:extLst>
      <p:ext uri="{BB962C8B-B14F-4D97-AF65-F5344CB8AC3E}">
        <p14:creationId xmlns:p14="http://schemas.microsoft.com/office/powerpoint/2010/main" val="177939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AE7DDA09-D1C7-4E22-95AF-220A89A39120}"/>
              </a:ext>
            </a:extLst>
          </p:cNvPr>
          <p:cNvSpPr>
            <a:spLocks noGrp="1"/>
          </p:cNvSpPr>
          <p:nvPr>
            <p:ph sz="quarter" idx="11"/>
          </p:nvPr>
        </p:nvSpPr>
        <p:spPr>
          <a:xfrm>
            <a:off x="486000" y="1446028"/>
            <a:ext cx="9720000" cy="212652"/>
          </a:xfrm>
        </p:spPr>
        <p:txBody>
          <a:bodyPr/>
          <a:lstStyle/>
          <a:p>
            <a:r>
              <a:rPr lang="en-GB" sz="1400" dirty="0"/>
              <a:t>Domain Technology Roadmap</a:t>
            </a:r>
          </a:p>
        </p:txBody>
      </p:sp>
      <p:sp>
        <p:nvSpPr>
          <p:cNvPr id="2" name="Slide Number Placeholder 1">
            <a:extLst>
              <a:ext uri="{FF2B5EF4-FFF2-40B4-BE49-F238E27FC236}">
                <a16:creationId xmlns:a16="http://schemas.microsoft.com/office/drawing/2014/main" id="{FB4C85BB-BB3D-471C-AE1A-2D6EBCE79984}"/>
              </a:ext>
            </a:extLst>
          </p:cNvPr>
          <p:cNvSpPr>
            <a:spLocks noGrp="1"/>
          </p:cNvSpPr>
          <p:nvPr>
            <p:ph type="sldNum" sz="quarter" idx="10"/>
          </p:nvPr>
        </p:nvSpPr>
        <p:spPr>
          <a:xfrm>
            <a:off x="5054400" y="7420036"/>
            <a:ext cx="590696" cy="273873"/>
          </a:xfrm>
        </p:spPr>
        <p:txBody>
          <a:bodyPr/>
          <a:lstStyle/>
          <a:p>
            <a:pPr marL="0" marR="0" lvl="0" indent="0" algn="ctr" defTabSz="1043019" rtl="0" eaLnBrk="1" fontAlgn="auto" latinLnBrk="0" hangingPunct="1">
              <a:lnSpc>
                <a:spcPct val="100000"/>
              </a:lnSpc>
              <a:spcBef>
                <a:spcPts val="0"/>
              </a:spcBef>
              <a:spcAft>
                <a:spcPts val="0"/>
              </a:spcAft>
              <a:buClrTx/>
              <a:buSzTx/>
              <a:buFontTx/>
              <a:buNone/>
              <a:tabLst/>
              <a:defRPr/>
            </a:pPr>
            <a:fld id="{08BDDC8D-36E9-467E-8CF1-750845950A7F}" type="slidenum">
              <a:rPr kumimoji="0" lang="en-GB" sz="1100" b="0" i="0" u="none" strike="noStrike" kern="1200" cap="none" spc="0" normalizeH="0" baseline="0" noProof="0" smtClean="0">
                <a:ln>
                  <a:noFill/>
                </a:ln>
                <a:solidFill>
                  <a:srgbClr val="42145F"/>
                </a:solidFill>
                <a:effectLst/>
                <a:uLnTx/>
                <a:uFillTx/>
                <a:latin typeface="RN House Sans Regular" panose="020B0504020203020204" pitchFamily="34" charset="0"/>
                <a:ea typeface="+mn-ea"/>
                <a:cs typeface="Arial" panose="020B0604020202020204" pitchFamily="34" charset="0"/>
              </a:rPr>
              <a:pPr marL="0" marR="0" lvl="0" indent="0" algn="ctr" defTabSz="1043019" rtl="0" eaLnBrk="1" fontAlgn="auto" latinLnBrk="0" hangingPunct="1">
                <a:lnSpc>
                  <a:spcPct val="100000"/>
                </a:lnSpc>
                <a:spcBef>
                  <a:spcPts val="0"/>
                </a:spcBef>
                <a:spcAft>
                  <a:spcPts val="0"/>
                </a:spcAft>
                <a:buClrTx/>
                <a:buSzTx/>
                <a:buFontTx/>
                <a:buNone/>
                <a:tabLst/>
                <a:defRPr/>
              </a:pPr>
              <a:t>4</a:t>
            </a:fld>
            <a:endParaRPr kumimoji="0" lang="en-GB" sz="1100" b="0" i="0" u="none" strike="noStrike" kern="1200" cap="none" spc="0" normalizeH="0" baseline="0" noProof="0" dirty="0">
              <a:ln>
                <a:noFill/>
              </a:ln>
              <a:solidFill>
                <a:srgbClr val="42145F"/>
              </a:solidFill>
              <a:effectLst/>
              <a:uLnTx/>
              <a:uFillTx/>
              <a:latin typeface="RN House Sans Regular" panose="020B0504020203020204" pitchFamily="34" charset="0"/>
              <a:ea typeface="+mn-ea"/>
              <a:cs typeface="Arial" panose="020B0604020202020204" pitchFamily="34" charset="0"/>
            </a:endParaRPr>
          </a:p>
        </p:txBody>
      </p:sp>
      <p:sp>
        <p:nvSpPr>
          <p:cNvPr id="3" name="Title 2">
            <a:extLst>
              <a:ext uri="{FF2B5EF4-FFF2-40B4-BE49-F238E27FC236}">
                <a16:creationId xmlns:a16="http://schemas.microsoft.com/office/drawing/2014/main" id="{43BD81FB-E31C-4598-85A6-D0DF9573F0EA}"/>
              </a:ext>
            </a:extLst>
          </p:cNvPr>
          <p:cNvSpPr>
            <a:spLocks noGrp="1"/>
          </p:cNvSpPr>
          <p:nvPr>
            <p:ph type="title"/>
          </p:nvPr>
        </p:nvSpPr>
        <p:spPr/>
        <p:txBody>
          <a:bodyPr/>
          <a:lstStyle/>
          <a:p>
            <a:r>
              <a:rPr lang="en-GB" altLang="en-US" dirty="0"/>
              <a:t>Governance History</a:t>
            </a:r>
            <a:endParaRPr lang="en-GB" dirty="0"/>
          </a:p>
        </p:txBody>
      </p:sp>
      <p:graphicFrame>
        <p:nvGraphicFramePr>
          <p:cNvPr id="4" name="Table 3">
            <a:extLst>
              <a:ext uri="{FF2B5EF4-FFF2-40B4-BE49-F238E27FC236}">
                <a16:creationId xmlns:a16="http://schemas.microsoft.com/office/drawing/2014/main" id="{8FF1F3D5-6E72-48D4-9370-FAD64E21BFBA}"/>
              </a:ext>
            </a:extLst>
          </p:cNvPr>
          <p:cNvGraphicFramePr>
            <a:graphicFrameLocks noGrp="1"/>
          </p:cNvGraphicFramePr>
          <p:nvPr>
            <p:extLst>
              <p:ext uri="{D42A27DB-BD31-4B8C-83A1-F6EECF244321}">
                <p14:modId xmlns:p14="http://schemas.microsoft.com/office/powerpoint/2010/main" val="1565906812"/>
              </p:ext>
            </p:extLst>
          </p:nvPr>
        </p:nvGraphicFramePr>
        <p:xfrm>
          <a:off x="485775" y="1723142"/>
          <a:ext cx="9445625" cy="939799"/>
        </p:xfrm>
        <a:graphic>
          <a:graphicData uri="http://schemas.openxmlformats.org/drawingml/2006/table">
            <a:tbl>
              <a:tblPr firstRow="1" bandRow="1">
                <a:tableStyleId>{5C22544A-7EE6-4342-B048-85BDC9FD1C3A}</a:tableStyleId>
              </a:tblPr>
              <a:tblGrid>
                <a:gridCol w="1008504">
                  <a:extLst>
                    <a:ext uri="{9D8B030D-6E8A-4147-A177-3AD203B41FA5}">
                      <a16:colId xmlns:a16="http://schemas.microsoft.com/office/drawing/2014/main" val="4246436999"/>
                    </a:ext>
                  </a:extLst>
                </a:gridCol>
                <a:gridCol w="1767026">
                  <a:extLst>
                    <a:ext uri="{9D8B030D-6E8A-4147-A177-3AD203B41FA5}">
                      <a16:colId xmlns:a16="http://schemas.microsoft.com/office/drawing/2014/main" val="36412773"/>
                    </a:ext>
                  </a:extLst>
                </a:gridCol>
                <a:gridCol w="1775012">
                  <a:extLst>
                    <a:ext uri="{9D8B030D-6E8A-4147-A177-3AD203B41FA5}">
                      <a16:colId xmlns:a16="http://schemas.microsoft.com/office/drawing/2014/main" val="3026873643"/>
                    </a:ext>
                  </a:extLst>
                </a:gridCol>
                <a:gridCol w="1301676">
                  <a:extLst>
                    <a:ext uri="{9D8B030D-6E8A-4147-A177-3AD203B41FA5}">
                      <a16:colId xmlns:a16="http://schemas.microsoft.com/office/drawing/2014/main" val="2032922214"/>
                    </a:ext>
                  </a:extLst>
                </a:gridCol>
                <a:gridCol w="3593407">
                  <a:extLst>
                    <a:ext uri="{9D8B030D-6E8A-4147-A177-3AD203B41FA5}">
                      <a16:colId xmlns:a16="http://schemas.microsoft.com/office/drawing/2014/main" val="3576781426"/>
                    </a:ext>
                  </a:extLst>
                </a:gridCol>
              </a:tblGrid>
              <a:tr h="313611">
                <a:tc>
                  <a:txBody>
                    <a:bodyPr/>
                    <a:lstStyle/>
                    <a:p>
                      <a:r>
                        <a:rPr lang="en-GB" sz="1400" dirty="0">
                          <a:solidFill>
                            <a:schemeClr val="bg1">
                              <a:lumMod val="95000"/>
                            </a:schemeClr>
                          </a:solidFill>
                        </a:rPr>
                        <a:t>Version</a:t>
                      </a:r>
                    </a:p>
                  </a:txBody>
                  <a:tcPr marT="45682" marB="45682"/>
                </a:tc>
                <a:tc>
                  <a:txBody>
                    <a:bodyPr/>
                    <a:lstStyle/>
                    <a:p>
                      <a:r>
                        <a:rPr lang="en-GB" sz="1400" dirty="0">
                          <a:solidFill>
                            <a:schemeClr val="bg1">
                              <a:lumMod val="95000"/>
                            </a:schemeClr>
                          </a:solidFill>
                        </a:rPr>
                        <a:t>Board</a:t>
                      </a:r>
                    </a:p>
                  </a:txBody>
                  <a:tcPr marT="45682" marB="45682"/>
                </a:tc>
                <a:tc>
                  <a:txBody>
                    <a:bodyPr/>
                    <a:lstStyle/>
                    <a:p>
                      <a:r>
                        <a:rPr lang="en-GB" sz="1400" dirty="0">
                          <a:solidFill>
                            <a:schemeClr val="bg1">
                              <a:lumMod val="95000"/>
                            </a:schemeClr>
                          </a:solidFill>
                        </a:rPr>
                        <a:t>Decision or N/A</a:t>
                      </a:r>
                    </a:p>
                  </a:txBody>
                  <a:tcPr marT="45682" marB="45682"/>
                </a:tc>
                <a:tc>
                  <a:txBody>
                    <a:bodyPr/>
                    <a:lstStyle/>
                    <a:p>
                      <a:r>
                        <a:rPr lang="en-GB" sz="1400" dirty="0">
                          <a:solidFill>
                            <a:schemeClr val="bg1">
                              <a:lumMod val="95000"/>
                            </a:schemeClr>
                          </a:solidFill>
                        </a:rPr>
                        <a:t>Date</a:t>
                      </a:r>
                    </a:p>
                  </a:txBody>
                  <a:tcPr marT="45682" marB="45682"/>
                </a:tc>
                <a:tc>
                  <a:txBody>
                    <a:bodyPr/>
                    <a:lstStyle/>
                    <a:p>
                      <a:r>
                        <a:rPr lang="en-GB" sz="1400" dirty="0">
                          <a:solidFill>
                            <a:schemeClr val="bg1">
                              <a:lumMod val="95000"/>
                            </a:schemeClr>
                          </a:solidFill>
                        </a:rPr>
                        <a:t>Issues and</a:t>
                      </a:r>
                      <a:r>
                        <a:rPr lang="en-GB" sz="1400" baseline="0" dirty="0">
                          <a:solidFill>
                            <a:schemeClr val="bg1">
                              <a:lumMod val="95000"/>
                            </a:schemeClr>
                          </a:solidFill>
                        </a:rPr>
                        <a:t> Actions summary</a:t>
                      </a:r>
                      <a:endParaRPr lang="en-GB" sz="1400" dirty="0">
                        <a:solidFill>
                          <a:schemeClr val="bg1">
                            <a:lumMod val="95000"/>
                          </a:schemeClr>
                        </a:solidFill>
                      </a:endParaRPr>
                    </a:p>
                  </a:txBody>
                  <a:tcPr marT="45682" marB="45682"/>
                </a:tc>
                <a:extLst>
                  <a:ext uri="{0D108BD9-81ED-4DB2-BD59-A6C34878D82A}">
                    <a16:rowId xmlns:a16="http://schemas.microsoft.com/office/drawing/2014/main" val="611502978"/>
                  </a:ext>
                </a:extLst>
              </a:tr>
              <a:tr h="300476">
                <a:tc>
                  <a:txBody>
                    <a:bodyPr/>
                    <a:lstStyle/>
                    <a:p>
                      <a:endParaRPr lang="en-GB" sz="1200" dirty="0"/>
                    </a:p>
                  </a:txBody>
                  <a:tcPr marT="45682" marB="45682"/>
                </a:tc>
                <a:tc>
                  <a:txBody>
                    <a:bodyPr/>
                    <a:lstStyle/>
                    <a:p>
                      <a:r>
                        <a:rPr lang="en-GB" sz="1200" dirty="0"/>
                        <a:t>n/a</a:t>
                      </a:r>
                    </a:p>
                  </a:txBody>
                  <a:tcPr marT="45682" marB="45682"/>
                </a:tc>
                <a:tc>
                  <a:txBody>
                    <a:bodyPr/>
                    <a:lstStyle/>
                    <a:p>
                      <a:endParaRPr lang="en-GB" sz="1200"/>
                    </a:p>
                  </a:txBody>
                  <a:tcPr marT="45682" marB="45682"/>
                </a:tc>
                <a:tc>
                  <a:txBody>
                    <a:bodyPr/>
                    <a:lstStyle/>
                    <a:p>
                      <a:endParaRPr lang="en-GB" sz="1200"/>
                    </a:p>
                  </a:txBody>
                  <a:tcPr marT="45682" marB="45682"/>
                </a:tc>
                <a:tc>
                  <a:txBody>
                    <a:bodyPr/>
                    <a:lstStyle/>
                    <a:p>
                      <a:endParaRPr lang="en-GB" sz="1200"/>
                    </a:p>
                  </a:txBody>
                  <a:tcPr marT="45682" marB="45682"/>
                </a:tc>
                <a:extLst>
                  <a:ext uri="{0D108BD9-81ED-4DB2-BD59-A6C34878D82A}">
                    <a16:rowId xmlns:a16="http://schemas.microsoft.com/office/drawing/2014/main" val="926461397"/>
                  </a:ext>
                </a:extLst>
              </a:tr>
              <a:tr h="325712">
                <a:tc>
                  <a:txBody>
                    <a:bodyPr/>
                    <a:lstStyle/>
                    <a:p>
                      <a:endParaRPr lang="en-GB" sz="1200" dirty="0"/>
                    </a:p>
                  </a:txBody>
                  <a:tcPr marT="45682" marB="45682"/>
                </a:tc>
                <a:tc>
                  <a:txBody>
                    <a:bodyPr/>
                    <a:lstStyle/>
                    <a:p>
                      <a:endParaRPr lang="en-GB" sz="1200" dirty="0"/>
                    </a:p>
                  </a:txBody>
                  <a:tcPr marT="45682" marB="45682"/>
                </a:tc>
                <a:tc>
                  <a:txBody>
                    <a:bodyPr/>
                    <a:lstStyle/>
                    <a:p>
                      <a:endParaRPr lang="en-GB" sz="1200" dirty="0"/>
                    </a:p>
                  </a:txBody>
                  <a:tcPr marT="45682" marB="45682"/>
                </a:tc>
                <a:tc>
                  <a:txBody>
                    <a:bodyPr/>
                    <a:lstStyle/>
                    <a:p>
                      <a:endParaRPr lang="en-GB" sz="1200" dirty="0"/>
                    </a:p>
                  </a:txBody>
                  <a:tcPr marT="45682" marB="45682"/>
                </a:tc>
                <a:tc>
                  <a:txBody>
                    <a:bodyPr/>
                    <a:lstStyle/>
                    <a:p>
                      <a:endParaRPr lang="en-GB" sz="1200" dirty="0"/>
                    </a:p>
                  </a:txBody>
                  <a:tcPr marT="45682" marB="45682"/>
                </a:tc>
                <a:extLst>
                  <a:ext uri="{0D108BD9-81ED-4DB2-BD59-A6C34878D82A}">
                    <a16:rowId xmlns:a16="http://schemas.microsoft.com/office/drawing/2014/main" val="507817331"/>
                  </a:ext>
                </a:extLst>
              </a:tr>
            </a:tbl>
          </a:graphicData>
        </a:graphic>
      </p:graphicFrame>
      <p:graphicFrame>
        <p:nvGraphicFramePr>
          <p:cNvPr id="6" name="Table 5">
            <a:extLst>
              <a:ext uri="{FF2B5EF4-FFF2-40B4-BE49-F238E27FC236}">
                <a16:creationId xmlns:a16="http://schemas.microsoft.com/office/drawing/2014/main" id="{940F4B2A-6D12-4AE9-8CE1-9BD42ED88351}"/>
              </a:ext>
            </a:extLst>
          </p:cNvPr>
          <p:cNvGraphicFramePr>
            <a:graphicFrameLocks noGrp="1"/>
          </p:cNvGraphicFramePr>
          <p:nvPr>
            <p:extLst>
              <p:ext uri="{D42A27DB-BD31-4B8C-83A1-F6EECF244321}">
                <p14:modId xmlns:p14="http://schemas.microsoft.com/office/powerpoint/2010/main" val="2732840951"/>
              </p:ext>
            </p:extLst>
          </p:nvPr>
        </p:nvGraphicFramePr>
        <p:xfrm>
          <a:off x="490538" y="3195845"/>
          <a:ext cx="9440862" cy="1974850"/>
        </p:xfrm>
        <a:graphic>
          <a:graphicData uri="http://schemas.openxmlformats.org/drawingml/2006/table">
            <a:tbl>
              <a:tblPr firstRow="1" bandRow="1">
                <a:tableStyleId>{5C22544A-7EE6-4342-B048-85BDC9FD1C3A}</a:tableStyleId>
              </a:tblPr>
              <a:tblGrid>
                <a:gridCol w="1007995">
                  <a:extLst>
                    <a:ext uri="{9D8B030D-6E8A-4147-A177-3AD203B41FA5}">
                      <a16:colId xmlns:a16="http://schemas.microsoft.com/office/drawing/2014/main" val="2049062310"/>
                    </a:ext>
                  </a:extLst>
                </a:gridCol>
                <a:gridCol w="1762772">
                  <a:extLst>
                    <a:ext uri="{9D8B030D-6E8A-4147-A177-3AD203B41FA5}">
                      <a16:colId xmlns:a16="http://schemas.microsoft.com/office/drawing/2014/main" val="3417497270"/>
                    </a:ext>
                  </a:extLst>
                </a:gridCol>
                <a:gridCol w="1796528">
                  <a:extLst>
                    <a:ext uri="{9D8B030D-6E8A-4147-A177-3AD203B41FA5}">
                      <a16:colId xmlns:a16="http://schemas.microsoft.com/office/drawing/2014/main" val="1727440483"/>
                    </a:ext>
                  </a:extLst>
                </a:gridCol>
                <a:gridCol w="1269402">
                  <a:extLst>
                    <a:ext uri="{9D8B030D-6E8A-4147-A177-3AD203B41FA5}">
                      <a16:colId xmlns:a16="http://schemas.microsoft.com/office/drawing/2014/main" val="3324131198"/>
                    </a:ext>
                  </a:extLst>
                </a:gridCol>
                <a:gridCol w="3604165">
                  <a:extLst>
                    <a:ext uri="{9D8B030D-6E8A-4147-A177-3AD203B41FA5}">
                      <a16:colId xmlns:a16="http://schemas.microsoft.com/office/drawing/2014/main" val="2848202675"/>
                    </a:ext>
                  </a:extLst>
                </a:gridCol>
              </a:tblGrid>
              <a:tr h="330310">
                <a:tc>
                  <a:txBody>
                    <a:bodyPr/>
                    <a:lstStyle/>
                    <a:p>
                      <a:r>
                        <a:rPr lang="en-GB" sz="1400" dirty="0">
                          <a:solidFill>
                            <a:schemeClr val="bg1">
                              <a:lumMod val="95000"/>
                            </a:schemeClr>
                          </a:solidFill>
                          <a:latin typeface="RN House Sans Regular" panose="020B0504020203020204" pitchFamily="34" charset="0"/>
                        </a:rPr>
                        <a:t>Version</a:t>
                      </a:r>
                    </a:p>
                  </a:txBody>
                  <a:tcPr marT="45731" marB="45731"/>
                </a:tc>
                <a:tc>
                  <a:txBody>
                    <a:bodyPr/>
                    <a:lstStyle/>
                    <a:p>
                      <a:r>
                        <a:rPr lang="en-GB" sz="1400" dirty="0">
                          <a:solidFill>
                            <a:schemeClr val="bg1">
                              <a:lumMod val="95000"/>
                            </a:schemeClr>
                          </a:solidFill>
                        </a:rPr>
                        <a:t>Board</a:t>
                      </a:r>
                    </a:p>
                  </a:txBody>
                  <a:tcPr marT="45731" marB="45731"/>
                </a:tc>
                <a:tc>
                  <a:txBody>
                    <a:bodyPr/>
                    <a:lstStyle/>
                    <a:p>
                      <a:r>
                        <a:rPr lang="en-GB" sz="1400" dirty="0">
                          <a:solidFill>
                            <a:schemeClr val="bg1">
                              <a:lumMod val="95000"/>
                            </a:schemeClr>
                          </a:solidFill>
                        </a:rPr>
                        <a:t>Decision</a:t>
                      </a:r>
                    </a:p>
                  </a:txBody>
                  <a:tcPr marT="45731" marB="45731"/>
                </a:tc>
                <a:tc>
                  <a:txBody>
                    <a:bodyPr/>
                    <a:lstStyle/>
                    <a:p>
                      <a:r>
                        <a:rPr lang="en-GB" sz="1400" dirty="0">
                          <a:solidFill>
                            <a:schemeClr val="bg1">
                              <a:lumMod val="95000"/>
                            </a:schemeClr>
                          </a:solidFill>
                        </a:rPr>
                        <a:t>Date</a:t>
                      </a:r>
                    </a:p>
                  </a:txBody>
                  <a:tcPr marT="45731" marB="45731"/>
                </a:tc>
                <a:tc>
                  <a:txBody>
                    <a:bodyPr/>
                    <a:lstStyle/>
                    <a:p>
                      <a:r>
                        <a:rPr lang="en-GB" sz="1400" baseline="0" dirty="0">
                          <a:solidFill>
                            <a:schemeClr val="bg1">
                              <a:lumMod val="95000"/>
                            </a:schemeClr>
                          </a:solidFill>
                        </a:rPr>
                        <a:t>Changes, </a:t>
                      </a:r>
                      <a:r>
                        <a:rPr lang="en-GB" sz="1400" dirty="0">
                          <a:solidFill>
                            <a:schemeClr val="bg1">
                              <a:lumMod val="95000"/>
                            </a:schemeClr>
                          </a:solidFill>
                        </a:rPr>
                        <a:t>Issues and</a:t>
                      </a:r>
                      <a:r>
                        <a:rPr lang="en-GB" sz="1400" baseline="0" dirty="0">
                          <a:solidFill>
                            <a:schemeClr val="bg1">
                              <a:lumMod val="95000"/>
                            </a:schemeClr>
                          </a:solidFill>
                        </a:rPr>
                        <a:t> Actions summary</a:t>
                      </a:r>
                      <a:endParaRPr lang="en-GB" sz="1400" dirty="0">
                        <a:solidFill>
                          <a:schemeClr val="bg1">
                            <a:lumMod val="95000"/>
                          </a:schemeClr>
                        </a:solidFill>
                      </a:endParaRPr>
                    </a:p>
                  </a:txBody>
                  <a:tcPr marT="45731" marB="45731"/>
                </a:tc>
                <a:extLst>
                  <a:ext uri="{0D108BD9-81ED-4DB2-BD59-A6C34878D82A}">
                    <a16:rowId xmlns:a16="http://schemas.microsoft.com/office/drawing/2014/main" val="3928317753"/>
                  </a:ext>
                </a:extLst>
              </a:tr>
              <a:tr h="640288">
                <a:tc>
                  <a:txBody>
                    <a:bodyPr/>
                    <a:lstStyle/>
                    <a:p>
                      <a:r>
                        <a:rPr lang="en-GB" sz="1200" dirty="0">
                          <a:latin typeface="RN House Sans Regular" panose="020B0504020203020204" pitchFamily="34" charset="0"/>
                        </a:rPr>
                        <a:t>V1D0</a:t>
                      </a:r>
                    </a:p>
                  </a:txBody>
                  <a:tcPr marT="45731" marB="45731"/>
                </a:tc>
                <a:tc>
                  <a:txBody>
                    <a:bodyPr/>
                    <a:lstStyle/>
                    <a:p>
                      <a:r>
                        <a:rPr lang="en-GB" sz="1200" dirty="0">
                          <a:latin typeface="RN House Sans Regular" panose="020B0504020203020204" pitchFamily="34" charset="0"/>
                        </a:rPr>
                        <a:t>FFSA Data Design Authority (DDA)</a:t>
                      </a:r>
                    </a:p>
                  </a:txBody>
                  <a:tcPr marT="45731" marB="45731"/>
                </a:tc>
                <a:tc>
                  <a:txBody>
                    <a:bodyPr/>
                    <a:lstStyle/>
                    <a:p>
                      <a:endParaRPr lang="en-GB" sz="1200" dirty="0">
                        <a:latin typeface="RN House Sans Regular" panose="020B0504020203020204" pitchFamily="34" charset="0"/>
                      </a:endParaRPr>
                    </a:p>
                  </a:txBody>
                  <a:tcPr marT="45731" marB="45731"/>
                </a:tc>
                <a:tc>
                  <a:txBody>
                    <a:bodyPr/>
                    <a:lstStyle/>
                    <a:p>
                      <a:r>
                        <a:rPr lang="en-GB" sz="1200" dirty="0">
                          <a:latin typeface="RN House Sans Regular" panose="020B0504020203020204" pitchFamily="34" charset="0"/>
                        </a:rPr>
                        <a:t>06/07/2021</a:t>
                      </a:r>
                    </a:p>
                  </a:txBody>
                  <a:tcPr marT="45731" marB="45731"/>
                </a:tc>
                <a:tc>
                  <a:txBody>
                    <a:bodyPr/>
                    <a:lstStyle/>
                    <a:p>
                      <a:endParaRPr lang="en-GB" sz="1200" dirty="0">
                        <a:latin typeface="RN House Sans Regular" panose="020B0504020203020204" pitchFamily="34" charset="0"/>
                      </a:endParaRPr>
                    </a:p>
                  </a:txBody>
                  <a:tcPr marT="45731" marB="45731"/>
                </a:tc>
                <a:extLst>
                  <a:ext uri="{0D108BD9-81ED-4DB2-BD59-A6C34878D82A}">
                    <a16:rowId xmlns:a16="http://schemas.microsoft.com/office/drawing/2014/main" val="832627251"/>
                  </a:ext>
                </a:extLst>
              </a:tr>
              <a:tr h="326068">
                <a:tc>
                  <a:txBody>
                    <a:bodyPr/>
                    <a:lstStyle/>
                    <a:p>
                      <a:endParaRPr lang="en-GB" sz="1200" dirty="0">
                        <a:latin typeface="RN House Sans Regular" panose="020B0504020203020204" pitchFamily="34" charset="0"/>
                      </a:endParaRPr>
                    </a:p>
                  </a:txBody>
                  <a:tcPr marT="45731" marB="45731"/>
                </a:tc>
                <a:tc>
                  <a:txBody>
                    <a:bodyPr/>
                    <a:lstStyle/>
                    <a:p>
                      <a:endParaRPr lang="en-GB" sz="1200" dirty="0">
                        <a:latin typeface="RN House Sans Regular" panose="020B0504020203020204" pitchFamily="34" charset="0"/>
                      </a:endParaRPr>
                    </a:p>
                  </a:txBody>
                  <a:tcPr marT="45731" marB="45731"/>
                </a:tc>
                <a:tc>
                  <a:txBody>
                    <a:bodyPr/>
                    <a:lstStyle/>
                    <a:p>
                      <a:endParaRPr lang="en-GB" sz="1200" dirty="0">
                        <a:latin typeface="RN House Sans Regular" panose="020B0504020203020204" pitchFamily="34" charset="0"/>
                      </a:endParaRPr>
                    </a:p>
                  </a:txBody>
                  <a:tcPr marT="45731" marB="45731"/>
                </a:tc>
                <a:tc>
                  <a:txBody>
                    <a:bodyPr/>
                    <a:lstStyle/>
                    <a:p>
                      <a:endParaRPr lang="en-GB" sz="1200" dirty="0">
                        <a:latin typeface="RN House Sans Regular" panose="020B0504020203020204" pitchFamily="34" charset="0"/>
                      </a:endParaRPr>
                    </a:p>
                  </a:txBody>
                  <a:tcPr marT="45731" marB="45731"/>
                </a:tc>
                <a:tc>
                  <a:txBody>
                    <a:bodyPr/>
                    <a:lstStyle/>
                    <a:p>
                      <a:endParaRPr lang="en-GB" sz="1200" dirty="0">
                        <a:latin typeface="RN House Sans Regular" panose="020B0504020203020204" pitchFamily="34" charset="0"/>
                      </a:endParaRPr>
                    </a:p>
                  </a:txBody>
                  <a:tcPr marT="45731" marB="45731"/>
                </a:tc>
                <a:extLst>
                  <a:ext uri="{0D108BD9-81ED-4DB2-BD59-A6C34878D82A}">
                    <a16:rowId xmlns:a16="http://schemas.microsoft.com/office/drawing/2014/main" val="3762656164"/>
                  </a:ext>
                </a:extLst>
              </a:tr>
              <a:tr h="344562">
                <a:tc>
                  <a:txBody>
                    <a:bodyPr/>
                    <a:lstStyle/>
                    <a:p>
                      <a:endParaRPr lang="en-GB" sz="1200">
                        <a:latin typeface="RN House Sans Regular" panose="020B0504020203020204" pitchFamily="34" charset="0"/>
                      </a:endParaRPr>
                    </a:p>
                  </a:txBody>
                  <a:tcPr marT="45731" marB="45731"/>
                </a:tc>
                <a:tc>
                  <a:txBody>
                    <a:bodyPr/>
                    <a:lstStyle/>
                    <a:p>
                      <a:endParaRPr lang="en-GB" sz="1200">
                        <a:latin typeface="RN House Sans Regular" panose="020B0504020203020204" pitchFamily="34" charset="0"/>
                      </a:endParaRPr>
                    </a:p>
                  </a:txBody>
                  <a:tcPr marT="45731" marB="45731"/>
                </a:tc>
                <a:tc>
                  <a:txBody>
                    <a:bodyPr/>
                    <a:lstStyle/>
                    <a:p>
                      <a:endParaRPr lang="en-GB" sz="1200" dirty="0">
                        <a:latin typeface="RN House Sans Regular" panose="020B0504020203020204" pitchFamily="34" charset="0"/>
                      </a:endParaRPr>
                    </a:p>
                  </a:txBody>
                  <a:tcPr marT="45731" marB="45731"/>
                </a:tc>
                <a:tc>
                  <a:txBody>
                    <a:bodyPr/>
                    <a:lstStyle/>
                    <a:p>
                      <a:endParaRPr lang="en-GB" sz="1200" dirty="0">
                        <a:latin typeface="RN House Sans Regular" panose="020B0504020203020204" pitchFamily="34" charset="0"/>
                      </a:endParaRPr>
                    </a:p>
                  </a:txBody>
                  <a:tcPr marT="45731" marB="45731"/>
                </a:tc>
                <a:tc>
                  <a:txBody>
                    <a:bodyPr/>
                    <a:lstStyle/>
                    <a:p>
                      <a:endParaRPr lang="en-GB" sz="1200" dirty="0">
                        <a:latin typeface="RN House Sans Regular" panose="020B0504020203020204" pitchFamily="34" charset="0"/>
                      </a:endParaRPr>
                    </a:p>
                  </a:txBody>
                  <a:tcPr marT="45731" marB="45731"/>
                </a:tc>
                <a:extLst>
                  <a:ext uri="{0D108BD9-81ED-4DB2-BD59-A6C34878D82A}">
                    <a16:rowId xmlns:a16="http://schemas.microsoft.com/office/drawing/2014/main" val="2416286686"/>
                  </a:ext>
                </a:extLst>
              </a:tr>
              <a:tr h="333622">
                <a:tc>
                  <a:txBody>
                    <a:bodyPr/>
                    <a:lstStyle/>
                    <a:p>
                      <a:endParaRPr lang="en-GB" sz="1200">
                        <a:latin typeface="RN House Sans Regular" panose="020B0504020203020204" pitchFamily="34" charset="0"/>
                      </a:endParaRPr>
                    </a:p>
                  </a:txBody>
                  <a:tcPr marT="45731" marB="45731"/>
                </a:tc>
                <a:tc>
                  <a:txBody>
                    <a:bodyPr/>
                    <a:lstStyle/>
                    <a:p>
                      <a:endParaRPr lang="en-GB" sz="1200" dirty="0">
                        <a:latin typeface="RN House Sans Regular" panose="020B0504020203020204" pitchFamily="34" charset="0"/>
                      </a:endParaRPr>
                    </a:p>
                  </a:txBody>
                  <a:tcPr marT="45731" marB="45731"/>
                </a:tc>
                <a:tc>
                  <a:txBody>
                    <a:bodyPr/>
                    <a:lstStyle/>
                    <a:p>
                      <a:endParaRPr lang="en-GB" sz="1200">
                        <a:latin typeface="RN House Sans Regular" panose="020B0504020203020204" pitchFamily="34" charset="0"/>
                      </a:endParaRPr>
                    </a:p>
                  </a:txBody>
                  <a:tcPr marT="45731" marB="45731"/>
                </a:tc>
                <a:tc>
                  <a:txBody>
                    <a:bodyPr/>
                    <a:lstStyle/>
                    <a:p>
                      <a:endParaRPr lang="en-GB" sz="1200" dirty="0">
                        <a:latin typeface="RN House Sans Regular" panose="020B0504020203020204" pitchFamily="34" charset="0"/>
                      </a:endParaRPr>
                    </a:p>
                  </a:txBody>
                  <a:tcPr marT="45731" marB="45731"/>
                </a:tc>
                <a:tc>
                  <a:txBody>
                    <a:bodyPr/>
                    <a:lstStyle/>
                    <a:p>
                      <a:endParaRPr lang="en-GB" sz="1200" dirty="0">
                        <a:latin typeface="RN House Sans Regular" panose="020B0504020203020204" pitchFamily="34" charset="0"/>
                      </a:endParaRPr>
                    </a:p>
                  </a:txBody>
                  <a:tcPr marT="45731" marB="45731"/>
                </a:tc>
                <a:extLst>
                  <a:ext uri="{0D108BD9-81ED-4DB2-BD59-A6C34878D82A}">
                    <a16:rowId xmlns:a16="http://schemas.microsoft.com/office/drawing/2014/main" val="830997731"/>
                  </a:ext>
                </a:extLst>
              </a:tr>
            </a:tbl>
          </a:graphicData>
        </a:graphic>
      </p:graphicFrame>
      <p:sp>
        <p:nvSpPr>
          <p:cNvPr id="11" name="Content Placeholder 8">
            <a:extLst>
              <a:ext uri="{FF2B5EF4-FFF2-40B4-BE49-F238E27FC236}">
                <a16:creationId xmlns:a16="http://schemas.microsoft.com/office/drawing/2014/main" id="{6E6868EC-7AE4-43D7-94DA-63B32D54096A}"/>
              </a:ext>
            </a:extLst>
          </p:cNvPr>
          <p:cNvSpPr txBox="1">
            <a:spLocks/>
          </p:cNvSpPr>
          <p:nvPr/>
        </p:nvSpPr>
        <p:spPr bwMode="gray">
          <a:xfrm>
            <a:off x="490763" y="2937756"/>
            <a:ext cx="9720000" cy="212652"/>
          </a:xfrm>
          <a:prstGeom prst="rect">
            <a:avLst/>
          </a:prstGeom>
        </p:spPr>
        <p:txBody>
          <a:bodyPr vert="horz" lIns="0" tIns="0" rIns="0" bIns="0" rtlCol="0">
            <a:noAutofit/>
          </a:bodyPr>
          <a:lstStyle>
            <a:lvl1pPr marL="0" indent="0" algn="l" defTabSz="1034701" rtl="0" eaLnBrk="1" latinLnBrk="0" hangingPunct="1">
              <a:spcBef>
                <a:spcPts val="700"/>
              </a:spcBef>
              <a:buClr>
                <a:schemeClr val="tx2"/>
              </a:buClr>
              <a:buSzPct val="100000"/>
              <a:buFont typeface="Symbol" panose="05050102010706020507" pitchFamily="18" charset="2"/>
              <a:buNone/>
              <a:defRPr lang="en-GB" sz="1200" kern="1200" baseline="0" dirty="0">
                <a:solidFill>
                  <a:schemeClr val="tx2"/>
                </a:solidFill>
                <a:latin typeface="RN House Sans Regular" panose="020B0504020203020204" pitchFamily="34" charset="0"/>
                <a:ea typeface="+mn-ea"/>
                <a:cs typeface="+mn-cs"/>
              </a:defRPr>
            </a:lvl1pPr>
            <a:lvl2pPr marL="187200" indent="-187325" algn="l" defTabSz="1034701" rtl="0" eaLnBrk="1" latinLnBrk="0" hangingPunct="1">
              <a:spcBef>
                <a:spcPts val="400"/>
              </a:spcBef>
              <a:buClr>
                <a:schemeClr val="tx2"/>
              </a:buClr>
              <a:buSzPct val="100000"/>
              <a:buFont typeface="Symbol" panose="05050102010706020507" pitchFamily="18" charset="2"/>
              <a:buChar char="·"/>
              <a:defRPr lang="en-US" sz="1200" kern="1200" baseline="0" dirty="0" smtClean="0">
                <a:solidFill>
                  <a:schemeClr val="tx2"/>
                </a:solidFill>
                <a:latin typeface="RN House Sans Regular" panose="020B0504020203020204" pitchFamily="34" charset="0"/>
                <a:ea typeface="+mn-ea"/>
                <a:cs typeface="+mn-cs"/>
              </a:defRPr>
            </a:lvl2pPr>
            <a:lvl3pPr marL="374400" indent="-187325" algn="l" defTabSz="1034701" rtl="0" eaLnBrk="1" latinLnBrk="0" hangingPunct="1">
              <a:spcBef>
                <a:spcPts val="400"/>
              </a:spcBef>
              <a:buClr>
                <a:schemeClr val="tx2"/>
              </a:buClr>
              <a:buFont typeface="Arial" pitchFamily="34" charset="0"/>
              <a:buChar char="–"/>
              <a:defRPr lang="en-US" sz="1200" kern="1200" baseline="0" dirty="0" smtClean="0">
                <a:solidFill>
                  <a:schemeClr val="tx2"/>
                </a:solidFill>
                <a:latin typeface="RN House Sans Regular" panose="020B0504020203020204" pitchFamily="34" charset="0"/>
                <a:ea typeface="+mn-ea"/>
                <a:cs typeface="+mn-cs"/>
              </a:defRPr>
            </a:lvl3pPr>
            <a:lvl4pPr marL="561600" indent="-187325" algn="l" defTabSz="1034701" rtl="0" eaLnBrk="1" latinLnBrk="0" hangingPunct="1">
              <a:spcBef>
                <a:spcPts val="400"/>
              </a:spcBef>
              <a:buClr>
                <a:schemeClr val="tx2"/>
              </a:buClr>
              <a:buFont typeface="Arial" pitchFamily="34" charset="0"/>
              <a:buChar char="–"/>
              <a:defRPr lang="en-US" sz="1200" kern="1200" baseline="0" dirty="0" smtClean="0">
                <a:solidFill>
                  <a:schemeClr val="tx2"/>
                </a:solidFill>
                <a:latin typeface="RN House Sans Regular" panose="020B0504020203020204" pitchFamily="34" charset="0"/>
                <a:ea typeface="+mn-ea"/>
                <a:cs typeface="+mn-cs"/>
              </a:defRPr>
            </a:lvl4pPr>
            <a:lvl5pPr marL="748800" indent="-187325" algn="l" defTabSz="1034701" rtl="0" eaLnBrk="1" latinLnBrk="0" hangingPunct="1">
              <a:spcBef>
                <a:spcPts val="400"/>
              </a:spcBef>
              <a:buClr>
                <a:schemeClr val="tx2"/>
              </a:buClr>
              <a:buFont typeface="Arial" pitchFamily="34" charset="0"/>
              <a:buChar char="–"/>
              <a:defRPr lang="en-US" sz="1200" kern="1200" baseline="0" dirty="0" smtClean="0">
                <a:solidFill>
                  <a:schemeClr val="tx2"/>
                </a:solidFill>
                <a:latin typeface="RN House Sans Regular" panose="020B0504020203020204" pitchFamily="34" charset="0"/>
                <a:ea typeface="+mn-ea"/>
                <a:cs typeface="+mn-cs"/>
              </a:defRPr>
            </a:lvl5pPr>
            <a:lvl6pPr marL="936000" indent="-187325" algn="l" defTabSz="1034701" rtl="0" eaLnBrk="1" latinLnBrk="0" hangingPunct="1">
              <a:spcBef>
                <a:spcPts val="400"/>
              </a:spcBef>
              <a:buClr>
                <a:schemeClr val="tx2"/>
              </a:buClr>
              <a:buFont typeface="Arial" panose="020B0604020202020204" pitchFamily="34" charset="0"/>
              <a:buChar char="–"/>
              <a:defRPr lang="en-US" sz="1200" kern="1200" dirty="0" smtClean="0">
                <a:solidFill>
                  <a:schemeClr val="tx2"/>
                </a:solidFill>
                <a:latin typeface="RN House Sans Regular" panose="020B0504020203020204" pitchFamily="34" charset="0"/>
                <a:ea typeface="+mn-ea"/>
                <a:cs typeface="Arial" panose="020B0604020202020204" pitchFamily="34" charset="0"/>
              </a:defRPr>
            </a:lvl6pPr>
            <a:lvl7pPr marL="1123200" indent="-187325" algn="l" defTabSz="1034701" rtl="0" eaLnBrk="1" latinLnBrk="0" hangingPunct="1">
              <a:spcBef>
                <a:spcPts val="400"/>
              </a:spcBef>
              <a:buClr>
                <a:schemeClr val="tx2"/>
              </a:buClr>
              <a:buFont typeface="Arial" panose="020B0604020202020204" pitchFamily="34" charset="0"/>
              <a:buChar char="–"/>
              <a:defRPr lang="en-US" sz="1200" kern="1200" dirty="0" smtClean="0">
                <a:solidFill>
                  <a:schemeClr val="tx2"/>
                </a:solidFill>
                <a:latin typeface="RN House Sans Regular" panose="020B0504020203020204" pitchFamily="34" charset="0"/>
                <a:ea typeface="+mn-ea"/>
                <a:cs typeface="Arial" panose="020B0604020202020204" pitchFamily="34" charset="0"/>
              </a:defRPr>
            </a:lvl7pPr>
            <a:lvl8pPr marL="1296000" indent="-187325" algn="l" defTabSz="1034701" rtl="0" eaLnBrk="1" latinLnBrk="0" hangingPunct="1">
              <a:spcBef>
                <a:spcPts val="400"/>
              </a:spcBef>
              <a:buClr>
                <a:schemeClr val="tx2"/>
              </a:buClr>
              <a:buFont typeface="Arial" panose="020B0604020202020204" pitchFamily="34" charset="0"/>
              <a:buChar char="–"/>
              <a:defRPr lang="en-US" sz="1200" kern="1200" dirty="0" smtClean="0">
                <a:solidFill>
                  <a:schemeClr val="tx2"/>
                </a:solidFill>
                <a:latin typeface="RN House Sans Regular" panose="020B0504020203020204" pitchFamily="34" charset="0"/>
                <a:ea typeface="+mn-ea"/>
                <a:cs typeface="Arial" panose="020B0604020202020204" pitchFamily="34" charset="0"/>
              </a:defRPr>
            </a:lvl8pPr>
            <a:lvl9pPr marL="1497600" indent="-187325" algn="l" defTabSz="1034701" rtl="0" eaLnBrk="1" latinLnBrk="0" hangingPunct="1">
              <a:spcBef>
                <a:spcPts val="400"/>
              </a:spcBef>
              <a:buClr>
                <a:schemeClr val="tx2"/>
              </a:buClr>
              <a:buFont typeface="Arial" panose="020B0604020202020204" pitchFamily="34" charset="0"/>
              <a:buChar char="–"/>
              <a:defRPr lang="en-US" sz="1200" kern="1200" dirty="0" smtClean="0">
                <a:solidFill>
                  <a:schemeClr val="tx2"/>
                </a:solidFill>
                <a:latin typeface="RN House Sans Regular" panose="020B0504020203020204" pitchFamily="34" charset="0"/>
                <a:ea typeface="+mn-ea"/>
                <a:cs typeface="Arial" panose="020B0604020202020204" pitchFamily="34" charset="0"/>
              </a:defRPr>
            </a:lvl9pPr>
          </a:lstStyle>
          <a:p>
            <a:pPr marL="0" marR="0" lvl="0" indent="0" algn="l" defTabSz="1034701" rtl="0" eaLnBrk="1" fontAlgn="auto" latinLnBrk="0" hangingPunct="1">
              <a:lnSpc>
                <a:spcPct val="100000"/>
              </a:lnSpc>
              <a:spcBef>
                <a:spcPts val="700"/>
              </a:spcBef>
              <a:spcAft>
                <a:spcPts val="0"/>
              </a:spcAft>
              <a:buClr>
                <a:srgbClr val="42145F"/>
              </a:buClr>
              <a:buSzPct val="100000"/>
              <a:buFont typeface="Symbol" panose="05050102010706020507" pitchFamily="18" charset="2"/>
              <a:buNone/>
              <a:tabLst/>
              <a:defRPr/>
            </a:pPr>
            <a:r>
              <a:rPr kumimoji="0" lang="en-GB" sz="1400" b="0" i="0" u="none" strike="noStrike" kern="1200" cap="none" spc="0" normalizeH="0" baseline="0" noProof="0" dirty="0">
                <a:ln>
                  <a:noFill/>
                </a:ln>
                <a:solidFill>
                  <a:srgbClr val="42145F"/>
                </a:solidFill>
                <a:effectLst/>
                <a:uLnTx/>
                <a:uFillTx/>
                <a:latin typeface="RN House Sans Regular" panose="020B0504020203020204" pitchFamily="34" charset="0"/>
                <a:ea typeface="+mn-ea"/>
                <a:cs typeface="+mn-cs"/>
              </a:rPr>
              <a:t>HLSD+</a:t>
            </a:r>
          </a:p>
        </p:txBody>
      </p:sp>
    </p:spTree>
    <p:extLst>
      <p:ext uri="{BB962C8B-B14F-4D97-AF65-F5344CB8AC3E}">
        <p14:creationId xmlns:p14="http://schemas.microsoft.com/office/powerpoint/2010/main" val="283702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6A80A8D-C148-4B02-9843-C4C25F18C5EC}"/>
              </a:ext>
            </a:extLst>
          </p:cNvPr>
          <p:cNvSpPr>
            <a:spLocks noGrp="1"/>
          </p:cNvSpPr>
          <p:nvPr>
            <p:ph type="sldNum" sz="quarter" idx="10"/>
          </p:nvPr>
        </p:nvSpPr>
        <p:spPr/>
        <p:txBody>
          <a:bodyPr/>
          <a:lstStyle/>
          <a:p>
            <a:fld id="{08BDDC8D-36E9-467E-8CF1-750845950A7F}" type="slidenum">
              <a:rPr lang="en-GB" smtClean="0"/>
              <a:pPr/>
              <a:t>5</a:t>
            </a:fld>
            <a:endParaRPr lang="en-GB"/>
          </a:p>
        </p:txBody>
      </p:sp>
      <p:sp>
        <p:nvSpPr>
          <p:cNvPr id="4" name="Title 3">
            <a:extLst>
              <a:ext uri="{FF2B5EF4-FFF2-40B4-BE49-F238E27FC236}">
                <a16:creationId xmlns:a16="http://schemas.microsoft.com/office/drawing/2014/main" id="{DA5566CF-8A87-44CD-BC7C-1DA9FC88FE55}"/>
              </a:ext>
            </a:extLst>
          </p:cNvPr>
          <p:cNvSpPr>
            <a:spLocks noGrp="1"/>
          </p:cNvSpPr>
          <p:nvPr>
            <p:ph type="title"/>
          </p:nvPr>
        </p:nvSpPr>
        <p:spPr/>
        <p:txBody>
          <a:bodyPr/>
          <a:lstStyle/>
          <a:p>
            <a:r>
              <a:rPr lang="en-GB" altLang="en-US" dirty="0"/>
              <a:t>HLSD+ Document Version History</a:t>
            </a:r>
            <a:endParaRPr lang="en-GB" dirty="0"/>
          </a:p>
        </p:txBody>
      </p:sp>
      <p:graphicFrame>
        <p:nvGraphicFramePr>
          <p:cNvPr id="5" name="Table 4">
            <a:extLst>
              <a:ext uri="{FF2B5EF4-FFF2-40B4-BE49-F238E27FC236}">
                <a16:creationId xmlns:a16="http://schemas.microsoft.com/office/drawing/2014/main" id="{C4B9B345-C909-4166-BB6F-286DAFC336E0}"/>
              </a:ext>
            </a:extLst>
          </p:cNvPr>
          <p:cNvGraphicFramePr>
            <a:graphicFrameLocks noGrp="1"/>
          </p:cNvGraphicFramePr>
          <p:nvPr>
            <p:extLst>
              <p:ext uri="{D42A27DB-BD31-4B8C-83A1-F6EECF244321}">
                <p14:modId xmlns:p14="http://schemas.microsoft.com/office/powerpoint/2010/main" val="2236145720"/>
              </p:ext>
            </p:extLst>
          </p:nvPr>
        </p:nvGraphicFramePr>
        <p:xfrm>
          <a:off x="485775" y="1457325"/>
          <a:ext cx="9437687" cy="3452692"/>
        </p:xfrm>
        <a:graphic>
          <a:graphicData uri="http://schemas.openxmlformats.org/drawingml/2006/table">
            <a:tbl>
              <a:tblPr firstRow="1" bandRow="1">
                <a:tableStyleId>{5C22544A-7EE6-4342-B048-85BDC9FD1C3A}</a:tableStyleId>
              </a:tblPr>
              <a:tblGrid>
                <a:gridCol w="1164191">
                  <a:extLst>
                    <a:ext uri="{9D8B030D-6E8A-4147-A177-3AD203B41FA5}">
                      <a16:colId xmlns:a16="http://schemas.microsoft.com/office/drawing/2014/main" val="2342730188"/>
                    </a:ext>
                  </a:extLst>
                </a:gridCol>
                <a:gridCol w="1065099">
                  <a:extLst>
                    <a:ext uri="{9D8B030D-6E8A-4147-A177-3AD203B41FA5}">
                      <a16:colId xmlns:a16="http://schemas.microsoft.com/office/drawing/2014/main" val="2721264595"/>
                    </a:ext>
                  </a:extLst>
                </a:gridCol>
                <a:gridCol w="3045740">
                  <a:extLst>
                    <a:ext uri="{9D8B030D-6E8A-4147-A177-3AD203B41FA5}">
                      <a16:colId xmlns:a16="http://schemas.microsoft.com/office/drawing/2014/main" val="1317745090"/>
                    </a:ext>
                  </a:extLst>
                </a:gridCol>
                <a:gridCol w="4162657">
                  <a:extLst>
                    <a:ext uri="{9D8B030D-6E8A-4147-A177-3AD203B41FA5}">
                      <a16:colId xmlns:a16="http://schemas.microsoft.com/office/drawing/2014/main" val="1276264378"/>
                    </a:ext>
                  </a:extLst>
                </a:gridCol>
              </a:tblGrid>
              <a:tr h="559089">
                <a:tc>
                  <a:txBody>
                    <a:bodyPr/>
                    <a:lstStyle/>
                    <a:p>
                      <a:r>
                        <a:rPr lang="en-GB" sz="1400" dirty="0">
                          <a:solidFill>
                            <a:schemeClr val="bg1">
                              <a:lumMod val="95000"/>
                            </a:schemeClr>
                          </a:solidFill>
                        </a:rPr>
                        <a:t>Version</a:t>
                      </a:r>
                    </a:p>
                  </a:txBody>
                  <a:tcPr marT="45717" marB="45717"/>
                </a:tc>
                <a:tc>
                  <a:txBody>
                    <a:bodyPr/>
                    <a:lstStyle/>
                    <a:p>
                      <a:r>
                        <a:rPr lang="en-GB" sz="1400" dirty="0">
                          <a:solidFill>
                            <a:schemeClr val="bg1">
                              <a:lumMod val="95000"/>
                            </a:schemeClr>
                          </a:solidFill>
                        </a:rPr>
                        <a:t>Date</a:t>
                      </a:r>
                    </a:p>
                  </a:txBody>
                  <a:tcPr marT="45717" marB="45717"/>
                </a:tc>
                <a:tc>
                  <a:txBody>
                    <a:bodyPr/>
                    <a:lstStyle/>
                    <a:p>
                      <a:r>
                        <a:rPr lang="en-GB" sz="1400" dirty="0">
                          <a:solidFill>
                            <a:schemeClr val="bg1">
                              <a:lumMod val="95000"/>
                            </a:schemeClr>
                          </a:solidFill>
                        </a:rPr>
                        <a:t>Reviewers</a:t>
                      </a:r>
                    </a:p>
                  </a:txBody>
                  <a:tcPr marT="45717" marB="45717"/>
                </a:tc>
                <a:tc>
                  <a:txBody>
                    <a:bodyPr/>
                    <a:lstStyle/>
                    <a:p>
                      <a:r>
                        <a:rPr lang="en-GB" sz="1400" baseline="0" dirty="0">
                          <a:solidFill>
                            <a:schemeClr val="bg1">
                              <a:lumMod val="95000"/>
                            </a:schemeClr>
                          </a:solidFill>
                        </a:rPr>
                        <a:t>Changes, </a:t>
                      </a:r>
                      <a:r>
                        <a:rPr lang="en-GB" sz="1400" dirty="0">
                          <a:solidFill>
                            <a:schemeClr val="bg1">
                              <a:lumMod val="95000"/>
                            </a:schemeClr>
                          </a:solidFill>
                        </a:rPr>
                        <a:t>Issues and</a:t>
                      </a:r>
                      <a:r>
                        <a:rPr lang="en-GB" sz="1400" baseline="0" dirty="0">
                          <a:solidFill>
                            <a:schemeClr val="bg1">
                              <a:lumMod val="95000"/>
                            </a:schemeClr>
                          </a:solidFill>
                        </a:rPr>
                        <a:t> Actions summary</a:t>
                      </a:r>
                      <a:endParaRPr lang="en-GB" sz="1400" dirty="0">
                        <a:solidFill>
                          <a:schemeClr val="bg1">
                            <a:lumMod val="95000"/>
                          </a:schemeClr>
                        </a:solidFill>
                      </a:endParaRPr>
                    </a:p>
                  </a:txBody>
                  <a:tcPr marT="45717" marB="45717"/>
                </a:tc>
                <a:extLst>
                  <a:ext uri="{0D108BD9-81ED-4DB2-BD59-A6C34878D82A}">
                    <a16:rowId xmlns:a16="http://schemas.microsoft.com/office/drawing/2014/main" val="1567672413"/>
                  </a:ext>
                </a:extLst>
              </a:tr>
              <a:tr h="300708">
                <a:tc>
                  <a:txBody>
                    <a:bodyPr/>
                    <a:lstStyle/>
                    <a:p>
                      <a:r>
                        <a:rPr lang="en-GB" sz="1200" dirty="0">
                          <a:latin typeface="RN House Sans Regular" panose="020B0504020203020204" pitchFamily="34" charset="0"/>
                        </a:rPr>
                        <a:t>1.0</a:t>
                      </a:r>
                    </a:p>
                  </a:txBody>
                  <a:tcPr marT="45717" marB="45717"/>
                </a:tc>
                <a:tc>
                  <a:txBody>
                    <a:bodyPr/>
                    <a:lstStyle/>
                    <a:p>
                      <a:r>
                        <a:rPr lang="en-GB" sz="1200" dirty="0">
                          <a:latin typeface="RN House Sans Regular" panose="020B0504020203020204" pitchFamily="34" charset="0"/>
                        </a:rPr>
                        <a:t>29/06/2021</a:t>
                      </a:r>
                    </a:p>
                  </a:txBody>
                  <a:tcPr marT="45717" marB="45717"/>
                </a:tc>
                <a:tc>
                  <a:txBody>
                    <a:bodyPr/>
                    <a:lstStyle/>
                    <a:p>
                      <a:r>
                        <a:rPr lang="en-GB" sz="1200" dirty="0">
                          <a:latin typeface="RN House Sans Regular" panose="020B0504020203020204" pitchFamily="34" charset="0"/>
                        </a:rPr>
                        <a:t>Anastasia Fathutdinova/Prerit </a:t>
                      </a:r>
                      <a:r>
                        <a:rPr lang="en-GB" sz="1200" dirty="0" err="1">
                          <a:latin typeface="RN House Sans Regular" panose="020B0504020203020204" pitchFamily="34" charset="0"/>
                        </a:rPr>
                        <a:t>Mehrorta</a:t>
                      </a:r>
                      <a:endParaRPr lang="en-GB" sz="1200" dirty="0">
                        <a:latin typeface="RN House Sans Regular" panose="020B0504020203020204" pitchFamily="34" charset="0"/>
                      </a:endParaRPr>
                    </a:p>
                  </a:txBody>
                  <a:tcPr marT="45717" marB="45717"/>
                </a:tc>
                <a:tc>
                  <a:txBody>
                    <a:bodyPr/>
                    <a:lstStyle/>
                    <a:p>
                      <a:r>
                        <a:rPr lang="en-GB" sz="1200" dirty="0">
                          <a:latin typeface="RN House Sans Regular" panose="020B0504020203020204" pitchFamily="34" charset="0"/>
                        </a:rPr>
                        <a:t>Initial draft</a:t>
                      </a:r>
                    </a:p>
                  </a:txBody>
                  <a:tcPr marT="45717" marB="45717"/>
                </a:tc>
                <a:extLst>
                  <a:ext uri="{0D108BD9-81ED-4DB2-BD59-A6C34878D82A}">
                    <a16:rowId xmlns:a16="http://schemas.microsoft.com/office/drawing/2014/main" val="608745735"/>
                  </a:ext>
                </a:extLst>
              </a:tr>
              <a:tr h="325963">
                <a:tc>
                  <a:txBody>
                    <a:bodyPr/>
                    <a:lstStyle/>
                    <a:p>
                      <a:r>
                        <a:rPr lang="en-GB" sz="1200" dirty="0">
                          <a:latin typeface="RN House Sans Regular" panose="020B0504020203020204" pitchFamily="34" charset="0"/>
                        </a:rPr>
                        <a:t>1.1</a:t>
                      </a:r>
                    </a:p>
                  </a:txBody>
                  <a:tcPr marT="45717" marB="45717"/>
                </a:tc>
                <a:tc>
                  <a:txBody>
                    <a:bodyPr/>
                    <a:lstStyle/>
                    <a:p>
                      <a:r>
                        <a:rPr lang="en-GB" sz="1200" dirty="0">
                          <a:latin typeface="RN House Sans Regular" panose="020B0504020203020204" pitchFamily="34" charset="0"/>
                        </a:rPr>
                        <a:t>01/07/2021</a:t>
                      </a:r>
                    </a:p>
                  </a:txBody>
                  <a:tcPr marT="45717" marB="45717"/>
                </a:tc>
                <a:tc>
                  <a:txBody>
                    <a:bodyPr/>
                    <a:lstStyle/>
                    <a:p>
                      <a:r>
                        <a:rPr lang="en-GB" sz="1200" dirty="0">
                          <a:latin typeface="RN House Sans Regular" panose="020B0504020203020204" pitchFamily="34" charset="0"/>
                        </a:rPr>
                        <a:t>Anastasia Fathutdinova</a:t>
                      </a:r>
                    </a:p>
                  </a:txBody>
                  <a:tcPr marT="45717" marB="45717"/>
                </a:tc>
                <a:tc>
                  <a:txBody>
                    <a:bodyPr/>
                    <a:lstStyle/>
                    <a:p>
                      <a:r>
                        <a:rPr lang="en-GB" sz="1200" dirty="0">
                          <a:latin typeface="RN House Sans Regular" panose="020B0504020203020204" pitchFamily="34" charset="0"/>
                        </a:rPr>
                        <a:t>High level design To-Be, Data Ingestion Flows, Conceptual Data Model, Design Risks added</a:t>
                      </a:r>
                    </a:p>
                  </a:txBody>
                  <a:tcPr marT="45717" marB="45717"/>
                </a:tc>
                <a:extLst>
                  <a:ext uri="{0D108BD9-81ED-4DB2-BD59-A6C34878D82A}">
                    <a16:rowId xmlns:a16="http://schemas.microsoft.com/office/drawing/2014/main" val="3204940763"/>
                  </a:ext>
                </a:extLst>
              </a:tr>
              <a:tr h="344451">
                <a:tc>
                  <a:txBody>
                    <a:bodyPr/>
                    <a:lstStyle/>
                    <a:p>
                      <a:r>
                        <a:rPr lang="en-GB" sz="1200" dirty="0">
                          <a:latin typeface="RN House Sans Regular" panose="020B0504020203020204" pitchFamily="34" charset="0"/>
                        </a:rPr>
                        <a:t>1.2</a:t>
                      </a:r>
                    </a:p>
                  </a:txBody>
                  <a:tcPr marT="45717" marB="45717"/>
                </a:tc>
                <a:tc>
                  <a:txBody>
                    <a:bodyPr/>
                    <a:lstStyle/>
                    <a:p>
                      <a:r>
                        <a:rPr lang="en-GB" sz="1200" dirty="0">
                          <a:latin typeface="RN House Sans Regular" panose="020B0504020203020204" pitchFamily="34" charset="0"/>
                        </a:rPr>
                        <a:t>05/07/2021</a:t>
                      </a:r>
                    </a:p>
                  </a:txBody>
                  <a:tcPr marT="45717" marB="45717"/>
                </a:tc>
                <a:tc>
                  <a:txBody>
                    <a:bodyPr/>
                    <a:lstStyle/>
                    <a:p>
                      <a:pPr marL="0" marR="0" lvl="0" indent="0" algn="l" defTabSz="1034701" rtl="0" eaLnBrk="1" fontAlgn="auto" latinLnBrk="0" hangingPunct="1">
                        <a:lnSpc>
                          <a:spcPct val="100000"/>
                        </a:lnSpc>
                        <a:spcBef>
                          <a:spcPts val="0"/>
                        </a:spcBef>
                        <a:spcAft>
                          <a:spcPts val="0"/>
                        </a:spcAft>
                        <a:buClrTx/>
                        <a:buSzTx/>
                        <a:buFontTx/>
                        <a:buNone/>
                        <a:tabLst/>
                        <a:defRPr/>
                      </a:pPr>
                      <a:r>
                        <a:rPr lang="en-GB" sz="1200" dirty="0">
                          <a:latin typeface="RN House Sans Regular" panose="020B0504020203020204" pitchFamily="34" charset="0"/>
                        </a:rPr>
                        <a:t>Anastasia Fathutdinova/Prerit </a:t>
                      </a:r>
                      <a:r>
                        <a:rPr lang="en-GB" sz="1200" dirty="0" err="1">
                          <a:latin typeface="RN House Sans Regular" panose="020B0504020203020204" pitchFamily="34" charset="0"/>
                        </a:rPr>
                        <a:t>Mehrorta</a:t>
                      </a:r>
                      <a:endParaRPr lang="en-GB" sz="1200" dirty="0">
                        <a:latin typeface="RN House Sans Regular" panose="020B0504020203020204" pitchFamily="34" charset="0"/>
                      </a:endParaRPr>
                    </a:p>
                  </a:txBody>
                  <a:tcPr marT="45717" marB="45717"/>
                </a:tc>
                <a:tc>
                  <a:txBody>
                    <a:bodyPr/>
                    <a:lstStyle/>
                    <a:p>
                      <a:r>
                        <a:rPr lang="en-GB" sz="1200" dirty="0">
                          <a:latin typeface="RN House Sans Regular" panose="020B0504020203020204" pitchFamily="34" charset="0"/>
                        </a:rPr>
                        <a:t>Platform Resilience, Data Ingestion Flows updated</a:t>
                      </a:r>
                    </a:p>
                  </a:txBody>
                  <a:tcPr marT="45717" marB="45717"/>
                </a:tc>
                <a:extLst>
                  <a:ext uri="{0D108BD9-81ED-4DB2-BD59-A6C34878D82A}">
                    <a16:rowId xmlns:a16="http://schemas.microsoft.com/office/drawing/2014/main" val="2903107225"/>
                  </a:ext>
                </a:extLst>
              </a:tr>
              <a:tr h="333514">
                <a:tc>
                  <a:txBody>
                    <a:bodyPr/>
                    <a:lstStyle/>
                    <a:p>
                      <a:r>
                        <a:rPr lang="en-GB" sz="1200" dirty="0">
                          <a:latin typeface="RN House Sans Regular" panose="020B0504020203020204" pitchFamily="34" charset="0"/>
                        </a:rPr>
                        <a:t>1.3</a:t>
                      </a:r>
                    </a:p>
                  </a:txBody>
                  <a:tcPr marT="45717" marB="45717"/>
                </a:tc>
                <a:tc>
                  <a:txBody>
                    <a:bodyPr/>
                    <a:lstStyle/>
                    <a:p>
                      <a:r>
                        <a:rPr lang="en-GB" sz="1200" dirty="0">
                          <a:latin typeface="RN House Sans Regular" panose="020B0504020203020204" pitchFamily="34" charset="0"/>
                        </a:rPr>
                        <a:t>05/07/2021</a:t>
                      </a:r>
                    </a:p>
                  </a:txBody>
                  <a:tcPr marT="45717" marB="45717"/>
                </a:tc>
                <a:tc>
                  <a:txBody>
                    <a:bodyPr/>
                    <a:lstStyle/>
                    <a:p>
                      <a:pPr marL="0" marR="0" lvl="0" indent="0" algn="l" defTabSz="1034701" rtl="0" eaLnBrk="1" fontAlgn="auto" latinLnBrk="0" hangingPunct="1">
                        <a:lnSpc>
                          <a:spcPct val="100000"/>
                        </a:lnSpc>
                        <a:spcBef>
                          <a:spcPts val="0"/>
                        </a:spcBef>
                        <a:spcAft>
                          <a:spcPts val="0"/>
                        </a:spcAft>
                        <a:buClrTx/>
                        <a:buSzTx/>
                        <a:buFontTx/>
                        <a:buNone/>
                        <a:tabLst/>
                        <a:defRPr/>
                      </a:pPr>
                      <a:r>
                        <a:rPr lang="en-GB" sz="1200" dirty="0">
                          <a:latin typeface="RN House Sans Regular" panose="020B0504020203020204" pitchFamily="34" charset="0"/>
                        </a:rPr>
                        <a:t>Anastasia Fathutdinova/Prerit </a:t>
                      </a:r>
                      <a:r>
                        <a:rPr lang="en-GB" sz="1200" dirty="0" err="1">
                          <a:latin typeface="RN House Sans Regular" panose="020B0504020203020204" pitchFamily="34" charset="0"/>
                        </a:rPr>
                        <a:t>Mehrorta</a:t>
                      </a:r>
                      <a:endParaRPr lang="en-GB" sz="1200" dirty="0">
                        <a:latin typeface="RN House Sans Regular" panose="020B0504020203020204" pitchFamily="34" charset="0"/>
                      </a:endParaRPr>
                    </a:p>
                  </a:txBody>
                  <a:tcPr marT="45717" marB="45717"/>
                </a:tc>
                <a:tc>
                  <a:txBody>
                    <a:bodyPr/>
                    <a:lstStyle/>
                    <a:p>
                      <a:r>
                        <a:rPr lang="en-GB" sz="1200" dirty="0">
                          <a:latin typeface="RN House Sans Regular" panose="020B0504020203020204" pitchFamily="34" charset="0"/>
                        </a:rPr>
                        <a:t>High Level Design To-Be updated</a:t>
                      </a:r>
                    </a:p>
                  </a:txBody>
                  <a:tcPr marT="45717" marB="45717"/>
                </a:tc>
                <a:extLst>
                  <a:ext uri="{0D108BD9-81ED-4DB2-BD59-A6C34878D82A}">
                    <a16:rowId xmlns:a16="http://schemas.microsoft.com/office/drawing/2014/main" val="2093484592"/>
                  </a:ext>
                </a:extLst>
              </a:tr>
              <a:tr h="333514">
                <a:tc>
                  <a:txBody>
                    <a:bodyPr/>
                    <a:lstStyle/>
                    <a:p>
                      <a:r>
                        <a:rPr lang="en-GB" sz="1200" dirty="0">
                          <a:latin typeface="RN House Sans Regular" panose="020B0504020203020204" pitchFamily="34" charset="0"/>
                        </a:rPr>
                        <a:t>1.4</a:t>
                      </a:r>
                    </a:p>
                  </a:txBody>
                  <a:tcPr marT="45717" marB="45717"/>
                </a:tc>
                <a:tc>
                  <a:txBody>
                    <a:bodyPr/>
                    <a:lstStyle/>
                    <a:p>
                      <a:r>
                        <a:rPr lang="en-GB" sz="1200" dirty="0">
                          <a:latin typeface="RN House Sans Regular" panose="020B0504020203020204" pitchFamily="34" charset="0"/>
                        </a:rPr>
                        <a:t>06/07/2021</a:t>
                      </a:r>
                    </a:p>
                  </a:txBody>
                  <a:tcPr marT="45717" marB="45717"/>
                </a:tc>
                <a:tc>
                  <a:txBody>
                    <a:bodyPr/>
                    <a:lstStyle/>
                    <a:p>
                      <a:pPr marL="0" marR="0" lvl="0" indent="0" algn="l" defTabSz="1034701" rtl="0" eaLnBrk="1" fontAlgn="auto" latinLnBrk="0" hangingPunct="1">
                        <a:lnSpc>
                          <a:spcPct val="100000"/>
                        </a:lnSpc>
                        <a:spcBef>
                          <a:spcPts val="0"/>
                        </a:spcBef>
                        <a:spcAft>
                          <a:spcPts val="0"/>
                        </a:spcAft>
                        <a:buClrTx/>
                        <a:buSzTx/>
                        <a:buFontTx/>
                        <a:buNone/>
                        <a:tabLst/>
                        <a:defRPr/>
                      </a:pPr>
                      <a:r>
                        <a:rPr lang="en-GB" sz="1200" dirty="0">
                          <a:latin typeface="RN House Sans Regular" panose="020B0504020203020204" pitchFamily="34" charset="0"/>
                        </a:rPr>
                        <a:t>Anastasia Fathutdinova/Stuart Dickson</a:t>
                      </a:r>
                    </a:p>
                  </a:txBody>
                  <a:tcPr marT="45717" marB="45717"/>
                </a:tc>
                <a:tc>
                  <a:txBody>
                    <a:bodyPr/>
                    <a:lstStyle/>
                    <a:p>
                      <a:r>
                        <a:rPr lang="en-GB" sz="1200" dirty="0">
                          <a:latin typeface="RN House Sans Regular" panose="020B0504020203020204" pitchFamily="34" charset="0"/>
                        </a:rPr>
                        <a:t>Platform Resilience, Security Resilience, Architecture Patterns and Open Risks slides updated</a:t>
                      </a:r>
                    </a:p>
                  </a:txBody>
                  <a:tcPr marT="45717" marB="45717"/>
                </a:tc>
                <a:extLst>
                  <a:ext uri="{0D108BD9-81ED-4DB2-BD59-A6C34878D82A}">
                    <a16:rowId xmlns:a16="http://schemas.microsoft.com/office/drawing/2014/main" val="632801375"/>
                  </a:ext>
                </a:extLst>
              </a:tr>
              <a:tr h="333514">
                <a:tc>
                  <a:txBody>
                    <a:bodyPr/>
                    <a:lstStyle/>
                    <a:p>
                      <a:r>
                        <a:rPr lang="en-GB" sz="1200" dirty="0">
                          <a:latin typeface="RN House Sans Regular" panose="020B0504020203020204" pitchFamily="34" charset="0"/>
                        </a:rPr>
                        <a:t>1.5</a:t>
                      </a:r>
                    </a:p>
                  </a:txBody>
                  <a:tcPr marT="45717" marB="45717"/>
                </a:tc>
                <a:tc>
                  <a:txBody>
                    <a:bodyPr/>
                    <a:lstStyle/>
                    <a:p>
                      <a:r>
                        <a:rPr lang="en-GB" sz="1200" dirty="0">
                          <a:latin typeface="RN House Sans Regular" panose="020B0504020203020204" pitchFamily="34" charset="0"/>
                        </a:rPr>
                        <a:t>06/07/2021</a:t>
                      </a:r>
                    </a:p>
                  </a:txBody>
                  <a:tcPr marT="45717" marB="45717"/>
                </a:tc>
                <a:tc>
                  <a:txBody>
                    <a:bodyPr/>
                    <a:lstStyle/>
                    <a:p>
                      <a:pPr marL="0" marR="0" lvl="0" indent="0" algn="l" defTabSz="1034701" rtl="0" eaLnBrk="1" fontAlgn="auto" latinLnBrk="0" hangingPunct="1">
                        <a:lnSpc>
                          <a:spcPct val="100000"/>
                        </a:lnSpc>
                        <a:spcBef>
                          <a:spcPts val="0"/>
                        </a:spcBef>
                        <a:spcAft>
                          <a:spcPts val="0"/>
                        </a:spcAft>
                        <a:buClrTx/>
                        <a:buSzTx/>
                        <a:buFontTx/>
                        <a:buNone/>
                        <a:tabLst/>
                        <a:defRPr/>
                      </a:pPr>
                      <a:r>
                        <a:rPr lang="en-GB" sz="1200" dirty="0">
                          <a:latin typeface="RN House Sans Regular" panose="020B0504020203020204" pitchFamily="34" charset="0"/>
                        </a:rPr>
                        <a:t>FFSA Data Design Authority (DDA)</a:t>
                      </a:r>
                    </a:p>
                  </a:txBody>
                  <a:tcPr marT="45717" marB="45717"/>
                </a:tc>
                <a:tc>
                  <a:txBody>
                    <a:bodyPr/>
                    <a:lstStyle/>
                    <a:p>
                      <a:r>
                        <a:rPr lang="en-GB" sz="1200" dirty="0">
                          <a:latin typeface="RN House Sans Regular" panose="020B0504020203020204" pitchFamily="34" charset="0"/>
                        </a:rPr>
                        <a:t>Phasing Overview and Design Assumptions updated</a:t>
                      </a:r>
                    </a:p>
                  </a:txBody>
                  <a:tcPr marT="45717" marB="45717"/>
                </a:tc>
                <a:extLst>
                  <a:ext uri="{0D108BD9-81ED-4DB2-BD59-A6C34878D82A}">
                    <a16:rowId xmlns:a16="http://schemas.microsoft.com/office/drawing/2014/main" val="1368992400"/>
                  </a:ext>
                </a:extLst>
              </a:tr>
              <a:tr h="333514">
                <a:tc>
                  <a:txBody>
                    <a:bodyPr/>
                    <a:lstStyle/>
                    <a:p>
                      <a:r>
                        <a:rPr lang="en-GB" sz="1200" dirty="0">
                          <a:latin typeface="RN House Sans Regular" panose="020B0504020203020204" pitchFamily="34" charset="0"/>
                        </a:rPr>
                        <a:t>1.6</a:t>
                      </a:r>
                    </a:p>
                  </a:txBody>
                  <a:tcPr marT="45717" marB="45717"/>
                </a:tc>
                <a:tc>
                  <a:txBody>
                    <a:bodyPr/>
                    <a:lstStyle/>
                    <a:p>
                      <a:r>
                        <a:rPr lang="en-GB" sz="1200" dirty="0">
                          <a:latin typeface="RN House Sans Regular" panose="020B0504020203020204" pitchFamily="34" charset="0"/>
                        </a:rPr>
                        <a:t>07/07/2021</a:t>
                      </a:r>
                    </a:p>
                  </a:txBody>
                  <a:tcPr marT="45717" marB="45717"/>
                </a:tc>
                <a:tc>
                  <a:txBody>
                    <a:bodyPr/>
                    <a:lstStyle/>
                    <a:p>
                      <a:pPr marL="0" marR="0" lvl="0" indent="0" algn="l" defTabSz="1034701" rtl="0" eaLnBrk="1" fontAlgn="auto" latinLnBrk="0" hangingPunct="1">
                        <a:lnSpc>
                          <a:spcPct val="100000"/>
                        </a:lnSpc>
                        <a:spcBef>
                          <a:spcPts val="0"/>
                        </a:spcBef>
                        <a:spcAft>
                          <a:spcPts val="0"/>
                        </a:spcAft>
                        <a:buClrTx/>
                        <a:buSzTx/>
                        <a:buFontTx/>
                        <a:buNone/>
                        <a:tabLst/>
                        <a:defRPr/>
                      </a:pPr>
                      <a:r>
                        <a:rPr lang="en-GB" sz="1200" dirty="0">
                          <a:latin typeface="RN House Sans Regular" panose="020B0504020203020204" pitchFamily="34" charset="0"/>
                        </a:rPr>
                        <a:t>FFSA Data Design Authority (DDA)</a:t>
                      </a:r>
                    </a:p>
                  </a:txBody>
                  <a:tcPr marT="45717" marB="45717"/>
                </a:tc>
                <a:tc>
                  <a:txBody>
                    <a:bodyPr/>
                    <a:lstStyle/>
                    <a:p>
                      <a:r>
                        <a:rPr lang="en-GB" sz="1200" dirty="0">
                          <a:latin typeface="RN House Sans Regular" panose="020B0504020203020204" pitchFamily="34" charset="0"/>
                        </a:rPr>
                        <a:t>High Level Design To-Be updated</a:t>
                      </a:r>
                    </a:p>
                  </a:txBody>
                  <a:tcPr marT="45717" marB="45717"/>
                </a:tc>
                <a:extLst>
                  <a:ext uri="{0D108BD9-81ED-4DB2-BD59-A6C34878D82A}">
                    <a16:rowId xmlns:a16="http://schemas.microsoft.com/office/drawing/2014/main" val="1289648485"/>
                  </a:ext>
                </a:extLst>
              </a:tr>
              <a:tr h="333514">
                <a:tc>
                  <a:txBody>
                    <a:bodyPr/>
                    <a:lstStyle/>
                    <a:p>
                      <a:r>
                        <a:rPr lang="en-GB" sz="1200" dirty="0">
                          <a:latin typeface="RN House Sans Regular" panose="020B0504020203020204" pitchFamily="34" charset="0"/>
                        </a:rPr>
                        <a:t>1.7</a:t>
                      </a:r>
                    </a:p>
                  </a:txBody>
                  <a:tcPr marT="45717" marB="45717"/>
                </a:tc>
                <a:tc>
                  <a:txBody>
                    <a:bodyPr/>
                    <a:lstStyle/>
                    <a:p>
                      <a:r>
                        <a:rPr lang="en-GB" sz="1200" dirty="0">
                          <a:latin typeface="RN House Sans Regular" panose="020B0504020203020204" pitchFamily="34" charset="0"/>
                        </a:rPr>
                        <a:t>08/07/2021</a:t>
                      </a:r>
                    </a:p>
                  </a:txBody>
                  <a:tcPr marT="45717" marB="45717"/>
                </a:tc>
                <a:tc>
                  <a:txBody>
                    <a:bodyPr/>
                    <a:lstStyle/>
                    <a:p>
                      <a:pPr marL="0" marR="0" lvl="0" indent="0" algn="l" defTabSz="1034701" rtl="0" eaLnBrk="1" fontAlgn="auto" latinLnBrk="0" hangingPunct="1">
                        <a:lnSpc>
                          <a:spcPct val="100000"/>
                        </a:lnSpc>
                        <a:spcBef>
                          <a:spcPts val="0"/>
                        </a:spcBef>
                        <a:spcAft>
                          <a:spcPts val="0"/>
                        </a:spcAft>
                        <a:buClrTx/>
                        <a:buSzTx/>
                        <a:buFontTx/>
                        <a:buNone/>
                        <a:tabLst/>
                        <a:defRPr/>
                      </a:pPr>
                      <a:r>
                        <a:rPr lang="en-GB" sz="1200" dirty="0">
                          <a:latin typeface="RN House Sans Regular" panose="020B0504020203020204" pitchFamily="34" charset="0"/>
                        </a:rPr>
                        <a:t>FFSA Data Design Authority (DDA)</a:t>
                      </a:r>
                    </a:p>
                  </a:txBody>
                  <a:tcPr marT="45717" marB="45717"/>
                </a:tc>
                <a:tc>
                  <a:txBody>
                    <a:bodyPr/>
                    <a:lstStyle/>
                    <a:p>
                      <a:pPr marL="0" marR="0" lvl="0" indent="0" algn="l" defTabSz="1034701" rtl="0" eaLnBrk="1" fontAlgn="auto" latinLnBrk="0" hangingPunct="1">
                        <a:lnSpc>
                          <a:spcPct val="100000"/>
                        </a:lnSpc>
                        <a:spcBef>
                          <a:spcPts val="0"/>
                        </a:spcBef>
                        <a:spcAft>
                          <a:spcPts val="0"/>
                        </a:spcAft>
                        <a:buClrTx/>
                        <a:buSzTx/>
                        <a:buFontTx/>
                        <a:buNone/>
                        <a:tabLst/>
                        <a:defRPr/>
                      </a:pPr>
                      <a:r>
                        <a:rPr lang="en-GB" sz="1200" dirty="0">
                          <a:latin typeface="RN House Sans Regular" panose="020B0504020203020204" pitchFamily="34" charset="0"/>
                        </a:rPr>
                        <a:t>High Level Design To-Be Key updated</a:t>
                      </a:r>
                    </a:p>
                  </a:txBody>
                  <a:tcPr marT="45717" marB="45717"/>
                </a:tc>
                <a:extLst>
                  <a:ext uri="{0D108BD9-81ED-4DB2-BD59-A6C34878D82A}">
                    <a16:rowId xmlns:a16="http://schemas.microsoft.com/office/drawing/2014/main" val="3681146904"/>
                  </a:ext>
                </a:extLst>
              </a:tr>
            </a:tbl>
          </a:graphicData>
        </a:graphic>
      </p:graphicFrame>
    </p:spTree>
    <p:extLst>
      <p:ext uri="{BB962C8B-B14F-4D97-AF65-F5344CB8AC3E}">
        <p14:creationId xmlns:p14="http://schemas.microsoft.com/office/powerpoint/2010/main" val="372482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6A80A8D-C148-4B02-9843-C4C25F18C5EC}"/>
              </a:ext>
            </a:extLst>
          </p:cNvPr>
          <p:cNvSpPr>
            <a:spLocks noGrp="1"/>
          </p:cNvSpPr>
          <p:nvPr>
            <p:ph type="sldNum" sz="quarter" idx="10"/>
          </p:nvPr>
        </p:nvSpPr>
        <p:spPr/>
        <p:txBody>
          <a:bodyPr/>
          <a:lstStyle/>
          <a:p>
            <a:fld id="{08BDDC8D-36E9-467E-8CF1-750845950A7F}" type="slidenum">
              <a:rPr lang="en-GB" smtClean="0"/>
              <a:pPr/>
              <a:t>6</a:t>
            </a:fld>
            <a:endParaRPr lang="en-GB"/>
          </a:p>
        </p:txBody>
      </p:sp>
      <p:sp>
        <p:nvSpPr>
          <p:cNvPr id="4" name="Title 3">
            <a:extLst>
              <a:ext uri="{FF2B5EF4-FFF2-40B4-BE49-F238E27FC236}">
                <a16:creationId xmlns:a16="http://schemas.microsoft.com/office/drawing/2014/main" id="{DA5566CF-8A87-44CD-BC7C-1DA9FC88FE55}"/>
              </a:ext>
            </a:extLst>
          </p:cNvPr>
          <p:cNvSpPr>
            <a:spLocks noGrp="1"/>
          </p:cNvSpPr>
          <p:nvPr>
            <p:ph type="title"/>
          </p:nvPr>
        </p:nvSpPr>
        <p:spPr/>
        <p:txBody>
          <a:bodyPr/>
          <a:lstStyle/>
          <a:p>
            <a:r>
              <a:rPr lang="en-GB" altLang="en-US" dirty="0"/>
              <a:t>Glossary</a:t>
            </a:r>
            <a:endParaRPr lang="en-GB" dirty="0"/>
          </a:p>
        </p:txBody>
      </p:sp>
      <p:graphicFrame>
        <p:nvGraphicFramePr>
          <p:cNvPr id="2" name="Table 1">
            <a:extLst>
              <a:ext uri="{FF2B5EF4-FFF2-40B4-BE49-F238E27FC236}">
                <a16:creationId xmlns:a16="http://schemas.microsoft.com/office/drawing/2014/main" id="{B6AC2E0B-47B3-47B2-B76E-AFCA1109440A}"/>
              </a:ext>
            </a:extLst>
          </p:cNvPr>
          <p:cNvGraphicFramePr>
            <a:graphicFrameLocks noGrp="1"/>
          </p:cNvGraphicFramePr>
          <p:nvPr>
            <p:extLst>
              <p:ext uri="{D42A27DB-BD31-4B8C-83A1-F6EECF244321}">
                <p14:modId xmlns:p14="http://schemas.microsoft.com/office/powerpoint/2010/main" val="4045771023"/>
              </p:ext>
            </p:extLst>
          </p:nvPr>
        </p:nvGraphicFramePr>
        <p:xfrm>
          <a:off x="486000" y="1506931"/>
          <a:ext cx="9445625" cy="5800616"/>
        </p:xfrm>
        <a:graphic>
          <a:graphicData uri="http://schemas.openxmlformats.org/drawingml/2006/table">
            <a:tbl>
              <a:tblPr firstRow="1" bandRow="1">
                <a:tableStyleId>{5C22544A-7EE6-4342-B048-85BDC9FD1C3A}</a:tableStyleId>
              </a:tblPr>
              <a:tblGrid>
                <a:gridCol w="1163221">
                  <a:extLst>
                    <a:ext uri="{9D8B030D-6E8A-4147-A177-3AD203B41FA5}">
                      <a16:colId xmlns:a16="http://schemas.microsoft.com/office/drawing/2014/main" val="3697400820"/>
                    </a:ext>
                  </a:extLst>
                </a:gridCol>
                <a:gridCol w="3368842">
                  <a:extLst>
                    <a:ext uri="{9D8B030D-6E8A-4147-A177-3AD203B41FA5}">
                      <a16:colId xmlns:a16="http://schemas.microsoft.com/office/drawing/2014/main" val="1095582957"/>
                    </a:ext>
                  </a:extLst>
                </a:gridCol>
                <a:gridCol w="401052">
                  <a:extLst>
                    <a:ext uri="{9D8B030D-6E8A-4147-A177-3AD203B41FA5}">
                      <a16:colId xmlns:a16="http://schemas.microsoft.com/office/drawing/2014/main" val="2630611097"/>
                    </a:ext>
                  </a:extLst>
                </a:gridCol>
                <a:gridCol w="1163053">
                  <a:extLst>
                    <a:ext uri="{9D8B030D-6E8A-4147-A177-3AD203B41FA5}">
                      <a16:colId xmlns:a16="http://schemas.microsoft.com/office/drawing/2014/main" val="2169744261"/>
                    </a:ext>
                  </a:extLst>
                </a:gridCol>
                <a:gridCol w="3349457">
                  <a:extLst>
                    <a:ext uri="{9D8B030D-6E8A-4147-A177-3AD203B41FA5}">
                      <a16:colId xmlns:a16="http://schemas.microsoft.com/office/drawing/2014/main" val="2520489903"/>
                    </a:ext>
                  </a:extLst>
                </a:gridCol>
              </a:tblGrid>
              <a:tr h="370870">
                <a:tc>
                  <a:txBody>
                    <a:bodyPr/>
                    <a:lstStyle/>
                    <a:p>
                      <a:r>
                        <a:rPr lang="en-GB" sz="1100" dirty="0"/>
                        <a:t>Term</a:t>
                      </a:r>
                    </a:p>
                  </a:txBody>
                  <a:tcPr marT="45724" marB="45724"/>
                </a:tc>
                <a:tc>
                  <a:txBody>
                    <a:bodyPr/>
                    <a:lstStyle/>
                    <a:p>
                      <a:r>
                        <a:rPr lang="en-GB" sz="1100" dirty="0"/>
                        <a:t>Definition</a:t>
                      </a:r>
                    </a:p>
                  </a:txBody>
                  <a:tcPr marT="45724" marB="45724"/>
                </a:tc>
                <a:tc>
                  <a:txBody>
                    <a:bodyPr/>
                    <a:lstStyle/>
                    <a:p>
                      <a:endParaRPr lang="en-GB" sz="1100" dirty="0"/>
                    </a:p>
                  </a:txBody>
                  <a:tcPr marT="45724" marB="45724">
                    <a:solidFill>
                      <a:schemeClr val="bg1"/>
                    </a:solidFill>
                  </a:tcPr>
                </a:tc>
                <a:tc>
                  <a:txBody>
                    <a:bodyPr/>
                    <a:lstStyle/>
                    <a:p>
                      <a:r>
                        <a:rPr lang="en-GB" sz="1100" dirty="0"/>
                        <a:t>Term</a:t>
                      </a:r>
                    </a:p>
                  </a:txBody>
                  <a:tcPr marT="45724" marB="45724"/>
                </a:tc>
                <a:tc>
                  <a:txBody>
                    <a:bodyPr/>
                    <a:lstStyle/>
                    <a:p>
                      <a:r>
                        <a:rPr lang="en-GB" sz="1100" dirty="0"/>
                        <a:t>Definition</a:t>
                      </a:r>
                    </a:p>
                  </a:txBody>
                  <a:tcPr marT="45724" marB="45724"/>
                </a:tc>
                <a:extLst>
                  <a:ext uri="{0D108BD9-81ED-4DB2-BD59-A6C34878D82A}">
                    <a16:rowId xmlns:a16="http://schemas.microsoft.com/office/drawing/2014/main" val="1281527698"/>
                  </a:ext>
                </a:extLst>
              </a:tr>
              <a:tr h="370870">
                <a:tc>
                  <a:txBody>
                    <a:bodyPr/>
                    <a:lstStyle/>
                    <a:p>
                      <a:pPr marL="0" algn="l" defTabSz="914400" rtl="0" eaLnBrk="1" latinLnBrk="0" hangingPunct="1"/>
                      <a:r>
                        <a:rPr lang="en-GB" sz="1100" kern="1200" dirty="0">
                          <a:solidFill>
                            <a:schemeClr val="dk1"/>
                          </a:solidFill>
                          <a:latin typeface="RN House Sans Regular" panose="020B0504020203020204" pitchFamily="34" charset="0"/>
                          <a:ea typeface="+mn-ea"/>
                          <a:cs typeface="+mn-cs"/>
                        </a:rPr>
                        <a:t>ARIC</a:t>
                      </a:r>
                    </a:p>
                  </a:txBody>
                  <a:tcPr marL="86209" marR="86209" marT="43108" marB="431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ffectLst/>
                          <a:latin typeface="RN House Sans Regular" panose="020B0504020203020204" pitchFamily="34" charset="0"/>
                          <a:ea typeface="Calibri" panose="020F0502020204030204" pitchFamily="34" charset="0"/>
                          <a:cs typeface="Calibri" panose="020F0502020204030204" pitchFamily="34" charset="0"/>
                        </a:rPr>
                        <a:t>Fraud Profiling Application, 3rd party product supplied by </a:t>
                      </a:r>
                      <a:r>
                        <a:rPr lang="en-GB" sz="1100" dirty="0" err="1">
                          <a:effectLst/>
                          <a:latin typeface="RN House Sans Regular" panose="020B0504020203020204" pitchFamily="34" charset="0"/>
                          <a:ea typeface="Calibri" panose="020F0502020204030204" pitchFamily="34" charset="0"/>
                          <a:cs typeface="Calibri" panose="020F0502020204030204" pitchFamily="34" charset="0"/>
                        </a:rPr>
                        <a:t>FeatureSpace</a:t>
                      </a:r>
                      <a:r>
                        <a:rPr lang="en-GB" sz="1100" dirty="0">
                          <a:effectLst/>
                          <a:latin typeface="RN House Sans Regular" panose="020B0504020203020204" pitchFamily="34" charset="0"/>
                          <a:ea typeface="Calibri" panose="020F0502020204030204" pitchFamily="34" charset="0"/>
                          <a:cs typeface="Calibri" panose="020F0502020204030204" pitchFamily="34" charset="0"/>
                        </a:rPr>
                        <a:t> </a:t>
                      </a:r>
                    </a:p>
                  </a:txBody>
                  <a:tcPr marL="86209" marR="86209" marT="43108" marB="43108" anchor="ctr"/>
                </a:tc>
                <a:tc>
                  <a:txBody>
                    <a:bodyPr/>
                    <a:lstStyle/>
                    <a:p>
                      <a:endParaRPr lang="en-GB" sz="1100" dirty="0">
                        <a:latin typeface="RN House Sans Regular" panose="020B0504020203020204" pitchFamily="34" charset="0"/>
                      </a:endParaRPr>
                    </a:p>
                  </a:txBody>
                  <a:tcPr marL="86209" marR="86209" marT="43108" marB="43108">
                    <a:solidFill>
                      <a:schemeClr val="bg1"/>
                    </a:solidFill>
                  </a:tcPr>
                </a:tc>
                <a:tc>
                  <a:txBody>
                    <a:bodyPr/>
                    <a:lstStyle/>
                    <a:p>
                      <a:pPr marL="0" algn="l" defTabSz="914400" rtl="0" eaLnBrk="1" latinLnBrk="0" hangingPunct="1">
                        <a:spcAft>
                          <a:spcPts val="0"/>
                        </a:spcAft>
                      </a:pPr>
                      <a:r>
                        <a:rPr lang="en-GB" sz="1100" kern="1200" dirty="0">
                          <a:solidFill>
                            <a:schemeClr val="dk1"/>
                          </a:solidFill>
                          <a:latin typeface="RN House Sans Regular" panose="020B0504020203020204" pitchFamily="34" charset="0"/>
                          <a:ea typeface="+mn-ea"/>
                          <a:cs typeface="+mn-cs"/>
                        </a:rPr>
                        <a:t>FDP</a:t>
                      </a:r>
                    </a:p>
                  </a:txBody>
                  <a:tcPr marL="35370" marR="35370" marT="24759" marB="24759"/>
                </a:tc>
                <a:tc>
                  <a:txBody>
                    <a:bodyPr/>
                    <a:lstStyle/>
                    <a:p>
                      <a:pPr marL="0" algn="l" defTabSz="914400" rtl="0" eaLnBrk="1" latinLnBrk="0" hangingPunct="1">
                        <a:spcAft>
                          <a:spcPts val="0"/>
                        </a:spcAft>
                      </a:pPr>
                      <a:r>
                        <a:rPr lang="en-GB" sz="1100" kern="1200" dirty="0">
                          <a:solidFill>
                            <a:schemeClr val="dk1"/>
                          </a:solidFill>
                          <a:latin typeface="RN House Sans Regular" panose="020B0504020203020204" pitchFamily="34" charset="0"/>
                          <a:ea typeface="+mn-ea"/>
                          <a:cs typeface="+mn-cs"/>
                        </a:rPr>
                        <a:t>Future Dated Payment</a:t>
                      </a:r>
                    </a:p>
                  </a:txBody>
                  <a:tcPr marL="35370" marR="35370" marT="24759" marB="24759"/>
                </a:tc>
                <a:extLst>
                  <a:ext uri="{0D108BD9-81ED-4DB2-BD59-A6C34878D82A}">
                    <a16:rowId xmlns:a16="http://schemas.microsoft.com/office/drawing/2014/main" val="3004959455"/>
                  </a:ext>
                </a:extLst>
              </a:tr>
              <a:tr h="370870">
                <a:tc>
                  <a:txBody>
                    <a:bodyPr/>
                    <a:lstStyle/>
                    <a:p>
                      <a:pPr marL="0" algn="l" defTabSz="914400" rtl="0" eaLnBrk="1" latinLnBrk="0" hangingPunct="1"/>
                      <a:r>
                        <a:rPr lang="en-GB" sz="1100" kern="1200" dirty="0">
                          <a:solidFill>
                            <a:schemeClr val="dk1"/>
                          </a:solidFill>
                          <a:latin typeface="RN House Sans Regular" panose="020B0504020203020204" pitchFamily="34" charset="0"/>
                          <a:ea typeface="+mn-ea"/>
                          <a:cs typeface="+mn-cs"/>
                        </a:rPr>
                        <a:t>DAS  </a:t>
                      </a:r>
                    </a:p>
                  </a:txBody>
                  <a:tcPr marL="86209" marR="86209" marT="43108" marB="43108"/>
                </a:tc>
                <a:tc>
                  <a:txBody>
                    <a:bodyPr/>
                    <a:lstStyle/>
                    <a:p>
                      <a:pPr marL="0" algn="l" defTabSz="914400" rtl="0" eaLnBrk="1" latinLnBrk="0" hangingPunct="1"/>
                      <a:r>
                        <a:rPr lang="en-GB" sz="1100" b="0" i="0" kern="1200" dirty="0">
                          <a:solidFill>
                            <a:schemeClr val="dk1"/>
                          </a:solidFill>
                          <a:effectLst/>
                          <a:latin typeface="RN House Sans Regular" panose="020B0504020203020204" pitchFamily="34" charset="0"/>
                          <a:ea typeface="+mn-ea"/>
                          <a:cs typeface="+mn-cs"/>
                        </a:rPr>
                        <a:t>Domain Analytics Store resides logically within the shared zone of EDH and allows </a:t>
                      </a:r>
                      <a:r>
                        <a:rPr lang="en-GB" sz="1100" dirty="0">
                          <a:latin typeface="RN House Sans Regular" panose="020B0504020203020204" pitchFamily="34" charset="0"/>
                        </a:rPr>
                        <a:t>Partner teams (Tenants) the ability to host domain specific logic and results on the Hadoop platform </a:t>
                      </a:r>
                      <a:endParaRPr lang="en-GB" sz="1100" b="0" i="0" kern="1200" dirty="0">
                        <a:solidFill>
                          <a:schemeClr val="dk1"/>
                        </a:solidFill>
                        <a:effectLst/>
                        <a:latin typeface="RN House Sans Regular" panose="020B0504020203020204" pitchFamily="34" charset="0"/>
                        <a:ea typeface="+mn-ea"/>
                        <a:cs typeface="+mn-cs"/>
                      </a:endParaRPr>
                    </a:p>
                  </a:txBody>
                  <a:tcPr marL="86209" marR="86209" marT="43108" marB="43108" anchor="ctr"/>
                </a:tc>
                <a:tc>
                  <a:txBody>
                    <a:bodyPr/>
                    <a:lstStyle/>
                    <a:p>
                      <a:endParaRPr lang="en-GB" sz="1100" dirty="0">
                        <a:latin typeface="RN House Sans Regular" panose="020B0504020203020204" pitchFamily="34" charset="0"/>
                      </a:endParaRPr>
                    </a:p>
                  </a:txBody>
                  <a:tcPr marL="86209" marR="86209" marT="43108" marB="43108">
                    <a:solidFill>
                      <a:schemeClr val="bg1"/>
                    </a:solidFill>
                  </a:tcPr>
                </a:tc>
                <a:tc>
                  <a:txBody>
                    <a:bodyPr/>
                    <a:lstStyle/>
                    <a:p>
                      <a:pPr marL="0" algn="l" defTabSz="914400" rtl="0" eaLnBrk="1" latinLnBrk="0" hangingPunct="1">
                        <a:spcAft>
                          <a:spcPts val="0"/>
                        </a:spcAft>
                      </a:pPr>
                      <a:r>
                        <a:rPr lang="en-GB" sz="1100" kern="1200" dirty="0">
                          <a:solidFill>
                            <a:schemeClr val="dk1"/>
                          </a:solidFill>
                          <a:latin typeface="RN House Sans Regular" panose="020B0504020203020204" pitchFamily="34" charset="0"/>
                          <a:ea typeface="+mn-ea"/>
                          <a:cs typeface="+mn-cs"/>
                        </a:rPr>
                        <a:t>Hue</a:t>
                      </a:r>
                    </a:p>
                  </a:txBody>
                  <a:tcPr marL="35370" marR="35370" marT="24759" marB="24759"/>
                </a:tc>
                <a:tc>
                  <a:txBody>
                    <a:bodyPr/>
                    <a:lstStyle/>
                    <a:p>
                      <a:pPr marL="0" algn="l" defTabSz="914400" rtl="0" eaLnBrk="1" latinLnBrk="0" hangingPunct="1">
                        <a:spcAft>
                          <a:spcPts val="0"/>
                        </a:spcAft>
                      </a:pPr>
                      <a:r>
                        <a:rPr lang="en-GB" sz="1100" kern="1200" dirty="0">
                          <a:solidFill>
                            <a:schemeClr val="dk1"/>
                          </a:solidFill>
                          <a:latin typeface="RN House Sans Regular" panose="020B0504020203020204" pitchFamily="34" charset="0"/>
                          <a:ea typeface="+mn-ea"/>
                          <a:cs typeface="+mn-cs"/>
                        </a:rPr>
                        <a:t>Hadoop User Experience, an open-source SQL Assistant for querying big data Databases &amp; Data Warehouses and collaborating.</a:t>
                      </a:r>
                    </a:p>
                  </a:txBody>
                  <a:tcPr marL="35370" marR="35370" marT="24759" marB="24759"/>
                </a:tc>
                <a:extLst>
                  <a:ext uri="{0D108BD9-81ED-4DB2-BD59-A6C34878D82A}">
                    <a16:rowId xmlns:a16="http://schemas.microsoft.com/office/drawing/2014/main" val="3122105779"/>
                  </a:ext>
                </a:extLst>
              </a:tr>
              <a:tr h="370870">
                <a:tc>
                  <a:txBody>
                    <a:bodyPr/>
                    <a:lstStyle/>
                    <a:p>
                      <a:r>
                        <a:rPr lang="en-GB" sz="1100" dirty="0">
                          <a:latin typeface="RN House Sans Regular" panose="020B0504020203020204" pitchFamily="34" charset="0"/>
                        </a:rPr>
                        <a:t>EAS</a:t>
                      </a:r>
                    </a:p>
                  </a:txBody>
                  <a:tcPr marL="86209" marR="86209" marT="43108" marB="43108"/>
                </a:tc>
                <a:tc>
                  <a:txBody>
                    <a:bodyPr/>
                    <a:lstStyle/>
                    <a:p>
                      <a:r>
                        <a:rPr lang="en-GB" sz="1100" b="0" i="0" kern="1200" dirty="0">
                          <a:solidFill>
                            <a:schemeClr val="dk1"/>
                          </a:solidFill>
                          <a:effectLst/>
                          <a:latin typeface="RN House Sans Regular" panose="020B0504020203020204" pitchFamily="34" charset="0"/>
                          <a:ea typeface="+mn-ea"/>
                          <a:cs typeface="+mn-cs"/>
                        </a:rPr>
                        <a:t>The </a:t>
                      </a:r>
                      <a:r>
                        <a:rPr lang="en-GB" sz="1100" dirty="0">
                          <a:latin typeface="RN House Sans Regular" panose="020B0504020203020204" pitchFamily="34" charset="0"/>
                        </a:rPr>
                        <a:t>Enterprise Analytics Store</a:t>
                      </a:r>
                      <a:r>
                        <a:rPr lang="en-GB" sz="1100" b="0" i="0" kern="1200" dirty="0">
                          <a:solidFill>
                            <a:schemeClr val="dk1"/>
                          </a:solidFill>
                          <a:effectLst/>
                          <a:latin typeface="RN House Sans Regular" panose="020B0504020203020204" pitchFamily="34" charset="0"/>
                          <a:ea typeface="+mn-ea"/>
                          <a:cs typeface="+mn-cs"/>
                        </a:rPr>
                        <a:t> resides logically within the shared zone of EDH, complementing the EDW with high volume data. Similar to EDW, the EAS is the location within the EDH where modelled enterprise wide data is held and made available for Reporting, Analytics and downstream system consumption. </a:t>
                      </a:r>
                      <a:endParaRPr lang="en-GB" sz="1100" dirty="0">
                        <a:latin typeface="RN House Sans Regular" panose="020B0504020203020204" pitchFamily="34" charset="0"/>
                      </a:endParaRPr>
                    </a:p>
                  </a:txBody>
                  <a:tcPr marL="86209" marR="86209" marT="43108" marB="43108" anchor="ctr"/>
                </a:tc>
                <a:tc>
                  <a:txBody>
                    <a:bodyPr/>
                    <a:lstStyle/>
                    <a:p>
                      <a:endParaRPr lang="en-GB" sz="1100" dirty="0">
                        <a:latin typeface="RN House Sans Regular" panose="020B0504020203020204" pitchFamily="34" charset="0"/>
                      </a:endParaRPr>
                    </a:p>
                  </a:txBody>
                  <a:tcPr marL="86209" marR="86209" marT="43108" marB="43108">
                    <a:solidFill>
                      <a:schemeClr val="bg1"/>
                    </a:solidFill>
                  </a:tcPr>
                </a:tc>
                <a:tc>
                  <a:txBody>
                    <a:bodyPr/>
                    <a:lstStyle/>
                    <a:p>
                      <a:pPr marL="0" algn="l" defTabSz="914400" rtl="0" eaLnBrk="1" latinLnBrk="0" hangingPunct="1">
                        <a:spcAft>
                          <a:spcPts val="0"/>
                        </a:spcAft>
                      </a:pPr>
                      <a:r>
                        <a:rPr lang="en-GB" sz="1100" kern="1200" dirty="0">
                          <a:solidFill>
                            <a:schemeClr val="dk1"/>
                          </a:solidFill>
                          <a:latin typeface="RN House Sans Regular" panose="020B0504020203020204" pitchFamily="34" charset="0"/>
                          <a:ea typeface="+mn-ea"/>
                          <a:cs typeface="+mn-cs"/>
                        </a:rPr>
                        <a:t>Kafka</a:t>
                      </a:r>
                    </a:p>
                  </a:txBody>
                  <a:tcPr marL="35370" marR="35370" marT="24759" marB="24759"/>
                </a:tc>
                <a:tc>
                  <a:txBody>
                    <a:bodyPr/>
                    <a:lstStyle/>
                    <a:p>
                      <a:pPr marL="0" algn="l" defTabSz="914400" rtl="0" eaLnBrk="1" latinLnBrk="0" hangingPunct="1">
                        <a:spcAft>
                          <a:spcPts val="0"/>
                        </a:spcAft>
                      </a:pPr>
                      <a:r>
                        <a:rPr lang="en-GB" sz="1100" kern="1200" dirty="0">
                          <a:solidFill>
                            <a:schemeClr val="dk1"/>
                          </a:solidFill>
                          <a:latin typeface="RN House Sans Regular" panose="020B0504020203020204" pitchFamily="34" charset="0"/>
                          <a:ea typeface="+mn-ea"/>
                          <a:cs typeface="+mn-cs"/>
                        </a:rPr>
                        <a:t>An open source high-throughput, low-latency event streaming platform for handling real-time data feeds</a:t>
                      </a:r>
                    </a:p>
                  </a:txBody>
                  <a:tcPr marL="35370" marR="35370" marT="24759" marB="24759"/>
                </a:tc>
                <a:extLst>
                  <a:ext uri="{0D108BD9-81ED-4DB2-BD59-A6C34878D82A}">
                    <a16:rowId xmlns:a16="http://schemas.microsoft.com/office/drawing/2014/main" val="262441328"/>
                  </a:ext>
                </a:extLst>
              </a:tr>
              <a:tr h="370870">
                <a:tc>
                  <a:txBody>
                    <a:bodyPr/>
                    <a:lstStyle/>
                    <a:p>
                      <a:r>
                        <a:rPr lang="en-GB" sz="1100" dirty="0">
                          <a:latin typeface="RN House Sans Regular" panose="020B0504020203020204" pitchFamily="34" charset="0"/>
                        </a:rPr>
                        <a:t>EAS UCA </a:t>
                      </a:r>
                    </a:p>
                  </a:txBody>
                  <a:tcPr marL="86209" marR="86209" marT="43108" marB="43108"/>
                </a:tc>
                <a:tc>
                  <a:txBody>
                    <a:bodyPr/>
                    <a:lstStyle/>
                    <a:p>
                      <a:r>
                        <a:rPr lang="en-GB" sz="1100" dirty="0">
                          <a:latin typeface="RN House Sans Regular" panose="020B0504020203020204" pitchFamily="34" charset="0"/>
                        </a:rPr>
                        <a:t>Enterprise Analytics Store Use Case Aligned</a:t>
                      </a:r>
                    </a:p>
                  </a:txBody>
                  <a:tcPr marL="86209" marR="86209" marT="43108" marB="43108" anchor="ctr"/>
                </a:tc>
                <a:tc>
                  <a:txBody>
                    <a:bodyPr/>
                    <a:lstStyle/>
                    <a:p>
                      <a:endParaRPr lang="en-GB" sz="1100" dirty="0">
                        <a:latin typeface="RN House Sans Regular" panose="020B0504020203020204" pitchFamily="34" charset="0"/>
                      </a:endParaRPr>
                    </a:p>
                  </a:txBody>
                  <a:tcPr marL="86209" marR="86209" marT="43108" marB="43108">
                    <a:solidFill>
                      <a:schemeClr val="bg1"/>
                    </a:solidFill>
                  </a:tcPr>
                </a:tc>
                <a:tc>
                  <a:txBody>
                    <a:bodyPr/>
                    <a:lstStyle/>
                    <a:p>
                      <a:pPr marL="0" algn="l" defTabSz="914400" rtl="0" eaLnBrk="1" latinLnBrk="0" hangingPunct="1"/>
                      <a:r>
                        <a:rPr lang="en-GB" sz="1100" kern="1200" dirty="0">
                          <a:solidFill>
                            <a:schemeClr val="dk1"/>
                          </a:solidFill>
                          <a:latin typeface="RN House Sans Regular" panose="020B0504020203020204" pitchFamily="34" charset="0"/>
                          <a:ea typeface="+mn-ea"/>
                          <a:cs typeface="+mn-cs"/>
                        </a:rPr>
                        <a:t>Kafka topics</a:t>
                      </a:r>
                    </a:p>
                  </a:txBody>
                  <a:tcPr marL="86209" marR="86209" marT="43116" marB="43116"/>
                </a:tc>
                <a:tc>
                  <a:txBody>
                    <a:bodyPr/>
                    <a:lstStyle/>
                    <a:p>
                      <a:pPr marL="0" algn="l" defTabSz="914400" rtl="0" eaLnBrk="1" latinLnBrk="0" hangingPunct="1"/>
                      <a:r>
                        <a:rPr lang="en-GB" sz="1100" kern="1200" dirty="0">
                          <a:solidFill>
                            <a:schemeClr val="dk1"/>
                          </a:solidFill>
                          <a:latin typeface="RN House Sans Regular" panose="020B0504020203020204" pitchFamily="34" charset="0"/>
                          <a:ea typeface="+mn-ea"/>
                          <a:cs typeface="+mn-cs"/>
                        </a:rPr>
                        <a:t>Organized multi-subscriber message feed categories</a:t>
                      </a:r>
                    </a:p>
                  </a:txBody>
                  <a:tcPr marL="86209" marR="86209" marT="43116" marB="43116" anchor="ctr"/>
                </a:tc>
                <a:extLst>
                  <a:ext uri="{0D108BD9-81ED-4DB2-BD59-A6C34878D82A}">
                    <a16:rowId xmlns:a16="http://schemas.microsoft.com/office/drawing/2014/main" val="2372515218"/>
                  </a:ext>
                </a:extLst>
              </a:tr>
              <a:tr h="370870">
                <a:tc>
                  <a:txBody>
                    <a:bodyPr/>
                    <a:lstStyle/>
                    <a:p>
                      <a:pPr marL="0" algn="l" defTabSz="914400" rtl="0" eaLnBrk="1" latinLnBrk="0" hangingPunct="1"/>
                      <a:endParaRPr lang="en-GB" sz="1100" kern="1200" dirty="0">
                        <a:solidFill>
                          <a:schemeClr val="dk1"/>
                        </a:solidFill>
                        <a:latin typeface="RN House Sans Regular" panose="020B0504020203020204" pitchFamily="34" charset="0"/>
                        <a:ea typeface="+mn-ea"/>
                        <a:cs typeface="+mn-cs"/>
                      </a:endParaRPr>
                    </a:p>
                    <a:p>
                      <a:pPr marL="0" algn="l" defTabSz="914400" rtl="0" eaLnBrk="1" latinLnBrk="0" hangingPunct="1"/>
                      <a:r>
                        <a:rPr lang="en-GB" sz="1100" kern="1200" dirty="0">
                          <a:solidFill>
                            <a:schemeClr val="dk1"/>
                          </a:solidFill>
                          <a:latin typeface="RN House Sans Regular" panose="020B0504020203020204" pitchFamily="34" charset="0"/>
                          <a:ea typeface="+mn-ea"/>
                          <a:cs typeface="+mn-cs"/>
                        </a:rPr>
                        <a:t>EDH</a:t>
                      </a:r>
                    </a:p>
                  </a:txBody>
                  <a:tcPr marL="86209" marR="86209" marT="43108" marB="43108"/>
                </a:tc>
                <a:tc>
                  <a:txBody>
                    <a:bodyPr/>
                    <a:lstStyle/>
                    <a:p>
                      <a:pPr marL="0" algn="l" defTabSz="914400" rtl="0" eaLnBrk="1" latinLnBrk="0" hangingPunct="1"/>
                      <a:r>
                        <a:rPr lang="en-GB" sz="1100" kern="1200" dirty="0">
                          <a:solidFill>
                            <a:schemeClr val="dk1"/>
                          </a:solidFill>
                          <a:latin typeface="RN House Sans Regular" panose="020B0504020203020204" pitchFamily="34" charset="0"/>
                          <a:ea typeface="+mn-ea"/>
                          <a:cs typeface="+mn-cs"/>
                        </a:rPr>
                        <a:t>Enterprise Data Hub is a logical construct, that covers the strategic data stores, integration and analytics components supported by Data &amp; Analytics Technology.</a:t>
                      </a:r>
                    </a:p>
                  </a:txBody>
                  <a:tcPr marL="86209" marR="86209" marT="43108" marB="43108" anchor="ctr"/>
                </a:tc>
                <a:tc>
                  <a:txBody>
                    <a:bodyPr/>
                    <a:lstStyle/>
                    <a:p>
                      <a:endParaRPr lang="en-GB" sz="1100" dirty="0">
                        <a:latin typeface="RN House Sans Regular" panose="020B0504020203020204" pitchFamily="34" charset="0"/>
                      </a:endParaRPr>
                    </a:p>
                  </a:txBody>
                  <a:tcPr marL="86209" marR="86209" marT="43108" marB="43108">
                    <a:solidFill>
                      <a:schemeClr val="bg1"/>
                    </a:solidFill>
                  </a:tcPr>
                </a:tc>
                <a:tc>
                  <a:txBody>
                    <a:bodyPr/>
                    <a:lstStyle/>
                    <a:p>
                      <a:pPr marL="0" algn="l" defTabSz="914400" rtl="0" eaLnBrk="1" latinLnBrk="0" hangingPunct="1">
                        <a:spcAft>
                          <a:spcPts val="0"/>
                        </a:spcAft>
                      </a:pPr>
                      <a:r>
                        <a:rPr lang="en-GB" sz="1100" kern="1200" dirty="0">
                          <a:solidFill>
                            <a:schemeClr val="dk1"/>
                          </a:solidFill>
                          <a:latin typeface="RN House Sans Regular" panose="020B0504020203020204" pitchFamily="34" charset="0"/>
                          <a:ea typeface="+mn-ea"/>
                          <a:cs typeface="+mn-cs"/>
                        </a:rPr>
                        <a:t>ML model</a:t>
                      </a:r>
                    </a:p>
                  </a:txBody>
                  <a:tcPr marL="35370" marR="35370" marT="24759" marB="24759"/>
                </a:tc>
                <a:tc>
                  <a:txBody>
                    <a:bodyPr/>
                    <a:lstStyle/>
                    <a:p>
                      <a:pPr marL="0" algn="l" defTabSz="914400" rtl="0" eaLnBrk="1" latinLnBrk="0" hangingPunct="1">
                        <a:spcAft>
                          <a:spcPts val="0"/>
                        </a:spcAft>
                      </a:pPr>
                      <a:r>
                        <a:rPr lang="en-GB" sz="1100" kern="1200" dirty="0">
                          <a:solidFill>
                            <a:schemeClr val="dk1"/>
                          </a:solidFill>
                          <a:latin typeface="RN House Sans Regular" panose="020B0504020203020204" pitchFamily="34" charset="0"/>
                          <a:ea typeface="+mn-ea"/>
                          <a:cs typeface="+mn-cs"/>
                        </a:rPr>
                        <a:t>Machine learning model</a:t>
                      </a:r>
                    </a:p>
                  </a:txBody>
                  <a:tcPr marL="35370" marR="35370" marT="24759" marB="24759"/>
                </a:tc>
                <a:extLst>
                  <a:ext uri="{0D108BD9-81ED-4DB2-BD59-A6C34878D82A}">
                    <a16:rowId xmlns:a16="http://schemas.microsoft.com/office/drawing/2014/main" val="1165008447"/>
                  </a:ext>
                </a:extLst>
              </a:tr>
              <a:tr h="370870">
                <a:tc>
                  <a:txBody>
                    <a:bodyPr/>
                    <a:lstStyle/>
                    <a:p>
                      <a:r>
                        <a:rPr lang="en-GB" sz="1100" dirty="0">
                          <a:latin typeface="RN House Sans Regular" panose="020B0504020203020204" pitchFamily="34" charset="0"/>
                        </a:rPr>
                        <a:t>EDI Batch </a:t>
                      </a:r>
                    </a:p>
                  </a:txBody>
                  <a:tcPr marL="86209" marR="86209" marT="43108" marB="43108"/>
                </a:tc>
                <a:tc>
                  <a:txBody>
                    <a:bodyPr/>
                    <a:lstStyle/>
                    <a:p>
                      <a:r>
                        <a:rPr lang="en-GB" sz="1100" dirty="0">
                          <a:latin typeface="RN House Sans Regular" panose="020B0504020203020204" pitchFamily="34" charset="0"/>
                        </a:rPr>
                        <a:t>Enterprise Data Integration Batch</a:t>
                      </a:r>
                      <a:r>
                        <a:rPr lang="en-GB" sz="1100" dirty="0">
                          <a:solidFill>
                            <a:schemeClr val="tx1"/>
                          </a:solidFill>
                          <a:latin typeface="RN House Sans Regular" panose="020B0504020203020204" pitchFamily="34" charset="0"/>
                        </a:rPr>
                        <a:t> component provides extract, load and transform capabilities of data for downstream consumption. Data is loaded into EDW/EAS or another target system via Batch.</a:t>
                      </a:r>
                    </a:p>
                  </a:txBody>
                  <a:tcPr marL="86209" marR="86209" marT="43108" marB="43108" anchor="ctr"/>
                </a:tc>
                <a:tc>
                  <a:txBody>
                    <a:bodyPr/>
                    <a:lstStyle/>
                    <a:p>
                      <a:endParaRPr lang="en-GB" sz="1100" dirty="0">
                        <a:latin typeface="RN House Sans Regular" panose="020B0504020203020204" pitchFamily="34" charset="0"/>
                      </a:endParaRPr>
                    </a:p>
                  </a:txBody>
                  <a:tcPr marL="86209" marR="86209" marT="43108" marB="43108">
                    <a:solidFill>
                      <a:schemeClr val="bg1"/>
                    </a:solidFill>
                  </a:tcPr>
                </a:tc>
                <a:tc>
                  <a:txBody>
                    <a:bodyPr/>
                    <a:lstStyle/>
                    <a:p>
                      <a:pPr marL="0" algn="l" defTabSz="914400" rtl="0" eaLnBrk="1" latinLnBrk="0" hangingPunct="1">
                        <a:spcAft>
                          <a:spcPts val="0"/>
                        </a:spcAft>
                      </a:pPr>
                      <a:r>
                        <a:rPr lang="en-GB" sz="1100" kern="1200" dirty="0" err="1">
                          <a:solidFill>
                            <a:schemeClr val="dk1"/>
                          </a:solidFill>
                          <a:latin typeface="RN House Sans Regular" panose="020B0504020203020204" pitchFamily="34" charset="0"/>
                          <a:ea typeface="+mn-ea"/>
                          <a:cs typeface="+mn-cs"/>
                        </a:rPr>
                        <a:t>StreamSets</a:t>
                      </a:r>
                      <a:endParaRPr lang="en-GB" sz="1100" kern="1200" dirty="0">
                        <a:solidFill>
                          <a:schemeClr val="dk1"/>
                        </a:solidFill>
                        <a:latin typeface="RN House Sans Regular" panose="020B0504020203020204" pitchFamily="34" charset="0"/>
                        <a:ea typeface="+mn-ea"/>
                        <a:cs typeface="+mn-cs"/>
                      </a:endParaRPr>
                    </a:p>
                  </a:txBody>
                  <a:tcPr marL="35370" marR="35370" marT="24759" marB="24759"/>
                </a:tc>
                <a:tc>
                  <a:txBody>
                    <a:bodyPr/>
                    <a:lstStyle/>
                    <a:p>
                      <a:pPr marL="0" algn="l" defTabSz="914400" rtl="0" eaLnBrk="1" latinLnBrk="0" hangingPunct="1">
                        <a:spcAft>
                          <a:spcPts val="0"/>
                        </a:spcAft>
                      </a:pPr>
                      <a:r>
                        <a:rPr lang="en-GB" sz="1100" kern="1200" dirty="0">
                          <a:solidFill>
                            <a:schemeClr val="dk1"/>
                          </a:solidFill>
                          <a:latin typeface="RN House Sans Regular" panose="020B0504020203020204" pitchFamily="34" charset="0"/>
                          <a:ea typeface="+mn-ea"/>
                          <a:cs typeface="+mn-cs"/>
                        </a:rPr>
                        <a:t>A data integration platform enabling execution of any-to-any pipelines, ETL processing, and machine learning with a cloud-native operations portal for the continuous automation and monitoring of complex multi-pipeline topologies.</a:t>
                      </a:r>
                    </a:p>
                  </a:txBody>
                  <a:tcPr marL="35370" marR="35370" marT="24759" marB="24759"/>
                </a:tc>
                <a:extLst>
                  <a:ext uri="{0D108BD9-81ED-4DB2-BD59-A6C34878D82A}">
                    <a16:rowId xmlns:a16="http://schemas.microsoft.com/office/drawing/2014/main" val="1743914924"/>
                  </a:ext>
                </a:extLst>
              </a:tr>
              <a:tr h="370870">
                <a:tc>
                  <a:txBody>
                    <a:bodyPr/>
                    <a:lstStyle/>
                    <a:p>
                      <a:r>
                        <a:rPr lang="en-GB" sz="1100" dirty="0">
                          <a:latin typeface="RN House Sans Regular" panose="020B0504020203020204" pitchFamily="34" charset="0"/>
                        </a:rPr>
                        <a:t>EDI SZ</a:t>
                      </a:r>
                    </a:p>
                  </a:txBody>
                  <a:tcPr marL="86209" marR="86209" marT="43108" marB="43108"/>
                </a:tc>
                <a:tc>
                  <a:txBody>
                    <a:bodyPr/>
                    <a:lstStyle/>
                    <a:p>
                      <a:r>
                        <a:rPr lang="en-GB" sz="1100" dirty="0">
                          <a:latin typeface="RN House Sans Regular" panose="020B0504020203020204" pitchFamily="34" charset="0"/>
                        </a:rPr>
                        <a:t>Enterprise Data Integration </a:t>
                      </a:r>
                      <a:r>
                        <a:rPr lang="en-GB" sz="1100" dirty="0" err="1">
                          <a:latin typeface="RN House Sans Regular" panose="020B0504020203020204" pitchFamily="34" charset="0"/>
                        </a:rPr>
                        <a:t>Speedzone</a:t>
                      </a:r>
                      <a:endParaRPr lang="en-GB" sz="1100" dirty="0">
                        <a:latin typeface="RN House Sans Regular" panose="020B0504020203020204" pitchFamily="34" charset="0"/>
                      </a:endParaRPr>
                    </a:p>
                  </a:txBody>
                  <a:tcPr marL="86209" marR="86209" marT="43108" marB="43108" anchor="ctr"/>
                </a:tc>
                <a:tc>
                  <a:txBody>
                    <a:bodyPr/>
                    <a:lstStyle/>
                    <a:p>
                      <a:endParaRPr lang="en-GB" sz="1100" dirty="0">
                        <a:latin typeface="RN House Sans Regular" panose="020B0504020203020204" pitchFamily="34" charset="0"/>
                      </a:endParaRPr>
                    </a:p>
                  </a:txBody>
                  <a:tcPr marL="86209" marR="86209" marT="43108" marB="43108">
                    <a:solidFill>
                      <a:schemeClr val="bg1"/>
                    </a:solidFill>
                  </a:tcPr>
                </a:tc>
                <a:tc>
                  <a:txBody>
                    <a:bodyPr/>
                    <a:lstStyle/>
                    <a:p>
                      <a:pPr marL="0" algn="l" defTabSz="914400" rtl="0" eaLnBrk="1" latinLnBrk="0" hangingPunct="1"/>
                      <a:r>
                        <a:rPr lang="en-GB" sz="1100" kern="1200" dirty="0">
                          <a:solidFill>
                            <a:schemeClr val="dk1"/>
                          </a:solidFill>
                          <a:latin typeface="RN House Sans Regular" panose="020B0504020203020204" pitchFamily="34" charset="0"/>
                          <a:ea typeface="+mn-ea"/>
                          <a:cs typeface="+mn-cs"/>
                        </a:rPr>
                        <a:t>Tableau</a:t>
                      </a:r>
                    </a:p>
                  </a:txBody>
                  <a:tcPr marL="86209" marR="86209" marT="43116" marB="43116"/>
                </a:tc>
                <a:tc>
                  <a:txBody>
                    <a:bodyPr/>
                    <a:lstStyle/>
                    <a:p>
                      <a:pPr marL="0" algn="l" defTabSz="914400" rtl="0" eaLnBrk="1" latinLnBrk="0" hangingPunct="1"/>
                      <a:r>
                        <a:rPr lang="en-GB" sz="1100" kern="1200" dirty="0">
                          <a:solidFill>
                            <a:schemeClr val="dk1"/>
                          </a:solidFill>
                          <a:latin typeface="RN House Sans Regular" panose="020B0504020203020204" pitchFamily="34" charset="0"/>
                          <a:ea typeface="+mn-ea"/>
                          <a:cs typeface="+mn-cs"/>
                        </a:rPr>
                        <a:t>Data visualisation tool used for MI and reporting </a:t>
                      </a:r>
                    </a:p>
                  </a:txBody>
                  <a:tcPr marL="86209" marR="86209" marT="43116" marB="43116" anchor="ctr"/>
                </a:tc>
                <a:extLst>
                  <a:ext uri="{0D108BD9-81ED-4DB2-BD59-A6C34878D82A}">
                    <a16:rowId xmlns:a16="http://schemas.microsoft.com/office/drawing/2014/main" val="658564539"/>
                  </a:ext>
                </a:extLst>
              </a:tr>
              <a:tr h="518204">
                <a:tc>
                  <a:txBody>
                    <a:bodyPr/>
                    <a:lstStyle/>
                    <a:p>
                      <a:pPr marL="0" algn="l" defTabSz="914400" rtl="0" eaLnBrk="1" latinLnBrk="0" hangingPunct="1">
                        <a:spcAft>
                          <a:spcPts val="0"/>
                        </a:spcAft>
                      </a:pPr>
                      <a:r>
                        <a:rPr lang="en-GB" sz="1100" kern="1200" dirty="0">
                          <a:solidFill>
                            <a:schemeClr val="dk1"/>
                          </a:solidFill>
                          <a:latin typeface="RN House Sans Regular" panose="020B0504020203020204" pitchFamily="34" charset="0"/>
                          <a:ea typeface="+mn-ea"/>
                          <a:cs typeface="+mn-cs"/>
                        </a:rPr>
                        <a:t>FMS</a:t>
                      </a:r>
                    </a:p>
                  </a:txBody>
                  <a:tcPr marL="35370" marR="35370" marT="24759" marB="24759"/>
                </a:tc>
                <a:tc>
                  <a:txBody>
                    <a:bodyPr/>
                    <a:lstStyle/>
                    <a:p>
                      <a:pPr marL="0" algn="l" defTabSz="914400" rtl="0" eaLnBrk="1" latinLnBrk="0" hangingPunct="1">
                        <a:spcAft>
                          <a:spcPts val="0"/>
                        </a:spcAft>
                      </a:pPr>
                      <a:r>
                        <a:rPr lang="en-GB" sz="1100" kern="1200" dirty="0">
                          <a:solidFill>
                            <a:schemeClr val="dk1"/>
                          </a:solidFill>
                          <a:latin typeface="RN House Sans Regular" panose="020B0504020203020204" pitchFamily="34" charset="0"/>
                          <a:ea typeface="+mn-ea"/>
                          <a:cs typeface="+mn-cs"/>
                        </a:rPr>
                        <a:t>Fraud Management System</a:t>
                      </a:r>
                    </a:p>
                  </a:txBody>
                  <a:tcPr marL="35370" marR="35370" marT="24759" marB="24759"/>
                </a:tc>
                <a:tc>
                  <a:txBody>
                    <a:bodyPr/>
                    <a:lstStyle/>
                    <a:p>
                      <a:endParaRPr lang="en-GB" sz="1100" dirty="0">
                        <a:latin typeface="RN House Sans Regular" panose="020B0504020203020204" pitchFamily="34" charset="0"/>
                      </a:endParaRPr>
                    </a:p>
                  </a:txBody>
                  <a:tcPr marL="86209" marR="86209" marT="43108" marB="43108">
                    <a:solidFill>
                      <a:schemeClr val="bg1"/>
                    </a:solidFill>
                  </a:tcPr>
                </a:tc>
                <a:tc>
                  <a:txBody>
                    <a:bodyPr/>
                    <a:lstStyle/>
                    <a:p>
                      <a:pPr marL="0" algn="l" defTabSz="914400" rtl="0" eaLnBrk="1" latinLnBrk="0" hangingPunct="1"/>
                      <a:r>
                        <a:rPr lang="en-GB" sz="1100" kern="1200" dirty="0">
                          <a:solidFill>
                            <a:schemeClr val="dk1"/>
                          </a:solidFill>
                          <a:latin typeface="RN House Sans Regular" panose="020B0504020203020204" pitchFamily="34" charset="0"/>
                          <a:ea typeface="+mn-ea"/>
                          <a:cs typeface="+mn-cs"/>
                        </a:rPr>
                        <a:t>UCA</a:t>
                      </a:r>
                    </a:p>
                  </a:txBody>
                  <a:tcPr marL="86209" marR="86209" marT="43116" marB="43116"/>
                </a:tc>
                <a:tc>
                  <a:txBody>
                    <a:bodyPr/>
                    <a:lstStyle/>
                    <a:p>
                      <a:pPr marL="0" algn="l" defTabSz="914400" rtl="0" eaLnBrk="1" latinLnBrk="0" hangingPunct="1"/>
                      <a:r>
                        <a:rPr lang="en-GB" sz="1100" kern="1200" dirty="0">
                          <a:solidFill>
                            <a:schemeClr val="dk1"/>
                          </a:solidFill>
                          <a:latin typeface="RN House Sans Regular" panose="020B0504020203020204" pitchFamily="34" charset="0"/>
                          <a:ea typeface="+mn-ea"/>
                          <a:cs typeface="+mn-cs"/>
                        </a:rPr>
                        <a:t>Use case aligned analytical data store</a:t>
                      </a:r>
                    </a:p>
                  </a:txBody>
                  <a:tcPr marL="86209" marR="86209" marT="43116" marB="43116" anchor="ctr"/>
                </a:tc>
                <a:extLst>
                  <a:ext uri="{0D108BD9-81ED-4DB2-BD59-A6C34878D82A}">
                    <a16:rowId xmlns:a16="http://schemas.microsoft.com/office/drawing/2014/main" val="191580262"/>
                  </a:ext>
                </a:extLst>
              </a:tr>
            </a:tbl>
          </a:graphicData>
        </a:graphic>
      </p:graphicFrame>
    </p:spTree>
    <p:extLst>
      <p:ext uri="{BB962C8B-B14F-4D97-AF65-F5344CB8AC3E}">
        <p14:creationId xmlns:p14="http://schemas.microsoft.com/office/powerpoint/2010/main" val="4139389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54EE25-D60A-4D47-8B9F-EF4FED34AC39}"/>
              </a:ext>
            </a:extLst>
          </p:cNvPr>
          <p:cNvSpPr>
            <a:spLocks noGrp="1"/>
          </p:cNvSpPr>
          <p:nvPr>
            <p:ph sz="quarter" idx="11"/>
          </p:nvPr>
        </p:nvSpPr>
        <p:spPr>
          <a:xfrm>
            <a:off x="486000" y="1479883"/>
            <a:ext cx="9720000" cy="5586079"/>
          </a:xfrm>
        </p:spPr>
        <p:txBody>
          <a:bodyPr/>
          <a:lstStyle/>
          <a:p>
            <a:pPr marL="285750" indent="-285750">
              <a:buFont typeface="Arial" panose="020B0604020202020204" pitchFamily="34" charset="0"/>
              <a:buChar char="•"/>
            </a:pPr>
            <a:r>
              <a:rPr lang="en-GB" altLang="en-US" sz="1400" b="1" dirty="0"/>
              <a:t>Source of business requirements:</a:t>
            </a:r>
            <a:r>
              <a:rPr lang="en-GB" sz="1400" b="1" kern="0" dirty="0">
                <a:latin typeface="Calibri" panose="020F0502020204030204" pitchFamily="34" charset="0"/>
                <a:cs typeface="Calibri" panose="020F0502020204030204" pitchFamily="34" charset="0"/>
              </a:rPr>
              <a:t> </a:t>
            </a:r>
            <a:r>
              <a:rPr lang="en-GB" sz="1400" kern="0" dirty="0">
                <a:latin typeface="Calibri" panose="020F0502020204030204" pitchFamily="34" charset="0"/>
                <a:cs typeface="Calibri" panose="020F0502020204030204" pitchFamily="34" charset="0"/>
              </a:rPr>
              <a:t>The Strategic Payment Fraud Profiling (SPFP) programme is aimed at providing a fraud profiling solution for various payment types across the bank, with the programme delivering a fraud profiling solution initially for the Single Immediate Faster Payments back in 2020. Now the programme has delivered the fraud profiling solution for the Future Dated Payments, and the </a:t>
            </a:r>
            <a:r>
              <a:rPr lang="en-GB" sz="1400" kern="0" dirty="0" err="1">
                <a:latin typeface="Calibri" panose="020F0502020204030204" pitchFamily="34" charset="0"/>
                <a:cs typeface="Calibri" panose="020F0502020204030204" pitchFamily="34" charset="0"/>
              </a:rPr>
              <a:t>FeatureSpace</a:t>
            </a:r>
            <a:r>
              <a:rPr lang="en-GB" sz="1400" kern="0" dirty="0">
                <a:latin typeface="Calibri" panose="020F0502020204030204" pitchFamily="34" charset="0"/>
                <a:cs typeface="Calibri" panose="020F0502020204030204" pitchFamily="34" charset="0"/>
              </a:rPr>
              <a:t> has also upgraded the ARIC suite and provided the in-built Kafka topics in the ARIC application, which will hold the transactional data. Fraud Analytics Team wants to utilize the data for better analysis and reporting purposes, and also to understand the proprietary ML model performance provided by the ARIC </a:t>
            </a:r>
            <a:r>
              <a:rPr lang="en-GB" sz="1400" kern="0" dirty="0" err="1">
                <a:latin typeface="Calibri" panose="020F0502020204030204" pitchFamily="34" charset="0"/>
                <a:cs typeface="Calibri" panose="020F0502020204030204" pitchFamily="34" charset="0"/>
              </a:rPr>
              <a:t>FeatureSpace</a:t>
            </a:r>
            <a:r>
              <a:rPr lang="en-GB" sz="1400" kern="0" dirty="0">
                <a:latin typeface="Calibri" panose="020F0502020204030204" pitchFamily="34" charset="0"/>
                <a:cs typeface="Calibri" panose="020F0502020204030204" pitchFamily="34" charset="0"/>
              </a:rPr>
              <a:t> system.</a:t>
            </a:r>
          </a:p>
          <a:p>
            <a:pPr marL="285750" indent="-285750">
              <a:buFont typeface="Arial" panose="020B0604020202020204" pitchFamily="34" charset="0"/>
              <a:buChar char="•"/>
            </a:pPr>
            <a:endParaRPr lang="en-GB" altLang="en-US" sz="1400" dirty="0"/>
          </a:p>
          <a:p>
            <a:pPr marL="285750" indent="-285750">
              <a:buFont typeface="Arial" panose="020B0604020202020204" pitchFamily="34" charset="0"/>
              <a:buChar char="•"/>
            </a:pPr>
            <a:r>
              <a:rPr lang="en-GB" altLang="en-US" sz="1400" b="1" dirty="0"/>
              <a:t>What is the business problem &amp; opportunity? </a:t>
            </a:r>
            <a:r>
              <a:rPr lang="en-GB" sz="1400" kern="0" dirty="0">
                <a:latin typeface="Calibri" panose="020F0502020204030204" pitchFamily="34" charset="0"/>
                <a:cs typeface="Calibri" panose="020F0502020204030204" pitchFamily="34" charset="0"/>
              </a:rPr>
              <a:t>The ARIC application has the capability to detect fraud and scams in real time based on the intelligence gained using machine learning and adaptive behavioural analytics. The FDE team is to consume the FDP transactional data and create a generic pipeline, so that in future, other payment types like Standing Order, International and Chaps, can also utilize the same data pipeline to ingest the data into the Fraud DAS. Once in DAS, the data will be available to the authorised users via Tableau for the MI reporting and dashboards, as well as via HUE UI for direct querying and data exploration.</a:t>
            </a:r>
            <a:br>
              <a:rPr lang="en-GB" altLang="en-US" sz="1400" dirty="0"/>
            </a:br>
            <a:endParaRPr lang="en-GB" altLang="en-US" sz="1400" dirty="0"/>
          </a:p>
          <a:p>
            <a:pPr marL="285750" indent="-285750">
              <a:buFont typeface="Arial" panose="020B0604020202020204" pitchFamily="34" charset="0"/>
              <a:buChar char="•"/>
            </a:pPr>
            <a:r>
              <a:rPr lang="en-GB" altLang="en-US" sz="1400" b="1" dirty="0"/>
              <a:t>What business areas, business services and brands are affected by this change?</a:t>
            </a:r>
            <a:r>
              <a:rPr lang="en-GB" altLang="en-US" sz="1400" dirty="0"/>
              <a:t> </a:t>
            </a:r>
            <a:r>
              <a:rPr lang="en-GB" altLang="en-US" sz="1400" kern="0" dirty="0">
                <a:latin typeface="Calibri" panose="020F0502020204030204" pitchFamily="34" charset="0"/>
                <a:cs typeface="Calibri" panose="020F0502020204030204" pitchFamily="34" charset="0"/>
              </a:rPr>
              <a:t>RBS, NWB and UBN</a:t>
            </a:r>
            <a:br>
              <a:rPr lang="en-GB" altLang="en-US" sz="1400" kern="0" dirty="0">
                <a:latin typeface="Calibri" panose="020F0502020204030204" pitchFamily="34" charset="0"/>
                <a:cs typeface="Calibri" panose="020F0502020204030204" pitchFamily="34" charset="0"/>
              </a:rPr>
            </a:br>
            <a:endParaRPr lang="en-GB" altLang="en-US" sz="1400" kern="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altLang="en-US" sz="1400" b="1" dirty="0"/>
              <a:t>What are the high level Business Requirements for this Solution? </a:t>
            </a:r>
            <a:r>
              <a:rPr lang="en-GB" altLang="en-US" sz="1400" kern="0" dirty="0">
                <a:latin typeface="Calibri" panose="020F0502020204030204" pitchFamily="34" charset="0"/>
                <a:cs typeface="Calibri" panose="020F0502020204030204" pitchFamily="34" charset="0"/>
              </a:rPr>
              <a:t>Fraud FDE team is introducing a new pipeline between the fraud profiling system ARIC and the Fraud DAS analytical store to consume the FDP data for the Fraud Analytics Team to perform analysis, reporting and create MI dashboards in Tableau as agreed in the Fraud PI planning board. The FDE team is working in the Agile framework along with the Fraud Analytics and the Data Technology Team to deliver this solution. The non-monetary data from ADB, CDB and Branch will continue to be utilised from the EAS core and ingested into the Fraud DAS as delivered in Phase 1.</a:t>
            </a:r>
          </a:p>
          <a:p>
            <a:pPr marL="472950" lvl="1" indent="-285750">
              <a:buFont typeface="Arial" panose="020B0604020202020204" pitchFamily="34" charset="0"/>
              <a:buChar char="•"/>
            </a:pPr>
            <a:r>
              <a:rPr lang="en-GB" altLang="en-US" sz="1200" b="1" kern="0" dirty="0">
                <a:latin typeface="Calibri" panose="020F0502020204030204" pitchFamily="34" charset="0"/>
                <a:cs typeface="Calibri" panose="020F0502020204030204" pitchFamily="34" charset="0"/>
              </a:rPr>
              <a:t>In-scope: </a:t>
            </a:r>
            <a:r>
              <a:rPr lang="en-GB" altLang="en-US" sz="1200" kern="0" dirty="0">
                <a:latin typeface="Calibri" panose="020F0502020204030204" pitchFamily="34" charset="0"/>
                <a:cs typeface="Calibri" panose="020F0502020204030204" pitchFamily="34" charset="0"/>
              </a:rPr>
              <a:t>Future Dated Payment Request and Future Dated Payment Cancellation Request</a:t>
            </a:r>
          </a:p>
          <a:p>
            <a:pPr marL="472950" lvl="1" indent="-285750">
              <a:buFont typeface="Arial" panose="020B0604020202020204" pitchFamily="34" charset="0"/>
              <a:buChar char="•"/>
            </a:pPr>
            <a:r>
              <a:rPr lang="en-GB" altLang="en-US" sz="1200" b="1" kern="0" dirty="0">
                <a:latin typeface="Calibri" panose="020F0502020204030204" pitchFamily="34" charset="0"/>
                <a:cs typeface="Calibri" panose="020F0502020204030204" pitchFamily="34" charset="0"/>
              </a:rPr>
              <a:t>Out of Scope: </a:t>
            </a:r>
            <a:r>
              <a:rPr lang="en-GB" altLang="en-US" sz="1200" kern="0" dirty="0">
                <a:latin typeface="Calibri" panose="020F0502020204030204" pitchFamily="34" charset="0"/>
                <a:cs typeface="Calibri" panose="020F0502020204030204" pitchFamily="34" charset="0"/>
              </a:rPr>
              <a:t>Single Immediate Payment (SIP), Inbound Faster Payments, Standing Orders (SO), International &amp; CHAPS (all brands), Confirmation of Payee (CoP), Customers in Vulnerable Situations (CIV's) and Manage my Limit (MML), Archiving Solution</a:t>
            </a:r>
          </a:p>
        </p:txBody>
      </p:sp>
      <p:sp>
        <p:nvSpPr>
          <p:cNvPr id="3" name="Slide Number Placeholder 2">
            <a:extLst>
              <a:ext uri="{FF2B5EF4-FFF2-40B4-BE49-F238E27FC236}">
                <a16:creationId xmlns:a16="http://schemas.microsoft.com/office/drawing/2014/main" id="{EC309D83-716E-4E89-8CD6-BAF1524ACEA0}"/>
              </a:ext>
            </a:extLst>
          </p:cNvPr>
          <p:cNvSpPr>
            <a:spLocks noGrp="1"/>
          </p:cNvSpPr>
          <p:nvPr>
            <p:ph type="sldNum" sz="quarter" idx="10"/>
          </p:nvPr>
        </p:nvSpPr>
        <p:spPr/>
        <p:txBody>
          <a:bodyPr/>
          <a:lstStyle/>
          <a:p>
            <a:fld id="{08BDDC8D-36E9-467E-8CF1-750845950A7F}" type="slidenum">
              <a:rPr lang="en-GB" smtClean="0"/>
              <a:pPr/>
              <a:t>7</a:t>
            </a:fld>
            <a:endParaRPr lang="en-GB"/>
          </a:p>
        </p:txBody>
      </p:sp>
      <p:sp>
        <p:nvSpPr>
          <p:cNvPr id="4" name="Title 3">
            <a:extLst>
              <a:ext uri="{FF2B5EF4-FFF2-40B4-BE49-F238E27FC236}">
                <a16:creationId xmlns:a16="http://schemas.microsoft.com/office/drawing/2014/main" id="{9D99380E-EB4B-4C52-8C43-E66EB0952FD8}"/>
              </a:ext>
            </a:extLst>
          </p:cNvPr>
          <p:cNvSpPr>
            <a:spLocks noGrp="1"/>
          </p:cNvSpPr>
          <p:nvPr>
            <p:ph type="title"/>
          </p:nvPr>
        </p:nvSpPr>
        <p:spPr/>
        <p:txBody>
          <a:bodyPr/>
          <a:lstStyle/>
          <a:p>
            <a:r>
              <a:rPr lang="en-GB" altLang="en-US" dirty="0"/>
              <a:t>Project Background &amp; Scope: Business Requirements</a:t>
            </a:r>
            <a:endParaRPr lang="en-GB" dirty="0"/>
          </a:p>
        </p:txBody>
      </p:sp>
      <p:pic>
        <p:nvPicPr>
          <p:cNvPr id="5" name="Graphic 4" descr="Send">
            <a:extLst>
              <a:ext uri="{FF2B5EF4-FFF2-40B4-BE49-F238E27FC236}">
                <a16:creationId xmlns:a16="http://schemas.microsoft.com/office/drawing/2014/main" id="{0D49D631-B559-44F2-B4F6-A428AB186B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726" y="381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6411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E36610-58BB-4B89-A92B-E07F773482AA}"/>
              </a:ext>
            </a:extLst>
          </p:cNvPr>
          <p:cNvSpPr>
            <a:spLocks noGrp="1"/>
          </p:cNvSpPr>
          <p:nvPr>
            <p:ph sz="quarter" idx="11"/>
          </p:nvPr>
        </p:nvSpPr>
        <p:spPr>
          <a:xfrm>
            <a:off x="486000" y="1360967"/>
            <a:ext cx="9720000" cy="3130822"/>
          </a:xfrm>
        </p:spPr>
        <p:txBody>
          <a:bodyPr/>
          <a:lstStyle/>
          <a:p>
            <a:r>
              <a:rPr lang="en-GB" b="1" dirty="0"/>
              <a:t>What are the high level non-functional requirements for this Solution?</a:t>
            </a:r>
          </a:p>
          <a:p>
            <a:pPr lvl="1">
              <a:spcBef>
                <a:spcPts val="300"/>
              </a:spcBef>
              <a:defRPr/>
            </a:pPr>
            <a:r>
              <a:rPr lang="en-GB" altLang="en-US" sz="1200" dirty="0">
                <a:solidFill>
                  <a:schemeClr val="accent1"/>
                </a:solidFill>
              </a:rPr>
              <a:t>Users</a:t>
            </a:r>
          </a:p>
          <a:p>
            <a:pPr lvl="2">
              <a:spcBef>
                <a:spcPts val="300"/>
              </a:spcBef>
              <a:defRPr/>
            </a:pPr>
            <a:r>
              <a:rPr lang="en-GB" altLang="en-US" sz="1200" dirty="0">
                <a:solidFill>
                  <a:schemeClr val="accent1"/>
                </a:solidFill>
              </a:rPr>
              <a:t>Fraud Operations Team - 40 users (HUE and Tableau)</a:t>
            </a:r>
          </a:p>
          <a:p>
            <a:pPr lvl="1">
              <a:spcBef>
                <a:spcPts val="300"/>
              </a:spcBef>
              <a:defRPr/>
            </a:pPr>
            <a:r>
              <a:rPr lang="en-GB" altLang="en-US" sz="1200" dirty="0">
                <a:solidFill>
                  <a:schemeClr val="accent1"/>
                </a:solidFill>
              </a:rPr>
              <a:t>Operational Requirements</a:t>
            </a:r>
          </a:p>
          <a:p>
            <a:pPr lvl="2">
              <a:spcBef>
                <a:spcPts val="300"/>
              </a:spcBef>
              <a:defRPr/>
            </a:pPr>
            <a:r>
              <a:rPr lang="en-GB" altLang="en-US" sz="1200" dirty="0">
                <a:solidFill>
                  <a:schemeClr val="accent1"/>
                </a:solidFill>
              </a:rPr>
              <a:t>N/A. </a:t>
            </a:r>
          </a:p>
          <a:p>
            <a:pPr lvl="1">
              <a:spcBef>
                <a:spcPts val="300"/>
              </a:spcBef>
              <a:defRPr/>
            </a:pPr>
            <a:r>
              <a:rPr lang="en-GB" altLang="en-US" sz="1200" dirty="0">
                <a:solidFill>
                  <a:schemeClr val="accent1"/>
                </a:solidFill>
              </a:rPr>
              <a:t>Specific Vulnerability/Disability/Privacy requirements</a:t>
            </a:r>
          </a:p>
          <a:p>
            <a:pPr lvl="2">
              <a:spcBef>
                <a:spcPts val="300"/>
              </a:spcBef>
              <a:defRPr/>
            </a:pPr>
            <a:r>
              <a:rPr lang="en-GB" altLang="en-US" sz="1100" dirty="0">
                <a:solidFill>
                  <a:schemeClr val="accent1"/>
                </a:solidFill>
              </a:rPr>
              <a:t>None</a:t>
            </a:r>
          </a:p>
          <a:p>
            <a:pPr lvl="1">
              <a:spcBef>
                <a:spcPts val="300"/>
              </a:spcBef>
              <a:defRPr/>
            </a:pPr>
            <a:r>
              <a:rPr lang="en-GB" altLang="en-US" sz="1200" dirty="0">
                <a:solidFill>
                  <a:schemeClr val="accent1"/>
                </a:solidFill>
              </a:rPr>
              <a:t>Development and Deployment Requirements (is this change introducing a new way of developing and / or deploying the solution?)</a:t>
            </a:r>
          </a:p>
          <a:p>
            <a:pPr lvl="2">
              <a:spcBef>
                <a:spcPts val="300"/>
              </a:spcBef>
              <a:defRPr/>
            </a:pPr>
            <a:r>
              <a:rPr lang="en-GB" altLang="en-US" sz="1200" dirty="0">
                <a:solidFill>
                  <a:schemeClr val="accent1"/>
                </a:solidFill>
              </a:rPr>
              <a:t>No</a:t>
            </a:r>
          </a:p>
          <a:p>
            <a:endParaRPr lang="en-GB" b="1" dirty="0"/>
          </a:p>
        </p:txBody>
      </p:sp>
      <p:sp>
        <p:nvSpPr>
          <p:cNvPr id="3" name="Slide Number Placeholder 2">
            <a:extLst>
              <a:ext uri="{FF2B5EF4-FFF2-40B4-BE49-F238E27FC236}">
                <a16:creationId xmlns:a16="http://schemas.microsoft.com/office/drawing/2014/main" id="{B4105591-1DA3-4C0C-A4BD-569BE23BF18D}"/>
              </a:ext>
            </a:extLst>
          </p:cNvPr>
          <p:cNvSpPr>
            <a:spLocks noGrp="1"/>
          </p:cNvSpPr>
          <p:nvPr>
            <p:ph type="sldNum" sz="quarter" idx="10"/>
          </p:nvPr>
        </p:nvSpPr>
        <p:spPr>
          <a:xfrm>
            <a:off x="5054400" y="7166251"/>
            <a:ext cx="590696" cy="273873"/>
          </a:xfrm>
        </p:spPr>
        <p:txBody>
          <a:bodyPr/>
          <a:lstStyle/>
          <a:p>
            <a:fld id="{08BDDC8D-36E9-467E-8CF1-750845950A7F}" type="slidenum">
              <a:rPr lang="en-GB" smtClean="0"/>
              <a:pPr/>
              <a:t>8</a:t>
            </a:fld>
            <a:endParaRPr lang="en-GB"/>
          </a:p>
        </p:txBody>
      </p:sp>
      <p:sp>
        <p:nvSpPr>
          <p:cNvPr id="4" name="Title 3">
            <a:extLst>
              <a:ext uri="{FF2B5EF4-FFF2-40B4-BE49-F238E27FC236}">
                <a16:creationId xmlns:a16="http://schemas.microsoft.com/office/drawing/2014/main" id="{65FEFC21-C20D-4CEF-B327-55B11CA28771}"/>
              </a:ext>
            </a:extLst>
          </p:cNvPr>
          <p:cNvSpPr>
            <a:spLocks noGrp="1"/>
          </p:cNvSpPr>
          <p:nvPr>
            <p:ph type="title"/>
          </p:nvPr>
        </p:nvSpPr>
        <p:spPr/>
        <p:txBody>
          <a:bodyPr/>
          <a:lstStyle/>
          <a:p>
            <a:r>
              <a:rPr lang="en-GB" altLang="en-US" dirty="0"/>
              <a:t>Delivery Scope: Non-Functional Requirements</a:t>
            </a:r>
            <a:endParaRPr lang="en-GB" dirty="0"/>
          </a:p>
        </p:txBody>
      </p:sp>
      <p:pic>
        <p:nvPicPr>
          <p:cNvPr id="5" name="Graphic 5" descr="Send">
            <a:extLst>
              <a:ext uri="{FF2B5EF4-FFF2-40B4-BE49-F238E27FC236}">
                <a16:creationId xmlns:a16="http://schemas.microsoft.com/office/drawing/2014/main" id="{1207DB5C-9AF9-4164-A1FA-4EDC039450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8800" y="76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 6">
            <a:extLst>
              <a:ext uri="{FF2B5EF4-FFF2-40B4-BE49-F238E27FC236}">
                <a16:creationId xmlns:a16="http://schemas.microsoft.com/office/drawing/2014/main" id="{7B04CD5A-6A10-41E9-972A-B58D05EAF807}"/>
              </a:ext>
            </a:extLst>
          </p:cNvPr>
          <p:cNvGraphicFramePr>
            <a:graphicFrameLocks noGrp="1"/>
          </p:cNvGraphicFramePr>
          <p:nvPr>
            <p:extLst>
              <p:ext uri="{D42A27DB-BD31-4B8C-83A1-F6EECF244321}">
                <p14:modId xmlns:p14="http://schemas.microsoft.com/office/powerpoint/2010/main" val="3115639794"/>
              </p:ext>
            </p:extLst>
          </p:nvPr>
        </p:nvGraphicFramePr>
        <p:xfrm>
          <a:off x="486000" y="3626023"/>
          <a:ext cx="5703888" cy="1112694"/>
        </p:xfrm>
        <a:graphic>
          <a:graphicData uri="http://schemas.openxmlformats.org/drawingml/2006/table">
            <a:tbl>
              <a:tblPr firstRow="1" bandRow="1">
                <a:tableStyleId>{69CF1AB2-1976-4502-BF36-3FF5EA218861}</a:tableStyleId>
              </a:tblPr>
              <a:tblGrid>
                <a:gridCol w="1246063">
                  <a:extLst>
                    <a:ext uri="{9D8B030D-6E8A-4147-A177-3AD203B41FA5}">
                      <a16:colId xmlns:a16="http://schemas.microsoft.com/office/drawing/2014/main" val="1711881281"/>
                    </a:ext>
                  </a:extLst>
                </a:gridCol>
                <a:gridCol w="1143032">
                  <a:extLst>
                    <a:ext uri="{9D8B030D-6E8A-4147-A177-3AD203B41FA5}">
                      <a16:colId xmlns:a16="http://schemas.microsoft.com/office/drawing/2014/main" val="481655940"/>
                    </a:ext>
                  </a:extLst>
                </a:gridCol>
                <a:gridCol w="1051589">
                  <a:extLst>
                    <a:ext uri="{9D8B030D-6E8A-4147-A177-3AD203B41FA5}">
                      <a16:colId xmlns:a16="http://schemas.microsoft.com/office/drawing/2014/main" val="4125057237"/>
                    </a:ext>
                  </a:extLst>
                </a:gridCol>
                <a:gridCol w="1097311">
                  <a:extLst>
                    <a:ext uri="{9D8B030D-6E8A-4147-A177-3AD203B41FA5}">
                      <a16:colId xmlns:a16="http://schemas.microsoft.com/office/drawing/2014/main" val="3350701521"/>
                    </a:ext>
                  </a:extLst>
                </a:gridCol>
                <a:gridCol w="1165893">
                  <a:extLst>
                    <a:ext uri="{9D8B030D-6E8A-4147-A177-3AD203B41FA5}">
                      <a16:colId xmlns:a16="http://schemas.microsoft.com/office/drawing/2014/main" val="3480288087"/>
                    </a:ext>
                  </a:extLst>
                </a:gridCol>
              </a:tblGrid>
              <a:tr h="245506">
                <a:tc gridSpan="5">
                  <a:txBody>
                    <a:bodyPr/>
                    <a:lstStyle/>
                    <a:p>
                      <a:pPr algn="l" fontAlgn="base"/>
                      <a:r>
                        <a:rPr lang="en-GB" sz="1100" b="1" i="0" dirty="0">
                          <a:solidFill>
                            <a:srgbClr val="001C39"/>
                          </a:solidFill>
                          <a:effectLst/>
                          <a:latin typeface="RN House Sans" panose="020B0504020203020204" pitchFamily="34" charset="0"/>
                        </a:rPr>
                        <a:t>Acceptable Maintenance Windows</a:t>
                      </a:r>
                      <a:endParaRPr lang="en-GB" sz="1100" b="1" i="0" dirty="0">
                        <a:solidFill>
                          <a:srgbClr val="001C39"/>
                        </a:solidFill>
                        <a:effectLst/>
                      </a:endParaRPr>
                    </a:p>
                  </a:txBody>
                  <a:tcPr marT="45749" marB="45749"/>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213023876"/>
                  </a:ext>
                </a:extLst>
              </a:tr>
              <a:tr h="245506">
                <a:tc>
                  <a:txBody>
                    <a:bodyPr/>
                    <a:lstStyle/>
                    <a:p>
                      <a:pPr algn="r" fontAlgn="base"/>
                      <a:r>
                        <a:rPr lang="en-GB" sz="1100" b="0" i="0" dirty="0">
                          <a:solidFill>
                            <a:srgbClr val="0A2F64"/>
                          </a:solidFill>
                          <a:effectLst/>
                          <a:latin typeface="RN House Sans" panose="020B0504020203020204" pitchFamily="34" charset="0"/>
                        </a:rPr>
                        <a:t>Time Zone</a:t>
                      </a:r>
                      <a:r>
                        <a:rPr lang="en-GB" sz="1100" b="0" i="0" dirty="0">
                          <a:solidFill>
                            <a:srgbClr val="001C39"/>
                          </a:solidFill>
                          <a:effectLst/>
                          <a:latin typeface="RN House Sans" panose="020B0504020203020204" pitchFamily="34" charset="0"/>
                        </a:rPr>
                        <a:t>​</a:t>
                      </a:r>
                      <a:endParaRPr lang="en-GB" sz="1100" b="0" i="0" dirty="0">
                        <a:solidFill>
                          <a:srgbClr val="001C39"/>
                        </a:solidFill>
                        <a:effectLst/>
                      </a:endParaRPr>
                    </a:p>
                  </a:txBody>
                  <a:tcPr marT="45749" marB="45749"/>
                </a:tc>
                <a:tc>
                  <a:txBody>
                    <a:bodyPr/>
                    <a:lstStyle/>
                    <a:p>
                      <a:pPr algn="r" fontAlgn="base"/>
                      <a:r>
                        <a:rPr lang="en-GB" sz="1100" b="0" i="0">
                          <a:solidFill>
                            <a:srgbClr val="0A2F64"/>
                          </a:solidFill>
                          <a:effectLst/>
                          <a:latin typeface="RN House Sans" panose="020B0504020203020204" pitchFamily="34" charset="0"/>
                        </a:rPr>
                        <a:t>Weekdays</a:t>
                      </a:r>
                      <a:r>
                        <a:rPr lang="en-GB" sz="1100" b="0" i="0">
                          <a:solidFill>
                            <a:srgbClr val="001C39"/>
                          </a:solidFill>
                          <a:effectLst/>
                          <a:latin typeface="RN House Sans" panose="020B0504020203020204" pitchFamily="34" charset="0"/>
                        </a:rPr>
                        <a:t>​</a:t>
                      </a:r>
                      <a:endParaRPr lang="en-GB" sz="1100" b="0" i="0">
                        <a:solidFill>
                          <a:srgbClr val="001C39"/>
                        </a:solidFill>
                        <a:effectLst/>
                      </a:endParaRPr>
                    </a:p>
                  </a:txBody>
                  <a:tcPr marT="45749" marB="45749"/>
                </a:tc>
                <a:tc>
                  <a:txBody>
                    <a:bodyPr/>
                    <a:lstStyle/>
                    <a:p>
                      <a:pPr algn="r" fontAlgn="base"/>
                      <a:r>
                        <a:rPr lang="en-GB" sz="1100" b="0" i="0">
                          <a:solidFill>
                            <a:srgbClr val="0A2F64"/>
                          </a:solidFill>
                          <a:effectLst/>
                          <a:latin typeface="RN House Sans" panose="020B0504020203020204" pitchFamily="34" charset="0"/>
                        </a:rPr>
                        <a:t>Saturday</a:t>
                      </a:r>
                      <a:r>
                        <a:rPr lang="en-GB" sz="1100" b="0" i="0">
                          <a:solidFill>
                            <a:srgbClr val="001C39"/>
                          </a:solidFill>
                          <a:effectLst/>
                          <a:latin typeface="RN House Sans" panose="020B0504020203020204" pitchFamily="34" charset="0"/>
                        </a:rPr>
                        <a:t>​</a:t>
                      </a:r>
                      <a:endParaRPr lang="en-GB" sz="1100" b="0" i="0">
                        <a:solidFill>
                          <a:srgbClr val="001C39"/>
                        </a:solidFill>
                        <a:effectLst/>
                      </a:endParaRPr>
                    </a:p>
                  </a:txBody>
                  <a:tcPr marT="45749" marB="45749"/>
                </a:tc>
                <a:tc>
                  <a:txBody>
                    <a:bodyPr/>
                    <a:lstStyle/>
                    <a:p>
                      <a:pPr algn="r" fontAlgn="base"/>
                      <a:r>
                        <a:rPr lang="en-GB" sz="1100" b="0" i="0">
                          <a:solidFill>
                            <a:srgbClr val="0A2F64"/>
                          </a:solidFill>
                          <a:effectLst/>
                          <a:latin typeface="RN House Sans" panose="020B0504020203020204" pitchFamily="34" charset="0"/>
                        </a:rPr>
                        <a:t>Sunday</a:t>
                      </a:r>
                      <a:r>
                        <a:rPr lang="en-GB" sz="1100" b="0" i="0">
                          <a:solidFill>
                            <a:srgbClr val="001C39"/>
                          </a:solidFill>
                          <a:effectLst/>
                          <a:latin typeface="RN House Sans" panose="020B0504020203020204" pitchFamily="34" charset="0"/>
                        </a:rPr>
                        <a:t>​</a:t>
                      </a:r>
                      <a:endParaRPr lang="en-GB" sz="1100" b="0" i="0">
                        <a:solidFill>
                          <a:srgbClr val="001C39"/>
                        </a:solidFill>
                        <a:effectLst/>
                      </a:endParaRPr>
                    </a:p>
                  </a:txBody>
                  <a:tcPr marT="45749" marB="45749"/>
                </a:tc>
                <a:tc>
                  <a:txBody>
                    <a:bodyPr/>
                    <a:lstStyle/>
                    <a:p>
                      <a:pPr algn="r" fontAlgn="base"/>
                      <a:r>
                        <a:rPr lang="en-GB" sz="1100" b="0" i="0">
                          <a:solidFill>
                            <a:srgbClr val="0A2F64"/>
                          </a:solidFill>
                          <a:effectLst/>
                          <a:latin typeface="RN House Sans" panose="020B0504020203020204" pitchFamily="34" charset="0"/>
                        </a:rPr>
                        <a:t>Bank Holiday</a:t>
                      </a:r>
                      <a:r>
                        <a:rPr lang="en-GB" sz="1100" b="0" i="0">
                          <a:solidFill>
                            <a:srgbClr val="001C39"/>
                          </a:solidFill>
                          <a:effectLst/>
                          <a:latin typeface="RN House Sans" panose="020B0504020203020204" pitchFamily="34" charset="0"/>
                        </a:rPr>
                        <a:t>​</a:t>
                      </a:r>
                      <a:endParaRPr lang="en-GB" sz="1100" b="0" i="0">
                        <a:solidFill>
                          <a:srgbClr val="001C39"/>
                        </a:solidFill>
                        <a:effectLst/>
                      </a:endParaRPr>
                    </a:p>
                  </a:txBody>
                  <a:tcPr marT="45749" marB="45749"/>
                </a:tc>
                <a:extLst>
                  <a:ext uri="{0D108BD9-81ED-4DB2-BD59-A6C34878D82A}">
                    <a16:rowId xmlns:a16="http://schemas.microsoft.com/office/drawing/2014/main" val="2315959490"/>
                  </a:ext>
                </a:extLst>
              </a:tr>
              <a:tr h="244001">
                <a:tc>
                  <a:txBody>
                    <a:bodyPr/>
                    <a:lstStyle/>
                    <a:p>
                      <a:pPr algn="ctr" fontAlgn="base"/>
                      <a:r>
                        <a:rPr lang="en-GB" sz="1100" b="0" i="0" dirty="0">
                          <a:solidFill>
                            <a:srgbClr val="0A2F64"/>
                          </a:solidFill>
                          <a:effectLst/>
                          <a:latin typeface="RN House Sans" panose="020B0504020203020204" pitchFamily="34" charset="0"/>
                        </a:rPr>
                        <a:t>UK</a:t>
                      </a:r>
                      <a:r>
                        <a:rPr lang="en-GB" sz="1100" b="0" i="0" dirty="0">
                          <a:solidFill>
                            <a:srgbClr val="001C39"/>
                          </a:solidFill>
                          <a:effectLst/>
                          <a:latin typeface="RN House Sans" panose="020B0504020203020204" pitchFamily="34" charset="0"/>
                        </a:rPr>
                        <a:t>​</a:t>
                      </a:r>
                      <a:endParaRPr lang="en-GB" sz="1100" b="0" i="0" dirty="0">
                        <a:solidFill>
                          <a:srgbClr val="001C39"/>
                        </a:solidFill>
                        <a:effectLst/>
                      </a:endParaRPr>
                    </a:p>
                  </a:txBody>
                  <a:tcPr marT="45749" marB="45749"/>
                </a:tc>
                <a:tc>
                  <a:txBody>
                    <a:bodyPr/>
                    <a:lstStyle/>
                    <a:p>
                      <a:pPr algn="ctr" fontAlgn="auto"/>
                      <a:r>
                        <a:rPr lang="en-GB" sz="1100" b="0" i="0" dirty="0">
                          <a:solidFill>
                            <a:srgbClr val="0A2F64"/>
                          </a:solidFill>
                          <a:effectLst/>
                          <a:latin typeface="RN House Sans" panose="020B0504020203020204" pitchFamily="34" charset="0"/>
                        </a:rPr>
                        <a:t>7 PM to 12 midnight​</a:t>
                      </a:r>
                    </a:p>
                  </a:txBody>
                  <a:tcPr marT="45749" marB="45749"/>
                </a:tc>
                <a:tc>
                  <a:txBody>
                    <a:bodyPr/>
                    <a:lstStyle/>
                    <a:p>
                      <a:pPr algn="ctr" fontAlgn="auto"/>
                      <a:r>
                        <a:rPr lang="en-GB" sz="1100" b="0" i="0" dirty="0">
                          <a:solidFill>
                            <a:srgbClr val="0A2F64"/>
                          </a:solidFill>
                          <a:effectLst/>
                          <a:latin typeface="RN House Sans" panose="020B0504020203020204" pitchFamily="34" charset="0"/>
                        </a:rPr>
                        <a:t>7 AM to 12 midnight​</a:t>
                      </a:r>
                    </a:p>
                  </a:txBody>
                  <a:tcPr marT="45749" marB="45749"/>
                </a:tc>
                <a:tc>
                  <a:txBody>
                    <a:bodyPr/>
                    <a:lstStyle/>
                    <a:p>
                      <a:pPr marL="0" marR="0" lvl="0" indent="0" algn="ctr" defTabSz="1034701" rtl="0" eaLnBrk="1" fontAlgn="auto" latinLnBrk="0" hangingPunct="1">
                        <a:lnSpc>
                          <a:spcPct val="100000"/>
                        </a:lnSpc>
                        <a:spcBef>
                          <a:spcPts val="0"/>
                        </a:spcBef>
                        <a:spcAft>
                          <a:spcPts val="0"/>
                        </a:spcAft>
                        <a:buClrTx/>
                        <a:buSzTx/>
                        <a:buFontTx/>
                        <a:buNone/>
                        <a:tabLst/>
                        <a:defRPr/>
                      </a:pPr>
                      <a:r>
                        <a:rPr lang="en-GB" sz="1100" b="0" i="0" dirty="0">
                          <a:solidFill>
                            <a:srgbClr val="0A2F64"/>
                          </a:solidFill>
                          <a:effectLst/>
                          <a:latin typeface="RN House Sans" panose="020B0504020203020204" pitchFamily="34" charset="0"/>
                        </a:rPr>
                        <a:t>7 AM to 12 midnight​</a:t>
                      </a:r>
                    </a:p>
                    <a:p>
                      <a:pPr algn="ctr" fontAlgn="auto"/>
                      <a:r>
                        <a:rPr lang="en-GB" sz="1100" b="0" i="0" dirty="0">
                          <a:solidFill>
                            <a:srgbClr val="0A2F64"/>
                          </a:solidFill>
                          <a:effectLst/>
                          <a:latin typeface="RN House Sans" panose="020B0504020203020204" pitchFamily="34" charset="0"/>
                        </a:rPr>
                        <a:t>​</a:t>
                      </a:r>
                    </a:p>
                  </a:txBody>
                  <a:tcPr marT="45749" marB="45749"/>
                </a:tc>
                <a:tc>
                  <a:txBody>
                    <a:bodyPr/>
                    <a:lstStyle/>
                    <a:p>
                      <a:pPr marL="0" marR="0" lvl="0" indent="0" algn="ctr" defTabSz="1034701" rtl="0" eaLnBrk="1" fontAlgn="auto" latinLnBrk="0" hangingPunct="1">
                        <a:lnSpc>
                          <a:spcPct val="100000"/>
                        </a:lnSpc>
                        <a:spcBef>
                          <a:spcPts val="0"/>
                        </a:spcBef>
                        <a:spcAft>
                          <a:spcPts val="0"/>
                        </a:spcAft>
                        <a:buClrTx/>
                        <a:buSzTx/>
                        <a:buFontTx/>
                        <a:buNone/>
                        <a:tabLst/>
                        <a:defRPr/>
                      </a:pPr>
                      <a:r>
                        <a:rPr lang="en-GB" sz="1100" b="0" i="0" dirty="0">
                          <a:solidFill>
                            <a:srgbClr val="0A2F64"/>
                          </a:solidFill>
                          <a:effectLst/>
                          <a:latin typeface="RN House Sans" panose="020B0504020203020204" pitchFamily="34" charset="0"/>
                        </a:rPr>
                        <a:t>7 AM to 12 midnight​</a:t>
                      </a:r>
                    </a:p>
                    <a:p>
                      <a:pPr algn="ctr" fontAlgn="auto"/>
                      <a:r>
                        <a:rPr lang="en-GB" sz="1100" b="0" i="0" dirty="0">
                          <a:solidFill>
                            <a:srgbClr val="0A2F64"/>
                          </a:solidFill>
                          <a:effectLst/>
                          <a:latin typeface="RN House Sans" panose="020B0504020203020204" pitchFamily="34" charset="0"/>
                        </a:rPr>
                        <a:t>​</a:t>
                      </a:r>
                    </a:p>
                  </a:txBody>
                  <a:tcPr marT="45749" marB="45749"/>
                </a:tc>
                <a:extLst>
                  <a:ext uri="{0D108BD9-81ED-4DB2-BD59-A6C34878D82A}">
                    <a16:rowId xmlns:a16="http://schemas.microsoft.com/office/drawing/2014/main" val="1307985155"/>
                  </a:ext>
                </a:extLst>
              </a:tr>
            </a:tbl>
          </a:graphicData>
        </a:graphic>
      </p:graphicFrame>
      <p:graphicFrame>
        <p:nvGraphicFramePr>
          <p:cNvPr id="8" name="Table 7">
            <a:extLst>
              <a:ext uri="{FF2B5EF4-FFF2-40B4-BE49-F238E27FC236}">
                <a16:creationId xmlns:a16="http://schemas.microsoft.com/office/drawing/2014/main" id="{52730C05-9420-4F3B-B596-84D990594C5B}"/>
              </a:ext>
            </a:extLst>
          </p:cNvPr>
          <p:cNvGraphicFramePr>
            <a:graphicFrameLocks noGrp="1"/>
          </p:cNvGraphicFramePr>
          <p:nvPr>
            <p:extLst>
              <p:ext uri="{D42A27DB-BD31-4B8C-83A1-F6EECF244321}">
                <p14:modId xmlns:p14="http://schemas.microsoft.com/office/powerpoint/2010/main" val="3006930859"/>
              </p:ext>
            </p:extLst>
          </p:nvPr>
        </p:nvGraphicFramePr>
        <p:xfrm>
          <a:off x="486000" y="4507407"/>
          <a:ext cx="5703888" cy="945756"/>
        </p:xfrm>
        <a:graphic>
          <a:graphicData uri="http://schemas.openxmlformats.org/drawingml/2006/table">
            <a:tbl>
              <a:tblPr firstRow="1" bandRow="1">
                <a:tableStyleId>{69CF1AB2-1976-4502-BF36-3FF5EA218861}</a:tableStyleId>
              </a:tblPr>
              <a:tblGrid>
                <a:gridCol w="1246063">
                  <a:extLst>
                    <a:ext uri="{9D8B030D-6E8A-4147-A177-3AD203B41FA5}">
                      <a16:colId xmlns:a16="http://schemas.microsoft.com/office/drawing/2014/main" val="2156585831"/>
                    </a:ext>
                  </a:extLst>
                </a:gridCol>
                <a:gridCol w="1143032">
                  <a:extLst>
                    <a:ext uri="{9D8B030D-6E8A-4147-A177-3AD203B41FA5}">
                      <a16:colId xmlns:a16="http://schemas.microsoft.com/office/drawing/2014/main" val="2108738424"/>
                    </a:ext>
                  </a:extLst>
                </a:gridCol>
                <a:gridCol w="1051589">
                  <a:extLst>
                    <a:ext uri="{9D8B030D-6E8A-4147-A177-3AD203B41FA5}">
                      <a16:colId xmlns:a16="http://schemas.microsoft.com/office/drawing/2014/main" val="1014978109"/>
                    </a:ext>
                  </a:extLst>
                </a:gridCol>
                <a:gridCol w="1097311">
                  <a:extLst>
                    <a:ext uri="{9D8B030D-6E8A-4147-A177-3AD203B41FA5}">
                      <a16:colId xmlns:a16="http://schemas.microsoft.com/office/drawing/2014/main" val="1035781387"/>
                    </a:ext>
                  </a:extLst>
                </a:gridCol>
                <a:gridCol w="1165893">
                  <a:extLst>
                    <a:ext uri="{9D8B030D-6E8A-4147-A177-3AD203B41FA5}">
                      <a16:colId xmlns:a16="http://schemas.microsoft.com/office/drawing/2014/main" val="1568669588"/>
                    </a:ext>
                  </a:extLst>
                </a:gridCol>
              </a:tblGrid>
              <a:tr h="246134">
                <a:tc gridSpan="5">
                  <a:txBody>
                    <a:bodyPr/>
                    <a:lstStyle/>
                    <a:p>
                      <a:pPr algn="l" fontAlgn="base"/>
                      <a:r>
                        <a:rPr lang="en-GB" sz="1100" b="1" i="0" dirty="0">
                          <a:solidFill>
                            <a:srgbClr val="001C39"/>
                          </a:solidFill>
                          <a:effectLst/>
                          <a:latin typeface="RN House Sans" panose="020B0504020203020204" pitchFamily="34" charset="0"/>
                        </a:rPr>
                        <a:t>Operational Hours​</a:t>
                      </a:r>
                      <a:endParaRPr lang="en-GB" sz="1100" b="1" i="0" dirty="0">
                        <a:solidFill>
                          <a:srgbClr val="001C39"/>
                        </a:solidFill>
                        <a:effectLst/>
                      </a:endParaRPr>
                    </a:p>
                  </a:txBody>
                  <a:tcPr marT="45866" marB="45866"/>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543976117"/>
                  </a:ext>
                </a:extLst>
              </a:tr>
              <a:tr h="246134">
                <a:tc>
                  <a:txBody>
                    <a:bodyPr/>
                    <a:lstStyle/>
                    <a:p>
                      <a:pPr algn="r" fontAlgn="base"/>
                      <a:r>
                        <a:rPr lang="en-GB" sz="1100" b="0" i="0" dirty="0">
                          <a:solidFill>
                            <a:srgbClr val="0A2F64"/>
                          </a:solidFill>
                          <a:effectLst/>
                          <a:latin typeface="RN House Sans" panose="020B0504020203020204" pitchFamily="34" charset="0"/>
                        </a:rPr>
                        <a:t>Time Zone</a:t>
                      </a:r>
                      <a:r>
                        <a:rPr lang="en-GB" sz="1100" b="0" i="0" dirty="0">
                          <a:solidFill>
                            <a:srgbClr val="001C39"/>
                          </a:solidFill>
                          <a:effectLst/>
                          <a:latin typeface="RN House Sans" panose="020B0504020203020204" pitchFamily="34" charset="0"/>
                        </a:rPr>
                        <a:t>​</a:t>
                      </a:r>
                      <a:endParaRPr lang="en-GB" sz="1100" b="0" i="0" dirty="0">
                        <a:solidFill>
                          <a:srgbClr val="001C39"/>
                        </a:solidFill>
                        <a:effectLst/>
                      </a:endParaRPr>
                    </a:p>
                  </a:txBody>
                  <a:tcPr marT="45866" marB="45866"/>
                </a:tc>
                <a:tc>
                  <a:txBody>
                    <a:bodyPr/>
                    <a:lstStyle/>
                    <a:p>
                      <a:pPr algn="r" fontAlgn="base"/>
                      <a:r>
                        <a:rPr lang="en-GB" sz="1100" b="0" i="0">
                          <a:solidFill>
                            <a:srgbClr val="0A2F64"/>
                          </a:solidFill>
                          <a:effectLst/>
                          <a:latin typeface="RN House Sans" panose="020B0504020203020204" pitchFamily="34" charset="0"/>
                        </a:rPr>
                        <a:t>Weekdays</a:t>
                      </a:r>
                      <a:r>
                        <a:rPr lang="en-GB" sz="1100" b="0" i="0">
                          <a:solidFill>
                            <a:srgbClr val="001C39"/>
                          </a:solidFill>
                          <a:effectLst/>
                          <a:latin typeface="RN House Sans" panose="020B0504020203020204" pitchFamily="34" charset="0"/>
                        </a:rPr>
                        <a:t>​</a:t>
                      </a:r>
                      <a:endParaRPr lang="en-GB" sz="1100" b="0" i="0">
                        <a:solidFill>
                          <a:srgbClr val="001C39"/>
                        </a:solidFill>
                        <a:effectLst/>
                      </a:endParaRPr>
                    </a:p>
                  </a:txBody>
                  <a:tcPr marT="45866" marB="45866"/>
                </a:tc>
                <a:tc>
                  <a:txBody>
                    <a:bodyPr/>
                    <a:lstStyle/>
                    <a:p>
                      <a:pPr algn="r" fontAlgn="base"/>
                      <a:r>
                        <a:rPr lang="en-GB" sz="1100" b="0" i="0" dirty="0">
                          <a:solidFill>
                            <a:srgbClr val="0A2F64"/>
                          </a:solidFill>
                          <a:effectLst/>
                          <a:latin typeface="RN House Sans" panose="020B0504020203020204" pitchFamily="34" charset="0"/>
                        </a:rPr>
                        <a:t>Saturday</a:t>
                      </a:r>
                      <a:r>
                        <a:rPr lang="en-GB" sz="1100" b="0" i="0" dirty="0">
                          <a:solidFill>
                            <a:srgbClr val="001C39"/>
                          </a:solidFill>
                          <a:effectLst/>
                          <a:latin typeface="RN House Sans" panose="020B0504020203020204" pitchFamily="34" charset="0"/>
                        </a:rPr>
                        <a:t>​</a:t>
                      </a:r>
                      <a:endParaRPr lang="en-GB" sz="1100" b="0" i="0" dirty="0">
                        <a:solidFill>
                          <a:srgbClr val="001C39"/>
                        </a:solidFill>
                        <a:effectLst/>
                      </a:endParaRPr>
                    </a:p>
                  </a:txBody>
                  <a:tcPr marT="45866" marB="45866"/>
                </a:tc>
                <a:tc>
                  <a:txBody>
                    <a:bodyPr/>
                    <a:lstStyle/>
                    <a:p>
                      <a:pPr algn="r" fontAlgn="base"/>
                      <a:r>
                        <a:rPr lang="en-GB" sz="1100" b="0" i="0">
                          <a:solidFill>
                            <a:srgbClr val="0A2F64"/>
                          </a:solidFill>
                          <a:effectLst/>
                          <a:latin typeface="RN House Sans" panose="020B0504020203020204" pitchFamily="34" charset="0"/>
                        </a:rPr>
                        <a:t>Sunday</a:t>
                      </a:r>
                      <a:r>
                        <a:rPr lang="en-GB" sz="1100" b="0" i="0">
                          <a:solidFill>
                            <a:srgbClr val="001C39"/>
                          </a:solidFill>
                          <a:effectLst/>
                          <a:latin typeface="RN House Sans" panose="020B0504020203020204" pitchFamily="34" charset="0"/>
                        </a:rPr>
                        <a:t>​</a:t>
                      </a:r>
                      <a:endParaRPr lang="en-GB" sz="1100" b="0" i="0">
                        <a:solidFill>
                          <a:srgbClr val="001C39"/>
                        </a:solidFill>
                        <a:effectLst/>
                      </a:endParaRPr>
                    </a:p>
                  </a:txBody>
                  <a:tcPr marT="45866" marB="45866"/>
                </a:tc>
                <a:tc>
                  <a:txBody>
                    <a:bodyPr/>
                    <a:lstStyle/>
                    <a:p>
                      <a:pPr algn="r" fontAlgn="base"/>
                      <a:r>
                        <a:rPr lang="en-GB" sz="1100" b="0" i="0" dirty="0">
                          <a:solidFill>
                            <a:srgbClr val="0A2F64"/>
                          </a:solidFill>
                          <a:effectLst/>
                          <a:latin typeface="RN House Sans" panose="020B0504020203020204" pitchFamily="34" charset="0"/>
                        </a:rPr>
                        <a:t>Bank Holiday</a:t>
                      </a:r>
                      <a:r>
                        <a:rPr lang="en-GB" sz="1100" b="0" i="0" dirty="0">
                          <a:solidFill>
                            <a:srgbClr val="001C39"/>
                          </a:solidFill>
                          <a:effectLst/>
                          <a:latin typeface="RN House Sans" panose="020B0504020203020204" pitchFamily="34" charset="0"/>
                        </a:rPr>
                        <a:t>​</a:t>
                      </a:r>
                      <a:endParaRPr lang="en-GB" sz="1100" b="0" i="0" dirty="0">
                        <a:solidFill>
                          <a:srgbClr val="001C39"/>
                        </a:solidFill>
                        <a:effectLst/>
                      </a:endParaRPr>
                    </a:p>
                  </a:txBody>
                  <a:tcPr marT="45866" marB="45866"/>
                </a:tc>
                <a:extLst>
                  <a:ext uri="{0D108BD9-81ED-4DB2-BD59-A6C34878D82A}">
                    <a16:rowId xmlns:a16="http://schemas.microsoft.com/office/drawing/2014/main" val="758754863"/>
                  </a:ext>
                </a:extLst>
              </a:tr>
              <a:tr h="244331">
                <a:tc>
                  <a:txBody>
                    <a:bodyPr/>
                    <a:lstStyle/>
                    <a:p>
                      <a:pPr algn="ctr" fontAlgn="base"/>
                      <a:r>
                        <a:rPr lang="en-GB" sz="1100" b="0" i="0" dirty="0">
                          <a:solidFill>
                            <a:srgbClr val="0A2F64"/>
                          </a:solidFill>
                          <a:effectLst/>
                          <a:latin typeface="RN House Sans" panose="020B0504020203020204" pitchFamily="34" charset="0"/>
                        </a:rPr>
                        <a:t>UK</a:t>
                      </a:r>
                      <a:r>
                        <a:rPr lang="en-GB" sz="1100" b="0" i="0" dirty="0">
                          <a:solidFill>
                            <a:srgbClr val="001C39"/>
                          </a:solidFill>
                          <a:effectLst/>
                          <a:latin typeface="RN House Sans" panose="020B0504020203020204" pitchFamily="34" charset="0"/>
                        </a:rPr>
                        <a:t>​</a:t>
                      </a:r>
                      <a:endParaRPr lang="en-GB" sz="1100" b="0" i="0" dirty="0">
                        <a:solidFill>
                          <a:srgbClr val="001C39"/>
                        </a:solidFill>
                        <a:effectLst/>
                      </a:endParaRPr>
                    </a:p>
                  </a:txBody>
                  <a:tcPr marT="45866" marB="45866"/>
                </a:tc>
                <a:tc>
                  <a:txBody>
                    <a:bodyPr/>
                    <a:lstStyle/>
                    <a:p>
                      <a:pPr algn="ctr" fontAlgn="auto"/>
                      <a:r>
                        <a:rPr lang="en-GB" sz="1100" b="0" i="0" dirty="0">
                          <a:solidFill>
                            <a:srgbClr val="0A2F64"/>
                          </a:solidFill>
                          <a:effectLst/>
                          <a:latin typeface="RN House Sans" panose="020B0504020203020204" pitchFamily="34" charset="0"/>
                        </a:rPr>
                        <a:t>12 AM to 7 AM​</a:t>
                      </a:r>
                    </a:p>
                  </a:txBody>
                  <a:tcPr marT="45866" marB="45866"/>
                </a:tc>
                <a:tc>
                  <a:txBody>
                    <a:bodyPr/>
                    <a:lstStyle/>
                    <a:p>
                      <a:pPr algn="ctr" fontAlgn="auto"/>
                      <a:r>
                        <a:rPr lang="en-GB" sz="1100" b="0" i="0" dirty="0">
                          <a:solidFill>
                            <a:srgbClr val="0A2F64"/>
                          </a:solidFill>
                          <a:effectLst/>
                          <a:latin typeface="RN House Sans" panose="020B0504020203020204" pitchFamily="34" charset="0"/>
                        </a:rPr>
                        <a:t>12 AM to 7 AM​</a:t>
                      </a:r>
                    </a:p>
                  </a:txBody>
                  <a:tcPr marT="45866" marB="45866"/>
                </a:tc>
                <a:tc>
                  <a:txBody>
                    <a:bodyPr/>
                    <a:lstStyle/>
                    <a:p>
                      <a:pPr algn="ctr" fontAlgn="auto"/>
                      <a:r>
                        <a:rPr lang="en-GB" sz="1100" b="0" i="0" dirty="0">
                          <a:solidFill>
                            <a:srgbClr val="0A2F64"/>
                          </a:solidFill>
                          <a:effectLst/>
                          <a:latin typeface="RN House Sans" panose="020B0504020203020204" pitchFamily="34" charset="0"/>
                        </a:rPr>
                        <a:t>12 AM to 7 AM​</a:t>
                      </a:r>
                    </a:p>
                  </a:txBody>
                  <a:tcPr marT="45866" marB="45866"/>
                </a:tc>
                <a:tc>
                  <a:txBody>
                    <a:bodyPr/>
                    <a:lstStyle/>
                    <a:p>
                      <a:pPr algn="ctr" fontAlgn="auto"/>
                      <a:r>
                        <a:rPr lang="en-GB" sz="1100" b="0" i="0" dirty="0">
                          <a:solidFill>
                            <a:srgbClr val="0A2F64"/>
                          </a:solidFill>
                          <a:effectLst/>
                          <a:latin typeface="RN House Sans" panose="020B0504020203020204" pitchFamily="34" charset="0"/>
                        </a:rPr>
                        <a:t>12 AM to 7 AM​</a:t>
                      </a:r>
                    </a:p>
                  </a:txBody>
                  <a:tcPr marT="45866" marB="45866"/>
                </a:tc>
                <a:extLst>
                  <a:ext uri="{0D108BD9-81ED-4DB2-BD59-A6C34878D82A}">
                    <a16:rowId xmlns:a16="http://schemas.microsoft.com/office/drawing/2014/main" val="526199182"/>
                  </a:ext>
                </a:extLst>
              </a:tr>
            </a:tbl>
          </a:graphicData>
        </a:graphic>
      </p:graphicFrame>
    </p:spTree>
    <p:extLst>
      <p:ext uri="{BB962C8B-B14F-4D97-AF65-F5344CB8AC3E}">
        <p14:creationId xmlns:p14="http://schemas.microsoft.com/office/powerpoint/2010/main" val="553843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890A-1EC4-4660-87AF-4339FD74CC12}"/>
              </a:ext>
            </a:extLst>
          </p:cNvPr>
          <p:cNvSpPr>
            <a:spLocks noGrp="1"/>
          </p:cNvSpPr>
          <p:nvPr>
            <p:ph type="title"/>
          </p:nvPr>
        </p:nvSpPr>
        <p:spPr/>
        <p:txBody>
          <a:bodyPr/>
          <a:lstStyle/>
          <a:p>
            <a:r>
              <a:rPr lang="en-GB" altLang="en-US" dirty="0"/>
              <a:t>Platform Resilience</a:t>
            </a:r>
            <a:endParaRPr lang="en-GB" dirty="0"/>
          </a:p>
        </p:txBody>
      </p:sp>
      <p:sp>
        <p:nvSpPr>
          <p:cNvPr id="4" name="Slide Number Placeholder 3">
            <a:extLst>
              <a:ext uri="{FF2B5EF4-FFF2-40B4-BE49-F238E27FC236}">
                <a16:creationId xmlns:a16="http://schemas.microsoft.com/office/drawing/2014/main" id="{6A9D71FB-266F-4852-9AD0-5D1A035FE725}"/>
              </a:ext>
            </a:extLst>
          </p:cNvPr>
          <p:cNvSpPr>
            <a:spLocks noGrp="1"/>
          </p:cNvSpPr>
          <p:nvPr>
            <p:ph type="sldNum" sz="quarter" idx="12"/>
          </p:nvPr>
        </p:nvSpPr>
        <p:spPr/>
        <p:txBody>
          <a:bodyPr/>
          <a:lstStyle/>
          <a:p>
            <a:fld id="{63E01DB9-4BD9-4C43-A10E-8D4F70EA4320}" type="slidenum">
              <a:rPr lang="en-US" smtClean="0"/>
              <a:t>9</a:t>
            </a:fld>
            <a:endParaRPr lang="en-US" dirty="0"/>
          </a:p>
        </p:txBody>
      </p:sp>
      <p:graphicFrame>
        <p:nvGraphicFramePr>
          <p:cNvPr id="8" name="Table 7">
            <a:extLst>
              <a:ext uri="{FF2B5EF4-FFF2-40B4-BE49-F238E27FC236}">
                <a16:creationId xmlns:a16="http://schemas.microsoft.com/office/drawing/2014/main" id="{FAFF35AA-FE8B-4A22-9BFA-C271D518C604}"/>
              </a:ext>
            </a:extLst>
          </p:cNvPr>
          <p:cNvGraphicFramePr>
            <a:graphicFrameLocks noGrp="1"/>
          </p:cNvGraphicFramePr>
          <p:nvPr>
            <p:extLst>
              <p:ext uri="{D42A27DB-BD31-4B8C-83A1-F6EECF244321}">
                <p14:modId xmlns:p14="http://schemas.microsoft.com/office/powerpoint/2010/main" val="221753262"/>
              </p:ext>
            </p:extLst>
          </p:nvPr>
        </p:nvGraphicFramePr>
        <p:xfrm>
          <a:off x="229666" y="736980"/>
          <a:ext cx="6444601" cy="5935045"/>
        </p:xfrm>
        <a:graphic>
          <a:graphicData uri="http://schemas.openxmlformats.org/drawingml/2006/table">
            <a:tbl>
              <a:tblPr/>
              <a:tblGrid>
                <a:gridCol w="3612691">
                  <a:extLst>
                    <a:ext uri="{9D8B030D-6E8A-4147-A177-3AD203B41FA5}">
                      <a16:colId xmlns:a16="http://schemas.microsoft.com/office/drawing/2014/main" val="116954773"/>
                    </a:ext>
                  </a:extLst>
                </a:gridCol>
                <a:gridCol w="943970">
                  <a:extLst>
                    <a:ext uri="{9D8B030D-6E8A-4147-A177-3AD203B41FA5}">
                      <a16:colId xmlns:a16="http://schemas.microsoft.com/office/drawing/2014/main" val="2796598380"/>
                    </a:ext>
                  </a:extLst>
                </a:gridCol>
                <a:gridCol w="943970">
                  <a:extLst>
                    <a:ext uri="{9D8B030D-6E8A-4147-A177-3AD203B41FA5}">
                      <a16:colId xmlns:a16="http://schemas.microsoft.com/office/drawing/2014/main" val="1155768153"/>
                    </a:ext>
                  </a:extLst>
                </a:gridCol>
                <a:gridCol w="943970">
                  <a:extLst>
                    <a:ext uri="{9D8B030D-6E8A-4147-A177-3AD203B41FA5}">
                      <a16:colId xmlns:a16="http://schemas.microsoft.com/office/drawing/2014/main" val="2354800054"/>
                    </a:ext>
                  </a:extLst>
                </a:gridCol>
              </a:tblGrid>
              <a:tr h="45005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200" b="1" i="0" u="none" strike="noStrike" cap="none" normalizeH="0" baseline="0" dirty="0">
                          <a:ln>
                            <a:noFill/>
                          </a:ln>
                          <a:solidFill>
                            <a:srgbClr val="000000"/>
                          </a:solidFill>
                          <a:effectLst/>
                          <a:latin typeface="RN House Sans Regular" panose="020B0504020203020204" pitchFamily="34" charset="0"/>
                          <a:cs typeface="Arial" panose="020B0604020202020204" pitchFamily="34" charset="0"/>
                        </a:rPr>
                        <a:t>Resilience / Data Classification, Measures and Metrics</a:t>
                      </a:r>
                    </a:p>
                  </a:txBody>
                  <a:tcPr marL="86171" marR="86171" marT="45684" marB="45684"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accent1"/>
                          </a:solidFill>
                          <a:effectLst/>
                          <a:latin typeface="RN House Sans Regular" panose="020B0504020203020204" pitchFamily="34" charset="0"/>
                          <a:cs typeface="Arial" panose="020B0604020202020204" pitchFamily="34" charset="0"/>
                        </a:rPr>
                        <a:t>ARIC</a:t>
                      </a:r>
                    </a:p>
                  </a:txBody>
                  <a:tcPr marL="86171" marR="86171" marT="45684" marB="45684"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accent1"/>
                          </a:solidFill>
                          <a:effectLst/>
                          <a:latin typeface="RN House Sans Regular" panose="020B0504020203020204" pitchFamily="34" charset="0"/>
                          <a:cs typeface="Arial" panose="020B0604020202020204" pitchFamily="34" charset="0"/>
                        </a:rPr>
                        <a:t>EDH (Hadoop)</a:t>
                      </a:r>
                    </a:p>
                  </a:txBody>
                  <a:tcPr marL="86171" marR="86171" marT="45684" marB="45684"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algn="ctr" rtl="0"/>
                      <a:r>
                        <a:rPr lang="en-GB" sz="1000" b="1" dirty="0" err="1">
                          <a:solidFill>
                            <a:schemeClr val="accent1"/>
                          </a:solidFill>
                        </a:rPr>
                        <a:t>StreamSets</a:t>
                      </a:r>
                      <a:endParaRPr lang="en-GB" sz="1000" b="1" dirty="0">
                        <a:solidFill>
                          <a:schemeClr val="accent1"/>
                        </a:solidFill>
                      </a:endParaRPr>
                    </a:p>
                  </a:txBody>
                  <a:tcPr marL="12158" marR="12158" marT="36000" marB="6079"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extLst>
                  <a:ext uri="{0D108BD9-81ED-4DB2-BD59-A6C34878D82A}">
                    <a16:rowId xmlns:a16="http://schemas.microsoft.com/office/drawing/2014/main" val="382228909"/>
                  </a:ext>
                </a:extLst>
              </a:tr>
              <a:tr h="417249">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en-US" sz="1100" b="0" i="0" u="none" strike="noStrike" cap="none" normalizeH="0" baseline="0" dirty="0">
                          <a:ln>
                            <a:noFill/>
                          </a:ln>
                          <a:solidFill>
                            <a:srgbClr val="000000"/>
                          </a:solidFill>
                          <a:effectLst/>
                          <a:latin typeface="RN House Sans Regular" panose="020B0504020203020204" pitchFamily="34" charset="0"/>
                          <a:cs typeface="Arial" panose="020B0604020202020204" pitchFamily="34" charset="0"/>
                        </a:rPr>
                        <a:t>Have the resilience requirements been approved by the Business Service owner or approved delegate</a:t>
                      </a:r>
                    </a:p>
                  </a:txBody>
                  <a:tcPr marL="86171" marR="86171" marT="45684" marB="45684"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algn="ctr" rtl="0"/>
                      <a:r>
                        <a:rPr lang="en-GB" sz="1000" dirty="0">
                          <a:solidFill>
                            <a:schemeClr val="accent1"/>
                          </a:solidFill>
                        </a:rPr>
                        <a:t> Yes</a:t>
                      </a:r>
                    </a:p>
                  </a:txBody>
                  <a:tcPr marL="12158" marR="12158" marT="36000" marB="6079"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100" b="0" i="0" u="none" strike="noStrike" kern="1200" cap="none" spc="0" normalizeH="0" baseline="0" noProof="0" dirty="0">
                          <a:ln>
                            <a:noFill/>
                          </a:ln>
                          <a:solidFill>
                            <a:schemeClr val="accent1"/>
                          </a:solidFill>
                          <a:effectLst/>
                          <a:uLnTx/>
                          <a:uFillTx/>
                          <a:latin typeface="RN House Sans Regular" panose="020B0504020203020204" pitchFamily="34" charset="0"/>
                          <a:ea typeface="+mn-ea"/>
                          <a:cs typeface="+mn-cs"/>
                        </a:rPr>
                        <a:t>N/A</a:t>
                      </a:r>
                    </a:p>
                  </a:txBody>
                  <a:tcPr marL="86171" marR="86171" marT="45684" marB="45684"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000" kern="1200" dirty="0">
                          <a:solidFill>
                            <a:schemeClr val="accent1"/>
                          </a:solidFill>
                          <a:effectLst/>
                          <a:latin typeface="Arial" panose="020B0604020202020204" pitchFamily="34" charset="0"/>
                          <a:ea typeface="+mn-ea"/>
                          <a:cs typeface="Arial" panose="020B0604020202020204" pitchFamily="34" charset="0"/>
                        </a:rPr>
                        <a:t>Yes</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extLst>
                  <a:ext uri="{0D108BD9-81ED-4DB2-BD59-A6C34878D82A}">
                    <a16:rowId xmlns:a16="http://schemas.microsoft.com/office/drawing/2014/main" val="4023017644"/>
                  </a:ext>
                </a:extLst>
              </a:tr>
              <a:tr h="529505">
                <a:tc>
                  <a:txBody>
                    <a:bodyPr/>
                    <a:lstStyle/>
                    <a:p>
                      <a:pPr marL="0" marR="0" lvl="0" indent="0" algn="l" rtl="0" eaLnBrk="1" fontAlgn="base" latinLnBrk="0" hangingPunct="1">
                        <a:lnSpc>
                          <a:spcPct val="100000"/>
                        </a:lnSpc>
                        <a:spcBef>
                          <a:spcPct val="0"/>
                        </a:spcBef>
                        <a:spcAft>
                          <a:spcPct val="0"/>
                        </a:spcAft>
                        <a:buFontTx/>
                        <a:buNone/>
                      </a:pPr>
                      <a:r>
                        <a:rPr kumimoji="0" lang="en-GB" altLang="en-US" sz="1100" b="0" i="0" u="none" strike="noStrike" cap="none" normalizeH="0" baseline="0" dirty="0">
                          <a:ln>
                            <a:noFill/>
                          </a:ln>
                          <a:solidFill>
                            <a:srgbClr val="000000"/>
                          </a:solidFill>
                          <a:effectLst/>
                          <a:latin typeface="RN House Sans Regular" panose="020B0504020203020204" pitchFamily="34" charset="0"/>
                          <a:cs typeface="Arial"/>
                        </a:rPr>
                        <a:t>Name of the Business Service owner or approved delegate</a:t>
                      </a:r>
                      <a:endParaRPr lang="en-US" sz="2000" dirty="0">
                        <a:latin typeface="RN House Sans Regular" panose="020B0504020203020204" pitchFamily="34" charset="0"/>
                      </a:endParaRPr>
                    </a:p>
                    <a:p>
                      <a:pPr marL="0" marR="0" lvl="0" indent="0" algn="l">
                        <a:lnSpc>
                          <a:spcPct val="100000"/>
                        </a:lnSpc>
                        <a:spcBef>
                          <a:spcPct val="0"/>
                        </a:spcBef>
                        <a:spcAft>
                          <a:spcPct val="0"/>
                        </a:spcAft>
                        <a:buFontTx/>
                        <a:buNone/>
                      </a:pPr>
                      <a:r>
                        <a:rPr lang="en-GB" altLang="en-US" sz="1100" b="0" i="0" u="none" strike="noStrike" cap="none" normalizeH="0" baseline="0" dirty="0">
                          <a:ln>
                            <a:noFill/>
                          </a:ln>
                          <a:solidFill>
                            <a:srgbClr val="000000"/>
                          </a:solidFill>
                          <a:effectLst/>
                          <a:latin typeface="RN House Sans Regular" panose="020B0504020203020204" pitchFamily="34" charset="0"/>
                          <a:cs typeface="Arial"/>
                        </a:rPr>
                        <a:t> </a:t>
                      </a:r>
                      <a:r>
                        <a:rPr lang="nb-NO" sz="1100" b="0" i="0" u="none" strike="noStrike" cap="none" normalizeH="0" baseline="0" noProof="0" dirty="0">
                          <a:ln>
                            <a:noFill/>
                          </a:ln>
                          <a:solidFill>
                            <a:srgbClr val="000000"/>
                          </a:solidFill>
                          <a:effectLst/>
                          <a:latin typeface="RN House Sans Regular" panose="020B0504020203020204" pitchFamily="34" charset="0"/>
                          <a:hlinkClick r:id="rId2"/>
                        </a:rPr>
                        <a:t>Tier 1 &amp; 2 Asset List</a:t>
                      </a:r>
                      <a:endParaRPr kumimoji="0" lang="en-US" sz="2000" dirty="0">
                        <a:latin typeface="RN House Sans Regular" panose="020B0504020203020204" pitchFamily="34" charset="0"/>
                      </a:endParaRPr>
                    </a:p>
                  </a:txBody>
                  <a:tcPr marL="86171" marR="86171" marT="45684" marB="45684"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algn="ctr" rtl="0"/>
                      <a:r>
                        <a:rPr lang="en-GB" sz="1000" dirty="0">
                          <a:solidFill>
                            <a:schemeClr val="accent1"/>
                          </a:solidFill>
                        </a:rPr>
                        <a:t>TBC</a:t>
                      </a:r>
                    </a:p>
                  </a:txBody>
                  <a:tcPr marL="12158" marR="12158" marT="36000" marB="6079"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lang="en-US" altLang="en-US" sz="1100" kern="1200" dirty="0">
                        <a:solidFill>
                          <a:schemeClr val="accent1"/>
                        </a:solidFill>
                        <a:effectLst/>
                        <a:latin typeface="RN House Sans Regular" panose="020B0504020203020204" pitchFamily="34" charset="0"/>
                        <a:ea typeface="+mn-ea"/>
                        <a:cs typeface="+mn-cs"/>
                      </a:endParaRPr>
                    </a:p>
                  </a:txBody>
                  <a:tcPr marL="86171" marR="86171" marT="45684" marB="45684"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N/A</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extLst>
                  <a:ext uri="{0D108BD9-81ED-4DB2-BD59-A6C34878D82A}">
                    <a16:rowId xmlns:a16="http://schemas.microsoft.com/office/drawing/2014/main" val="743662796"/>
                  </a:ext>
                </a:extLst>
              </a:tr>
              <a:tr h="253221">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en-US" sz="1100" b="0" i="0" u="none" strike="noStrike" cap="none" normalizeH="0" baseline="0" dirty="0">
                          <a:ln>
                            <a:noFill/>
                          </a:ln>
                          <a:solidFill>
                            <a:srgbClr val="000000"/>
                          </a:solidFill>
                          <a:effectLst/>
                          <a:latin typeface="RN House Sans Regular" panose="020B0504020203020204" pitchFamily="34" charset="0"/>
                          <a:cs typeface="Arial" panose="020B0604020202020204" pitchFamily="34" charset="0"/>
                        </a:rPr>
                        <a:t>Business Service Resilience Tier</a:t>
                      </a:r>
                    </a:p>
                  </a:txBody>
                  <a:tcPr marL="86171" marR="86171" marT="45684" marB="45684"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algn="ctr" rtl="0"/>
                      <a:r>
                        <a:rPr lang="en-GB" sz="1000" dirty="0">
                          <a:solidFill>
                            <a:schemeClr val="accent1"/>
                          </a:solidFill>
                        </a:rPr>
                        <a:t>2</a:t>
                      </a:r>
                    </a:p>
                  </a:txBody>
                  <a:tcPr marL="12158" marR="12158" marT="36000" marB="6079"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en-US" sz="1100" kern="1200" dirty="0">
                          <a:solidFill>
                            <a:schemeClr val="accent1"/>
                          </a:solidFill>
                          <a:effectLst/>
                          <a:latin typeface="RN House Sans Regular" panose="020B0504020203020204" pitchFamily="34" charset="0"/>
                          <a:ea typeface="+mn-ea"/>
                          <a:cs typeface="+mn-cs"/>
                        </a:rPr>
                        <a:t>3</a:t>
                      </a:r>
                    </a:p>
                  </a:txBody>
                  <a:tcPr marL="86171" marR="86171" marT="45684" marB="45684"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rtl="0" eaLnBrk="1" fontAlgn="base" latinLnBrk="0" hangingPunct="1">
                        <a:lnSpc>
                          <a:spcPct val="100000"/>
                        </a:lnSpc>
                        <a:spcBef>
                          <a:spcPct val="0"/>
                        </a:spcBef>
                        <a:spcAft>
                          <a:spcPct val="0"/>
                        </a:spcAft>
                        <a:buFontTx/>
                        <a:buNone/>
                      </a:pPr>
                      <a:r>
                        <a:rPr kumimoji="0" lang="en-US" altLang="en-US" sz="1000"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3</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extLst>
                  <a:ext uri="{0D108BD9-81ED-4DB2-BD59-A6C34878D82A}">
                    <a16:rowId xmlns:a16="http://schemas.microsoft.com/office/drawing/2014/main" val="873441650"/>
                  </a:ext>
                </a:extLst>
              </a:tr>
              <a:tr h="417249">
                <a:tc>
                  <a:txBody>
                    <a:bodyPr/>
                    <a:lstStyle/>
                    <a:p>
                      <a:pPr marL="0" marR="0" lvl="0" indent="0" algn="l">
                        <a:lnSpc>
                          <a:spcPct val="100000"/>
                        </a:lnSpc>
                        <a:spcBef>
                          <a:spcPct val="0"/>
                        </a:spcBef>
                        <a:spcAft>
                          <a:spcPct val="0"/>
                        </a:spcAft>
                        <a:buNone/>
                      </a:pPr>
                      <a:r>
                        <a:rPr lang="en-GB" sz="1100" b="0" i="0" u="none" strike="noStrike" cap="none" normalizeH="0" baseline="0" noProof="0" dirty="0">
                          <a:ln>
                            <a:noFill/>
                          </a:ln>
                          <a:solidFill>
                            <a:srgbClr val="000000"/>
                          </a:solidFill>
                          <a:effectLst/>
                          <a:latin typeface="RN House Sans Regular" panose="020B0504020203020204" pitchFamily="34" charset="0"/>
                        </a:rPr>
                        <a:t>If Tier 1 or 2 provide:</a:t>
                      </a:r>
                      <a:endParaRPr lang="en-US" sz="1100" b="0" i="0" u="none" strike="noStrike" cap="none" normalizeH="0" baseline="0" noProof="0" dirty="0">
                        <a:ln>
                          <a:noFill/>
                        </a:ln>
                        <a:effectLst/>
                        <a:latin typeface="RN House Sans Regular" panose="020B0504020203020204" pitchFamily="34" charset="0"/>
                      </a:endParaRPr>
                    </a:p>
                    <a:p>
                      <a:pPr marL="171450" marR="0" lvl="0" indent="-171450" algn="l">
                        <a:lnSpc>
                          <a:spcPct val="100000"/>
                        </a:lnSpc>
                        <a:spcBef>
                          <a:spcPct val="0"/>
                        </a:spcBef>
                        <a:spcAft>
                          <a:spcPct val="0"/>
                        </a:spcAft>
                        <a:buFont typeface="Arial,Sans-Serif"/>
                        <a:buChar char="•"/>
                      </a:pPr>
                      <a:r>
                        <a:rPr lang="en-GB" sz="1100" b="0" i="0" u="none" strike="noStrike" cap="none" normalizeH="0" baseline="0" noProof="0" dirty="0">
                          <a:ln>
                            <a:noFill/>
                          </a:ln>
                          <a:solidFill>
                            <a:srgbClr val="000000"/>
                          </a:solidFill>
                          <a:effectLst/>
                          <a:latin typeface="RN House Sans Regular" panose="020B0504020203020204" pitchFamily="34" charset="0"/>
                        </a:rPr>
                        <a:t>Service Name</a:t>
                      </a:r>
                      <a:endParaRPr kumimoji="0" lang="en-GB" sz="2000" dirty="0">
                        <a:latin typeface="RN House Sans Regular" panose="020B0504020203020204" pitchFamily="34" charset="0"/>
                      </a:endParaRPr>
                    </a:p>
                  </a:txBody>
                  <a:tcPr marL="86171" marR="86171" marT="45684" marB="45684"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algn="ctr" rtl="0"/>
                      <a:r>
                        <a:rPr lang="en-GB" sz="1000" dirty="0">
                          <a:solidFill>
                            <a:schemeClr val="accent1"/>
                          </a:solidFill>
                        </a:rPr>
                        <a:t> TBC</a:t>
                      </a:r>
                    </a:p>
                  </a:txBody>
                  <a:tcPr marL="12158" marR="12158" marT="36000" marB="6079"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en-US" sz="1100" kern="1200" dirty="0">
                          <a:solidFill>
                            <a:schemeClr val="accent1"/>
                          </a:solidFill>
                          <a:effectLst/>
                          <a:latin typeface="RN House Sans Regular" panose="020B0504020203020204" pitchFamily="34" charset="0"/>
                          <a:ea typeface="+mn-ea"/>
                          <a:cs typeface="+mn-cs"/>
                        </a:rPr>
                        <a:t>N/A</a:t>
                      </a:r>
                    </a:p>
                    <a:p>
                      <a:pPr marL="0" marR="0" lvl="0" indent="0" algn="ctr" defTabSz="914400" rtl="0" eaLnBrk="1" fontAlgn="base" latinLnBrk="0" hangingPunct="1">
                        <a:lnSpc>
                          <a:spcPct val="100000"/>
                        </a:lnSpc>
                        <a:spcBef>
                          <a:spcPct val="0"/>
                        </a:spcBef>
                        <a:spcAft>
                          <a:spcPct val="0"/>
                        </a:spcAft>
                        <a:buClrTx/>
                        <a:buSzTx/>
                        <a:buFontTx/>
                        <a:buNone/>
                        <a:tabLst/>
                        <a:defRPr/>
                      </a:pPr>
                      <a:endParaRPr lang="en-US" altLang="en-US" sz="1100" kern="1200" dirty="0">
                        <a:solidFill>
                          <a:schemeClr val="accent1"/>
                        </a:solidFill>
                        <a:effectLst/>
                        <a:latin typeface="RN House Sans Regular" panose="020B0504020203020204" pitchFamily="34" charset="0"/>
                        <a:ea typeface="+mn-ea"/>
                        <a:cs typeface="+mn-cs"/>
                      </a:endParaRPr>
                    </a:p>
                  </a:txBody>
                  <a:tcPr marL="86171" marR="86171" marT="45684" marB="45684"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rtl="0" eaLnBrk="1" fontAlgn="auto" latinLnBrk="0" hangingPunct="1">
                        <a:lnSpc>
                          <a:spcPct val="100000"/>
                        </a:lnSpc>
                        <a:spcBef>
                          <a:spcPct val="0"/>
                        </a:spcBef>
                        <a:spcAft>
                          <a:spcPct val="0"/>
                        </a:spcAft>
                        <a:buClrTx/>
                        <a:buSzTx/>
                        <a:buFontTx/>
                        <a:buNone/>
                        <a:tabLst/>
                        <a:defRPr/>
                      </a:pPr>
                      <a:r>
                        <a:rPr kumimoji="0" lang="en-US" altLang="en-US" sz="1000"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N/A</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extLst>
                  <a:ext uri="{0D108BD9-81ED-4DB2-BD59-A6C34878D82A}">
                    <a16:rowId xmlns:a16="http://schemas.microsoft.com/office/drawing/2014/main" val="3991932221"/>
                  </a:ext>
                </a:extLst>
              </a:tr>
              <a:tr h="608249">
                <a:tc>
                  <a:txBody>
                    <a:bodyPr/>
                    <a:lstStyle>
                      <a:lvl1pPr>
                        <a:spcBef>
                          <a:spcPct val="50000"/>
                        </a:spcBef>
                        <a:buClr>
                          <a:schemeClr val="accent1"/>
                        </a:buClr>
                        <a:buSzPct val="95000"/>
                        <a:buFont typeface="Arial" panose="020B0604020202020204" pitchFamily="34" charset="0"/>
                        <a:defRPr sz="1000">
                          <a:solidFill>
                            <a:schemeClr val="tx2"/>
                          </a:solidFill>
                          <a:latin typeface="Arial" panose="020B0604020202020204" pitchFamily="34" charset="0"/>
                        </a:defRPr>
                      </a:lvl1pPr>
                      <a:lvl2pPr marL="742950" indent="-285750">
                        <a:spcBef>
                          <a:spcPct val="30000"/>
                        </a:spcBef>
                        <a:buClr>
                          <a:schemeClr val="accent1"/>
                        </a:buClr>
                        <a:buSzPct val="130000"/>
                        <a:buFont typeface="Wingdings" panose="05000000000000000000" pitchFamily="2" charset="2"/>
                        <a:defRPr sz="1000">
                          <a:solidFill>
                            <a:schemeClr val="tx2"/>
                          </a:solidFill>
                          <a:latin typeface="Arial" panose="020B0604020202020204" pitchFamily="34" charset="0"/>
                          <a:cs typeface="Arial" panose="020B0604020202020204" pitchFamily="34" charset="0"/>
                        </a:defRPr>
                      </a:lvl2pPr>
                      <a:lvl3pPr marL="1143000" indent="-228600">
                        <a:spcBef>
                          <a:spcPct val="30000"/>
                        </a:spcBef>
                        <a:buClr>
                          <a:schemeClr val="tx2"/>
                        </a:buClr>
                        <a:buSzPct val="100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3pPr>
                      <a:lvl4pPr marL="1600200" indent="-228600">
                        <a:spcBef>
                          <a:spcPct val="30000"/>
                        </a:spcBef>
                        <a:buClr>
                          <a:schemeClr val="tx2"/>
                        </a:buClr>
                        <a:defRPr sz="1000">
                          <a:solidFill>
                            <a:schemeClr val="tx2"/>
                          </a:solidFill>
                          <a:latin typeface="Arial" panose="020B0604020202020204" pitchFamily="34" charset="0"/>
                          <a:cs typeface="Arial" panose="020B0604020202020204" pitchFamily="34" charset="0"/>
                        </a:defRPr>
                      </a:lvl4pPr>
                      <a:lvl5pPr marL="2057400" indent="-228600">
                        <a:spcBef>
                          <a:spcPct val="30000"/>
                        </a:spcBef>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9pPr>
                    </a:lstStyle>
                    <a:p>
                      <a:pPr marL="0" marR="0" lvl="0" indent="0" algn="l" rtl="0" eaLnBrk="1" fontAlgn="base" latinLnBrk="0" hangingPunct="1">
                        <a:lnSpc>
                          <a:spcPct val="100000"/>
                        </a:lnSpc>
                        <a:spcBef>
                          <a:spcPct val="0"/>
                        </a:spcBef>
                        <a:spcAft>
                          <a:spcPct val="0"/>
                        </a:spcAft>
                        <a:buFontTx/>
                        <a:buNone/>
                      </a:pPr>
                      <a:r>
                        <a:rPr lang="en-GB" altLang="en-US" sz="1100" b="0" i="0" u="none" strike="noStrike" cap="none" normalizeH="0" baseline="0" dirty="0">
                          <a:ln>
                            <a:noFill/>
                          </a:ln>
                          <a:solidFill>
                            <a:srgbClr val="000000"/>
                          </a:solidFill>
                          <a:effectLst/>
                          <a:latin typeface="RN House Sans Regular" panose="020B0504020203020204" pitchFamily="34" charset="0"/>
                          <a:cs typeface="Arial"/>
                        </a:rPr>
                        <a:t>I</a:t>
                      </a:r>
                      <a:r>
                        <a:rPr lang="en-GB" sz="1100" b="0" i="0" u="none" strike="noStrike" cap="none" normalizeH="0" baseline="0" noProof="0" dirty="0">
                          <a:ln>
                            <a:noFill/>
                          </a:ln>
                          <a:solidFill>
                            <a:srgbClr val="000000"/>
                          </a:solidFill>
                          <a:effectLst/>
                          <a:latin typeface="RN House Sans Regular" panose="020B0504020203020204" pitchFamily="34" charset="0"/>
                        </a:rPr>
                        <a:t>f Tier 1 or 2 provide either:</a:t>
                      </a:r>
                      <a:endParaRPr kumimoji="0" lang="en-US" sz="1100" dirty="0">
                        <a:latin typeface="RN House Sans Regular" panose="020B0504020203020204" pitchFamily="34" charset="0"/>
                      </a:endParaRPr>
                    </a:p>
                    <a:p>
                      <a:pPr marL="228600" marR="0" lvl="0" indent="-228600" algn="l" rtl="0" eaLnBrk="1" fontAlgn="base" latinLnBrk="0" hangingPunct="1">
                        <a:lnSpc>
                          <a:spcPct val="100000"/>
                        </a:lnSpc>
                        <a:spcBef>
                          <a:spcPct val="0"/>
                        </a:spcBef>
                        <a:spcAft>
                          <a:spcPct val="0"/>
                        </a:spcAft>
                        <a:buAutoNum type="alphaUcPeriod"/>
                      </a:pPr>
                      <a:r>
                        <a:rPr kumimoji="0" lang="en-GB" altLang="en-US" sz="1100" b="0" i="0" u="none" strike="noStrike" cap="none" normalizeH="0" baseline="0" dirty="0">
                          <a:ln>
                            <a:noFill/>
                          </a:ln>
                          <a:solidFill>
                            <a:srgbClr val="000000"/>
                          </a:solidFill>
                          <a:effectLst/>
                          <a:latin typeface="RN House Sans Regular" panose="020B0504020203020204" pitchFamily="34" charset="0"/>
                          <a:cs typeface="Arial"/>
                        </a:rPr>
                        <a:t>Service Element Name from </a:t>
                      </a:r>
                      <a:r>
                        <a:rPr kumimoji="0" lang="nb-NO" altLang="en-US" sz="1100" b="0" i="0" u="none" strike="noStrike" cap="none" normalizeH="0" baseline="0" dirty="0">
                          <a:ln>
                            <a:noFill/>
                          </a:ln>
                          <a:solidFill>
                            <a:srgbClr val="000000"/>
                          </a:solidFill>
                          <a:effectLst/>
                          <a:latin typeface="RN House Sans Regular" panose="020B0504020203020204" pitchFamily="34" charset="0"/>
                          <a:cs typeface="Arial"/>
                          <a:hlinkClick r:id="rId2"/>
                        </a:rPr>
                        <a:t>Tier 1 &amp; 2 Asset List</a:t>
                      </a:r>
                      <a:endParaRPr kumimoji="0" lang="en-GB" altLang="en-US" sz="1100" b="0" i="0" u="none" strike="noStrike" cap="none" normalizeH="0" baseline="0" dirty="0">
                        <a:ln>
                          <a:noFill/>
                        </a:ln>
                        <a:solidFill>
                          <a:srgbClr val="000000"/>
                        </a:solidFill>
                        <a:effectLst/>
                        <a:latin typeface="RN House Sans Regular" panose="020B0504020203020204" pitchFamily="34" charset="0"/>
                        <a:cs typeface="Arial"/>
                      </a:endParaRPr>
                    </a:p>
                    <a:p>
                      <a:pPr marL="228600" marR="0" lvl="0" indent="-228600" algn="l" defTabSz="914400" rtl="0" eaLnBrk="1" fontAlgn="base" latinLnBrk="0" hangingPunct="1">
                        <a:lnSpc>
                          <a:spcPct val="100000"/>
                        </a:lnSpc>
                        <a:spcBef>
                          <a:spcPct val="0"/>
                        </a:spcBef>
                        <a:spcAft>
                          <a:spcPct val="0"/>
                        </a:spcAft>
                        <a:buClrTx/>
                        <a:buSzTx/>
                        <a:buAutoNum type="alphaUcPeriod"/>
                        <a:tabLst/>
                      </a:pPr>
                      <a:r>
                        <a:rPr lang="en-GB" altLang="en-US" sz="1100" b="0" i="0" u="none" strike="noStrike" cap="none" normalizeH="0" baseline="0" dirty="0">
                          <a:ln>
                            <a:noFill/>
                          </a:ln>
                          <a:solidFill>
                            <a:srgbClr val="000000"/>
                          </a:solidFill>
                          <a:effectLst/>
                          <a:latin typeface="RN House Sans Regular" panose="020B0504020203020204" pitchFamily="34" charset="0"/>
                          <a:cs typeface="Arial"/>
                        </a:rPr>
                        <a:t>NEW</a:t>
                      </a:r>
                      <a:r>
                        <a:rPr kumimoji="0" lang="en-GB" altLang="en-US" sz="1100" b="0" i="0" u="none" strike="noStrike" cap="none" normalizeH="0" baseline="0" dirty="0">
                          <a:ln>
                            <a:noFill/>
                          </a:ln>
                          <a:solidFill>
                            <a:srgbClr val="000000"/>
                          </a:solidFill>
                          <a:effectLst/>
                          <a:latin typeface="RN House Sans Regular" panose="020B0504020203020204" pitchFamily="34" charset="0"/>
                          <a:cs typeface="Arial"/>
                        </a:rPr>
                        <a:t> </a:t>
                      </a:r>
                      <a:r>
                        <a:rPr lang="en-GB" altLang="en-US" sz="1100" b="0" i="0" u="none" strike="noStrike" cap="none" normalizeH="0" baseline="0" dirty="0">
                          <a:ln>
                            <a:noFill/>
                          </a:ln>
                          <a:solidFill>
                            <a:srgbClr val="000000"/>
                          </a:solidFill>
                          <a:effectLst/>
                          <a:latin typeface="RN House Sans Regular" panose="020B0504020203020204" pitchFamily="34" charset="0"/>
                          <a:cs typeface="Arial"/>
                        </a:rPr>
                        <a:t>Service</a:t>
                      </a:r>
                      <a:r>
                        <a:rPr kumimoji="0" lang="en-GB" altLang="en-US" sz="1100" b="0" i="0" u="none" strike="noStrike" cap="none" normalizeH="0" baseline="0" dirty="0">
                          <a:ln>
                            <a:noFill/>
                          </a:ln>
                          <a:solidFill>
                            <a:srgbClr val="000000"/>
                          </a:solidFill>
                          <a:effectLst/>
                          <a:latin typeface="RN House Sans Regular" panose="020B0504020203020204" pitchFamily="34" charset="0"/>
                          <a:cs typeface="Arial"/>
                        </a:rPr>
                        <a:t> Element Name</a:t>
                      </a:r>
                      <a:endParaRPr kumimoji="0" lang="nb-NO" altLang="en-US" sz="1100" b="0" i="0" u="none" strike="noStrike" cap="none" normalizeH="0" baseline="0" dirty="0">
                        <a:ln>
                          <a:noFill/>
                        </a:ln>
                        <a:solidFill>
                          <a:srgbClr val="000000"/>
                        </a:solidFill>
                        <a:effectLst/>
                        <a:latin typeface="RN House Sans Regular" panose="020B0504020203020204" pitchFamily="34" charset="0"/>
                        <a:cs typeface="Arial"/>
                      </a:endParaRPr>
                    </a:p>
                  </a:txBody>
                  <a:tcPr marL="86171" marR="86171" marT="45684" marB="45684"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algn="ctr" rtl="0"/>
                      <a:r>
                        <a:rPr lang="en-GB" sz="1000" dirty="0">
                          <a:solidFill>
                            <a:schemeClr val="accent1"/>
                          </a:solidFill>
                        </a:rPr>
                        <a:t> TBC</a:t>
                      </a:r>
                    </a:p>
                  </a:txBody>
                  <a:tcPr marL="12158" marR="12158" marT="36000" marB="6079"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en-US" sz="1100" kern="1200" dirty="0">
                          <a:solidFill>
                            <a:schemeClr val="accent1"/>
                          </a:solidFill>
                          <a:effectLst/>
                          <a:latin typeface="RN House Sans Regular" panose="020B0504020203020204" pitchFamily="34" charset="0"/>
                          <a:ea typeface="+mn-ea"/>
                          <a:cs typeface="+mn-cs"/>
                        </a:rPr>
                        <a:t>N/A</a:t>
                      </a:r>
                    </a:p>
                    <a:p>
                      <a:pPr marL="0" marR="0" lvl="0" indent="0" algn="ctr" defTabSz="914400" rtl="0" eaLnBrk="1" fontAlgn="base" latinLnBrk="0" hangingPunct="1">
                        <a:lnSpc>
                          <a:spcPct val="100000"/>
                        </a:lnSpc>
                        <a:spcBef>
                          <a:spcPct val="0"/>
                        </a:spcBef>
                        <a:spcAft>
                          <a:spcPct val="0"/>
                        </a:spcAft>
                        <a:buClrTx/>
                        <a:buSzTx/>
                        <a:buFontTx/>
                        <a:buNone/>
                        <a:tabLst/>
                        <a:defRPr/>
                      </a:pPr>
                      <a:endParaRPr lang="en-US" altLang="en-US" sz="1100" kern="1200" dirty="0">
                        <a:solidFill>
                          <a:schemeClr val="accent1"/>
                        </a:solidFill>
                        <a:effectLst/>
                        <a:latin typeface="RN House Sans Regular" panose="020B0504020203020204" pitchFamily="34" charset="0"/>
                        <a:ea typeface="+mn-ea"/>
                        <a:cs typeface="+mn-cs"/>
                      </a:endParaRPr>
                    </a:p>
                  </a:txBody>
                  <a:tcPr marL="86171" marR="86171" marT="45684" marB="45684"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N/A</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extLst>
                  <a:ext uri="{0D108BD9-81ED-4DB2-BD59-A6C34878D82A}">
                    <a16:rowId xmlns:a16="http://schemas.microsoft.com/office/drawing/2014/main" val="4075680409"/>
                  </a:ext>
                </a:extLst>
              </a:tr>
              <a:tr h="417249">
                <a:tc>
                  <a:txBody>
                    <a:bodyPr/>
                    <a:lstStyle>
                      <a:lvl1pPr>
                        <a:spcBef>
                          <a:spcPct val="50000"/>
                        </a:spcBef>
                        <a:buClr>
                          <a:schemeClr val="accent1"/>
                        </a:buClr>
                        <a:buSzPct val="95000"/>
                        <a:buFont typeface="Arial" panose="020B0604020202020204" pitchFamily="34" charset="0"/>
                        <a:defRPr sz="1000">
                          <a:solidFill>
                            <a:schemeClr val="tx2"/>
                          </a:solidFill>
                          <a:latin typeface="Arial" panose="020B0604020202020204" pitchFamily="34" charset="0"/>
                        </a:defRPr>
                      </a:lvl1pPr>
                      <a:lvl2pPr marL="742950" indent="-285750">
                        <a:spcBef>
                          <a:spcPct val="30000"/>
                        </a:spcBef>
                        <a:buClr>
                          <a:schemeClr val="accent1"/>
                        </a:buClr>
                        <a:buSzPct val="130000"/>
                        <a:buFont typeface="Wingdings" panose="05000000000000000000" pitchFamily="2" charset="2"/>
                        <a:defRPr sz="1000">
                          <a:solidFill>
                            <a:schemeClr val="tx2"/>
                          </a:solidFill>
                          <a:latin typeface="Arial" panose="020B0604020202020204" pitchFamily="34" charset="0"/>
                          <a:cs typeface="Arial" panose="020B0604020202020204" pitchFamily="34" charset="0"/>
                        </a:defRPr>
                      </a:lvl2pPr>
                      <a:lvl3pPr marL="1143000" indent="-228600">
                        <a:spcBef>
                          <a:spcPct val="30000"/>
                        </a:spcBef>
                        <a:buClr>
                          <a:schemeClr val="tx2"/>
                        </a:buClr>
                        <a:buSzPct val="100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3pPr>
                      <a:lvl4pPr marL="1600200" indent="-228600">
                        <a:spcBef>
                          <a:spcPct val="30000"/>
                        </a:spcBef>
                        <a:buClr>
                          <a:schemeClr val="tx2"/>
                        </a:buClr>
                        <a:defRPr sz="1000">
                          <a:solidFill>
                            <a:schemeClr val="tx2"/>
                          </a:solidFill>
                          <a:latin typeface="Arial" panose="020B0604020202020204" pitchFamily="34" charset="0"/>
                          <a:cs typeface="Arial" panose="020B0604020202020204" pitchFamily="34" charset="0"/>
                        </a:defRPr>
                      </a:lvl4pPr>
                      <a:lvl5pPr marL="2057400" indent="-228600">
                        <a:spcBef>
                          <a:spcPct val="30000"/>
                        </a:spcBef>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100" b="0" i="0" u="none" strike="noStrike" cap="none" normalizeH="0" baseline="0" dirty="0">
                          <a:ln>
                            <a:noFill/>
                          </a:ln>
                          <a:solidFill>
                            <a:srgbClr val="000000"/>
                          </a:solidFill>
                          <a:effectLst/>
                          <a:latin typeface="RN House Sans Regular" panose="020B0504020203020204" pitchFamily="34" charset="0"/>
                          <a:cs typeface="Arial" panose="020B0604020202020204" pitchFamily="34" charset="0"/>
                        </a:rPr>
                        <a:t>Operational RTO</a:t>
                      </a:r>
                    </a:p>
                    <a:p>
                      <a:pPr marL="0" marR="0" lvl="0" indent="0" algn="l" rtl="0" eaLnBrk="1" fontAlgn="base" latinLnBrk="0" hangingPunct="1">
                        <a:lnSpc>
                          <a:spcPct val="100000"/>
                        </a:lnSpc>
                        <a:spcBef>
                          <a:spcPct val="0"/>
                        </a:spcBef>
                        <a:spcAft>
                          <a:spcPct val="0"/>
                        </a:spcAft>
                        <a:buFontTx/>
                        <a:buNone/>
                      </a:pPr>
                      <a:r>
                        <a:rPr kumimoji="0" lang="en-GB" altLang="en-US" sz="1100" b="0" i="0" u="none" strike="noStrike" cap="none" normalizeH="0" baseline="0" dirty="0">
                          <a:ln>
                            <a:noFill/>
                          </a:ln>
                          <a:solidFill>
                            <a:srgbClr val="000000"/>
                          </a:solidFill>
                          <a:effectLst/>
                          <a:latin typeface="RN House Sans Regular" panose="020B0504020203020204" pitchFamily="34" charset="0"/>
                          <a:cs typeface="Arial"/>
                        </a:rPr>
                        <a:t>(days, hours</a:t>
                      </a:r>
                      <a:r>
                        <a:rPr lang="en-GB" altLang="en-US" sz="1100" b="0" i="0" u="none" strike="noStrike" cap="none" normalizeH="0" baseline="0" dirty="0">
                          <a:ln>
                            <a:noFill/>
                          </a:ln>
                          <a:solidFill>
                            <a:srgbClr val="000000"/>
                          </a:solidFill>
                          <a:effectLst/>
                          <a:latin typeface="RN House Sans Regular" panose="020B0504020203020204" pitchFamily="34" charset="0"/>
                          <a:cs typeface="Arial"/>
                        </a:rPr>
                        <a:t>, </a:t>
                      </a:r>
                      <a:r>
                        <a:rPr kumimoji="0" lang="en-GB" altLang="en-US" sz="1100" b="0" i="0" u="none" strike="noStrike" cap="none" normalizeH="0" baseline="0" dirty="0">
                          <a:ln>
                            <a:noFill/>
                          </a:ln>
                          <a:solidFill>
                            <a:srgbClr val="000000"/>
                          </a:solidFill>
                          <a:effectLst/>
                          <a:latin typeface="RN House Sans Regular" panose="020B0504020203020204" pitchFamily="34" charset="0"/>
                          <a:cs typeface="Arial"/>
                        </a:rPr>
                        <a:t>minutes)</a:t>
                      </a:r>
                    </a:p>
                  </a:txBody>
                  <a:tcPr marL="86171" marR="86171" marT="45684" marB="45684"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0EBF4"/>
                    </a:solidFill>
                  </a:tcPr>
                </a:tc>
                <a:tc>
                  <a:txBody>
                    <a:bodyPr/>
                    <a:lstStyle/>
                    <a:p>
                      <a:pPr algn="ctr" rtl="0"/>
                      <a:r>
                        <a:rPr lang="en-GB" sz="1000" dirty="0">
                          <a:solidFill>
                            <a:schemeClr val="accent1"/>
                          </a:solidFill>
                        </a:rPr>
                        <a:t> 00:04:00</a:t>
                      </a:r>
                    </a:p>
                  </a:txBody>
                  <a:tcPr marL="12158" marR="12158" marT="36000" marB="6079"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0EB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1100" kern="1200" dirty="0">
                          <a:solidFill>
                            <a:schemeClr val="accent1"/>
                          </a:solidFill>
                          <a:effectLst/>
                          <a:latin typeface="RN House Sans Regular" panose="020B0504020203020204" pitchFamily="34" charset="0"/>
                          <a:ea typeface="+mn-ea"/>
                          <a:cs typeface="+mn-cs"/>
                        </a:rPr>
                        <a:t>01:00:00</a:t>
                      </a:r>
                    </a:p>
                  </a:txBody>
                  <a:tcPr marL="86171" marR="86171" marT="45684" marB="45684"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0EB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altLang="en-US" sz="1000"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04:00:00</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0EBF4"/>
                    </a:solidFill>
                  </a:tcPr>
                </a:tc>
                <a:extLst>
                  <a:ext uri="{0D108BD9-81ED-4DB2-BD59-A6C34878D82A}">
                    <a16:rowId xmlns:a16="http://schemas.microsoft.com/office/drawing/2014/main" val="1581591739"/>
                  </a:ext>
                </a:extLst>
              </a:tr>
              <a:tr h="508355">
                <a:tc>
                  <a:txBody>
                    <a:bodyPr/>
                    <a:lstStyle>
                      <a:lvl1pPr>
                        <a:spcBef>
                          <a:spcPct val="50000"/>
                        </a:spcBef>
                        <a:buClr>
                          <a:schemeClr val="accent1"/>
                        </a:buClr>
                        <a:buSzPct val="95000"/>
                        <a:buFont typeface="Arial" panose="020B0604020202020204" pitchFamily="34" charset="0"/>
                        <a:defRPr sz="1000">
                          <a:solidFill>
                            <a:schemeClr val="tx2"/>
                          </a:solidFill>
                          <a:latin typeface="Arial" panose="020B0604020202020204" pitchFamily="34" charset="0"/>
                        </a:defRPr>
                      </a:lvl1pPr>
                      <a:lvl2pPr marL="742950" indent="-285750">
                        <a:spcBef>
                          <a:spcPct val="30000"/>
                        </a:spcBef>
                        <a:buClr>
                          <a:schemeClr val="accent1"/>
                        </a:buClr>
                        <a:buSzPct val="130000"/>
                        <a:buFont typeface="Wingdings" panose="05000000000000000000" pitchFamily="2" charset="2"/>
                        <a:defRPr sz="1000">
                          <a:solidFill>
                            <a:schemeClr val="tx2"/>
                          </a:solidFill>
                          <a:latin typeface="Arial" panose="020B0604020202020204" pitchFamily="34" charset="0"/>
                          <a:cs typeface="Arial" panose="020B0604020202020204" pitchFamily="34" charset="0"/>
                        </a:defRPr>
                      </a:lvl2pPr>
                      <a:lvl3pPr marL="1143000" indent="-228600">
                        <a:spcBef>
                          <a:spcPct val="30000"/>
                        </a:spcBef>
                        <a:buClr>
                          <a:schemeClr val="tx2"/>
                        </a:buClr>
                        <a:buSzPct val="100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3pPr>
                      <a:lvl4pPr marL="1600200" indent="-228600">
                        <a:spcBef>
                          <a:spcPct val="30000"/>
                        </a:spcBef>
                        <a:buClr>
                          <a:schemeClr val="tx2"/>
                        </a:buClr>
                        <a:defRPr sz="1000">
                          <a:solidFill>
                            <a:schemeClr val="tx2"/>
                          </a:solidFill>
                          <a:latin typeface="Arial" panose="020B0604020202020204" pitchFamily="34" charset="0"/>
                          <a:cs typeface="Arial" panose="020B0604020202020204" pitchFamily="34" charset="0"/>
                        </a:defRPr>
                      </a:lvl4pPr>
                      <a:lvl5pPr marL="2057400" indent="-228600">
                        <a:spcBef>
                          <a:spcPct val="30000"/>
                        </a:spcBef>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en-US" sz="1100" b="0" i="0" u="none" strike="noStrike" cap="none" normalizeH="0" baseline="0" dirty="0">
                          <a:ln>
                            <a:noFill/>
                          </a:ln>
                          <a:solidFill>
                            <a:srgbClr val="000000"/>
                          </a:solidFill>
                          <a:effectLst/>
                          <a:latin typeface="RN House Sans Regular" panose="020B0504020203020204" pitchFamily="34" charset="0"/>
                          <a:cs typeface="Arial"/>
                        </a:rPr>
                        <a:t>Operational RPO</a:t>
                      </a:r>
                      <a:br>
                        <a:rPr kumimoji="0" lang="en-GB" altLang="en-US" sz="1100" b="0" i="0" u="none" strike="noStrike" cap="none" normalizeH="0" baseline="0" dirty="0">
                          <a:ln>
                            <a:noFill/>
                          </a:ln>
                          <a:solidFill>
                            <a:srgbClr val="000000"/>
                          </a:solidFill>
                          <a:effectLst/>
                          <a:latin typeface="RN House Sans Regular" panose="020B0504020203020204" pitchFamily="34" charset="0"/>
                          <a:cs typeface="Arial"/>
                        </a:rPr>
                      </a:br>
                      <a:r>
                        <a:rPr kumimoji="0" lang="en-GB" altLang="en-US" sz="1100" b="0" i="0" u="none" strike="noStrike" cap="none" normalizeH="0" baseline="0" dirty="0">
                          <a:ln>
                            <a:noFill/>
                          </a:ln>
                          <a:solidFill>
                            <a:srgbClr val="000000"/>
                          </a:solidFill>
                          <a:effectLst/>
                          <a:latin typeface="RN House Sans Regular" panose="020B0504020203020204" pitchFamily="34" charset="0"/>
                          <a:cs typeface="Arial"/>
                        </a:rPr>
                        <a:t>(days, hours</a:t>
                      </a:r>
                      <a:r>
                        <a:rPr lang="en-GB" altLang="en-US" sz="1100" b="0" i="0" u="none" strike="noStrike" cap="none" normalizeH="0" baseline="0" dirty="0">
                          <a:ln>
                            <a:noFill/>
                          </a:ln>
                          <a:solidFill>
                            <a:srgbClr val="000000"/>
                          </a:solidFill>
                          <a:effectLst/>
                          <a:latin typeface="RN House Sans Regular" panose="020B0504020203020204" pitchFamily="34" charset="0"/>
                          <a:cs typeface="Arial"/>
                        </a:rPr>
                        <a:t>,</a:t>
                      </a:r>
                      <a:r>
                        <a:rPr kumimoji="0" lang="en-GB" altLang="en-US" sz="1100" b="0" i="0" u="none" strike="noStrike" cap="none" normalizeH="0" baseline="0" dirty="0">
                          <a:ln>
                            <a:noFill/>
                          </a:ln>
                          <a:solidFill>
                            <a:srgbClr val="000000"/>
                          </a:solidFill>
                          <a:effectLst/>
                          <a:latin typeface="RN House Sans Regular" panose="020B0504020203020204" pitchFamily="34" charset="0"/>
                          <a:cs typeface="Arial"/>
                        </a:rPr>
                        <a:t> minutes)</a:t>
                      </a:r>
                    </a:p>
                  </a:txBody>
                  <a:tcPr marL="86171" marR="86171" marT="45684" marB="45684"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algn="ctr" rtl="0"/>
                      <a:r>
                        <a:rPr lang="en-GB" sz="1000" dirty="0">
                          <a:solidFill>
                            <a:schemeClr val="accent1"/>
                          </a:solidFill>
                        </a:rPr>
                        <a:t> 00:04:00</a:t>
                      </a:r>
                    </a:p>
                  </a:txBody>
                  <a:tcPr marL="12158" marR="12158" marT="36000" marB="6079"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GB" sz="1100" kern="1200" dirty="0">
                          <a:solidFill>
                            <a:schemeClr val="accent1"/>
                          </a:solidFill>
                          <a:effectLst/>
                          <a:latin typeface="RN House Sans Regular" panose="020B0504020203020204" pitchFamily="34" charset="0"/>
                          <a:ea typeface="+mn-ea"/>
                          <a:cs typeface="+mn-cs"/>
                        </a:rPr>
                        <a:t> 00:00:00</a:t>
                      </a:r>
                      <a:endParaRPr lang="en-US" sz="1100" kern="1200" dirty="0">
                        <a:solidFill>
                          <a:schemeClr val="accent1"/>
                        </a:solidFill>
                        <a:effectLst/>
                        <a:latin typeface="RN House Sans Regular" panose="020B0504020203020204" pitchFamily="34" charset="0"/>
                        <a:ea typeface="+mn-ea"/>
                        <a:cs typeface="+mn-cs"/>
                      </a:endParaRPr>
                    </a:p>
                  </a:txBody>
                  <a:tcPr marL="86171" marR="86171" marT="45684" marB="45684"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l" defTabSz="685800" rtl="0" eaLnBrk="1" fontAlgn="auto" latinLnBrk="0" hangingPunct="1">
                        <a:lnSpc>
                          <a:spcPct val="100000"/>
                        </a:lnSpc>
                        <a:spcBef>
                          <a:spcPct val="0"/>
                        </a:spcBef>
                        <a:spcAft>
                          <a:spcPct val="0"/>
                        </a:spcAft>
                        <a:buClrTx/>
                        <a:buSzTx/>
                        <a:buFontTx/>
                        <a:buNone/>
                        <a:tabLst/>
                        <a:defRPr/>
                      </a:pPr>
                      <a:r>
                        <a:rPr kumimoji="0" lang="en-US" sz="800" dirty="0">
                          <a:solidFill>
                            <a:schemeClr val="accent1"/>
                          </a:solidFill>
                          <a:latin typeface="Arial" panose="020B0604020202020204" pitchFamily="34" charset="0"/>
                          <a:cs typeface="Arial" panose="020B0604020202020204" pitchFamily="34" charset="0"/>
                        </a:rPr>
                        <a:t>Varies-dependent on use case. Zero data loss can be achieved.</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extLst>
                  <a:ext uri="{0D108BD9-81ED-4DB2-BD59-A6C34878D82A}">
                    <a16:rowId xmlns:a16="http://schemas.microsoft.com/office/drawing/2014/main" val="1431927102"/>
                  </a:ext>
                </a:extLst>
              </a:tr>
              <a:tr h="417249">
                <a:tc>
                  <a:txBody>
                    <a:bodyPr/>
                    <a:lstStyle>
                      <a:lvl1pPr>
                        <a:spcBef>
                          <a:spcPct val="50000"/>
                        </a:spcBef>
                        <a:buClr>
                          <a:schemeClr val="accent1"/>
                        </a:buClr>
                        <a:buSzPct val="95000"/>
                        <a:buFont typeface="Arial" panose="020B0604020202020204" pitchFamily="34" charset="0"/>
                        <a:defRPr sz="1000">
                          <a:solidFill>
                            <a:schemeClr val="tx2"/>
                          </a:solidFill>
                          <a:latin typeface="Arial" panose="020B0604020202020204" pitchFamily="34" charset="0"/>
                        </a:defRPr>
                      </a:lvl1pPr>
                      <a:lvl2pPr marL="742950" indent="-285750">
                        <a:spcBef>
                          <a:spcPct val="30000"/>
                        </a:spcBef>
                        <a:buClr>
                          <a:schemeClr val="accent1"/>
                        </a:buClr>
                        <a:buSzPct val="130000"/>
                        <a:buFont typeface="Wingdings" panose="05000000000000000000" pitchFamily="2" charset="2"/>
                        <a:defRPr sz="1000">
                          <a:solidFill>
                            <a:schemeClr val="tx2"/>
                          </a:solidFill>
                          <a:latin typeface="Arial" panose="020B0604020202020204" pitchFamily="34" charset="0"/>
                          <a:cs typeface="Arial" panose="020B0604020202020204" pitchFamily="34" charset="0"/>
                        </a:defRPr>
                      </a:lvl2pPr>
                      <a:lvl3pPr marL="1143000" indent="-228600">
                        <a:spcBef>
                          <a:spcPct val="30000"/>
                        </a:spcBef>
                        <a:buClr>
                          <a:schemeClr val="tx2"/>
                        </a:buClr>
                        <a:buSzPct val="100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3pPr>
                      <a:lvl4pPr marL="1600200" indent="-228600">
                        <a:spcBef>
                          <a:spcPct val="30000"/>
                        </a:spcBef>
                        <a:buClr>
                          <a:schemeClr val="tx2"/>
                        </a:buClr>
                        <a:defRPr sz="1000">
                          <a:solidFill>
                            <a:schemeClr val="tx2"/>
                          </a:solidFill>
                          <a:latin typeface="Arial" panose="020B0604020202020204" pitchFamily="34" charset="0"/>
                          <a:cs typeface="Arial" panose="020B0604020202020204" pitchFamily="34" charset="0"/>
                        </a:defRPr>
                      </a:lvl4pPr>
                      <a:lvl5pPr marL="2057400" indent="-228600">
                        <a:spcBef>
                          <a:spcPct val="30000"/>
                        </a:spcBef>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en-US" sz="1100" b="0" i="0" u="none" strike="noStrike" cap="none" normalizeH="0" baseline="0" dirty="0">
                          <a:ln>
                            <a:noFill/>
                          </a:ln>
                          <a:solidFill>
                            <a:srgbClr val="000000"/>
                          </a:solidFill>
                          <a:effectLst/>
                          <a:latin typeface="RN House Sans Regular" panose="020B0504020203020204" pitchFamily="34" charset="0"/>
                          <a:cs typeface="Arial" panose="020B0604020202020204" pitchFamily="34" charset="0"/>
                        </a:rPr>
                        <a:t>Disaster recovery RTO</a:t>
                      </a:r>
                      <a:br>
                        <a:rPr kumimoji="0" lang="en-GB" altLang="en-US" sz="1100" b="0" i="0" u="none" strike="noStrike" cap="none" normalizeH="0" baseline="0" dirty="0">
                          <a:ln>
                            <a:noFill/>
                          </a:ln>
                          <a:solidFill>
                            <a:srgbClr val="000000"/>
                          </a:solidFill>
                          <a:effectLst/>
                          <a:latin typeface="RN House Sans Regular" panose="020B0504020203020204" pitchFamily="34" charset="0"/>
                          <a:cs typeface="Arial" panose="020B0604020202020204" pitchFamily="34" charset="0"/>
                        </a:rPr>
                      </a:br>
                      <a:r>
                        <a:rPr kumimoji="0" lang="en-GB" altLang="en-US" sz="1100" b="0" i="0" u="none" strike="noStrike" cap="none" normalizeH="0" baseline="0" dirty="0">
                          <a:ln>
                            <a:noFill/>
                          </a:ln>
                          <a:solidFill>
                            <a:srgbClr val="000000"/>
                          </a:solidFill>
                          <a:effectLst/>
                          <a:latin typeface="RN House Sans Regular" panose="020B0504020203020204" pitchFamily="34" charset="0"/>
                          <a:cs typeface="Arial" panose="020B0604020202020204" pitchFamily="34" charset="0"/>
                        </a:rPr>
                        <a:t>(days, hours or minutes)</a:t>
                      </a:r>
                    </a:p>
                  </a:txBody>
                  <a:tcPr marL="86171" marR="86171" marT="45684" marB="45684"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0EBF4"/>
                    </a:solidFill>
                  </a:tcPr>
                </a:tc>
                <a:tc>
                  <a:txBody>
                    <a:bodyPr/>
                    <a:lstStyle/>
                    <a:p>
                      <a:pPr algn="ctr" rtl="0"/>
                      <a:r>
                        <a:rPr lang="en-GB" sz="1000" dirty="0">
                          <a:solidFill>
                            <a:schemeClr val="accent1"/>
                          </a:solidFill>
                        </a:rPr>
                        <a:t> 00:04:00</a:t>
                      </a:r>
                    </a:p>
                  </a:txBody>
                  <a:tcPr marL="12158" marR="12158" marT="36000" marB="6079"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0EB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1100" kern="1200" dirty="0">
                          <a:solidFill>
                            <a:schemeClr val="accent1"/>
                          </a:solidFill>
                          <a:effectLst/>
                          <a:latin typeface="RN House Sans Regular" panose="020B0504020203020204" pitchFamily="34" charset="0"/>
                          <a:ea typeface="+mn-ea"/>
                          <a:cs typeface="+mn-cs"/>
                        </a:rPr>
                        <a:t>01:00:00</a:t>
                      </a:r>
                    </a:p>
                  </a:txBody>
                  <a:tcPr marL="86171" marR="86171" marT="45684" marB="45684"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0EBF4"/>
                    </a:solidFill>
                  </a:tcPr>
                </a:tc>
                <a:tc>
                  <a:txBody>
                    <a:bodyPr/>
                    <a:lstStyle/>
                    <a:p>
                      <a:pPr marL="0" marR="0" lvl="0" indent="0" algn="ctr" defTabSz="685800" rtl="0" eaLnBrk="1" fontAlgn="auto" latinLnBrk="0" hangingPunct="1">
                        <a:lnSpc>
                          <a:spcPct val="100000"/>
                        </a:lnSpc>
                        <a:spcBef>
                          <a:spcPct val="0"/>
                        </a:spcBef>
                        <a:spcAft>
                          <a:spcPct val="0"/>
                        </a:spcAft>
                        <a:buClrTx/>
                        <a:buSzTx/>
                        <a:buFontTx/>
                        <a:buNone/>
                        <a:tabLst/>
                        <a:defRPr/>
                      </a:pPr>
                      <a:r>
                        <a:rPr kumimoji="0" lang="en-GB" altLang="en-US" sz="1000"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N/A</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0EBF4"/>
                    </a:solidFill>
                  </a:tcPr>
                </a:tc>
                <a:extLst>
                  <a:ext uri="{0D108BD9-81ED-4DB2-BD59-A6C34878D82A}">
                    <a16:rowId xmlns:a16="http://schemas.microsoft.com/office/drawing/2014/main" val="290684975"/>
                  </a:ext>
                </a:extLst>
              </a:tr>
              <a:tr h="581278">
                <a:tc>
                  <a:txBody>
                    <a:bodyPr/>
                    <a:lstStyle>
                      <a:lvl1pPr>
                        <a:spcBef>
                          <a:spcPct val="50000"/>
                        </a:spcBef>
                        <a:buClr>
                          <a:schemeClr val="accent1"/>
                        </a:buClr>
                        <a:buSzPct val="95000"/>
                        <a:buFont typeface="Arial" panose="020B0604020202020204" pitchFamily="34" charset="0"/>
                        <a:defRPr sz="1000">
                          <a:solidFill>
                            <a:schemeClr val="tx2"/>
                          </a:solidFill>
                          <a:latin typeface="Arial" panose="020B0604020202020204" pitchFamily="34" charset="0"/>
                        </a:defRPr>
                      </a:lvl1pPr>
                      <a:lvl2pPr marL="742950" indent="-285750">
                        <a:spcBef>
                          <a:spcPct val="30000"/>
                        </a:spcBef>
                        <a:buClr>
                          <a:schemeClr val="accent1"/>
                        </a:buClr>
                        <a:buSzPct val="130000"/>
                        <a:buFont typeface="Wingdings" panose="05000000000000000000" pitchFamily="2" charset="2"/>
                        <a:defRPr sz="1000">
                          <a:solidFill>
                            <a:schemeClr val="tx2"/>
                          </a:solidFill>
                          <a:latin typeface="Arial" panose="020B0604020202020204" pitchFamily="34" charset="0"/>
                          <a:cs typeface="Arial" panose="020B0604020202020204" pitchFamily="34" charset="0"/>
                        </a:defRPr>
                      </a:lvl2pPr>
                      <a:lvl3pPr marL="1143000" indent="-228600">
                        <a:spcBef>
                          <a:spcPct val="30000"/>
                        </a:spcBef>
                        <a:buClr>
                          <a:schemeClr val="tx2"/>
                        </a:buClr>
                        <a:buSzPct val="100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3pPr>
                      <a:lvl4pPr marL="1600200" indent="-228600">
                        <a:spcBef>
                          <a:spcPct val="30000"/>
                        </a:spcBef>
                        <a:buClr>
                          <a:schemeClr val="tx2"/>
                        </a:buClr>
                        <a:defRPr sz="1000">
                          <a:solidFill>
                            <a:schemeClr val="tx2"/>
                          </a:solidFill>
                          <a:latin typeface="Arial" panose="020B0604020202020204" pitchFamily="34" charset="0"/>
                          <a:cs typeface="Arial" panose="020B0604020202020204" pitchFamily="34" charset="0"/>
                        </a:defRPr>
                      </a:lvl4pPr>
                      <a:lvl5pPr marL="2057400" indent="-228600">
                        <a:spcBef>
                          <a:spcPct val="30000"/>
                        </a:spcBef>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buClr>
                          <a:schemeClr val="tx2"/>
                        </a:buClr>
                        <a:buSzPct val="95000"/>
                        <a:buFont typeface="Arial" panose="020B0604020202020204" pitchFamily="34" charset="0"/>
                        <a:defRPr sz="1000">
                          <a:solidFill>
                            <a:schemeClr val="tx2"/>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altLang="en-US" sz="1100" b="0" i="0" u="none" strike="noStrike" cap="none" normalizeH="0" baseline="0" dirty="0">
                          <a:ln>
                            <a:noFill/>
                          </a:ln>
                          <a:solidFill>
                            <a:srgbClr val="000000"/>
                          </a:solidFill>
                          <a:effectLst/>
                          <a:latin typeface="RN House Sans Regular" panose="020B0504020203020204" pitchFamily="34" charset="0"/>
                          <a:cs typeface="Arial" panose="020B0604020202020204" pitchFamily="34" charset="0"/>
                        </a:rPr>
                        <a:t>Disaster recovery RPO (days, hours or minutes)</a:t>
                      </a:r>
                    </a:p>
                  </a:txBody>
                  <a:tcPr marL="86171" marR="86171" marT="45684" marB="45684"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algn="ctr" rtl="0"/>
                      <a:r>
                        <a:rPr lang="en-GB" sz="1000" dirty="0">
                          <a:solidFill>
                            <a:schemeClr val="accent1"/>
                          </a:solidFill>
                        </a:rPr>
                        <a:t> 00:04:00 ( Last Saved Point)</a:t>
                      </a:r>
                    </a:p>
                  </a:txBody>
                  <a:tcPr marL="12158" marR="12158" marT="36000" marB="6079"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GB" sz="1100" kern="1200" dirty="0">
                          <a:solidFill>
                            <a:schemeClr val="accent1"/>
                          </a:solidFill>
                          <a:effectLst/>
                          <a:latin typeface="RN House Sans Regular" panose="020B0504020203020204" pitchFamily="34" charset="0"/>
                          <a:ea typeface="+mn-ea"/>
                          <a:cs typeface="+mn-cs"/>
                        </a:rPr>
                        <a:t>00:00:00 to 00:08:00</a:t>
                      </a:r>
                    </a:p>
                  </a:txBody>
                  <a:tcPr marL="86171" marR="86171" marT="45684" marB="45684"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rtl="0" eaLnBrk="1" fontAlgn="auto" latinLnBrk="0" hangingPunct="1">
                        <a:lnSpc>
                          <a:spcPct val="100000"/>
                        </a:lnSpc>
                        <a:spcBef>
                          <a:spcPct val="0"/>
                        </a:spcBef>
                        <a:spcAft>
                          <a:spcPct val="0"/>
                        </a:spcAft>
                        <a:buClrTx/>
                        <a:buSzTx/>
                        <a:buFontTx/>
                        <a:buNone/>
                        <a:tabLst/>
                        <a:defRPr/>
                      </a:pPr>
                      <a:r>
                        <a:rPr kumimoji="0" lang="en-GB" altLang="en-US" sz="1000" b="0" i="0" u="none" strike="noStrike" cap="none" normalizeH="0" baseline="0" dirty="0">
                          <a:ln>
                            <a:noFill/>
                          </a:ln>
                          <a:solidFill>
                            <a:schemeClr val="accent1"/>
                          </a:solidFill>
                          <a:effectLst/>
                          <a:latin typeface="Arial" panose="020B0604020202020204" pitchFamily="34" charset="0"/>
                          <a:cs typeface="Arial" panose="020B0604020202020204" pitchFamily="34" charset="0"/>
                        </a:rPr>
                        <a:t>N/A</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extLst>
                  <a:ext uri="{0D108BD9-81ED-4DB2-BD59-A6C34878D82A}">
                    <a16:rowId xmlns:a16="http://schemas.microsoft.com/office/drawing/2014/main" val="3999685624"/>
                  </a:ext>
                </a:extLst>
              </a:tr>
              <a:tr h="253221">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GB" sz="1100" b="0" dirty="0">
                          <a:solidFill>
                            <a:srgbClr val="3D195B"/>
                          </a:solidFill>
                          <a:latin typeface="RN House Sans Regular" panose="020B0504020203020204" pitchFamily="34" charset="0"/>
                        </a:rPr>
                        <a:t>Data Classification</a:t>
                      </a:r>
                    </a:p>
                  </a:txBody>
                  <a:tcPr marL="86171" marR="86171" marT="45684" marB="45684"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algn="ctr" rtl="0"/>
                      <a:r>
                        <a:rPr lang="en-GB" sz="1000" dirty="0">
                          <a:solidFill>
                            <a:schemeClr val="accent1"/>
                          </a:solidFill>
                        </a:rPr>
                        <a:t> Confidential</a:t>
                      </a:r>
                    </a:p>
                  </a:txBody>
                  <a:tcPr marL="12158" marR="12158" marT="36000" marB="6079"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1100" kern="1200" dirty="0">
                          <a:solidFill>
                            <a:schemeClr val="accent1"/>
                          </a:solidFill>
                          <a:effectLst/>
                          <a:latin typeface="RN House Sans Regular" panose="020B0504020203020204" pitchFamily="34" charset="0"/>
                          <a:ea typeface="+mn-ea"/>
                          <a:cs typeface="+mn-cs"/>
                        </a:rPr>
                        <a:t>Confidential</a:t>
                      </a:r>
                    </a:p>
                  </a:txBody>
                  <a:tcPr marL="86171" marR="86171" marT="45684" marB="45684"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rtl="0" eaLnBrk="1" fontAlgn="auto" latinLnBrk="0" hangingPunct="1">
                        <a:lnSpc>
                          <a:spcPct val="100000"/>
                        </a:lnSpc>
                        <a:spcBef>
                          <a:spcPct val="0"/>
                        </a:spcBef>
                        <a:spcAft>
                          <a:spcPct val="0"/>
                        </a:spcAft>
                        <a:buClrTx/>
                        <a:buSzTx/>
                        <a:buFontTx/>
                        <a:buNone/>
                        <a:tabLst/>
                        <a:defRPr/>
                      </a:pPr>
                      <a:r>
                        <a:rPr kumimoji="0" lang="en-US" sz="1000" dirty="0">
                          <a:solidFill>
                            <a:schemeClr val="accent1"/>
                          </a:solidFill>
                          <a:latin typeface="Arial" panose="020B0604020202020204" pitchFamily="34" charset="0"/>
                          <a:cs typeface="Arial" panose="020B0604020202020204" pitchFamily="34" charset="0"/>
                        </a:rPr>
                        <a:t>Confidential</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extLst>
                  <a:ext uri="{0D108BD9-81ED-4DB2-BD59-A6C34878D82A}">
                    <a16:rowId xmlns:a16="http://schemas.microsoft.com/office/drawing/2014/main" val="401345004"/>
                  </a:ext>
                </a:extLst>
              </a:tr>
              <a:tr h="253221">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GB" sz="1100" b="0" dirty="0">
                          <a:solidFill>
                            <a:srgbClr val="3D195B"/>
                          </a:solidFill>
                          <a:latin typeface="RN House Sans Regular" panose="020B0504020203020204" pitchFamily="34" charset="0"/>
                        </a:rPr>
                        <a:t>Confidentiality rating</a:t>
                      </a:r>
                    </a:p>
                  </a:txBody>
                  <a:tcPr marL="86171" marR="86171" marT="45684" marB="45684"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1100" kern="1200" dirty="0">
                          <a:solidFill>
                            <a:schemeClr val="accent1"/>
                          </a:solidFill>
                          <a:effectLst/>
                          <a:latin typeface="RN House Sans Regular" panose="020B0504020203020204" pitchFamily="34" charset="0"/>
                          <a:ea typeface="+mn-ea"/>
                          <a:cs typeface="+mn-cs"/>
                        </a:rPr>
                        <a:t>1</a:t>
                      </a:r>
                    </a:p>
                  </a:txBody>
                  <a:tcPr marL="86171" marR="86171" marT="45684" marB="45684"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1100" kern="1200" dirty="0">
                          <a:solidFill>
                            <a:schemeClr val="accent1"/>
                          </a:solidFill>
                          <a:effectLst/>
                          <a:latin typeface="RN House Sans Regular" panose="020B0504020203020204" pitchFamily="34" charset="0"/>
                          <a:ea typeface="+mn-ea"/>
                          <a:cs typeface="+mn-cs"/>
                        </a:rPr>
                        <a:t>1</a:t>
                      </a:r>
                    </a:p>
                  </a:txBody>
                  <a:tcPr marL="86171" marR="86171" marT="45684" marB="45684"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a:lnSpc>
                          <a:spcPct val="100000"/>
                        </a:lnSpc>
                        <a:spcBef>
                          <a:spcPct val="0"/>
                        </a:spcBef>
                        <a:spcAft>
                          <a:spcPct val="0"/>
                        </a:spcAft>
                        <a:buClrTx/>
                        <a:buSzTx/>
                        <a:buNone/>
                        <a:tabLst/>
                      </a:pPr>
                      <a:r>
                        <a:rPr kumimoji="0" lang="en-US" sz="1000" dirty="0">
                          <a:solidFill>
                            <a:schemeClr val="accent1"/>
                          </a:solidFill>
                          <a:latin typeface="Arial" panose="020B0604020202020204" pitchFamily="34" charset="0"/>
                          <a:cs typeface="Arial" panose="020B0604020202020204" pitchFamily="34" charset="0"/>
                        </a:rPr>
                        <a:t>4</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extLst>
                  <a:ext uri="{0D108BD9-81ED-4DB2-BD59-A6C34878D82A}">
                    <a16:rowId xmlns:a16="http://schemas.microsoft.com/office/drawing/2014/main" val="1154874576"/>
                  </a:ext>
                </a:extLst>
              </a:tr>
              <a:tr h="253221">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GB" sz="1100" dirty="0">
                          <a:solidFill>
                            <a:srgbClr val="3D195B"/>
                          </a:solidFill>
                          <a:latin typeface="RN House Sans Regular" panose="020B0504020203020204" pitchFamily="34" charset="0"/>
                        </a:rPr>
                        <a:t>Integrity rating</a:t>
                      </a:r>
                    </a:p>
                  </a:txBody>
                  <a:tcPr marL="86171" marR="86171" marT="45684" marB="45684"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1100" kern="1200" dirty="0">
                          <a:solidFill>
                            <a:schemeClr val="accent1"/>
                          </a:solidFill>
                          <a:effectLst/>
                          <a:latin typeface="RN House Sans Regular" panose="020B0504020203020204" pitchFamily="34" charset="0"/>
                          <a:ea typeface="+mn-ea"/>
                          <a:cs typeface="+mn-cs"/>
                        </a:rPr>
                        <a:t>1</a:t>
                      </a:r>
                    </a:p>
                  </a:txBody>
                  <a:tcPr marL="86171" marR="86171" marT="45684" marB="45684"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1100" kern="1200" dirty="0">
                          <a:solidFill>
                            <a:schemeClr val="accent1"/>
                          </a:solidFill>
                          <a:effectLst/>
                          <a:latin typeface="RN House Sans Regular" panose="020B0504020203020204" pitchFamily="34" charset="0"/>
                          <a:ea typeface="+mn-ea"/>
                          <a:cs typeface="+mn-cs"/>
                        </a:rPr>
                        <a:t>1</a:t>
                      </a:r>
                    </a:p>
                  </a:txBody>
                  <a:tcPr marL="86171" marR="86171" marT="45684" marB="45684"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a:lnSpc>
                          <a:spcPct val="100000"/>
                        </a:lnSpc>
                        <a:spcBef>
                          <a:spcPct val="0"/>
                        </a:spcBef>
                        <a:spcAft>
                          <a:spcPct val="0"/>
                        </a:spcAft>
                        <a:buClrTx/>
                        <a:buSzTx/>
                        <a:buNone/>
                        <a:tabLst/>
                      </a:pPr>
                      <a:r>
                        <a:rPr kumimoji="0" lang="en-US" sz="1000" dirty="0">
                          <a:solidFill>
                            <a:schemeClr val="accent1"/>
                          </a:solidFill>
                          <a:latin typeface="Arial" panose="020B0604020202020204" pitchFamily="34" charset="0"/>
                          <a:cs typeface="Arial" panose="020B0604020202020204" pitchFamily="34" charset="0"/>
                        </a:rPr>
                        <a:t>4</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extLst>
                  <a:ext uri="{0D108BD9-81ED-4DB2-BD59-A6C34878D82A}">
                    <a16:rowId xmlns:a16="http://schemas.microsoft.com/office/drawing/2014/main" val="3924340634"/>
                  </a:ext>
                </a:extLst>
              </a:tr>
              <a:tr h="253221">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GB" sz="1100" dirty="0">
                          <a:solidFill>
                            <a:srgbClr val="3D195B"/>
                          </a:solidFill>
                          <a:latin typeface="RN House Sans Regular" panose="020B0504020203020204" pitchFamily="34" charset="0"/>
                        </a:rPr>
                        <a:t>Availability rating</a:t>
                      </a:r>
                    </a:p>
                  </a:txBody>
                  <a:tcPr marL="86171" marR="86171" marT="45684" marB="45684"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1100" kern="1200" dirty="0">
                          <a:solidFill>
                            <a:schemeClr val="accent1"/>
                          </a:solidFill>
                          <a:effectLst/>
                          <a:latin typeface="RN House Sans Regular" panose="020B0504020203020204" pitchFamily="34" charset="0"/>
                          <a:ea typeface="+mn-ea"/>
                          <a:cs typeface="+mn-cs"/>
                        </a:rPr>
                        <a:t>3</a:t>
                      </a:r>
                    </a:p>
                  </a:txBody>
                  <a:tcPr marL="86171" marR="86171" marT="45684" marB="45684"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1100" kern="1200" dirty="0">
                          <a:solidFill>
                            <a:schemeClr val="accent1"/>
                          </a:solidFill>
                          <a:effectLst/>
                          <a:latin typeface="RN House Sans Regular" panose="020B0504020203020204" pitchFamily="34" charset="0"/>
                          <a:ea typeface="+mn-ea"/>
                          <a:cs typeface="+mn-cs"/>
                        </a:rPr>
                        <a:t>3</a:t>
                      </a:r>
                    </a:p>
                  </a:txBody>
                  <a:tcPr marL="86171" marR="86171" marT="45684" marB="45684"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tc>
                  <a:txBody>
                    <a:bodyPr/>
                    <a:lstStyle/>
                    <a:p>
                      <a:pPr marL="0" marR="0" lvl="0" indent="0" algn="ctr" defTabSz="914400">
                        <a:lnSpc>
                          <a:spcPct val="100000"/>
                        </a:lnSpc>
                        <a:spcBef>
                          <a:spcPct val="0"/>
                        </a:spcBef>
                        <a:spcAft>
                          <a:spcPct val="0"/>
                        </a:spcAft>
                        <a:buClrTx/>
                        <a:buSzTx/>
                        <a:buNone/>
                        <a:tabLst/>
                      </a:pPr>
                      <a:r>
                        <a:rPr kumimoji="0" lang="en-US" sz="1000" dirty="0">
                          <a:solidFill>
                            <a:schemeClr val="accent1"/>
                          </a:solidFill>
                          <a:latin typeface="Arial" panose="020B0604020202020204" pitchFamily="34" charset="0"/>
                          <a:cs typeface="Arial" panose="020B0604020202020204" pitchFamily="34" charset="0"/>
                        </a:rPr>
                        <a:t>3</a:t>
                      </a:r>
                    </a:p>
                  </a:txBody>
                  <a:tcPr marL="78156" marR="78156" marT="41435" marB="41435"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0F5F9"/>
                    </a:solidFill>
                  </a:tcPr>
                </a:tc>
                <a:extLst>
                  <a:ext uri="{0D108BD9-81ED-4DB2-BD59-A6C34878D82A}">
                    <a16:rowId xmlns:a16="http://schemas.microsoft.com/office/drawing/2014/main" val="2332190150"/>
                  </a:ext>
                </a:extLst>
              </a:tr>
            </a:tbl>
          </a:graphicData>
        </a:graphic>
      </p:graphicFrame>
      <p:sp>
        <p:nvSpPr>
          <p:cNvPr id="5" name="Rectangle 1">
            <a:extLst>
              <a:ext uri="{FF2B5EF4-FFF2-40B4-BE49-F238E27FC236}">
                <a16:creationId xmlns:a16="http://schemas.microsoft.com/office/drawing/2014/main" id="{2900EA8E-CA4C-4D5D-9ADF-9C8FE2E58AEF}"/>
              </a:ext>
            </a:extLst>
          </p:cNvPr>
          <p:cNvSpPr>
            <a:spLocks noChangeArrowheads="1"/>
          </p:cNvSpPr>
          <p:nvPr/>
        </p:nvSpPr>
        <p:spPr bwMode="auto">
          <a:xfrm>
            <a:off x="229666" y="6672025"/>
            <a:ext cx="8105440" cy="22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000">
                <a:solidFill>
                  <a:schemeClr val="tx1"/>
                </a:solidFill>
                <a:latin typeface="Arial" panose="020B0604020202020204" pitchFamily="34" charset="0"/>
                <a:cs typeface="Arial" panose="020B0604020202020204" pitchFamily="34" charset="0"/>
              </a:defRPr>
            </a:lvl1pPr>
            <a:lvl2pPr marL="742950" indent="-285750">
              <a:defRPr sz="1000">
                <a:solidFill>
                  <a:schemeClr val="tx1"/>
                </a:solidFill>
                <a:latin typeface="Arial" panose="020B0604020202020204" pitchFamily="34" charset="0"/>
                <a:cs typeface="Arial" panose="020B0604020202020204" pitchFamily="34" charset="0"/>
              </a:defRPr>
            </a:lvl2pPr>
            <a:lvl3pPr marL="1143000" indent="-228600">
              <a:defRPr sz="1000">
                <a:solidFill>
                  <a:schemeClr val="tx1"/>
                </a:solidFill>
                <a:latin typeface="Arial" panose="020B0604020202020204" pitchFamily="34" charset="0"/>
                <a:cs typeface="Arial" panose="020B0604020202020204" pitchFamily="34" charset="0"/>
              </a:defRPr>
            </a:lvl3pPr>
            <a:lvl4pPr marL="1600200" indent="-228600">
              <a:defRPr sz="1000">
                <a:solidFill>
                  <a:schemeClr val="tx1"/>
                </a:solidFill>
                <a:latin typeface="Arial" panose="020B0604020202020204" pitchFamily="34" charset="0"/>
                <a:cs typeface="Arial" panose="020B0604020202020204" pitchFamily="34" charset="0"/>
              </a:defRPr>
            </a:lvl4pPr>
            <a:lvl5pPr marL="2057400" indent="-228600">
              <a:defRPr sz="1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r>
              <a:rPr lang="en-GB" altLang="en-US" sz="882" dirty="0">
                <a:solidFill>
                  <a:schemeClr val="tx2"/>
                </a:solidFill>
              </a:rPr>
              <a:t>The project is accepting the platform resilience requirements as outlined and summarised above</a:t>
            </a:r>
            <a:endParaRPr lang="en-GB" altLang="en-US" sz="1131" dirty="0">
              <a:solidFill>
                <a:schemeClr val="tx2"/>
              </a:solidFill>
            </a:endParaRPr>
          </a:p>
        </p:txBody>
      </p:sp>
    </p:spTree>
    <p:extLst>
      <p:ext uri="{BB962C8B-B14F-4D97-AF65-F5344CB8AC3E}">
        <p14:creationId xmlns:p14="http://schemas.microsoft.com/office/powerpoint/2010/main" val="1804687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MPLATEID" val="NATWEST_A4L_PITCHBOOK"/>
  <p:tag name="COMPANY" val="NatWest"/>
  <p:tag name="COVER" val="Plain White"/>
  <p:tag name="DISCLAIMER" val="No disclaimer"/>
  <p:tag name="DISCLAIMER_VERSION" val="0"/>
</p:tagLst>
</file>

<file path=ppt/tags/tag2.xml><?xml version="1.0" encoding="utf-8"?>
<p:tagLst xmlns:a="http://schemas.openxmlformats.org/drawingml/2006/main" xmlns:r="http://schemas.openxmlformats.org/officeDocument/2006/relationships" xmlns:p="http://schemas.openxmlformats.org/presentationml/2006/main">
  <p:tag name="PITCHSLIDETYPE" val="2"/>
</p:tagLst>
</file>

<file path=ppt/tags/tag3.xml><?xml version="1.0" encoding="utf-8"?>
<p:tagLst xmlns:a="http://schemas.openxmlformats.org/drawingml/2006/main" xmlns:r="http://schemas.openxmlformats.org/officeDocument/2006/relationships" xmlns:p="http://schemas.openxmlformats.org/presentationml/2006/main">
  <p:tag name="SPOTYPE" val="6"/>
</p:tagLst>
</file>

<file path=ppt/tags/tag4.xml><?xml version="1.0" encoding="utf-8"?>
<p:tagLst xmlns:a="http://schemas.openxmlformats.org/drawingml/2006/main" xmlns:r="http://schemas.openxmlformats.org/officeDocument/2006/relationships" xmlns:p="http://schemas.openxmlformats.org/presentationml/2006/main">
  <p:tag name="SPOTYPE" val="5"/>
</p:tagLst>
</file>

<file path=ppt/tags/tag5.xml><?xml version="1.0" encoding="utf-8"?>
<p:tagLst xmlns:a="http://schemas.openxmlformats.org/drawingml/2006/main" xmlns:r="http://schemas.openxmlformats.org/officeDocument/2006/relationships" xmlns:p="http://schemas.openxmlformats.org/presentationml/2006/main">
  <p:tag name="SPOTYPE" val="7"/>
</p:tagLst>
</file>

<file path=ppt/tags/tag6.xml><?xml version="1.0" encoding="utf-8"?>
<p:tagLst xmlns:a="http://schemas.openxmlformats.org/drawingml/2006/main" xmlns:r="http://schemas.openxmlformats.org/officeDocument/2006/relationships" xmlns:p="http://schemas.openxmlformats.org/presentationml/2006/main">
  <p:tag name="SPOTYPE" val="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atwest Group Template">
  <a:themeElements>
    <a:clrScheme name="Custom 1">
      <a:dk1>
        <a:sysClr val="windowText" lastClr="000000"/>
      </a:dk1>
      <a:lt1>
        <a:sysClr val="window" lastClr="FFFFFF"/>
      </a:lt1>
      <a:dk2>
        <a:srgbClr val="42145F"/>
      </a:dk2>
      <a:lt2>
        <a:srgbClr val="EEECE1"/>
      </a:lt2>
      <a:accent1>
        <a:srgbClr val="42145F"/>
      </a:accent1>
      <a:accent2>
        <a:srgbClr val="A58CC3"/>
      </a:accent2>
      <a:accent3>
        <a:srgbClr val="D75F19"/>
      </a:accent3>
      <a:accent4>
        <a:srgbClr val="82BE00"/>
      </a:accent4>
      <a:accent5>
        <a:srgbClr val="E6A000"/>
      </a:accent5>
      <a:accent6>
        <a:srgbClr val="D73C5F"/>
      </a:accent6>
      <a:hlink>
        <a:srgbClr val="614474"/>
      </a:hlink>
      <a:folHlink>
        <a:srgbClr val="614474"/>
      </a:folHlink>
    </a:clrScheme>
    <a:fontScheme name="RBS">
      <a:majorFont>
        <a:latin typeface="Arial"/>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RB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5000" dir="5400000" rotWithShape="0">
              <a:srgbClr val="000000">
                <a:alpha val="35000"/>
              </a:srgbClr>
            </a:outerShdw>
          </a:effectLst>
        </a:effectStyle>
        <a:effectStyle>
          <a:effectLst>
            <a:outerShdw blurRad="40000" dist="25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spDef>
      <a:spPr>
        <a:ln w="9525">
          <a:noFill/>
        </a:ln>
      </a:spPr>
      <a:bodyPr rot="0" spcFirstLastPara="0" vertOverflow="overflow" horzOverflow="overflow" vert="horz" wrap="none" lIns="0" tIns="0" rIns="0" bIns="0" numCol="1" spcCol="0" rtlCol="0" fromWordArt="0" anchor="ctr" anchorCtr="0" forceAA="0" compatLnSpc="1">
        <a:prstTxWarp prst="textNoShape">
          <a:avLst/>
        </a:prstTxWarp>
        <a:noAutofit/>
      </a:bodyPr>
      <a:lstStyle>
        <a:defPPr algn="ctr">
          <a:defRPr sz="10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rgbClr val="69616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oAutofit/>
      </a:bodyPr>
      <a:lstStyle>
        <a:defPPr>
          <a:defRPr sz="1100" dirty="0" err="1" smtClean="0">
            <a:solidFill>
              <a:schemeClr val="tx2"/>
            </a:solidFill>
            <a:latin typeface="Arial" panose="020B0604020202020204" pitchFamily="34" charset="0"/>
            <a:cs typeface="Arial" panose="020B0604020202020204" pitchFamily="34" charset="0"/>
          </a:defRPr>
        </a:defPPr>
      </a:lstStyle>
    </a:txDef>
  </a:objectDefaults>
  <a:extraClrSchemeLst/>
  <a:custClrLst>
    <a:custClr name="Dark Purple 70% Accent 1">
      <a:srgbClr val="5A287D"/>
    </a:custClr>
    <a:custClr name="Lavender 70% Accent 2">
      <a:srgbClr val="C8B9D7"/>
    </a:custClr>
    <a:custClr name="Orange 70% Accent 3">
      <a:srgbClr val="EBAF8C"/>
    </a:custClr>
    <a:custClr name="Green 70% Accent 4">
      <a:srgbClr val="C3DCB4"/>
    </a:custClr>
    <a:custClr name="Gold 70% Accent 5">
      <a:srgbClr val="F0CD82"/>
    </a:custClr>
    <a:custClr name="Red 70% Accent 6">
      <a:srgbClr val="EBA5AA"/>
    </a:custClr>
  </a:custClrLst>
  <a:extLst>
    <a:ext uri="{05A4C25C-085E-4340-85A3-A5531E510DB2}">
      <thm15:themeFamily xmlns:thm15="http://schemas.microsoft.com/office/thememl/2012/main" name="NatWestGroup_A4 Landscape.potx" id="{146D835A-C4B7-4F1C-9348-8D21D24C951B}" vid="{7C70BDCC-2D04-4585-A412-AA2C3B608CEB}"/>
    </a:ext>
  </a:extLst>
</a:theme>
</file>

<file path=ppt/theme/theme2.xml><?xml version="1.0" encoding="utf-8"?>
<a:theme xmlns:a="http://schemas.openxmlformats.org/drawingml/2006/main" name="Office Theme">
  <a:themeElements>
    <a:clrScheme name="NWG">
      <a:dk1>
        <a:srgbClr val="42145F"/>
      </a:dk1>
      <a:lt1>
        <a:srgbClr val="FFFFFF"/>
      </a:lt1>
      <a:dk2>
        <a:srgbClr val="5E10B1"/>
      </a:dk2>
      <a:lt2>
        <a:srgbClr val="F4F0E8"/>
      </a:lt2>
      <a:accent1>
        <a:srgbClr val="A58CC3"/>
      </a:accent1>
      <a:accent2>
        <a:srgbClr val="E6A000"/>
      </a:accent2>
      <a:accent3>
        <a:srgbClr val="D73C5F"/>
      </a:accent3>
      <a:accent4>
        <a:srgbClr val="82B400"/>
      </a:accent4>
      <a:accent5>
        <a:srgbClr val="D75F19"/>
      </a:accent5>
      <a:accent6>
        <a:srgbClr val="EBAF8C"/>
      </a:accent6>
      <a:hlink>
        <a:srgbClr val="5E10B1"/>
      </a:hlink>
      <a:folHlink>
        <a:srgbClr val="C8B9D7"/>
      </a:folHlink>
    </a:clrScheme>
    <a:fontScheme name="NWG">
      <a:majorFont>
        <a:latin typeface="RN House Sans Light"/>
        <a:ea typeface=""/>
        <a:cs typeface=""/>
      </a:majorFont>
      <a:minorFont>
        <a:latin typeface="RN House Sans 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NatWest">
      <a:dk1>
        <a:sysClr val="windowText" lastClr="000000"/>
      </a:dk1>
      <a:lt1>
        <a:sysClr val="window" lastClr="FFFFFF"/>
      </a:lt1>
      <a:dk2>
        <a:srgbClr val="42145F"/>
      </a:dk2>
      <a:lt2>
        <a:srgbClr val="EEECE1"/>
      </a:lt2>
      <a:accent1>
        <a:srgbClr val="614474"/>
      </a:accent1>
      <a:accent2>
        <a:srgbClr val="06B3BB"/>
      </a:accent2>
      <a:accent3>
        <a:srgbClr val="E74960"/>
      </a:accent3>
      <a:accent4>
        <a:srgbClr val="FBBB21"/>
      </a:accent4>
      <a:accent5>
        <a:srgbClr val="696161"/>
      </a:accent5>
      <a:accent6>
        <a:srgbClr val="99AB2D"/>
      </a:accent6>
      <a:hlink>
        <a:srgbClr val="614474"/>
      </a:hlink>
      <a:folHlink>
        <a:srgbClr val="614474"/>
      </a:folHlink>
    </a:clrScheme>
    <a:fontScheme name="NatWest">
      <a:majorFont>
        <a:latin typeface="Arial"/>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Yiii" typeface="Microsoft Yi Baiti"/>
        <a:font script="Cher" typeface="Plantagenet Cherokee"/>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RB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5000" dir="5400000" rotWithShape="0">
              <a:srgbClr val="000000">
                <a:alpha val="35000"/>
              </a:srgbClr>
            </a:outerShdw>
          </a:effectLst>
        </a:effectStyle>
        <a:effectStyle>
          <a:effectLst>
            <a:outerShdw blurRad="40000" dist="25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NatWest">
      <a:dk1>
        <a:sysClr val="windowText" lastClr="000000"/>
      </a:dk1>
      <a:lt1>
        <a:sysClr val="window" lastClr="FFFFFF"/>
      </a:lt1>
      <a:dk2>
        <a:srgbClr val="42145F"/>
      </a:dk2>
      <a:lt2>
        <a:srgbClr val="EEECE1"/>
      </a:lt2>
      <a:accent1>
        <a:srgbClr val="614474"/>
      </a:accent1>
      <a:accent2>
        <a:srgbClr val="06B3BB"/>
      </a:accent2>
      <a:accent3>
        <a:srgbClr val="E74960"/>
      </a:accent3>
      <a:accent4>
        <a:srgbClr val="FBBB21"/>
      </a:accent4>
      <a:accent5>
        <a:srgbClr val="696161"/>
      </a:accent5>
      <a:accent6>
        <a:srgbClr val="99AB2D"/>
      </a:accent6>
      <a:hlink>
        <a:srgbClr val="614474"/>
      </a:hlink>
      <a:folHlink>
        <a:srgbClr val="614474"/>
      </a:folHlink>
    </a:clrScheme>
    <a:fontScheme name="NatWest">
      <a:majorFont>
        <a:latin typeface="Arial"/>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Yiii" typeface="Microsoft Yi Baiti"/>
        <a:font script="Cher" typeface="Plantagenet Cherokee"/>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RB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5000" dir="5400000" rotWithShape="0">
              <a:srgbClr val="000000">
                <a:alpha val="35000"/>
              </a:srgbClr>
            </a:outerShdw>
          </a:effectLst>
        </a:effectStyle>
        <a:effectStyle>
          <a:effectLst>
            <a:outerShdw blurRad="40000" dist="25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RBS Document" ma:contentTypeID="0x010100634BF9FE955A4640AC0E96B7B578D17E00479388E2961AC74F803D4D112818351A" ma:contentTypeVersion="4" ma:contentTypeDescription="RBS Document base content type" ma:contentTypeScope="" ma:versionID="a85f61f0bf72ff9fe675215b1e8b6a80">
  <xsd:schema xmlns:xsd="http://www.w3.org/2001/XMLSchema" xmlns:xs="http://www.w3.org/2001/XMLSchema" xmlns:p="http://schemas.microsoft.com/office/2006/metadata/properties" xmlns:ns2="a89de3b2-3620-4c32-8902-d2201d5d97e1" targetNamespace="http://schemas.microsoft.com/office/2006/metadata/properties" ma:root="true" ma:fieldsID="7d32c2674e2b24346c3a7653a075a3ec" ns2:_="">
    <xsd:import namespace="a89de3b2-3620-4c32-8902-d2201d5d97e1"/>
    <xsd:element name="properties">
      <xsd:complexType>
        <xsd:sequence>
          <xsd:element name="documentManagement">
            <xsd:complexType>
              <xsd:all>
                <xsd:element ref="ns2:RbsSecurityClassification"/>
                <xsd:element ref="ns2:f83392ae46624cc79c2cd3340305e650" minOccurs="0"/>
                <xsd:element ref="ns2:TaxCatchAll" minOccurs="0"/>
                <xsd:element ref="ns2:TaxCatchAllLabel" minOccurs="0"/>
                <xsd:element ref="ns2:RbsDocument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9de3b2-3620-4c32-8902-d2201d5d97e1" elementFormDefault="qualified">
    <xsd:import namespace="http://schemas.microsoft.com/office/2006/documentManagement/types"/>
    <xsd:import namespace="http://schemas.microsoft.com/office/infopath/2007/PartnerControls"/>
    <xsd:element name="RbsSecurityClassification" ma:index="8" ma:displayName="Security classification" ma:default="" ma:description="Please provide a Security Classification for this content. Classifying information helps your colleagues handle and protect it correctly, and helps prevent information from getting into the wrong hands. Please note, that the Bank Intranet is not an appropriate location to store content that should be classified as either Confidential or Secret. For further information, please refer to this site: https://www.securityzone.rbs.com/kzscripts/default.asp?cid=4" ma:format="RadioButtons" ma:internalName="RbsSecurityClassification">
      <xsd:simpleType>
        <xsd:restriction base="dms:Choice">
          <xsd:enumeration value="IC0 – Public – Information intended and approved for general public use and publication, or is already in the public domain."/>
          <xsd:enumeration value="IC1 – Internal – Information intended to be shared within the Group. This could be Group-wide (covering employees, contractors and third-party users)."/>
        </xsd:restriction>
      </xsd:simpleType>
    </xsd:element>
    <xsd:element name="f83392ae46624cc79c2cd3340305e650" ma:index="9" nillable="true" ma:taxonomy="true" ma:internalName="f83392ae46624cc79c2cd3340305e650" ma:taxonomyFieldName="RbsBusinessOwner" ma:displayName="Business owner" ma:fieldId="{f83392ae-4662-4cc7-9c2c-d3340305e650}" ma:sspId="fd27e408-9a26-4a62-845b-dcdaf7f7275a" ma:termSetId="9ff1e197-0a7e-42b0-ab27-8600a5716170" ma:anchorId="00000000-0000-0000-0000-000000000000" ma:open="false" ma:isKeyword="false">
      <xsd:complexType>
        <xsd:sequence>
          <xsd:element ref="pc:Terms" minOccurs="0" maxOccurs="1"/>
        </xsd:sequence>
      </xsd:complexType>
    </xsd:element>
    <xsd:element name="TaxCatchAll" ma:index="10" nillable="true" ma:displayName="Taxonomy Catch All Column" ma:hidden="true" ma:list="{b25e8d90-3a11-4c6e-8d90-a727d06e039e}" ma:internalName="TaxCatchAll" ma:showField="CatchAllData" ma:web="a89de3b2-3620-4c32-8902-d2201d5d97e1">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hidden="true" ma:list="{b25e8d90-3a11-4c6e-8d90-a727d06e039e}" ma:internalName="TaxCatchAllLabel" ma:readOnly="true" ma:showField="CatchAllDataLabel" ma:web="a89de3b2-3620-4c32-8902-d2201d5d97e1">
      <xsd:complexType>
        <xsd:complexContent>
          <xsd:extension base="dms:MultiChoiceLookup">
            <xsd:sequence>
              <xsd:element name="Value" type="dms:Lookup" maxOccurs="unbounded" minOccurs="0" nillable="true"/>
            </xsd:sequence>
          </xsd:extension>
        </xsd:complexContent>
      </xsd:complexType>
    </xsd:element>
    <xsd:element name="RbsDocumentDescription" ma:index="13" nillable="true" ma:displayName="Description" ma:description="Any relevant description for this document" ma:internalName="RbsDocument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RbsDocumentDescription xmlns="a89de3b2-3620-4c32-8902-d2201d5d97e1" xsi:nil="true"/>
    <RbsSecurityClassification xmlns="a89de3b2-3620-4c32-8902-d2201d5d97e1">IC1 – Internal – Information intended to be shared within the Group. This could be Group-wide (covering employees, contractors and third-party users).</RbsSecurityClassification>
    <f83392ae46624cc79c2cd3340305e650 xmlns="a89de3b2-3620-4c32-8902-d2201d5d97e1">
      <Terms xmlns="http://schemas.microsoft.com/office/infopath/2007/PartnerControls"/>
    </f83392ae46624cc79c2cd3340305e650>
    <TaxCatchAll xmlns="a89de3b2-3620-4c32-8902-d2201d5d97e1"/>
  </documentManagement>
</p:properties>
</file>

<file path=customXml/itemProps1.xml><?xml version="1.0" encoding="utf-8"?>
<ds:datastoreItem xmlns:ds="http://schemas.openxmlformats.org/officeDocument/2006/customXml" ds:itemID="{D7279828-4B79-457B-A8DA-B8B7FE672452}">
  <ds:schemaRefs>
    <ds:schemaRef ds:uri="http://schemas.microsoft.com/sharepoint/v3/contenttype/forms"/>
  </ds:schemaRefs>
</ds:datastoreItem>
</file>

<file path=customXml/itemProps2.xml><?xml version="1.0" encoding="utf-8"?>
<ds:datastoreItem xmlns:ds="http://schemas.openxmlformats.org/officeDocument/2006/customXml" ds:itemID="{BCAA294C-CFB3-4CD4-A344-C5EF867943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9de3b2-3620-4c32-8902-d2201d5d97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305BA87-2767-40F0-984F-672141219A9F}">
  <ds:schemaRefs>
    <ds:schemaRef ds:uri="http://purl.org/dc/elements/1.1/"/>
    <ds:schemaRef ds:uri="http://schemas.microsoft.com/office/2006/metadata/properties"/>
    <ds:schemaRef ds:uri="http://schemas.openxmlformats.org/package/2006/metadata/core-properties"/>
    <ds:schemaRef ds:uri="a89de3b2-3620-4c32-8902-d2201d5d97e1"/>
    <ds:schemaRef ds:uri="http://purl.org/dc/terms/"/>
    <ds:schemaRef ds:uri="http://schemas.microsoft.com/office/2006/documentManagement/typ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3092</TotalTime>
  <Words>6124</Words>
  <Application>Microsoft Office PowerPoint</Application>
  <PresentationFormat>Custom</PresentationFormat>
  <Paragraphs>931</Paragraphs>
  <Slides>36</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36</vt:i4>
      </vt:variant>
    </vt:vector>
  </HeadingPairs>
  <TitlesOfParts>
    <vt:vector size="48" baseType="lpstr">
      <vt:lpstr>Arial</vt:lpstr>
      <vt:lpstr>Arial,Sans-Serif</vt:lpstr>
      <vt:lpstr>Calibri</vt:lpstr>
      <vt:lpstr>Courier New</vt:lpstr>
      <vt:lpstr>RN House Sans</vt:lpstr>
      <vt:lpstr>RN House Sans Light</vt:lpstr>
      <vt:lpstr>RN House Sans Regular</vt:lpstr>
      <vt:lpstr>Segoe UI</vt:lpstr>
      <vt:lpstr>Symbol</vt:lpstr>
      <vt:lpstr>Wingdings</vt:lpstr>
      <vt:lpstr>Natwest Group Template</vt:lpstr>
      <vt:lpstr>Office Theme</vt:lpstr>
      <vt:lpstr>Strategic Payment Fraud Profiling (SPFP)</vt:lpstr>
      <vt:lpstr>Introduction: Engaged Design Areas and Feedback</vt:lpstr>
      <vt:lpstr>Enhanced 1: Data &amp; Analytics Platforms in Scope</vt:lpstr>
      <vt:lpstr>Governance History</vt:lpstr>
      <vt:lpstr>HLSD+ Document Version History</vt:lpstr>
      <vt:lpstr>Glossary</vt:lpstr>
      <vt:lpstr>Project Background &amp; Scope: Business Requirements</vt:lpstr>
      <vt:lpstr>Delivery Scope: Non-Functional Requirements</vt:lpstr>
      <vt:lpstr>Platform Resilience</vt:lpstr>
      <vt:lpstr>Delivery Scope: NFRs - Security Requirements</vt:lpstr>
      <vt:lpstr>Phasing Overview</vt:lpstr>
      <vt:lpstr>System Context</vt:lpstr>
      <vt:lpstr>Design: High Level Solution Design – As Is</vt:lpstr>
      <vt:lpstr>Design: High Level Solution Design – To Be</vt:lpstr>
      <vt:lpstr>Design: Solution Components</vt:lpstr>
      <vt:lpstr>Design: Data Ingestion Flow</vt:lpstr>
      <vt:lpstr>Design: Conceptual Data Model</vt:lpstr>
      <vt:lpstr>Design: Data Classes</vt:lpstr>
      <vt:lpstr> Design: Data Principles Adherence</vt:lpstr>
      <vt:lpstr>Design: Infrastructure Design – As Is</vt:lpstr>
      <vt:lpstr>Design: Infrastructure Design – To Be</vt:lpstr>
      <vt:lpstr>Service/Infrastructure Summary</vt:lpstr>
      <vt:lpstr>Security Design including deviations from Security standards and patterns</vt:lpstr>
      <vt:lpstr>Resilience Design including deviations from standards and patterns</vt:lpstr>
      <vt:lpstr>Connections: Protocols, Security &amp; Resilience</vt:lpstr>
      <vt:lpstr>Solution Resilience Design</vt:lpstr>
      <vt:lpstr>Capacity, Volumes &amp; Performance</vt:lpstr>
      <vt:lpstr>Design: Operations Architecture Design</vt:lpstr>
      <vt:lpstr>Design: Decommissioning Design incl for Pilot or PoC Designs</vt:lpstr>
      <vt:lpstr>Design Inputs: Design Decisions Made</vt:lpstr>
      <vt:lpstr>Design Inputs: Roadmaps and Strategic Direction</vt:lpstr>
      <vt:lpstr>Design Inputs: Assumptions &amp; Constraints</vt:lpstr>
      <vt:lpstr>Open Design Issues and Risks</vt:lpstr>
      <vt:lpstr> Appendix 1: Low Level Detail</vt:lpstr>
      <vt:lpstr>Appendix: HLSD Quality Criteria</vt:lpstr>
      <vt:lpstr>Appendix: CTORB Scorecard</vt:lpstr>
    </vt:vector>
  </TitlesOfParts>
  <Company>NatWest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page 1</dc:title>
  <dc:creator>CA, Ajmal (Print &amp; Presentations Unit)</dc:creator>
  <dc:description>Version 1.3 (PowerPoint 2010) Mar 2018</dc:description>
  <cp:lastModifiedBy>FATHUTDINOVA, Anastasia (Data and Analytics, Services)</cp:lastModifiedBy>
  <cp:revision>107</cp:revision>
  <cp:lastPrinted>2015-01-15T10:50:03Z</cp:lastPrinted>
  <dcterms:created xsi:type="dcterms:W3CDTF">2020-03-18T10:48:06Z</dcterms:created>
  <dcterms:modified xsi:type="dcterms:W3CDTF">2021-07-16T08:10:36Z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0x010100634BF9FE955A4640AC0E96B7B578D17E00479388E2961AC74F803D4D112818351A</vt:lpwstr>
  </property>
  <property fmtid="{D5CDD505-2E9C-101B-9397-08002B2CF9AE}" pid="3" name="RbsBusinessOwner">
    <vt:lpwstr/>
  </property>
</Properties>
</file>