
<file path=[Content_Types].xml><?xml version="1.0" encoding="utf-8"?>
<Types xmlns="http://schemas.openxmlformats.org/package/2006/content-types">
  <Default Extension="glb" ContentType="model/gltf.binary"/>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Lst>
  <p:notesMasterIdLst>
    <p:notesMasterId r:id="rId11"/>
  </p:notesMasterIdLst>
  <p:handoutMasterIdLst>
    <p:handoutMasterId r:id="rId12"/>
  </p:handoutMasterIdLst>
  <p:sldIdLst>
    <p:sldId id="260" r:id="rId5"/>
    <p:sldId id="277" r:id="rId6"/>
    <p:sldId id="287" r:id="rId7"/>
    <p:sldId id="286" r:id="rId8"/>
    <p:sldId id="283" r:id="rId9"/>
    <p:sldId id="278" r:id="rId10"/>
  </p:sldIdLst>
  <p:sldSz cx="13442950" cy="7561263"/>
  <p:notesSz cx="6797675" cy="9928225"/>
  <p:custDataLst>
    <p:tags r:id="rId13"/>
  </p:custDataLst>
  <p:defaultTextStyle>
    <a:defPPr>
      <a:defRPr lang="en-US"/>
    </a:defPPr>
    <a:lvl1pPr marL="0" algn="l" defTabSz="1043019" rtl="0" eaLnBrk="1" latinLnBrk="0" hangingPunct="1">
      <a:defRPr sz="2100" kern="1200">
        <a:solidFill>
          <a:schemeClr val="tx1"/>
        </a:solidFill>
        <a:latin typeface="+mn-lt"/>
        <a:ea typeface="+mn-ea"/>
        <a:cs typeface="+mn-cs"/>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4238" userDrawn="1">
          <p15:clr>
            <a:srgbClr val="A4A3A4"/>
          </p15:clr>
        </p15:guide>
        <p15:guide id="6" pos="2894" userDrawn="1">
          <p15:clr>
            <a:srgbClr val="A4A3A4"/>
          </p15:clr>
        </p15:guide>
        <p15:guide id="7" pos="377" userDrawn="1">
          <p15:clr>
            <a:srgbClr val="A4A3A4"/>
          </p15:clr>
        </p15:guide>
        <p15:guide id="8" pos="2979" userDrawn="1">
          <p15:clr>
            <a:srgbClr val="A4A3A4"/>
          </p15:clr>
        </p15:guide>
        <p15:guide id="9" pos="4187" userDrawn="1">
          <p15:clr>
            <a:srgbClr val="A4A3A4"/>
          </p15:clr>
        </p15:guide>
        <p15:guide id="10" pos="4291" userDrawn="1">
          <p15:clr>
            <a:srgbClr val="A4A3A4"/>
          </p15:clr>
        </p15:guide>
        <p15:guide id="11" pos="8098" userDrawn="1">
          <p15:clr>
            <a:srgbClr val="A4A3A4"/>
          </p15:clr>
        </p15:guide>
        <p15:guide id="12" pos="5489" userDrawn="1">
          <p15:clr>
            <a:srgbClr val="A4A3A4"/>
          </p15:clr>
        </p15:guide>
        <p15:guide id="13" pos="5574" userDrawn="1">
          <p15:clr>
            <a:srgbClr val="A4A3A4"/>
          </p15:clr>
        </p15:guide>
        <p15:guide id="14" orient="horz" pos="2665" userDrawn="1">
          <p15:clr>
            <a:srgbClr val="A4A3A4"/>
          </p15:clr>
        </p15:guide>
        <p15:guide id="15" orient="horz" pos="1183" userDrawn="1">
          <p15:clr>
            <a:srgbClr val="A4A3A4"/>
          </p15:clr>
        </p15:guide>
        <p15:guide id="16" orient="horz" pos="2749" userDrawn="1">
          <p15:clr>
            <a:srgbClr val="A4A3A4"/>
          </p15:clr>
        </p15:guide>
        <p15:guide id="17" orient="horz" pos="4339" userDrawn="1">
          <p15:clr>
            <a:srgbClr val="A4A3A4"/>
          </p15:clr>
        </p15:guide>
        <p15:guide id="18" orient="horz" pos="907" userDrawn="1">
          <p15:clr>
            <a:srgbClr val="A4A3A4"/>
          </p15:clr>
        </p15:guide>
        <p15:guide id="19" orient="horz" pos="307"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2"/>
      </a:tcTxStyle>
      <a:tcStyle>
        <a:tcBdr>
          <a:left>
            <a:ln w="12700" cmpd="sng">
              <a:solidFill>
                <a:srgbClr val="614474"/>
              </a:solidFill>
            </a:ln>
          </a:left>
          <a:right>
            <a:ln w="12700" cmpd="sng">
              <a:solidFill>
                <a:srgbClr val="614474"/>
              </a:solidFill>
            </a:ln>
          </a:right>
          <a:top>
            <a:ln w="12700" cmpd="sng">
              <a:solidFill>
                <a:srgbClr val="614474"/>
              </a:solidFill>
            </a:ln>
          </a:top>
          <a:bottom>
            <a:ln w="12700" cmpd="sng">
              <a:solidFill>
                <a:srgbClr val="614474"/>
              </a:solidFill>
            </a:ln>
          </a:bottom>
          <a:insideH>
            <a:ln w="12700" cmpd="sng">
              <a:solidFill>
                <a:srgbClr val="614474"/>
              </a:solidFill>
            </a:ln>
          </a:insideH>
          <a:insideV>
            <a:ln w="12700" cmpd="sng">
              <a:solidFill>
                <a:srgbClr val="614474"/>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33" autoAdjust="0"/>
    <p:restoredTop sz="94660"/>
  </p:normalViewPr>
  <p:slideViewPr>
    <p:cSldViewPr snapToGrid="0">
      <p:cViewPr varScale="1">
        <p:scale>
          <a:sx n="60" d="100"/>
          <a:sy n="60" d="100"/>
        </p:scale>
        <p:origin x="888" y="60"/>
      </p:cViewPr>
      <p:guideLst>
        <p:guide orient="horz" pos="4238"/>
        <p:guide pos="2894"/>
        <p:guide pos="377"/>
        <p:guide pos="2979"/>
        <p:guide pos="4187"/>
        <p:guide pos="4291"/>
        <p:guide pos="8098"/>
        <p:guide pos="5489"/>
        <p:guide pos="5574"/>
        <p:guide orient="horz" pos="2665"/>
        <p:guide orient="horz" pos="1183"/>
        <p:guide orient="horz" pos="2749"/>
        <p:guide orient="horz" pos="4339"/>
        <p:guide orient="horz" pos="907"/>
        <p:guide orient="horz" pos="307"/>
      </p:guideLst>
    </p:cSldViewPr>
  </p:slideViewPr>
  <p:notesTextViewPr>
    <p:cViewPr>
      <p:scale>
        <a:sx n="1" d="1"/>
        <a:sy n="1" d="1"/>
      </p:scale>
      <p:origin x="0" y="0"/>
    </p:cViewPr>
  </p:notesTextViewPr>
  <p:notesViewPr>
    <p:cSldViewPr snapToGrid="0">
      <p:cViewPr varScale="1">
        <p:scale>
          <a:sx n="77" d="100"/>
          <a:sy n="77" d="100"/>
        </p:scale>
        <p:origin x="-2106"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6400" cy="4968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bwMode="gray">
          <a:xfrm>
            <a:off x="3849688" y="0"/>
            <a:ext cx="2946400" cy="496888"/>
          </a:xfrm>
          <a:prstGeom prst="rect">
            <a:avLst/>
          </a:prstGeom>
        </p:spPr>
        <p:txBody>
          <a:bodyPr vert="horz" lIns="91440" tIns="45720" rIns="91440" bIns="45720" rtlCol="0"/>
          <a:lstStyle>
            <a:lvl1pPr algn="r">
              <a:defRPr sz="1200"/>
            </a:lvl1pPr>
          </a:lstStyle>
          <a:p>
            <a:fld id="{E1DDCDDD-6A39-4174-8483-0AB311E9E9AC}" type="datetimeFigureOut">
              <a:rPr lang="en-GB" smtClean="0"/>
              <a:t>21/12/2021</a:t>
            </a:fld>
            <a:endParaRPr lang="en-GB" dirty="0"/>
          </a:p>
        </p:txBody>
      </p:sp>
      <p:sp>
        <p:nvSpPr>
          <p:cNvPr id="4" name="Footer Placeholder 3"/>
          <p:cNvSpPr>
            <a:spLocks noGrp="1"/>
          </p:cNvSpPr>
          <p:nvPr>
            <p:ph type="ftr" sz="quarter" idx="2"/>
          </p:nvPr>
        </p:nvSpPr>
        <p:spPr bwMode="gray">
          <a:xfrm>
            <a:off x="0" y="9429750"/>
            <a:ext cx="2946400" cy="496888"/>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bwMode="gray">
          <a:xfrm>
            <a:off x="3849688" y="9429750"/>
            <a:ext cx="2946400" cy="496888"/>
          </a:xfrm>
          <a:prstGeom prst="rect">
            <a:avLst/>
          </a:prstGeom>
        </p:spPr>
        <p:txBody>
          <a:bodyPr vert="horz" lIns="91440" tIns="45720" rIns="91440" bIns="45720" rtlCol="0" anchor="b"/>
          <a:lstStyle>
            <a:lvl1pPr algn="r">
              <a:defRPr sz="1200"/>
            </a:lvl1pPr>
          </a:lstStyle>
          <a:p>
            <a:fld id="{E710D053-0B82-45E7-B78F-C2B02DF2ACF5}" type="slidenum">
              <a:rPr lang="en-GB" smtClean="0"/>
              <a:t>‹#›</a:t>
            </a:fld>
            <a:endParaRPr lang="en-GB" dirty="0"/>
          </a:p>
        </p:txBody>
      </p:sp>
    </p:spTree>
    <p:extLst>
      <p:ext uri="{BB962C8B-B14F-4D97-AF65-F5344CB8AC3E}">
        <p14:creationId xmlns:p14="http://schemas.microsoft.com/office/powerpoint/2010/main" val="2955791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5659" cy="496411"/>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bwMode="gray">
          <a:xfrm>
            <a:off x="3850443" y="0"/>
            <a:ext cx="2945659" cy="496411"/>
          </a:xfrm>
          <a:prstGeom prst="rect">
            <a:avLst/>
          </a:prstGeom>
        </p:spPr>
        <p:txBody>
          <a:bodyPr vert="horz" lIns="91440" tIns="45720" rIns="91440" bIns="45720" rtlCol="0"/>
          <a:lstStyle>
            <a:lvl1pPr algn="r">
              <a:defRPr sz="1200"/>
            </a:lvl1pPr>
          </a:lstStyle>
          <a:p>
            <a:fld id="{B360BDEA-34B3-49EF-A8C9-F8A53CA82E4A}" type="datetimeFigureOut">
              <a:rPr lang="en-GB" noProof="0" smtClean="0"/>
              <a:t>21/12/2021</a:t>
            </a:fld>
            <a:endParaRPr lang="en-GB" noProof="0" dirty="0"/>
          </a:p>
        </p:txBody>
      </p:sp>
      <p:sp>
        <p:nvSpPr>
          <p:cNvPr id="4" name="Slide Image Placeholder 3"/>
          <p:cNvSpPr>
            <a:spLocks noGrp="1" noRot="1" noChangeAspect="1"/>
          </p:cNvSpPr>
          <p:nvPr>
            <p:ph type="sldImg" idx="2"/>
          </p:nvPr>
        </p:nvSpPr>
        <p:spPr bwMode="gray">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bwMode="gray">
          <a:xfrm>
            <a:off x="679768" y="4715907"/>
            <a:ext cx="5438140" cy="4467701"/>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bwMode="gray">
          <a:xfrm>
            <a:off x="0" y="9430091"/>
            <a:ext cx="2945659" cy="496411"/>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bwMode="gray">
          <a:xfrm>
            <a:off x="3850443" y="9430091"/>
            <a:ext cx="2945659" cy="496411"/>
          </a:xfrm>
          <a:prstGeom prst="rect">
            <a:avLst/>
          </a:prstGeom>
        </p:spPr>
        <p:txBody>
          <a:bodyPr vert="horz" lIns="91440" tIns="45720" rIns="91440" bIns="45720" rtlCol="0" anchor="b"/>
          <a:lstStyle>
            <a:lvl1pPr algn="r">
              <a:defRPr sz="1200"/>
            </a:lvl1pPr>
          </a:lstStyle>
          <a:p>
            <a:fld id="{A38F7E5F-4FDC-428E-A47A-035C493D8182}" type="slidenum">
              <a:rPr lang="en-GB" noProof="0" smtClean="0"/>
              <a:t>‹#›</a:t>
            </a:fld>
            <a:endParaRPr lang="en-GB" noProof="0" dirty="0"/>
          </a:p>
        </p:txBody>
      </p:sp>
    </p:spTree>
    <p:extLst>
      <p:ext uri="{BB962C8B-B14F-4D97-AF65-F5344CB8AC3E}">
        <p14:creationId xmlns:p14="http://schemas.microsoft.com/office/powerpoint/2010/main" val="14128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p:cNvSpPr>
            <a:spLocks noGrp="1"/>
          </p:cNvSpPr>
          <p:nvPr>
            <p:ph type="subTitle" idx="1" hasCustomPrompt="1"/>
          </p:nvPr>
        </p:nvSpPr>
        <p:spPr bwMode="gray">
          <a:xfrm>
            <a:off x="610964" y="4720863"/>
            <a:ext cx="5914934" cy="554400"/>
          </a:xfrm>
        </p:spPr>
        <p:txBody>
          <a:bodyPr anchor="t" anchorCtr="0">
            <a:noAutofit/>
          </a:bodyPr>
          <a:lstStyle>
            <a:lvl1pPr marL="0" indent="0" algn="l">
              <a:spcBef>
                <a:spcPts val="0"/>
              </a:spcBef>
              <a:buNone/>
              <a:defRPr sz="2000" b="0" baseline="0">
                <a:solidFill>
                  <a:schemeClr val="tx2"/>
                </a:solidFill>
                <a:latin typeface="RN House Sans Regular" panose="020B0504020203020204" pitchFamily="34" charset="0"/>
              </a:defRPr>
            </a:lvl1pPr>
            <a:lvl2pPr marL="517352" indent="0" algn="ctr">
              <a:buNone/>
              <a:defRPr>
                <a:solidFill>
                  <a:schemeClr val="tx1">
                    <a:tint val="75000"/>
                  </a:schemeClr>
                </a:solidFill>
              </a:defRPr>
            </a:lvl2pPr>
            <a:lvl3pPr marL="1034701" indent="0" algn="ctr">
              <a:buNone/>
              <a:defRPr>
                <a:solidFill>
                  <a:schemeClr val="tx1">
                    <a:tint val="75000"/>
                  </a:schemeClr>
                </a:solidFill>
              </a:defRPr>
            </a:lvl3pPr>
            <a:lvl4pPr marL="1552051" indent="0" algn="ctr">
              <a:buNone/>
              <a:defRPr>
                <a:solidFill>
                  <a:schemeClr val="tx1">
                    <a:tint val="75000"/>
                  </a:schemeClr>
                </a:solidFill>
              </a:defRPr>
            </a:lvl4pPr>
            <a:lvl5pPr marL="2069402" indent="0" algn="ctr">
              <a:buNone/>
              <a:defRPr>
                <a:solidFill>
                  <a:schemeClr val="tx1">
                    <a:tint val="75000"/>
                  </a:schemeClr>
                </a:solidFill>
              </a:defRPr>
            </a:lvl5pPr>
            <a:lvl6pPr marL="2586753" indent="0" algn="ctr">
              <a:buNone/>
              <a:defRPr>
                <a:solidFill>
                  <a:schemeClr val="tx1">
                    <a:tint val="75000"/>
                  </a:schemeClr>
                </a:solidFill>
              </a:defRPr>
            </a:lvl6pPr>
            <a:lvl7pPr marL="3104103" indent="0" algn="ctr">
              <a:buNone/>
              <a:defRPr>
                <a:solidFill>
                  <a:schemeClr val="tx1">
                    <a:tint val="75000"/>
                  </a:schemeClr>
                </a:solidFill>
              </a:defRPr>
            </a:lvl7pPr>
            <a:lvl8pPr marL="3621455" indent="0" algn="ctr">
              <a:buNone/>
              <a:defRPr>
                <a:solidFill>
                  <a:schemeClr val="tx1">
                    <a:tint val="75000"/>
                  </a:schemeClr>
                </a:solidFill>
              </a:defRPr>
            </a:lvl8pPr>
            <a:lvl9pPr marL="4138804" indent="0" algn="ctr">
              <a:buNone/>
              <a:defRPr>
                <a:solidFill>
                  <a:schemeClr val="tx1">
                    <a:tint val="75000"/>
                  </a:schemeClr>
                </a:solidFill>
              </a:defRPr>
            </a:lvl9pPr>
          </a:lstStyle>
          <a:p>
            <a:r>
              <a:rPr lang="en-GB" noProof="0" dirty="0"/>
              <a:t>Click to add subtitle</a:t>
            </a:r>
          </a:p>
        </p:txBody>
      </p:sp>
      <p:sp>
        <p:nvSpPr>
          <p:cNvPr id="7" name="Title 6"/>
          <p:cNvSpPr>
            <a:spLocks noGrp="1"/>
          </p:cNvSpPr>
          <p:nvPr>
            <p:ph type="title"/>
          </p:nvPr>
        </p:nvSpPr>
        <p:spPr>
          <a:xfrm>
            <a:off x="610963" y="2988000"/>
            <a:ext cx="5915029" cy="1630800"/>
          </a:xfrm>
          <a:prstGeom prst="rect">
            <a:avLst/>
          </a:prstGeom>
        </p:spPr>
        <p:txBody>
          <a:bodyPr wrap="square"/>
          <a:lstStyle>
            <a:lvl1pPr>
              <a:defRPr sz="4000" b="1"/>
            </a:lvl1pPr>
          </a:lstStyle>
          <a:p>
            <a:r>
              <a:rPr lang="en-US"/>
              <a:t>Click to edit Master title style</a:t>
            </a:r>
            <a:endParaRPr lang="en-GB" dirty="0"/>
          </a:p>
        </p:txBody>
      </p:sp>
      <p:sp>
        <p:nvSpPr>
          <p:cNvPr id="8" name="TextBox 7">
            <a:extLst>
              <a:ext uri="{FF2B5EF4-FFF2-40B4-BE49-F238E27FC236}">
                <a16:creationId xmlns:a16="http://schemas.microsoft.com/office/drawing/2014/main" id="{8B08EF92-7352-4074-BE15-8AF712C3ABAE}"/>
              </a:ext>
            </a:extLst>
          </p:cNvPr>
          <p:cNvSpPr txBox="1"/>
          <p:nvPr userDrawn="1"/>
        </p:nvSpPr>
        <p:spPr>
          <a:xfrm>
            <a:off x="610681" y="6952201"/>
            <a:ext cx="3131929"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Internal</a:t>
            </a:r>
            <a:endParaRPr lang="en-GB" sz="1100" dirty="0" err="1">
              <a:solidFill>
                <a:schemeClr val="tx2"/>
              </a:solidFill>
              <a:latin typeface="RN House Sans Regular" panose="020B0504020203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1"/>
          <p:cNvSpPr>
            <a:spLocks noGrp="1"/>
          </p:cNvSpPr>
          <p:nvPr>
            <p:ph sz="quarter" idx="11" hasCustomPrompt="1"/>
          </p:nvPr>
        </p:nvSpPr>
        <p:spPr bwMode="gray">
          <a:xfrm>
            <a:off x="610963" y="1879600"/>
            <a:ext cx="12219264" cy="4831200"/>
          </a:xfrm>
        </p:spPr>
        <p:txBody>
          <a:bodyPr vert="horz" lIns="0" tIns="0" rIns="0" bIns="0" rtlCol="0">
            <a:noAutofit/>
          </a:bodyPr>
          <a:lstStyle>
            <a:lvl1pPr>
              <a:defRPr lang="en-GB" dirty="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a:p>
            <a:pPr lvl="0"/>
            <a:endParaRPr lang="en-GB" noProof="0" dirty="0"/>
          </a:p>
        </p:txBody>
      </p:sp>
      <p:sp>
        <p:nvSpPr>
          <p:cNvPr id="4" name="Slide Number"/>
          <p:cNvSpPr>
            <a:spLocks noGrp="1"/>
          </p:cNvSpPr>
          <p:nvPr>
            <p:ph type="sldNum" sz="quarter" idx="10"/>
          </p:nvPr>
        </p:nvSpPr>
        <p:spPr bwMode="gray"/>
        <p:txBody>
          <a:bodyPr/>
          <a:lstStyle>
            <a:lvl1pPr marL="0" indent="0">
              <a:defRPr/>
            </a:lvl1pPr>
          </a:lstStyle>
          <a:p>
            <a:fld id="{08BDDC8D-36E9-467E-8CF1-750845950A7F}" type="slidenum">
              <a:rPr lang="en-GB" smtClean="0"/>
              <a:pPr/>
              <a:t>‹#›</a:t>
            </a:fld>
            <a:endParaRPr lang="en-GB"/>
          </a:p>
        </p:txBody>
      </p:sp>
      <p:sp>
        <p:nvSpPr>
          <p:cNvPr id="7"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94777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4" y="1879600"/>
            <a:ext cx="6019119"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7" name="Content Placeholder 2"/>
          <p:cNvSpPr>
            <a:spLocks noGrp="1"/>
          </p:cNvSpPr>
          <p:nvPr>
            <p:ph sz="quarter" idx="12" hasCustomPrompt="1"/>
          </p:nvPr>
        </p:nvSpPr>
        <p:spPr bwMode="gray">
          <a:xfrm>
            <a:off x="6811109" y="1879600"/>
            <a:ext cx="6019119"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4" name="Slide Number"/>
          <p:cNvSpPr>
            <a:spLocks noGrp="1"/>
          </p:cNvSpPr>
          <p:nvPr>
            <p:ph type="sldNum" sz="quarter" idx="13"/>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9"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404207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Row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6" y="1881800"/>
            <a:ext cx="12219264"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6" name="Content Placeholder 2"/>
          <p:cNvSpPr>
            <a:spLocks noGrp="1"/>
          </p:cNvSpPr>
          <p:nvPr>
            <p:ph sz="quarter" idx="14" hasCustomPrompt="1"/>
          </p:nvPr>
        </p:nvSpPr>
        <p:spPr bwMode="gray">
          <a:xfrm>
            <a:off x="610963" y="4375603"/>
            <a:ext cx="12219264"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3"/>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7"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41202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1"/>
          <p:cNvSpPr>
            <a:spLocks noGrp="1"/>
          </p:cNvSpPr>
          <p:nvPr>
            <p:ph sz="quarter" idx="19" hasCustomPrompt="1"/>
          </p:nvPr>
        </p:nvSpPr>
        <p:spPr bwMode="gray">
          <a:xfrm>
            <a:off x="610963" y="1881800"/>
            <a:ext cx="601911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3" name="Content Placeholder 2"/>
          <p:cNvSpPr>
            <a:spLocks noGrp="1"/>
          </p:cNvSpPr>
          <p:nvPr>
            <p:ph sz="quarter" idx="15" hasCustomPrompt="1"/>
          </p:nvPr>
        </p:nvSpPr>
        <p:spPr bwMode="gray">
          <a:xfrm>
            <a:off x="6811323" y="1881800"/>
            <a:ext cx="601975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5" name="Content Placeholder 3"/>
          <p:cNvSpPr>
            <a:spLocks noGrp="1"/>
          </p:cNvSpPr>
          <p:nvPr>
            <p:ph sz="quarter" idx="16" hasCustomPrompt="1"/>
          </p:nvPr>
        </p:nvSpPr>
        <p:spPr bwMode="gray">
          <a:xfrm>
            <a:off x="610778" y="4376600"/>
            <a:ext cx="601975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7" name="Content Placeholder 4"/>
          <p:cNvSpPr>
            <a:spLocks noGrp="1"/>
          </p:cNvSpPr>
          <p:nvPr>
            <p:ph sz="quarter" idx="17" hasCustomPrompt="1"/>
          </p:nvPr>
        </p:nvSpPr>
        <p:spPr bwMode="gray">
          <a:xfrm>
            <a:off x="6811323" y="4376600"/>
            <a:ext cx="601975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8"/>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9"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330626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3" y="18818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7" name="Content Placeholder 2"/>
          <p:cNvSpPr>
            <a:spLocks noGrp="1"/>
          </p:cNvSpPr>
          <p:nvPr>
            <p:ph sz="quarter" idx="12" hasCustomPrompt="1"/>
          </p:nvPr>
        </p:nvSpPr>
        <p:spPr bwMode="gray">
          <a:xfrm>
            <a:off x="4742885" y="18818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8"/>
            <a:endParaRPr lang="en-GB" noProof="0" dirty="0"/>
          </a:p>
        </p:txBody>
      </p:sp>
      <p:sp>
        <p:nvSpPr>
          <p:cNvPr id="9" name="Content Placeholder 3"/>
          <p:cNvSpPr>
            <a:spLocks noGrp="1"/>
          </p:cNvSpPr>
          <p:nvPr>
            <p:ph sz="quarter" idx="13" hasCustomPrompt="1"/>
          </p:nvPr>
        </p:nvSpPr>
        <p:spPr bwMode="gray">
          <a:xfrm>
            <a:off x="8874806" y="18818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1" name="Content Placeholder 4"/>
          <p:cNvSpPr>
            <a:spLocks noGrp="1"/>
          </p:cNvSpPr>
          <p:nvPr>
            <p:ph sz="quarter" idx="14" hasCustomPrompt="1"/>
          </p:nvPr>
        </p:nvSpPr>
        <p:spPr bwMode="gray">
          <a:xfrm>
            <a:off x="610963" y="43766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3" name="Content Placeholder 5"/>
          <p:cNvSpPr>
            <a:spLocks noGrp="1"/>
          </p:cNvSpPr>
          <p:nvPr>
            <p:ph sz="quarter" idx="15" hasCustomPrompt="1"/>
          </p:nvPr>
        </p:nvSpPr>
        <p:spPr bwMode="gray">
          <a:xfrm>
            <a:off x="4742885" y="43766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5" name="Content Placeholder 6"/>
          <p:cNvSpPr>
            <a:spLocks noGrp="1"/>
          </p:cNvSpPr>
          <p:nvPr>
            <p:ph sz="quarter" idx="16" hasCustomPrompt="1"/>
          </p:nvPr>
        </p:nvSpPr>
        <p:spPr bwMode="gray">
          <a:xfrm>
            <a:off x="8874806" y="43766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7"/>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10"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35445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3" y="1879600"/>
            <a:ext cx="3950895"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7" name="Content Placeholder 2"/>
          <p:cNvSpPr>
            <a:spLocks noGrp="1"/>
          </p:cNvSpPr>
          <p:nvPr>
            <p:ph sz="quarter" idx="12" hasCustomPrompt="1"/>
          </p:nvPr>
        </p:nvSpPr>
        <p:spPr bwMode="gray">
          <a:xfrm>
            <a:off x="4742885" y="1879600"/>
            <a:ext cx="3950895"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9" name="Content Placeholder 3"/>
          <p:cNvSpPr>
            <a:spLocks noGrp="1"/>
          </p:cNvSpPr>
          <p:nvPr>
            <p:ph sz="quarter" idx="13" hasCustomPrompt="1"/>
          </p:nvPr>
        </p:nvSpPr>
        <p:spPr bwMode="gray">
          <a:xfrm>
            <a:off x="8874806" y="1879600"/>
            <a:ext cx="3950895"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4" name="Slide Number"/>
          <p:cNvSpPr>
            <a:spLocks noGrp="1"/>
          </p:cNvSpPr>
          <p:nvPr>
            <p:ph type="sldNum" sz="quarter" idx="14"/>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10"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37858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cNvSpPr>
            <a:spLocks noGrp="1"/>
          </p:cNvSpPr>
          <p:nvPr>
            <p:ph type="sldNum" sz="quarter" idx="10"/>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4"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11497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cNvSpPr>
            <a:spLocks noGrp="1"/>
          </p:cNvSpPr>
          <p:nvPr>
            <p:ph type="sldNum" sz="quarter" idx="10"/>
          </p:nvPr>
        </p:nvSpPr>
        <p:spPr bwMode="gray"/>
        <p:txBody>
          <a:bodyPr/>
          <a:lstStyle>
            <a:lvl1pPr marL="0" indent="0">
              <a:defRPr/>
            </a:lvl1pPr>
          </a:lstStyle>
          <a:p>
            <a:fld id="{08BDDC8D-36E9-467E-8CF1-750845950A7F}" type="slidenum">
              <a:rPr lang="en-GB" noProof="0" smtClean="0"/>
              <a:pPr/>
              <a:t>‹#›</a:t>
            </a:fld>
            <a:endParaRPr lang="en-GB" noProof="0" dirty="0"/>
          </a:p>
        </p:txBody>
      </p:sp>
    </p:spTree>
    <p:extLst>
      <p:ext uri="{BB962C8B-B14F-4D97-AF65-F5344CB8AC3E}">
        <p14:creationId xmlns:p14="http://schemas.microsoft.com/office/powerpoint/2010/main" val="259080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7" name="Text Placeholder"/>
          <p:cNvSpPr>
            <a:spLocks noGrp="1"/>
          </p:cNvSpPr>
          <p:nvPr>
            <p:ph type="body" idx="1"/>
          </p:nvPr>
        </p:nvSpPr>
        <p:spPr bwMode="gray">
          <a:xfrm>
            <a:off x="610771" y="1879600"/>
            <a:ext cx="12220305" cy="4832336"/>
          </a:xfrm>
          <a:prstGeom prst="rect">
            <a:avLst/>
          </a:prstGeom>
        </p:spPr>
        <p:txBody>
          <a:bodyPr vert="horz" lIns="0" tIns="0" rIns="0" bIns="0" rtlCol="0">
            <a:noAutofit/>
          </a:body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6" name="Slide Number"/>
          <p:cNvSpPr>
            <a:spLocks noGrp="1"/>
          </p:cNvSpPr>
          <p:nvPr>
            <p:ph type="sldNum" sz="quarter" idx="4"/>
          </p:nvPr>
        </p:nvSpPr>
        <p:spPr bwMode="gray">
          <a:xfrm>
            <a:off x="6354017" y="6952201"/>
            <a:ext cx="742579" cy="273873"/>
          </a:xfrm>
          <a:prstGeom prst="rect">
            <a:avLst/>
          </a:prstGeom>
        </p:spPr>
        <p:txBody>
          <a:bodyPr vert="horz" lIns="0" tIns="0" rIns="0" bIns="0" rtlCol="0" anchor="ctr"/>
          <a:lstStyle>
            <a:lvl1pPr algn="ctr">
              <a:defRPr sz="1100" baseline="0">
                <a:solidFill>
                  <a:schemeClr val="tx2"/>
                </a:solidFill>
                <a:latin typeface="RN House Sans Regular" panose="020B0504020203020204" pitchFamily="34" charset="0"/>
                <a:cs typeface="Arial" panose="020B0604020202020204" pitchFamily="34" charset="0"/>
              </a:defRPr>
            </a:lvl1pPr>
          </a:lstStyle>
          <a:p>
            <a:fld id="{08BDDC8D-36E9-467E-8CF1-750845950A7F}" type="slidenum">
              <a:rPr lang="en-GB" smtClean="0"/>
              <a:pPr/>
              <a:t>‹#›</a:t>
            </a:fld>
            <a:endParaRPr lang="en-GB" dirty="0"/>
          </a:p>
        </p:txBody>
      </p:sp>
      <p:sp>
        <p:nvSpPr>
          <p:cNvPr id="2" name="TextBox 1"/>
          <p:cNvSpPr txBox="1"/>
          <p:nvPr userDrawn="1"/>
        </p:nvSpPr>
        <p:spPr>
          <a:xfrm>
            <a:off x="610681" y="6952201"/>
            <a:ext cx="3131929"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Internal</a:t>
            </a:r>
            <a:endParaRPr lang="en-GB" sz="1100" dirty="0" err="1">
              <a:solidFill>
                <a:schemeClr val="tx2"/>
              </a:solidFill>
              <a:latin typeface="RN House Sans Regular" panose="020B0504020203020204" pitchFamily="34" charset="0"/>
              <a:cs typeface="Arial" panose="020B0604020202020204" pitchFamily="34" charset="0"/>
            </a:endParaRPr>
          </a:p>
        </p:txBody>
      </p:sp>
      <p:sp>
        <p:nvSpPr>
          <p:cNvPr id="9"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GB" noProof="0" dirty="0"/>
              <a:t>Click to add title</a:t>
            </a:r>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85" r:id="rId8"/>
    <p:sldLayoutId id="2147483886" r:id="rId9"/>
  </p:sldLayoutIdLst>
  <p:hf hdr="0" ftr="0" dt="0"/>
  <p:txStyles>
    <p:titleStyle>
      <a:lvl1pPr algn="l" defTabSz="1034701" rtl="0" eaLnBrk="1" latinLnBrk="0" hangingPunct="1">
        <a:lnSpc>
          <a:spcPct val="100000"/>
        </a:lnSpc>
        <a:spcBef>
          <a:spcPct val="0"/>
        </a:spcBef>
        <a:buNone/>
        <a:defRPr sz="3200" b="0" kern="1200" baseline="0">
          <a:solidFill>
            <a:schemeClr val="tx2"/>
          </a:solidFill>
          <a:effectLst/>
          <a:latin typeface="RN House Sans Regular" panose="020B0504020203020204" pitchFamily="34" charset="0"/>
          <a:ea typeface="+mj-ea"/>
          <a:cs typeface="+mj-cs"/>
        </a:defRPr>
      </a:lvl1pPr>
    </p:titleStyle>
    <p:bodyStyle>
      <a:lvl1pPr marL="0" indent="0" algn="l" defTabSz="1034701" rtl="0" eaLnBrk="1" latinLnBrk="0" hangingPunct="1">
        <a:spcBef>
          <a:spcPts val="700"/>
        </a:spcBef>
        <a:buClr>
          <a:schemeClr val="tx2"/>
        </a:buClr>
        <a:buSzPct val="100000"/>
        <a:buFont typeface="Symbol" panose="05050102010706020507" pitchFamily="18" charset="2"/>
        <a:buNone/>
        <a:defRPr sz="16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6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9pPr>
    </p:bodyStyle>
    <p:otherStyle>
      <a:defPPr>
        <a:defRPr lang="en-US"/>
      </a:defPPr>
      <a:lvl1pPr marL="0" algn="l" defTabSz="1034701" rtl="0" eaLnBrk="1" latinLnBrk="0" hangingPunct="1">
        <a:defRPr sz="2100" kern="1200">
          <a:solidFill>
            <a:schemeClr val="tx1"/>
          </a:solidFill>
          <a:latin typeface="+mn-lt"/>
          <a:ea typeface="+mn-ea"/>
          <a:cs typeface="+mn-cs"/>
        </a:defRPr>
      </a:lvl1pPr>
      <a:lvl2pPr marL="517352" algn="l" defTabSz="1034701" rtl="0" eaLnBrk="1" latinLnBrk="0" hangingPunct="1">
        <a:defRPr sz="2100" kern="1200">
          <a:solidFill>
            <a:schemeClr val="tx1"/>
          </a:solidFill>
          <a:latin typeface="+mn-lt"/>
          <a:ea typeface="+mn-ea"/>
          <a:cs typeface="+mn-cs"/>
        </a:defRPr>
      </a:lvl2pPr>
      <a:lvl3pPr marL="1034701" algn="l" defTabSz="1034701" rtl="0" eaLnBrk="1" latinLnBrk="0" hangingPunct="1">
        <a:defRPr sz="2100" kern="1200">
          <a:solidFill>
            <a:schemeClr val="tx1"/>
          </a:solidFill>
          <a:latin typeface="+mn-lt"/>
          <a:ea typeface="+mn-ea"/>
          <a:cs typeface="+mn-cs"/>
        </a:defRPr>
      </a:lvl3pPr>
      <a:lvl4pPr marL="1552051" algn="l" defTabSz="1034701" rtl="0" eaLnBrk="1" latinLnBrk="0" hangingPunct="1">
        <a:defRPr sz="2100" kern="1200">
          <a:solidFill>
            <a:schemeClr val="tx1"/>
          </a:solidFill>
          <a:latin typeface="+mn-lt"/>
          <a:ea typeface="+mn-ea"/>
          <a:cs typeface="+mn-cs"/>
        </a:defRPr>
      </a:lvl4pPr>
      <a:lvl5pPr marL="2069402" algn="l" defTabSz="1034701" rtl="0" eaLnBrk="1" latinLnBrk="0" hangingPunct="1">
        <a:defRPr sz="2100" kern="1200">
          <a:solidFill>
            <a:schemeClr val="tx1"/>
          </a:solidFill>
          <a:latin typeface="+mn-lt"/>
          <a:ea typeface="+mn-ea"/>
          <a:cs typeface="+mn-cs"/>
        </a:defRPr>
      </a:lvl5pPr>
      <a:lvl6pPr marL="2586753" algn="l" defTabSz="1034701" rtl="0" eaLnBrk="1" latinLnBrk="0" hangingPunct="1">
        <a:defRPr sz="2100" kern="1200">
          <a:solidFill>
            <a:schemeClr val="tx1"/>
          </a:solidFill>
          <a:latin typeface="+mn-lt"/>
          <a:ea typeface="+mn-ea"/>
          <a:cs typeface="+mn-cs"/>
        </a:defRPr>
      </a:lvl6pPr>
      <a:lvl7pPr marL="3104103" algn="l" defTabSz="1034701" rtl="0" eaLnBrk="1" latinLnBrk="0" hangingPunct="1">
        <a:defRPr sz="2100" kern="1200">
          <a:solidFill>
            <a:schemeClr val="tx1"/>
          </a:solidFill>
          <a:latin typeface="+mn-lt"/>
          <a:ea typeface="+mn-ea"/>
          <a:cs typeface="+mn-cs"/>
        </a:defRPr>
      </a:lvl7pPr>
      <a:lvl8pPr marL="3621455" algn="l" defTabSz="1034701" rtl="0" eaLnBrk="1" latinLnBrk="0" hangingPunct="1">
        <a:defRPr sz="2100" kern="1200">
          <a:solidFill>
            <a:schemeClr val="tx1"/>
          </a:solidFill>
          <a:latin typeface="+mn-lt"/>
          <a:ea typeface="+mn-ea"/>
          <a:cs typeface="+mn-cs"/>
        </a:defRPr>
      </a:lvl8pPr>
      <a:lvl9pPr marL="4138804" algn="l" defTabSz="1034701"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microsoft.com/office/2017/06/relationships/model3d" Target="../media/model3d1.glb"/><Relationship Id="rId5"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fif"/><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fif"/><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jfif"/><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6" Type="http://schemas.openxmlformats.org/officeDocument/2006/relationships/image" Target="../media/image29.jfif"/><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jfif"/><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34.jfif"/><Relationship Id="rId3" Type="http://schemas.openxmlformats.org/officeDocument/2006/relationships/image" Target="../media/image30.jfif"/><Relationship Id="rId7" Type="http://schemas.openxmlformats.org/officeDocument/2006/relationships/image" Target="../media/image33.jfif"/><Relationship Id="rId2" Type="http://schemas.openxmlformats.org/officeDocument/2006/relationships/hyperlink" Target="mailto:FM-032571@rbos.co.uk" TargetMode="Externa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hyperlink" Target="https://collab.rbsres01.net/teams/edh-data-portal-eroykcgs/SitePages/Home.aspx" TargetMode="Externa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collab.rbsres01.net/teams/edh-data-portal-eroykcgs/SitePages/Home.aspx" TargetMode="External"/><Relationship Id="rId7" Type="http://schemas.openxmlformats.org/officeDocument/2006/relationships/image" Target="../media/image41.jfif"/><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s://intranet.rbsres01.net/ManagingRecordsData/DataZone/RBS-Data-Knowledgebase/Pages/Master-and-Golden-Sources.asp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rbos.co.uk/" TargetMode="External"/><Relationship Id="rId7" Type="http://schemas.openxmlformats.org/officeDocument/2006/relationships/image" Target="../media/image45.jfif"/><Relationship Id="rId2" Type="http://schemas.openxmlformats.org/officeDocument/2006/relationships/image" Target="../media/image42.jfif"/><Relationship Id="rId1" Type="http://schemas.openxmlformats.org/officeDocument/2006/relationships/slideLayout" Target="../slideLayouts/slideLayout2.xml"/><Relationship Id="rId6" Type="http://schemas.openxmlformats.org/officeDocument/2006/relationships/image" Target="../media/image44.jfif"/><Relationship Id="rId5" Type="http://schemas.openxmlformats.org/officeDocument/2006/relationships/image" Target="../media/image43.png"/><Relationship Id="rId4" Type="http://schemas.microsoft.com/office/2017/06/relationships/model3d" Target="../media/model3d2.glb"/></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gray">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custDataLst>
              <p:tags r:id="rId2"/>
            </p:custDataLst>
          </p:nvPr>
        </p:nvSpPr>
        <p:spPr>
          <a:xfrm>
            <a:off x="1860551" y="4925544"/>
            <a:ext cx="4705125" cy="554400"/>
          </a:xfrm>
        </p:spPr>
        <p:txBody>
          <a:bodyPr wrap="square"/>
          <a:lstStyle/>
          <a:p>
            <a:r>
              <a:rPr lang="en-GB" dirty="0">
                <a:solidFill>
                  <a:schemeClr val="tx2"/>
                </a:solidFill>
              </a:rPr>
              <a:t>D&amp;A Technology</a:t>
            </a:r>
          </a:p>
        </p:txBody>
      </p:sp>
      <p:sp>
        <p:nvSpPr>
          <p:cNvPr id="2" name="Title 1"/>
          <p:cNvSpPr>
            <a:spLocks noGrp="1"/>
          </p:cNvSpPr>
          <p:nvPr>
            <p:ph type="title"/>
            <p:custDataLst>
              <p:tags r:id="rId3"/>
            </p:custDataLst>
          </p:nvPr>
        </p:nvSpPr>
        <p:spPr>
          <a:xfrm>
            <a:off x="1860775" y="3020085"/>
            <a:ext cx="5347241" cy="1630800"/>
          </a:xfrm>
        </p:spPr>
        <p:txBody>
          <a:bodyPr wrap="square" anchor="b"/>
          <a:lstStyle/>
          <a:p>
            <a:r>
              <a:rPr lang="en-GB" dirty="0"/>
              <a:t>D&amp;A offerings and Questionnaire</a:t>
            </a:r>
          </a:p>
        </p:txBody>
      </p:sp>
      <p:sp>
        <p:nvSpPr>
          <p:cNvPr id="7" name="TextBox 6">
            <a:extLst>
              <a:ext uri="{FF2B5EF4-FFF2-40B4-BE49-F238E27FC236}">
                <a16:creationId xmlns:a16="http://schemas.microsoft.com/office/drawing/2014/main" id="{6DFFD79A-C989-4D46-B7EE-D02D4161F0EF}"/>
              </a:ext>
            </a:extLst>
          </p:cNvPr>
          <p:cNvSpPr txBox="1"/>
          <p:nvPr/>
        </p:nvSpPr>
        <p:spPr>
          <a:xfrm>
            <a:off x="1860551" y="6952201"/>
            <a:ext cx="2491341"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Internal</a:t>
            </a:r>
            <a:endParaRPr lang="en-GB" sz="1100" dirty="0" err="1">
              <a:solidFill>
                <a:schemeClr val="tx2"/>
              </a:solidFill>
              <a:latin typeface="RN House Sans Regular" panose="020B0504020203020204" pitchFamily="34" charset="0"/>
              <a:cs typeface="Arial" panose="020B0604020202020204" pitchFamily="34" charset="0"/>
            </a:endParaRPr>
          </a:p>
        </p:txBody>
      </p:sp>
      <mc:AlternateContent xmlns:mc="http://schemas.openxmlformats.org/markup-compatibility/2006">
        <mc:Choice xmlns:am3d="http://schemas.microsoft.com/office/drawing/2017/model3d" Requires="am3d">
          <p:graphicFrame>
            <p:nvGraphicFramePr>
              <p:cNvPr id="4" name="3D Model 3" descr="Peanut - Hello">
                <a:extLst>
                  <a:ext uri="{FF2B5EF4-FFF2-40B4-BE49-F238E27FC236}">
                    <a16:creationId xmlns:a16="http://schemas.microsoft.com/office/drawing/2014/main" id="{EE6349FF-B782-420A-8166-2FB909E418B1}"/>
                  </a:ext>
                </a:extLst>
              </p:cNvPr>
              <p:cNvGraphicFramePr>
                <a:graphicFrameLocks noChangeAspect="1"/>
              </p:cNvGraphicFramePr>
              <p:nvPr>
                <p:extLst>
                  <p:ext uri="{D42A27DB-BD31-4B8C-83A1-F6EECF244321}">
                    <p14:modId xmlns:p14="http://schemas.microsoft.com/office/powerpoint/2010/main" val="1800071150"/>
                  </p:ext>
                </p:extLst>
              </p:nvPr>
            </p:nvGraphicFramePr>
            <p:xfrm>
              <a:off x="4487346" y="275580"/>
              <a:ext cx="2511634" cy="2656303"/>
            </p:xfrm>
            <a:graphic>
              <a:graphicData uri="http://schemas.microsoft.com/office/drawing/2017/model3d">
                <am3d:model3d r:embed="rId6">
                  <am3d:spPr>
                    <a:xfrm>
                      <a:off x="0" y="0"/>
                      <a:ext cx="2511634" cy="2656303"/>
                    </a:xfrm>
                    <a:prstGeom prst="rect">
                      <a:avLst/>
                    </a:prstGeom>
                  </am3d:spPr>
                  <am3d:camera>
                    <am3d:pos x="0" y="0" z="55288670"/>
                    <am3d:up dx="0" dy="36000000" dz="0"/>
                    <am3d:lookAt x="0" y="0" z="0"/>
                    <am3d:perspective fov="2700000"/>
                  </am3d:camera>
                  <am3d:trans>
                    <am3d:meterPerModelUnit n="645893" d="1000000"/>
                    <am3d:preTrans dx="1285027" dy="-17969933" dz="-567466"/>
                    <am3d:scale>
                      <am3d:sx n="1000000" d="1000000"/>
                      <am3d:sy n="1000000" d="1000000"/>
                      <am3d:sz n="1000000" d="1000000"/>
                    </am3d:scale>
                    <am3d:rot/>
                    <am3d:postTrans dx="0" dy="0" dz="0"/>
                  </am3d:trans>
                  <am3d:raster rName="Office3DRenderer" rVer="16.0.8326">
                    <am3d:blip r:embed="rId7"/>
                  </am3d:raster>
                  <am3d:objViewport viewportSz="325812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Peanut - Hello">
                <a:extLst>
                  <a:ext uri="{FF2B5EF4-FFF2-40B4-BE49-F238E27FC236}">
                    <a16:creationId xmlns:a16="http://schemas.microsoft.com/office/drawing/2014/main" id="{EE6349FF-B782-420A-8166-2FB909E418B1}"/>
                  </a:ext>
                </a:extLst>
              </p:cNvPr>
              <p:cNvPicPr>
                <a:picLocks noGrp="1" noRot="1" noChangeAspect="1" noMove="1" noResize="1" noEditPoints="1" noAdjustHandles="1" noChangeArrowheads="1" noChangeShapeType="1" noCrop="1"/>
              </p:cNvPicPr>
              <p:nvPr/>
            </p:nvPicPr>
            <p:blipFill>
              <a:blip r:embed="rId7"/>
              <a:stretch>
                <a:fillRect/>
              </a:stretch>
            </p:blipFill>
            <p:spPr>
              <a:xfrm>
                <a:off x="4487346" y="275580"/>
                <a:ext cx="2511634" cy="2656303"/>
              </a:xfrm>
              <a:prstGeom prst="rect">
                <a:avLst/>
              </a:prstGeom>
            </p:spPr>
          </p:pic>
        </mc:Fallback>
      </mc:AlternateContent>
      <p:pic>
        <p:nvPicPr>
          <p:cNvPr id="8" name="Picture 7">
            <a:extLst>
              <a:ext uri="{FF2B5EF4-FFF2-40B4-BE49-F238E27FC236}">
                <a16:creationId xmlns:a16="http://schemas.microsoft.com/office/drawing/2014/main" id="{BA2DCE70-1F99-4912-BA04-373FD42A89B6}"/>
              </a:ext>
            </a:extLst>
          </p:cNvPr>
          <p:cNvPicPr>
            <a:picLocks noChangeAspect="1"/>
          </p:cNvPicPr>
          <p:nvPr/>
        </p:nvPicPr>
        <p:blipFill>
          <a:blip r:embed="rId8"/>
          <a:stretch>
            <a:fillRect/>
          </a:stretch>
        </p:blipFill>
        <p:spPr>
          <a:xfrm>
            <a:off x="5345112" y="4813310"/>
            <a:ext cx="2143125" cy="2143125"/>
          </a:xfrm>
          <a:prstGeom prst="rect">
            <a:avLst/>
          </a:prstGeom>
        </p:spPr>
      </p:pic>
      <p:pic>
        <p:nvPicPr>
          <p:cNvPr id="16" name="Picture 15">
            <a:extLst>
              <a:ext uri="{FF2B5EF4-FFF2-40B4-BE49-F238E27FC236}">
                <a16:creationId xmlns:a16="http://schemas.microsoft.com/office/drawing/2014/main" id="{A6C8611C-59DC-4900-BDCB-C81937089977}"/>
              </a:ext>
            </a:extLst>
          </p:cNvPr>
          <p:cNvPicPr>
            <a:picLocks noChangeAspect="1"/>
          </p:cNvPicPr>
          <p:nvPr/>
        </p:nvPicPr>
        <p:blipFill>
          <a:blip r:embed="rId9"/>
          <a:stretch>
            <a:fillRect/>
          </a:stretch>
        </p:blipFill>
        <p:spPr>
          <a:xfrm>
            <a:off x="1849437" y="1440501"/>
            <a:ext cx="3495675" cy="1304925"/>
          </a:xfrm>
          <a:prstGeom prst="rect">
            <a:avLst/>
          </a:prstGeom>
        </p:spPr>
      </p:pic>
    </p:spTree>
    <p:custDataLst>
      <p:tags r:id="rId1"/>
    </p:custDataLst>
    <p:extLst>
      <p:ext uri="{BB962C8B-B14F-4D97-AF65-F5344CB8AC3E}">
        <p14:creationId xmlns:p14="http://schemas.microsoft.com/office/powerpoint/2010/main" val="1991163522"/>
      </p:ext>
    </p:extLst>
  </p:cSld>
  <p:clrMapOvr>
    <a:masterClrMapping/>
  </p:clrMapOvr>
  <mc:AlternateContent xmlns:mc="http://schemas.openxmlformats.org/markup-compatibility/2006" xmlns:p14="http://schemas.microsoft.com/office/powerpoint/2010/main">
    <mc:Choice Requires="p14">
      <p:transition spd="slow" p14:dur="3400" advTm="21279">
        <p14:reveal/>
      </p:transition>
    </mc:Choice>
    <mc:Fallback xmlns="">
      <p:transition spd="slow" advTm="2127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889F94-7D61-488A-842D-D60569AF5904}"/>
              </a:ext>
            </a:extLst>
          </p:cNvPr>
          <p:cNvSpPr>
            <a:spLocks noGrp="1"/>
          </p:cNvSpPr>
          <p:nvPr>
            <p:ph type="sldNum" sz="quarter" idx="10"/>
          </p:nvPr>
        </p:nvSpPr>
        <p:spPr/>
        <p:txBody>
          <a:bodyPr/>
          <a:lstStyle/>
          <a:p>
            <a:fld id="{08BDDC8D-36E9-467E-8CF1-750845950A7F}" type="slidenum">
              <a:rPr lang="en-GB" smtClean="0"/>
              <a:pPr/>
              <a:t>2</a:t>
            </a:fld>
            <a:endParaRPr lang="en-GB"/>
          </a:p>
        </p:txBody>
      </p:sp>
      <p:sp>
        <p:nvSpPr>
          <p:cNvPr id="7" name="Slide Number Placeholder 2">
            <a:extLst>
              <a:ext uri="{FF2B5EF4-FFF2-40B4-BE49-F238E27FC236}">
                <a16:creationId xmlns:a16="http://schemas.microsoft.com/office/drawing/2014/main" id="{8ED5B3D3-4066-4A3D-9F2D-E4DA0E74E2B6}"/>
              </a:ext>
            </a:extLst>
          </p:cNvPr>
          <p:cNvSpPr txBox="1">
            <a:spLocks/>
          </p:cNvSpPr>
          <p:nvPr/>
        </p:nvSpPr>
        <p:spPr bwMode="gray">
          <a:xfrm>
            <a:off x="6429175" y="6952201"/>
            <a:ext cx="590696" cy="273873"/>
          </a:xfrm>
          <a:prstGeom prst="rect">
            <a:avLst/>
          </a:prstGeom>
        </p:spPr>
        <p:txBody>
          <a:bodyPr vert="horz" lIns="0" tIns="0" rIns="0" bIns="0" rtlCol="0" anchor="ctr"/>
          <a:lstStyle>
            <a:defPPr>
              <a:defRPr lang="en-US"/>
            </a:defPPr>
            <a:lvl1pPr marL="0" indent="0" algn="ctr" defTabSz="1043019" rtl="0" eaLnBrk="1" latinLnBrk="0" hangingPunct="1">
              <a:defRPr sz="1100" kern="1200" baseline="0">
                <a:solidFill>
                  <a:schemeClr val="tx2"/>
                </a:solidFill>
                <a:latin typeface="RN House Sans Regular" panose="020B0504020203020204" pitchFamily="34" charset="0"/>
                <a:ea typeface="+mn-ea"/>
                <a:cs typeface="Arial" panose="020B0604020202020204" pitchFamily="34" charset="0"/>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a:lstStyle>
          <a:p>
            <a:fld id="{08BDDC8D-36E9-467E-8CF1-750845950A7F}" type="slidenum">
              <a:rPr lang="en-GB"/>
              <a:pPr/>
              <a:t>2</a:t>
            </a:fld>
            <a:endParaRPr lang="en-GB" dirty="0"/>
          </a:p>
        </p:txBody>
      </p:sp>
      <p:sp>
        <p:nvSpPr>
          <p:cNvPr id="8" name="Title 13">
            <a:extLst>
              <a:ext uri="{FF2B5EF4-FFF2-40B4-BE49-F238E27FC236}">
                <a16:creationId xmlns:a16="http://schemas.microsoft.com/office/drawing/2014/main" id="{FE5B13CD-29B0-4E24-B1A0-5A2FE0BEEF35}"/>
              </a:ext>
            </a:extLst>
          </p:cNvPr>
          <p:cNvSpPr>
            <a:spLocks noGrp="1"/>
          </p:cNvSpPr>
          <p:nvPr>
            <p:ph type="title"/>
          </p:nvPr>
        </p:nvSpPr>
        <p:spPr>
          <a:xfrm>
            <a:off x="1552173" y="23485"/>
            <a:ext cx="8568000" cy="563162"/>
          </a:xfrm>
        </p:spPr>
        <p:txBody>
          <a:bodyPr/>
          <a:lstStyle/>
          <a:p>
            <a:r>
              <a:rPr lang="en-GB" dirty="0"/>
              <a:t>Commonly used D&amp;A Offerings</a:t>
            </a:r>
            <a:endParaRPr lang="en-GB" dirty="0">
              <a:latin typeface="Calibri" panose="020F0502020204030204" pitchFamily="34" charset="0"/>
              <a:cs typeface="Calibri" panose="020F0502020204030204" pitchFamily="34" charset="0"/>
            </a:endParaRPr>
          </a:p>
        </p:txBody>
      </p:sp>
      <p:sp>
        <p:nvSpPr>
          <p:cNvPr id="44" name="Content Placeholder 2">
            <a:extLst>
              <a:ext uri="{FF2B5EF4-FFF2-40B4-BE49-F238E27FC236}">
                <a16:creationId xmlns:a16="http://schemas.microsoft.com/office/drawing/2014/main" id="{601E035F-0215-4D77-82C9-58DE4B166341}"/>
              </a:ext>
            </a:extLst>
          </p:cNvPr>
          <p:cNvSpPr txBox="1">
            <a:spLocks/>
          </p:cNvSpPr>
          <p:nvPr/>
        </p:nvSpPr>
        <p:spPr>
          <a:xfrm>
            <a:off x="0" y="1481355"/>
            <a:ext cx="13442950" cy="6056423"/>
          </a:xfrm>
          <a:prstGeom prst="rect">
            <a:avLst/>
          </a:prstGeom>
        </p:spPr>
        <p:txBody>
          <a:bodyPr>
            <a:norm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sz="16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6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9pPr>
          </a:lstStyle>
          <a:p>
            <a:pPr defTabSz="983358">
              <a:buFont typeface="Wingdings" panose="05000000000000000000" pitchFamily="2" charset="2"/>
              <a:buChar char="Ø"/>
              <a:defRPr/>
            </a:pPr>
            <a:endParaRPr lang="en-GB" sz="1400" dirty="0">
              <a:latin typeface="Arial" panose="020B0604020202020204" pitchFamily="34" charset="0"/>
              <a:cs typeface="Arial" panose="020B0604020202020204" pitchFamily="34" charset="0"/>
            </a:endParaRPr>
          </a:p>
          <a:p>
            <a:pPr defTabSz="983358">
              <a:buFont typeface="Wingdings" panose="05000000000000000000" pitchFamily="2" charset="2"/>
              <a:buChar char="Ø"/>
              <a:defRPr/>
            </a:pPr>
            <a:endParaRPr lang="en-GB" sz="1400" dirty="0">
              <a:latin typeface="Arial" panose="020B0604020202020204" pitchFamily="34" charset="0"/>
              <a:cs typeface="Arial" panose="020B0604020202020204" pitchFamily="34" charset="0"/>
            </a:endParaRPr>
          </a:p>
          <a:p>
            <a:pPr defTabSz="983358">
              <a:defRPr/>
            </a:pPr>
            <a:endParaRPr lang="en-GB" b="1" dirty="0">
              <a:solidFill>
                <a:srgbClr val="0070C0"/>
              </a:solidFill>
              <a:latin typeface="Arial" panose="020B0604020202020204" pitchFamily="34" charset="0"/>
              <a:cs typeface="Arial" panose="020B0604020202020204" pitchFamily="34" charset="0"/>
            </a:endParaRPr>
          </a:p>
          <a:p>
            <a:pPr defTabSz="983358">
              <a:buFont typeface="Wingdings" panose="05000000000000000000" pitchFamily="2" charset="2"/>
              <a:buChar char="Ø"/>
              <a:defRPr/>
            </a:pPr>
            <a:endParaRPr lang="en-GB" b="1" dirty="0">
              <a:solidFill>
                <a:srgbClr val="0070C0"/>
              </a:solidFill>
              <a:latin typeface="Arial" panose="020B0604020202020204" pitchFamily="34" charset="0"/>
              <a:cs typeface="Arial" panose="020B0604020202020204" pitchFamily="34" charset="0"/>
            </a:endParaRPr>
          </a:p>
          <a:p>
            <a:endParaRPr lang="en-GB" dirty="0"/>
          </a:p>
        </p:txBody>
      </p:sp>
      <p:sp>
        <p:nvSpPr>
          <p:cNvPr id="45" name="TextBox 44">
            <a:extLst>
              <a:ext uri="{FF2B5EF4-FFF2-40B4-BE49-F238E27FC236}">
                <a16:creationId xmlns:a16="http://schemas.microsoft.com/office/drawing/2014/main" id="{EFAC4DA3-0110-48BF-88EE-0B54E1BC5BB9}"/>
              </a:ext>
            </a:extLst>
          </p:cNvPr>
          <p:cNvSpPr txBox="1"/>
          <p:nvPr/>
        </p:nvSpPr>
        <p:spPr>
          <a:xfrm>
            <a:off x="140840" y="799345"/>
            <a:ext cx="11529018" cy="523220"/>
          </a:xfrm>
          <a:prstGeom prst="rect">
            <a:avLst/>
          </a:prstGeom>
          <a:noFill/>
        </p:spPr>
        <p:txBody>
          <a:bodyPr wrap="square">
            <a:spAutoFit/>
          </a:bodyPr>
          <a:lstStyle/>
          <a:p>
            <a:pPr marL="169791" lvl="1" defTabSz="1034701">
              <a:spcBef>
                <a:spcPts val="257"/>
              </a:spcBef>
              <a:spcAft>
                <a:spcPts val="257"/>
              </a:spcAft>
              <a:buClr>
                <a:schemeClr val="tx1"/>
              </a:buClr>
              <a:buSzPct val="100000"/>
            </a:pPr>
            <a:r>
              <a:rPr lang="en-GB" sz="1400" dirty="0">
                <a:solidFill>
                  <a:schemeClr val="tx2"/>
                </a:solidFill>
                <a:latin typeface="Arial" panose="020B0604020202020204" pitchFamily="34" charset="0"/>
                <a:cs typeface="Arial" panose="020B0604020202020204" pitchFamily="34" charset="0"/>
              </a:rPr>
              <a:t>Realisation of the </a:t>
            </a:r>
            <a:r>
              <a:rPr lang="en-GB" sz="1400" dirty="0" err="1">
                <a:solidFill>
                  <a:schemeClr val="tx2"/>
                </a:solidFill>
                <a:latin typeface="Arial" panose="020B0604020202020204" pitchFamily="34" charset="0"/>
                <a:cs typeface="Arial" panose="020B0604020202020204" pitchFamily="34" charset="0"/>
              </a:rPr>
              <a:t>OneBank</a:t>
            </a:r>
            <a:r>
              <a:rPr lang="en-GB" sz="1400" dirty="0">
                <a:solidFill>
                  <a:schemeClr val="tx2"/>
                </a:solidFill>
                <a:latin typeface="Arial" panose="020B0604020202020204" pitchFamily="34" charset="0"/>
                <a:cs typeface="Arial" panose="020B0604020202020204" pitchFamily="34" charset="0"/>
              </a:rPr>
              <a:t> vision requires coordination of data architectural outcomes across the entire bank. D&amp;A have defined key outcomes that will drive other areas of the bank towards the strategic target</a:t>
            </a:r>
          </a:p>
        </p:txBody>
      </p:sp>
      <p:pic>
        <p:nvPicPr>
          <p:cNvPr id="52" name="Picture 51">
            <a:extLst>
              <a:ext uri="{FF2B5EF4-FFF2-40B4-BE49-F238E27FC236}">
                <a16:creationId xmlns:a16="http://schemas.microsoft.com/office/drawing/2014/main" id="{2ADF9D5D-DF73-4FC6-898B-D9C9FDF0CF24}"/>
              </a:ext>
            </a:extLst>
          </p:cNvPr>
          <p:cNvPicPr>
            <a:picLocks noChangeAspect="1"/>
          </p:cNvPicPr>
          <p:nvPr/>
        </p:nvPicPr>
        <p:blipFill>
          <a:blip r:embed="rId2"/>
          <a:stretch>
            <a:fillRect/>
          </a:stretch>
        </p:blipFill>
        <p:spPr>
          <a:xfrm>
            <a:off x="8708560" y="2720562"/>
            <a:ext cx="1250896" cy="1007899"/>
          </a:xfrm>
          <a:prstGeom prst="rect">
            <a:avLst/>
          </a:prstGeom>
        </p:spPr>
      </p:pic>
      <p:pic>
        <p:nvPicPr>
          <p:cNvPr id="54" name="Picture 53">
            <a:extLst>
              <a:ext uri="{FF2B5EF4-FFF2-40B4-BE49-F238E27FC236}">
                <a16:creationId xmlns:a16="http://schemas.microsoft.com/office/drawing/2014/main" id="{428023E4-894F-4234-BEEF-87ACDDF5A3C1}"/>
              </a:ext>
            </a:extLst>
          </p:cNvPr>
          <p:cNvPicPr>
            <a:picLocks noChangeAspect="1"/>
          </p:cNvPicPr>
          <p:nvPr/>
        </p:nvPicPr>
        <p:blipFill>
          <a:blip r:embed="rId3"/>
          <a:stretch>
            <a:fillRect/>
          </a:stretch>
        </p:blipFill>
        <p:spPr>
          <a:xfrm>
            <a:off x="10041184" y="2862810"/>
            <a:ext cx="1558492" cy="917715"/>
          </a:xfrm>
          <a:prstGeom prst="rect">
            <a:avLst/>
          </a:prstGeom>
        </p:spPr>
      </p:pic>
      <p:pic>
        <p:nvPicPr>
          <p:cNvPr id="58" name="Picture 57">
            <a:extLst>
              <a:ext uri="{FF2B5EF4-FFF2-40B4-BE49-F238E27FC236}">
                <a16:creationId xmlns:a16="http://schemas.microsoft.com/office/drawing/2014/main" id="{B4AB4546-D065-4479-A723-1DC69BBA85EB}"/>
              </a:ext>
            </a:extLst>
          </p:cNvPr>
          <p:cNvPicPr>
            <a:picLocks noChangeAspect="1"/>
          </p:cNvPicPr>
          <p:nvPr/>
        </p:nvPicPr>
        <p:blipFill>
          <a:blip r:embed="rId4"/>
          <a:stretch>
            <a:fillRect/>
          </a:stretch>
        </p:blipFill>
        <p:spPr>
          <a:xfrm>
            <a:off x="6270617" y="2705556"/>
            <a:ext cx="971797" cy="1022905"/>
          </a:xfrm>
          <a:prstGeom prst="rect">
            <a:avLst/>
          </a:prstGeom>
        </p:spPr>
      </p:pic>
      <p:pic>
        <p:nvPicPr>
          <p:cNvPr id="60" name="Picture 59">
            <a:extLst>
              <a:ext uri="{FF2B5EF4-FFF2-40B4-BE49-F238E27FC236}">
                <a16:creationId xmlns:a16="http://schemas.microsoft.com/office/drawing/2014/main" id="{09858D04-319B-4CC1-A023-A7AA47203F8A}"/>
              </a:ext>
            </a:extLst>
          </p:cNvPr>
          <p:cNvPicPr>
            <a:picLocks noChangeAspect="1"/>
          </p:cNvPicPr>
          <p:nvPr/>
        </p:nvPicPr>
        <p:blipFill>
          <a:blip r:embed="rId5"/>
          <a:stretch>
            <a:fillRect/>
          </a:stretch>
        </p:blipFill>
        <p:spPr>
          <a:xfrm>
            <a:off x="7356911" y="2651861"/>
            <a:ext cx="1302973" cy="1056089"/>
          </a:xfrm>
          <a:prstGeom prst="rect">
            <a:avLst/>
          </a:prstGeom>
        </p:spPr>
      </p:pic>
      <p:sp>
        <p:nvSpPr>
          <p:cNvPr id="15" name="Rectangle: Rounded Corners 14">
            <a:extLst>
              <a:ext uri="{FF2B5EF4-FFF2-40B4-BE49-F238E27FC236}">
                <a16:creationId xmlns:a16="http://schemas.microsoft.com/office/drawing/2014/main" id="{522549EE-2B6C-455E-A7D0-750678633E58}"/>
              </a:ext>
            </a:extLst>
          </p:cNvPr>
          <p:cNvSpPr/>
          <p:nvPr/>
        </p:nvSpPr>
        <p:spPr>
          <a:xfrm>
            <a:off x="140840" y="1619924"/>
            <a:ext cx="5909905"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Platform As a Service</a:t>
            </a:r>
          </a:p>
        </p:txBody>
      </p:sp>
      <p:sp>
        <p:nvSpPr>
          <p:cNvPr id="16" name="Rectangle: Rounded Corners 15">
            <a:extLst>
              <a:ext uri="{FF2B5EF4-FFF2-40B4-BE49-F238E27FC236}">
                <a16:creationId xmlns:a16="http://schemas.microsoft.com/office/drawing/2014/main" id="{F4C2F149-D43A-4ED5-A4BD-5BC59F1EC38F}"/>
              </a:ext>
            </a:extLst>
          </p:cNvPr>
          <p:cNvSpPr/>
          <p:nvPr/>
        </p:nvSpPr>
        <p:spPr>
          <a:xfrm>
            <a:off x="51631" y="4621837"/>
            <a:ext cx="13391318"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Enterprise data Hub</a:t>
            </a:r>
          </a:p>
        </p:txBody>
      </p:sp>
      <p:sp>
        <p:nvSpPr>
          <p:cNvPr id="18" name="Rectangle 17">
            <a:extLst>
              <a:ext uri="{FF2B5EF4-FFF2-40B4-BE49-F238E27FC236}">
                <a16:creationId xmlns:a16="http://schemas.microsoft.com/office/drawing/2014/main" id="{7AF82DBE-E8E0-40A4-87CC-EDD98C65EC40}"/>
              </a:ext>
            </a:extLst>
          </p:cNvPr>
          <p:cNvSpPr/>
          <p:nvPr/>
        </p:nvSpPr>
        <p:spPr>
          <a:xfrm>
            <a:off x="194067" y="1998527"/>
            <a:ext cx="5856678" cy="250241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169791" lvl="1">
              <a:spcBef>
                <a:spcPts val="257"/>
              </a:spcBef>
              <a:spcAft>
                <a:spcPts val="257"/>
              </a:spcAft>
              <a:buClr>
                <a:schemeClr val="tx1"/>
              </a:buClr>
            </a:pPr>
            <a:r>
              <a:rPr lang="en-GB" sz="1400" dirty="0">
                <a:latin typeface="Arial" panose="020B0604020202020204" pitchFamily="34" charset="0"/>
                <a:cs typeface="Arial" panose="020B0604020202020204" pitchFamily="34" charset="0"/>
              </a:rPr>
              <a:t>D&amp;A offers platform as a service to </a:t>
            </a:r>
            <a:r>
              <a:rPr lang="en-GB" sz="1400" dirty="0" err="1">
                <a:latin typeface="Arial" panose="020B0604020202020204" pitchFamily="34" charset="0"/>
                <a:cs typeface="Arial" panose="020B0604020202020204" pitchFamily="34" charset="0"/>
              </a:rPr>
              <a:t>business.We</a:t>
            </a:r>
            <a:r>
              <a:rPr lang="en-GB" sz="1400" dirty="0">
                <a:latin typeface="Arial" panose="020B0604020202020204" pitchFamily="34" charset="0"/>
                <a:cs typeface="Arial" panose="020B0604020202020204" pitchFamily="34" charset="0"/>
              </a:rPr>
              <a:t> help business carry out</a:t>
            </a:r>
          </a:p>
          <a:p>
            <a:pPr marL="169791" lvl="1">
              <a:spcBef>
                <a:spcPts val="257"/>
              </a:spcBef>
              <a:spcAft>
                <a:spcPts val="257"/>
              </a:spcAft>
              <a:buClr>
                <a:schemeClr val="tx1"/>
              </a:buClr>
            </a:pPr>
            <a:r>
              <a:rPr lang="en-GB" sz="1400" dirty="0">
                <a:latin typeface="Arial" panose="020B0604020202020204" pitchFamily="34" charset="0"/>
                <a:cs typeface="Arial" panose="020B0604020202020204" pitchFamily="34" charset="0"/>
              </a:rPr>
              <a:t> their solutions by providing them consultancy and platform to implement   </a:t>
            </a:r>
          </a:p>
          <a:p>
            <a:pPr marL="169791" lvl="1">
              <a:spcBef>
                <a:spcPts val="257"/>
              </a:spcBef>
              <a:spcAft>
                <a:spcPts val="257"/>
              </a:spcAft>
              <a:buClr>
                <a:schemeClr val="tx1"/>
              </a:buClr>
            </a:pPr>
            <a:r>
              <a:rPr lang="en-GB" sz="1400" dirty="0">
                <a:latin typeface="Arial" panose="020B0604020202020204" pitchFamily="34" charset="0"/>
                <a:cs typeface="Arial" panose="020B0604020202020204" pitchFamily="34" charset="0"/>
              </a:rPr>
              <a:t>  solutions.</a:t>
            </a:r>
          </a:p>
          <a:p>
            <a:pPr marL="480801" lvl="1" indent="-311010">
              <a:spcBef>
                <a:spcPts val="257"/>
              </a:spcBef>
              <a:spcAft>
                <a:spcPts val="257"/>
              </a:spcAft>
              <a:buClr>
                <a:schemeClr val="tx1"/>
              </a:buClr>
              <a:buFont typeface="Arial" panose="020B0604020202020204" pitchFamily="34" charset="0"/>
              <a:buChar char="•"/>
            </a:pPr>
            <a:r>
              <a:rPr lang="en-GB" sz="1400" dirty="0">
                <a:latin typeface="Arial" panose="020B0604020202020204" pitchFamily="34" charset="0"/>
                <a:cs typeface="Arial" panose="020B0604020202020204" pitchFamily="34" charset="0"/>
              </a:rPr>
              <a:t>Reference and data management</a:t>
            </a:r>
          </a:p>
          <a:p>
            <a:pPr marL="480801" lvl="1" indent="-311010">
              <a:spcBef>
                <a:spcPts val="257"/>
              </a:spcBef>
              <a:spcAft>
                <a:spcPts val="257"/>
              </a:spcAft>
              <a:buClr>
                <a:schemeClr val="tx1"/>
              </a:buClr>
              <a:buFont typeface="Arial" panose="020B0604020202020204" pitchFamily="34" charset="0"/>
              <a:buChar char="•"/>
            </a:pPr>
            <a:r>
              <a:rPr lang="en-GB" sz="1400" dirty="0">
                <a:latin typeface="Arial" panose="020B0604020202020204" pitchFamily="34" charset="0"/>
                <a:cs typeface="Arial" panose="020B0604020202020204" pitchFamily="34" charset="0"/>
              </a:rPr>
              <a:t>AI/ML</a:t>
            </a:r>
          </a:p>
          <a:p>
            <a:pPr marL="480801" lvl="1" indent="-311010">
              <a:spcBef>
                <a:spcPts val="257"/>
              </a:spcBef>
              <a:spcAft>
                <a:spcPts val="257"/>
              </a:spcAft>
              <a:buClr>
                <a:schemeClr val="tx1"/>
              </a:buClr>
              <a:buFont typeface="Arial" panose="020B0604020202020204" pitchFamily="34" charset="0"/>
              <a:buChar char="•"/>
            </a:pPr>
            <a:r>
              <a:rPr lang="en-GB" sz="1400" dirty="0">
                <a:latin typeface="Arial" panose="020B0604020202020204" pitchFamily="34" charset="0"/>
                <a:cs typeface="Arial" panose="020B0604020202020204" pitchFamily="34" charset="0"/>
              </a:rPr>
              <a:t>Data Engineering</a:t>
            </a:r>
          </a:p>
          <a:p>
            <a:pPr marL="480801" lvl="1" indent="-311010">
              <a:spcBef>
                <a:spcPts val="257"/>
              </a:spcBef>
              <a:spcAft>
                <a:spcPts val="257"/>
              </a:spcAft>
              <a:buClr>
                <a:schemeClr val="tx1"/>
              </a:buClr>
              <a:buFont typeface="Arial" panose="020B0604020202020204" pitchFamily="34" charset="0"/>
              <a:buChar char="•"/>
            </a:pPr>
            <a:r>
              <a:rPr lang="en-GB" sz="1400" dirty="0">
                <a:latin typeface="Arial" panose="020B0604020202020204" pitchFamily="34" charset="0"/>
                <a:cs typeface="Arial" panose="020B0604020202020204" pitchFamily="34" charset="0"/>
              </a:rPr>
              <a:t>Data ingest</a:t>
            </a:r>
          </a:p>
          <a:p>
            <a:pPr marL="480801" lvl="1" indent="-311010">
              <a:spcBef>
                <a:spcPts val="257"/>
              </a:spcBef>
              <a:spcAft>
                <a:spcPts val="257"/>
              </a:spcAft>
              <a:buClr>
                <a:schemeClr val="tx1"/>
              </a:buClr>
              <a:buFont typeface="Arial" panose="020B0604020202020204" pitchFamily="34" charset="0"/>
              <a:buChar char="•"/>
            </a:pPr>
            <a:r>
              <a:rPr lang="en-GB" sz="1400" dirty="0">
                <a:latin typeface="Arial" panose="020B0604020202020204" pitchFamily="34" charset="0"/>
                <a:cs typeface="Arial" panose="020B0604020202020204" pitchFamily="34" charset="0"/>
              </a:rPr>
              <a:t>Reporting</a:t>
            </a:r>
          </a:p>
          <a:p>
            <a:pPr marL="480801" lvl="1" indent="-311010">
              <a:spcBef>
                <a:spcPts val="257"/>
              </a:spcBef>
              <a:spcAft>
                <a:spcPts val="257"/>
              </a:spcAft>
              <a:buClr>
                <a:schemeClr val="tx1"/>
              </a:buClr>
              <a:buFont typeface="Arial" panose="020B0604020202020204" pitchFamily="34" charset="0"/>
              <a:buChar char="•"/>
            </a:pPr>
            <a:r>
              <a:rPr lang="en-GB" sz="1400" dirty="0">
                <a:latin typeface="Arial" panose="020B0604020202020204" pitchFamily="34" charset="0"/>
                <a:cs typeface="Arial" panose="020B0604020202020204" pitchFamily="34" charset="0"/>
              </a:rPr>
              <a:t>Customer decisioning</a:t>
            </a:r>
          </a:p>
          <a:p>
            <a:pPr marL="171450" indent="-171450">
              <a:buFont typeface="Arial" panose="020B0604020202020204" pitchFamily="34" charset="0"/>
              <a:buChar char="•"/>
            </a:pPr>
            <a:endParaRPr lang="en-GB" sz="1400" dirty="0">
              <a:solidFill>
                <a:schemeClr val="tx1"/>
              </a:solidFill>
            </a:endParaRPr>
          </a:p>
        </p:txBody>
      </p:sp>
      <p:sp>
        <p:nvSpPr>
          <p:cNvPr id="19" name="Rectangle 18">
            <a:extLst>
              <a:ext uri="{FF2B5EF4-FFF2-40B4-BE49-F238E27FC236}">
                <a16:creationId xmlns:a16="http://schemas.microsoft.com/office/drawing/2014/main" id="{68BFBC0A-A14C-4B82-AD92-13BED3217DFA}"/>
              </a:ext>
            </a:extLst>
          </p:cNvPr>
          <p:cNvSpPr/>
          <p:nvPr/>
        </p:nvSpPr>
        <p:spPr>
          <a:xfrm>
            <a:off x="51630" y="5057757"/>
            <a:ext cx="13391319" cy="2600911"/>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169791" lvl="1">
              <a:spcBef>
                <a:spcPts val="257"/>
              </a:spcBef>
              <a:spcAft>
                <a:spcPts val="257"/>
              </a:spcAft>
              <a:buClr>
                <a:schemeClr val="tx1"/>
              </a:buClr>
            </a:pPr>
            <a:r>
              <a:rPr lang="en-GB" sz="1400" dirty="0">
                <a:latin typeface="Arial" panose="020B0604020202020204" pitchFamily="34" charset="0"/>
                <a:cs typeface="Arial" panose="020B0604020202020204" pitchFamily="34" charset="0"/>
              </a:rPr>
              <a:t>The Enterprise Data Hub is the entity that covers all of the strategic Data &amp; Analytics platforms (Teradata, Hadoop etc.) of the bank</a:t>
            </a:r>
          </a:p>
          <a:p>
            <a:pPr marL="169791" lvl="1">
              <a:spcBef>
                <a:spcPts val="257"/>
              </a:spcBef>
              <a:spcAft>
                <a:spcPts val="257"/>
              </a:spcAft>
              <a:buClr>
                <a:schemeClr val="tx1"/>
              </a:buClr>
            </a:pPr>
            <a:endParaRPr lang="en-GB" sz="1400" b="1" dirty="0">
              <a:solidFill>
                <a:srgbClr val="C00000"/>
              </a:solidFill>
              <a:latin typeface="Arial" panose="020B0604020202020204" pitchFamily="34" charset="0"/>
              <a:cs typeface="Arial" panose="020B0604020202020204" pitchFamily="34" charset="0"/>
            </a:endParaRPr>
          </a:p>
          <a:p>
            <a:pPr marL="480801" lvl="1" indent="-311010">
              <a:spcBef>
                <a:spcPts val="257"/>
              </a:spcBef>
              <a:spcAft>
                <a:spcPts val="257"/>
              </a:spcAft>
              <a:buClr>
                <a:schemeClr val="tx1"/>
              </a:buClr>
              <a:buFont typeface="Arial" panose="020B0604020202020204" pitchFamily="34" charset="0"/>
              <a:buChar char="•"/>
            </a:pPr>
            <a:r>
              <a:rPr lang="en-GB" sz="1400" b="1" dirty="0">
                <a:solidFill>
                  <a:srgbClr val="C00000"/>
                </a:solidFill>
                <a:latin typeface="Arial" panose="020B0604020202020204" pitchFamily="34" charset="0"/>
                <a:cs typeface="Arial" panose="020B0604020202020204" pitchFamily="34" charset="0"/>
              </a:rPr>
              <a:t>EDI</a:t>
            </a:r>
            <a:r>
              <a:rPr lang="en-GB" sz="1400" dirty="0">
                <a:latin typeface="Arial" panose="020B0604020202020204" pitchFamily="34" charset="0"/>
                <a:cs typeface="Arial" panose="020B0604020202020204" pitchFamily="34" charset="0"/>
              </a:rPr>
              <a:t>– ETL capability on commonly required data in enterprise for reporting and analytics use cases.</a:t>
            </a:r>
          </a:p>
          <a:p>
            <a:pPr marL="480801" lvl="1" indent="-311010">
              <a:spcBef>
                <a:spcPts val="257"/>
              </a:spcBef>
              <a:spcAft>
                <a:spcPts val="257"/>
              </a:spcAft>
              <a:buClr>
                <a:schemeClr val="tx1"/>
              </a:buClr>
              <a:buFont typeface="Arial" panose="020B0604020202020204" pitchFamily="34" charset="0"/>
              <a:buChar char="•"/>
            </a:pPr>
            <a:r>
              <a:rPr lang="en-GB" sz="1400" b="1" dirty="0">
                <a:solidFill>
                  <a:srgbClr val="C00000"/>
                </a:solidFill>
                <a:latin typeface="Arial" panose="020B0604020202020204" pitchFamily="34" charset="0"/>
                <a:cs typeface="Arial" panose="020B0604020202020204" pitchFamily="34" charset="0"/>
              </a:rPr>
              <a:t>Raw Data zone</a:t>
            </a:r>
            <a:r>
              <a:rPr lang="en-GB" sz="1400" dirty="0">
                <a:latin typeface="Arial" panose="020B0604020202020204" pitchFamily="34" charset="0"/>
                <a:cs typeface="Arial" panose="020B0604020202020204" pitchFamily="34" charset="0"/>
              </a:rPr>
              <a:t>– capability to store data from operation source systems unchanged so that analytics can be performed without impacting the operational systems</a:t>
            </a:r>
          </a:p>
          <a:p>
            <a:pPr marL="480801" lvl="1" indent="-311010">
              <a:spcBef>
                <a:spcPts val="257"/>
              </a:spcBef>
              <a:spcAft>
                <a:spcPts val="257"/>
              </a:spcAft>
              <a:buClr>
                <a:schemeClr val="tx1"/>
              </a:buClr>
              <a:buFont typeface="Arial" panose="020B0604020202020204" pitchFamily="34" charset="0"/>
              <a:buChar char="•"/>
            </a:pPr>
            <a:r>
              <a:rPr lang="en-GB" sz="1400" b="1" dirty="0">
                <a:solidFill>
                  <a:srgbClr val="C00000"/>
                </a:solidFill>
                <a:latin typeface="Arial" panose="020B0604020202020204" pitchFamily="34" charset="0"/>
                <a:cs typeface="Arial" panose="020B0604020202020204" pitchFamily="34" charset="0"/>
              </a:rPr>
              <a:t>Operational zone</a:t>
            </a:r>
            <a:r>
              <a:rPr lang="en-GB" sz="1400" dirty="0">
                <a:latin typeface="Arial" panose="020B0604020202020204" pitchFamily="34" charset="0"/>
                <a:cs typeface="Arial" panose="020B0604020202020204" pitchFamily="34" charset="0"/>
              </a:rPr>
              <a:t>– capability to expose data in edh to on demand service calls using low latency online stores</a:t>
            </a:r>
          </a:p>
          <a:p>
            <a:pPr marL="480801" lvl="1" indent="-311010">
              <a:spcBef>
                <a:spcPts val="257"/>
              </a:spcBef>
              <a:spcAft>
                <a:spcPts val="257"/>
              </a:spcAft>
              <a:buClr>
                <a:schemeClr val="tx1"/>
              </a:buClr>
              <a:buFont typeface="Arial" panose="020B0604020202020204" pitchFamily="34" charset="0"/>
              <a:buChar char="•"/>
            </a:pPr>
            <a:r>
              <a:rPr lang="en-GB" sz="1400" b="1" dirty="0">
                <a:solidFill>
                  <a:srgbClr val="C00000"/>
                </a:solidFill>
                <a:latin typeface="Arial" panose="020B0604020202020204" pitchFamily="34" charset="0"/>
                <a:cs typeface="Arial" panose="020B0604020202020204" pitchFamily="34" charset="0"/>
              </a:rPr>
              <a:t>Shared Zone</a:t>
            </a:r>
            <a:r>
              <a:rPr lang="en-GB" sz="1400" dirty="0">
                <a:latin typeface="Arial" panose="020B0604020202020204" pitchFamily="34" charset="0"/>
                <a:cs typeface="Arial" panose="020B0604020202020204" pitchFamily="34" charset="0"/>
              </a:rPr>
              <a:t>-Ability to automate the analytics processes and host the resultant datasets for onward consumption by users or systems</a:t>
            </a:r>
          </a:p>
          <a:p>
            <a:pPr marL="480801" lvl="1" indent="-311010">
              <a:spcBef>
                <a:spcPts val="257"/>
              </a:spcBef>
              <a:spcAft>
                <a:spcPts val="257"/>
              </a:spcAft>
              <a:buClr>
                <a:schemeClr val="tx1"/>
              </a:buClr>
              <a:buFont typeface="Arial" panose="020B0604020202020204" pitchFamily="34" charset="0"/>
              <a:buChar char="•"/>
            </a:pPr>
            <a:r>
              <a:rPr lang="en-GB" sz="1400" b="1" dirty="0">
                <a:solidFill>
                  <a:srgbClr val="C00000"/>
                </a:solidFill>
                <a:latin typeface="Arial" panose="020B0604020202020204" pitchFamily="34" charset="0"/>
                <a:cs typeface="Arial" panose="020B0604020202020204" pitchFamily="34" charset="0"/>
              </a:rPr>
              <a:t>Discovery Zone</a:t>
            </a:r>
            <a:r>
              <a:rPr lang="en-GB" sz="1400" dirty="0">
                <a:latin typeface="Arial" panose="020B0604020202020204" pitchFamily="34" charset="0"/>
                <a:cs typeface="Arial" panose="020B0604020202020204" pitchFamily="34" charset="0"/>
              </a:rPr>
              <a:t>-Ability to explore and experiment with analytical processes on production data(Playpens &amp; sandboxes)</a:t>
            </a:r>
          </a:p>
          <a:p>
            <a:pPr marL="480801" lvl="1" indent="-311010">
              <a:spcBef>
                <a:spcPts val="257"/>
              </a:spcBef>
              <a:spcAft>
                <a:spcPts val="257"/>
              </a:spcAft>
              <a:buClr>
                <a:schemeClr val="tx1"/>
              </a:buClr>
              <a:buFont typeface="Arial" panose="020B0604020202020204" pitchFamily="34" charset="0"/>
              <a:buChar char="•"/>
            </a:pPr>
            <a:r>
              <a:rPr lang="en-GB" sz="1400" b="1" dirty="0">
                <a:solidFill>
                  <a:srgbClr val="C00000"/>
                </a:solidFill>
                <a:latin typeface="Arial" panose="020B0604020202020204" pitchFamily="34" charset="0"/>
                <a:cs typeface="Arial" panose="020B0604020202020204" pitchFamily="34" charset="0"/>
              </a:rPr>
              <a:t>Data access interface</a:t>
            </a:r>
            <a:r>
              <a:rPr lang="en-GB" sz="1400" dirty="0">
                <a:latin typeface="Arial" panose="020B0604020202020204" pitchFamily="34" charset="0"/>
                <a:cs typeface="Arial" panose="020B0604020202020204" pitchFamily="34" charset="0"/>
              </a:rPr>
              <a:t>-Ability for end users to consume data within EDH and publish results of their analysis back to edh</a:t>
            </a:r>
          </a:p>
          <a:p>
            <a:pPr marL="171450" indent="-171450">
              <a:buFont typeface="Arial" panose="020B0604020202020204" pitchFamily="34" charset="0"/>
              <a:buChar char="•"/>
            </a:pPr>
            <a:endParaRPr lang="en-GB" sz="1400" dirty="0">
              <a:solidFill>
                <a:schemeClr val="tx1"/>
              </a:solidFill>
            </a:endParaRPr>
          </a:p>
        </p:txBody>
      </p:sp>
      <p:pic>
        <p:nvPicPr>
          <p:cNvPr id="20" name="Picture 19">
            <a:extLst>
              <a:ext uri="{FF2B5EF4-FFF2-40B4-BE49-F238E27FC236}">
                <a16:creationId xmlns:a16="http://schemas.microsoft.com/office/drawing/2014/main" id="{AF5B4DE3-F4DF-4189-B661-739BE774F893}"/>
              </a:ext>
            </a:extLst>
          </p:cNvPr>
          <p:cNvPicPr>
            <a:picLocks noChangeAspect="1"/>
          </p:cNvPicPr>
          <p:nvPr/>
        </p:nvPicPr>
        <p:blipFill>
          <a:blip r:embed="rId6"/>
          <a:stretch>
            <a:fillRect/>
          </a:stretch>
        </p:blipFill>
        <p:spPr>
          <a:xfrm>
            <a:off x="11125175" y="6469637"/>
            <a:ext cx="1518566" cy="965127"/>
          </a:xfrm>
          <a:prstGeom prst="rect">
            <a:avLst/>
          </a:prstGeom>
        </p:spPr>
      </p:pic>
      <p:pic>
        <p:nvPicPr>
          <p:cNvPr id="22" name="Picture 21">
            <a:extLst>
              <a:ext uri="{FF2B5EF4-FFF2-40B4-BE49-F238E27FC236}">
                <a16:creationId xmlns:a16="http://schemas.microsoft.com/office/drawing/2014/main" id="{A1B6AA46-DFAF-4BAC-9722-B899DBB59A57}"/>
              </a:ext>
            </a:extLst>
          </p:cNvPr>
          <p:cNvPicPr>
            <a:picLocks noChangeAspect="1"/>
          </p:cNvPicPr>
          <p:nvPr/>
        </p:nvPicPr>
        <p:blipFill>
          <a:blip r:embed="rId7"/>
          <a:stretch>
            <a:fillRect/>
          </a:stretch>
        </p:blipFill>
        <p:spPr>
          <a:xfrm>
            <a:off x="2990003" y="3283336"/>
            <a:ext cx="1664294" cy="994589"/>
          </a:xfrm>
          <a:prstGeom prst="rect">
            <a:avLst/>
          </a:prstGeom>
        </p:spPr>
      </p:pic>
      <p:pic>
        <p:nvPicPr>
          <p:cNvPr id="25" name="Picture 24">
            <a:extLst>
              <a:ext uri="{FF2B5EF4-FFF2-40B4-BE49-F238E27FC236}">
                <a16:creationId xmlns:a16="http://schemas.microsoft.com/office/drawing/2014/main" id="{65F64898-62F9-417B-9527-7B721F83E1A8}"/>
              </a:ext>
            </a:extLst>
          </p:cNvPr>
          <p:cNvPicPr>
            <a:picLocks noChangeAspect="1"/>
          </p:cNvPicPr>
          <p:nvPr/>
        </p:nvPicPr>
        <p:blipFill>
          <a:blip r:embed="rId8"/>
          <a:stretch>
            <a:fillRect/>
          </a:stretch>
        </p:blipFill>
        <p:spPr>
          <a:xfrm>
            <a:off x="11599676" y="2848266"/>
            <a:ext cx="1490245" cy="917714"/>
          </a:xfrm>
          <a:prstGeom prst="rect">
            <a:avLst/>
          </a:prstGeom>
        </p:spPr>
      </p:pic>
    </p:spTree>
    <p:extLst>
      <p:ext uri="{BB962C8B-B14F-4D97-AF65-F5344CB8AC3E}">
        <p14:creationId xmlns:p14="http://schemas.microsoft.com/office/powerpoint/2010/main" val="3341857238"/>
      </p:ext>
    </p:extLst>
  </p:cSld>
  <p:clrMapOvr>
    <a:masterClrMapping/>
  </p:clrMapOvr>
  <mc:AlternateContent xmlns:mc="http://schemas.openxmlformats.org/markup-compatibility/2006" xmlns:p14="http://schemas.microsoft.com/office/powerpoint/2010/main">
    <mc:Choice Requires="p14">
      <p:transition spd="slow" p14:dur="2000" advTm="39321"/>
    </mc:Choice>
    <mc:Fallback xmlns="">
      <p:transition spd="slow" advTm="393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62B761-FF5C-4A68-9EB1-10AB64EE915F}"/>
              </a:ext>
            </a:extLst>
          </p:cNvPr>
          <p:cNvSpPr>
            <a:spLocks noGrp="1"/>
          </p:cNvSpPr>
          <p:nvPr>
            <p:ph type="sldNum" sz="quarter" idx="10"/>
          </p:nvPr>
        </p:nvSpPr>
        <p:spPr/>
        <p:txBody>
          <a:bodyPr/>
          <a:lstStyle/>
          <a:p>
            <a:fld id="{08BDDC8D-36E9-467E-8CF1-750845950A7F}" type="slidenum">
              <a:rPr lang="en-GB" smtClean="0"/>
              <a:pPr/>
              <a:t>3</a:t>
            </a:fld>
            <a:endParaRPr lang="en-GB"/>
          </a:p>
        </p:txBody>
      </p:sp>
      <p:sp>
        <p:nvSpPr>
          <p:cNvPr id="4" name="Title 3">
            <a:extLst>
              <a:ext uri="{FF2B5EF4-FFF2-40B4-BE49-F238E27FC236}">
                <a16:creationId xmlns:a16="http://schemas.microsoft.com/office/drawing/2014/main" id="{97538D4C-E2E9-45FC-A633-2594A05D548B}"/>
              </a:ext>
            </a:extLst>
          </p:cNvPr>
          <p:cNvSpPr>
            <a:spLocks noGrp="1"/>
          </p:cNvSpPr>
          <p:nvPr>
            <p:ph type="title"/>
          </p:nvPr>
        </p:nvSpPr>
        <p:spPr/>
        <p:txBody>
          <a:bodyPr/>
          <a:lstStyle/>
          <a:p>
            <a:r>
              <a:rPr lang="en-GB" dirty="0"/>
              <a:t>Common Services/Tools used by D&amp;A Patterns</a:t>
            </a:r>
          </a:p>
        </p:txBody>
      </p:sp>
      <p:sp>
        <p:nvSpPr>
          <p:cNvPr id="5" name="Rectangle 4">
            <a:extLst>
              <a:ext uri="{FF2B5EF4-FFF2-40B4-BE49-F238E27FC236}">
                <a16:creationId xmlns:a16="http://schemas.microsoft.com/office/drawing/2014/main" id="{6E798ACE-8E0F-4107-92E2-931E3B70FE1F}"/>
              </a:ext>
            </a:extLst>
          </p:cNvPr>
          <p:cNvSpPr/>
          <p:nvPr/>
        </p:nvSpPr>
        <p:spPr>
          <a:xfrm>
            <a:off x="889686" y="2965622"/>
            <a:ext cx="2607276" cy="95021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GB" sz="1400" dirty="0">
                <a:solidFill>
                  <a:schemeClr val="tx1"/>
                </a:solidFill>
              </a:rPr>
              <a:t>Kafka</a:t>
            </a:r>
          </a:p>
          <a:p>
            <a:pPr marL="171450" indent="-171450">
              <a:buFont typeface="Arial" panose="020B0604020202020204" pitchFamily="34" charset="0"/>
              <a:buChar char="•"/>
            </a:pPr>
            <a:r>
              <a:rPr lang="en-GB" sz="1400" dirty="0">
                <a:solidFill>
                  <a:schemeClr val="tx1"/>
                </a:solidFill>
              </a:rPr>
              <a:t>EDI</a:t>
            </a:r>
          </a:p>
        </p:txBody>
      </p:sp>
      <p:sp>
        <p:nvSpPr>
          <p:cNvPr id="6" name="Rectangle: Rounded Corners 5">
            <a:extLst>
              <a:ext uri="{FF2B5EF4-FFF2-40B4-BE49-F238E27FC236}">
                <a16:creationId xmlns:a16="http://schemas.microsoft.com/office/drawing/2014/main" id="{C2D19631-14FF-4F8E-96FF-19994F5406CD}"/>
              </a:ext>
            </a:extLst>
          </p:cNvPr>
          <p:cNvSpPr/>
          <p:nvPr/>
        </p:nvSpPr>
        <p:spPr>
          <a:xfrm>
            <a:off x="889686" y="2539993"/>
            <a:ext cx="2607276"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Data Ingestion</a:t>
            </a:r>
          </a:p>
        </p:txBody>
      </p:sp>
      <p:pic>
        <p:nvPicPr>
          <p:cNvPr id="7" name="Picture 6">
            <a:extLst>
              <a:ext uri="{FF2B5EF4-FFF2-40B4-BE49-F238E27FC236}">
                <a16:creationId xmlns:a16="http://schemas.microsoft.com/office/drawing/2014/main" id="{E01E420C-E738-42C5-84D8-592CD3B66DE7}"/>
              </a:ext>
            </a:extLst>
          </p:cNvPr>
          <p:cNvPicPr>
            <a:picLocks noChangeAspect="1"/>
          </p:cNvPicPr>
          <p:nvPr/>
        </p:nvPicPr>
        <p:blipFill>
          <a:blip r:embed="rId2"/>
          <a:stretch>
            <a:fillRect/>
          </a:stretch>
        </p:blipFill>
        <p:spPr>
          <a:xfrm>
            <a:off x="1697408" y="3018884"/>
            <a:ext cx="798658" cy="413579"/>
          </a:xfrm>
          <a:prstGeom prst="rect">
            <a:avLst/>
          </a:prstGeom>
        </p:spPr>
      </p:pic>
      <p:sp>
        <p:nvSpPr>
          <p:cNvPr id="8" name="Rectangle 7">
            <a:extLst>
              <a:ext uri="{FF2B5EF4-FFF2-40B4-BE49-F238E27FC236}">
                <a16:creationId xmlns:a16="http://schemas.microsoft.com/office/drawing/2014/main" id="{5D999B1D-6BBE-464C-986B-04915DB9A4F3}"/>
              </a:ext>
            </a:extLst>
          </p:cNvPr>
          <p:cNvSpPr/>
          <p:nvPr/>
        </p:nvSpPr>
        <p:spPr>
          <a:xfrm>
            <a:off x="889686" y="4658326"/>
            <a:ext cx="2607276" cy="130998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GB" sz="1400" dirty="0">
                <a:solidFill>
                  <a:schemeClr val="tx1"/>
                </a:solidFill>
              </a:rPr>
              <a:t>Stream sets</a:t>
            </a:r>
          </a:p>
          <a:p>
            <a:pPr marL="171450" indent="-171450">
              <a:buFont typeface="Arial" panose="020B0604020202020204" pitchFamily="34" charset="0"/>
              <a:buChar char="•"/>
            </a:pPr>
            <a:r>
              <a:rPr lang="en-GB" sz="1400" dirty="0">
                <a:solidFill>
                  <a:schemeClr val="tx1"/>
                </a:solidFill>
              </a:rPr>
              <a:t>Informatica BDM</a:t>
            </a:r>
          </a:p>
          <a:p>
            <a:pPr marL="692960" lvl="1" indent="-171450">
              <a:buFont typeface="Arial" panose="020B0604020202020204" pitchFamily="34" charset="0"/>
              <a:buChar char="•"/>
            </a:pPr>
            <a:r>
              <a:rPr lang="en-GB" sz="1400" dirty="0">
                <a:solidFill>
                  <a:schemeClr val="tx1"/>
                </a:solidFill>
              </a:rPr>
              <a:t>Self-service	</a:t>
            </a:r>
          </a:p>
        </p:txBody>
      </p:sp>
      <p:sp>
        <p:nvSpPr>
          <p:cNvPr id="9" name="Rectangle: Rounded Corners 8">
            <a:extLst>
              <a:ext uri="{FF2B5EF4-FFF2-40B4-BE49-F238E27FC236}">
                <a16:creationId xmlns:a16="http://schemas.microsoft.com/office/drawing/2014/main" id="{18265254-3654-4BFD-852F-2553DD3F745D}"/>
              </a:ext>
            </a:extLst>
          </p:cNvPr>
          <p:cNvSpPr/>
          <p:nvPr/>
        </p:nvSpPr>
        <p:spPr>
          <a:xfrm>
            <a:off x="889686" y="4232697"/>
            <a:ext cx="2607276"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Data Processing</a:t>
            </a:r>
          </a:p>
        </p:txBody>
      </p:sp>
      <p:pic>
        <p:nvPicPr>
          <p:cNvPr id="10" name="Picture 9">
            <a:extLst>
              <a:ext uri="{FF2B5EF4-FFF2-40B4-BE49-F238E27FC236}">
                <a16:creationId xmlns:a16="http://schemas.microsoft.com/office/drawing/2014/main" id="{BAC5DB01-1803-4653-800E-B4E894963917}"/>
              </a:ext>
            </a:extLst>
          </p:cNvPr>
          <p:cNvPicPr>
            <a:picLocks noChangeAspect="1"/>
          </p:cNvPicPr>
          <p:nvPr/>
        </p:nvPicPr>
        <p:blipFill>
          <a:blip r:embed="rId3"/>
          <a:stretch>
            <a:fillRect/>
          </a:stretch>
        </p:blipFill>
        <p:spPr>
          <a:xfrm>
            <a:off x="2466038" y="4706452"/>
            <a:ext cx="934887" cy="312027"/>
          </a:xfrm>
          <a:prstGeom prst="rect">
            <a:avLst/>
          </a:prstGeom>
        </p:spPr>
      </p:pic>
      <p:pic>
        <p:nvPicPr>
          <p:cNvPr id="11" name="Picture 10">
            <a:extLst>
              <a:ext uri="{FF2B5EF4-FFF2-40B4-BE49-F238E27FC236}">
                <a16:creationId xmlns:a16="http://schemas.microsoft.com/office/drawing/2014/main" id="{5B3DAA57-5E36-49D5-BA7F-EDA59953ED36}"/>
              </a:ext>
            </a:extLst>
          </p:cNvPr>
          <p:cNvPicPr>
            <a:picLocks noChangeAspect="1"/>
          </p:cNvPicPr>
          <p:nvPr/>
        </p:nvPicPr>
        <p:blipFill>
          <a:blip r:embed="rId4"/>
          <a:stretch>
            <a:fillRect/>
          </a:stretch>
        </p:blipFill>
        <p:spPr>
          <a:xfrm>
            <a:off x="2653678" y="3078042"/>
            <a:ext cx="559606" cy="439972"/>
          </a:xfrm>
          <a:prstGeom prst="rect">
            <a:avLst/>
          </a:prstGeom>
        </p:spPr>
      </p:pic>
      <p:sp>
        <p:nvSpPr>
          <p:cNvPr id="13" name="Rectangle 12">
            <a:extLst>
              <a:ext uri="{FF2B5EF4-FFF2-40B4-BE49-F238E27FC236}">
                <a16:creationId xmlns:a16="http://schemas.microsoft.com/office/drawing/2014/main" id="{AC0330FE-403F-4897-BEAD-E853660C1FDE}"/>
              </a:ext>
            </a:extLst>
          </p:cNvPr>
          <p:cNvSpPr/>
          <p:nvPr/>
        </p:nvSpPr>
        <p:spPr>
          <a:xfrm>
            <a:off x="4322689" y="3669364"/>
            <a:ext cx="4888673" cy="139706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EDW/Teradata</a:t>
            </a: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Bigdata/Hadoop</a:t>
            </a: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ODS/</a:t>
            </a:r>
            <a:r>
              <a:rPr lang="en-GB" sz="1400" dirty="0" err="1">
                <a:latin typeface="Arial" panose="020B0604020202020204" pitchFamily="34" charset="0"/>
                <a:cs typeface="Arial" panose="020B0604020202020204" pitchFamily="34" charset="0"/>
              </a:rPr>
              <a:t>mongoDb</a:t>
            </a:r>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S3</a:t>
            </a: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Snowflake</a:t>
            </a:r>
          </a:p>
          <a:p>
            <a:pPr marL="171450" indent="-171450">
              <a:buFont typeface="Arial" panose="020B0604020202020204" pitchFamily="34" charset="0"/>
              <a:buChar char="•"/>
            </a:pPr>
            <a:endParaRPr lang="en-GB" sz="1400" dirty="0">
              <a:solidFill>
                <a:schemeClr val="tx1"/>
              </a:solidFill>
            </a:endParaRPr>
          </a:p>
        </p:txBody>
      </p:sp>
      <p:sp>
        <p:nvSpPr>
          <p:cNvPr id="14" name="Rectangle: Rounded Corners 13">
            <a:extLst>
              <a:ext uri="{FF2B5EF4-FFF2-40B4-BE49-F238E27FC236}">
                <a16:creationId xmlns:a16="http://schemas.microsoft.com/office/drawing/2014/main" id="{A9FEE53D-2438-4F41-AAEC-5A30D04E6278}"/>
              </a:ext>
            </a:extLst>
          </p:cNvPr>
          <p:cNvSpPr/>
          <p:nvPr/>
        </p:nvSpPr>
        <p:spPr>
          <a:xfrm>
            <a:off x="4270572" y="3276665"/>
            <a:ext cx="4987573"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Data Storage</a:t>
            </a:r>
          </a:p>
        </p:txBody>
      </p:sp>
      <p:pic>
        <p:nvPicPr>
          <p:cNvPr id="15" name="Picture 14">
            <a:extLst>
              <a:ext uri="{FF2B5EF4-FFF2-40B4-BE49-F238E27FC236}">
                <a16:creationId xmlns:a16="http://schemas.microsoft.com/office/drawing/2014/main" id="{603C8826-9CF7-4748-B809-220EDC6FF2F5}"/>
              </a:ext>
            </a:extLst>
          </p:cNvPr>
          <p:cNvPicPr>
            <a:picLocks noChangeAspect="1"/>
          </p:cNvPicPr>
          <p:nvPr/>
        </p:nvPicPr>
        <p:blipFill>
          <a:blip r:embed="rId5"/>
          <a:stretch>
            <a:fillRect/>
          </a:stretch>
        </p:blipFill>
        <p:spPr>
          <a:xfrm>
            <a:off x="7039691" y="3980453"/>
            <a:ext cx="894261" cy="782139"/>
          </a:xfrm>
          <a:prstGeom prst="rect">
            <a:avLst/>
          </a:prstGeom>
        </p:spPr>
      </p:pic>
      <p:pic>
        <p:nvPicPr>
          <p:cNvPr id="16" name="Picture 15">
            <a:extLst>
              <a:ext uri="{FF2B5EF4-FFF2-40B4-BE49-F238E27FC236}">
                <a16:creationId xmlns:a16="http://schemas.microsoft.com/office/drawing/2014/main" id="{A947C2E3-15A6-4F9E-9CB0-0D1F6D8A9AE4}"/>
              </a:ext>
            </a:extLst>
          </p:cNvPr>
          <p:cNvPicPr>
            <a:picLocks noChangeAspect="1"/>
          </p:cNvPicPr>
          <p:nvPr/>
        </p:nvPicPr>
        <p:blipFill>
          <a:blip r:embed="rId6"/>
          <a:stretch>
            <a:fillRect/>
          </a:stretch>
        </p:blipFill>
        <p:spPr>
          <a:xfrm>
            <a:off x="7939874" y="4470291"/>
            <a:ext cx="1318271" cy="602865"/>
          </a:xfrm>
          <a:prstGeom prst="rect">
            <a:avLst/>
          </a:prstGeom>
        </p:spPr>
      </p:pic>
      <p:pic>
        <p:nvPicPr>
          <p:cNvPr id="17" name="Picture 16">
            <a:extLst>
              <a:ext uri="{FF2B5EF4-FFF2-40B4-BE49-F238E27FC236}">
                <a16:creationId xmlns:a16="http://schemas.microsoft.com/office/drawing/2014/main" id="{E6C4F50C-6EEC-48F4-BE6A-2A52B74CA3AC}"/>
              </a:ext>
            </a:extLst>
          </p:cNvPr>
          <p:cNvPicPr>
            <a:picLocks noChangeAspect="1"/>
          </p:cNvPicPr>
          <p:nvPr/>
        </p:nvPicPr>
        <p:blipFill>
          <a:blip r:embed="rId7"/>
          <a:stretch>
            <a:fillRect/>
          </a:stretch>
        </p:blipFill>
        <p:spPr>
          <a:xfrm>
            <a:off x="5971681" y="4330626"/>
            <a:ext cx="792677" cy="482511"/>
          </a:xfrm>
          <a:prstGeom prst="rect">
            <a:avLst/>
          </a:prstGeom>
        </p:spPr>
      </p:pic>
      <p:pic>
        <p:nvPicPr>
          <p:cNvPr id="18" name="Picture 17">
            <a:extLst>
              <a:ext uri="{FF2B5EF4-FFF2-40B4-BE49-F238E27FC236}">
                <a16:creationId xmlns:a16="http://schemas.microsoft.com/office/drawing/2014/main" id="{FD663A01-7CC5-4F75-B9C0-F781AD0B1743}"/>
              </a:ext>
            </a:extLst>
          </p:cNvPr>
          <p:cNvPicPr>
            <a:picLocks noChangeAspect="1"/>
          </p:cNvPicPr>
          <p:nvPr/>
        </p:nvPicPr>
        <p:blipFill>
          <a:blip r:embed="rId8"/>
          <a:stretch>
            <a:fillRect/>
          </a:stretch>
        </p:blipFill>
        <p:spPr>
          <a:xfrm>
            <a:off x="6175419" y="3807270"/>
            <a:ext cx="1033269" cy="482511"/>
          </a:xfrm>
          <a:prstGeom prst="rect">
            <a:avLst/>
          </a:prstGeom>
        </p:spPr>
      </p:pic>
      <p:pic>
        <p:nvPicPr>
          <p:cNvPr id="19" name="Picture 18">
            <a:extLst>
              <a:ext uri="{FF2B5EF4-FFF2-40B4-BE49-F238E27FC236}">
                <a16:creationId xmlns:a16="http://schemas.microsoft.com/office/drawing/2014/main" id="{69D38361-F27D-4082-9D0E-D5041F42D17C}"/>
              </a:ext>
            </a:extLst>
          </p:cNvPr>
          <p:cNvPicPr>
            <a:picLocks noChangeAspect="1"/>
          </p:cNvPicPr>
          <p:nvPr/>
        </p:nvPicPr>
        <p:blipFill>
          <a:blip r:embed="rId9"/>
          <a:stretch>
            <a:fillRect/>
          </a:stretch>
        </p:blipFill>
        <p:spPr>
          <a:xfrm>
            <a:off x="8180007" y="3971324"/>
            <a:ext cx="716268" cy="687002"/>
          </a:xfrm>
          <a:prstGeom prst="rect">
            <a:avLst/>
          </a:prstGeom>
        </p:spPr>
      </p:pic>
      <p:pic>
        <p:nvPicPr>
          <p:cNvPr id="20" name="Picture 19">
            <a:extLst>
              <a:ext uri="{FF2B5EF4-FFF2-40B4-BE49-F238E27FC236}">
                <a16:creationId xmlns:a16="http://schemas.microsoft.com/office/drawing/2014/main" id="{5A10C8AD-12EB-48AD-BD20-E25FEFB50ABD}"/>
              </a:ext>
            </a:extLst>
          </p:cNvPr>
          <p:cNvPicPr>
            <a:picLocks noChangeAspect="1"/>
          </p:cNvPicPr>
          <p:nvPr/>
        </p:nvPicPr>
        <p:blipFill>
          <a:blip r:embed="rId10"/>
          <a:stretch>
            <a:fillRect/>
          </a:stretch>
        </p:blipFill>
        <p:spPr>
          <a:xfrm>
            <a:off x="889686" y="5289242"/>
            <a:ext cx="1110025" cy="700210"/>
          </a:xfrm>
          <a:prstGeom prst="rect">
            <a:avLst/>
          </a:prstGeom>
        </p:spPr>
      </p:pic>
      <p:pic>
        <p:nvPicPr>
          <p:cNvPr id="21" name="Picture 20">
            <a:extLst>
              <a:ext uri="{FF2B5EF4-FFF2-40B4-BE49-F238E27FC236}">
                <a16:creationId xmlns:a16="http://schemas.microsoft.com/office/drawing/2014/main" id="{7218DF7B-D0F6-4E8F-AC1E-754BD15226C6}"/>
              </a:ext>
            </a:extLst>
          </p:cNvPr>
          <p:cNvPicPr>
            <a:picLocks noChangeAspect="1"/>
          </p:cNvPicPr>
          <p:nvPr/>
        </p:nvPicPr>
        <p:blipFill>
          <a:blip r:embed="rId11"/>
          <a:stretch>
            <a:fillRect/>
          </a:stretch>
        </p:blipFill>
        <p:spPr>
          <a:xfrm>
            <a:off x="2720232" y="5120777"/>
            <a:ext cx="680693" cy="606244"/>
          </a:xfrm>
          <a:prstGeom prst="rect">
            <a:avLst/>
          </a:prstGeom>
        </p:spPr>
      </p:pic>
      <p:sp>
        <p:nvSpPr>
          <p:cNvPr id="25" name="Rectangle: Rounded Corners 24">
            <a:extLst>
              <a:ext uri="{FF2B5EF4-FFF2-40B4-BE49-F238E27FC236}">
                <a16:creationId xmlns:a16="http://schemas.microsoft.com/office/drawing/2014/main" id="{7BF10383-C6D3-48FC-A539-B3F865C830FE}"/>
              </a:ext>
            </a:extLst>
          </p:cNvPr>
          <p:cNvSpPr/>
          <p:nvPr/>
        </p:nvSpPr>
        <p:spPr>
          <a:xfrm>
            <a:off x="9577137" y="2539992"/>
            <a:ext cx="2976127"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Data management &amp; governance</a:t>
            </a:r>
          </a:p>
          <a:p>
            <a:pPr algn="ctr"/>
            <a:endParaRPr lang="en-GB" sz="1400" dirty="0">
              <a:solidFill>
                <a:schemeClr val="tx1"/>
              </a:solidFill>
            </a:endParaRPr>
          </a:p>
        </p:txBody>
      </p:sp>
      <p:sp>
        <p:nvSpPr>
          <p:cNvPr id="27" name="Rectangle 26">
            <a:extLst>
              <a:ext uri="{FF2B5EF4-FFF2-40B4-BE49-F238E27FC236}">
                <a16:creationId xmlns:a16="http://schemas.microsoft.com/office/drawing/2014/main" id="{6750E835-90C2-47A1-8F3B-7589DE2EC2DE}"/>
              </a:ext>
            </a:extLst>
          </p:cNvPr>
          <p:cNvSpPr/>
          <p:nvPr/>
        </p:nvSpPr>
        <p:spPr>
          <a:xfrm>
            <a:off x="9612535" y="2957354"/>
            <a:ext cx="2976126" cy="95021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Party/</a:t>
            </a:r>
            <a:r>
              <a:rPr lang="en-GB" sz="1400" dirty="0" err="1">
                <a:latin typeface="Arial" panose="020B0604020202020204" pitchFamily="34" charset="0"/>
                <a:cs typeface="Arial" panose="020B0604020202020204" pitchFamily="34" charset="0"/>
              </a:rPr>
              <a:t>mdm</a:t>
            </a:r>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Registry</a:t>
            </a: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IDQ</a:t>
            </a: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Ref Data</a:t>
            </a:r>
          </a:p>
          <a:p>
            <a:pPr marL="171450" indent="-171450">
              <a:buFont typeface="Arial" panose="020B0604020202020204" pitchFamily="34" charset="0"/>
              <a:buChar char="•"/>
            </a:pPr>
            <a:endParaRPr lang="en-GB" sz="1400" dirty="0">
              <a:solidFill>
                <a:schemeClr val="tx1"/>
              </a:solidFill>
            </a:endParaRPr>
          </a:p>
        </p:txBody>
      </p:sp>
      <p:pic>
        <p:nvPicPr>
          <p:cNvPr id="28" name="Picture 27">
            <a:extLst>
              <a:ext uri="{FF2B5EF4-FFF2-40B4-BE49-F238E27FC236}">
                <a16:creationId xmlns:a16="http://schemas.microsoft.com/office/drawing/2014/main" id="{D88A7889-E7E4-4248-AA74-5243F968D9D5}"/>
              </a:ext>
            </a:extLst>
          </p:cNvPr>
          <p:cNvPicPr>
            <a:picLocks noChangeAspect="1"/>
          </p:cNvPicPr>
          <p:nvPr/>
        </p:nvPicPr>
        <p:blipFill>
          <a:blip r:embed="rId12"/>
          <a:stretch>
            <a:fillRect/>
          </a:stretch>
        </p:blipFill>
        <p:spPr>
          <a:xfrm>
            <a:off x="11745542" y="3018884"/>
            <a:ext cx="441946" cy="703742"/>
          </a:xfrm>
          <a:prstGeom prst="rect">
            <a:avLst/>
          </a:prstGeom>
        </p:spPr>
      </p:pic>
      <p:sp>
        <p:nvSpPr>
          <p:cNvPr id="29" name="Rectangle: Rounded Corners 28">
            <a:extLst>
              <a:ext uri="{FF2B5EF4-FFF2-40B4-BE49-F238E27FC236}">
                <a16:creationId xmlns:a16="http://schemas.microsoft.com/office/drawing/2014/main" id="{11C04C68-DD66-47C0-8FE5-B22515ABEA5E}"/>
              </a:ext>
            </a:extLst>
          </p:cNvPr>
          <p:cNvSpPr/>
          <p:nvPr/>
        </p:nvSpPr>
        <p:spPr>
          <a:xfrm>
            <a:off x="9612535" y="4331743"/>
            <a:ext cx="3125151"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Reporting</a:t>
            </a:r>
          </a:p>
        </p:txBody>
      </p:sp>
      <p:sp>
        <p:nvSpPr>
          <p:cNvPr id="30" name="Rectangle 29">
            <a:extLst>
              <a:ext uri="{FF2B5EF4-FFF2-40B4-BE49-F238E27FC236}">
                <a16:creationId xmlns:a16="http://schemas.microsoft.com/office/drawing/2014/main" id="{9F6DD350-67AC-412B-858B-EF30A94FCD84}"/>
              </a:ext>
            </a:extLst>
          </p:cNvPr>
          <p:cNvSpPr/>
          <p:nvPr/>
        </p:nvSpPr>
        <p:spPr>
          <a:xfrm>
            <a:off x="9612535" y="4771722"/>
            <a:ext cx="3125151" cy="1196591"/>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SAS</a:t>
            </a: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Business Objects</a:t>
            </a: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Tableau</a:t>
            </a:r>
          </a:p>
          <a:p>
            <a:pPr marL="285750" indent="-285750">
              <a:buFont typeface="Arial" panose="020B0604020202020204" pitchFamily="34" charset="0"/>
              <a:buChar char="•"/>
            </a:pPr>
            <a:r>
              <a:rPr lang="en-GB" sz="1400" dirty="0" err="1">
                <a:latin typeface="Arial" panose="020B0604020202020204" pitchFamily="34" charset="0"/>
                <a:cs typeface="Arial" panose="020B0604020202020204" pitchFamily="34" charset="0"/>
              </a:rPr>
              <a:t>Thoughtspot</a:t>
            </a:r>
            <a:endParaRPr lang="en-GB" sz="14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400" dirty="0">
              <a:solidFill>
                <a:schemeClr val="tx1"/>
              </a:solidFill>
            </a:endParaRPr>
          </a:p>
        </p:txBody>
      </p:sp>
      <p:pic>
        <p:nvPicPr>
          <p:cNvPr id="32" name="Picture 31">
            <a:extLst>
              <a:ext uri="{FF2B5EF4-FFF2-40B4-BE49-F238E27FC236}">
                <a16:creationId xmlns:a16="http://schemas.microsoft.com/office/drawing/2014/main" id="{5EDA916F-0526-4251-86DC-4EAB0DC80732}"/>
              </a:ext>
            </a:extLst>
          </p:cNvPr>
          <p:cNvPicPr>
            <a:picLocks noChangeAspect="1"/>
          </p:cNvPicPr>
          <p:nvPr/>
        </p:nvPicPr>
        <p:blipFill>
          <a:blip r:embed="rId13"/>
          <a:stretch>
            <a:fillRect/>
          </a:stretch>
        </p:blipFill>
        <p:spPr>
          <a:xfrm>
            <a:off x="11546063" y="5228132"/>
            <a:ext cx="398958" cy="559367"/>
          </a:xfrm>
          <a:prstGeom prst="rect">
            <a:avLst/>
          </a:prstGeom>
        </p:spPr>
      </p:pic>
      <p:pic>
        <p:nvPicPr>
          <p:cNvPr id="33" name="Content Placeholder 32">
            <a:extLst>
              <a:ext uri="{FF2B5EF4-FFF2-40B4-BE49-F238E27FC236}">
                <a16:creationId xmlns:a16="http://schemas.microsoft.com/office/drawing/2014/main" id="{CE28C4EF-11EA-4A12-B7B2-1E5B5D6268AE}"/>
              </a:ext>
            </a:extLst>
          </p:cNvPr>
          <p:cNvPicPr>
            <a:picLocks noGrp="1" noChangeAspect="1"/>
          </p:cNvPicPr>
          <p:nvPr>
            <p:ph sz="quarter" idx="11"/>
          </p:nvPr>
        </p:nvPicPr>
        <p:blipFill>
          <a:blip r:embed="rId14"/>
          <a:stretch>
            <a:fillRect/>
          </a:stretch>
        </p:blipFill>
        <p:spPr>
          <a:xfrm>
            <a:off x="11149868" y="4777223"/>
            <a:ext cx="1450627" cy="482511"/>
          </a:xfrm>
          <a:prstGeom prst="rect">
            <a:avLst/>
          </a:prstGeom>
        </p:spPr>
      </p:pic>
      <p:sp>
        <p:nvSpPr>
          <p:cNvPr id="36" name="Rectangle 35">
            <a:extLst>
              <a:ext uri="{FF2B5EF4-FFF2-40B4-BE49-F238E27FC236}">
                <a16:creationId xmlns:a16="http://schemas.microsoft.com/office/drawing/2014/main" id="{1497AE11-DE5B-4913-ABE4-5E0EA937E6F8}"/>
              </a:ext>
            </a:extLst>
          </p:cNvPr>
          <p:cNvSpPr/>
          <p:nvPr/>
        </p:nvSpPr>
        <p:spPr>
          <a:xfrm>
            <a:off x="4484386" y="1855827"/>
            <a:ext cx="4270413" cy="115765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endParaRPr lang="en-GB" sz="1400" dirty="0">
              <a:solidFill>
                <a:schemeClr val="tx1"/>
              </a:solidFill>
            </a:endParaRPr>
          </a:p>
          <a:p>
            <a:endParaRPr lang="en-GB" sz="1400" dirty="0">
              <a:solidFill>
                <a:schemeClr val="tx1"/>
              </a:solidFill>
            </a:endParaRPr>
          </a:p>
          <a:p>
            <a:pPr lvl="3"/>
            <a:r>
              <a:rPr lang="en-GB" sz="1400" dirty="0">
                <a:solidFill>
                  <a:srgbClr val="FF0000"/>
                </a:solidFill>
              </a:rPr>
              <a:t>We encourage self service using</a:t>
            </a:r>
          </a:p>
          <a:p>
            <a:pPr lvl="3"/>
            <a:r>
              <a:rPr lang="en-GB" sz="1400" dirty="0">
                <a:solidFill>
                  <a:srgbClr val="FF0000"/>
                </a:solidFill>
              </a:rPr>
              <a:t> own ETL tooling for data </a:t>
            </a:r>
          </a:p>
          <a:p>
            <a:pPr lvl="4"/>
            <a:r>
              <a:rPr lang="en-GB" sz="1400" dirty="0">
                <a:solidFill>
                  <a:srgbClr val="FF0000"/>
                </a:solidFill>
              </a:rPr>
              <a:t>   ingestion and egress</a:t>
            </a:r>
            <a:r>
              <a:rPr lang="en-GB" sz="1400" dirty="0">
                <a:solidFill>
                  <a:schemeClr val="tx1"/>
                </a:solidFill>
              </a:rPr>
              <a:t>	</a:t>
            </a:r>
          </a:p>
        </p:txBody>
      </p:sp>
      <p:sp>
        <p:nvSpPr>
          <p:cNvPr id="37" name="Rectangle 36">
            <a:extLst>
              <a:ext uri="{FF2B5EF4-FFF2-40B4-BE49-F238E27FC236}">
                <a16:creationId xmlns:a16="http://schemas.microsoft.com/office/drawing/2014/main" id="{ACCBB429-8F21-4D5D-BF7C-D7A19B5053C2}"/>
              </a:ext>
            </a:extLst>
          </p:cNvPr>
          <p:cNvSpPr/>
          <p:nvPr/>
        </p:nvSpPr>
        <p:spPr>
          <a:xfrm>
            <a:off x="4361715" y="5386464"/>
            <a:ext cx="4252896" cy="130998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lvl="3" algn="ctr"/>
            <a:r>
              <a:rPr lang="en-GB" sz="1400" dirty="0">
                <a:solidFill>
                  <a:srgbClr val="FF0000"/>
                </a:solidFill>
              </a:rPr>
              <a:t>Post q2 we would be migrating to</a:t>
            </a:r>
          </a:p>
          <a:p>
            <a:pPr lvl="3" algn="ctr"/>
            <a:r>
              <a:rPr lang="en-GB" sz="1400" dirty="0">
                <a:solidFill>
                  <a:srgbClr val="FF0000"/>
                </a:solidFill>
              </a:rPr>
              <a:t> cloud</a:t>
            </a:r>
          </a:p>
          <a:p>
            <a:pPr lvl="3" algn="ctr"/>
            <a:r>
              <a:rPr lang="en-GB" sz="1400" dirty="0">
                <a:solidFill>
                  <a:srgbClr val="FF0000"/>
                </a:solidFill>
              </a:rPr>
              <a:t>      If building solutions on premise ,</a:t>
            </a:r>
          </a:p>
          <a:p>
            <a:pPr lvl="3" algn="ctr"/>
            <a:r>
              <a:rPr lang="en-GB" sz="1400" dirty="0">
                <a:solidFill>
                  <a:srgbClr val="FF0000"/>
                </a:solidFill>
              </a:rPr>
              <a:t>Tenants need to</a:t>
            </a:r>
          </a:p>
          <a:p>
            <a:pPr lvl="3" algn="ctr"/>
            <a:r>
              <a:rPr lang="en-GB" sz="1400" dirty="0">
                <a:solidFill>
                  <a:srgbClr val="FF0000"/>
                </a:solidFill>
              </a:rPr>
              <a:t>       consider migration to cloud </a:t>
            </a:r>
            <a:r>
              <a:rPr lang="en-GB" sz="1400" dirty="0">
                <a:solidFill>
                  <a:schemeClr val="tx1"/>
                </a:solidFill>
              </a:rPr>
              <a:t>	</a:t>
            </a:r>
          </a:p>
        </p:txBody>
      </p:sp>
      <p:pic>
        <p:nvPicPr>
          <p:cNvPr id="41" name="Picture 40">
            <a:extLst>
              <a:ext uri="{FF2B5EF4-FFF2-40B4-BE49-F238E27FC236}">
                <a16:creationId xmlns:a16="http://schemas.microsoft.com/office/drawing/2014/main" id="{DC30B272-FF0B-4A12-9EFA-1A3055213D15}"/>
              </a:ext>
            </a:extLst>
          </p:cNvPr>
          <p:cNvPicPr>
            <a:picLocks noChangeAspect="1"/>
          </p:cNvPicPr>
          <p:nvPr/>
        </p:nvPicPr>
        <p:blipFill>
          <a:blip r:embed="rId15"/>
          <a:stretch>
            <a:fillRect/>
          </a:stretch>
        </p:blipFill>
        <p:spPr>
          <a:xfrm>
            <a:off x="4502623" y="1923794"/>
            <a:ext cx="1393125" cy="946882"/>
          </a:xfrm>
          <a:prstGeom prst="rect">
            <a:avLst/>
          </a:prstGeom>
        </p:spPr>
      </p:pic>
      <p:pic>
        <p:nvPicPr>
          <p:cNvPr id="43" name="Picture 42">
            <a:extLst>
              <a:ext uri="{FF2B5EF4-FFF2-40B4-BE49-F238E27FC236}">
                <a16:creationId xmlns:a16="http://schemas.microsoft.com/office/drawing/2014/main" id="{6D29DC01-2F7B-4426-BC10-B590ABA997DD}"/>
              </a:ext>
            </a:extLst>
          </p:cNvPr>
          <p:cNvPicPr>
            <a:picLocks noChangeAspect="1"/>
          </p:cNvPicPr>
          <p:nvPr/>
        </p:nvPicPr>
        <p:blipFill>
          <a:blip r:embed="rId16"/>
          <a:stretch>
            <a:fillRect/>
          </a:stretch>
        </p:blipFill>
        <p:spPr>
          <a:xfrm>
            <a:off x="4353627" y="5399369"/>
            <a:ext cx="1550714" cy="1284177"/>
          </a:xfrm>
          <a:prstGeom prst="rect">
            <a:avLst/>
          </a:prstGeom>
        </p:spPr>
      </p:pic>
    </p:spTree>
    <p:extLst>
      <p:ext uri="{BB962C8B-B14F-4D97-AF65-F5344CB8AC3E}">
        <p14:creationId xmlns:p14="http://schemas.microsoft.com/office/powerpoint/2010/main" val="426434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FF04C3-AD43-4613-BF0A-FB6FBBC4C0EA}"/>
              </a:ext>
            </a:extLst>
          </p:cNvPr>
          <p:cNvSpPr>
            <a:spLocks noGrp="1"/>
          </p:cNvSpPr>
          <p:nvPr>
            <p:ph sz="quarter" idx="11"/>
          </p:nvPr>
        </p:nvSpPr>
        <p:spPr>
          <a:xfrm>
            <a:off x="610962" y="1030778"/>
            <a:ext cx="12689401" cy="6195296"/>
          </a:xfrm>
        </p:spPr>
        <p:txBody>
          <a:bodyPr/>
          <a:lstStyle/>
          <a:p>
            <a:pPr defTabSz="983358">
              <a:defRPr/>
            </a:pPr>
            <a:r>
              <a:rPr lang="en-GB" b="0" i="0" dirty="0">
                <a:solidFill>
                  <a:srgbClr val="172B4D"/>
                </a:solidFill>
                <a:effectLst/>
                <a:latin typeface="Arial" panose="020B0604020202020204" pitchFamily="34" charset="0"/>
                <a:cs typeface="Arial" panose="020B0604020202020204" pitchFamily="34" charset="0"/>
              </a:rPr>
              <a:t>                                           </a:t>
            </a:r>
          </a:p>
          <a:p>
            <a:pPr defTabSz="983358">
              <a:defRPr/>
            </a:pPr>
            <a:endParaRPr lang="en-GB" dirty="0">
              <a:solidFill>
                <a:srgbClr val="172B4D"/>
              </a:solidFill>
              <a:latin typeface="Arial" panose="020B0604020202020204" pitchFamily="34" charset="0"/>
              <a:cs typeface="Arial" panose="020B0604020202020204" pitchFamily="34" charset="0"/>
            </a:endParaRPr>
          </a:p>
          <a:p>
            <a:r>
              <a:rPr lang="en-GB" b="1" dirty="0">
                <a:solidFill>
                  <a:srgbClr val="0070C0"/>
                </a:solidFill>
                <a:latin typeface="Arial" panose="020B0604020202020204" pitchFamily="34" charset="0"/>
                <a:cs typeface="Arial" panose="020B0604020202020204" pitchFamily="34" charset="0"/>
              </a:rPr>
              <a:t>                                                         </a:t>
            </a:r>
            <a:endParaRPr lang="en-GB" b="0" i="0" dirty="0">
              <a:solidFill>
                <a:srgbClr val="172B4D"/>
              </a:solidFill>
              <a:effectLst/>
              <a:latin typeface="Arial" panose="020B0604020202020204" pitchFamily="34" charset="0"/>
              <a:cs typeface="Arial" panose="020B0604020202020204" pitchFamily="34" charset="0"/>
            </a:endParaRPr>
          </a:p>
          <a:p>
            <a:pPr algn="l">
              <a:buFont typeface="Wingdings" panose="05000000000000000000" pitchFamily="2" charset="2"/>
              <a:buChar char="v"/>
            </a:pPr>
            <a:endParaRPr lang="en-GB" b="1" i="1" dirty="0">
              <a:solidFill>
                <a:srgbClr val="FF0000"/>
              </a:solidFill>
              <a:latin typeface="Arial" panose="020B0604020202020204" pitchFamily="34" charset="0"/>
              <a:cs typeface="Arial" panose="020B0604020202020204" pitchFamily="34" charset="0"/>
            </a:endParaRPr>
          </a:p>
          <a:p>
            <a:pPr algn="l"/>
            <a:endParaRPr lang="en-GB" b="1" i="1" u="none" strike="noStrike" dirty="0">
              <a:solidFill>
                <a:srgbClr val="FF0000"/>
              </a:solidFill>
              <a:effectLst/>
              <a:latin typeface="Arial" panose="020B0604020202020204" pitchFamily="34" charset="0"/>
              <a:cs typeface="Arial" panose="020B0604020202020204" pitchFamily="34" charset="0"/>
            </a:endParaRPr>
          </a:p>
          <a:p>
            <a:pPr defTabSz="983358">
              <a:defRPr/>
            </a:pPr>
            <a:r>
              <a:rPr lang="en-GB" b="1" i="1" dirty="0">
                <a:solidFill>
                  <a:srgbClr val="FF0000"/>
                </a:solidFill>
                <a:latin typeface="Arial" panose="020B0604020202020204" pitchFamily="34" charset="0"/>
                <a:cs typeface="Arial" panose="020B0604020202020204" pitchFamily="34" charset="0"/>
              </a:rPr>
              <a:t>                                                                     </a:t>
            </a:r>
            <a:r>
              <a:rPr lang="en-GB" b="1" dirty="0">
                <a:solidFill>
                  <a:srgbClr val="0070C0"/>
                </a:solidFill>
                <a:latin typeface="Arial" panose="020B0604020202020204" pitchFamily="34" charset="0"/>
                <a:cs typeface="Arial" panose="020B0604020202020204" pitchFamily="34" charset="0"/>
              </a:rPr>
              <a:t>Future evolutions</a:t>
            </a:r>
          </a:p>
          <a:p>
            <a:pPr algn="l"/>
            <a:endParaRPr lang="en-GB" b="1" i="1" dirty="0">
              <a:solidFill>
                <a:srgbClr val="00B0F0"/>
              </a:solidFill>
              <a:latin typeface="Arial" panose="020B0604020202020204" pitchFamily="34" charset="0"/>
              <a:cs typeface="Arial" panose="020B0604020202020204" pitchFamily="34" charset="0"/>
            </a:endParaRPr>
          </a:p>
          <a:p>
            <a:pPr algn="l"/>
            <a:endParaRPr lang="en-GB" b="1" i="1" dirty="0">
              <a:solidFill>
                <a:srgbClr val="00B0F0"/>
              </a:solidFill>
              <a:latin typeface="Arial" panose="020B0604020202020204" pitchFamily="34" charset="0"/>
              <a:cs typeface="Arial" panose="020B0604020202020204" pitchFamily="34" charset="0"/>
            </a:endParaRPr>
          </a:p>
          <a:p>
            <a:pPr algn="l"/>
            <a:endParaRPr lang="en-GB" b="1" i="1" dirty="0">
              <a:solidFill>
                <a:srgbClr val="00B0F0"/>
              </a:solidFill>
              <a:latin typeface="Arial" panose="020B0604020202020204" pitchFamily="34" charset="0"/>
              <a:cs typeface="Arial" panose="020B0604020202020204" pitchFamily="34" charset="0"/>
            </a:endParaRPr>
          </a:p>
          <a:p>
            <a:pPr algn="l"/>
            <a:r>
              <a:rPr lang="en-GB" b="1" i="1" dirty="0" err="1">
                <a:solidFill>
                  <a:srgbClr val="00B0F0"/>
                </a:solidFill>
                <a:latin typeface="Arial" panose="020B0604020202020204" pitchFamily="34" charset="0"/>
                <a:cs typeface="Arial" panose="020B0604020202020204" pitchFamily="34" charset="0"/>
              </a:rPr>
              <a:t>Note:These</a:t>
            </a:r>
            <a:r>
              <a:rPr lang="en-GB" b="1" i="1" dirty="0">
                <a:solidFill>
                  <a:srgbClr val="00B0F0"/>
                </a:solidFill>
                <a:latin typeface="Arial" panose="020B0604020202020204" pitchFamily="34" charset="0"/>
                <a:cs typeface="Arial" panose="020B0604020202020204" pitchFamily="34" charset="0"/>
              </a:rPr>
              <a:t> requests currently not supported from ask </a:t>
            </a:r>
            <a:r>
              <a:rPr lang="en-GB" b="1" i="1" dirty="0" err="1">
                <a:solidFill>
                  <a:srgbClr val="00B0F0"/>
                </a:solidFill>
                <a:latin typeface="Arial" panose="020B0604020202020204" pitchFamily="34" charset="0"/>
                <a:cs typeface="Arial" panose="020B0604020202020204" pitchFamily="34" charset="0"/>
              </a:rPr>
              <a:t>archie,drop</a:t>
            </a:r>
            <a:r>
              <a:rPr lang="en-GB" b="1" i="1" dirty="0">
                <a:solidFill>
                  <a:srgbClr val="00B0F0"/>
                </a:solidFill>
                <a:latin typeface="Arial" panose="020B0604020202020204" pitchFamily="34" charset="0"/>
                <a:cs typeface="Arial" panose="020B0604020202020204" pitchFamily="34" charset="0"/>
              </a:rPr>
              <a:t> a mail to engagement group for such use cases</a:t>
            </a:r>
            <a:endParaRPr lang="en-GB" b="0" i="0" dirty="0">
              <a:solidFill>
                <a:srgbClr val="00B0F0"/>
              </a:solidFill>
              <a:effectLst/>
              <a:latin typeface="Arial" panose="020B0604020202020204" pitchFamily="34" charset="0"/>
              <a:cs typeface="Arial" panose="020B0604020202020204" pitchFamily="34" charset="0"/>
            </a:endParaRPr>
          </a:p>
          <a:p>
            <a:pPr marL="0" indent="0" algn="l">
              <a:buNone/>
            </a:pPr>
            <a:endParaRPr lang="en-GB" b="0" i="0" dirty="0">
              <a:solidFill>
                <a:srgbClr val="172B4D"/>
              </a:solidFill>
              <a:effectLst/>
              <a:latin typeface="-apple-system"/>
            </a:endParaRPr>
          </a:p>
          <a:p>
            <a:pPr marL="0" indent="0" algn="l">
              <a:buNone/>
            </a:pPr>
            <a:r>
              <a:rPr lang="en-GB" b="0" i="0" dirty="0">
                <a:solidFill>
                  <a:srgbClr val="172B4D"/>
                </a:solidFill>
                <a:effectLst/>
                <a:latin typeface="-apple-system"/>
              </a:rPr>
              <a:t>Mail to :Engagement group : ( ~ </a:t>
            </a:r>
            <a:r>
              <a:rPr lang="en-GB" b="0" i="0" dirty="0" err="1">
                <a:solidFill>
                  <a:srgbClr val="172B4D"/>
                </a:solidFill>
                <a:effectLst/>
                <a:latin typeface="-apple-system"/>
              </a:rPr>
              <a:t>DAT_BusinessEngagement</a:t>
            </a:r>
            <a:r>
              <a:rPr lang="en-GB" b="0" i="0" dirty="0">
                <a:solidFill>
                  <a:srgbClr val="172B4D"/>
                </a:solidFill>
                <a:effectLst/>
                <a:latin typeface="-apple-system"/>
              </a:rPr>
              <a:t> </a:t>
            </a:r>
            <a:r>
              <a:rPr lang="en-GB" b="0" i="0" dirty="0">
                <a:solidFill>
                  <a:srgbClr val="172B4D"/>
                </a:solidFill>
                <a:effectLst/>
                <a:latin typeface="-apple-system"/>
                <a:hlinkClick r:id="rId2"/>
              </a:rPr>
              <a:t>FM-032571@</a:t>
            </a:r>
            <a:r>
              <a:rPr lang="en-GB" b="0" i="0" u="none" strike="noStrike" dirty="0">
                <a:solidFill>
                  <a:srgbClr val="0052CC"/>
                </a:solidFill>
                <a:effectLst/>
                <a:latin typeface="-apple-system"/>
                <a:hlinkClick r:id="rId2"/>
              </a:rPr>
              <a:t>rbos.co.uk</a:t>
            </a:r>
            <a:r>
              <a:rPr lang="en-GB" b="0" i="0" dirty="0">
                <a:solidFill>
                  <a:srgbClr val="172B4D"/>
                </a:solidFill>
                <a:effectLst/>
                <a:latin typeface="-apple-system"/>
              </a:rPr>
              <a:t>)</a:t>
            </a:r>
          </a:p>
          <a:p>
            <a:endParaRPr lang="en-GB" dirty="0"/>
          </a:p>
        </p:txBody>
      </p:sp>
      <p:sp>
        <p:nvSpPr>
          <p:cNvPr id="3" name="Slide Number Placeholder 2">
            <a:extLst>
              <a:ext uri="{FF2B5EF4-FFF2-40B4-BE49-F238E27FC236}">
                <a16:creationId xmlns:a16="http://schemas.microsoft.com/office/drawing/2014/main" id="{60BC4881-B1B4-463E-8B28-90F84D2BE856}"/>
              </a:ext>
            </a:extLst>
          </p:cNvPr>
          <p:cNvSpPr>
            <a:spLocks noGrp="1"/>
          </p:cNvSpPr>
          <p:nvPr>
            <p:ph type="sldNum" sz="quarter" idx="10"/>
          </p:nvPr>
        </p:nvSpPr>
        <p:spPr/>
        <p:txBody>
          <a:bodyPr/>
          <a:lstStyle/>
          <a:p>
            <a:fld id="{08BDDC8D-36E9-467E-8CF1-750845950A7F}" type="slidenum">
              <a:rPr lang="en-GB" smtClean="0"/>
              <a:pPr/>
              <a:t>4</a:t>
            </a:fld>
            <a:endParaRPr lang="en-GB"/>
          </a:p>
        </p:txBody>
      </p:sp>
      <p:sp>
        <p:nvSpPr>
          <p:cNvPr id="4" name="Title 3">
            <a:extLst>
              <a:ext uri="{FF2B5EF4-FFF2-40B4-BE49-F238E27FC236}">
                <a16:creationId xmlns:a16="http://schemas.microsoft.com/office/drawing/2014/main" id="{C0E3A8F2-CA7A-4EF6-8F5B-EA79ADB3CC85}"/>
              </a:ext>
            </a:extLst>
          </p:cNvPr>
          <p:cNvSpPr>
            <a:spLocks noGrp="1"/>
          </p:cNvSpPr>
          <p:nvPr>
            <p:ph type="title"/>
          </p:nvPr>
        </p:nvSpPr>
        <p:spPr>
          <a:xfrm>
            <a:off x="610963" y="335189"/>
            <a:ext cx="10771055" cy="554145"/>
          </a:xfrm>
        </p:spPr>
        <p:txBody>
          <a:bodyPr/>
          <a:lstStyle/>
          <a:p>
            <a:r>
              <a:rPr lang="en-GB" dirty="0"/>
              <a:t>                   Questionnaire-use cases supported</a:t>
            </a:r>
          </a:p>
        </p:txBody>
      </p:sp>
      <p:pic>
        <p:nvPicPr>
          <p:cNvPr id="19" name="Picture 18">
            <a:extLst>
              <a:ext uri="{FF2B5EF4-FFF2-40B4-BE49-F238E27FC236}">
                <a16:creationId xmlns:a16="http://schemas.microsoft.com/office/drawing/2014/main" id="{A796A044-D12E-488A-BAFC-0260A9755CB5}"/>
              </a:ext>
            </a:extLst>
          </p:cNvPr>
          <p:cNvPicPr>
            <a:picLocks noChangeAspect="1"/>
          </p:cNvPicPr>
          <p:nvPr/>
        </p:nvPicPr>
        <p:blipFill>
          <a:blip r:embed="rId3"/>
          <a:stretch>
            <a:fillRect/>
          </a:stretch>
        </p:blipFill>
        <p:spPr>
          <a:xfrm>
            <a:off x="1177248" y="5011000"/>
            <a:ext cx="1201796" cy="592510"/>
          </a:xfrm>
          <a:prstGeom prst="rect">
            <a:avLst/>
          </a:prstGeom>
        </p:spPr>
      </p:pic>
      <p:sp>
        <p:nvSpPr>
          <p:cNvPr id="14" name="Rectangle: Rounded Corners 13">
            <a:extLst>
              <a:ext uri="{FF2B5EF4-FFF2-40B4-BE49-F238E27FC236}">
                <a16:creationId xmlns:a16="http://schemas.microsoft.com/office/drawing/2014/main" id="{84075030-EA71-40CE-B17C-D989D693E19B}"/>
              </a:ext>
            </a:extLst>
          </p:cNvPr>
          <p:cNvSpPr/>
          <p:nvPr/>
        </p:nvSpPr>
        <p:spPr>
          <a:xfrm>
            <a:off x="1010652" y="1607331"/>
            <a:ext cx="5909905"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Common use cases supported</a:t>
            </a:r>
          </a:p>
        </p:txBody>
      </p:sp>
      <p:sp>
        <p:nvSpPr>
          <p:cNvPr id="15" name="Rectangle 14">
            <a:extLst>
              <a:ext uri="{FF2B5EF4-FFF2-40B4-BE49-F238E27FC236}">
                <a16:creationId xmlns:a16="http://schemas.microsoft.com/office/drawing/2014/main" id="{AE6A056C-214E-4D94-8CCF-B19E38F6D241}"/>
              </a:ext>
            </a:extLst>
          </p:cNvPr>
          <p:cNvSpPr/>
          <p:nvPr/>
        </p:nvSpPr>
        <p:spPr>
          <a:xfrm>
            <a:off x="998212" y="2034885"/>
            <a:ext cx="5909906" cy="137627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GB" sz="1400" b="0" i="0" dirty="0">
                <a:solidFill>
                  <a:srgbClr val="172B4D"/>
                </a:solidFill>
                <a:effectLst/>
                <a:latin typeface="Arial" panose="020B0604020202020204" pitchFamily="34" charset="0"/>
                <a:cs typeface="Arial" panose="020B0604020202020204" pitchFamily="34" charset="0"/>
              </a:rPr>
              <a:t> New data sourcing in D&amp;A</a:t>
            </a:r>
          </a:p>
          <a:p>
            <a:pPr marL="285750" indent="-285750" algn="l">
              <a:buFont typeface="Arial" panose="020B0604020202020204" pitchFamily="34" charset="0"/>
              <a:buChar char="•"/>
            </a:pPr>
            <a:r>
              <a:rPr lang="en-GB" sz="1400" b="0" i="0" dirty="0">
                <a:solidFill>
                  <a:srgbClr val="172B4D"/>
                </a:solidFill>
                <a:effectLst/>
                <a:latin typeface="Arial" panose="020B0604020202020204" pitchFamily="34" charset="0"/>
                <a:cs typeface="Arial" panose="020B0604020202020204" pitchFamily="34" charset="0"/>
              </a:rPr>
              <a:t> Build data extracts from data lake</a:t>
            </a:r>
          </a:p>
          <a:p>
            <a:pPr marL="285750" indent="-285750" algn="l">
              <a:buFont typeface="Arial" panose="020B0604020202020204" pitchFamily="34" charset="0"/>
              <a:buChar char="•"/>
            </a:pPr>
            <a:r>
              <a:rPr lang="en-GB" sz="1400" b="0" i="0" dirty="0">
                <a:solidFill>
                  <a:srgbClr val="172B4D"/>
                </a:solidFill>
                <a:effectLst/>
                <a:latin typeface="Arial" panose="020B0604020202020204" pitchFamily="34" charset="0"/>
                <a:cs typeface="Arial" panose="020B0604020202020204" pitchFamily="34" charset="0"/>
              </a:rPr>
              <a:t> New Reporting use case on  D&amp;A data lake</a:t>
            </a:r>
          </a:p>
          <a:p>
            <a:pPr marL="285750" indent="-285750" algn="l">
              <a:buFont typeface="Arial" panose="020B0604020202020204" pitchFamily="34" charset="0"/>
              <a:buChar char="•"/>
            </a:pPr>
            <a:r>
              <a:rPr lang="en-GB" sz="1400" b="0" i="0" dirty="0">
                <a:solidFill>
                  <a:srgbClr val="172B4D"/>
                </a:solidFill>
                <a:effectLst/>
                <a:latin typeface="Arial" panose="020B0604020202020204" pitchFamily="34" charset="0"/>
                <a:cs typeface="Arial" panose="020B0604020202020204" pitchFamily="34" charset="0"/>
              </a:rPr>
              <a:t> Data Analysis for existing DNA data?</a:t>
            </a:r>
            <a:br>
              <a:rPr lang="en-GB" sz="1400" b="0" i="0" dirty="0">
                <a:solidFill>
                  <a:srgbClr val="172B4D"/>
                </a:solidFill>
                <a:effectLst/>
                <a:latin typeface="Arial" panose="020B0604020202020204" pitchFamily="34" charset="0"/>
                <a:cs typeface="Arial" panose="020B0604020202020204" pitchFamily="34" charset="0"/>
              </a:rPr>
            </a:br>
            <a:r>
              <a:rPr lang="en-GB" sz="1400" b="0" i="0" dirty="0">
                <a:solidFill>
                  <a:srgbClr val="172B4D"/>
                </a:solidFill>
                <a:effectLst/>
                <a:latin typeface="Arial" panose="020B0604020202020204" pitchFamily="34" charset="0"/>
                <a:cs typeface="Arial" panose="020B0604020202020204" pitchFamily="34" charset="0"/>
              </a:rPr>
              <a:t> </a:t>
            </a:r>
            <a:r>
              <a:rPr lang="en-GB" sz="1400" b="0" i="1" dirty="0">
                <a:solidFill>
                  <a:srgbClr val="00B0F0"/>
                </a:solidFill>
                <a:effectLst/>
                <a:latin typeface="Arial" panose="020B0604020202020204" pitchFamily="34" charset="0"/>
                <a:cs typeface="Arial" panose="020B0604020202020204" pitchFamily="34" charset="0"/>
              </a:rPr>
              <a:t>Link to EDH portal, highly encourage you to reach out to SPOKEs.</a:t>
            </a:r>
            <a:br>
              <a:rPr lang="en-GB" sz="1400" b="0" i="0" dirty="0">
                <a:solidFill>
                  <a:srgbClr val="172B4D"/>
                </a:solidFill>
                <a:effectLst/>
                <a:latin typeface="Arial" panose="020B0604020202020204" pitchFamily="34" charset="0"/>
                <a:cs typeface="Arial" panose="020B0604020202020204" pitchFamily="34" charset="0"/>
              </a:rPr>
            </a:br>
            <a:r>
              <a:rPr lang="en-GB" sz="1400" b="1" i="1" u="none" strike="noStrike" dirty="0">
                <a:solidFill>
                  <a:srgbClr val="FF0000"/>
                </a:solidFill>
                <a:effectLst/>
                <a:latin typeface="Arial" panose="020B0604020202020204" pitchFamily="34" charset="0"/>
                <a:cs typeface="Arial" panose="020B0604020202020204" pitchFamily="34" charset="0"/>
                <a:hlinkClick r:id="rId4" tooltip="https://collab.rbsres01.net/teams/edh-data-portal-eroykcgs/sitepages/home.aspx"/>
              </a:rPr>
              <a:t>EDH Data Portal - Home (rbsres01.net)</a:t>
            </a:r>
            <a:endParaRPr lang="en-GB" sz="1400" b="1" i="1" u="none" strike="noStrike" dirty="0">
              <a:solidFill>
                <a:srgbClr val="FF0000"/>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400" dirty="0">
              <a:solidFill>
                <a:schemeClr val="tx1"/>
              </a:solidFill>
            </a:endParaRPr>
          </a:p>
        </p:txBody>
      </p:sp>
      <p:sp>
        <p:nvSpPr>
          <p:cNvPr id="16" name="Rectangle: Rounded Corners 15">
            <a:extLst>
              <a:ext uri="{FF2B5EF4-FFF2-40B4-BE49-F238E27FC236}">
                <a16:creationId xmlns:a16="http://schemas.microsoft.com/office/drawing/2014/main" id="{B87A06B8-4246-4601-8E40-D1D4AC0F8175}"/>
              </a:ext>
            </a:extLst>
          </p:cNvPr>
          <p:cNvSpPr/>
          <p:nvPr/>
        </p:nvSpPr>
        <p:spPr>
          <a:xfrm>
            <a:off x="2663890" y="5307255"/>
            <a:ext cx="4011690"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Future Evolution</a:t>
            </a:r>
          </a:p>
        </p:txBody>
      </p:sp>
      <p:sp>
        <p:nvSpPr>
          <p:cNvPr id="20" name="Rectangle 19">
            <a:extLst>
              <a:ext uri="{FF2B5EF4-FFF2-40B4-BE49-F238E27FC236}">
                <a16:creationId xmlns:a16="http://schemas.microsoft.com/office/drawing/2014/main" id="{9FD158A2-87FD-4049-8DC5-815ABA98CB27}"/>
              </a:ext>
            </a:extLst>
          </p:cNvPr>
          <p:cNvSpPr/>
          <p:nvPr/>
        </p:nvSpPr>
        <p:spPr>
          <a:xfrm>
            <a:off x="2663890" y="5708047"/>
            <a:ext cx="3969604" cy="95815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GB" sz="1400" dirty="0">
                <a:solidFill>
                  <a:srgbClr val="172B4D"/>
                </a:solidFill>
                <a:latin typeface="Arial" panose="020B0604020202020204" pitchFamily="34" charset="0"/>
                <a:cs typeface="Arial" panose="020B0604020202020204" pitchFamily="34" charset="0"/>
              </a:rPr>
              <a:t>Data science\Real time data sourcing</a:t>
            </a:r>
          </a:p>
          <a:p>
            <a:pPr marL="285750" indent="-285750">
              <a:buFont typeface="Arial" panose="020B0604020202020204" pitchFamily="34" charset="0"/>
              <a:buChar char="•"/>
            </a:pPr>
            <a:r>
              <a:rPr lang="en-GB" sz="1400" dirty="0">
                <a:solidFill>
                  <a:srgbClr val="172B4D"/>
                </a:solidFill>
                <a:latin typeface="Arial" panose="020B0604020202020204" pitchFamily="34" charset="0"/>
                <a:cs typeface="Arial" panose="020B0604020202020204" pitchFamily="34" charset="0"/>
              </a:rPr>
              <a:t>Data modelling</a:t>
            </a:r>
          </a:p>
          <a:p>
            <a:pPr marL="285750" indent="-285750">
              <a:buFont typeface="Arial" panose="020B0604020202020204" pitchFamily="34" charset="0"/>
              <a:buChar char="•"/>
            </a:pPr>
            <a:r>
              <a:rPr lang="en-GB" sz="1400" dirty="0">
                <a:solidFill>
                  <a:srgbClr val="172B4D"/>
                </a:solidFill>
                <a:latin typeface="Arial" panose="020B0604020202020204" pitchFamily="34" charset="0"/>
                <a:cs typeface="Arial" panose="020B0604020202020204" pitchFamily="34" charset="0"/>
              </a:rPr>
              <a:t>Data archiving</a:t>
            </a:r>
          </a:p>
          <a:p>
            <a:pPr marL="171450" indent="-171450">
              <a:buFont typeface="Arial" panose="020B0604020202020204" pitchFamily="34" charset="0"/>
              <a:buChar char="•"/>
            </a:pPr>
            <a:endParaRPr lang="en-GB" sz="1400" dirty="0">
              <a:solidFill>
                <a:schemeClr val="tx1"/>
              </a:solidFill>
            </a:endParaRPr>
          </a:p>
        </p:txBody>
      </p:sp>
      <p:sp>
        <p:nvSpPr>
          <p:cNvPr id="22" name="Rectangle 21">
            <a:extLst>
              <a:ext uri="{FF2B5EF4-FFF2-40B4-BE49-F238E27FC236}">
                <a16:creationId xmlns:a16="http://schemas.microsoft.com/office/drawing/2014/main" id="{50D0F0BD-BC48-4CF3-881E-F77C1856DE8D}"/>
              </a:ext>
            </a:extLst>
          </p:cNvPr>
          <p:cNvSpPr/>
          <p:nvPr/>
        </p:nvSpPr>
        <p:spPr>
          <a:xfrm>
            <a:off x="7128311" y="5307255"/>
            <a:ext cx="4011690" cy="144539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GB" sz="1400" dirty="0">
              <a:solidFill>
                <a:schemeClr val="tx1"/>
              </a:solidFill>
            </a:endParaRPr>
          </a:p>
        </p:txBody>
      </p:sp>
      <p:pic>
        <p:nvPicPr>
          <p:cNvPr id="24" name="Picture 23">
            <a:extLst>
              <a:ext uri="{FF2B5EF4-FFF2-40B4-BE49-F238E27FC236}">
                <a16:creationId xmlns:a16="http://schemas.microsoft.com/office/drawing/2014/main" id="{39770C50-2EE3-4D52-97FF-C100BDB1D160}"/>
              </a:ext>
            </a:extLst>
          </p:cNvPr>
          <p:cNvPicPr>
            <a:picLocks noChangeAspect="1"/>
          </p:cNvPicPr>
          <p:nvPr/>
        </p:nvPicPr>
        <p:blipFill>
          <a:blip r:embed="rId5"/>
          <a:stretch>
            <a:fillRect/>
          </a:stretch>
        </p:blipFill>
        <p:spPr>
          <a:xfrm>
            <a:off x="7340801" y="5708046"/>
            <a:ext cx="1192822" cy="931679"/>
          </a:xfrm>
          <a:prstGeom prst="rect">
            <a:avLst/>
          </a:prstGeom>
        </p:spPr>
      </p:pic>
      <p:pic>
        <p:nvPicPr>
          <p:cNvPr id="26" name="Picture 25">
            <a:extLst>
              <a:ext uri="{FF2B5EF4-FFF2-40B4-BE49-F238E27FC236}">
                <a16:creationId xmlns:a16="http://schemas.microsoft.com/office/drawing/2014/main" id="{92F6302C-2467-4041-9EBA-D57B2AC7C42C}"/>
              </a:ext>
            </a:extLst>
          </p:cNvPr>
          <p:cNvPicPr>
            <a:picLocks noChangeAspect="1"/>
          </p:cNvPicPr>
          <p:nvPr/>
        </p:nvPicPr>
        <p:blipFill>
          <a:blip r:embed="rId6"/>
          <a:stretch>
            <a:fillRect/>
          </a:stretch>
        </p:blipFill>
        <p:spPr>
          <a:xfrm>
            <a:off x="8545046" y="5603510"/>
            <a:ext cx="966788" cy="1016221"/>
          </a:xfrm>
          <a:prstGeom prst="rect">
            <a:avLst/>
          </a:prstGeom>
        </p:spPr>
      </p:pic>
      <p:pic>
        <p:nvPicPr>
          <p:cNvPr id="28" name="Picture 27">
            <a:extLst>
              <a:ext uri="{FF2B5EF4-FFF2-40B4-BE49-F238E27FC236}">
                <a16:creationId xmlns:a16="http://schemas.microsoft.com/office/drawing/2014/main" id="{E9621F97-9DEB-42D7-8D60-A505D5F2FF15}"/>
              </a:ext>
            </a:extLst>
          </p:cNvPr>
          <p:cNvPicPr>
            <a:picLocks noChangeAspect="1"/>
          </p:cNvPicPr>
          <p:nvPr/>
        </p:nvPicPr>
        <p:blipFill>
          <a:blip r:embed="rId7"/>
          <a:stretch>
            <a:fillRect/>
          </a:stretch>
        </p:blipFill>
        <p:spPr>
          <a:xfrm>
            <a:off x="9496926" y="5603510"/>
            <a:ext cx="1244803" cy="893811"/>
          </a:xfrm>
          <a:prstGeom prst="rect">
            <a:avLst/>
          </a:prstGeom>
        </p:spPr>
      </p:pic>
      <p:sp>
        <p:nvSpPr>
          <p:cNvPr id="30" name="Rectangle 29">
            <a:extLst>
              <a:ext uri="{FF2B5EF4-FFF2-40B4-BE49-F238E27FC236}">
                <a16:creationId xmlns:a16="http://schemas.microsoft.com/office/drawing/2014/main" id="{6A0C6AB3-38CC-47AD-B7E4-EE2D8891F732}"/>
              </a:ext>
            </a:extLst>
          </p:cNvPr>
          <p:cNvSpPr/>
          <p:nvPr/>
        </p:nvSpPr>
        <p:spPr>
          <a:xfrm>
            <a:off x="7243976" y="2073795"/>
            <a:ext cx="4011690" cy="126518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GB" sz="1400" dirty="0">
              <a:solidFill>
                <a:schemeClr val="tx1"/>
              </a:solidFill>
            </a:endParaRPr>
          </a:p>
        </p:txBody>
      </p:sp>
      <p:pic>
        <p:nvPicPr>
          <p:cNvPr id="32" name="Picture 31">
            <a:extLst>
              <a:ext uri="{FF2B5EF4-FFF2-40B4-BE49-F238E27FC236}">
                <a16:creationId xmlns:a16="http://schemas.microsoft.com/office/drawing/2014/main" id="{6E7D573E-829C-4B08-9331-04081F653DB1}"/>
              </a:ext>
            </a:extLst>
          </p:cNvPr>
          <p:cNvPicPr>
            <a:picLocks noChangeAspect="1"/>
          </p:cNvPicPr>
          <p:nvPr/>
        </p:nvPicPr>
        <p:blipFill>
          <a:blip r:embed="rId8"/>
          <a:stretch>
            <a:fillRect/>
          </a:stretch>
        </p:blipFill>
        <p:spPr>
          <a:xfrm>
            <a:off x="7385670" y="2384274"/>
            <a:ext cx="462162" cy="644229"/>
          </a:xfrm>
          <a:prstGeom prst="rect">
            <a:avLst/>
          </a:prstGeom>
        </p:spPr>
      </p:pic>
      <p:pic>
        <p:nvPicPr>
          <p:cNvPr id="34" name="Picture 33">
            <a:extLst>
              <a:ext uri="{FF2B5EF4-FFF2-40B4-BE49-F238E27FC236}">
                <a16:creationId xmlns:a16="http://schemas.microsoft.com/office/drawing/2014/main" id="{468CBA1A-3383-4C8E-814F-9A4A76AAC8B7}"/>
              </a:ext>
            </a:extLst>
          </p:cNvPr>
          <p:cNvPicPr>
            <a:picLocks noChangeAspect="1"/>
          </p:cNvPicPr>
          <p:nvPr/>
        </p:nvPicPr>
        <p:blipFill>
          <a:blip r:embed="rId9"/>
          <a:stretch>
            <a:fillRect/>
          </a:stretch>
        </p:blipFill>
        <p:spPr>
          <a:xfrm>
            <a:off x="8144640" y="2313551"/>
            <a:ext cx="725540" cy="855465"/>
          </a:xfrm>
          <a:prstGeom prst="rect">
            <a:avLst/>
          </a:prstGeom>
        </p:spPr>
      </p:pic>
      <p:pic>
        <p:nvPicPr>
          <p:cNvPr id="36" name="Picture 35">
            <a:extLst>
              <a:ext uri="{FF2B5EF4-FFF2-40B4-BE49-F238E27FC236}">
                <a16:creationId xmlns:a16="http://schemas.microsoft.com/office/drawing/2014/main" id="{DEF1822A-CE51-4282-9566-8E2EF9CE4F71}"/>
              </a:ext>
            </a:extLst>
          </p:cNvPr>
          <p:cNvPicPr>
            <a:picLocks noChangeAspect="1"/>
          </p:cNvPicPr>
          <p:nvPr/>
        </p:nvPicPr>
        <p:blipFill>
          <a:blip r:embed="rId10"/>
          <a:stretch>
            <a:fillRect/>
          </a:stretch>
        </p:blipFill>
        <p:spPr>
          <a:xfrm>
            <a:off x="9152434" y="2275204"/>
            <a:ext cx="595614" cy="893812"/>
          </a:xfrm>
          <a:prstGeom prst="rect">
            <a:avLst/>
          </a:prstGeom>
        </p:spPr>
      </p:pic>
      <p:pic>
        <p:nvPicPr>
          <p:cNvPr id="37" name="Picture 36">
            <a:extLst>
              <a:ext uri="{FF2B5EF4-FFF2-40B4-BE49-F238E27FC236}">
                <a16:creationId xmlns:a16="http://schemas.microsoft.com/office/drawing/2014/main" id="{09F79348-026F-4EDE-AFEE-5CC2EA737554}"/>
              </a:ext>
            </a:extLst>
          </p:cNvPr>
          <p:cNvPicPr>
            <a:picLocks noChangeAspect="1"/>
          </p:cNvPicPr>
          <p:nvPr/>
        </p:nvPicPr>
        <p:blipFill>
          <a:blip r:embed="rId11"/>
          <a:stretch>
            <a:fillRect/>
          </a:stretch>
        </p:blipFill>
        <p:spPr>
          <a:xfrm>
            <a:off x="9929685" y="2230966"/>
            <a:ext cx="725540" cy="797537"/>
          </a:xfrm>
          <a:prstGeom prst="rect">
            <a:avLst/>
          </a:prstGeom>
        </p:spPr>
      </p:pic>
    </p:spTree>
    <p:extLst>
      <p:ext uri="{BB962C8B-B14F-4D97-AF65-F5344CB8AC3E}">
        <p14:creationId xmlns:p14="http://schemas.microsoft.com/office/powerpoint/2010/main" val="2584269892"/>
      </p:ext>
    </p:extLst>
  </p:cSld>
  <p:clrMapOvr>
    <a:masterClrMapping/>
  </p:clrMapOvr>
  <mc:AlternateContent xmlns:mc="http://schemas.openxmlformats.org/markup-compatibility/2006" xmlns:p14="http://schemas.microsoft.com/office/powerpoint/2010/main">
    <mc:Choice Requires="p14">
      <p:transition spd="slow" p14:dur="2000" advTm="19938"/>
    </mc:Choice>
    <mc:Fallback xmlns="">
      <p:transition spd="slow" advTm="199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889F94-7D61-488A-842D-D60569AF5904}"/>
              </a:ext>
            </a:extLst>
          </p:cNvPr>
          <p:cNvSpPr>
            <a:spLocks noGrp="1"/>
          </p:cNvSpPr>
          <p:nvPr>
            <p:ph type="sldNum" sz="quarter" idx="10"/>
          </p:nvPr>
        </p:nvSpPr>
        <p:spPr/>
        <p:txBody>
          <a:bodyPr/>
          <a:lstStyle/>
          <a:p>
            <a:fld id="{08BDDC8D-36E9-467E-8CF1-750845950A7F}" type="slidenum">
              <a:rPr lang="en-GB" smtClean="0"/>
              <a:pPr/>
              <a:t>5</a:t>
            </a:fld>
            <a:endParaRPr lang="en-GB"/>
          </a:p>
        </p:txBody>
      </p:sp>
      <p:sp>
        <p:nvSpPr>
          <p:cNvPr id="4" name="Title 3">
            <a:extLst>
              <a:ext uri="{FF2B5EF4-FFF2-40B4-BE49-F238E27FC236}">
                <a16:creationId xmlns:a16="http://schemas.microsoft.com/office/drawing/2014/main" id="{E6604906-6F9A-4567-9907-6AAFE1607EEB}"/>
              </a:ext>
            </a:extLst>
          </p:cNvPr>
          <p:cNvSpPr>
            <a:spLocks noGrp="1"/>
          </p:cNvSpPr>
          <p:nvPr>
            <p:ph type="title"/>
          </p:nvPr>
        </p:nvSpPr>
        <p:spPr>
          <a:xfrm>
            <a:off x="2410691" y="412173"/>
            <a:ext cx="8971327" cy="549442"/>
          </a:xfrm>
        </p:spPr>
        <p:txBody>
          <a:bodyPr wrap="square"/>
          <a:lstStyle/>
          <a:p>
            <a:r>
              <a:rPr lang="en-GB" dirty="0"/>
              <a:t>           Questions to expect in Questionnaire</a:t>
            </a:r>
          </a:p>
        </p:txBody>
      </p:sp>
      <p:sp>
        <p:nvSpPr>
          <p:cNvPr id="7" name="Content Placeholder 2">
            <a:extLst>
              <a:ext uri="{FF2B5EF4-FFF2-40B4-BE49-F238E27FC236}">
                <a16:creationId xmlns:a16="http://schemas.microsoft.com/office/drawing/2014/main" id="{9D2D3AF4-0A65-4928-92C8-3F7BBD104115}"/>
              </a:ext>
            </a:extLst>
          </p:cNvPr>
          <p:cNvSpPr>
            <a:spLocks noGrp="1"/>
          </p:cNvSpPr>
          <p:nvPr>
            <p:ph sz="quarter" idx="11"/>
          </p:nvPr>
        </p:nvSpPr>
        <p:spPr>
          <a:xfrm>
            <a:off x="611188" y="1412740"/>
            <a:ext cx="6339666" cy="5297623"/>
          </a:xfrm>
        </p:spPr>
        <p:txBody>
          <a:bodyPr>
            <a:normAutofit/>
          </a:bodyPr>
          <a:lstStyle/>
          <a:p>
            <a:pPr marL="457200" indent="-457200">
              <a:buFont typeface="Wingdings" panose="05000000000000000000" pitchFamily="2" charset="2"/>
              <a:buChar char="v"/>
            </a:pPr>
            <a:endParaRPr lang="en-GB" sz="21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endParaRPr lang="en-GB" sz="2100" dirty="0">
              <a:latin typeface="Arial" panose="020B0604020202020204" pitchFamily="34" charset="0"/>
              <a:cs typeface="Arial" panose="020B0604020202020204" pitchFamily="34" charset="0"/>
            </a:endParaRPr>
          </a:p>
          <a:p>
            <a:endParaRPr lang="en-GB" dirty="0"/>
          </a:p>
        </p:txBody>
      </p:sp>
      <p:sp>
        <p:nvSpPr>
          <p:cNvPr id="8" name="Content Placeholder 3">
            <a:extLst>
              <a:ext uri="{FF2B5EF4-FFF2-40B4-BE49-F238E27FC236}">
                <a16:creationId xmlns:a16="http://schemas.microsoft.com/office/drawing/2014/main" id="{5415AEC1-241D-4A0B-813B-F51CB2EF1ABF}"/>
              </a:ext>
            </a:extLst>
          </p:cNvPr>
          <p:cNvSpPr txBox="1">
            <a:spLocks/>
          </p:cNvSpPr>
          <p:nvPr/>
        </p:nvSpPr>
        <p:spPr>
          <a:xfrm>
            <a:off x="6950853" y="1286580"/>
            <a:ext cx="5144893" cy="5779383"/>
          </a:xfrm>
          <a:prstGeom prst="rect">
            <a:avLst/>
          </a:prstGeom>
        </p:spPr>
        <p:txBody>
          <a:bodyPr>
            <a:norm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sz="16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6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9pPr>
          </a:lstStyle>
          <a:p>
            <a:endParaRPr lang="en-GB" dirty="0"/>
          </a:p>
        </p:txBody>
      </p:sp>
      <p:pic>
        <p:nvPicPr>
          <p:cNvPr id="21" name="Picture 20">
            <a:extLst>
              <a:ext uri="{FF2B5EF4-FFF2-40B4-BE49-F238E27FC236}">
                <a16:creationId xmlns:a16="http://schemas.microsoft.com/office/drawing/2014/main" id="{AA9FBA1F-9433-4A21-9B7F-5768D57252DB}"/>
              </a:ext>
            </a:extLst>
          </p:cNvPr>
          <p:cNvPicPr>
            <a:picLocks noChangeAspect="1"/>
          </p:cNvPicPr>
          <p:nvPr/>
        </p:nvPicPr>
        <p:blipFill>
          <a:blip r:embed="rId2"/>
          <a:stretch>
            <a:fillRect/>
          </a:stretch>
        </p:blipFill>
        <p:spPr>
          <a:xfrm>
            <a:off x="610963" y="238639"/>
            <a:ext cx="2963510" cy="1174101"/>
          </a:xfrm>
          <a:prstGeom prst="rect">
            <a:avLst/>
          </a:prstGeom>
        </p:spPr>
      </p:pic>
      <p:sp>
        <p:nvSpPr>
          <p:cNvPr id="11" name="Rectangle: Rounded Corners 10">
            <a:extLst>
              <a:ext uri="{FF2B5EF4-FFF2-40B4-BE49-F238E27FC236}">
                <a16:creationId xmlns:a16="http://schemas.microsoft.com/office/drawing/2014/main" id="{A43C59F0-B7A2-4E21-8638-D8F91129964E}"/>
              </a:ext>
            </a:extLst>
          </p:cNvPr>
          <p:cNvSpPr/>
          <p:nvPr/>
        </p:nvSpPr>
        <p:spPr>
          <a:xfrm>
            <a:off x="502323" y="2000425"/>
            <a:ext cx="5436618"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Data </a:t>
            </a:r>
          </a:p>
        </p:txBody>
      </p:sp>
      <p:sp>
        <p:nvSpPr>
          <p:cNvPr id="12" name="Rectangle: Rounded Corners 11">
            <a:extLst>
              <a:ext uri="{FF2B5EF4-FFF2-40B4-BE49-F238E27FC236}">
                <a16:creationId xmlns:a16="http://schemas.microsoft.com/office/drawing/2014/main" id="{448428D0-ED35-4301-B70C-118A1D319124}"/>
              </a:ext>
            </a:extLst>
          </p:cNvPr>
          <p:cNvSpPr/>
          <p:nvPr/>
        </p:nvSpPr>
        <p:spPr>
          <a:xfrm>
            <a:off x="7975867" y="4357815"/>
            <a:ext cx="5324295"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latin typeface="Arial" panose="020B0604020202020204" pitchFamily="34" charset="0"/>
                <a:cs typeface="Arial" panose="020B0604020202020204" pitchFamily="34" charset="0"/>
              </a:rPr>
              <a:t>Services</a:t>
            </a:r>
          </a:p>
          <a:p>
            <a:pPr algn="ctr"/>
            <a:endParaRPr lang="en-GB" sz="1400" dirty="0">
              <a:solidFill>
                <a:schemeClr val="tx1"/>
              </a:solidFill>
            </a:endParaRPr>
          </a:p>
        </p:txBody>
      </p:sp>
      <p:sp>
        <p:nvSpPr>
          <p:cNvPr id="14" name="Rectangle: Rounded Corners 13">
            <a:extLst>
              <a:ext uri="{FF2B5EF4-FFF2-40B4-BE49-F238E27FC236}">
                <a16:creationId xmlns:a16="http://schemas.microsoft.com/office/drawing/2014/main" id="{FC748177-A5C9-4665-81DF-2B066AC513DA}"/>
              </a:ext>
            </a:extLst>
          </p:cNvPr>
          <p:cNvSpPr/>
          <p:nvPr/>
        </p:nvSpPr>
        <p:spPr>
          <a:xfrm>
            <a:off x="703795" y="4401813"/>
            <a:ext cx="6973496"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Non Functional Requirements</a:t>
            </a:r>
          </a:p>
        </p:txBody>
      </p:sp>
      <p:sp>
        <p:nvSpPr>
          <p:cNvPr id="16" name="Rectangle: Rounded Corners 15">
            <a:extLst>
              <a:ext uri="{FF2B5EF4-FFF2-40B4-BE49-F238E27FC236}">
                <a16:creationId xmlns:a16="http://schemas.microsoft.com/office/drawing/2014/main" id="{C6CB5E6E-AB2D-454B-A200-A19531B1EC3D}"/>
              </a:ext>
            </a:extLst>
          </p:cNvPr>
          <p:cNvSpPr/>
          <p:nvPr/>
        </p:nvSpPr>
        <p:spPr>
          <a:xfrm>
            <a:off x="9488469" y="3465584"/>
            <a:ext cx="2607276"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Services </a:t>
            </a:r>
          </a:p>
        </p:txBody>
      </p:sp>
      <p:sp>
        <p:nvSpPr>
          <p:cNvPr id="18" name="Rectangle 17">
            <a:extLst>
              <a:ext uri="{FF2B5EF4-FFF2-40B4-BE49-F238E27FC236}">
                <a16:creationId xmlns:a16="http://schemas.microsoft.com/office/drawing/2014/main" id="{0F468E2C-6056-4F02-8C31-64149C6DA830}"/>
              </a:ext>
            </a:extLst>
          </p:cNvPr>
          <p:cNvSpPr/>
          <p:nvPr/>
        </p:nvSpPr>
        <p:spPr>
          <a:xfrm>
            <a:off x="7975866" y="4795799"/>
            <a:ext cx="5324296" cy="191456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Managed or self service?</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Did you validate if your data is in EDH Data portal</a:t>
            </a:r>
          </a:p>
          <a:p>
            <a:r>
              <a:rPr lang="en-GB" sz="1400" dirty="0">
                <a:solidFill>
                  <a:srgbClr val="00B0F0"/>
                </a:solidFill>
                <a:hlinkClick r:id="rId3">
                  <a:extLst>
                    <a:ext uri="{A12FA001-AC4F-418D-AE19-62706E023703}">
                      <ahyp:hlinkClr xmlns:ahyp="http://schemas.microsoft.com/office/drawing/2018/hyperlinkcolor" val="tx"/>
                    </a:ext>
                  </a:extLst>
                </a:hlinkClick>
              </a:rPr>
              <a:t>EDH Data Portal - Home (rbsres01.net)</a:t>
            </a:r>
            <a:endParaRPr lang="en-GB" sz="1400" dirty="0">
              <a:solidFill>
                <a:srgbClr val="00B0F0"/>
              </a:solidFill>
            </a:endParaRPr>
          </a:p>
          <a:p>
            <a:pPr marL="571500" indent="-571500">
              <a:buFont typeface="Arial" panose="020B0604020202020204" pitchFamily="34" charset="0"/>
              <a:buChar char="•"/>
            </a:pPr>
            <a:r>
              <a:rPr lang="en-GB" sz="1400" dirty="0">
                <a:latin typeface="Arial" panose="020B0604020202020204" pitchFamily="34" charset="0"/>
                <a:cs typeface="Arial" panose="020B0604020202020204" pitchFamily="34" charset="0"/>
              </a:rPr>
              <a:t>Did you engage with business spokes?</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Describe your Use case-</a:t>
            </a:r>
          </a:p>
          <a:p>
            <a:r>
              <a:rPr lang="en-GB" sz="1400" dirty="0">
                <a:latin typeface="Arial" panose="020B0604020202020204" pitchFamily="34" charset="0"/>
                <a:cs typeface="Arial" panose="020B0604020202020204" pitchFamily="34" charset="0"/>
              </a:rPr>
              <a:t>data extract/data sourcing/data analysis/reporting</a:t>
            </a:r>
          </a:p>
        </p:txBody>
      </p:sp>
      <p:sp>
        <p:nvSpPr>
          <p:cNvPr id="20" name="Rectangle 19">
            <a:extLst>
              <a:ext uri="{FF2B5EF4-FFF2-40B4-BE49-F238E27FC236}">
                <a16:creationId xmlns:a16="http://schemas.microsoft.com/office/drawing/2014/main" id="{0E83AEFF-0690-41FC-8A8E-0DEAC0329D4C}"/>
              </a:ext>
            </a:extLst>
          </p:cNvPr>
          <p:cNvSpPr/>
          <p:nvPr/>
        </p:nvSpPr>
        <p:spPr>
          <a:xfrm>
            <a:off x="703796" y="4776921"/>
            <a:ext cx="6973497" cy="1996522"/>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Have you evaluated CIA rating?</a:t>
            </a:r>
          </a:p>
          <a:p>
            <a:r>
              <a:rPr lang="en-GB" sz="1400" dirty="0">
                <a:solidFill>
                  <a:srgbClr val="00B0F0"/>
                </a:solidFill>
                <a:latin typeface="Arial" panose="020B0604020202020204" pitchFamily="34" charset="0"/>
                <a:cs typeface="Arial" panose="020B0604020202020204" pitchFamily="34" charset="0"/>
              </a:rPr>
              <a:t>https://confluence.dts.fm.rbsgrp.net/display/EDG/CIA+summary</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Have you evaluated PIA score for your application?</a:t>
            </a:r>
          </a:p>
          <a:p>
            <a:r>
              <a:rPr lang="en-GB" sz="1400" dirty="0">
                <a:solidFill>
                  <a:srgbClr val="00B0F0"/>
                </a:solidFill>
                <a:latin typeface="Arial" panose="020B0604020202020204" pitchFamily="34" charset="0"/>
                <a:cs typeface="Arial" panose="020B0604020202020204" pitchFamily="34" charset="0"/>
              </a:rPr>
              <a:t>https://intranet.rbsres01.net/Legal/PrivacyandClientConfidentiality/Pages/default.aspx</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Which tier your application belongs to?</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Do you know RTO/RPO for your application</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Security requirement</a:t>
            </a:r>
          </a:p>
          <a:p>
            <a:pPr lvl="1"/>
            <a:r>
              <a:rPr lang="en-GB" sz="1400" dirty="0">
                <a:solidFill>
                  <a:schemeClr val="tx1"/>
                </a:solidFill>
              </a:rPr>
              <a:t>	</a:t>
            </a:r>
          </a:p>
        </p:txBody>
      </p:sp>
      <p:sp>
        <p:nvSpPr>
          <p:cNvPr id="22" name="Rectangle 21">
            <a:extLst>
              <a:ext uri="{FF2B5EF4-FFF2-40B4-BE49-F238E27FC236}">
                <a16:creationId xmlns:a16="http://schemas.microsoft.com/office/drawing/2014/main" id="{4C5ED0BA-A671-4E3D-9DA9-27D417680E74}"/>
              </a:ext>
            </a:extLst>
          </p:cNvPr>
          <p:cNvSpPr/>
          <p:nvPr/>
        </p:nvSpPr>
        <p:spPr>
          <a:xfrm>
            <a:off x="526569" y="2424664"/>
            <a:ext cx="5375654" cy="1659516"/>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Are data sources Golden source systems?</a:t>
            </a:r>
          </a:p>
          <a:p>
            <a:r>
              <a:rPr lang="en-GB" sz="14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a:t>
            </a:r>
            <a:r>
              <a:rPr lang="en-GB" sz="1400" dirty="0">
                <a:solidFill>
                  <a:srgbClr val="00B0F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Master and Golden Sources (rbsres01.net)</a:t>
            </a:r>
            <a:endParaRPr lang="en-GB" sz="1400" dirty="0">
              <a:solidFill>
                <a:srgbClr val="00B0F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Is there a requirement for historic data?</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How many tables/attributes?</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If any source external to NWG?</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Volume of data</a:t>
            </a:r>
            <a:r>
              <a:rPr lang="en-GB" sz="1400" dirty="0">
                <a:solidFill>
                  <a:schemeClr val="tx1"/>
                </a:solidFill>
              </a:rPr>
              <a:t>	</a:t>
            </a:r>
          </a:p>
        </p:txBody>
      </p:sp>
      <p:sp>
        <p:nvSpPr>
          <p:cNvPr id="23" name="Rectangle 22">
            <a:extLst>
              <a:ext uri="{FF2B5EF4-FFF2-40B4-BE49-F238E27FC236}">
                <a16:creationId xmlns:a16="http://schemas.microsoft.com/office/drawing/2014/main" id="{F933912F-CCEA-4243-A312-68FFBDC541CA}"/>
              </a:ext>
            </a:extLst>
          </p:cNvPr>
          <p:cNvSpPr/>
          <p:nvPr/>
        </p:nvSpPr>
        <p:spPr>
          <a:xfrm>
            <a:off x="7103285" y="2099066"/>
            <a:ext cx="5429929" cy="186131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Did you engage with business spokes?</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SLA’s</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Do you have any functional/Data flow diagram to be shared</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Batch/Streaming</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Target system</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Any dependency with other systems?</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Pivot or full scale?</a:t>
            </a:r>
          </a:p>
          <a:p>
            <a:pPr marL="457200" indent="-457200">
              <a:buFont typeface="Arial" panose="020B0604020202020204" pitchFamily="34" charset="0"/>
              <a:buChar char="•"/>
            </a:pPr>
            <a:r>
              <a:rPr lang="en-GB" sz="1400" dirty="0">
                <a:latin typeface="Arial" panose="020B0604020202020204" pitchFamily="34" charset="0"/>
                <a:cs typeface="Arial" panose="020B0604020202020204" pitchFamily="34" charset="0"/>
              </a:rPr>
              <a:t>Which Department?</a:t>
            </a:r>
          </a:p>
          <a:p>
            <a:pPr lvl="1"/>
            <a:r>
              <a:rPr lang="en-GB" sz="1400" dirty="0">
                <a:solidFill>
                  <a:schemeClr val="tx1"/>
                </a:solidFill>
              </a:rPr>
              <a:t>	</a:t>
            </a:r>
          </a:p>
        </p:txBody>
      </p:sp>
      <p:pic>
        <p:nvPicPr>
          <p:cNvPr id="24" name="Picture 23">
            <a:extLst>
              <a:ext uri="{FF2B5EF4-FFF2-40B4-BE49-F238E27FC236}">
                <a16:creationId xmlns:a16="http://schemas.microsoft.com/office/drawing/2014/main" id="{879E2376-F5A0-4C2B-A8F1-6207F28F32F8}"/>
              </a:ext>
            </a:extLst>
          </p:cNvPr>
          <p:cNvPicPr>
            <a:picLocks noChangeAspect="1"/>
          </p:cNvPicPr>
          <p:nvPr/>
        </p:nvPicPr>
        <p:blipFill>
          <a:blip r:embed="rId5"/>
          <a:stretch>
            <a:fillRect/>
          </a:stretch>
        </p:blipFill>
        <p:spPr>
          <a:xfrm>
            <a:off x="11322757" y="2769702"/>
            <a:ext cx="1071562" cy="1066800"/>
          </a:xfrm>
          <a:prstGeom prst="rect">
            <a:avLst/>
          </a:prstGeom>
        </p:spPr>
      </p:pic>
      <p:pic>
        <p:nvPicPr>
          <p:cNvPr id="25" name="Picture 24">
            <a:extLst>
              <a:ext uri="{FF2B5EF4-FFF2-40B4-BE49-F238E27FC236}">
                <a16:creationId xmlns:a16="http://schemas.microsoft.com/office/drawing/2014/main" id="{5C5292DB-DE5E-48EB-8A5E-8980AD1DDF76}"/>
              </a:ext>
            </a:extLst>
          </p:cNvPr>
          <p:cNvPicPr>
            <a:picLocks noChangeAspect="1"/>
          </p:cNvPicPr>
          <p:nvPr/>
        </p:nvPicPr>
        <p:blipFill>
          <a:blip r:embed="rId6"/>
          <a:stretch>
            <a:fillRect/>
          </a:stretch>
        </p:blipFill>
        <p:spPr>
          <a:xfrm>
            <a:off x="4787214" y="2955551"/>
            <a:ext cx="707722" cy="599397"/>
          </a:xfrm>
          <a:prstGeom prst="rect">
            <a:avLst/>
          </a:prstGeom>
        </p:spPr>
      </p:pic>
      <p:pic>
        <p:nvPicPr>
          <p:cNvPr id="26" name="Picture 25">
            <a:extLst>
              <a:ext uri="{FF2B5EF4-FFF2-40B4-BE49-F238E27FC236}">
                <a16:creationId xmlns:a16="http://schemas.microsoft.com/office/drawing/2014/main" id="{9C21C64A-1F53-4832-A173-BF7B5CC2B9C7}"/>
              </a:ext>
            </a:extLst>
          </p:cNvPr>
          <p:cNvPicPr>
            <a:picLocks noChangeAspect="1"/>
          </p:cNvPicPr>
          <p:nvPr/>
        </p:nvPicPr>
        <p:blipFill>
          <a:blip r:embed="rId7"/>
          <a:stretch>
            <a:fillRect/>
          </a:stretch>
        </p:blipFill>
        <p:spPr>
          <a:xfrm>
            <a:off x="5277038" y="5721020"/>
            <a:ext cx="742580" cy="948531"/>
          </a:xfrm>
          <a:prstGeom prst="rect">
            <a:avLst/>
          </a:prstGeom>
        </p:spPr>
      </p:pic>
      <p:sp>
        <p:nvSpPr>
          <p:cNvPr id="27" name="Rectangle: Rounded Corners 26">
            <a:extLst>
              <a:ext uri="{FF2B5EF4-FFF2-40B4-BE49-F238E27FC236}">
                <a16:creationId xmlns:a16="http://schemas.microsoft.com/office/drawing/2014/main" id="{5AA6794B-9293-4900-8539-A2E5BB4D06D7}"/>
              </a:ext>
            </a:extLst>
          </p:cNvPr>
          <p:cNvSpPr/>
          <p:nvPr/>
        </p:nvSpPr>
        <p:spPr>
          <a:xfrm>
            <a:off x="7099940" y="1673931"/>
            <a:ext cx="5436618" cy="392699"/>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dirty="0">
                <a:solidFill>
                  <a:schemeClr val="tx1"/>
                </a:solidFill>
              </a:rPr>
              <a:t>General</a:t>
            </a:r>
          </a:p>
        </p:txBody>
      </p:sp>
      <p:pic>
        <p:nvPicPr>
          <p:cNvPr id="28" name="Picture 27">
            <a:extLst>
              <a:ext uri="{FF2B5EF4-FFF2-40B4-BE49-F238E27FC236}">
                <a16:creationId xmlns:a16="http://schemas.microsoft.com/office/drawing/2014/main" id="{E9A3D6EC-83C5-41F3-AABF-6A935E1F57E0}"/>
              </a:ext>
            </a:extLst>
          </p:cNvPr>
          <p:cNvPicPr>
            <a:picLocks noChangeAspect="1"/>
          </p:cNvPicPr>
          <p:nvPr/>
        </p:nvPicPr>
        <p:blipFill>
          <a:blip r:embed="rId8"/>
          <a:stretch>
            <a:fillRect/>
          </a:stretch>
        </p:blipFill>
        <p:spPr>
          <a:xfrm>
            <a:off x="11888363" y="5224801"/>
            <a:ext cx="1011912" cy="1346284"/>
          </a:xfrm>
          <a:prstGeom prst="rect">
            <a:avLst/>
          </a:prstGeom>
        </p:spPr>
      </p:pic>
    </p:spTree>
    <p:extLst>
      <p:ext uri="{BB962C8B-B14F-4D97-AF65-F5344CB8AC3E}">
        <p14:creationId xmlns:p14="http://schemas.microsoft.com/office/powerpoint/2010/main" val="50888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0C28B-93A1-470A-84AA-63D277256BE0}"/>
              </a:ext>
            </a:extLst>
          </p:cNvPr>
          <p:cNvSpPr>
            <a:spLocks noGrp="1"/>
          </p:cNvSpPr>
          <p:nvPr>
            <p:ph sz="quarter" idx="11"/>
          </p:nvPr>
        </p:nvSpPr>
        <p:spPr>
          <a:xfrm>
            <a:off x="610963" y="335189"/>
            <a:ext cx="12219264" cy="6375611"/>
          </a:xfrm>
        </p:spPr>
        <p:txBody>
          <a:bodyPr/>
          <a:lstStyle/>
          <a:p>
            <a:pPr lvl="1" indent="0">
              <a:buNone/>
            </a:pPr>
            <a:endParaRPr lang="en-GB" sz="3200" dirty="0"/>
          </a:p>
          <a:p>
            <a:pPr lvl="1" indent="0">
              <a:buNone/>
            </a:pPr>
            <a:br>
              <a:rPr lang="en-GB" sz="3200" dirty="0"/>
            </a:br>
            <a:r>
              <a:rPr lang="en-GB" sz="3200" dirty="0"/>
              <a:t>                                 </a:t>
            </a:r>
          </a:p>
          <a:p>
            <a:pPr lvl="1" indent="0">
              <a:buNone/>
            </a:pPr>
            <a:r>
              <a:rPr lang="en-GB" sz="3200" dirty="0"/>
              <a:t>                                 OR</a:t>
            </a:r>
            <a:br>
              <a:rPr lang="en-GB" sz="3200" dirty="0"/>
            </a:br>
            <a:br>
              <a:rPr lang="en-GB" sz="3200" dirty="0"/>
            </a:br>
            <a:endParaRPr lang="en-GB" sz="3200" dirty="0"/>
          </a:p>
          <a:p>
            <a:endParaRPr lang="en-GB" dirty="0"/>
          </a:p>
        </p:txBody>
      </p:sp>
      <p:sp>
        <p:nvSpPr>
          <p:cNvPr id="3" name="Slide Number Placeholder 2">
            <a:extLst>
              <a:ext uri="{FF2B5EF4-FFF2-40B4-BE49-F238E27FC236}">
                <a16:creationId xmlns:a16="http://schemas.microsoft.com/office/drawing/2014/main" id="{45EF10E5-828E-45AF-86BE-1C7A0E1E6810}"/>
              </a:ext>
            </a:extLst>
          </p:cNvPr>
          <p:cNvSpPr>
            <a:spLocks noGrp="1"/>
          </p:cNvSpPr>
          <p:nvPr>
            <p:ph type="sldNum" sz="quarter" idx="10"/>
          </p:nvPr>
        </p:nvSpPr>
        <p:spPr/>
        <p:txBody>
          <a:bodyPr/>
          <a:lstStyle/>
          <a:p>
            <a:fld id="{08BDDC8D-36E9-467E-8CF1-750845950A7F}" type="slidenum">
              <a:rPr lang="en-GB" smtClean="0"/>
              <a:pPr/>
              <a:t>6</a:t>
            </a:fld>
            <a:endParaRPr lang="en-GB"/>
          </a:p>
        </p:txBody>
      </p:sp>
      <p:sp>
        <p:nvSpPr>
          <p:cNvPr id="11" name="Rectangle 10">
            <a:extLst>
              <a:ext uri="{FF2B5EF4-FFF2-40B4-BE49-F238E27FC236}">
                <a16:creationId xmlns:a16="http://schemas.microsoft.com/office/drawing/2014/main" id="{D97ED767-0F14-4FE5-A7E9-4B496DE03138}"/>
              </a:ext>
            </a:extLst>
          </p:cNvPr>
          <p:cNvSpPr/>
          <p:nvPr/>
        </p:nvSpPr>
        <p:spPr>
          <a:xfrm>
            <a:off x="784006" y="407511"/>
            <a:ext cx="6973497" cy="1996522"/>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lvl="1"/>
            <a:r>
              <a:rPr lang="en-GB" sz="2800" dirty="0"/>
              <a:t>Are you ready to take the questionnaire?</a:t>
            </a:r>
            <a:br>
              <a:rPr lang="en-GB" sz="2800" dirty="0"/>
            </a:br>
            <a:endParaRPr lang="en-GB" sz="2800" dirty="0">
              <a:solidFill>
                <a:schemeClr val="tx1"/>
              </a:solidFill>
            </a:endParaRPr>
          </a:p>
        </p:txBody>
      </p:sp>
      <p:pic>
        <p:nvPicPr>
          <p:cNvPr id="14" name="Picture 13">
            <a:extLst>
              <a:ext uri="{FF2B5EF4-FFF2-40B4-BE49-F238E27FC236}">
                <a16:creationId xmlns:a16="http://schemas.microsoft.com/office/drawing/2014/main" id="{2EE98866-005B-4EA5-B294-8CD3BC6A9FA6}"/>
              </a:ext>
            </a:extLst>
          </p:cNvPr>
          <p:cNvPicPr>
            <a:picLocks noChangeAspect="1"/>
          </p:cNvPicPr>
          <p:nvPr/>
        </p:nvPicPr>
        <p:blipFill>
          <a:blip r:embed="rId2"/>
          <a:stretch>
            <a:fillRect/>
          </a:stretch>
        </p:blipFill>
        <p:spPr>
          <a:xfrm>
            <a:off x="4969389" y="994200"/>
            <a:ext cx="1189280" cy="1020356"/>
          </a:xfrm>
          <a:prstGeom prst="rect">
            <a:avLst/>
          </a:prstGeom>
        </p:spPr>
      </p:pic>
      <p:sp>
        <p:nvSpPr>
          <p:cNvPr id="16" name="Rectangle 15">
            <a:extLst>
              <a:ext uri="{FF2B5EF4-FFF2-40B4-BE49-F238E27FC236}">
                <a16:creationId xmlns:a16="http://schemas.microsoft.com/office/drawing/2014/main" id="{8FC3F2E3-EF07-43DC-9147-43B35697B175}"/>
              </a:ext>
            </a:extLst>
          </p:cNvPr>
          <p:cNvSpPr/>
          <p:nvPr/>
        </p:nvSpPr>
        <p:spPr>
          <a:xfrm>
            <a:off x="1331495" y="3481137"/>
            <a:ext cx="10523621" cy="2484362"/>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lvl="1"/>
            <a:r>
              <a:rPr lang="en-GB" sz="1400" dirty="0">
                <a:solidFill>
                  <a:schemeClr val="tx1"/>
                </a:solidFill>
              </a:rPr>
              <a:t>	</a:t>
            </a:r>
            <a:br>
              <a:rPr lang="en-GB" sz="1400" dirty="0"/>
            </a:br>
            <a:r>
              <a:rPr lang="en-GB" sz="2800" dirty="0"/>
              <a:t>For any other support drop a mail to D&amp;A engagement group</a:t>
            </a:r>
            <a:br>
              <a:rPr lang="en-GB" sz="2800" dirty="0"/>
            </a:br>
            <a:r>
              <a:rPr lang="en-GB" sz="2800" dirty="0"/>
              <a:t>(</a:t>
            </a:r>
            <a:r>
              <a:rPr lang="en-GB" sz="2800" b="0" i="0" dirty="0">
                <a:solidFill>
                  <a:srgbClr val="172B4D"/>
                </a:solidFill>
                <a:effectLst/>
                <a:latin typeface="-apple-system"/>
              </a:rPr>
              <a:t>~ </a:t>
            </a:r>
            <a:r>
              <a:rPr lang="en-GB" sz="2800" b="0" i="0" dirty="0" err="1">
                <a:solidFill>
                  <a:srgbClr val="172B4D"/>
                </a:solidFill>
                <a:effectLst/>
                <a:latin typeface="-apple-system"/>
              </a:rPr>
              <a:t>DAT_BusinessEngagement</a:t>
            </a:r>
            <a:r>
              <a:rPr lang="en-GB" sz="2800" b="0" i="0" dirty="0">
                <a:solidFill>
                  <a:srgbClr val="172B4D"/>
                </a:solidFill>
                <a:effectLst/>
                <a:latin typeface="-apple-system"/>
              </a:rPr>
              <a:t> &lt;FM-032571@</a:t>
            </a:r>
            <a:r>
              <a:rPr lang="en-GB" sz="2800" b="0" i="0" u="none" strike="noStrike" dirty="0">
                <a:solidFill>
                  <a:srgbClr val="0052CC"/>
                </a:solidFill>
                <a:effectLst/>
                <a:latin typeface="-apple-system"/>
                <a:hlinkClick r:id="rId3"/>
              </a:rPr>
              <a:t>rbos.co.uk</a:t>
            </a:r>
            <a:r>
              <a:rPr lang="en-GB" sz="2800" b="0" i="0" u="none" strike="noStrike" dirty="0">
                <a:solidFill>
                  <a:srgbClr val="0052CC"/>
                </a:solidFill>
                <a:effectLst/>
                <a:latin typeface="-apple-system"/>
              </a:rPr>
              <a:t>)</a:t>
            </a:r>
            <a:endParaRPr lang="en-US" sz="2800" dirty="0"/>
          </a:p>
          <a:p>
            <a:pPr lvl="1"/>
            <a:endParaRPr lang="en-GB" sz="1400" dirty="0">
              <a:solidFill>
                <a:schemeClr val="tx1"/>
              </a:solidFill>
            </a:endParaRPr>
          </a:p>
        </p:txBody>
      </p:sp>
      <mc:AlternateContent xmlns:mc="http://schemas.openxmlformats.org/markup-compatibility/2006">
        <mc:Choice xmlns:am3d="http://schemas.microsoft.com/office/drawing/2017/model3d" Requires="am3d">
          <p:graphicFrame>
            <p:nvGraphicFramePr>
              <p:cNvPr id="17" name="3D Model 16" descr="Question mark">
                <a:extLst>
                  <a:ext uri="{FF2B5EF4-FFF2-40B4-BE49-F238E27FC236}">
                    <a16:creationId xmlns:a16="http://schemas.microsoft.com/office/drawing/2014/main" id="{11B98C9B-B579-42AD-8308-E1902F4300DC}"/>
                  </a:ext>
                </a:extLst>
              </p:cNvPr>
              <p:cNvGraphicFramePr>
                <a:graphicFrameLocks noChangeAspect="1"/>
              </p:cNvGraphicFramePr>
              <p:nvPr>
                <p:extLst>
                  <p:ext uri="{D42A27DB-BD31-4B8C-83A1-F6EECF244321}">
                    <p14:modId xmlns:p14="http://schemas.microsoft.com/office/powerpoint/2010/main" val="669291408"/>
                  </p:ext>
                </p:extLst>
              </p:nvPr>
            </p:nvGraphicFramePr>
            <p:xfrm>
              <a:off x="2287729" y="1038464"/>
              <a:ext cx="894581" cy="1425919"/>
            </p:xfrm>
            <a:graphic>
              <a:graphicData uri="http://schemas.microsoft.com/office/drawing/2017/model3d">
                <am3d:model3d r:embed="rId4">
                  <am3d:spPr>
                    <a:xfrm>
                      <a:off x="0" y="0"/>
                      <a:ext cx="894581" cy="1425919"/>
                    </a:xfrm>
                    <a:prstGeom prst="rect">
                      <a:avLst/>
                    </a:prstGeom>
                  </am3d:spPr>
                  <am3d:camera>
                    <am3d:pos x="0" y="0" z="55389530"/>
                    <am3d:up dx="0" dy="36000000" dz="0"/>
                    <am3d:lookAt x="0" y="0" z="0"/>
                    <am3d:perspective fov="2700000"/>
                  </am3d:camera>
                  <am3d:trans>
                    <am3d:meterPerModelUnit n="3517042" d="1000000"/>
                    <am3d:preTrans dx="0" dy="-18004113" dz="-4973"/>
                    <am3d:scale>
                      <am3d:sx n="1000000" d="1000000"/>
                      <am3d:sy n="1000000" d="1000000"/>
                      <am3d:sz n="1000000" d="1000000"/>
                    </am3d:scale>
                    <am3d:rot ax="2973923" ay="1608746" az="1673697"/>
                    <am3d:postTrans dx="0" dy="0" dz="0"/>
                  </am3d:trans>
                  <am3d:raster rName="Office3DRenderer" rVer="16.0.8326">
                    <am3d:blip r:embed="rId5"/>
                  </am3d:raster>
                  <am3d:objViewport viewportSz="16749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7" name="3D Model 16" descr="Question mark">
                <a:extLst>
                  <a:ext uri="{FF2B5EF4-FFF2-40B4-BE49-F238E27FC236}">
                    <a16:creationId xmlns:a16="http://schemas.microsoft.com/office/drawing/2014/main" id="{11B98C9B-B579-42AD-8308-E1902F4300DC}"/>
                  </a:ext>
                </a:extLst>
              </p:cNvPr>
              <p:cNvPicPr>
                <a:picLocks noGrp="1" noRot="1" noChangeAspect="1" noMove="1" noResize="1" noEditPoints="1" noAdjustHandles="1" noChangeArrowheads="1" noChangeShapeType="1" noCrop="1"/>
              </p:cNvPicPr>
              <p:nvPr/>
            </p:nvPicPr>
            <p:blipFill>
              <a:blip r:embed="rId5"/>
              <a:stretch>
                <a:fillRect/>
              </a:stretch>
            </p:blipFill>
            <p:spPr>
              <a:xfrm>
                <a:off x="2287729" y="1038464"/>
                <a:ext cx="894581" cy="1425919"/>
              </a:xfrm>
              <a:prstGeom prst="rect">
                <a:avLst/>
              </a:prstGeom>
            </p:spPr>
          </p:pic>
        </mc:Fallback>
      </mc:AlternateContent>
      <p:pic>
        <p:nvPicPr>
          <p:cNvPr id="18" name="Picture 17">
            <a:extLst>
              <a:ext uri="{FF2B5EF4-FFF2-40B4-BE49-F238E27FC236}">
                <a16:creationId xmlns:a16="http://schemas.microsoft.com/office/drawing/2014/main" id="{CBFB9B91-4D53-4277-937C-FDE8F51FC904}"/>
              </a:ext>
            </a:extLst>
          </p:cNvPr>
          <p:cNvPicPr>
            <a:picLocks noChangeAspect="1"/>
          </p:cNvPicPr>
          <p:nvPr/>
        </p:nvPicPr>
        <p:blipFill>
          <a:blip r:embed="rId6"/>
          <a:stretch>
            <a:fillRect/>
          </a:stretch>
        </p:blipFill>
        <p:spPr>
          <a:xfrm>
            <a:off x="5750868" y="4760922"/>
            <a:ext cx="1282903" cy="1204577"/>
          </a:xfrm>
          <a:prstGeom prst="rect">
            <a:avLst/>
          </a:prstGeom>
        </p:spPr>
      </p:pic>
      <p:pic>
        <p:nvPicPr>
          <p:cNvPr id="6" name="Picture 5">
            <a:extLst>
              <a:ext uri="{FF2B5EF4-FFF2-40B4-BE49-F238E27FC236}">
                <a16:creationId xmlns:a16="http://schemas.microsoft.com/office/drawing/2014/main" id="{E131D080-AE31-42C8-B561-A491E1D1FA04}"/>
              </a:ext>
            </a:extLst>
          </p:cNvPr>
          <p:cNvPicPr>
            <a:picLocks noChangeAspect="1"/>
          </p:cNvPicPr>
          <p:nvPr/>
        </p:nvPicPr>
        <p:blipFill>
          <a:blip r:embed="rId7"/>
          <a:stretch>
            <a:fillRect/>
          </a:stretch>
        </p:blipFill>
        <p:spPr>
          <a:xfrm>
            <a:off x="5216942" y="2684163"/>
            <a:ext cx="2752725" cy="736624"/>
          </a:xfrm>
          <a:prstGeom prst="rect">
            <a:avLst/>
          </a:prstGeom>
        </p:spPr>
      </p:pic>
    </p:spTree>
    <p:extLst>
      <p:ext uri="{BB962C8B-B14F-4D97-AF65-F5344CB8AC3E}">
        <p14:creationId xmlns:p14="http://schemas.microsoft.com/office/powerpoint/2010/main" val="639371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TEID" val="NATWEST_A4L_PITCHBOOK"/>
  <p:tag name="COMPANY" val="NatWest"/>
  <p:tag name="COVER" val="Plain White"/>
  <p:tag name="DISCLAIMER" val="No disclaimer"/>
  <p:tag name="DISCLAIMER_VERSION" val="0"/>
</p:tagLst>
</file>

<file path=ppt/tags/tag2.xml><?xml version="1.0" encoding="utf-8"?>
<p:tagLst xmlns:a="http://schemas.openxmlformats.org/drawingml/2006/main" xmlns:r="http://schemas.openxmlformats.org/officeDocument/2006/relationships" xmlns:p="http://schemas.openxmlformats.org/presentationml/2006/main">
  <p:tag name="PITCHSLIDETYPE" val="2"/>
</p:tagLst>
</file>

<file path=ppt/tags/tag3.xml><?xml version="1.0" encoding="utf-8"?>
<p:tagLst xmlns:a="http://schemas.openxmlformats.org/drawingml/2006/main" xmlns:r="http://schemas.openxmlformats.org/officeDocument/2006/relationships" xmlns:p="http://schemas.openxmlformats.org/presentationml/2006/main">
  <p:tag name="SPOTYPE" val="6"/>
</p:tagLst>
</file>

<file path=ppt/tags/tag4.xml><?xml version="1.0" encoding="utf-8"?>
<p:tagLst xmlns:a="http://schemas.openxmlformats.org/drawingml/2006/main" xmlns:r="http://schemas.openxmlformats.org/officeDocument/2006/relationships" xmlns:p="http://schemas.openxmlformats.org/presentationml/2006/main">
  <p:tag name="SPOTYPE" val="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atwest Group Template">
  <a:themeElements>
    <a:clrScheme name="Custom 1">
      <a:dk1>
        <a:sysClr val="windowText" lastClr="000000"/>
      </a:dk1>
      <a:lt1>
        <a:sysClr val="window" lastClr="FFFFFF"/>
      </a:lt1>
      <a:dk2>
        <a:srgbClr val="42145F"/>
      </a:dk2>
      <a:lt2>
        <a:srgbClr val="EEECE1"/>
      </a:lt2>
      <a:accent1>
        <a:srgbClr val="42145F"/>
      </a:accent1>
      <a:accent2>
        <a:srgbClr val="A58CC3"/>
      </a:accent2>
      <a:accent3>
        <a:srgbClr val="D75F19"/>
      </a:accent3>
      <a:accent4>
        <a:srgbClr val="82BE00"/>
      </a:accent4>
      <a:accent5>
        <a:srgbClr val="E6A000"/>
      </a:accent5>
      <a:accent6>
        <a:srgbClr val="D73C5F"/>
      </a:accent6>
      <a:hlink>
        <a:srgbClr val="614474"/>
      </a:hlink>
      <a:folHlink>
        <a:srgbClr val="614474"/>
      </a:folHlink>
    </a:clrScheme>
    <a:fontScheme name="RBS">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w="9525">
          <a:noFill/>
        </a:ln>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lgn="ctr">
          <a:defRPr sz="10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69616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defRPr sz="1100" dirty="0" err="1" smtClean="0">
            <a:solidFill>
              <a:schemeClr val="tx2"/>
            </a:solidFill>
            <a:latin typeface="Arial" panose="020B0604020202020204" pitchFamily="34" charset="0"/>
            <a:cs typeface="Arial" panose="020B0604020202020204" pitchFamily="34" charset="0"/>
          </a:defRPr>
        </a:defPPr>
      </a:lstStyle>
    </a:txDef>
  </a:objectDefaults>
  <a:extraClrSchemeLst/>
  <a:custClrLst>
    <a:custClr name="Dark Purple 70% Accent 1">
      <a:srgbClr val="5A287D"/>
    </a:custClr>
    <a:custClr name="Lavender 70% Accent 2">
      <a:srgbClr val="C8B9D7"/>
    </a:custClr>
    <a:custClr name="Orange 70% Accent 3">
      <a:srgbClr val="EBAF8C"/>
    </a:custClr>
    <a:custClr name="Green 70% Accent 4">
      <a:srgbClr val="C3DCB4"/>
    </a:custClr>
    <a:custClr name="Gold 70% Accent 5">
      <a:srgbClr val="F0CD82"/>
    </a:custClr>
    <a:custClr name="Red 70% Accent 6">
      <a:srgbClr val="EBA5AA"/>
    </a:custClr>
  </a:custClrLst>
  <a:extLst>
    <a:ext uri="{05A4C25C-085E-4340-85A3-A5531E510DB2}">
      <thm15:themeFamily xmlns:thm15="http://schemas.microsoft.com/office/thememl/2012/main" name="NatWestGroup_A4 Landscape.potx" id="{146D835A-C4B7-4F1C-9348-8D21D24C951B}" vid="{7C70BDCC-2D04-4585-A412-AA2C3B608CEB}"/>
    </a:ext>
  </a:extLst>
</a:theme>
</file>

<file path=ppt/theme/theme2.xml><?xml version="1.0" encoding="utf-8"?>
<a:theme xmlns:a="http://schemas.openxmlformats.org/drawingml/2006/main" name="Office Theme">
  <a:themeElements>
    <a:clrScheme name="NatWest">
      <a:dk1>
        <a:sysClr val="windowText" lastClr="000000"/>
      </a:dk1>
      <a:lt1>
        <a:sysClr val="window" lastClr="FFFFFF"/>
      </a:lt1>
      <a:dk2>
        <a:srgbClr val="42145F"/>
      </a:dk2>
      <a:lt2>
        <a:srgbClr val="EEECE1"/>
      </a:lt2>
      <a:accent1>
        <a:srgbClr val="614474"/>
      </a:accent1>
      <a:accent2>
        <a:srgbClr val="06B3BB"/>
      </a:accent2>
      <a:accent3>
        <a:srgbClr val="E74960"/>
      </a:accent3>
      <a:accent4>
        <a:srgbClr val="FBBB21"/>
      </a:accent4>
      <a:accent5>
        <a:srgbClr val="696161"/>
      </a:accent5>
      <a:accent6>
        <a:srgbClr val="99AB2D"/>
      </a:accent6>
      <a:hlink>
        <a:srgbClr val="614474"/>
      </a:hlink>
      <a:folHlink>
        <a:srgbClr val="614474"/>
      </a:folHlink>
    </a:clrScheme>
    <a:fontScheme name="NatWest">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Yiii" typeface="Microsoft Yi Baiti"/>
        <a:font script="Cher" typeface="Plantagenet Cherokee"/>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atWest">
      <a:dk1>
        <a:sysClr val="windowText" lastClr="000000"/>
      </a:dk1>
      <a:lt1>
        <a:sysClr val="window" lastClr="FFFFFF"/>
      </a:lt1>
      <a:dk2>
        <a:srgbClr val="42145F"/>
      </a:dk2>
      <a:lt2>
        <a:srgbClr val="EEECE1"/>
      </a:lt2>
      <a:accent1>
        <a:srgbClr val="614474"/>
      </a:accent1>
      <a:accent2>
        <a:srgbClr val="06B3BB"/>
      </a:accent2>
      <a:accent3>
        <a:srgbClr val="E74960"/>
      </a:accent3>
      <a:accent4>
        <a:srgbClr val="FBBB21"/>
      </a:accent4>
      <a:accent5>
        <a:srgbClr val="696161"/>
      </a:accent5>
      <a:accent6>
        <a:srgbClr val="99AB2D"/>
      </a:accent6>
      <a:hlink>
        <a:srgbClr val="614474"/>
      </a:hlink>
      <a:folHlink>
        <a:srgbClr val="614474"/>
      </a:folHlink>
    </a:clrScheme>
    <a:fontScheme name="NatWest">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Yiii" typeface="Microsoft Yi Baiti"/>
        <a:font script="Cher" typeface="Plantagenet Cherokee"/>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bsDocumentDescription xmlns="a89de3b2-3620-4c32-8902-d2201d5d97e1" xsi:nil="true"/>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TaxCatchAll xmlns="a89de3b2-3620-4c32-8902-d2201d5d97e1"/>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AA294C-CFB3-4CD4-A344-C5EF867943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05BA87-2767-40F0-984F-672141219A9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purl.org/dc/elements/1.1/"/>
    <ds:schemaRef ds:uri="a89de3b2-3620-4c32-8902-d2201d5d97e1"/>
    <ds:schemaRef ds:uri="http://www.w3.org/XML/1998/namespace"/>
  </ds:schemaRefs>
</ds:datastoreItem>
</file>

<file path=customXml/itemProps3.xml><?xml version="1.0" encoding="utf-8"?>
<ds:datastoreItem xmlns:ds="http://schemas.openxmlformats.org/officeDocument/2006/customXml" ds:itemID="{D7279828-4B79-457B-A8DA-B8B7FE6724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NatWestGroup_A4 Landscape</Template>
  <TotalTime>15677</TotalTime>
  <Words>730</Words>
  <Application>Microsoft Office PowerPoint</Application>
  <PresentationFormat>Custom</PresentationFormat>
  <Paragraphs>130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RN House Sans Regular</vt:lpstr>
      <vt:lpstr>Symbol</vt:lpstr>
      <vt:lpstr>Wingdings</vt:lpstr>
      <vt:lpstr>Natwest Group Template</vt:lpstr>
      <vt:lpstr>D&amp;A offerings and Questionnaire</vt:lpstr>
      <vt:lpstr>Commonly used D&amp;A Offerings</vt:lpstr>
      <vt:lpstr>Common Services/Tools used by D&amp;A Patterns</vt:lpstr>
      <vt:lpstr>                   Questionnaire-use cases supported</vt:lpstr>
      <vt:lpstr>           Questions to expect in Questionnaire</vt:lpstr>
      <vt:lpstr>PowerPoint Presentation</vt:lpstr>
    </vt:vector>
  </TitlesOfParts>
  <Company>NatWest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1</dc:title>
  <dc:creator>Kevin</dc:creator>
  <dc:description>Version 1.3 (PowerPoint 2010) Mar 2018</dc:description>
  <cp:lastModifiedBy>Agarwal, Ankita</cp:lastModifiedBy>
  <cp:revision>74</cp:revision>
  <cp:lastPrinted>2015-01-15T10:50:03Z</cp:lastPrinted>
  <dcterms:created xsi:type="dcterms:W3CDTF">2021-08-04T08:16:49Z</dcterms:created>
  <dcterms:modified xsi:type="dcterms:W3CDTF">2021-12-21T06:01:56Z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