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1" r:id="rId4"/>
  </p:sldMasterIdLst>
  <p:notesMasterIdLst>
    <p:notesMasterId r:id="rId17"/>
  </p:notesMasterIdLst>
  <p:handoutMasterIdLst>
    <p:handoutMasterId r:id="rId18"/>
  </p:handoutMasterIdLst>
  <p:sldIdLst>
    <p:sldId id="260" r:id="rId5"/>
    <p:sldId id="277" r:id="rId6"/>
    <p:sldId id="282" r:id="rId7"/>
    <p:sldId id="281" r:id="rId8"/>
    <p:sldId id="284" r:id="rId9"/>
    <p:sldId id="285" r:id="rId10"/>
    <p:sldId id="286" r:id="rId11"/>
    <p:sldId id="280" r:id="rId12"/>
    <p:sldId id="283" r:id="rId13"/>
    <p:sldId id="278" r:id="rId14"/>
    <p:sldId id="279" r:id="rId15"/>
    <p:sldId id="276" r:id="rId16"/>
  </p:sldIdLst>
  <p:sldSz cx="13442950" cy="7561263"/>
  <p:notesSz cx="6797675" cy="9928225"/>
  <p:custDataLst>
    <p:tags r:id="rId19"/>
  </p:custDataLst>
  <p:defaultTextStyle>
    <a:defPPr>
      <a:defRPr lang="en-US"/>
    </a:defPPr>
    <a:lvl1pPr marL="0" algn="l" defTabSz="1043019" rtl="0" eaLnBrk="1" latinLnBrk="0" hangingPunct="1">
      <a:defRPr sz="2100" kern="1200">
        <a:solidFill>
          <a:schemeClr val="tx1"/>
        </a:solidFill>
        <a:latin typeface="+mn-lt"/>
        <a:ea typeface="+mn-ea"/>
        <a:cs typeface="+mn-cs"/>
      </a:defRPr>
    </a:lvl1pPr>
    <a:lvl2pPr marL="521510" algn="l" defTabSz="1043019" rtl="0" eaLnBrk="1" latinLnBrk="0" hangingPunct="1">
      <a:defRPr sz="2100" kern="1200">
        <a:solidFill>
          <a:schemeClr val="tx1"/>
        </a:solidFill>
        <a:latin typeface="+mn-lt"/>
        <a:ea typeface="+mn-ea"/>
        <a:cs typeface="+mn-cs"/>
      </a:defRPr>
    </a:lvl2pPr>
    <a:lvl3pPr marL="1043019" algn="l" defTabSz="1043019" rtl="0" eaLnBrk="1" latinLnBrk="0" hangingPunct="1">
      <a:defRPr sz="2100" kern="1200">
        <a:solidFill>
          <a:schemeClr val="tx1"/>
        </a:solidFill>
        <a:latin typeface="+mn-lt"/>
        <a:ea typeface="+mn-ea"/>
        <a:cs typeface="+mn-cs"/>
      </a:defRPr>
    </a:lvl3pPr>
    <a:lvl4pPr marL="1564528" algn="l" defTabSz="1043019" rtl="0" eaLnBrk="1" latinLnBrk="0" hangingPunct="1">
      <a:defRPr sz="2100" kern="1200">
        <a:solidFill>
          <a:schemeClr val="tx1"/>
        </a:solidFill>
        <a:latin typeface="+mn-lt"/>
        <a:ea typeface="+mn-ea"/>
        <a:cs typeface="+mn-cs"/>
      </a:defRPr>
    </a:lvl4pPr>
    <a:lvl5pPr marL="2086038" algn="l" defTabSz="1043019" rtl="0" eaLnBrk="1" latinLnBrk="0" hangingPunct="1">
      <a:defRPr sz="2100" kern="1200">
        <a:solidFill>
          <a:schemeClr val="tx1"/>
        </a:solidFill>
        <a:latin typeface="+mn-lt"/>
        <a:ea typeface="+mn-ea"/>
        <a:cs typeface="+mn-cs"/>
      </a:defRPr>
    </a:lvl5pPr>
    <a:lvl6pPr marL="2607549" algn="l" defTabSz="1043019" rtl="0" eaLnBrk="1" latinLnBrk="0" hangingPunct="1">
      <a:defRPr sz="2100" kern="1200">
        <a:solidFill>
          <a:schemeClr val="tx1"/>
        </a:solidFill>
        <a:latin typeface="+mn-lt"/>
        <a:ea typeface="+mn-ea"/>
        <a:cs typeface="+mn-cs"/>
      </a:defRPr>
    </a:lvl6pPr>
    <a:lvl7pPr marL="3129058" algn="l" defTabSz="1043019" rtl="0" eaLnBrk="1" latinLnBrk="0" hangingPunct="1">
      <a:defRPr sz="2100" kern="1200">
        <a:solidFill>
          <a:schemeClr val="tx1"/>
        </a:solidFill>
        <a:latin typeface="+mn-lt"/>
        <a:ea typeface="+mn-ea"/>
        <a:cs typeface="+mn-cs"/>
      </a:defRPr>
    </a:lvl7pPr>
    <a:lvl8pPr marL="3650567" algn="l" defTabSz="1043019" rtl="0" eaLnBrk="1" latinLnBrk="0" hangingPunct="1">
      <a:defRPr sz="2100" kern="1200">
        <a:solidFill>
          <a:schemeClr val="tx1"/>
        </a:solidFill>
        <a:latin typeface="+mn-lt"/>
        <a:ea typeface="+mn-ea"/>
        <a:cs typeface="+mn-cs"/>
      </a:defRPr>
    </a:lvl8pPr>
    <a:lvl9pPr marL="4172077" algn="l" defTabSz="10430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4238" userDrawn="1">
          <p15:clr>
            <a:srgbClr val="A4A3A4"/>
          </p15:clr>
        </p15:guide>
        <p15:guide id="6" pos="2894" userDrawn="1">
          <p15:clr>
            <a:srgbClr val="A4A3A4"/>
          </p15:clr>
        </p15:guide>
        <p15:guide id="7" pos="377" userDrawn="1">
          <p15:clr>
            <a:srgbClr val="A4A3A4"/>
          </p15:clr>
        </p15:guide>
        <p15:guide id="8" pos="2979" userDrawn="1">
          <p15:clr>
            <a:srgbClr val="A4A3A4"/>
          </p15:clr>
        </p15:guide>
        <p15:guide id="9" pos="4187" userDrawn="1">
          <p15:clr>
            <a:srgbClr val="A4A3A4"/>
          </p15:clr>
        </p15:guide>
        <p15:guide id="10" pos="4291" userDrawn="1">
          <p15:clr>
            <a:srgbClr val="A4A3A4"/>
          </p15:clr>
        </p15:guide>
        <p15:guide id="11" pos="8098" userDrawn="1">
          <p15:clr>
            <a:srgbClr val="A4A3A4"/>
          </p15:clr>
        </p15:guide>
        <p15:guide id="12" pos="5489" userDrawn="1">
          <p15:clr>
            <a:srgbClr val="A4A3A4"/>
          </p15:clr>
        </p15:guide>
        <p15:guide id="13" pos="5574" userDrawn="1">
          <p15:clr>
            <a:srgbClr val="A4A3A4"/>
          </p15:clr>
        </p15:guide>
        <p15:guide id="14" orient="horz" pos="2665" userDrawn="1">
          <p15:clr>
            <a:srgbClr val="A4A3A4"/>
          </p15:clr>
        </p15:guide>
        <p15:guide id="15" orient="horz" pos="1183" userDrawn="1">
          <p15:clr>
            <a:srgbClr val="A4A3A4"/>
          </p15:clr>
        </p15:guide>
        <p15:guide id="16" orient="horz" pos="2749" userDrawn="1">
          <p15:clr>
            <a:srgbClr val="A4A3A4"/>
          </p15:clr>
        </p15:guide>
        <p15:guide id="17" orient="horz" pos="4339" userDrawn="1">
          <p15:clr>
            <a:srgbClr val="A4A3A4"/>
          </p15:clr>
        </p15:guide>
        <p15:guide id="18" orient="horz" pos="907" userDrawn="1">
          <p15:clr>
            <a:srgbClr val="A4A3A4"/>
          </p15:clr>
        </p15:guide>
        <p15:guide id="19" orient="horz" pos="307"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2"/>
      </a:tcTxStyle>
      <a:tcStyle>
        <a:tcBdr>
          <a:left>
            <a:ln w="12700" cmpd="sng">
              <a:solidFill>
                <a:srgbClr val="614474"/>
              </a:solidFill>
            </a:ln>
          </a:left>
          <a:right>
            <a:ln w="12700" cmpd="sng">
              <a:solidFill>
                <a:srgbClr val="614474"/>
              </a:solidFill>
            </a:ln>
          </a:right>
          <a:top>
            <a:ln w="12700" cmpd="sng">
              <a:solidFill>
                <a:srgbClr val="614474"/>
              </a:solidFill>
            </a:ln>
          </a:top>
          <a:bottom>
            <a:ln w="12700" cmpd="sng">
              <a:solidFill>
                <a:srgbClr val="614474"/>
              </a:solidFill>
            </a:ln>
          </a:bottom>
          <a:insideH>
            <a:ln w="12700" cmpd="sng">
              <a:solidFill>
                <a:srgbClr val="614474"/>
              </a:solidFill>
            </a:ln>
          </a:insideH>
          <a:insideV>
            <a:ln w="12700" cmpd="sng">
              <a:solidFill>
                <a:srgbClr val="614474"/>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33" autoAdjust="0"/>
    <p:restoredTop sz="94660"/>
  </p:normalViewPr>
  <p:slideViewPr>
    <p:cSldViewPr snapToGrid="0">
      <p:cViewPr>
        <p:scale>
          <a:sx n="70" d="100"/>
          <a:sy n="70" d="100"/>
        </p:scale>
        <p:origin x="444" y="-186"/>
      </p:cViewPr>
      <p:guideLst>
        <p:guide orient="horz" pos="4238"/>
        <p:guide pos="2894"/>
        <p:guide pos="377"/>
        <p:guide pos="2979"/>
        <p:guide pos="4187"/>
        <p:guide pos="4291"/>
        <p:guide pos="8098"/>
        <p:guide pos="5489"/>
        <p:guide pos="5574"/>
        <p:guide orient="horz" pos="2665"/>
        <p:guide orient="horz" pos="1183"/>
        <p:guide orient="horz" pos="2749"/>
        <p:guide orient="horz" pos="4339"/>
        <p:guide orient="horz" pos="907"/>
        <p:guide orient="horz" pos="307"/>
      </p:guideLst>
    </p:cSldViewPr>
  </p:slideViewPr>
  <p:notesTextViewPr>
    <p:cViewPr>
      <p:scale>
        <a:sx n="1" d="1"/>
        <a:sy n="1" d="1"/>
      </p:scale>
      <p:origin x="0" y="0"/>
    </p:cViewPr>
  </p:notesTextViewPr>
  <p:notesViewPr>
    <p:cSldViewPr snapToGrid="0">
      <p:cViewPr varScale="1">
        <p:scale>
          <a:sx n="77" d="100"/>
          <a:sy n="77" d="100"/>
        </p:scale>
        <p:origin x="-2106"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2311CB-2AE8-4413-96BD-A5BBA0202D2B}"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GB"/>
        </a:p>
      </dgm:t>
    </dgm:pt>
    <dgm:pt modelId="{4BACB0EA-1211-48E2-A7CD-76DB12D82598}">
      <dgm:prSet/>
      <dgm:spPr/>
      <dgm:t>
        <a:bodyPr/>
        <a:lstStyle/>
        <a:p>
          <a:r>
            <a:rPr lang="en-GB" dirty="0"/>
            <a:t>Business request</a:t>
          </a:r>
        </a:p>
      </dgm:t>
    </dgm:pt>
    <dgm:pt modelId="{BE7D5FAB-4DF8-48F9-A018-3331AD10A777}" type="parTrans" cxnId="{AE75F047-34BB-4735-983E-2C0BADDEE1C3}">
      <dgm:prSet/>
      <dgm:spPr/>
      <dgm:t>
        <a:bodyPr/>
        <a:lstStyle/>
        <a:p>
          <a:endParaRPr lang="en-GB"/>
        </a:p>
      </dgm:t>
    </dgm:pt>
    <dgm:pt modelId="{2440BA0D-1A53-46D9-86DE-DB6F305603A0}" type="sibTrans" cxnId="{AE75F047-34BB-4735-983E-2C0BADDEE1C3}">
      <dgm:prSet/>
      <dgm:spPr/>
      <dgm:t>
        <a:bodyPr/>
        <a:lstStyle/>
        <a:p>
          <a:endParaRPr lang="en-GB"/>
        </a:p>
      </dgm:t>
    </dgm:pt>
    <dgm:pt modelId="{779F05BE-F38E-4DBF-A19B-2336312FEE1E}">
      <dgm:prSet/>
      <dgm:spPr/>
      <dgm:t>
        <a:bodyPr/>
        <a:lstStyle/>
        <a:p>
          <a:r>
            <a:rPr lang="en-GB" dirty="0"/>
            <a:t>Spoke Assessment</a:t>
          </a:r>
        </a:p>
      </dgm:t>
    </dgm:pt>
    <dgm:pt modelId="{32D3A3A6-A53E-46A4-8B03-5C6A77167CFC}" type="parTrans" cxnId="{1AE48290-2F4F-42E0-BF4C-FB11D5D27892}">
      <dgm:prSet/>
      <dgm:spPr/>
      <dgm:t>
        <a:bodyPr/>
        <a:lstStyle/>
        <a:p>
          <a:endParaRPr lang="en-GB"/>
        </a:p>
      </dgm:t>
    </dgm:pt>
    <dgm:pt modelId="{8FAF770C-092E-4417-81F3-73DED8043BDB}" type="sibTrans" cxnId="{1AE48290-2F4F-42E0-BF4C-FB11D5D27892}">
      <dgm:prSet/>
      <dgm:spPr/>
      <dgm:t>
        <a:bodyPr/>
        <a:lstStyle/>
        <a:p>
          <a:endParaRPr lang="en-GB"/>
        </a:p>
      </dgm:t>
    </dgm:pt>
    <dgm:pt modelId="{581099F2-C443-4C29-AAFF-F957C10C0BD8}">
      <dgm:prSet/>
      <dgm:spPr/>
      <dgm:t>
        <a:bodyPr/>
        <a:lstStyle/>
        <a:p>
          <a:r>
            <a:rPr lang="en-GB" dirty="0"/>
            <a:t>Align spoke solution champion</a:t>
          </a:r>
        </a:p>
      </dgm:t>
    </dgm:pt>
    <dgm:pt modelId="{5DEC0718-E4A3-46D9-B7C7-2261EFD122FA}" type="parTrans" cxnId="{93755371-F95E-4B4E-AEED-1D216EC83ECB}">
      <dgm:prSet/>
      <dgm:spPr/>
      <dgm:t>
        <a:bodyPr/>
        <a:lstStyle/>
        <a:p>
          <a:endParaRPr lang="en-GB"/>
        </a:p>
      </dgm:t>
    </dgm:pt>
    <dgm:pt modelId="{C877FF44-1E82-472B-A8D0-AF4A07EA0F87}" type="sibTrans" cxnId="{93755371-F95E-4B4E-AEED-1D216EC83ECB}">
      <dgm:prSet/>
      <dgm:spPr/>
      <dgm:t>
        <a:bodyPr/>
        <a:lstStyle/>
        <a:p>
          <a:endParaRPr lang="en-GB"/>
        </a:p>
      </dgm:t>
    </dgm:pt>
    <dgm:pt modelId="{FA7AAB7A-9E58-46B3-A903-F30B78C74625}">
      <dgm:prSet/>
      <dgm:spPr/>
      <dgm:t>
        <a:bodyPr/>
        <a:lstStyle/>
        <a:p>
          <a:r>
            <a:rPr lang="en-GB" dirty="0"/>
            <a:t>Spoke – design </a:t>
          </a:r>
        </a:p>
      </dgm:t>
    </dgm:pt>
    <dgm:pt modelId="{67C4014D-64C7-4EB2-A92B-21E9B3140899}" type="parTrans" cxnId="{B23855C2-0F03-43C8-81E1-1537747D1485}">
      <dgm:prSet/>
      <dgm:spPr/>
      <dgm:t>
        <a:bodyPr/>
        <a:lstStyle/>
        <a:p>
          <a:endParaRPr lang="en-GB"/>
        </a:p>
      </dgm:t>
    </dgm:pt>
    <dgm:pt modelId="{669863B0-CDA3-425E-999A-7B4E37C0F458}" type="sibTrans" cxnId="{B23855C2-0F03-43C8-81E1-1537747D1485}">
      <dgm:prSet/>
      <dgm:spPr/>
      <dgm:t>
        <a:bodyPr/>
        <a:lstStyle/>
        <a:p>
          <a:endParaRPr lang="en-GB"/>
        </a:p>
      </dgm:t>
    </dgm:pt>
    <dgm:pt modelId="{F4CDBF34-5A35-49B0-BCBE-B34B5798357C}">
      <dgm:prSet/>
      <dgm:spPr/>
      <dgm:t>
        <a:bodyPr/>
        <a:lstStyle/>
        <a:p>
          <a:r>
            <a:rPr lang="en-GB" dirty="0"/>
            <a:t>DDA - approval</a:t>
          </a:r>
        </a:p>
      </dgm:t>
    </dgm:pt>
    <dgm:pt modelId="{6B2BBEEB-BA16-43FE-BF04-3612145E41EF}" type="parTrans" cxnId="{C67C3311-611B-40A2-84CD-6CDCA445212E}">
      <dgm:prSet/>
      <dgm:spPr/>
      <dgm:t>
        <a:bodyPr/>
        <a:lstStyle/>
        <a:p>
          <a:endParaRPr lang="en-GB"/>
        </a:p>
      </dgm:t>
    </dgm:pt>
    <dgm:pt modelId="{5CB4A8B4-B2AF-4644-BDED-DDDD8C3F4952}" type="sibTrans" cxnId="{C67C3311-611B-40A2-84CD-6CDCA445212E}">
      <dgm:prSet/>
      <dgm:spPr/>
      <dgm:t>
        <a:bodyPr/>
        <a:lstStyle/>
        <a:p>
          <a:endParaRPr lang="en-GB"/>
        </a:p>
      </dgm:t>
    </dgm:pt>
    <dgm:pt modelId="{A23A43E7-85AC-403D-87CE-667117B044E9}">
      <dgm:prSet/>
      <dgm:spPr/>
      <dgm:t>
        <a:bodyPr/>
        <a:lstStyle/>
        <a:p>
          <a:r>
            <a:rPr lang="en-US" dirty="0"/>
            <a:t>HLD (Hub) review</a:t>
          </a:r>
          <a:endParaRPr lang="en-GB" dirty="0"/>
        </a:p>
      </dgm:t>
    </dgm:pt>
    <dgm:pt modelId="{3175100C-F9F9-4F71-A0AE-9091ECE30924}" type="parTrans" cxnId="{4A8239F4-2C23-4351-BB3E-7DAC7C037DB7}">
      <dgm:prSet/>
      <dgm:spPr/>
      <dgm:t>
        <a:bodyPr/>
        <a:lstStyle/>
        <a:p>
          <a:endParaRPr lang="en-GB"/>
        </a:p>
      </dgm:t>
    </dgm:pt>
    <dgm:pt modelId="{BF2AC893-D61D-4D20-93A6-B23FC91877D1}" type="sibTrans" cxnId="{4A8239F4-2C23-4351-BB3E-7DAC7C037DB7}">
      <dgm:prSet/>
      <dgm:spPr/>
      <dgm:t>
        <a:bodyPr/>
        <a:lstStyle/>
        <a:p>
          <a:endParaRPr lang="en-GB"/>
        </a:p>
      </dgm:t>
    </dgm:pt>
    <dgm:pt modelId="{88AD4619-82E5-4B58-B419-36D91417096F}" type="pres">
      <dgm:prSet presAssocID="{D02311CB-2AE8-4413-96BD-A5BBA0202D2B}" presName="CompostProcess" presStyleCnt="0">
        <dgm:presLayoutVars>
          <dgm:dir/>
          <dgm:resizeHandles val="exact"/>
        </dgm:presLayoutVars>
      </dgm:prSet>
      <dgm:spPr/>
    </dgm:pt>
    <dgm:pt modelId="{F04EF29A-64A0-4906-89A5-2428649B8794}" type="pres">
      <dgm:prSet presAssocID="{D02311CB-2AE8-4413-96BD-A5BBA0202D2B}" presName="arrow" presStyleLbl="bgShp" presStyleIdx="0" presStyleCnt="1"/>
      <dgm:spPr/>
    </dgm:pt>
    <dgm:pt modelId="{2C68F551-A03B-4D5C-9108-91216712E26D}" type="pres">
      <dgm:prSet presAssocID="{D02311CB-2AE8-4413-96BD-A5BBA0202D2B}" presName="linearProcess" presStyleCnt="0"/>
      <dgm:spPr/>
    </dgm:pt>
    <dgm:pt modelId="{4F68B23B-5542-407A-B92D-DBEA32D7F40C}" type="pres">
      <dgm:prSet presAssocID="{4BACB0EA-1211-48E2-A7CD-76DB12D82598}" presName="textNode" presStyleLbl="node1" presStyleIdx="0" presStyleCnt="6">
        <dgm:presLayoutVars>
          <dgm:bulletEnabled val="1"/>
        </dgm:presLayoutVars>
      </dgm:prSet>
      <dgm:spPr/>
    </dgm:pt>
    <dgm:pt modelId="{8B0DE52C-5170-4238-BC01-B3C831CD1399}" type="pres">
      <dgm:prSet presAssocID="{2440BA0D-1A53-46D9-86DE-DB6F305603A0}" presName="sibTrans" presStyleCnt="0"/>
      <dgm:spPr/>
    </dgm:pt>
    <dgm:pt modelId="{D5672062-50CD-4C68-9763-13AF40FDACC8}" type="pres">
      <dgm:prSet presAssocID="{779F05BE-F38E-4DBF-A19B-2336312FEE1E}" presName="textNode" presStyleLbl="node1" presStyleIdx="1" presStyleCnt="6">
        <dgm:presLayoutVars>
          <dgm:bulletEnabled val="1"/>
        </dgm:presLayoutVars>
      </dgm:prSet>
      <dgm:spPr/>
    </dgm:pt>
    <dgm:pt modelId="{4272B656-0C8F-422D-86C3-45E61AE0FB59}" type="pres">
      <dgm:prSet presAssocID="{8FAF770C-092E-4417-81F3-73DED8043BDB}" presName="sibTrans" presStyleCnt="0"/>
      <dgm:spPr/>
    </dgm:pt>
    <dgm:pt modelId="{3A62DC93-54BD-4216-8534-0FF7968D69E5}" type="pres">
      <dgm:prSet presAssocID="{581099F2-C443-4C29-AAFF-F957C10C0BD8}" presName="textNode" presStyleLbl="node1" presStyleIdx="2" presStyleCnt="6">
        <dgm:presLayoutVars>
          <dgm:bulletEnabled val="1"/>
        </dgm:presLayoutVars>
      </dgm:prSet>
      <dgm:spPr/>
    </dgm:pt>
    <dgm:pt modelId="{89DDF0A3-CD04-41B9-BDF9-234797C99125}" type="pres">
      <dgm:prSet presAssocID="{C877FF44-1E82-472B-A8D0-AF4A07EA0F87}" presName="sibTrans" presStyleCnt="0"/>
      <dgm:spPr/>
    </dgm:pt>
    <dgm:pt modelId="{9B511C5F-01CF-48CF-B997-DD16FDDD928A}" type="pres">
      <dgm:prSet presAssocID="{FA7AAB7A-9E58-46B3-A903-F30B78C74625}" presName="textNode" presStyleLbl="node1" presStyleIdx="3" presStyleCnt="6">
        <dgm:presLayoutVars>
          <dgm:bulletEnabled val="1"/>
        </dgm:presLayoutVars>
      </dgm:prSet>
      <dgm:spPr/>
    </dgm:pt>
    <dgm:pt modelId="{1071216A-C311-4A12-9ECE-814F61B7E14F}" type="pres">
      <dgm:prSet presAssocID="{669863B0-CDA3-425E-999A-7B4E37C0F458}" presName="sibTrans" presStyleCnt="0"/>
      <dgm:spPr/>
    </dgm:pt>
    <dgm:pt modelId="{C0501DE2-B26A-4771-8A10-713EED9CBE2C}" type="pres">
      <dgm:prSet presAssocID="{A23A43E7-85AC-403D-87CE-667117B044E9}" presName="textNode" presStyleLbl="node1" presStyleIdx="4" presStyleCnt="6">
        <dgm:presLayoutVars>
          <dgm:bulletEnabled val="1"/>
        </dgm:presLayoutVars>
      </dgm:prSet>
      <dgm:spPr/>
    </dgm:pt>
    <dgm:pt modelId="{3ADF5DA8-78EE-4352-B865-20E3ECE0EE5C}" type="pres">
      <dgm:prSet presAssocID="{BF2AC893-D61D-4D20-93A6-B23FC91877D1}" presName="sibTrans" presStyleCnt="0"/>
      <dgm:spPr/>
    </dgm:pt>
    <dgm:pt modelId="{404B09A1-D403-49F7-953B-A532F86ADD7F}" type="pres">
      <dgm:prSet presAssocID="{F4CDBF34-5A35-49B0-BCBE-B34B5798357C}" presName="textNode" presStyleLbl="node1" presStyleIdx="5" presStyleCnt="6">
        <dgm:presLayoutVars>
          <dgm:bulletEnabled val="1"/>
        </dgm:presLayoutVars>
      </dgm:prSet>
      <dgm:spPr/>
    </dgm:pt>
  </dgm:ptLst>
  <dgm:cxnLst>
    <dgm:cxn modelId="{C67C3311-611B-40A2-84CD-6CDCA445212E}" srcId="{D02311CB-2AE8-4413-96BD-A5BBA0202D2B}" destId="{F4CDBF34-5A35-49B0-BCBE-B34B5798357C}" srcOrd="5" destOrd="0" parTransId="{6B2BBEEB-BA16-43FE-BF04-3612145E41EF}" sibTransId="{5CB4A8B4-B2AF-4644-BDED-DDDD8C3F4952}"/>
    <dgm:cxn modelId="{78CD9B29-5D8A-47E5-B000-BD85A109A225}" type="presOf" srcId="{F4CDBF34-5A35-49B0-BCBE-B34B5798357C}" destId="{404B09A1-D403-49F7-953B-A532F86ADD7F}" srcOrd="0" destOrd="0" presId="urn:microsoft.com/office/officeart/2005/8/layout/hProcess9"/>
    <dgm:cxn modelId="{AE75F047-34BB-4735-983E-2C0BADDEE1C3}" srcId="{D02311CB-2AE8-4413-96BD-A5BBA0202D2B}" destId="{4BACB0EA-1211-48E2-A7CD-76DB12D82598}" srcOrd="0" destOrd="0" parTransId="{BE7D5FAB-4DF8-48F9-A018-3331AD10A777}" sibTransId="{2440BA0D-1A53-46D9-86DE-DB6F305603A0}"/>
    <dgm:cxn modelId="{93755371-F95E-4B4E-AEED-1D216EC83ECB}" srcId="{D02311CB-2AE8-4413-96BD-A5BBA0202D2B}" destId="{581099F2-C443-4C29-AAFF-F957C10C0BD8}" srcOrd="2" destOrd="0" parTransId="{5DEC0718-E4A3-46D9-B7C7-2261EFD122FA}" sibTransId="{C877FF44-1E82-472B-A8D0-AF4A07EA0F87}"/>
    <dgm:cxn modelId="{F74E6D7C-7F8C-4C0D-8250-273C9F5962CB}" type="presOf" srcId="{779F05BE-F38E-4DBF-A19B-2336312FEE1E}" destId="{D5672062-50CD-4C68-9763-13AF40FDACC8}" srcOrd="0" destOrd="0" presId="urn:microsoft.com/office/officeart/2005/8/layout/hProcess9"/>
    <dgm:cxn modelId="{E0CE4182-59F3-4C59-90B2-104389AA9E0A}" type="presOf" srcId="{D02311CB-2AE8-4413-96BD-A5BBA0202D2B}" destId="{88AD4619-82E5-4B58-B419-36D91417096F}" srcOrd="0" destOrd="0" presId="urn:microsoft.com/office/officeart/2005/8/layout/hProcess9"/>
    <dgm:cxn modelId="{1AE48290-2F4F-42E0-BF4C-FB11D5D27892}" srcId="{D02311CB-2AE8-4413-96BD-A5BBA0202D2B}" destId="{779F05BE-F38E-4DBF-A19B-2336312FEE1E}" srcOrd="1" destOrd="0" parTransId="{32D3A3A6-A53E-46A4-8B03-5C6A77167CFC}" sibTransId="{8FAF770C-092E-4417-81F3-73DED8043BDB}"/>
    <dgm:cxn modelId="{004992B9-CEF0-4CB8-9B6C-022596E7F58B}" type="presOf" srcId="{A23A43E7-85AC-403D-87CE-667117B044E9}" destId="{C0501DE2-B26A-4771-8A10-713EED9CBE2C}" srcOrd="0" destOrd="0" presId="urn:microsoft.com/office/officeart/2005/8/layout/hProcess9"/>
    <dgm:cxn modelId="{B23855C2-0F03-43C8-81E1-1537747D1485}" srcId="{D02311CB-2AE8-4413-96BD-A5BBA0202D2B}" destId="{FA7AAB7A-9E58-46B3-A903-F30B78C74625}" srcOrd="3" destOrd="0" parTransId="{67C4014D-64C7-4EB2-A92B-21E9B3140899}" sibTransId="{669863B0-CDA3-425E-999A-7B4E37C0F458}"/>
    <dgm:cxn modelId="{159519C6-E4D7-43D2-89CA-2C1A607038CE}" type="presOf" srcId="{FA7AAB7A-9E58-46B3-A903-F30B78C74625}" destId="{9B511C5F-01CF-48CF-B997-DD16FDDD928A}" srcOrd="0" destOrd="0" presId="urn:microsoft.com/office/officeart/2005/8/layout/hProcess9"/>
    <dgm:cxn modelId="{18273FCA-6371-4390-8103-0B4354CB1F2E}" type="presOf" srcId="{581099F2-C443-4C29-AAFF-F957C10C0BD8}" destId="{3A62DC93-54BD-4216-8534-0FF7968D69E5}" srcOrd="0" destOrd="0" presId="urn:microsoft.com/office/officeart/2005/8/layout/hProcess9"/>
    <dgm:cxn modelId="{E32720E9-05F5-4502-9FAA-BFA5970E807A}" type="presOf" srcId="{4BACB0EA-1211-48E2-A7CD-76DB12D82598}" destId="{4F68B23B-5542-407A-B92D-DBEA32D7F40C}" srcOrd="0" destOrd="0" presId="urn:microsoft.com/office/officeart/2005/8/layout/hProcess9"/>
    <dgm:cxn modelId="{4A8239F4-2C23-4351-BB3E-7DAC7C037DB7}" srcId="{D02311CB-2AE8-4413-96BD-A5BBA0202D2B}" destId="{A23A43E7-85AC-403D-87CE-667117B044E9}" srcOrd="4" destOrd="0" parTransId="{3175100C-F9F9-4F71-A0AE-9091ECE30924}" sibTransId="{BF2AC893-D61D-4D20-93A6-B23FC91877D1}"/>
    <dgm:cxn modelId="{5EB066F0-19A0-4BD8-A5D3-06B3431EA4A4}" type="presParOf" srcId="{88AD4619-82E5-4B58-B419-36D91417096F}" destId="{F04EF29A-64A0-4906-89A5-2428649B8794}" srcOrd="0" destOrd="0" presId="urn:microsoft.com/office/officeart/2005/8/layout/hProcess9"/>
    <dgm:cxn modelId="{E9C632A1-E787-45AE-847F-F9B66B0011F5}" type="presParOf" srcId="{88AD4619-82E5-4B58-B419-36D91417096F}" destId="{2C68F551-A03B-4D5C-9108-91216712E26D}" srcOrd="1" destOrd="0" presId="urn:microsoft.com/office/officeart/2005/8/layout/hProcess9"/>
    <dgm:cxn modelId="{93F0C79B-F029-4619-B3F6-E8D201401F20}" type="presParOf" srcId="{2C68F551-A03B-4D5C-9108-91216712E26D}" destId="{4F68B23B-5542-407A-B92D-DBEA32D7F40C}" srcOrd="0" destOrd="0" presId="urn:microsoft.com/office/officeart/2005/8/layout/hProcess9"/>
    <dgm:cxn modelId="{2A7FF29A-4BB3-4EBB-A0B2-6F6256BDA1D6}" type="presParOf" srcId="{2C68F551-A03B-4D5C-9108-91216712E26D}" destId="{8B0DE52C-5170-4238-BC01-B3C831CD1399}" srcOrd="1" destOrd="0" presId="urn:microsoft.com/office/officeart/2005/8/layout/hProcess9"/>
    <dgm:cxn modelId="{FA794A51-33C5-4404-9C44-0B14C8D555DB}" type="presParOf" srcId="{2C68F551-A03B-4D5C-9108-91216712E26D}" destId="{D5672062-50CD-4C68-9763-13AF40FDACC8}" srcOrd="2" destOrd="0" presId="urn:microsoft.com/office/officeart/2005/8/layout/hProcess9"/>
    <dgm:cxn modelId="{7122659D-7A63-4D29-948E-581DECD8D87F}" type="presParOf" srcId="{2C68F551-A03B-4D5C-9108-91216712E26D}" destId="{4272B656-0C8F-422D-86C3-45E61AE0FB59}" srcOrd="3" destOrd="0" presId="urn:microsoft.com/office/officeart/2005/8/layout/hProcess9"/>
    <dgm:cxn modelId="{1A5F6E21-D3F4-46DA-9BE5-7F86E304D5F1}" type="presParOf" srcId="{2C68F551-A03B-4D5C-9108-91216712E26D}" destId="{3A62DC93-54BD-4216-8534-0FF7968D69E5}" srcOrd="4" destOrd="0" presId="urn:microsoft.com/office/officeart/2005/8/layout/hProcess9"/>
    <dgm:cxn modelId="{B39803E6-9452-4C23-BC87-934E22913DCA}" type="presParOf" srcId="{2C68F551-A03B-4D5C-9108-91216712E26D}" destId="{89DDF0A3-CD04-41B9-BDF9-234797C99125}" srcOrd="5" destOrd="0" presId="urn:microsoft.com/office/officeart/2005/8/layout/hProcess9"/>
    <dgm:cxn modelId="{E5F56282-CC17-4A36-BA83-D5D4BE1D67C3}" type="presParOf" srcId="{2C68F551-A03B-4D5C-9108-91216712E26D}" destId="{9B511C5F-01CF-48CF-B997-DD16FDDD928A}" srcOrd="6" destOrd="0" presId="urn:microsoft.com/office/officeart/2005/8/layout/hProcess9"/>
    <dgm:cxn modelId="{A9614EAB-13CA-4F6D-934B-C108346263A8}" type="presParOf" srcId="{2C68F551-A03B-4D5C-9108-91216712E26D}" destId="{1071216A-C311-4A12-9ECE-814F61B7E14F}" srcOrd="7" destOrd="0" presId="urn:microsoft.com/office/officeart/2005/8/layout/hProcess9"/>
    <dgm:cxn modelId="{661B2A32-A2CB-4829-8556-631464FBFEEB}" type="presParOf" srcId="{2C68F551-A03B-4D5C-9108-91216712E26D}" destId="{C0501DE2-B26A-4771-8A10-713EED9CBE2C}" srcOrd="8" destOrd="0" presId="urn:microsoft.com/office/officeart/2005/8/layout/hProcess9"/>
    <dgm:cxn modelId="{1D66CE10-65CE-4205-9FD0-86C3F05EEA25}" type="presParOf" srcId="{2C68F551-A03B-4D5C-9108-91216712E26D}" destId="{3ADF5DA8-78EE-4352-B865-20E3ECE0EE5C}" srcOrd="9" destOrd="0" presId="urn:microsoft.com/office/officeart/2005/8/layout/hProcess9"/>
    <dgm:cxn modelId="{AB45D6B9-C8C4-44A2-8DE8-80F5E63031D8}" type="presParOf" srcId="{2C68F551-A03B-4D5C-9108-91216712E26D}" destId="{404B09A1-D403-49F7-953B-A532F86ADD7F}"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2311CB-2AE8-4413-96BD-A5BBA0202D2B}"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GB"/>
        </a:p>
      </dgm:t>
    </dgm:pt>
    <dgm:pt modelId="{4BACB0EA-1211-48E2-A7CD-76DB12D82598}">
      <dgm:prSet/>
      <dgm:spPr/>
      <dgm:t>
        <a:bodyPr/>
        <a:lstStyle/>
        <a:p>
          <a:r>
            <a:rPr lang="en-GB" dirty="0"/>
            <a:t>Business request</a:t>
          </a:r>
        </a:p>
      </dgm:t>
    </dgm:pt>
    <dgm:pt modelId="{BE7D5FAB-4DF8-48F9-A018-3331AD10A777}" type="parTrans" cxnId="{AE75F047-34BB-4735-983E-2C0BADDEE1C3}">
      <dgm:prSet/>
      <dgm:spPr/>
      <dgm:t>
        <a:bodyPr/>
        <a:lstStyle/>
        <a:p>
          <a:endParaRPr lang="en-GB"/>
        </a:p>
      </dgm:t>
    </dgm:pt>
    <dgm:pt modelId="{2440BA0D-1A53-46D9-86DE-DB6F305603A0}" type="sibTrans" cxnId="{AE75F047-34BB-4735-983E-2C0BADDEE1C3}">
      <dgm:prSet/>
      <dgm:spPr/>
      <dgm:t>
        <a:bodyPr/>
        <a:lstStyle/>
        <a:p>
          <a:endParaRPr lang="en-GB"/>
        </a:p>
      </dgm:t>
    </dgm:pt>
    <dgm:pt modelId="{779F05BE-F38E-4DBF-A19B-2336312FEE1E}">
      <dgm:prSet/>
      <dgm:spPr/>
      <dgm:t>
        <a:bodyPr/>
        <a:lstStyle/>
        <a:p>
          <a:r>
            <a:rPr lang="en-GB" dirty="0"/>
            <a:t>Spoke Assessment</a:t>
          </a:r>
        </a:p>
      </dgm:t>
    </dgm:pt>
    <dgm:pt modelId="{32D3A3A6-A53E-46A4-8B03-5C6A77167CFC}" type="parTrans" cxnId="{1AE48290-2F4F-42E0-BF4C-FB11D5D27892}">
      <dgm:prSet/>
      <dgm:spPr/>
      <dgm:t>
        <a:bodyPr/>
        <a:lstStyle/>
        <a:p>
          <a:endParaRPr lang="en-GB"/>
        </a:p>
      </dgm:t>
    </dgm:pt>
    <dgm:pt modelId="{8FAF770C-092E-4417-81F3-73DED8043BDB}" type="sibTrans" cxnId="{1AE48290-2F4F-42E0-BF4C-FB11D5D27892}">
      <dgm:prSet/>
      <dgm:spPr/>
      <dgm:t>
        <a:bodyPr/>
        <a:lstStyle/>
        <a:p>
          <a:endParaRPr lang="en-GB"/>
        </a:p>
      </dgm:t>
    </dgm:pt>
    <dgm:pt modelId="{581099F2-C443-4C29-AAFF-F957C10C0BD8}">
      <dgm:prSet/>
      <dgm:spPr/>
      <dgm:t>
        <a:bodyPr/>
        <a:lstStyle/>
        <a:p>
          <a:r>
            <a:rPr lang="en-GB" dirty="0"/>
            <a:t>Align spoke solution champion</a:t>
          </a:r>
        </a:p>
      </dgm:t>
    </dgm:pt>
    <dgm:pt modelId="{5DEC0718-E4A3-46D9-B7C7-2261EFD122FA}" type="parTrans" cxnId="{93755371-F95E-4B4E-AEED-1D216EC83ECB}">
      <dgm:prSet/>
      <dgm:spPr/>
      <dgm:t>
        <a:bodyPr/>
        <a:lstStyle/>
        <a:p>
          <a:endParaRPr lang="en-GB"/>
        </a:p>
      </dgm:t>
    </dgm:pt>
    <dgm:pt modelId="{C877FF44-1E82-472B-A8D0-AF4A07EA0F87}" type="sibTrans" cxnId="{93755371-F95E-4B4E-AEED-1D216EC83ECB}">
      <dgm:prSet/>
      <dgm:spPr/>
      <dgm:t>
        <a:bodyPr/>
        <a:lstStyle/>
        <a:p>
          <a:endParaRPr lang="en-GB"/>
        </a:p>
      </dgm:t>
    </dgm:pt>
    <dgm:pt modelId="{FA7AAB7A-9E58-46B3-A903-F30B78C74625}">
      <dgm:prSet/>
      <dgm:spPr/>
      <dgm:t>
        <a:bodyPr/>
        <a:lstStyle/>
        <a:p>
          <a:r>
            <a:rPr lang="en-GB" dirty="0"/>
            <a:t>Spoke – design</a:t>
          </a:r>
        </a:p>
      </dgm:t>
    </dgm:pt>
    <dgm:pt modelId="{67C4014D-64C7-4EB2-A92B-21E9B3140899}" type="parTrans" cxnId="{B23855C2-0F03-43C8-81E1-1537747D1485}">
      <dgm:prSet/>
      <dgm:spPr/>
      <dgm:t>
        <a:bodyPr/>
        <a:lstStyle/>
        <a:p>
          <a:endParaRPr lang="en-GB"/>
        </a:p>
      </dgm:t>
    </dgm:pt>
    <dgm:pt modelId="{669863B0-CDA3-425E-999A-7B4E37C0F458}" type="sibTrans" cxnId="{B23855C2-0F03-43C8-81E1-1537747D1485}">
      <dgm:prSet/>
      <dgm:spPr/>
      <dgm:t>
        <a:bodyPr/>
        <a:lstStyle/>
        <a:p>
          <a:endParaRPr lang="en-GB"/>
        </a:p>
      </dgm:t>
    </dgm:pt>
    <dgm:pt modelId="{F4CDBF34-5A35-49B0-BCBE-B34B5798357C}">
      <dgm:prSet/>
      <dgm:spPr/>
      <dgm:t>
        <a:bodyPr/>
        <a:lstStyle/>
        <a:p>
          <a:r>
            <a:rPr lang="en-GB" dirty="0"/>
            <a:t>DDA - approval</a:t>
          </a:r>
        </a:p>
      </dgm:t>
    </dgm:pt>
    <dgm:pt modelId="{6B2BBEEB-BA16-43FE-BF04-3612145E41EF}" type="parTrans" cxnId="{C67C3311-611B-40A2-84CD-6CDCA445212E}">
      <dgm:prSet/>
      <dgm:spPr/>
      <dgm:t>
        <a:bodyPr/>
        <a:lstStyle/>
        <a:p>
          <a:endParaRPr lang="en-GB"/>
        </a:p>
      </dgm:t>
    </dgm:pt>
    <dgm:pt modelId="{5CB4A8B4-B2AF-4644-BDED-DDDD8C3F4952}" type="sibTrans" cxnId="{C67C3311-611B-40A2-84CD-6CDCA445212E}">
      <dgm:prSet/>
      <dgm:spPr/>
      <dgm:t>
        <a:bodyPr/>
        <a:lstStyle/>
        <a:p>
          <a:endParaRPr lang="en-GB"/>
        </a:p>
      </dgm:t>
    </dgm:pt>
    <dgm:pt modelId="{9E9A00C9-01AE-4B97-B22E-B14CFE1D608E}">
      <dgm:prSet/>
      <dgm:spPr/>
      <dgm:t>
        <a:bodyPr/>
        <a:lstStyle/>
        <a:p>
          <a:r>
            <a:rPr lang="en-GB" dirty="0"/>
            <a:t>Need Hub engagement?</a:t>
          </a:r>
        </a:p>
      </dgm:t>
    </dgm:pt>
    <dgm:pt modelId="{A022A073-B3DC-45D7-83DA-7D795403430C}" type="parTrans" cxnId="{417A1774-EC39-437E-A19F-CB8DEB23C61D}">
      <dgm:prSet/>
      <dgm:spPr/>
      <dgm:t>
        <a:bodyPr/>
        <a:lstStyle/>
        <a:p>
          <a:endParaRPr lang="en-GB"/>
        </a:p>
      </dgm:t>
    </dgm:pt>
    <dgm:pt modelId="{4F9C6405-3C6C-4DB4-85A0-75F45AFB8652}" type="sibTrans" cxnId="{417A1774-EC39-437E-A19F-CB8DEB23C61D}">
      <dgm:prSet/>
      <dgm:spPr/>
      <dgm:t>
        <a:bodyPr/>
        <a:lstStyle/>
        <a:p>
          <a:endParaRPr lang="en-GB"/>
        </a:p>
      </dgm:t>
    </dgm:pt>
    <dgm:pt modelId="{E9AE05C5-ED50-438D-95C4-79B66D42CE89}">
      <dgm:prSet/>
      <dgm:spPr/>
      <dgm:t>
        <a:bodyPr/>
        <a:lstStyle/>
        <a:p>
          <a:r>
            <a:rPr lang="en-GB" dirty="0"/>
            <a:t>Collaborate for new pattern</a:t>
          </a:r>
        </a:p>
      </dgm:t>
    </dgm:pt>
    <dgm:pt modelId="{C1C702D5-A0CF-48AA-9449-374C4EF40915}" type="parTrans" cxnId="{8FC1AEE0-AFBC-45F2-8040-A96AEDC6CFA3}">
      <dgm:prSet/>
      <dgm:spPr/>
      <dgm:t>
        <a:bodyPr/>
        <a:lstStyle/>
        <a:p>
          <a:endParaRPr lang="en-GB"/>
        </a:p>
      </dgm:t>
    </dgm:pt>
    <dgm:pt modelId="{AC2AC42A-EE34-4D95-AEF7-856301693437}" type="sibTrans" cxnId="{8FC1AEE0-AFBC-45F2-8040-A96AEDC6CFA3}">
      <dgm:prSet/>
      <dgm:spPr/>
      <dgm:t>
        <a:bodyPr/>
        <a:lstStyle/>
        <a:p>
          <a:endParaRPr lang="en-GB"/>
        </a:p>
      </dgm:t>
    </dgm:pt>
    <dgm:pt modelId="{8BCEA829-7677-4E47-BC2C-570E931AF09A}">
      <dgm:prSet/>
      <dgm:spPr/>
      <dgm:t>
        <a:bodyPr/>
        <a:lstStyle/>
        <a:p>
          <a:r>
            <a:rPr lang="en-GB" dirty="0"/>
            <a:t>Prioritization by tower lead</a:t>
          </a:r>
        </a:p>
      </dgm:t>
    </dgm:pt>
    <dgm:pt modelId="{44EC3FF2-3962-4C03-9E6D-1279E9A77F8F}" type="parTrans" cxnId="{714B3B01-B3F9-40AA-9170-1FDE45ADD762}">
      <dgm:prSet/>
      <dgm:spPr/>
      <dgm:t>
        <a:bodyPr/>
        <a:lstStyle/>
        <a:p>
          <a:endParaRPr lang="en-GB"/>
        </a:p>
      </dgm:t>
    </dgm:pt>
    <dgm:pt modelId="{4D7DF521-CBFF-4E1E-8D8C-7269ED804660}" type="sibTrans" cxnId="{714B3B01-B3F9-40AA-9170-1FDE45ADD762}">
      <dgm:prSet/>
      <dgm:spPr/>
      <dgm:t>
        <a:bodyPr/>
        <a:lstStyle/>
        <a:p>
          <a:endParaRPr lang="en-GB"/>
        </a:p>
      </dgm:t>
    </dgm:pt>
    <dgm:pt modelId="{D4191F0E-FB2B-4A83-8158-DD21051DA274}">
      <dgm:prSet/>
      <dgm:spPr/>
      <dgm:t>
        <a:bodyPr/>
        <a:lstStyle/>
        <a:p>
          <a:r>
            <a:rPr lang="en-GB" dirty="0"/>
            <a:t>Align hub solution design</a:t>
          </a:r>
        </a:p>
      </dgm:t>
    </dgm:pt>
    <dgm:pt modelId="{B538EEEB-FFFF-41AF-8DC2-1AAB1D43656E}" type="parTrans" cxnId="{AE9E030D-FCA0-4EA5-AAD6-EC324187A3A9}">
      <dgm:prSet/>
      <dgm:spPr/>
      <dgm:t>
        <a:bodyPr/>
        <a:lstStyle/>
        <a:p>
          <a:endParaRPr lang="en-GB"/>
        </a:p>
      </dgm:t>
    </dgm:pt>
    <dgm:pt modelId="{0B1FFF2E-9B75-4C21-B99B-BFBCCEFFD7C1}" type="sibTrans" cxnId="{AE9E030D-FCA0-4EA5-AAD6-EC324187A3A9}">
      <dgm:prSet/>
      <dgm:spPr/>
      <dgm:t>
        <a:bodyPr/>
        <a:lstStyle/>
        <a:p>
          <a:endParaRPr lang="en-GB"/>
        </a:p>
      </dgm:t>
    </dgm:pt>
    <dgm:pt modelId="{88AD4619-82E5-4B58-B419-36D91417096F}" type="pres">
      <dgm:prSet presAssocID="{D02311CB-2AE8-4413-96BD-A5BBA0202D2B}" presName="CompostProcess" presStyleCnt="0">
        <dgm:presLayoutVars>
          <dgm:dir/>
          <dgm:resizeHandles val="exact"/>
        </dgm:presLayoutVars>
      </dgm:prSet>
      <dgm:spPr/>
    </dgm:pt>
    <dgm:pt modelId="{F04EF29A-64A0-4906-89A5-2428649B8794}" type="pres">
      <dgm:prSet presAssocID="{D02311CB-2AE8-4413-96BD-A5BBA0202D2B}" presName="arrow" presStyleLbl="bgShp" presStyleIdx="0" presStyleCnt="1"/>
      <dgm:spPr/>
    </dgm:pt>
    <dgm:pt modelId="{2C68F551-A03B-4D5C-9108-91216712E26D}" type="pres">
      <dgm:prSet presAssocID="{D02311CB-2AE8-4413-96BD-A5BBA0202D2B}" presName="linearProcess" presStyleCnt="0"/>
      <dgm:spPr/>
    </dgm:pt>
    <dgm:pt modelId="{4F68B23B-5542-407A-B92D-DBEA32D7F40C}" type="pres">
      <dgm:prSet presAssocID="{4BACB0EA-1211-48E2-A7CD-76DB12D82598}" presName="textNode" presStyleLbl="node1" presStyleIdx="0" presStyleCnt="8">
        <dgm:presLayoutVars>
          <dgm:bulletEnabled val="1"/>
        </dgm:presLayoutVars>
      </dgm:prSet>
      <dgm:spPr/>
    </dgm:pt>
    <dgm:pt modelId="{8B0DE52C-5170-4238-BC01-B3C831CD1399}" type="pres">
      <dgm:prSet presAssocID="{2440BA0D-1A53-46D9-86DE-DB6F305603A0}" presName="sibTrans" presStyleCnt="0"/>
      <dgm:spPr/>
    </dgm:pt>
    <dgm:pt modelId="{D5672062-50CD-4C68-9763-13AF40FDACC8}" type="pres">
      <dgm:prSet presAssocID="{779F05BE-F38E-4DBF-A19B-2336312FEE1E}" presName="textNode" presStyleLbl="node1" presStyleIdx="1" presStyleCnt="8">
        <dgm:presLayoutVars>
          <dgm:bulletEnabled val="1"/>
        </dgm:presLayoutVars>
      </dgm:prSet>
      <dgm:spPr/>
    </dgm:pt>
    <dgm:pt modelId="{4272B656-0C8F-422D-86C3-45E61AE0FB59}" type="pres">
      <dgm:prSet presAssocID="{8FAF770C-092E-4417-81F3-73DED8043BDB}" presName="sibTrans" presStyleCnt="0"/>
      <dgm:spPr/>
    </dgm:pt>
    <dgm:pt modelId="{3A62DC93-54BD-4216-8534-0FF7968D69E5}" type="pres">
      <dgm:prSet presAssocID="{581099F2-C443-4C29-AAFF-F957C10C0BD8}" presName="textNode" presStyleLbl="node1" presStyleIdx="2" presStyleCnt="8">
        <dgm:presLayoutVars>
          <dgm:bulletEnabled val="1"/>
        </dgm:presLayoutVars>
      </dgm:prSet>
      <dgm:spPr/>
    </dgm:pt>
    <dgm:pt modelId="{89DDF0A3-CD04-41B9-BDF9-234797C99125}" type="pres">
      <dgm:prSet presAssocID="{C877FF44-1E82-472B-A8D0-AF4A07EA0F87}" presName="sibTrans" presStyleCnt="0"/>
      <dgm:spPr/>
    </dgm:pt>
    <dgm:pt modelId="{9B511C5F-01CF-48CF-B997-DD16FDDD928A}" type="pres">
      <dgm:prSet presAssocID="{FA7AAB7A-9E58-46B3-A903-F30B78C74625}" presName="textNode" presStyleLbl="node1" presStyleIdx="3" presStyleCnt="8">
        <dgm:presLayoutVars>
          <dgm:bulletEnabled val="1"/>
        </dgm:presLayoutVars>
      </dgm:prSet>
      <dgm:spPr/>
    </dgm:pt>
    <dgm:pt modelId="{1071216A-C311-4A12-9ECE-814F61B7E14F}" type="pres">
      <dgm:prSet presAssocID="{669863B0-CDA3-425E-999A-7B4E37C0F458}" presName="sibTrans" presStyleCnt="0"/>
      <dgm:spPr/>
    </dgm:pt>
    <dgm:pt modelId="{5E57555B-4AA8-49CB-92B9-D532C0F6ADD5}" type="pres">
      <dgm:prSet presAssocID="{E9AE05C5-ED50-438D-95C4-79B66D42CE89}" presName="textNode" presStyleLbl="node1" presStyleIdx="4" presStyleCnt="8">
        <dgm:presLayoutVars>
          <dgm:bulletEnabled val="1"/>
        </dgm:presLayoutVars>
      </dgm:prSet>
      <dgm:spPr/>
    </dgm:pt>
    <dgm:pt modelId="{FF5DE9B3-9518-4620-B512-AA0CBAA5F305}" type="pres">
      <dgm:prSet presAssocID="{AC2AC42A-EE34-4D95-AEF7-856301693437}" presName="sibTrans" presStyleCnt="0"/>
      <dgm:spPr/>
    </dgm:pt>
    <dgm:pt modelId="{D5BDFBB1-5DF1-4F9E-9889-D6FFEA259094}" type="pres">
      <dgm:prSet presAssocID="{8BCEA829-7677-4E47-BC2C-570E931AF09A}" presName="textNode" presStyleLbl="node1" presStyleIdx="5" presStyleCnt="8">
        <dgm:presLayoutVars>
          <dgm:bulletEnabled val="1"/>
        </dgm:presLayoutVars>
      </dgm:prSet>
      <dgm:spPr/>
    </dgm:pt>
    <dgm:pt modelId="{F8BDBDDB-BF88-42F5-89FE-3C40FAC7497A}" type="pres">
      <dgm:prSet presAssocID="{4D7DF521-CBFF-4E1E-8D8C-7269ED804660}" presName="sibTrans" presStyleCnt="0"/>
      <dgm:spPr/>
    </dgm:pt>
    <dgm:pt modelId="{3A0A5F27-E6E9-46DC-BC70-3E0D94A9A596}" type="pres">
      <dgm:prSet presAssocID="{D4191F0E-FB2B-4A83-8158-DD21051DA274}" presName="textNode" presStyleLbl="node1" presStyleIdx="6" presStyleCnt="8">
        <dgm:presLayoutVars>
          <dgm:bulletEnabled val="1"/>
        </dgm:presLayoutVars>
      </dgm:prSet>
      <dgm:spPr/>
    </dgm:pt>
    <dgm:pt modelId="{1EB7256A-5835-40E0-9D35-62004B6BA776}" type="pres">
      <dgm:prSet presAssocID="{0B1FFF2E-9B75-4C21-B99B-BFBCCEFFD7C1}" presName="sibTrans" presStyleCnt="0"/>
      <dgm:spPr/>
    </dgm:pt>
    <dgm:pt modelId="{404B09A1-D403-49F7-953B-A532F86ADD7F}" type="pres">
      <dgm:prSet presAssocID="{F4CDBF34-5A35-49B0-BCBE-B34B5798357C}" presName="textNode" presStyleLbl="node1" presStyleIdx="7" presStyleCnt="8">
        <dgm:presLayoutVars>
          <dgm:bulletEnabled val="1"/>
        </dgm:presLayoutVars>
      </dgm:prSet>
      <dgm:spPr/>
    </dgm:pt>
  </dgm:ptLst>
  <dgm:cxnLst>
    <dgm:cxn modelId="{714B3B01-B3F9-40AA-9170-1FDE45ADD762}" srcId="{D02311CB-2AE8-4413-96BD-A5BBA0202D2B}" destId="{8BCEA829-7677-4E47-BC2C-570E931AF09A}" srcOrd="5" destOrd="0" parTransId="{44EC3FF2-3962-4C03-9E6D-1279E9A77F8F}" sibTransId="{4D7DF521-CBFF-4E1E-8D8C-7269ED804660}"/>
    <dgm:cxn modelId="{AE9E030D-FCA0-4EA5-AAD6-EC324187A3A9}" srcId="{D02311CB-2AE8-4413-96BD-A5BBA0202D2B}" destId="{D4191F0E-FB2B-4A83-8158-DD21051DA274}" srcOrd="6" destOrd="0" parTransId="{B538EEEB-FFFF-41AF-8DC2-1AAB1D43656E}" sibTransId="{0B1FFF2E-9B75-4C21-B99B-BFBCCEFFD7C1}"/>
    <dgm:cxn modelId="{C67C3311-611B-40A2-84CD-6CDCA445212E}" srcId="{D02311CB-2AE8-4413-96BD-A5BBA0202D2B}" destId="{F4CDBF34-5A35-49B0-BCBE-B34B5798357C}" srcOrd="7" destOrd="0" parTransId="{6B2BBEEB-BA16-43FE-BF04-3612145E41EF}" sibTransId="{5CB4A8B4-B2AF-4644-BDED-DDDD8C3F4952}"/>
    <dgm:cxn modelId="{78CD9B29-5D8A-47E5-B000-BD85A109A225}" type="presOf" srcId="{F4CDBF34-5A35-49B0-BCBE-B34B5798357C}" destId="{404B09A1-D403-49F7-953B-A532F86ADD7F}" srcOrd="0" destOrd="0" presId="urn:microsoft.com/office/officeart/2005/8/layout/hProcess9"/>
    <dgm:cxn modelId="{A1DE7C45-B524-47FB-8170-27689738B825}" type="presOf" srcId="{E9AE05C5-ED50-438D-95C4-79B66D42CE89}" destId="{5E57555B-4AA8-49CB-92B9-D532C0F6ADD5}" srcOrd="0" destOrd="0" presId="urn:microsoft.com/office/officeart/2005/8/layout/hProcess9"/>
    <dgm:cxn modelId="{AE75F047-34BB-4735-983E-2C0BADDEE1C3}" srcId="{D02311CB-2AE8-4413-96BD-A5BBA0202D2B}" destId="{4BACB0EA-1211-48E2-A7CD-76DB12D82598}" srcOrd="0" destOrd="0" parTransId="{BE7D5FAB-4DF8-48F9-A018-3331AD10A777}" sibTransId="{2440BA0D-1A53-46D9-86DE-DB6F305603A0}"/>
    <dgm:cxn modelId="{93755371-F95E-4B4E-AEED-1D216EC83ECB}" srcId="{D02311CB-2AE8-4413-96BD-A5BBA0202D2B}" destId="{581099F2-C443-4C29-AAFF-F957C10C0BD8}" srcOrd="2" destOrd="0" parTransId="{5DEC0718-E4A3-46D9-B7C7-2261EFD122FA}" sibTransId="{C877FF44-1E82-472B-A8D0-AF4A07EA0F87}"/>
    <dgm:cxn modelId="{E3594073-A625-4E3B-A06B-13119F623C4A}" type="presOf" srcId="{8BCEA829-7677-4E47-BC2C-570E931AF09A}" destId="{D5BDFBB1-5DF1-4F9E-9889-D6FFEA259094}" srcOrd="0" destOrd="0" presId="urn:microsoft.com/office/officeart/2005/8/layout/hProcess9"/>
    <dgm:cxn modelId="{417A1774-EC39-437E-A19F-CB8DEB23C61D}" srcId="{FA7AAB7A-9E58-46B3-A903-F30B78C74625}" destId="{9E9A00C9-01AE-4B97-B22E-B14CFE1D608E}" srcOrd="0" destOrd="0" parTransId="{A022A073-B3DC-45D7-83DA-7D795403430C}" sibTransId="{4F9C6405-3C6C-4DB4-85A0-75F45AFB8652}"/>
    <dgm:cxn modelId="{F74E6D7C-7F8C-4C0D-8250-273C9F5962CB}" type="presOf" srcId="{779F05BE-F38E-4DBF-A19B-2336312FEE1E}" destId="{D5672062-50CD-4C68-9763-13AF40FDACC8}" srcOrd="0" destOrd="0" presId="urn:microsoft.com/office/officeart/2005/8/layout/hProcess9"/>
    <dgm:cxn modelId="{E0CE4182-59F3-4C59-90B2-104389AA9E0A}" type="presOf" srcId="{D02311CB-2AE8-4413-96BD-A5BBA0202D2B}" destId="{88AD4619-82E5-4B58-B419-36D91417096F}" srcOrd="0" destOrd="0" presId="urn:microsoft.com/office/officeart/2005/8/layout/hProcess9"/>
    <dgm:cxn modelId="{A89C6584-71F3-4196-BB54-C6E12F1E3B3E}" type="presOf" srcId="{D4191F0E-FB2B-4A83-8158-DD21051DA274}" destId="{3A0A5F27-E6E9-46DC-BC70-3E0D94A9A596}" srcOrd="0" destOrd="0" presId="urn:microsoft.com/office/officeart/2005/8/layout/hProcess9"/>
    <dgm:cxn modelId="{1AE48290-2F4F-42E0-BF4C-FB11D5D27892}" srcId="{D02311CB-2AE8-4413-96BD-A5BBA0202D2B}" destId="{779F05BE-F38E-4DBF-A19B-2336312FEE1E}" srcOrd="1" destOrd="0" parTransId="{32D3A3A6-A53E-46A4-8B03-5C6A77167CFC}" sibTransId="{8FAF770C-092E-4417-81F3-73DED8043BDB}"/>
    <dgm:cxn modelId="{4E59839C-BA14-4695-B9E7-21B91DFBC0F5}" type="presOf" srcId="{9E9A00C9-01AE-4B97-B22E-B14CFE1D608E}" destId="{9B511C5F-01CF-48CF-B997-DD16FDDD928A}" srcOrd="0" destOrd="1" presId="urn:microsoft.com/office/officeart/2005/8/layout/hProcess9"/>
    <dgm:cxn modelId="{B23855C2-0F03-43C8-81E1-1537747D1485}" srcId="{D02311CB-2AE8-4413-96BD-A5BBA0202D2B}" destId="{FA7AAB7A-9E58-46B3-A903-F30B78C74625}" srcOrd="3" destOrd="0" parTransId="{67C4014D-64C7-4EB2-A92B-21E9B3140899}" sibTransId="{669863B0-CDA3-425E-999A-7B4E37C0F458}"/>
    <dgm:cxn modelId="{159519C6-E4D7-43D2-89CA-2C1A607038CE}" type="presOf" srcId="{FA7AAB7A-9E58-46B3-A903-F30B78C74625}" destId="{9B511C5F-01CF-48CF-B997-DD16FDDD928A}" srcOrd="0" destOrd="0" presId="urn:microsoft.com/office/officeart/2005/8/layout/hProcess9"/>
    <dgm:cxn modelId="{18273FCA-6371-4390-8103-0B4354CB1F2E}" type="presOf" srcId="{581099F2-C443-4C29-AAFF-F957C10C0BD8}" destId="{3A62DC93-54BD-4216-8534-0FF7968D69E5}" srcOrd="0" destOrd="0" presId="urn:microsoft.com/office/officeart/2005/8/layout/hProcess9"/>
    <dgm:cxn modelId="{8FC1AEE0-AFBC-45F2-8040-A96AEDC6CFA3}" srcId="{D02311CB-2AE8-4413-96BD-A5BBA0202D2B}" destId="{E9AE05C5-ED50-438D-95C4-79B66D42CE89}" srcOrd="4" destOrd="0" parTransId="{C1C702D5-A0CF-48AA-9449-374C4EF40915}" sibTransId="{AC2AC42A-EE34-4D95-AEF7-856301693437}"/>
    <dgm:cxn modelId="{E32720E9-05F5-4502-9FAA-BFA5970E807A}" type="presOf" srcId="{4BACB0EA-1211-48E2-A7CD-76DB12D82598}" destId="{4F68B23B-5542-407A-B92D-DBEA32D7F40C}" srcOrd="0" destOrd="0" presId="urn:microsoft.com/office/officeart/2005/8/layout/hProcess9"/>
    <dgm:cxn modelId="{5EB066F0-19A0-4BD8-A5D3-06B3431EA4A4}" type="presParOf" srcId="{88AD4619-82E5-4B58-B419-36D91417096F}" destId="{F04EF29A-64A0-4906-89A5-2428649B8794}" srcOrd="0" destOrd="0" presId="urn:microsoft.com/office/officeart/2005/8/layout/hProcess9"/>
    <dgm:cxn modelId="{E9C632A1-E787-45AE-847F-F9B66B0011F5}" type="presParOf" srcId="{88AD4619-82E5-4B58-B419-36D91417096F}" destId="{2C68F551-A03B-4D5C-9108-91216712E26D}" srcOrd="1" destOrd="0" presId="urn:microsoft.com/office/officeart/2005/8/layout/hProcess9"/>
    <dgm:cxn modelId="{93F0C79B-F029-4619-B3F6-E8D201401F20}" type="presParOf" srcId="{2C68F551-A03B-4D5C-9108-91216712E26D}" destId="{4F68B23B-5542-407A-B92D-DBEA32D7F40C}" srcOrd="0" destOrd="0" presId="urn:microsoft.com/office/officeart/2005/8/layout/hProcess9"/>
    <dgm:cxn modelId="{2A7FF29A-4BB3-4EBB-A0B2-6F6256BDA1D6}" type="presParOf" srcId="{2C68F551-A03B-4D5C-9108-91216712E26D}" destId="{8B0DE52C-5170-4238-BC01-B3C831CD1399}" srcOrd="1" destOrd="0" presId="urn:microsoft.com/office/officeart/2005/8/layout/hProcess9"/>
    <dgm:cxn modelId="{FA794A51-33C5-4404-9C44-0B14C8D555DB}" type="presParOf" srcId="{2C68F551-A03B-4D5C-9108-91216712E26D}" destId="{D5672062-50CD-4C68-9763-13AF40FDACC8}" srcOrd="2" destOrd="0" presId="urn:microsoft.com/office/officeart/2005/8/layout/hProcess9"/>
    <dgm:cxn modelId="{7122659D-7A63-4D29-948E-581DECD8D87F}" type="presParOf" srcId="{2C68F551-A03B-4D5C-9108-91216712E26D}" destId="{4272B656-0C8F-422D-86C3-45E61AE0FB59}" srcOrd="3" destOrd="0" presId="urn:microsoft.com/office/officeart/2005/8/layout/hProcess9"/>
    <dgm:cxn modelId="{1A5F6E21-D3F4-46DA-9BE5-7F86E304D5F1}" type="presParOf" srcId="{2C68F551-A03B-4D5C-9108-91216712E26D}" destId="{3A62DC93-54BD-4216-8534-0FF7968D69E5}" srcOrd="4" destOrd="0" presId="urn:microsoft.com/office/officeart/2005/8/layout/hProcess9"/>
    <dgm:cxn modelId="{B39803E6-9452-4C23-BC87-934E22913DCA}" type="presParOf" srcId="{2C68F551-A03B-4D5C-9108-91216712E26D}" destId="{89DDF0A3-CD04-41B9-BDF9-234797C99125}" srcOrd="5" destOrd="0" presId="urn:microsoft.com/office/officeart/2005/8/layout/hProcess9"/>
    <dgm:cxn modelId="{E5F56282-CC17-4A36-BA83-D5D4BE1D67C3}" type="presParOf" srcId="{2C68F551-A03B-4D5C-9108-91216712E26D}" destId="{9B511C5F-01CF-48CF-B997-DD16FDDD928A}" srcOrd="6" destOrd="0" presId="urn:microsoft.com/office/officeart/2005/8/layout/hProcess9"/>
    <dgm:cxn modelId="{A9614EAB-13CA-4F6D-934B-C108346263A8}" type="presParOf" srcId="{2C68F551-A03B-4D5C-9108-91216712E26D}" destId="{1071216A-C311-4A12-9ECE-814F61B7E14F}" srcOrd="7" destOrd="0" presId="urn:microsoft.com/office/officeart/2005/8/layout/hProcess9"/>
    <dgm:cxn modelId="{15BA7D1F-281F-43D3-8C86-2B50D752F969}" type="presParOf" srcId="{2C68F551-A03B-4D5C-9108-91216712E26D}" destId="{5E57555B-4AA8-49CB-92B9-D532C0F6ADD5}" srcOrd="8" destOrd="0" presId="urn:microsoft.com/office/officeart/2005/8/layout/hProcess9"/>
    <dgm:cxn modelId="{495F3BDE-BF18-44EF-8368-C3D0E272906A}" type="presParOf" srcId="{2C68F551-A03B-4D5C-9108-91216712E26D}" destId="{FF5DE9B3-9518-4620-B512-AA0CBAA5F305}" srcOrd="9" destOrd="0" presId="urn:microsoft.com/office/officeart/2005/8/layout/hProcess9"/>
    <dgm:cxn modelId="{447F6FFA-B05E-42CB-A273-89320E6F70E2}" type="presParOf" srcId="{2C68F551-A03B-4D5C-9108-91216712E26D}" destId="{D5BDFBB1-5DF1-4F9E-9889-D6FFEA259094}" srcOrd="10" destOrd="0" presId="urn:microsoft.com/office/officeart/2005/8/layout/hProcess9"/>
    <dgm:cxn modelId="{8043FF15-2A8F-4E80-A5F5-9EA52F643A97}" type="presParOf" srcId="{2C68F551-A03B-4D5C-9108-91216712E26D}" destId="{F8BDBDDB-BF88-42F5-89FE-3C40FAC7497A}" srcOrd="11" destOrd="0" presId="urn:microsoft.com/office/officeart/2005/8/layout/hProcess9"/>
    <dgm:cxn modelId="{7DDCB553-DBAB-46A3-AAB3-CAA539FAEFB4}" type="presParOf" srcId="{2C68F551-A03B-4D5C-9108-91216712E26D}" destId="{3A0A5F27-E6E9-46DC-BC70-3E0D94A9A596}" srcOrd="12" destOrd="0" presId="urn:microsoft.com/office/officeart/2005/8/layout/hProcess9"/>
    <dgm:cxn modelId="{3DA753A9-507C-4099-9BC8-49A388AF11A5}" type="presParOf" srcId="{2C68F551-A03B-4D5C-9108-91216712E26D}" destId="{1EB7256A-5835-40E0-9D35-62004B6BA776}" srcOrd="13" destOrd="0" presId="urn:microsoft.com/office/officeart/2005/8/layout/hProcess9"/>
    <dgm:cxn modelId="{AB45D6B9-C8C4-44A2-8DE8-80F5E63031D8}" type="presParOf" srcId="{2C68F551-A03B-4D5C-9108-91216712E26D}" destId="{404B09A1-D403-49F7-953B-A532F86ADD7F}" srcOrd="1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EF29A-64A0-4906-89A5-2428649B8794}">
      <dsp:nvSpPr>
        <dsp:cNvPr id="0" name=""/>
        <dsp:cNvSpPr/>
      </dsp:nvSpPr>
      <dsp:spPr>
        <a:xfrm>
          <a:off x="717141" y="0"/>
          <a:ext cx="8127598" cy="226721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68B23B-5542-407A-B92D-DBEA32D7F40C}">
      <dsp:nvSpPr>
        <dsp:cNvPr id="0" name=""/>
        <dsp:cNvSpPr/>
      </dsp:nvSpPr>
      <dsp:spPr>
        <a:xfrm>
          <a:off x="119" y="680163"/>
          <a:ext cx="1509275" cy="9068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Business request</a:t>
          </a:r>
        </a:p>
      </dsp:txBody>
      <dsp:txXfrm>
        <a:off x="44389" y="724433"/>
        <a:ext cx="1420735" cy="818344"/>
      </dsp:txXfrm>
    </dsp:sp>
    <dsp:sp modelId="{D5672062-50CD-4C68-9763-13AF40FDACC8}">
      <dsp:nvSpPr>
        <dsp:cNvPr id="0" name=""/>
        <dsp:cNvSpPr/>
      </dsp:nvSpPr>
      <dsp:spPr>
        <a:xfrm>
          <a:off x="1610592" y="680163"/>
          <a:ext cx="1509275" cy="9068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Spoke Assessment</a:t>
          </a:r>
        </a:p>
      </dsp:txBody>
      <dsp:txXfrm>
        <a:off x="1654862" y="724433"/>
        <a:ext cx="1420735" cy="818344"/>
      </dsp:txXfrm>
    </dsp:sp>
    <dsp:sp modelId="{3A62DC93-54BD-4216-8534-0FF7968D69E5}">
      <dsp:nvSpPr>
        <dsp:cNvPr id="0" name=""/>
        <dsp:cNvSpPr/>
      </dsp:nvSpPr>
      <dsp:spPr>
        <a:xfrm>
          <a:off x="3221066" y="680163"/>
          <a:ext cx="1509275" cy="9068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Align spoke solution champion</a:t>
          </a:r>
        </a:p>
      </dsp:txBody>
      <dsp:txXfrm>
        <a:off x="3265336" y="724433"/>
        <a:ext cx="1420735" cy="818344"/>
      </dsp:txXfrm>
    </dsp:sp>
    <dsp:sp modelId="{9B511C5F-01CF-48CF-B997-DD16FDDD928A}">
      <dsp:nvSpPr>
        <dsp:cNvPr id="0" name=""/>
        <dsp:cNvSpPr/>
      </dsp:nvSpPr>
      <dsp:spPr>
        <a:xfrm>
          <a:off x="4831539" y="680163"/>
          <a:ext cx="1509275" cy="9068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Spoke – design </a:t>
          </a:r>
        </a:p>
      </dsp:txBody>
      <dsp:txXfrm>
        <a:off x="4875809" y="724433"/>
        <a:ext cx="1420735" cy="818344"/>
      </dsp:txXfrm>
    </dsp:sp>
    <dsp:sp modelId="{C0501DE2-B26A-4771-8A10-713EED9CBE2C}">
      <dsp:nvSpPr>
        <dsp:cNvPr id="0" name=""/>
        <dsp:cNvSpPr/>
      </dsp:nvSpPr>
      <dsp:spPr>
        <a:xfrm>
          <a:off x="6442012" y="680163"/>
          <a:ext cx="1509275" cy="9068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HLD (Hub) review</a:t>
          </a:r>
          <a:endParaRPr lang="en-GB" sz="1700" kern="1200" dirty="0"/>
        </a:p>
      </dsp:txBody>
      <dsp:txXfrm>
        <a:off x="6486282" y="724433"/>
        <a:ext cx="1420735" cy="818344"/>
      </dsp:txXfrm>
    </dsp:sp>
    <dsp:sp modelId="{404B09A1-D403-49F7-953B-A532F86ADD7F}">
      <dsp:nvSpPr>
        <dsp:cNvPr id="0" name=""/>
        <dsp:cNvSpPr/>
      </dsp:nvSpPr>
      <dsp:spPr>
        <a:xfrm>
          <a:off x="8052486" y="680163"/>
          <a:ext cx="1509275" cy="9068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DDA - approval</a:t>
          </a:r>
        </a:p>
      </dsp:txBody>
      <dsp:txXfrm>
        <a:off x="8096756" y="724433"/>
        <a:ext cx="1420735" cy="818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EF29A-64A0-4906-89A5-2428649B8794}">
      <dsp:nvSpPr>
        <dsp:cNvPr id="0" name=""/>
        <dsp:cNvSpPr/>
      </dsp:nvSpPr>
      <dsp:spPr>
        <a:xfrm>
          <a:off x="869942" y="0"/>
          <a:ext cx="9859342" cy="226721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68B23B-5542-407A-B92D-DBEA32D7F40C}">
      <dsp:nvSpPr>
        <dsp:cNvPr id="0" name=""/>
        <dsp:cNvSpPr/>
      </dsp:nvSpPr>
      <dsp:spPr>
        <a:xfrm>
          <a:off x="435" y="680163"/>
          <a:ext cx="1354025" cy="9068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Business request</a:t>
          </a:r>
        </a:p>
      </dsp:txBody>
      <dsp:txXfrm>
        <a:off x="44705" y="724433"/>
        <a:ext cx="1265485" cy="818344"/>
      </dsp:txXfrm>
    </dsp:sp>
    <dsp:sp modelId="{D5672062-50CD-4C68-9763-13AF40FDACC8}">
      <dsp:nvSpPr>
        <dsp:cNvPr id="0" name=""/>
        <dsp:cNvSpPr/>
      </dsp:nvSpPr>
      <dsp:spPr>
        <a:xfrm>
          <a:off x="1463911" y="680163"/>
          <a:ext cx="1354025" cy="9068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Spoke Assessment</a:t>
          </a:r>
        </a:p>
      </dsp:txBody>
      <dsp:txXfrm>
        <a:off x="1508181" y="724433"/>
        <a:ext cx="1265485" cy="818344"/>
      </dsp:txXfrm>
    </dsp:sp>
    <dsp:sp modelId="{3A62DC93-54BD-4216-8534-0FF7968D69E5}">
      <dsp:nvSpPr>
        <dsp:cNvPr id="0" name=""/>
        <dsp:cNvSpPr/>
      </dsp:nvSpPr>
      <dsp:spPr>
        <a:xfrm>
          <a:off x="2927387" y="680163"/>
          <a:ext cx="1354025" cy="9068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Align spoke solution champion</a:t>
          </a:r>
        </a:p>
      </dsp:txBody>
      <dsp:txXfrm>
        <a:off x="2971657" y="724433"/>
        <a:ext cx="1265485" cy="818344"/>
      </dsp:txXfrm>
    </dsp:sp>
    <dsp:sp modelId="{9B511C5F-01CF-48CF-B997-DD16FDDD928A}">
      <dsp:nvSpPr>
        <dsp:cNvPr id="0" name=""/>
        <dsp:cNvSpPr/>
      </dsp:nvSpPr>
      <dsp:spPr>
        <a:xfrm>
          <a:off x="4390863" y="680163"/>
          <a:ext cx="1354025" cy="9068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t>Spoke – design</a:t>
          </a:r>
        </a:p>
        <a:p>
          <a:pPr marL="57150" lvl="1" indent="-57150" algn="l" defTabSz="444500">
            <a:lnSpc>
              <a:spcPct val="90000"/>
            </a:lnSpc>
            <a:spcBef>
              <a:spcPct val="0"/>
            </a:spcBef>
            <a:spcAft>
              <a:spcPct val="15000"/>
            </a:spcAft>
            <a:buChar char="•"/>
          </a:pPr>
          <a:r>
            <a:rPr lang="en-GB" sz="1000" kern="1200" dirty="0"/>
            <a:t>Need Hub engagement?</a:t>
          </a:r>
        </a:p>
      </dsp:txBody>
      <dsp:txXfrm>
        <a:off x="4435133" y="724433"/>
        <a:ext cx="1265485" cy="818344"/>
      </dsp:txXfrm>
    </dsp:sp>
    <dsp:sp modelId="{5E57555B-4AA8-49CB-92B9-D532C0F6ADD5}">
      <dsp:nvSpPr>
        <dsp:cNvPr id="0" name=""/>
        <dsp:cNvSpPr/>
      </dsp:nvSpPr>
      <dsp:spPr>
        <a:xfrm>
          <a:off x="5854338" y="680163"/>
          <a:ext cx="1354025" cy="9068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Collaborate for new pattern</a:t>
          </a:r>
        </a:p>
      </dsp:txBody>
      <dsp:txXfrm>
        <a:off x="5898608" y="724433"/>
        <a:ext cx="1265485" cy="818344"/>
      </dsp:txXfrm>
    </dsp:sp>
    <dsp:sp modelId="{D5BDFBB1-5DF1-4F9E-9889-D6FFEA259094}">
      <dsp:nvSpPr>
        <dsp:cNvPr id="0" name=""/>
        <dsp:cNvSpPr/>
      </dsp:nvSpPr>
      <dsp:spPr>
        <a:xfrm>
          <a:off x="7317814" y="680163"/>
          <a:ext cx="1354025" cy="9068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Prioritization by tower lead</a:t>
          </a:r>
        </a:p>
      </dsp:txBody>
      <dsp:txXfrm>
        <a:off x="7362084" y="724433"/>
        <a:ext cx="1265485" cy="818344"/>
      </dsp:txXfrm>
    </dsp:sp>
    <dsp:sp modelId="{3A0A5F27-E6E9-46DC-BC70-3E0D94A9A596}">
      <dsp:nvSpPr>
        <dsp:cNvPr id="0" name=""/>
        <dsp:cNvSpPr/>
      </dsp:nvSpPr>
      <dsp:spPr>
        <a:xfrm>
          <a:off x="8781290" y="680163"/>
          <a:ext cx="1354025" cy="9068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Align hub solution design</a:t>
          </a:r>
        </a:p>
      </dsp:txBody>
      <dsp:txXfrm>
        <a:off x="8825560" y="724433"/>
        <a:ext cx="1265485" cy="818344"/>
      </dsp:txXfrm>
    </dsp:sp>
    <dsp:sp modelId="{404B09A1-D403-49F7-953B-A532F86ADD7F}">
      <dsp:nvSpPr>
        <dsp:cNvPr id="0" name=""/>
        <dsp:cNvSpPr/>
      </dsp:nvSpPr>
      <dsp:spPr>
        <a:xfrm>
          <a:off x="10244766" y="680163"/>
          <a:ext cx="1354025" cy="9068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DDA - approval</a:t>
          </a:r>
        </a:p>
      </dsp:txBody>
      <dsp:txXfrm>
        <a:off x="10289036" y="724433"/>
        <a:ext cx="1265485" cy="8183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46400" cy="4968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bwMode="gray">
          <a:xfrm>
            <a:off x="3849688" y="0"/>
            <a:ext cx="2946400" cy="496888"/>
          </a:xfrm>
          <a:prstGeom prst="rect">
            <a:avLst/>
          </a:prstGeom>
        </p:spPr>
        <p:txBody>
          <a:bodyPr vert="horz" lIns="91440" tIns="45720" rIns="91440" bIns="45720" rtlCol="0"/>
          <a:lstStyle>
            <a:lvl1pPr algn="r">
              <a:defRPr sz="1200"/>
            </a:lvl1pPr>
          </a:lstStyle>
          <a:p>
            <a:fld id="{E1DDCDDD-6A39-4174-8483-0AB311E9E9AC}" type="datetimeFigureOut">
              <a:rPr lang="en-GB" smtClean="0"/>
              <a:t>17/11/2021</a:t>
            </a:fld>
            <a:endParaRPr lang="en-GB" dirty="0"/>
          </a:p>
        </p:txBody>
      </p:sp>
      <p:sp>
        <p:nvSpPr>
          <p:cNvPr id="4" name="Footer Placeholder 3"/>
          <p:cNvSpPr>
            <a:spLocks noGrp="1"/>
          </p:cNvSpPr>
          <p:nvPr>
            <p:ph type="ftr" sz="quarter" idx="2"/>
          </p:nvPr>
        </p:nvSpPr>
        <p:spPr bwMode="gray">
          <a:xfrm>
            <a:off x="0" y="9429750"/>
            <a:ext cx="2946400" cy="496888"/>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bwMode="gray">
          <a:xfrm>
            <a:off x="3849688" y="9429750"/>
            <a:ext cx="2946400" cy="496888"/>
          </a:xfrm>
          <a:prstGeom prst="rect">
            <a:avLst/>
          </a:prstGeom>
        </p:spPr>
        <p:txBody>
          <a:bodyPr vert="horz" lIns="91440" tIns="45720" rIns="91440" bIns="45720" rtlCol="0" anchor="b"/>
          <a:lstStyle>
            <a:lvl1pPr algn="r">
              <a:defRPr sz="1200"/>
            </a:lvl1pPr>
          </a:lstStyle>
          <a:p>
            <a:fld id="{E710D053-0B82-45E7-B78F-C2B02DF2ACF5}" type="slidenum">
              <a:rPr lang="en-GB" smtClean="0"/>
              <a:t>‹#›</a:t>
            </a:fld>
            <a:endParaRPr lang="en-GB" dirty="0"/>
          </a:p>
        </p:txBody>
      </p:sp>
    </p:spTree>
    <p:extLst>
      <p:ext uri="{BB962C8B-B14F-4D97-AF65-F5344CB8AC3E}">
        <p14:creationId xmlns:p14="http://schemas.microsoft.com/office/powerpoint/2010/main" val="2955791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45659" cy="496411"/>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bwMode="gray">
          <a:xfrm>
            <a:off x="3850443" y="0"/>
            <a:ext cx="2945659" cy="496411"/>
          </a:xfrm>
          <a:prstGeom prst="rect">
            <a:avLst/>
          </a:prstGeom>
        </p:spPr>
        <p:txBody>
          <a:bodyPr vert="horz" lIns="91440" tIns="45720" rIns="91440" bIns="45720" rtlCol="0"/>
          <a:lstStyle>
            <a:lvl1pPr algn="r">
              <a:defRPr sz="1200"/>
            </a:lvl1pPr>
          </a:lstStyle>
          <a:p>
            <a:fld id="{B360BDEA-34B3-49EF-A8C9-F8A53CA82E4A}" type="datetimeFigureOut">
              <a:rPr lang="en-GB" noProof="0" smtClean="0"/>
              <a:t>17/11/2021</a:t>
            </a:fld>
            <a:endParaRPr lang="en-GB" noProof="0" dirty="0"/>
          </a:p>
        </p:txBody>
      </p:sp>
      <p:sp>
        <p:nvSpPr>
          <p:cNvPr id="4" name="Slide Image Placeholder 3"/>
          <p:cNvSpPr>
            <a:spLocks noGrp="1" noRot="1" noChangeAspect="1"/>
          </p:cNvSpPr>
          <p:nvPr>
            <p:ph type="sldImg" idx="2"/>
          </p:nvPr>
        </p:nvSpPr>
        <p:spPr bwMode="gray">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bwMode="gray">
          <a:xfrm>
            <a:off x="679768" y="4715907"/>
            <a:ext cx="5438140" cy="4467701"/>
          </a:xfrm>
          <a:prstGeom prst="rect">
            <a:avLst/>
          </a:prstGeom>
        </p:spPr>
        <p:txBody>
          <a:bodyPr vert="horz" lIns="91440" tIns="45720" rIns="91440" bIns="4572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bwMode="gray">
          <a:xfrm>
            <a:off x="0" y="9430091"/>
            <a:ext cx="2945659" cy="496411"/>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bwMode="gray">
          <a:xfrm>
            <a:off x="3850443" y="9430091"/>
            <a:ext cx="2945659" cy="496411"/>
          </a:xfrm>
          <a:prstGeom prst="rect">
            <a:avLst/>
          </a:prstGeom>
        </p:spPr>
        <p:txBody>
          <a:bodyPr vert="horz" lIns="91440" tIns="45720" rIns="91440" bIns="45720" rtlCol="0" anchor="b"/>
          <a:lstStyle>
            <a:lvl1pPr algn="r">
              <a:defRPr sz="1200"/>
            </a:lvl1pPr>
          </a:lstStyle>
          <a:p>
            <a:fld id="{A38F7E5F-4FDC-428E-A47A-035C493D8182}" type="slidenum">
              <a:rPr lang="en-GB" noProof="0" smtClean="0"/>
              <a:t>‹#›</a:t>
            </a:fld>
            <a:endParaRPr lang="en-GB" noProof="0" dirty="0"/>
          </a:p>
        </p:txBody>
      </p:sp>
    </p:spTree>
    <p:extLst>
      <p:ext uri="{BB962C8B-B14F-4D97-AF65-F5344CB8AC3E}">
        <p14:creationId xmlns:p14="http://schemas.microsoft.com/office/powerpoint/2010/main" val="141282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ubtitle"/>
          <p:cNvSpPr>
            <a:spLocks noGrp="1"/>
          </p:cNvSpPr>
          <p:nvPr>
            <p:ph type="subTitle" idx="1" hasCustomPrompt="1"/>
          </p:nvPr>
        </p:nvSpPr>
        <p:spPr bwMode="gray">
          <a:xfrm>
            <a:off x="610964" y="4720863"/>
            <a:ext cx="5914934" cy="554400"/>
          </a:xfrm>
        </p:spPr>
        <p:txBody>
          <a:bodyPr anchor="t" anchorCtr="0">
            <a:noAutofit/>
          </a:bodyPr>
          <a:lstStyle>
            <a:lvl1pPr marL="0" indent="0" algn="l">
              <a:spcBef>
                <a:spcPts val="0"/>
              </a:spcBef>
              <a:buNone/>
              <a:defRPr sz="2000" b="0" baseline="0">
                <a:solidFill>
                  <a:schemeClr val="tx2"/>
                </a:solidFill>
                <a:latin typeface="RN House Sans Regular" panose="020B0504020203020204" pitchFamily="34" charset="0"/>
              </a:defRPr>
            </a:lvl1pPr>
            <a:lvl2pPr marL="517352" indent="0" algn="ctr">
              <a:buNone/>
              <a:defRPr>
                <a:solidFill>
                  <a:schemeClr val="tx1">
                    <a:tint val="75000"/>
                  </a:schemeClr>
                </a:solidFill>
              </a:defRPr>
            </a:lvl2pPr>
            <a:lvl3pPr marL="1034701" indent="0" algn="ctr">
              <a:buNone/>
              <a:defRPr>
                <a:solidFill>
                  <a:schemeClr val="tx1">
                    <a:tint val="75000"/>
                  </a:schemeClr>
                </a:solidFill>
              </a:defRPr>
            </a:lvl3pPr>
            <a:lvl4pPr marL="1552051" indent="0" algn="ctr">
              <a:buNone/>
              <a:defRPr>
                <a:solidFill>
                  <a:schemeClr val="tx1">
                    <a:tint val="75000"/>
                  </a:schemeClr>
                </a:solidFill>
              </a:defRPr>
            </a:lvl4pPr>
            <a:lvl5pPr marL="2069402" indent="0" algn="ctr">
              <a:buNone/>
              <a:defRPr>
                <a:solidFill>
                  <a:schemeClr val="tx1">
                    <a:tint val="75000"/>
                  </a:schemeClr>
                </a:solidFill>
              </a:defRPr>
            </a:lvl5pPr>
            <a:lvl6pPr marL="2586753" indent="0" algn="ctr">
              <a:buNone/>
              <a:defRPr>
                <a:solidFill>
                  <a:schemeClr val="tx1">
                    <a:tint val="75000"/>
                  </a:schemeClr>
                </a:solidFill>
              </a:defRPr>
            </a:lvl6pPr>
            <a:lvl7pPr marL="3104103" indent="0" algn="ctr">
              <a:buNone/>
              <a:defRPr>
                <a:solidFill>
                  <a:schemeClr val="tx1">
                    <a:tint val="75000"/>
                  </a:schemeClr>
                </a:solidFill>
              </a:defRPr>
            </a:lvl7pPr>
            <a:lvl8pPr marL="3621455" indent="0" algn="ctr">
              <a:buNone/>
              <a:defRPr>
                <a:solidFill>
                  <a:schemeClr val="tx1">
                    <a:tint val="75000"/>
                  </a:schemeClr>
                </a:solidFill>
              </a:defRPr>
            </a:lvl8pPr>
            <a:lvl9pPr marL="4138804" indent="0" algn="ctr">
              <a:buNone/>
              <a:defRPr>
                <a:solidFill>
                  <a:schemeClr val="tx1">
                    <a:tint val="75000"/>
                  </a:schemeClr>
                </a:solidFill>
              </a:defRPr>
            </a:lvl9pPr>
          </a:lstStyle>
          <a:p>
            <a:r>
              <a:rPr lang="en-GB" noProof="0" dirty="0"/>
              <a:t>Click to add subtitle</a:t>
            </a:r>
          </a:p>
        </p:txBody>
      </p:sp>
      <p:sp>
        <p:nvSpPr>
          <p:cNvPr id="7" name="Title 6"/>
          <p:cNvSpPr>
            <a:spLocks noGrp="1"/>
          </p:cNvSpPr>
          <p:nvPr>
            <p:ph type="title"/>
          </p:nvPr>
        </p:nvSpPr>
        <p:spPr>
          <a:xfrm>
            <a:off x="610963" y="2988000"/>
            <a:ext cx="5915029" cy="1630800"/>
          </a:xfrm>
          <a:prstGeom prst="rect">
            <a:avLst/>
          </a:prstGeom>
        </p:spPr>
        <p:txBody>
          <a:bodyPr wrap="square"/>
          <a:lstStyle>
            <a:lvl1pPr>
              <a:defRPr sz="4000" b="1"/>
            </a:lvl1pPr>
          </a:lstStyle>
          <a:p>
            <a:r>
              <a:rPr lang="en-US"/>
              <a:t>Click to edit Master title style</a:t>
            </a:r>
            <a:endParaRPr lang="en-GB" dirty="0"/>
          </a:p>
        </p:txBody>
      </p:sp>
      <p:sp>
        <p:nvSpPr>
          <p:cNvPr id="8" name="TextBox 7">
            <a:extLst>
              <a:ext uri="{FF2B5EF4-FFF2-40B4-BE49-F238E27FC236}">
                <a16:creationId xmlns:a16="http://schemas.microsoft.com/office/drawing/2014/main" id="{8B08EF92-7352-4074-BE15-8AF712C3ABAE}"/>
              </a:ext>
            </a:extLst>
          </p:cNvPr>
          <p:cNvSpPr txBox="1"/>
          <p:nvPr userDrawn="1"/>
        </p:nvSpPr>
        <p:spPr>
          <a:xfrm>
            <a:off x="610681" y="6952201"/>
            <a:ext cx="3131929" cy="273873"/>
          </a:xfrm>
          <a:prstGeom prst="rect">
            <a:avLst/>
          </a:prstGeom>
          <a:noFill/>
        </p:spPr>
        <p:txBody>
          <a:bodyPr wrap="none" lIns="0" tIns="0" rIns="0" bIns="0" rtlCol="0" anchor="ctr">
            <a:noAutofit/>
          </a:bodyPr>
          <a:lstStyle/>
          <a:p>
            <a:r>
              <a:rPr lang="en-US" sz="1100" dirty="0">
                <a:solidFill>
                  <a:schemeClr val="tx2"/>
                </a:solidFill>
                <a:latin typeface="RN House Sans Regular" panose="020B0504020203020204" pitchFamily="34" charset="0"/>
                <a:cs typeface="Arial" panose="020B0604020202020204" pitchFamily="34" charset="0"/>
              </a:rPr>
              <a:t>Information Classification − Internal</a:t>
            </a:r>
            <a:endParaRPr lang="en-GB" sz="1100" dirty="0" err="1">
              <a:solidFill>
                <a:schemeClr val="tx2"/>
              </a:solidFill>
              <a:latin typeface="RN House Sans Regular" panose="020B0504020203020204" pitchFamily="34" charset="0"/>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1"/>
          <p:cNvSpPr>
            <a:spLocks noGrp="1"/>
          </p:cNvSpPr>
          <p:nvPr>
            <p:ph sz="quarter" idx="11" hasCustomPrompt="1"/>
          </p:nvPr>
        </p:nvSpPr>
        <p:spPr bwMode="gray">
          <a:xfrm>
            <a:off x="610963" y="1879600"/>
            <a:ext cx="12219264" cy="4831200"/>
          </a:xfrm>
        </p:spPr>
        <p:txBody>
          <a:bodyPr vert="horz" lIns="0" tIns="0" rIns="0" bIns="0" rtlCol="0">
            <a:noAutofit/>
          </a:bodyPr>
          <a:lstStyle>
            <a:lvl1pPr>
              <a:defRPr lang="en-GB" dirty="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a:p>
            <a:pPr lvl="0"/>
            <a:endParaRPr lang="en-GB" noProof="0" dirty="0"/>
          </a:p>
        </p:txBody>
      </p:sp>
      <p:sp>
        <p:nvSpPr>
          <p:cNvPr id="4" name="Slide Number"/>
          <p:cNvSpPr>
            <a:spLocks noGrp="1"/>
          </p:cNvSpPr>
          <p:nvPr>
            <p:ph type="sldNum" sz="quarter" idx="10"/>
          </p:nvPr>
        </p:nvSpPr>
        <p:spPr bwMode="gray"/>
        <p:txBody>
          <a:bodyPr/>
          <a:lstStyle>
            <a:lvl1pPr marL="0" indent="0">
              <a:defRPr/>
            </a:lvl1pPr>
          </a:lstStyle>
          <a:p>
            <a:fld id="{08BDDC8D-36E9-467E-8CF1-750845950A7F}" type="slidenum">
              <a:rPr lang="en-GB" smtClean="0"/>
              <a:pPr/>
              <a:t>‹#›</a:t>
            </a:fld>
            <a:endParaRPr lang="en-GB"/>
          </a:p>
        </p:txBody>
      </p:sp>
      <p:sp>
        <p:nvSpPr>
          <p:cNvPr id="7"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294777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610964" y="1879600"/>
            <a:ext cx="6019119"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7" name="Content Placeholder 2"/>
          <p:cNvSpPr>
            <a:spLocks noGrp="1"/>
          </p:cNvSpPr>
          <p:nvPr>
            <p:ph sz="quarter" idx="12" hasCustomPrompt="1"/>
          </p:nvPr>
        </p:nvSpPr>
        <p:spPr bwMode="gray">
          <a:xfrm>
            <a:off x="6811109" y="1879600"/>
            <a:ext cx="6019119"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4" name="Slide Number"/>
          <p:cNvSpPr>
            <a:spLocks noGrp="1"/>
          </p:cNvSpPr>
          <p:nvPr>
            <p:ph type="sldNum" sz="quarter" idx="13"/>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9"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404207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Row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610966" y="1881800"/>
            <a:ext cx="12219264"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6" name="Content Placeholder 2"/>
          <p:cNvSpPr>
            <a:spLocks noGrp="1"/>
          </p:cNvSpPr>
          <p:nvPr>
            <p:ph sz="quarter" idx="14" hasCustomPrompt="1"/>
          </p:nvPr>
        </p:nvSpPr>
        <p:spPr bwMode="gray">
          <a:xfrm>
            <a:off x="610963" y="4375603"/>
            <a:ext cx="12219264"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4" name="Slide Number"/>
          <p:cNvSpPr>
            <a:spLocks noGrp="1"/>
          </p:cNvSpPr>
          <p:nvPr>
            <p:ph type="sldNum" sz="quarter" idx="13"/>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7"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412027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1"/>
          <p:cNvSpPr>
            <a:spLocks noGrp="1"/>
          </p:cNvSpPr>
          <p:nvPr>
            <p:ph sz="quarter" idx="19" hasCustomPrompt="1"/>
          </p:nvPr>
        </p:nvSpPr>
        <p:spPr bwMode="gray">
          <a:xfrm>
            <a:off x="610963" y="1881800"/>
            <a:ext cx="601911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3" name="Content Placeholder 2"/>
          <p:cNvSpPr>
            <a:spLocks noGrp="1"/>
          </p:cNvSpPr>
          <p:nvPr>
            <p:ph sz="quarter" idx="15" hasCustomPrompt="1"/>
          </p:nvPr>
        </p:nvSpPr>
        <p:spPr bwMode="gray">
          <a:xfrm>
            <a:off x="6811323" y="1881800"/>
            <a:ext cx="601975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5" name="Content Placeholder 3"/>
          <p:cNvSpPr>
            <a:spLocks noGrp="1"/>
          </p:cNvSpPr>
          <p:nvPr>
            <p:ph sz="quarter" idx="16" hasCustomPrompt="1"/>
          </p:nvPr>
        </p:nvSpPr>
        <p:spPr bwMode="gray">
          <a:xfrm>
            <a:off x="610778" y="4376600"/>
            <a:ext cx="601975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7" name="Content Placeholder 4"/>
          <p:cNvSpPr>
            <a:spLocks noGrp="1"/>
          </p:cNvSpPr>
          <p:nvPr>
            <p:ph sz="quarter" idx="17" hasCustomPrompt="1"/>
          </p:nvPr>
        </p:nvSpPr>
        <p:spPr bwMode="gray">
          <a:xfrm>
            <a:off x="6811323" y="4376600"/>
            <a:ext cx="601975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4" name="Slide Number"/>
          <p:cNvSpPr>
            <a:spLocks noGrp="1"/>
          </p:cNvSpPr>
          <p:nvPr>
            <p:ph type="sldNum" sz="quarter" idx="18"/>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9"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330626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610963" y="18818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7" name="Content Placeholder 2"/>
          <p:cNvSpPr>
            <a:spLocks noGrp="1"/>
          </p:cNvSpPr>
          <p:nvPr>
            <p:ph sz="quarter" idx="12" hasCustomPrompt="1"/>
          </p:nvPr>
        </p:nvSpPr>
        <p:spPr bwMode="gray">
          <a:xfrm>
            <a:off x="4742885" y="18818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8"/>
            <a:endParaRPr lang="en-GB" noProof="0" dirty="0"/>
          </a:p>
        </p:txBody>
      </p:sp>
      <p:sp>
        <p:nvSpPr>
          <p:cNvPr id="9" name="Content Placeholder 3"/>
          <p:cNvSpPr>
            <a:spLocks noGrp="1"/>
          </p:cNvSpPr>
          <p:nvPr>
            <p:ph sz="quarter" idx="13" hasCustomPrompt="1"/>
          </p:nvPr>
        </p:nvSpPr>
        <p:spPr bwMode="gray">
          <a:xfrm>
            <a:off x="8874806" y="18818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1" name="Content Placeholder 4"/>
          <p:cNvSpPr>
            <a:spLocks noGrp="1"/>
          </p:cNvSpPr>
          <p:nvPr>
            <p:ph sz="quarter" idx="14" hasCustomPrompt="1"/>
          </p:nvPr>
        </p:nvSpPr>
        <p:spPr bwMode="gray">
          <a:xfrm>
            <a:off x="610963" y="43766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3" name="Content Placeholder 5"/>
          <p:cNvSpPr>
            <a:spLocks noGrp="1"/>
          </p:cNvSpPr>
          <p:nvPr>
            <p:ph sz="quarter" idx="15" hasCustomPrompt="1"/>
          </p:nvPr>
        </p:nvSpPr>
        <p:spPr bwMode="gray">
          <a:xfrm>
            <a:off x="4742885" y="43766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5" name="Content Placeholder 6"/>
          <p:cNvSpPr>
            <a:spLocks noGrp="1"/>
          </p:cNvSpPr>
          <p:nvPr>
            <p:ph sz="quarter" idx="16" hasCustomPrompt="1"/>
          </p:nvPr>
        </p:nvSpPr>
        <p:spPr bwMode="gray">
          <a:xfrm>
            <a:off x="8874806" y="4376600"/>
            <a:ext cx="3950895"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4" name="Slide Number"/>
          <p:cNvSpPr>
            <a:spLocks noGrp="1"/>
          </p:cNvSpPr>
          <p:nvPr>
            <p:ph type="sldNum" sz="quarter" idx="17"/>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10"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354458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610963" y="1879600"/>
            <a:ext cx="3950895"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7" name="Content Placeholder 2"/>
          <p:cNvSpPr>
            <a:spLocks noGrp="1"/>
          </p:cNvSpPr>
          <p:nvPr>
            <p:ph sz="quarter" idx="12" hasCustomPrompt="1"/>
          </p:nvPr>
        </p:nvSpPr>
        <p:spPr bwMode="gray">
          <a:xfrm>
            <a:off x="4742885" y="1879600"/>
            <a:ext cx="3950895"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9" name="Content Placeholder 3"/>
          <p:cNvSpPr>
            <a:spLocks noGrp="1"/>
          </p:cNvSpPr>
          <p:nvPr>
            <p:ph sz="quarter" idx="13" hasCustomPrompt="1"/>
          </p:nvPr>
        </p:nvSpPr>
        <p:spPr bwMode="gray">
          <a:xfrm>
            <a:off x="8874806" y="1879600"/>
            <a:ext cx="3950895"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4" name="Slide Number"/>
          <p:cNvSpPr>
            <a:spLocks noGrp="1"/>
          </p:cNvSpPr>
          <p:nvPr>
            <p:ph type="sldNum" sz="quarter" idx="14"/>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10"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237858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cNvSpPr>
            <a:spLocks noGrp="1"/>
          </p:cNvSpPr>
          <p:nvPr>
            <p:ph type="sldNum" sz="quarter" idx="10"/>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4"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211497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Slide Number"/>
          <p:cNvSpPr>
            <a:spLocks noGrp="1"/>
          </p:cNvSpPr>
          <p:nvPr>
            <p:ph type="sldNum" sz="quarter" idx="10"/>
          </p:nvPr>
        </p:nvSpPr>
        <p:spPr bwMode="gray"/>
        <p:txBody>
          <a:bodyPr/>
          <a:lstStyle>
            <a:lvl1pPr marL="0" indent="0">
              <a:defRPr/>
            </a:lvl1pPr>
          </a:lstStyle>
          <a:p>
            <a:fld id="{08BDDC8D-36E9-467E-8CF1-750845950A7F}" type="slidenum">
              <a:rPr lang="en-GB" noProof="0" smtClean="0"/>
              <a:pPr/>
              <a:t>‹#›</a:t>
            </a:fld>
            <a:endParaRPr lang="en-GB" noProof="0" dirty="0"/>
          </a:p>
        </p:txBody>
      </p:sp>
    </p:spTree>
    <p:extLst>
      <p:ext uri="{BB962C8B-B14F-4D97-AF65-F5344CB8AC3E}">
        <p14:creationId xmlns:p14="http://schemas.microsoft.com/office/powerpoint/2010/main" val="259080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7" name="Text Placeholder"/>
          <p:cNvSpPr>
            <a:spLocks noGrp="1"/>
          </p:cNvSpPr>
          <p:nvPr>
            <p:ph type="body" idx="1"/>
          </p:nvPr>
        </p:nvSpPr>
        <p:spPr bwMode="gray">
          <a:xfrm>
            <a:off x="610771" y="1879600"/>
            <a:ext cx="12220305" cy="4832336"/>
          </a:xfrm>
          <a:prstGeom prst="rect">
            <a:avLst/>
          </a:prstGeom>
        </p:spPr>
        <p:txBody>
          <a:bodyPr vert="horz" lIns="0" tIns="0" rIns="0" bIns="0" rtlCol="0">
            <a:noAutofit/>
          </a:body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6" name="Slide Number"/>
          <p:cNvSpPr>
            <a:spLocks noGrp="1"/>
          </p:cNvSpPr>
          <p:nvPr>
            <p:ph type="sldNum" sz="quarter" idx="4"/>
          </p:nvPr>
        </p:nvSpPr>
        <p:spPr bwMode="gray">
          <a:xfrm>
            <a:off x="6354017" y="6952201"/>
            <a:ext cx="742579" cy="273873"/>
          </a:xfrm>
          <a:prstGeom prst="rect">
            <a:avLst/>
          </a:prstGeom>
        </p:spPr>
        <p:txBody>
          <a:bodyPr vert="horz" lIns="0" tIns="0" rIns="0" bIns="0" rtlCol="0" anchor="ctr"/>
          <a:lstStyle>
            <a:lvl1pPr algn="ctr">
              <a:defRPr sz="1100" baseline="0">
                <a:solidFill>
                  <a:schemeClr val="tx2"/>
                </a:solidFill>
                <a:latin typeface="RN House Sans Regular" panose="020B0504020203020204" pitchFamily="34" charset="0"/>
                <a:cs typeface="Arial" panose="020B0604020202020204" pitchFamily="34" charset="0"/>
              </a:defRPr>
            </a:lvl1pPr>
          </a:lstStyle>
          <a:p>
            <a:fld id="{08BDDC8D-36E9-467E-8CF1-750845950A7F}" type="slidenum">
              <a:rPr lang="en-GB" smtClean="0"/>
              <a:pPr/>
              <a:t>‹#›</a:t>
            </a:fld>
            <a:endParaRPr lang="en-GB" dirty="0"/>
          </a:p>
        </p:txBody>
      </p:sp>
      <p:sp>
        <p:nvSpPr>
          <p:cNvPr id="2" name="TextBox 1"/>
          <p:cNvSpPr txBox="1"/>
          <p:nvPr userDrawn="1"/>
        </p:nvSpPr>
        <p:spPr>
          <a:xfrm>
            <a:off x="610681" y="6952201"/>
            <a:ext cx="3131929" cy="273873"/>
          </a:xfrm>
          <a:prstGeom prst="rect">
            <a:avLst/>
          </a:prstGeom>
          <a:noFill/>
        </p:spPr>
        <p:txBody>
          <a:bodyPr wrap="none" lIns="0" tIns="0" rIns="0" bIns="0" rtlCol="0" anchor="ctr">
            <a:noAutofit/>
          </a:bodyPr>
          <a:lstStyle/>
          <a:p>
            <a:r>
              <a:rPr lang="en-US" sz="1100" dirty="0">
                <a:solidFill>
                  <a:schemeClr val="tx2"/>
                </a:solidFill>
                <a:latin typeface="RN House Sans Regular" panose="020B0504020203020204" pitchFamily="34" charset="0"/>
                <a:cs typeface="Arial" panose="020B0604020202020204" pitchFamily="34" charset="0"/>
              </a:rPr>
              <a:t>Information Classification − Internal</a:t>
            </a:r>
            <a:endParaRPr lang="en-GB" sz="1100" dirty="0" err="1">
              <a:solidFill>
                <a:schemeClr val="tx2"/>
              </a:solidFill>
              <a:latin typeface="RN House Sans Regular" panose="020B0504020203020204" pitchFamily="34" charset="0"/>
              <a:cs typeface="Arial" panose="020B0604020202020204" pitchFamily="34" charset="0"/>
            </a:endParaRPr>
          </a:p>
        </p:txBody>
      </p:sp>
      <p:sp>
        <p:nvSpPr>
          <p:cNvPr id="9" name="Title"/>
          <p:cNvSpPr>
            <a:spLocks noGrp="1"/>
          </p:cNvSpPr>
          <p:nvPr>
            <p:ph type="title"/>
          </p:nvPr>
        </p:nvSpPr>
        <p:spPr bwMode="gray">
          <a:xfrm>
            <a:off x="610963" y="495300"/>
            <a:ext cx="10771055" cy="921600"/>
          </a:xfrm>
          <a:prstGeom prst="rect">
            <a:avLst/>
          </a:prstGeom>
        </p:spPr>
        <p:txBody>
          <a:bodyPr vert="horz" wrap="none" lIns="0" tIns="0" rIns="0" bIns="0" rtlCol="0" anchor="t">
            <a:noAutofit/>
          </a:bodyPr>
          <a:lstStyle/>
          <a:p>
            <a:r>
              <a:rPr lang="en-GB" noProof="0" dirty="0"/>
              <a:t>Click to add title</a:t>
            </a:r>
          </a:p>
        </p:txBody>
      </p:sp>
    </p:spTree>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85" r:id="rId8"/>
    <p:sldLayoutId id="2147483886" r:id="rId9"/>
  </p:sldLayoutIdLst>
  <p:hf hdr="0" ftr="0" dt="0"/>
  <p:txStyles>
    <p:titleStyle>
      <a:lvl1pPr algn="l" defTabSz="1034701" rtl="0" eaLnBrk="1" latinLnBrk="0" hangingPunct="1">
        <a:lnSpc>
          <a:spcPct val="100000"/>
        </a:lnSpc>
        <a:spcBef>
          <a:spcPct val="0"/>
        </a:spcBef>
        <a:buNone/>
        <a:defRPr sz="3200" b="0" kern="1200" baseline="0">
          <a:solidFill>
            <a:schemeClr val="tx2"/>
          </a:solidFill>
          <a:effectLst/>
          <a:latin typeface="RN House Sans Regular" panose="020B0504020203020204" pitchFamily="34" charset="0"/>
          <a:ea typeface="+mj-ea"/>
          <a:cs typeface="+mj-cs"/>
        </a:defRPr>
      </a:lvl1pPr>
    </p:titleStyle>
    <p:bodyStyle>
      <a:lvl1pPr marL="0" indent="0" algn="l" defTabSz="1034701" rtl="0" eaLnBrk="1" latinLnBrk="0" hangingPunct="1">
        <a:spcBef>
          <a:spcPts val="700"/>
        </a:spcBef>
        <a:buClr>
          <a:schemeClr val="tx2"/>
        </a:buClr>
        <a:buSzPct val="100000"/>
        <a:buFont typeface="Symbol" panose="05050102010706020507" pitchFamily="18" charset="2"/>
        <a:buNone/>
        <a:defRPr sz="1600" kern="1200" baseline="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sz="1600" kern="1200" baseline="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sz="1600" kern="1200" baseline="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sz="1600" kern="1200">
          <a:solidFill>
            <a:schemeClr val="tx2"/>
          </a:solidFill>
          <a:latin typeface="RN House Sans Regular" panose="020B0504020203020204" pitchFamily="34" charset="0"/>
          <a:ea typeface="+mn-ea"/>
          <a:cs typeface="Arial" panose="020B0604020202020204" pitchFamily="34" charset="0"/>
        </a:defRPr>
      </a:lvl9pPr>
    </p:bodyStyle>
    <p:otherStyle>
      <a:defPPr>
        <a:defRPr lang="en-US"/>
      </a:defPPr>
      <a:lvl1pPr marL="0" algn="l" defTabSz="1034701" rtl="0" eaLnBrk="1" latinLnBrk="0" hangingPunct="1">
        <a:defRPr sz="2100" kern="1200">
          <a:solidFill>
            <a:schemeClr val="tx1"/>
          </a:solidFill>
          <a:latin typeface="+mn-lt"/>
          <a:ea typeface="+mn-ea"/>
          <a:cs typeface="+mn-cs"/>
        </a:defRPr>
      </a:lvl1pPr>
      <a:lvl2pPr marL="517352" algn="l" defTabSz="1034701" rtl="0" eaLnBrk="1" latinLnBrk="0" hangingPunct="1">
        <a:defRPr sz="2100" kern="1200">
          <a:solidFill>
            <a:schemeClr val="tx1"/>
          </a:solidFill>
          <a:latin typeface="+mn-lt"/>
          <a:ea typeface="+mn-ea"/>
          <a:cs typeface="+mn-cs"/>
        </a:defRPr>
      </a:lvl2pPr>
      <a:lvl3pPr marL="1034701" algn="l" defTabSz="1034701" rtl="0" eaLnBrk="1" latinLnBrk="0" hangingPunct="1">
        <a:defRPr sz="2100" kern="1200">
          <a:solidFill>
            <a:schemeClr val="tx1"/>
          </a:solidFill>
          <a:latin typeface="+mn-lt"/>
          <a:ea typeface="+mn-ea"/>
          <a:cs typeface="+mn-cs"/>
        </a:defRPr>
      </a:lvl3pPr>
      <a:lvl4pPr marL="1552051" algn="l" defTabSz="1034701" rtl="0" eaLnBrk="1" latinLnBrk="0" hangingPunct="1">
        <a:defRPr sz="2100" kern="1200">
          <a:solidFill>
            <a:schemeClr val="tx1"/>
          </a:solidFill>
          <a:latin typeface="+mn-lt"/>
          <a:ea typeface="+mn-ea"/>
          <a:cs typeface="+mn-cs"/>
        </a:defRPr>
      </a:lvl4pPr>
      <a:lvl5pPr marL="2069402" algn="l" defTabSz="1034701" rtl="0" eaLnBrk="1" latinLnBrk="0" hangingPunct="1">
        <a:defRPr sz="2100" kern="1200">
          <a:solidFill>
            <a:schemeClr val="tx1"/>
          </a:solidFill>
          <a:latin typeface="+mn-lt"/>
          <a:ea typeface="+mn-ea"/>
          <a:cs typeface="+mn-cs"/>
        </a:defRPr>
      </a:lvl5pPr>
      <a:lvl6pPr marL="2586753" algn="l" defTabSz="1034701" rtl="0" eaLnBrk="1" latinLnBrk="0" hangingPunct="1">
        <a:defRPr sz="2100" kern="1200">
          <a:solidFill>
            <a:schemeClr val="tx1"/>
          </a:solidFill>
          <a:latin typeface="+mn-lt"/>
          <a:ea typeface="+mn-ea"/>
          <a:cs typeface="+mn-cs"/>
        </a:defRPr>
      </a:lvl6pPr>
      <a:lvl7pPr marL="3104103" algn="l" defTabSz="1034701" rtl="0" eaLnBrk="1" latinLnBrk="0" hangingPunct="1">
        <a:defRPr sz="2100" kern="1200">
          <a:solidFill>
            <a:schemeClr val="tx1"/>
          </a:solidFill>
          <a:latin typeface="+mn-lt"/>
          <a:ea typeface="+mn-ea"/>
          <a:cs typeface="+mn-cs"/>
        </a:defRPr>
      </a:lvl7pPr>
      <a:lvl8pPr marL="3621455" algn="l" defTabSz="1034701" rtl="0" eaLnBrk="1" latinLnBrk="0" hangingPunct="1">
        <a:defRPr sz="2100" kern="1200">
          <a:solidFill>
            <a:schemeClr val="tx1"/>
          </a:solidFill>
          <a:latin typeface="+mn-lt"/>
          <a:ea typeface="+mn-ea"/>
          <a:cs typeface="+mn-cs"/>
        </a:defRPr>
      </a:lvl8pPr>
      <a:lvl9pPr marL="4138804" algn="l" defTabSz="1034701"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7.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gray">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custDataLst>
              <p:tags r:id="rId2"/>
            </p:custDataLst>
          </p:nvPr>
        </p:nvSpPr>
        <p:spPr>
          <a:xfrm>
            <a:off x="1860551" y="4925544"/>
            <a:ext cx="4705125" cy="554400"/>
          </a:xfrm>
        </p:spPr>
        <p:txBody>
          <a:bodyPr wrap="square"/>
          <a:lstStyle/>
          <a:p>
            <a:r>
              <a:rPr lang="en-GB" dirty="0">
                <a:solidFill>
                  <a:schemeClr val="tx2"/>
                </a:solidFill>
              </a:rPr>
              <a:t>D&amp;A Technology</a:t>
            </a:r>
          </a:p>
          <a:p>
            <a:r>
              <a:rPr lang="en-GB" dirty="0"/>
              <a:t>Anil Kumar , Amit Sehgal</a:t>
            </a:r>
            <a:endParaRPr lang="en-GB" dirty="0">
              <a:solidFill>
                <a:schemeClr val="tx2"/>
              </a:solidFill>
            </a:endParaRPr>
          </a:p>
        </p:txBody>
      </p:sp>
      <p:sp>
        <p:nvSpPr>
          <p:cNvPr id="2" name="Title 1"/>
          <p:cNvSpPr>
            <a:spLocks noGrp="1"/>
          </p:cNvSpPr>
          <p:nvPr>
            <p:ph type="title"/>
            <p:custDataLst>
              <p:tags r:id="rId3"/>
            </p:custDataLst>
          </p:nvPr>
        </p:nvSpPr>
        <p:spPr>
          <a:xfrm>
            <a:off x="1860775" y="2988000"/>
            <a:ext cx="5347241" cy="1630800"/>
          </a:xfrm>
        </p:spPr>
        <p:txBody>
          <a:bodyPr wrap="square" anchor="b"/>
          <a:lstStyle/>
          <a:p>
            <a:r>
              <a:rPr lang="en-GB" dirty="0"/>
              <a:t>Optimizing Business Domain &amp; D&amp;A Collaborations</a:t>
            </a:r>
          </a:p>
        </p:txBody>
      </p:sp>
      <p:sp>
        <p:nvSpPr>
          <p:cNvPr id="6" name="Cover date"/>
          <p:cNvSpPr>
            <a:spLocks/>
          </p:cNvSpPr>
          <p:nvPr>
            <p:custDataLst>
              <p:tags r:id="rId4"/>
            </p:custDataLst>
          </p:nvPr>
        </p:nvSpPr>
        <p:spPr bwMode="gray">
          <a:xfrm>
            <a:off x="1860551" y="5671272"/>
            <a:ext cx="395287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400" fontAlgn="base">
              <a:spcBef>
                <a:spcPct val="0"/>
              </a:spcBef>
              <a:spcAft>
                <a:spcPct val="0"/>
              </a:spcAft>
            </a:pPr>
            <a:r>
              <a:rPr lang="en-GB" sz="1500" dirty="0">
                <a:solidFill>
                  <a:schemeClr val="tx2"/>
                </a:solidFill>
                <a:latin typeface="RN House Sans Regular" panose="020B0504020203020204" pitchFamily="34" charset="0"/>
                <a:cs typeface="Arial" pitchFamily="34" charset="0"/>
              </a:rPr>
              <a:t>16/09/2021</a:t>
            </a:r>
            <a:endParaRPr lang="en-US" sz="1800" dirty="0">
              <a:solidFill>
                <a:schemeClr val="tx2"/>
              </a:solidFill>
              <a:latin typeface="RN House Sans Regular" panose="020B0504020203020204" pitchFamily="34" charset="0"/>
              <a:cs typeface="Arial" pitchFamily="34" charset="0"/>
            </a:endParaRPr>
          </a:p>
        </p:txBody>
      </p:sp>
      <p:sp>
        <p:nvSpPr>
          <p:cNvPr id="7" name="TextBox 6">
            <a:extLst>
              <a:ext uri="{FF2B5EF4-FFF2-40B4-BE49-F238E27FC236}">
                <a16:creationId xmlns:a16="http://schemas.microsoft.com/office/drawing/2014/main" id="{6DFFD79A-C989-4D46-B7EE-D02D4161F0EF}"/>
              </a:ext>
            </a:extLst>
          </p:cNvPr>
          <p:cNvSpPr txBox="1"/>
          <p:nvPr/>
        </p:nvSpPr>
        <p:spPr>
          <a:xfrm>
            <a:off x="1860551" y="6952201"/>
            <a:ext cx="2491341" cy="273873"/>
          </a:xfrm>
          <a:prstGeom prst="rect">
            <a:avLst/>
          </a:prstGeom>
          <a:noFill/>
        </p:spPr>
        <p:txBody>
          <a:bodyPr wrap="none" lIns="0" tIns="0" rIns="0" bIns="0" rtlCol="0" anchor="ctr">
            <a:noAutofit/>
          </a:bodyPr>
          <a:lstStyle/>
          <a:p>
            <a:r>
              <a:rPr lang="en-US" sz="1100" dirty="0">
                <a:solidFill>
                  <a:schemeClr val="tx2"/>
                </a:solidFill>
                <a:latin typeface="RN House Sans Regular" panose="020B0504020203020204" pitchFamily="34" charset="0"/>
                <a:cs typeface="Arial" panose="020B0604020202020204" pitchFamily="34" charset="0"/>
              </a:rPr>
              <a:t>Information Classification − Internal</a:t>
            </a:r>
            <a:endParaRPr lang="en-GB" sz="1100" dirty="0" err="1">
              <a:solidFill>
                <a:schemeClr val="tx2"/>
              </a:solidFill>
              <a:latin typeface="RN House Sans Regular" panose="020B0504020203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9116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90C28B-93A1-470A-84AA-63D277256BE0}"/>
              </a:ext>
            </a:extLst>
          </p:cNvPr>
          <p:cNvSpPr>
            <a:spLocks noGrp="1"/>
          </p:cNvSpPr>
          <p:nvPr>
            <p:ph sz="quarter" idx="11"/>
          </p:nvPr>
        </p:nvSpPr>
        <p:spPr/>
        <p:txBody>
          <a:bodyPr/>
          <a:lstStyle/>
          <a:p>
            <a:r>
              <a:rPr lang="en-US" dirty="0"/>
              <a:t>In order to enhance work reception process further and align more to Zach’s FDE model following interventions are needed</a:t>
            </a:r>
          </a:p>
          <a:p>
            <a:pPr marL="342900" indent="-342900">
              <a:buFont typeface="+mj-lt"/>
              <a:buAutoNum type="arabicPeriod"/>
            </a:pPr>
            <a:r>
              <a:rPr lang="en-US" dirty="0"/>
              <a:t>More refined work request forms or mechanisms: </a:t>
            </a:r>
          </a:p>
          <a:p>
            <a:pPr marL="530100" lvl="1" indent="-342900">
              <a:buFont typeface="RN House Sans Regular" panose="020B0504020203020204" pitchFamily="34" charset="0"/>
              <a:buChar char="—"/>
            </a:pPr>
            <a:r>
              <a:rPr lang="en-US" dirty="0"/>
              <a:t>To include critical data, processing, storage and reporting related information around use-case. Be more suggestive within he forms about our space. Which enforces the Domain to be more inclusive with domain Technology. – </a:t>
            </a:r>
            <a:r>
              <a:rPr lang="en-US" b="1" dirty="0"/>
              <a:t>In Progress</a:t>
            </a:r>
            <a:endParaRPr lang="en-US" dirty="0"/>
          </a:p>
          <a:p>
            <a:pPr marL="342900" indent="-342900">
              <a:buFont typeface="+mj-lt"/>
              <a:buAutoNum type="arabicPeriod"/>
            </a:pPr>
            <a:r>
              <a:rPr lang="en-US" dirty="0"/>
              <a:t>D&amp;A Champions in Domains and Domain Leads in D&amp;A</a:t>
            </a:r>
          </a:p>
          <a:p>
            <a:pPr marL="472950" lvl="1" indent="-285750">
              <a:buFont typeface="RN House Sans Regular" panose="020B0504020203020204" pitchFamily="34" charset="0"/>
              <a:buChar char="—"/>
            </a:pPr>
            <a:r>
              <a:rPr lang="en-US" dirty="0"/>
              <a:t>The FDE model can only be successful if there is more collaboration both sides Domains and D&amp;A. We have Tower Leads with D&amp;A we would need D&amp;A domain champions within business franchises – </a:t>
            </a:r>
            <a:r>
              <a:rPr lang="en-US" b="1" dirty="0"/>
              <a:t>Needs Inputs</a:t>
            </a:r>
          </a:p>
          <a:p>
            <a:pPr marL="472950" lvl="1" indent="-285750">
              <a:buFont typeface="RN House Sans Regular" panose="020B0504020203020204" pitchFamily="34" charset="0"/>
              <a:buChar char="—"/>
            </a:pPr>
            <a:r>
              <a:rPr lang="en-US" dirty="0"/>
              <a:t>One or more domain existing Tech Lead/ Architect are trained to be D&amp;A champions understanding ways of working. All requests form each Domain needs to be first reviewed by this group before reaching us.</a:t>
            </a:r>
          </a:p>
          <a:p>
            <a:pPr marL="472950" lvl="1" indent="-285750">
              <a:buFont typeface="RN House Sans Regular" panose="020B0504020203020204" pitchFamily="34" charset="0"/>
              <a:buChar char="—"/>
            </a:pPr>
            <a:r>
              <a:rPr lang="en-US" dirty="0"/>
              <a:t>Domain technology needs to co-own the design HLSDs etc. with D&amp;A solution designers.</a:t>
            </a:r>
          </a:p>
          <a:p>
            <a:pPr marL="342900" indent="-342900">
              <a:buFont typeface="+mj-lt"/>
              <a:buAutoNum type="arabicPeriod"/>
            </a:pPr>
            <a:r>
              <a:rPr lang="en-US" dirty="0"/>
              <a:t>Special Professional Services – </a:t>
            </a:r>
            <a:r>
              <a:rPr lang="en-US" b="1" dirty="0"/>
              <a:t>Need Input</a:t>
            </a:r>
          </a:p>
          <a:p>
            <a:pPr marL="530100" lvl="1" indent="-342900">
              <a:buFont typeface="RN House Sans Regular" panose="020B0504020203020204" pitchFamily="34" charset="0"/>
              <a:buChar char="—"/>
            </a:pPr>
            <a:r>
              <a:rPr lang="en-US" dirty="0"/>
              <a:t>For special engagements where we do NOT have Domain technology involved should be considered as professional services rather than solution architecture design as a service.</a:t>
            </a:r>
          </a:p>
          <a:p>
            <a:pPr marL="472950" lvl="1" indent="-285750">
              <a:buFont typeface="RN House Sans Regular" panose="020B0504020203020204" pitchFamily="34" charset="0"/>
              <a:buChar char="—"/>
            </a:pPr>
            <a:endParaRPr lang="en-US" dirty="0"/>
          </a:p>
          <a:p>
            <a:endParaRPr lang="en-GB" dirty="0"/>
          </a:p>
        </p:txBody>
      </p:sp>
      <p:sp>
        <p:nvSpPr>
          <p:cNvPr id="3" name="Slide Number Placeholder 2">
            <a:extLst>
              <a:ext uri="{FF2B5EF4-FFF2-40B4-BE49-F238E27FC236}">
                <a16:creationId xmlns:a16="http://schemas.microsoft.com/office/drawing/2014/main" id="{45EF10E5-828E-45AF-86BE-1C7A0E1E6810}"/>
              </a:ext>
            </a:extLst>
          </p:cNvPr>
          <p:cNvSpPr>
            <a:spLocks noGrp="1"/>
          </p:cNvSpPr>
          <p:nvPr>
            <p:ph type="sldNum" sz="quarter" idx="10"/>
          </p:nvPr>
        </p:nvSpPr>
        <p:spPr/>
        <p:txBody>
          <a:bodyPr/>
          <a:lstStyle/>
          <a:p>
            <a:fld id="{08BDDC8D-36E9-467E-8CF1-750845950A7F}" type="slidenum">
              <a:rPr lang="en-GB" smtClean="0"/>
              <a:pPr/>
              <a:t>10</a:t>
            </a:fld>
            <a:endParaRPr lang="en-GB"/>
          </a:p>
        </p:txBody>
      </p:sp>
      <p:sp>
        <p:nvSpPr>
          <p:cNvPr id="4" name="Title 3">
            <a:extLst>
              <a:ext uri="{FF2B5EF4-FFF2-40B4-BE49-F238E27FC236}">
                <a16:creationId xmlns:a16="http://schemas.microsoft.com/office/drawing/2014/main" id="{159A597B-DE6D-46ED-9CF9-860A195FC531}"/>
              </a:ext>
            </a:extLst>
          </p:cNvPr>
          <p:cNvSpPr>
            <a:spLocks noGrp="1"/>
          </p:cNvSpPr>
          <p:nvPr>
            <p:ph type="title"/>
          </p:nvPr>
        </p:nvSpPr>
        <p:spPr/>
        <p:txBody>
          <a:bodyPr wrap="square"/>
          <a:lstStyle/>
          <a:p>
            <a:r>
              <a:rPr lang="en-US" dirty="0"/>
              <a:t>The How’s!! </a:t>
            </a:r>
            <a:br>
              <a:rPr lang="en-US" dirty="0"/>
            </a:br>
            <a:r>
              <a:rPr lang="en-US" dirty="0"/>
              <a:t>Domain Technology Inclusive Reception</a:t>
            </a:r>
            <a:endParaRPr lang="en-GB" dirty="0"/>
          </a:p>
        </p:txBody>
      </p:sp>
    </p:spTree>
    <p:extLst>
      <p:ext uri="{BB962C8B-B14F-4D97-AF65-F5344CB8AC3E}">
        <p14:creationId xmlns:p14="http://schemas.microsoft.com/office/powerpoint/2010/main" val="639371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90C28B-93A1-470A-84AA-63D277256BE0}"/>
              </a:ext>
            </a:extLst>
          </p:cNvPr>
          <p:cNvSpPr>
            <a:spLocks noGrp="1"/>
          </p:cNvSpPr>
          <p:nvPr>
            <p:ph sz="quarter" idx="11"/>
          </p:nvPr>
        </p:nvSpPr>
        <p:spPr>
          <a:xfrm>
            <a:off x="1860775" y="1616842"/>
            <a:ext cx="9720000" cy="5335358"/>
          </a:xfrm>
        </p:spPr>
        <p:txBody>
          <a:bodyPr/>
          <a:lstStyle/>
          <a:p>
            <a:r>
              <a:rPr lang="en-US" dirty="0"/>
              <a:t>In order to improve the transparency for Domains to be more aware of what D&amp;A offers and how to utilize the offering following key initiatives are required:</a:t>
            </a:r>
          </a:p>
          <a:p>
            <a:pPr marL="342900" indent="-342900">
              <a:buFont typeface="+mj-lt"/>
              <a:buAutoNum type="arabicPeriod"/>
            </a:pPr>
            <a:r>
              <a:rPr lang="en-US" dirty="0"/>
              <a:t>Enhance Data Registry / </a:t>
            </a:r>
            <a:r>
              <a:rPr lang="en-US" dirty="0" err="1"/>
              <a:t>InfoMap</a:t>
            </a:r>
            <a:r>
              <a:rPr lang="en-US" dirty="0"/>
              <a:t> make it more usable and searchable. Enabling domains to be able to search what we have in D&amp;A and additional metadata around the same as Lineage etc.</a:t>
            </a:r>
            <a:endParaRPr lang="en-US" b="1" dirty="0"/>
          </a:p>
          <a:p>
            <a:pPr marL="342900" indent="-342900">
              <a:buFont typeface="+mj-lt"/>
              <a:buAutoNum type="arabicPeriod"/>
            </a:pPr>
            <a:r>
              <a:rPr lang="en-US" dirty="0"/>
              <a:t>Contextualization existing HLSDs (PPT/ PDF to confluence) and make them searchable. –</a:t>
            </a:r>
            <a:r>
              <a:rPr lang="en-US" b="1" dirty="0"/>
              <a:t>Needs Efforts</a:t>
            </a:r>
          </a:p>
          <a:p>
            <a:pPr marL="472950" lvl="1" indent="-285750">
              <a:buFont typeface="RN House Sans Regular" panose="020B0504020203020204" pitchFamily="34" charset="0"/>
              <a:buChar char="—"/>
            </a:pPr>
            <a:r>
              <a:rPr lang="en-US" dirty="0"/>
              <a:t>This would need linking the patterns from existing HLSDs, tagging them and making them searchable.</a:t>
            </a:r>
          </a:p>
          <a:p>
            <a:pPr marL="342900" indent="-342900">
              <a:buFont typeface="+mj-lt"/>
              <a:buAutoNum type="arabicPeriod"/>
            </a:pPr>
            <a:r>
              <a:rPr lang="en-US" dirty="0"/>
              <a:t>Consumable Pattern Repository | Solution Design Recipe Book  – </a:t>
            </a:r>
            <a:r>
              <a:rPr lang="en-US" b="1" dirty="0"/>
              <a:t>In Progress</a:t>
            </a:r>
          </a:p>
          <a:p>
            <a:pPr marL="530100" lvl="1" indent="-342900">
              <a:buFont typeface="RN House Sans Regular" panose="020B0504020203020204" pitchFamily="34" charset="0"/>
              <a:buChar char="—"/>
            </a:pPr>
            <a:r>
              <a:rPr lang="en-US" dirty="0"/>
              <a:t>There are multiple patterns currently documented in all the spaces collating them and exposing them to Domain would be helpful to support Hub and Spoke model by increasing transparency and awareness of possibilities. </a:t>
            </a:r>
          </a:p>
          <a:p>
            <a:pPr marL="342900" indent="-342900">
              <a:buFont typeface="+mj-lt"/>
              <a:buAutoNum type="arabicPeriod"/>
            </a:pPr>
            <a:r>
              <a:rPr lang="en-US" dirty="0"/>
              <a:t>D&amp;A domain monthly/ quarterly roadshows – </a:t>
            </a:r>
            <a:r>
              <a:rPr lang="en-US" b="1" dirty="0"/>
              <a:t>Needs Suggestions</a:t>
            </a:r>
          </a:p>
          <a:p>
            <a:pPr marL="530100" lvl="1" indent="-342900">
              <a:buFont typeface="RN House Sans Regular" panose="020B0504020203020204" pitchFamily="34" charset="0"/>
              <a:buChar char="—"/>
            </a:pPr>
            <a:r>
              <a:rPr lang="en-US" dirty="0"/>
              <a:t>Increased awareness through knowledge session targeting for towers and key technologists there.</a:t>
            </a:r>
          </a:p>
          <a:p>
            <a:pPr marL="342900" indent="-342900">
              <a:buFont typeface="+mj-lt"/>
              <a:buAutoNum type="arabicPeriod"/>
            </a:pPr>
            <a:r>
              <a:rPr lang="en-US" dirty="0"/>
              <a:t>Solution Design As A Service (Robo Designer) – </a:t>
            </a:r>
            <a:r>
              <a:rPr lang="en-US" b="1" dirty="0"/>
              <a:t>Need Efforts</a:t>
            </a:r>
          </a:p>
          <a:p>
            <a:pPr marL="530100" lvl="1" indent="-342900">
              <a:buFont typeface="RN House Sans Regular" panose="020B0504020203020204" pitchFamily="34" charset="0"/>
              <a:buChar char="—"/>
            </a:pPr>
            <a:r>
              <a:rPr lang="en-US" dirty="0"/>
              <a:t>In order overcome the first leg of solution design request we can partner with Ask Archie and RPA services. To build an Robo Solution Designer which for small and medium size request, based on </a:t>
            </a:r>
            <a:r>
              <a:rPr lang="en-US" dirty="0" err="1"/>
              <a:t>QnA</a:t>
            </a:r>
            <a:r>
              <a:rPr lang="en-US" dirty="0"/>
              <a:t> can propose a first draft solution design. Making Solution Design more self-service for Domains.</a:t>
            </a:r>
          </a:p>
          <a:p>
            <a:pPr marL="530100" lvl="1" indent="-342900">
              <a:buFont typeface="RN House Sans Regular" panose="020B0504020203020204" pitchFamily="34" charset="0"/>
              <a:buChar char="—"/>
            </a:pPr>
            <a:endParaRPr lang="en-US" dirty="0"/>
          </a:p>
          <a:p>
            <a:pPr marL="472950" lvl="1" indent="-285750">
              <a:buFont typeface="RN House Sans Regular" panose="020B0504020203020204" pitchFamily="34" charset="0"/>
              <a:buChar char="—"/>
            </a:pPr>
            <a:endParaRPr lang="en-US" dirty="0"/>
          </a:p>
          <a:p>
            <a:endParaRPr lang="en-GB" dirty="0"/>
          </a:p>
        </p:txBody>
      </p:sp>
      <p:sp>
        <p:nvSpPr>
          <p:cNvPr id="3" name="Slide Number Placeholder 2">
            <a:extLst>
              <a:ext uri="{FF2B5EF4-FFF2-40B4-BE49-F238E27FC236}">
                <a16:creationId xmlns:a16="http://schemas.microsoft.com/office/drawing/2014/main" id="{45EF10E5-828E-45AF-86BE-1C7A0E1E6810}"/>
              </a:ext>
            </a:extLst>
          </p:cNvPr>
          <p:cNvSpPr>
            <a:spLocks noGrp="1"/>
          </p:cNvSpPr>
          <p:nvPr>
            <p:ph type="sldNum" sz="quarter" idx="10"/>
          </p:nvPr>
        </p:nvSpPr>
        <p:spPr/>
        <p:txBody>
          <a:bodyPr/>
          <a:lstStyle/>
          <a:p>
            <a:fld id="{08BDDC8D-36E9-467E-8CF1-750845950A7F}" type="slidenum">
              <a:rPr lang="en-GB" smtClean="0"/>
              <a:pPr/>
              <a:t>11</a:t>
            </a:fld>
            <a:endParaRPr lang="en-GB"/>
          </a:p>
        </p:txBody>
      </p:sp>
      <p:sp>
        <p:nvSpPr>
          <p:cNvPr id="4" name="Title 3">
            <a:extLst>
              <a:ext uri="{FF2B5EF4-FFF2-40B4-BE49-F238E27FC236}">
                <a16:creationId xmlns:a16="http://schemas.microsoft.com/office/drawing/2014/main" id="{159A597B-DE6D-46ED-9CF9-860A195FC531}"/>
              </a:ext>
            </a:extLst>
          </p:cNvPr>
          <p:cNvSpPr>
            <a:spLocks noGrp="1"/>
          </p:cNvSpPr>
          <p:nvPr>
            <p:ph type="title"/>
          </p:nvPr>
        </p:nvSpPr>
        <p:spPr/>
        <p:txBody>
          <a:bodyPr wrap="square"/>
          <a:lstStyle/>
          <a:p>
            <a:r>
              <a:rPr lang="en-US" dirty="0"/>
              <a:t>The How’s!! </a:t>
            </a:r>
            <a:br>
              <a:rPr lang="en-US" dirty="0"/>
            </a:br>
            <a:r>
              <a:rPr lang="en-US" dirty="0"/>
              <a:t>Enabling Transparency</a:t>
            </a:r>
            <a:endParaRPr lang="en-GB" dirty="0"/>
          </a:p>
        </p:txBody>
      </p:sp>
    </p:spTree>
    <p:extLst>
      <p:ext uri="{BB962C8B-B14F-4D97-AF65-F5344CB8AC3E}">
        <p14:creationId xmlns:p14="http://schemas.microsoft.com/office/powerpoint/2010/main" val="380818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2ECAD3B-5733-401A-A245-879DE407204B}"/>
              </a:ext>
            </a:extLst>
          </p:cNvPr>
          <p:cNvSpPr>
            <a:spLocks noGrp="1"/>
          </p:cNvSpPr>
          <p:nvPr>
            <p:ph type="sldNum" sz="quarter" idx="10"/>
          </p:nvPr>
        </p:nvSpPr>
        <p:spPr/>
        <p:txBody>
          <a:bodyPr/>
          <a:lstStyle/>
          <a:p>
            <a:fld id="{08BDDC8D-36E9-467E-8CF1-750845950A7F}" type="slidenum">
              <a:rPr lang="en-GB" smtClean="0"/>
              <a:pPr/>
              <a:t>12</a:t>
            </a:fld>
            <a:endParaRPr lang="en-GB"/>
          </a:p>
        </p:txBody>
      </p:sp>
      <p:sp>
        <p:nvSpPr>
          <p:cNvPr id="4" name="Title 3">
            <a:extLst>
              <a:ext uri="{FF2B5EF4-FFF2-40B4-BE49-F238E27FC236}">
                <a16:creationId xmlns:a16="http://schemas.microsoft.com/office/drawing/2014/main" id="{9EAC4017-AB2B-4F8B-B56F-2391FF28B38E}"/>
              </a:ext>
            </a:extLst>
          </p:cNvPr>
          <p:cNvSpPr>
            <a:spLocks noGrp="1"/>
          </p:cNvSpPr>
          <p:nvPr>
            <p:ph type="title"/>
          </p:nvPr>
        </p:nvSpPr>
        <p:spPr/>
        <p:txBody>
          <a:bodyPr/>
          <a:lstStyle/>
          <a:p>
            <a:r>
              <a:rPr lang="en-US" dirty="0"/>
              <a:t>Current Estate</a:t>
            </a:r>
            <a:endParaRPr lang="en-GB" dirty="0"/>
          </a:p>
        </p:txBody>
      </p:sp>
      <p:graphicFrame>
        <p:nvGraphicFramePr>
          <p:cNvPr id="5" name="Table 5">
            <a:extLst>
              <a:ext uri="{FF2B5EF4-FFF2-40B4-BE49-F238E27FC236}">
                <a16:creationId xmlns:a16="http://schemas.microsoft.com/office/drawing/2014/main" id="{4B12046F-3314-48F6-B435-8B38760B53A1}"/>
              </a:ext>
            </a:extLst>
          </p:cNvPr>
          <p:cNvGraphicFramePr>
            <a:graphicFrameLocks noGrp="1"/>
          </p:cNvGraphicFramePr>
          <p:nvPr>
            <p:extLst>
              <p:ext uri="{D42A27DB-BD31-4B8C-83A1-F6EECF244321}">
                <p14:modId xmlns:p14="http://schemas.microsoft.com/office/powerpoint/2010/main" val="4046100358"/>
              </p:ext>
            </p:extLst>
          </p:nvPr>
        </p:nvGraphicFramePr>
        <p:xfrm>
          <a:off x="1860775" y="1416901"/>
          <a:ext cx="10076898" cy="3322320"/>
        </p:xfrm>
        <a:graphic>
          <a:graphicData uri="http://schemas.openxmlformats.org/drawingml/2006/table">
            <a:tbl>
              <a:tblPr firstRow="1" bandRow="1">
                <a:tableStyleId>{72833802-FEF1-4C79-8D5D-14CF1EAF98D9}</a:tableStyleId>
              </a:tblPr>
              <a:tblGrid>
                <a:gridCol w="3339766">
                  <a:extLst>
                    <a:ext uri="{9D8B030D-6E8A-4147-A177-3AD203B41FA5}">
                      <a16:colId xmlns:a16="http://schemas.microsoft.com/office/drawing/2014/main" val="2486229278"/>
                    </a:ext>
                  </a:extLst>
                </a:gridCol>
                <a:gridCol w="2070537">
                  <a:extLst>
                    <a:ext uri="{9D8B030D-6E8A-4147-A177-3AD203B41FA5}">
                      <a16:colId xmlns:a16="http://schemas.microsoft.com/office/drawing/2014/main" val="2133059233"/>
                    </a:ext>
                  </a:extLst>
                </a:gridCol>
                <a:gridCol w="4666595">
                  <a:extLst>
                    <a:ext uri="{9D8B030D-6E8A-4147-A177-3AD203B41FA5}">
                      <a16:colId xmlns:a16="http://schemas.microsoft.com/office/drawing/2014/main" val="1001039812"/>
                    </a:ext>
                  </a:extLst>
                </a:gridCol>
              </a:tblGrid>
              <a:tr h="253403">
                <a:tc>
                  <a:txBody>
                    <a:bodyPr/>
                    <a:lstStyle/>
                    <a:p>
                      <a:r>
                        <a:rPr lang="en-US" sz="1400" dirty="0"/>
                        <a:t>Teams Involved</a:t>
                      </a:r>
                      <a:endParaRPr lang="en-GB" sz="1400" dirty="0"/>
                    </a:p>
                  </a:txBody>
                  <a:tcPr/>
                </a:tc>
                <a:tc>
                  <a:txBody>
                    <a:bodyPr/>
                    <a:lstStyle/>
                    <a:p>
                      <a:endParaRPr lang="en-GB" sz="1400"/>
                    </a:p>
                  </a:txBody>
                  <a:tcPr/>
                </a:tc>
                <a:tc>
                  <a:txBody>
                    <a:bodyPr/>
                    <a:lstStyle/>
                    <a:p>
                      <a:endParaRPr lang="en-GB" sz="1400"/>
                    </a:p>
                  </a:txBody>
                  <a:tcPr/>
                </a:tc>
                <a:extLst>
                  <a:ext uri="{0D108BD9-81ED-4DB2-BD59-A6C34878D82A}">
                    <a16:rowId xmlns:a16="http://schemas.microsoft.com/office/drawing/2014/main" val="3244828049"/>
                  </a:ext>
                </a:extLst>
              </a:tr>
              <a:tr h="380598">
                <a:tc>
                  <a:txBody>
                    <a:bodyPr/>
                    <a:lstStyle/>
                    <a:p>
                      <a:r>
                        <a:rPr lang="en-US" sz="1400" dirty="0"/>
                        <a:t>Requestor Domain Teams</a:t>
                      </a:r>
                      <a:endParaRPr lang="en-GB" sz="1400" dirty="0"/>
                    </a:p>
                  </a:txBody>
                  <a:tcPr/>
                </a:tc>
                <a:tc>
                  <a:txBody>
                    <a:bodyPr/>
                    <a:lstStyle/>
                    <a:p>
                      <a:r>
                        <a:rPr lang="en-US" sz="1400" dirty="0"/>
                        <a:t>Business or Technology</a:t>
                      </a:r>
                      <a:endParaRPr lang="en-GB" sz="1400" dirty="0"/>
                    </a:p>
                  </a:txBody>
                  <a:tcPr/>
                </a:tc>
                <a:tc>
                  <a:txBody>
                    <a:bodyPr/>
                    <a:lstStyle/>
                    <a:p>
                      <a:r>
                        <a:rPr lang="en-US" sz="1400" dirty="0"/>
                        <a:t>No D&amp;A champions in domains</a:t>
                      </a:r>
                    </a:p>
                    <a:p>
                      <a:r>
                        <a:rPr lang="en-GB" sz="1400" dirty="0"/>
                        <a:t>The requestors are too open tech or non-tech both</a:t>
                      </a:r>
                    </a:p>
                  </a:txBody>
                  <a:tcPr/>
                </a:tc>
                <a:extLst>
                  <a:ext uri="{0D108BD9-81ED-4DB2-BD59-A6C34878D82A}">
                    <a16:rowId xmlns:a16="http://schemas.microsoft.com/office/drawing/2014/main" val="1931176116"/>
                  </a:ext>
                </a:extLst>
              </a:tr>
              <a:tr h="264764">
                <a:tc>
                  <a:txBody>
                    <a:bodyPr/>
                    <a:lstStyle/>
                    <a:p>
                      <a:r>
                        <a:rPr lang="en-US" sz="1400" dirty="0"/>
                        <a:t>Work Reception Team</a:t>
                      </a:r>
                      <a:endParaRPr lang="en-GB" sz="1400" dirty="0"/>
                    </a:p>
                  </a:txBody>
                  <a:tcPr/>
                </a:tc>
                <a:tc>
                  <a:txBody>
                    <a:bodyPr/>
                    <a:lstStyle/>
                    <a:p>
                      <a:r>
                        <a:rPr lang="en-US" sz="1400" dirty="0"/>
                        <a:t>Tower Leads</a:t>
                      </a:r>
                      <a:endParaRPr lang="en-GB" sz="1400" dirty="0"/>
                    </a:p>
                  </a:txBody>
                  <a:tcPr/>
                </a:tc>
                <a:tc>
                  <a:txBody>
                    <a:bodyPr/>
                    <a:lstStyle/>
                    <a:p>
                      <a:r>
                        <a:rPr lang="en-US" sz="1400" dirty="0"/>
                        <a:t>Work request lag details</a:t>
                      </a:r>
                    </a:p>
                    <a:p>
                      <a:r>
                        <a:rPr lang="en-US" sz="1400" dirty="0"/>
                        <a:t>Lack of visibility of what data we have</a:t>
                      </a:r>
                    </a:p>
                    <a:p>
                      <a:r>
                        <a:rPr lang="en-US" sz="1400" dirty="0"/>
                        <a:t>Lack of visibility of what patterns we have</a:t>
                      </a:r>
                    </a:p>
                    <a:p>
                      <a:r>
                        <a:rPr lang="en-US" sz="1400" dirty="0"/>
                        <a:t>Lack visibility of what solutions we have delivered in past.</a:t>
                      </a:r>
                      <a:endParaRPr lang="en-GB" sz="1400" dirty="0"/>
                    </a:p>
                  </a:txBody>
                  <a:tcPr/>
                </a:tc>
                <a:extLst>
                  <a:ext uri="{0D108BD9-81ED-4DB2-BD59-A6C34878D82A}">
                    <a16:rowId xmlns:a16="http://schemas.microsoft.com/office/drawing/2014/main" val="1623765019"/>
                  </a:ext>
                </a:extLst>
              </a:tr>
              <a:tr h="278524">
                <a:tc>
                  <a:txBody>
                    <a:bodyPr/>
                    <a:lstStyle/>
                    <a:p>
                      <a:r>
                        <a:rPr lang="en-US" sz="1400" dirty="0"/>
                        <a:t>Enterprise Solution Architecture Team</a:t>
                      </a:r>
                      <a:endParaRPr lang="en-GB" sz="1400" dirty="0"/>
                    </a:p>
                  </a:txBody>
                  <a:tcPr/>
                </a:tc>
                <a:tc>
                  <a:txBody>
                    <a:bodyPr/>
                    <a:lstStyle/>
                    <a:p>
                      <a:endParaRPr lang="en-GB" sz="1400" dirty="0"/>
                    </a:p>
                  </a:txBody>
                  <a:tcPr/>
                </a:tc>
                <a:tc>
                  <a:txBody>
                    <a:bodyPr/>
                    <a:lstStyle/>
                    <a:p>
                      <a:r>
                        <a:rPr lang="en-US" sz="1400" dirty="0"/>
                        <a:t>Only involved in large DTR impacting pieces</a:t>
                      </a:r>
                      <a:endParaRPr lang="en-GB" sz="1400" dirty="0"/>
                    </a:p>
                  </a:txBody>
                  <a:tcPr/>
                </a:tc>
                <a:extLst>
                  <a:ext uri="{0D108BD9-81ED-4DB2-BD59-A6C34878D82A}">
                    <a16:rowId xmlns:a16="http://schemas.microsoft.com/office/drawing/2014/main" val="684379895"/>
                  </a:ext>
                </a:extLst>
              </a:tr>
              <a:tr h="264764">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US" sz="1400" dirty="0"/>
                        <a:t>Data Analysts Team</a:t>
                      </a:r>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3358087847"/>
                  </a:ext>
                </a:extLst>
              </a:tr>
              <a:tr h="430785">
                <a:tc>
                  <a:txBody>
                    <a:bodyPr/>
                    <a:lstStyle/>
                    <a:p>
                      <a:r>
                        <a:rPr lang="en-US" sz="1400" dirty="0"/>
                        <a:t>Solution Architecture and Design Team</a:t>
                      </a:r>
                      <a:endParaRPr lang="en-GB" sz="1400" dirty="0"/>
                    </a:p>
                  </a:txBody>
                  <a:tcPr/>
                </a:tc>
                <a:tc>
                  <a:txBody>
                    <a:bodyPr/>
                    <a:lstStyle/>
                    <a:p>
                      <a:endParaRPr lang="en-GB" sz="1400" dirty="0"/>
                    </a:p>
                  </a:txBody>
                  <a:tcPr/>
                </a:tc>
                <a:tc>
                  <a:txBody>
                    <a:bodyPr/>
                    <a:lstStyle/>
                    <a:p>
                      <a:r>
                        <a:rPr lang="en-US" sz="1400" dirty="0"/>
                        <a:t>No well-defined information exchange contract between Work reception and Sol Architects/ Designers</a:t>
                      </a:r>
                    </a:p>
                    <a:p>
                      <a:r>
                        <a:rPr lang="en-GB" sz="1400" dirty="0"/>
                        <a:t>Need to build reusable patterns </a:t>
                      </a:r>
                    </a:p>
                  </a:txBody>
                  <a:tcPr/>
                </a:tc>
                <a:extLst>
                  <a:ext uri="{0D108BD9-81ED-4DB2-BD59-A6C34878D82A}">
                    <a16:rowId xmlns:a16="http://schemas.microsoft.com/office/drawing/2014/main" val="1486149689"/>
                  </a:ext>
                </a:extLst>
              </a:tr>
            </a:tbl>
          </a:graphicData>
        </a:graphic>
      </p:graphicFrame>
    </p:spTree>
    <p:extLst>
      <p:ext uri="{BB962C8B-B14F-4D97-AF65-F5344CB8AC3E}">
        <p14:creationId xmlns:p14="http://schemas.microsoft.com/office/powerpoint/2010/main" val="2639853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BDA09-02BB-47BB-ACCC-F4EA729B71A9}"/>
              </a:ext>
            </a:extLst>
          </p:cNvPr>
          <p:cNvSpPr>
            <a:spLocks noGrp="1"/>
          </p:cNvSpPr>
          <p:nvPr>
            <p:ph sz="quarter" idx="11"/>
          </p:nvPr>
        </p:nvSpPr>
        <p:spPr>
          <a:xfrm>
            <a:off x="1773093" y="1816274"/>
            <a:ext cx="9720000" cy="3330240"/>
          </a:xfrm>
        </p:spPr>
        <p:txBody>
          <a:bodyPr/>
          <a:lstStyle/>
          <a:p>
            <a:pPr marL="472950" lvl="2" indent="-285750"/>
            <a:endParaRPr lang="en-GB" dirty="0"/>
          </a:p>
          <a:p>
            <a:endParaRPr lang="en-GB" dirty="0"/>
          </a:p>
        </p:txBody>
      </p:sp>
      <p:sp>
        <p:nvSpPr>
          <p:cNvPr id="3" name="Slide Number Placeholder 2">
            <a:extLst>
              <a:ext uri="{FF2B5EF4-FFF2-40B4-BE49-F238E27FC236}">
                <a16:creationId xmlns:a16="http://schemas.microsoft.com/office/drawing/2014/main" id="{E2889F94-7D61-488A-842D-D60569AF5904}"/>
              </a:ext>
            </a:extLst>
          </p:cNvPr>
          <p:cNvSpPr>
            <a:spLocks noGrp="1"/>
          </p:cNvSpPr>
          <p:nvPr>
            <p:ph type="sldNum" sz="quarter" idx="10"/>
          </p:nvPr>
        </p:nvSpPr>
        <p:spPr/>
        <p:txBody>
          <a:bodyPr/>
          <a:lstStyle/>
          <a:p>
            <a:fld id="{08BDDC8D-36E9-467E-8CF1-750845950A7F}" type="slidenum">
              <a:rPr lang="en-GB" smtClean="0"/>
              <a:pPr/>
              <a:t>2</a:t>
            </a:fld>
            <a:endParaRPr lang="en-GB"/>
          </a:p>
        </p:txBody>
      </p:sp>
      <p:sp>
        <p:nvSpPr>
          <p:cNvPr id="7" name="Slide Number Placeholder 2">
            <a:extLst>
              <a:ext uri="{FF2B5EF4-FFF2-40B4-BE49-F238E27FC236}">
                <a16:creationId xmlns:a16="http://schemas.microsoft.com/office/drawing/2014/main" id="{8ED5B3D3-4066-4A3D-9F2D-E4DA0E74E2B6}"/>
              </a:ext>
            </a:extLst>
          </p:cNvPr>
          <p:cNvSpPr txBox="1">
            <a:spLocks/>
          </p:cNvSpPr>
          <p:nvPr/>
        </p:nvSpPr>
        <p:spPr bwMode="gray">
          <a:xfrm>
            <a:off x="6429175" y="6952201"/>
            <a:ext cx="590696" cy="273873"/>
          </a:xfrm>
          <a:prstGeom prst="rect">
            <a:avLst/>
          </a:prstGeom>
        </p:spPr>
        <p:txBody>
          <a:bodyPr vert="horz" lIns="0" tIns="0" rIns="0" bIns="0" rtlCol="0" anchor="ctr"/>
          <a:lstStyle>
            <a:defPPr>
              <a:defRPr lang="en-US"/>
            </a:defPPr>
            <a:lvl1pPr marL="0" indent="0" algn="ctr" defTabSz="1043019" rtl="0" eaLnBrk="1" latinLnBrk="0" hangingPunct="1">
              <a:defRPr sz="1100" kern="1200" baseline="0">
                <a:solidFill>
                  <a:schemeClr val="tx2"/>
                </a:solidFill>
                <a:latin typeface="RN House Sans Regular" panose="020B0504020203020204" pitchFamily="34" charset="0"/>
                <a:ea typeface="+mn-ea"/>
                <a:cs typeface="Arial" panose="020B0604020202020204" pitchFamily="34" charset="0"/>
              </a:defRPr>
            </a:lvl1pPr>
            <a:lvl2pPr marL="521510" algn="l" defTabSz="1043019" rtl="0" eaLnBrk="1" latinLnBrk="0" hangingPunct="1">
              <a:defRPr sz="2100" kern="1200">
                <a:solidFill>
                  <a:schemeClr val="tx1"/>
                </a:solidFill>
                <a:latin typeface="+mn-lt"/>
                <a:ea typeface="+mn-ea"/>
                <a:cs typeface="+mn-cs"/>
              </a:defRPr>
            </a:lvl2pPr>
            <a:lvl3pPr marL="1043019" algn="l" defTabSz="1043019" rtl="0" eaLnBrk="1" latinLnBrk="0" hangingPunct="1">
              <a:defRPr sz="2100" kern="1200">
                <a:solidFill>
                  <a:schemeClr val="tx1"/>
                </a:solidFill>
                <a:latin typeface="+mn-lt"/>
                <a:ea typeface="+mn-ea"/>
                <a:cs typeface="+mn-cs"/>
              </a:defRPr>
            </a:lvl3pPr>
            <a:lvl4pPr marL="1564528" algn="l" defTabSz="1043019" rtl="0" eaLnBrk="1" latinLnBrk="0" hangingPunct="1">
              <a:defRPr sz="2100" kern="1200">
                <a:solidFill>
                  <a:schemeClr val="tx1"/>
                </a:solidFill>
                <a:latin typeface="+mn-lt"/>
                <a:ea typeface="+mn-ea"/>
                <a:cs typeface="+mn-cs"/>
              </a:defRPr>
            </a:lvl4pPr>
            <a:lvl5pPr marL="2086038" algn="l" defTabSz="1043019" rtl="0" eaLnBrk="1" latinLnBrk="0" hangingPunct="1">
              <a:defRPr sz="2100" kern="1200">
                <a:solidFill>
                  <a:schemeClr val="tx1"/>
                </a:solidFill>
                <a:latin typeface="+mn-lt"/>
                <a:ea typeface="+mn-ea"/>
                <a:cs typeface="+mn-cs"/>
              </a:defRPr>
            </a:lvl5pPr>
            <a:lvl6pPr marL="2607549" algn="l" defTabSz="1043019" rtl="0" eaLnBrk="1" latinLnBrk="0" hangingPunct="1">
              <a:defRPr sz="2100" kern="1200">
                <a:solidFill>
                  <a:schemeClr val="tx1"/>
                </a:solidFill>
                <a:latin typeface="+mn-lt"/>
                <a:ea typeface="+mn-ea"/>
                <a:cs typeface="+mn-cs"/>
              </a:defRPr>
            </a:lvl6pPr>
            <a:lvl7pPr marL="3129058" algn="l" defTabSz="1043019" rtl="0" eaLnBrk="1" latinLnBrk="0" hangingPunct="1">
              <a:defRPr sz="2100" kern="1200">
                <a:solidFill>
                  <a:schemeClr val="tx1"/>
                </a:solidFill>
                <a:latin typeface="+mn-lt"/>
                <a:ea typeface="+mn-ea"/>
                <a:cs typeface="+mn-cs"/>
              </a:defRPr>
            </a:lvl7pPr>
            <a:lvl8pPr marL="3650567" algn="l" defTabSz="1043019" rtl="0" eaLnBrk="1" latinLnBrk="0" hangingPunct="1">
              <a:defRPr sz="2100" kern="1200">
                <a:solidFill>
                  <a:schemeClr val="tx1"/>
                </a:solidFill>
                <a:latin typeface="+mn-lt"/>
                <a:ea typeface="+mn-ea"/>
                <a:cs typeface="+mn-cs"/>
              </a:defRPr>
            </a:lvl8pPr>
            <a:lvl9pPr marL="4172077" algn="l" defTabSz="1043019" rtl="0" eaLnBrk="1" latinLnBrk="0" hangingPunct="1">
              <a:defRPr sz="2100" kern="1200">
                <a:solidFill>
                  <a:schemeClr val="tx1"/>
                </a:solidFill>
                <a:latin typeface="+mn-lt"/>
                <a:ea typeface="+mn-ea"/>
                <a:cs typeface="+mn-cs"/>
              </a:defRPr>
            </a:lvl9pPr>
          </a:lstStyle>
          <a:p>
            <a:fld id="{08BDDC8D-36E9-467E-8CF1-750845950A7F}" type="slidenum">
              <a:rPr lang="en-GB"/>
              <a:pPr/>
              <a:t>2</a:t>
            </a:fld>
            <a:endParaRPr lang="en-GB" dirty="0"/>
          </a:p>
        </p:txBody>
      </p:sp>
      <p:sp>
        <p:nvSpPr>
          <p:cNvPr id="8" name="Title 13">
            <a:extLst>
              <a:ext uri="{FF2B5EF4-FFF2-40B4-BE49-F238E27FC236}">
                <a16:creationId xmlns:a16="http://schemas.microsoft.com/office/drawing/2014/main" id="{FE5B13CD-29B0-4E24-B1A0-5A2FE0BEEF35}"/>
              </a:ext>
            </a:extLst>
          </p:cNvPr>
          <p:cNvSpPr>
            <a:spLocks noGrp="1"/>
          </p:cNvSpPr>
          <p:nvPr>
            <p:ph type="title"/>
          </p:nvPr>
        </p:nvSpPr>
        <p:spPr>
          <a:xfrm>
            <a:off x="1552173" y="23485"/>
            <a:ext cx="8568000" cy="563162"/>
          </a:xfrm>
        </p:spPr>
        <p:txBody>
          <a:bodyPr/>
          <a:lstStyle/>
          <a:p>
            <a:r>
              <a:rPr lang="en-US" dirty="0">
                <a:latin typeface="Calibri" panose="020F0502020204030204" pitchFamily="34" charset="0"/>
                <a:cs typeface="Calibri" panose="020F0502020204030204" pitchFamily="34" charset="0"/>
              </a:rPr>
              <a:t>Challenge with hub driven front door model</a:t>
            </a:r>
            <a:endParaRPr lang="en-GB"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5B00AAB-E4BB-4A0C-99B6-B42A195B00AA}"/>
              </a:ext>
            </a:extLst>
          </p:cNvPr>
          <p:cNvSpPr txBox="1"/>
          <p:nvPr/>
        </p:nvSpPr>
        <p:spPr>
          <a:xfrm>
            <a:off x="6895989" y="1504659"/>
            <a:ext cx="5050754" cy="5314487"/>
          </a:xfrm>
          <a:prstGeom prst="rect">
            <a:avLst/>
          </a:prstGeom>
          <a:noFill/>
        </p:spPr>
        <p:txBody>
          <a:bodyPr wrap="square" lIns="0" tIns="0" rIns="0" bIns="0" rtlCol="0">
            <a:noAutofit/>
          </a:bodyPr>
          <a:lstStyle/>
          <a:p>
            <a:r>
              <a:rPr lang="en-US" sz="1600" b="1" u="sng" dirty="0">
                <a:solidFill>
                  <a:schemeClr val="tx2"/>
                </a:solidFill>
                <a:latin typeface="Arial" panose="020B0604020202020204" pitchFamily="34" charset="0"/>
                <a:cs typeface="Arial" panose="020B0604020202020204" pitchFamily="34" charset="0"/>
              </a:rPr>
              <a:t>Summary</a:t>
            </a:r>
          </a:p>
          <a:p>
            <a:endParaRPr lang="en-US" sz="1200" b="1" dirty="0">
              <a:solidFill>
                <a:schemeClr val="tx2">
                  <a:lumMod val="60000"/>
                  <a:lumOff val="40000"/>
                </a:schemeClr>
              </a:solidFill>
              <a:latin typeface="Arial" panose="020B0604020202020204" pitchFamily="34" charset="0"/>
              <a:cs typeface="Arial" panose="020B0604020202020204" pitchFamily="34" charset="0"/>
            </a:endParaRPr>
          </a:p>
          <a:p>
            <a:r>
              <a:rPr lang="en-US" sz="1200" dirty="0">
                <a:solidFill>
                  <a:schemeClr val="tx2">
                    <a:lumMod val="60000"/>
                    <a:lumOff val="40000"/>
                  </a:schemeClr>
                </a:solidFill>
                <a:latin typeface="Calibri" panose="020F0502020204030204" pitchFamily="34" charset="0"/>
                <a:cs typeface="Calibri" panose="020F0502020204030204" pitchFamily="34" charset="0"/>
              </a:rPr>
              <a:t>D&amp;A front door process currently faces off to multiple franchisees, who needs to use shared D&amp;A managed platforms to build their application. </a:t>
            </a:r>
          </a:p>
          <a:p>
            <a:endParaRPr lang="en-US" sz="1200" dirty="0">
              <a:solidFill>
                <a:schemeClr val="tx2">
                  <a:lumMod val="60000"/>
                  <a:lumOff val="40000"/>
                </a:schemeClr>
              </a:solidFill>
              <a:latin typeface="Calibri" panose="020F0502020204030204" pitchFamily="34" charset="0"/>
              <a:cs typeface="Calibri" panose="020F0502020204030204" pitchFamily="34" charset="0"/>
            </a:endParaRPr>
          </a:p>
          <a:p>
            <a:endParaRPr lang="en-GB" sz="1200" dirty="0">
              <a:solidFill>
                <a:schemeClr val="tx2">
                  <a:lumMod val="60000"/>
                  <a:lumOff val="40000"/>
                </a:schemeClr>
              </a:solidFill>
              <a:latin typeface="Calibri" panose="020F0502020204030204" pitchFamily="34" charset="0"/>
              <a:cs typeface="Calibri" panose="020F0502020204030204" pitchFamily="34" charset="0"/>
            </a:endParaRPr>
          </a:p>
          <a:p>
            <a:endParaRPr lang="en-GB" sz="1200" dirty="0">
              <a:solidFill>
                <a:schemeClr val="tx2">
                  <a:lumMod val="60000"/>
                  <a:lumOff val="40000"/>
                </a:schemeClr>
              </a:solidFill>
              <a:latin typeface="Calibri" panose="020F0502020204030204" pitchFamily="34" charset="0"/>
              <a:cs typeface="Calibri" panose="020F0502020204030204" pitchFamily="34" charset="0"/>
            </a:endParaRPr>
          </a:p>
          <a:p>
            <a:pPr marL="228600" indent="-228600">
              <a:buFont typeface="+mj-lt"/>
              <a:buAutoNum type="arabicPeriod"/>
            </a:pPr>
            <a:r>
              <a:rPr lang="en-GB" sz="1200" b="1" dirty="0">
                <a:solidFill>
                  <a:schemeClr val="tx2">
                    <a:lumMod val="60000"/>
                    <a:lumOff val="40000"/>
                  </a:schemeClr>
                </a:solidFill>
                <a:latin typeface="Calibri" panose="020F0502020204030204" pitchFamily="34" charset="0"/>
                <a:cs typeface="Calibri" panose="020F0502020204030204" pitchFamily="34" charset="0"/>
              </a:rPr>
              <a:t>Hub driven </a:t>
            </a:r>
            <a:r>
              <a:rPr lang="en-GB" sz="1200" dirty="0">
                <a:solidFill>
                  <a:schemeClr val="tx2">
                    <a:lumMod val="60000"/>
                    <a:lumOff val="40000"/>
                  </a:schemeClr>
                </a:solidFill>
                <a:latin typeface="Calibri" panose="020F0502020204030204" pitchFamily="34" charset="0"/>
                <a:cs typeface="Calibri" panose="020F0502020204030204" pitchFamily="34" charset="0"/>
              </a:rPr>
              <a:t>open-ended work  reception leads to </a:t>
            </a:r>
            <a:r>
              <a:rPr lang="en-GB" sz="1200" b="1" dirty="0">
                <a:solidFill>
                  <a:schemeClr val="tx2">
                    <a:lumMod val="60000"/>
                    <a:lumOff val="40000"/>
                  </a:schemeClr>
                </a:solidFill>
                <a:latin typeface="Calibri" panose="020F0502020204030204" pitchFamily="34" charset="0"/>
                <a:cs typeface="Calibri" panose="020F0502020204030204" pitchFamily="34" charset="0"/>
              </a:rPr>
              <a:t>multiple hands off </a:t>
            </a:r>
            <a:r>
              <a:rPr lang="en-GB" sz="1200" dirty="0">
                <a:solidFill>
                  <a:schemeClr val="tx2">
                    <a:lumMod val="60000"/>
                    <a:lumOff val="40000"/>
                  </a:schemeClr>
                </a:solidFill>
                <a:latin typeface="Calibri" panose="020F0502020204030204" pitchFamily="34" charset="0"/>
                <a:cs typeface="Calibri" panose="020F0502020204030204" pitchFamily="34" charset="0"/>
              </a:rPr>
              <a:t>among hub , spoke and domain, leading to bottleneck/</a:t>
            </a:r>
            <a:r>
              <a:rPr lang="en-GB" sz="1200" b="1" dirty="0">
                <a:solidFill>
                  <a:schemeClr val="tx2">
                    <a:lumMod val="60000"/>
                    <a:lumOff val="40000"/>
                  </a:schemeClr>
                </a:solidFill>
                <a:latin typeface="Calibri" panose="020F0502020204030204" pitchFamily="34" charset="0"/>
                <a:cs typeface="Calibri" panose="020F0502020204030204" pitchFamily="34" charset="0"/>
              </a:rPr>
              <a:t>bandwidth</a:t>
            </a:r>
            <a:r>
              <a:rPr lang="en-GB" sz="1200" dirty="0">
                <a:solidFill>
                  <a:schemeClr val="tx2">
                    <a:lumMod val="60000"/>
                    <a:lumOff val="40000"/>
                  </a:schemeClr>
                </a:solidFill>
                <a:latin typeface="Calibri" panose="020F0502020204030204" pitchFamily="34" charset="0"/>
                <a:cs typeface="Calibri" panose="020F0502020204030204" pitchFamily="34" charset="0"/>
              </a:rPr>
              <a:t> and delayed experience issues.</a:t>
            </a:r>
          </a:p>
          <a:p>
            <a:pPr marL="228600" indent="-228600">
              <a:buFont typeface="+mj-lt"/>
              <a:buAutoNum type="arabicPeriod"/>
            </a:pPr>
            <a:endParaRPr lang="en-GB" sz="1200" dirty="0">
              <a:solidFill>
                <a:schemeClr val="tx2">
                  <a:lumMod val="60000"/>
                  <a:lumOff val="40000"/>
                </a:schemeClr>
              </a:solidFill>
              <a:latin typeface="Calibri" panose="020F0502020204030204" pitchFamily="34" charset="0"/>
              <a:cs typeface="Calibri" panose="020F0502020204030204" pitchFamily="34" charset="0"/>
            </a:endParaRPr>
          </a:p>
          <a:p>
            <a:pPr marL="750110" lvl="1" indent="-228600">
              <a:buFont typeface="+mj-lt"/>
              <a:buAutoNum type="arabicPeriod"/>
            </a:pPr>
            <a:r>
              <a:rPr lang="en-GB" sz="1200" dirty="0">
                <a:solidFill>
                  <a:schemeClr val="tx2">
                    <a:lumMod val="60000"/>
                    <a:lumOff val="40000"/>
                  </a:schemeClr>
                </a:solidFill>
                <a:latin typeface="Calibri" panose="020F0502020204030204" pitchFamily="34" charset="0"/>
                <a:cs typeface="Calibri" panose="020F0502020204030204" pitchFamily="34" charset="0"/>
              </a:rPr>
              <a:t>Hub(s) -&gt; Domain  -&gt; Spoke(s) -&gt; Domain</a:t>
            </a:r>
          </a:p>
          <a:p>
            <a:pPr marL="750110" lvl="1" indent="-228600">
              <a:buFont typeface="+mj-lt"/>
              <a:buAutoNum type="arabicPeriod"/>
            </a:pPr>
            <a:r>
              <a:rPr lang="en-GB" sz="1200" dirty="0">
                <a:solidFill>
                  <a:schemeClr val="tx2">
                    <a:lumMod val="60000"/>
                    <a:lumOff val="40000"/>
                  </a:schemeClr>
                </a:solidFill>
                <a:latin typeface="Calibri" panose="020F0502020204030204" pitchFamily="34" charset="0"/>
                <a:cs typeface="Calibri" panose="020F0502020204030204" pitchFamily="34" charset="0"/>
              </a:rPr>
              <a:t>Hub(s)  -&gt; Spoke(s) -&gt; Domain etc.</a:t>
            </a:r>
          </a:p>
          <a:p>
            <a:pPr marL="750110" lvl="1" indent="-228600">
              <a:buFont typeface="+mj-lt"/>
              <a:buAutoNum type="arabicPeriod"/>
            </a:pPr>
            <a:r>
              <a:rPr lang="en-GB" sz="1200" dirty="0">
                <a:solidFill>
                  <a:schemeClr val="tx2">
                    <a:lumMod val="60000"/>
                    <a:lumOff val="40000"/>
                  </a:schemeClr>
                </a:solidFill>
                <a:latin typeface="Calibri" panose="020F0502020204030204" pitchFamily="34" charset="0"/>
                <a:cs typeface="Calibri" panose="020F0502020204030204" pitchFamily="34" charset="0"/>
              </a:rPr>
              <a:t>Domain.</a:t>
            </a:r>
          </a:p>
          <a:p>
            <a:pPr marL="228600" indent="-228600">
              <a:buFont typeface="+mj-lt"/>
              <a:buAutoNum type="arabicPeriod"/>
            </a:pPr>
            <a:endParaRPr lang="en-GB" sz="1200" dirty="0">
              <a:solidFill>
                <a:schemeClr val="tx2">
                  <a:lumMod val="60000"/>
                  <a:lumOff val="40000"/>
                </a:schemeClr>
              </a:solidFill>
              <a:latin typeface="Calibri" panose="020F0502020204030204" pitchFamily="34" charset="0"/>
              <a:cs typeface="Calibri" panose="020F0502020204030204" pitchFamily="34" charset="0"/>
            </a:endParaRPr>
          </a:p>
          <a:p>
            <a:pPr marL="228600" indent="-228600">
              <a:buFont typeface="+mj-lt"/>
              <a:buAutoNum type="arabicPeriod"/>
            </a:pPr>
            <a:endParaRPr lang="en-GB" sz="1200" dirty="0">
              <a:solidFill>
                <a:schemeClr val="tx2">
                  <a:lumMod val="60000"/>
                  <a:lumOff val="40000"/>
                </a:schemeClr>
              </a:solidFill>
              <a:latin typeface="Calibri" panose="020F0502020204030204" pitchFamily="34" charset="0"/>
              <a:cs typeface="Calibri" panose="020F0502020204030204" pitchFamily="34" charset="0"/>
            </a:endParaRPr>
          </a:p>
          <a:p>
            <a:pPr marL="228600" indent="-228600">
              <a:buFont typeface="+mj-lt"/>
              <a:buAutoNum type="arabicPeriod"/>
            </a:pPr>
            <a:r>
              <a:rPr lang="en-GB" sz="1200" dirty="0">
                <a:solidFill>
                  <a:schemeClr val="tx2">
                    <a:lumMod val="60000"/>
                    <a:lumOff val="40000"/>
                  </a:schemeClr>
                </a:solidFill>
                <a:latin typeface="Calibri" panose="020F0502020204030204" pitchFamily="34" charset="0"/>
                <a:cs typeface="Calibri" panose="020F0502020204030204" pitchFamily="34" charset="0"/>
              </a:rPr>
              <a:t>Partial info. by requestor due to </a:t>
            </a:r>
            <a:r>
              <a:rPr lang="en-GB" sz="1200" b="1" dirty="0">
                <a:solidFill>
                  <a:schemeClr val="tx2">
                    <a:lumMod val="60000"/>
                    <a:lumOff val="40000"/>
                  </a:schemeClr>
                </a:solidFill>
                <a:latin typeface="Calibri" panose="020F0502020204030204" pitchFamily="34" charset="0"/>
                <a:cs typeface="Calibri" panose="020F0502020204030204" pitchFamily="34" charset="0"/>
              </a:rPr>
              <a:t>transactional nature of work request </a:t>
            </a:r>
            <a:r>
              <a:rPr lang="en-GB" sz="1200" dirty="0">
                <a:solidFill>
                  <a:schemeClr val="tx2">
                    <a:lumMod val="60000"/>
                    <a:lumOff val="40000"/>
                  </a:schemeClr>
                </a:solidFill>
                <a:latin typeface="Calibri" panose="020F0502020204030204" pitchFamily="34" charset="0"/>
                <a:cs typeface="Calibri" panose="020F0502020204030204" pitchFamily="34" charset="0"/>
              </a:rPr>
              <a:t>in the current work request process leads to multiple iteration and longer cycle during Hand-Off Contract Domain </a:t>
            </a:r>
            <a:r>
              <a:rPr lang="en-GB" sz="1200" dirty="0">
                <a:solidFill>
                  <a:schemeClr val="tx2">
                    <a:lumMod val="60000"/>
                    <a:lumOff val="40000"/>
                  </a:schemeClr>
                </a:solidFill>
                <a:latin typeface="Calibri" panose="020F0502020204030204" pitchFamily="34" charset="0"/>
                <a:cs typeface="Calibri" panose="020F0502020204030204" pitchFamily="34" charset="0"/>
                <a:sym typeface="Wingdings" panose="05000000000000000000" pitchFamily="2" charset="2"/>
              </a:rPr>
              <a:t> Work Reception  Solution Architecture/ Design leads stage.</a:t>
            </a:r>
          </a:p>
          <a:p>
            <a:pPr marL="228600" indent="-228600">
              <a:buFont typeface="+mj-lt"/>
              <a:buAutoNum type="arabicPeriod"/>
            </a:pPr>
            <a:endParaRPr lang="en-GB" sz="1200" dirty="0">
              <a:solidFill>
                <a:schemeClr val="tx2">
                  <a:lumMod val="60000"/>
                  <a:lumOff val="40000"/>
                </a:schemeClr>
              </a:solidFill>
              <a:latin typeface="Calibri" panose="020F0502020204030204" pitchFamily="34" charset="0"/>
              <a:cs typeface="Calibri" panose="020F0502020204030204" pitchFamily="34" charset="0"/>
              <a:sym typeface="Wingdings" panose="05000000000000000000" pitchFamily="2" charset="2"/>
            </a:endParaRPr>
          </a:p>
          <a:p>
            <a:r>
              <a:rPr lang="en-GB" sz="1200" dirty="0">
                <a:solidFill>
                  <a:schemeClr val="tx2">
                    <a:lumMod val="60000"/>
                    <a:lumOff val="40000"/>
                  </a:schemeClr>
                </a:solidFill>
                <a:latin typeface="Calibri" panose="020F0502020204030204" pitchFamily="34" charset="0"/>
                <a:cs typeface="Calibri" panose="020F0502020204030204" pitchFamily="34" charset="0"/>
                <a:sym typeface="Wingdings" panose="05000000000000000000" pitchFamily="2" charset="2"/>
              </a:rPr>
              <a:t>3.    Further, limited/no awareness of DOMAINs, on available data tooling, data standards and capability often leads  to mismatch in their expectations vs. current solution stack being used leading to longer solution and estimations cycles.</a:t>
            </a:r>
            <a:endParaRPr lang="en-GB" sz="800" b="1" dirty="0">
              <a:solidFill>
                <a:schemeClr val="tx2">
                  <a:lumMod val="60000"/>
                  <a:lumOff val="40000"/>
                </a:schemeClr>
              </a:solidFill>
              <a:sym typeface="Wingdings" panose="05000000000000000000" pitchFamily="2" charset="2"/>
            </a:endParaRPr>
          </a:p>
          <a:p>
            <a:endParaRPr lang="en-GB" sz="800" b="1" dirty="0">
              <a:sym typeface="Wingdings" panose="05000000000000000000" pitchFamily="2" charset="2"/>
            </a:endParaRPr>
          </a:p>
          <a:p>
            <a:endParaRPr lang="en-GB" sz="1000" dirty="0"/>
          </a:p>
          <a:p>
            <a:endParaRPr lang="en-GB" sz="1000" dirty="0"/>
          </a:p>
          <a:p>
            <a:endParaRPr lang="en-GB" sz="1000" dirty="0"/>
          </a:p>
          <a:p>
            <a:endParaRPr lang="en-GB" sz="1000" dirty="0"/>
          </a:p>
          <a:p>
            <a:endParaRPr lang="en-US" sz="1200" dirty="0">
              <a:solidFill>
                <a:schemeClr val="tx2"/>
              </a:solidFill>
              <a:latin typeface="Calibri" panose="020F0502020204030204" pitchFamily="34" charset="0"/>
              <a:cs typeface="Calibri" panose="020F0502020204030204" pitchFamily="34" charset="0"/>
            </a:endParaRPr>
          </a:p>
          <a:p>
            <a:endParaRPr lang="en-US" sz="1200" dirty="0">
              <a:solidFill>
                <a:schemeClr val="tx2"/>
              </a:solidFill>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91DEFA7D-37EC-4498-A1AF-38377511E6A6}"/>
              </a:ext>
            </a:extLst>
          </p:cNvPr>
          <p:cNvGrpSpPr/>
          <p:nvPr/>
        </p:nvGrpSpPr>
        <p:grpSpPr>
          <a:xfrm>
            <a:off x="1636952" y="1504659"/>
            <a:ext cx="4795341" cy="5033221"/>
            <a:chOff x="390868" y="1162988"/>
            <a:chExt cx="6318547" cy="5636018"/>
          </a:xfrm>
        </p:grpSpPr>
        <p:sp>
          <p:nvSpPr>
            <p:cNvPr id="11" name="TextBox 10">
              <a:extLst>
                <a:ext uri="{FF2B5EF4-FFF2-40B4-BE49-F238E27FC236}">
                  <a16:creationId xmlns:a16="http://schemas.microsoft.com/office/drawing/2014/main" id="{68952C13-2E98-4850-8A79-D1E71B5B4AB9}"/>
                </a:ext>
              </a:extLst>
            </p:cNvPr>
            <p:cNvSpPr txBox="1"/>
            <p:nvPr/>
          </p:nvSpPr>
          <p:spPr>
            <a:xfrm>
              <a:off x="1120876" y="4616259"/>
              <a:ext cx="796412" cy="757226"/>
            </a:xfrm>
            <a:prstGeom prst="rect">
              <a:avLst/>
            </a:prstGeom>
            <a:ln/>
          </p:spPr>
          <p:style>
            <a:lnRef idx="3">
              <a:schemeClr val="lt1"/>
            </a:lnRef>
            <a:fillRef idx="1">
              <a:schemeClr val="accent2"/>
            </a:fillRef>
            <a:effectRef idx="1">
              <a:schemeClr val="accent2"/>
            </a:effectRef>
            <a:fontRef idx="minor">
              <a:schemeClr val="lt1"/>
            </a:fontRef>
          </p:style>
          <p:txBody>
            <a:bodyPr wrap="square" lIns="0" tIns="0" rIns="0" bIns="0" rtlCol="0">
              <a:noAutofit/>
            </a:bodyPr>
            <a:lstStyle/>
            <a:p>
              <a:pPr algn="ctr"/>
              <a:endParaRPr lang="en-GB" sz="2400" dirty="0" err="1">
                <a:solidFill>
                  <a:schemeClr val="tx2"/>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812037CE-7CE1-44B2-BCEE-AF968B13C4CB}"/>
                </a:ext>
              </a:extLst>
            </p:cNvPr>
            <p:cNvSpPr txBox="1"/>
            <p:nvPr/>
          </p:nvSpPr>
          <p:spPr>
            <a:xfrm>
              <a:off x="634179" y="5225294"/>
              <a:ext cx="1283109" cy="472977"/>
            </a:xfrm>
            <a:prstGeom prst="rect">
              <a:avLst/>
            </a:prstGeom>
            <a:noFill/>
          </p:spPr>
          <p:txBody>
            <a:bodyPr wrap="square" lIns="0" tIns="0" rIns="0" bIns="0" rtlCol="0">
              <a:noAutofit/>
            </a:bodyPr>
            <a:lstStyle/>
            <a:p>
              <a:pPr algn="ctr"/>
              <a:r>
                <a:rPr lang="en-US" sz="2400" dirty="0">
                  <a:solidFill>
                    <a:schemeClr val="bg1"/>
                  </a:solidFill>
                  <a:latin typeface="Arial" panose="020B0604020202020204" pitchFamily="34" charset="0"/>
                  <a:cs typeface="Arial" panose="020B0604020202020204" pitchFamily="34" charset="0"/>
                </a:rPr>
                <a:t>Data </a:t>
              </a:r>
              <a:endParaRPr lang="en-GB" sz="2400" dirty="0" err="1">
                <a:solidFill>
                  <a:schemeClr val="bg1"/>
                </a:solidFill>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CF18BD08-FB9F-413F-A968-4366E96DA0D1}"/>
                </a:ext>
              </a:extLst>
            </p:cNvPr>
            <p:cNvSpPr/>
            <p:nvPr/>
          </p:nvSpPr>
          <p:spPr>
            <a:xfrm>
              <a:off x="500344" y="3525243"/>
              <a:ext cx="6209071" cy="3273763"/>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r>
                <a:rPr lang="en-US" sz="1400" dirty="0">
                  <a:solidFill>
                    <a:schemeClr val="tx1"/>
                  </a:solidFill>
                </a:rPr>
                <a:t>D&amp;A Platforms</a:t>
              </a:r>
              <a:endParaRPr lang="en-GB" sz="1400" dirty="0" err="1">
                <a:solidFill>
                  <a:schemeClr val="tx1"/>
                </a:solidFill>
              </a:endParaRPr>
            </a:p>
          </p:txBody>
        </p:sp>
        <p:sp>
          <p:nvSpPr>
            <p:cNvPr id="14" name="Rectangle: Rounded Corners 13">
              <a:extLst>
                <a:ext uri="{FF2B5EF4-FFF2-40B4-BE49-F238E27FC236}">
                  <a16:creationId xmlns:a16="http://schemas.microsoft.com/office/drawing/2014/main" id="{7670B185-ED69-4642-B95A-D6C17D005CC5}"/>
                </a:ext>
              </a:extLst>
            </p:cNvPr>
            <p:cNvSpPr/>
            <p:nvPr/>
          </p:nvSpPr>
          <p:spPr>
            <a:xfrm>
              <a:off x="560435" y="5693681"/>
              <a:ext cx="2035277" cy="472977"/>
            </a:xfrm>
            <a:prstGeom prst="round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solidFill>
                </a:rPr>
                <a:t>Data </a:t>
              </a:r>
              <a:endParaRPr lang="en-GB" sz="1000" b="1" dirty="0" err="1">
                <a:solidFill>
                  <a:schemeClr val="tx1"/>
                </a:solidFill>
              </a:endParaRPr>
            </a:p>
          </p:txBody>
        </p:sp>
        <p:sp>
          <p:nvSpPr>
            <p:cNvPr id="15" name="Rectangle: Rounded Corners 14">
              <a:extLst>
                <a:ext uri="{FF2B5EF4-FFF2-40B4-BE49-F238E27FC236}">
                  <a16:creationId xmlns:a16="http://schemas.microsoft.com/office/drawing/2014/main" id="{F480BB52-7694-4771-8599-4BBAEF92F300}"/>
                </a:ext>
              </a:extLst>
            </p:cNvPr>
            <p:cNvSpPr/>
            <p:nvPr/>
          </p:nvSpPr>
          <p:spPr>
            <a:xfrm>
              <a:off x="4665419" y="5717794"/>
              <a:ext cx="1934522" cy="472977"/>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solidFill>
                </a:rPr>
                <a:t>Services</a:t>
              </a:r>
              <a:endParaRPr lang="en-GB" sz="1000" b="1" dirty="0" err="1">
                <a:solidFill>
                  <a:schemeClr val="tx1"/>
                </a:solidFill>
              </a:endParaRPr>
            </a:p>
          </p:txBody>
        </p:sp>
        <p:sp>
          <p:nvSpPr>
            <p:cNvPr id="16" name="Rectangle: Rounded Corners 15">
              <a:extLst>
                <a:ext uri="{FF2B5EF4-FFF2-40B4-BE49-F238E27FC236}">
                  <a16:creationId xmlns:a16="http://schemas.microsoft.com/office/drawing/2014/main" id="{AEBD0840-AF52-476F-B04E-D9D3D97C44B1}"/>
                </a:ext>
              </a:extLst>
            </p:cNvPr>
            <p:cNvSpPr/>
            <p:nvPr/>
          </p:nvSpPr>
          <p:spPr>
            <a:xfrm>
              <a:off x="2261422" y="4208217"/>
              <a:ext cx="1106129" cy="472977"/>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1000" b="1" dirty="0" err="1">
                <a:solidFill>
                  <a:schemeClr val="bg1"/>
                </a:solidFill>
              </a:endParaRPr>
            </a:p>
          </p:txBody>
        </p:sp>
        <p:sp>
          <p:nvSpPr>
            <p:cNvPr id="17" name="Rectangle: Rounded Corners 16">
              <a:extLst>
                <a:ext uri="{FF2B5EF4-FFF2-40B4-BE49-F238E27FC236}">
                  <a16:creationId xmlns:a16="http://schemas.microsoft.com/office/drawing/2014/main" id="{47A8D20C-04F5-4273-B512-1D390627BBF6}"/>
                </a:ext>
              </a:extLst>
            </p:cNvPr>
            <p:cNvSpPr/>
            <p:nvPr/>
          </p:nvSpPr>
          <p:spPr>
            <a:xfrm>
              <a:off x="411855" y="3554697"/>
              <a:ext cx="6209071" cy="516897"/>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1200" b="1" dirty="0" err="1">
                <a:solidFill>
                  <a:schemeClr val="tx1"/>
                </a:solidFill>
              </a:endParaRPr>
            </a:p>
          </p:txBody>
        </p:sp>
        <p:sp>
          <p:nvSpPr>
            <p:cNvPr id="18" name="TextBox 17">
              <a:extLst>
                <a:ext uri="{FF2B5EF4-FFF2-40B4-BE49-F238E27FC236}">
                  <a16:creationId xmlns:a16="http://schemas.microsoft.com/office/drawing/2014/main" id="{AEE8521A-9482-4AB2-B4B7-CD99477FCAA6}"/>
                </a:ext>
              </a:extLst>
            </p:cNvPr>
            <p:cNvSpPr txBox="1"/>
            <p:nvPr/>
          </p:nvSpPr>
          <p:spPr>
            <a:xfrm>
              <a:off x="2138517" y="1508816"/>
              <a:ext cx="2421603" cy="245474"/>
            </a:xfrm>
            <a:prstGeom prst="rect">
              <a:avLst/>
            </a:prstGeom>
            <a:noFill/>
          </p:spPr>
          <p:txBody>
            <a:bodyPr wrap="square" lIns="0" tIns="0" rIns="0" bIns="0" rtlCol="0">
              <a:noAutofit/>
            </a:bodyPr>
            <a:lstStyle/>
            <a:p>
              <a:pPr algn="ctr"/>
              <a:endParaRPr lang="en-GB" sz="1200" b="1" dirty="0" err="1">
                <a:solidFill>
                  <a:schemeClr val="tx2"/>
                </a:solidFill>
                <a:latin typeface="Arial" panose="020B0604020202020204" pitchFamily="34" charset="0"/>
                <a:cs typeface="Arial" panose="020B0604020202020204" pitchFamily="34" charset="0"/>
              </a:endParaRPr>
            </a:p>
          </p:txBody>
        </p:sp>
        <p:sp>
          <p:nvSpPr>
            <p:cNvPr id="19" name="Rectangle: Rounded Corners 18">
              <a:extLst>
                <a:ext uri="{FF2B5EF4-FFF2-40B4-BE49-F238E27FC236}">
                  <a16:creationId xmlns:a16="http://schemas.microsoft.com/office/drawing/2014/main" id="{3AB0FBDF-1CC5-41C3-BC08-0ED5ED6F2FBA}"/>
                </a:ext>
              </a:extLst>
            </p:cNvPr>
            <p:cNvSpPr/>
            <p:nvPr/>
          </p:nvSpPr>
          <p:spPr>
            <a:xfrm>
              <a:off x="2413822" y="4360617"/>
              <a:ext cx="1106129" cy="472977"/>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1000" b="1" dirty="0" err="1">
                <a:solidFill>
                  <a:schemeClr val="bg1"/>
                </a:solidFill>
              </a:endParaRPr>
            </a:p>
          </p:txBody>
        </p:sp>
        <p:sp>
          <p:nvSpPr>
            <p:cNvPr id="20" name="Rectangle: Rounded Corners 19">
              <a:extLst>
                <a:ext uri="{FF2B5EF4-FFF2-40B4-BE49-F238E27FC236}">
                  <a16:creationId xmlns:a16="http://schemas.microsoft.com/office/drawing/2014/main" id="{42807429-F1BE-48A0-B788-D1EF38C5CB65}"/>
                </a:ext>
              </a:extLst>
            </p:cNvPr>
            <p:cNvSpPr/>
            <p:nvPr/>
          </p:nvSpPr>
          <p:spPr>
            <a:xfrm>
              <a:off x="2566222" y="4513017"/>
              <a:ext cx="1106129" cy="472977"/>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1000" b="1" dirty="0" err="1">
                <a:solidFill>
                  <a:schemeClr val="bg1"/>
                </a:solidFill>
              </a:endParaRPr>
            </a:p>
          </p:txBody>
        </p:sp>
        <p:sp>
          <p:nvSpPr>
            <p:cNvPr id="21" name="Rectangle: Rounded Corners 20">
              <a:extLst>
                <a:ext uri="{FF2B5EF4-FFF2-40B4-BE49-F238E27FC236}">
                  <a16:creationId xmlns:a16="http://schemas.microsoft.com/office/drawing/2014/main" id="{A9083261-F8CA-49CC-AB44-1A2E56EDAAD5}"/>
                </a:ext>
              </a:extLst>
            </p:cNvPr>
            <p:cNvSpPr/>
            <p:nvPr/>
          </p:nvSpPr>
          <p:spPr>
            <a:xfrm>
              <a:off x="2718622" y="4665417"/>
              <a:ext cx="1106129" cy="472977"/>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1000" b="1" dirty="0" err="1">
                <a:solidFill>
                  <a:schemeClr val="bg1"/>
                </a:solidFill>
              </a:endParaRPr>
            </a:p>
          </p:txBody>
        </p:sp>
        <p:sp>
          <p:nvSpPr>
            <p:cNvPr id="22" name="Rectangle: Rounded Corners 21">
              <a:extLst>
                <a:ext uri="{FF2B5EF4-FFF2-40B4-BE49-F238E27FC236}">
                  <a16:creationId xmlns:a16="http://schemas.microsoft.com/office/drawing/2014/main" id="{8EE16EBA-2B52-4C56-BA61-0C85D3799721}"/>
                </a:ext>
              </a:extLst>
            </p:cNvPr>
            <p:cNvSpPr/>
            <p:nvPr/>
          </p:nvSpPr>
          <p:spPr>
            <a:xfrm>
              <a:off x="2871022" y="4817817"/>
              <a:ext cx="1106129" cy="472977"/>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1000" b="1" dirty="0" err="1">
                <a:solidFill>
                  <a:schemeClr val="bg1"/>
                </a:solidFill>
              </a:endParaRPr>
            </a:p>
          </p:txBody>
        </p:sp>
        <p:sp>
          <p:nvSpPr>
            <p:cNvPr id="23" name="Rectangle: Rounded Corners 22">
              <a:extLst>
                <a:ext uri="{FF2B5EF4-FFF2-40B4-BE49-F238E27FC236}">
                  <a16:creationId xmlns:a16="http://schemas.microsoft.com/office/drawing/2014/main" id="{8CDA91DE-0DDC-4644-9F94-CB207F0C2962}"/>
                </a:ext>
              </a:extLst>
            </p:cNvPr>
            <p:cNvSpPr/>
            <p:nvPr/>
          </p:nvSpPr>
          <p:spPr>
            <a:xfrm>
              <a:off x="3023422" y="4970217"/>
              <a:ext cx="1106129" cy="472977"/>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1000" b="1" dirty="0" err="1">
                <a:solidFill>
                  <a:schemeClr val="bg1"/>
                </a:solidFill>
              </a:endParaRPr>
            </a:p>
          </p:txBody>
        </p:sp>
        <p:sp>
          <p:nvSpPr>
            <p:cNvPr id="24" name="Rectangle: Rounded Corners 23">
              <a:extLst>
                <a:ext uri="{FF2B5EF4-FFF2-40B4-BE49-F238E27FC236}">
                  <a16:creationId xmlns:a16="http://schemas.microsoft.com/office/drawing/2014/main" id="{EEC821FE-51F4-4BFD-8E6C-B4CB2EA85C2F}"/>
                </a:ext>
              </a:extLst>
            </p:cNvPr>
            <p:cNvSpPr/>
            <p:nvPr/>
          </p:nvSpPr>
          <p:spPr>
            <a:xfrm>
              <a:off x="3175822" y="5122617"/>
              <a:ext cx="1106129" cy="472977"/>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bg1"/>
                  </a:solidFill>
                </a:rPr>
                <a:t>Pattern 1</a:t>
              </a:r>
              <a:endParaRPr lang="en-GB" sz="1000" b="1" dirty="0" err="1">
                <a:solidFill>
                  <a:schemeClr val="bg1"/>
                </a:solidFill>
              </a:endParaRPr>
            </a:p>
          </p:txBody>
        </p:sp>
        <p:sp>
          <p:nvSpPr>
            <p:cNvPr id="25" name="Rectangle: Rounded Corners 24">
              <a:extLst>
                <a:ext uri="{FF2B5EF4-FFF2-40B4-BE49-F238E27FC236}">
                  <a16:creationId xmlns:a16="http://schemas.microsoft.com/office/drawing/2014/main" id="{9C5A8722-B0CA-482A-AD65-2D1F27B752EA}"/>
                </a:ext>
              </a:extLst>
            </p:cNvPr>
            <p:cNvSpPr/>
            <p:nvPr/>
          </p:nvSpPr>
          <p:spPr>
            <a:xfrm>
              <a:off x="390869" y="2638565"/>
              <a:ext cx="6209071" cy="470461"/>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b="1" dirty="0">
                <a:solidFill>
                  <a:schemeClr val="tx1"/>
                </a:solidFill>
              </a:endParaRPr>
            </a:p>
            <a:p>
              <a:pPr algn="ctr"/>
              <a:r>
                <a:rPr lang="en-US" sz="1000" b="1" dirty="0">
                  <a:solidFill>
                    <a:schemeClr val="tx1"/>
                  </a:solidFill>
                </a:rPr>
                <a:t>Transactional work requests</a:t>
              </a:r>
            </a:p>
            <a:p>
              <a:pPr algn="ctr"/>
              <a:endParaRPr lang="en-US" sz="1000" b="1" dirty="0">
                <a:solidFill>
                  <a:schemeClr val="tx1"/>
                </a:solidFill>
              </a:endParaRPr>
            </a:p>
            <a:p>
              <a:pPr algn="ctr"/>
              <a:endParaRPr lang="en-US" sz="1000" b="1" dirty="0">
                <a:solidFill>
                  <a:schemeClr val="tx1"/>
                </a:solidFill>
              </a:endParaRPr>
            </a:p>
            <a:p>
              <a:pPr algn="ctr"/>
              <a:r>
                <a:rPr lang="en-US" sz="1400" dirty="0">
                  <a:solidFill>
                    <a:schemeClr val="tx1"/>
                  </a:solidFill>
                </a:rPr>
                <a:t>Front Door(Hub driven)</a:t>
              </a:r>
            </a:p>
            <a:p>
              <a:pPr algn="ctr"/>
              <a:endParaRPr lang="en-US" sz="1000" b="1" dirty="0">
                <a:solidFill>
                  <a:schemeClr val="tx1"/>
                </a:solidFill>
              </a:endParaRPr>
            </a:p>
            <a:p>
              <a:pPr algn="ctr"/>
              <a:endParaRPr lang="en-US" sz="1000" b="1" dirty="0">
                <a:solidFill>
                  <a:schemeClr val="tx1"/>
                </a:solidFill>
              </a:endParaRPr>
            </a:p>
            <a:p>
              <a:pPr algn="ctr"/>
              <a:endParaRPr lang="en-US" sz="1000" b="1" dirty="0">
                <a:solidFill>
                  <a:schemeClr val="tx1"/>
                </a:solidFill>
              </a:endParaRPr>
            </a:p>
            <a:p>
              <a:pPr algn="ctr"/>
              <a:endParaRPr lang="en-US" sz="1000" b="1" dirty="0">
                <a:solidFill>
                  <a:schemeClr val="tx1"/>
                </a:solidFill>
              </a:endParaRPr>
            </a:p>
          </p:txBody>
        </p:sp>
        <p:sp>
          <p:nvSpPr>
            <p:cNvPr id="26" name="Rectangle: Rounded Corners 25">
              <a:extLst>
                <a:ext uri="{FF2B5EF4-FFF2-40B4-BE49-F238E27FC236}">
                  <a16:creationId xmlns:a16="http://schemas.microsoft.com/office/drawing/2014/main" id="{9821BE82-E1BF-4972-8BB8-C6515CB013A3}"/>
                </a:ext>
              </a:extLst>
            </p:cNvPr>
            <p:cNvSpPr/>
            <p:nvPr/>
          </p:nvSpPr>
          <p:spPr>
            <a:xfrm>
              <a:off x="411856" y="1627990"/>
              <a:ext cx="6209071" cy="472977"/>
            </a:xfrm>
            <a:prstGeom prst="round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dirty="0">
                  <a:solidFill>
                    <a:schemeClr val="tx1"/>
                  </a:solidFill>
                </a:rPr>
                <a:t>Franchisees (Bank wide use cases)</a:t>
              </a:r>
              <a:endParaRPr lang="en-GB" sz="1400" dirty="0" err="1">
                <a:solidFill>
                  <a:schemeClr val="tx1"/>
                </a:solidFill>
              </a:endParaRPr>
            </a:p>
          </p:txBody>
        </p:sp>
        <p:cxnSp>
          <p:nvCxnSpPr>
            <p:cNvPr id="27" name="Connector: Elbow 26">
              <a:extLst>
                <a:ext uri="{FF2B5EF4-FFF2-40B4-BE49-F238E27FC236}">
                  <a16:creationId xmlns:a16="http://schemas.microsoft.com/office/drawing/2014/main" id="{0D2E4269-45E3-4A5E-BE26-1CF19464EAE4}"/>
                </a:ext>
              </a:extLst>
            </p:cNvPr>
            <p:cNvCxnSpPr>
              <a:cxnSpLocks/>
              <a:stCxn id="25" idx="1"/>
              <a:endCxn id="13" idx="1"/>
            </p:cNvCxnSpPr>
            <p:nvPr/>
          </p:nvCxnSpPr>
          <p:spPr>
            <a:xfrm rot="10800000" flipH="1" flipV="1">
              <a:off x="390868" y="2873795"/>
              <a:ext cx="109475" cy="2288329"/>
            </a:xfrm>
            <a:prstGeom prst="bentConnector3">
              <a:avLst>
                <a:gd name="adj1" fmla="val -208815"/>
              </a:avLst>
            </a:prstGeom>
            <a:ln w="12700">
              <a:solidFill>
                <a:srgbClr val="69616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31E4A4E7-B4AD-47A6-8AC0-E8736337BA35}"/>
                </a:ext>
              </a:extLst>
            </p:cNvPr>
            <p:cNvPicPr>
              <a:picLocks noChangeAspect="1"/>
            </p:cNvPicPr>
            <p:nvPr/>
          </p:nvPicPr>
          <p:blipFill>
            <a:blip r:embed="rId2"/>
            <a:stretch>
              <a:fillRect/>
            </a:stretch>
          </p:blipFill>
          <p:spPr>
            <a:xfrm>
              <a:off x="1032398" y="3069846"/>
              <a:ext cx="626610" cy="438150"/>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29" name="Picture 28">
              <a:extLst>
                <a:ext uri="{FF2B5EF4-FFF2-40B4-BE49-F238E27FC236}">
                  <a16:creationId xmlns:a16="http://schemas.microsoft.com/office/drawing/2014/main" id="{4839C6DD-5815-4DE3-999C-79F730A4FFEF}"/>
                </a:ext>
              </a:extLst>
            </p:cNvPr>
            <p:cNvPicPr>
              <a:picLocks noChangeAspect="1"/>
            </p:cNvPicPr>
            <p:nvPr/>
          </p:nvPicPr>
          <p:blipFill>
            <a:blip r:embed="rId2"/>
            <a:stretch>
              <a:fillRect/>
            </a:stretch>
          </p:blipFill>
          <p:spPr>
            <a:xfrm>
              <a:off x="3506857" y="3067981"/>
              <a:ext cx="361950" cy="438150"/>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30" name="Picture 29">
              <a:extLst>
                <a:ext uri="{FF2B5EF4-FFF2-40B4-BE49-F238E27FC236}">
                  <a16:creationId xmlns:a16="http://schemas.microsoft.com/office/drawing/2014/main" id="{6EDE8E5A-ABED-4679-940E-2C65325ADC90}"/>
                </a:ext>
              </a:extLst>
            </p:cNvPr>
            <p:cNvPicPr>
              <a:picLocks noChangeAspect="1"/>
            </p:cNvPicPr>
            <p:nvPr/>
          </p:nvPicPr>
          <p:blipFill>
            <a:blip r:embed="rId2"/>
            <a:stretch>
              <a:fillRect/>
            </a:stretch>
          </p:blipFill>
          <p:spPr>
            <a:xfrm>
              <a:off x="5742969" y="3067981"/>
              <a:ext cx="361950" cy="438150"/>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31" name="Picture 30">
              <a:extLst>
                <a:ext uri="{FF2B5EF4-FFF2-40B4-BE49-F238E27FC236}">
                  <a16:creationId xmlns:a16="http://schemas.microsoft.com/office/drawing/2014/main" id="{AAF543FA-2077-495E-86DD-A6F9FE10B491}"/>
                </a:ext>
              </a:extLst>
            </p:cNvPr>
            <p:cNvPicPr>
              <a:picLocks noChangeAspect="1"/>
            </p:cNvPicPr>
            <p:nvPr/>
          </p:nvPicPr>
          <p:blipFill>
            <a:blip r:embed="rId2"/>
            <a:stretch>
              <a:fillRect/>
            </a:stretch>
          </p:blipFill>
          <p:spPr>
            <a:xfrm>
              <a:off x="1659007" y="1162988"/>
              <a:ext cx="361950" cy="438150"/>
            </a:xfrm>
            <a:prstGeom prst="rect">
              <a:avLst/>
            </a:prstGeom>
            <a:solidFill>
              <a:schemeClr val="accent1">
                <a:lumMod val="60000"/>
                <a:lumOff val="40000"/>
              </a:schemeClr>
            </a:solidFill>
            <a:ln>
              <a:noFill/>
            </a:ln>
          </p:spPr>
          <p:style>
            <a:lnRef idx="2">
              <a:schemeClr val="accent4"/>
            </a:lnRef>
            <a:fillRef idx="1">
              <a:schemeClr val="lt1"/>
            </a:fillRef>
            <a:effectRef idx="0">
              <a:schemeClr val="accent4"/>
            </a:effectRef>
            <a:fontRef idx="minor">
              <a:schemeClr val="dk1"/>
            </a:fontRef>
          </p:style>
        </p:pic>
        <p:pic>
          <p:nvPicPr>
            <p:cNvPr id="32" name="Picture 31">
              <a:extLst>
                <a:ext uri="{FF2B5EF4-FFF2-40B4-BE49-F238E27FC236}">
                  <a16:creationId xmlns:a16="http://schemas.microsoft.com/office/drawing/2014/main" id="{5330FC40-8D30-45B2-8F58-3C659DF09977}"/>
                </a:ext>
              </a:extLst>
            </p:cNvPr>
            <p:cNvPicPr>
              <a:picLocks noChangeAspect="1"/>
            </p:cNvPicPr>
            <p:nvPr/>
          </p:nvPicPr>
          <p:blipFill>
            <a:blip r:embed="rId2"/>
            <a:stretch>
              <a:fillRect/>
            </a:stretch>
          </p:blipFill>
          <p:spPr>
            <a:xfrm>
              <a:off x="465207" y="1177736"/>
              <a:ext cx="361950" cy="438150"/>
            </a:xfrm>
            <a:prstGeom prst="rect">
              <a:avLst/>
            </a:prstGeom>
            <a:solidFill>
              <a:schemeClr val="accent1">
                <a:lumMod val="60000"/>
                <a:lumOff val="40000"/>
              </a:schemeClr>
            </a:solidFill>
            <a:ln>
              <a:noFill/>
            </a:ln>
          </p:spPr>
          <p:style>
            <a:lnRef idx="2">
              <a:schemeClr val="accent4"/>
            </a:lnRef>
            <a:fillRef idx="1">
              <a:schemeClr val="lt1"/>
            </a:fillRef>
            <a:effectRef idx="0">
              <a:schemeClr val="accent4"/>
            </a:effectRef>
            <a:fontRef idx="minor">
              <a:schemeClr val="dk1"/>
            </a:fontRef>
          </p:style>
        </p:pic>
        <p:pic>
          <p:nvPicPr>
            <p:cNvPr id="33" name="Picture 32">
              <a:extLst>
                <a:ext uri="{FF2B5EF4-FFF2-40B4-BE49-F238E27FC236}">
                  <a16:creationId xmlns:a16="http://schemas.microsoft.com/office/drawing/2014/main" id="{6569377A-724F-496A-9132-4F20BEC1D15A}"/>
                </a:ext>
              </a:extLst>
            </p:cNvPr>
            <p:cNvPicPr>
              <a:picLocks noChangeAspect="1"/>
            </p:cNvPicPr>
            <p:nvPr/>
          </p:nvPicPr>
          <p:blipFill>
            <a:blip r:embed="rId2"/>
            <a:stretch>
              <a:fillRect/>
            </a:stretch>
          </p:blipFill>
          <p:spPr>
            <a:xfrm>
              <a:off x="2713107" y="1175688"/>
              <a:ext cx="361950" cy="438150"/>
            </a:xfrm>
            <a:prstGeom prst="rect">
              <a:avLst/>
            </a:prstGeom>
            <a:solidFill>
              <a:schemeClr val="accent1">
                <a:lumMod val="60000"/>
                <a:lumOff val="40000"/>
              </a:schemeClr>
            </a:solidFill>
            <a:ln>
              <a:noFill/>
            </a:ln>
          </p:spPr>
          <p:style>
            <a:lnRef idx="2">
              <a:schemeClr val="accent4"/>
            </a:lnRef>
            <a:fillRef idx="1">
              <a:schemeClr val="lt1"/>
            </a:fillRef>
            <a:effectRef idx="0">
              <a:schemeClr val="accent4"/>
            </a:effectRef>
            <a:fontRef idx="minor">
              <a:schemeClr val="dk1"/>
            </a:fontRef>
          </p:style>
        </p:pic>
        <p:pic>
          <p:nvPicPr>
            <p:cNvPr id="34" name="Picture 33">
              <a:extLst>
                <a:ext uri="{FF2B5EF4-FFF2-40B4-BE49-F238E27FC236}">
                  <a16:creationId xmlns:a16="http://schemas.microsoft.com/office/drawing/2014/main" id="{74F3ED32-AAFD-4471-A90F-E0CE9CAF33F9}"/>
                </a:ext>
              </a:extLst>
            </p:cNvPr>
            <p:cNvPicPr>
              <a:picLocks noChangeAspect="1"/>
            </p:cNvPicPr>
            <p:nvPr/>
          </p:nvPicPr>
          <p:blipFill>
            <a:blip r:embed="rId2"/>
            <a:stretch>
              <a:fillRect/>
            </a:stretch>
          </p:blipFill>
          <p:spPr>
            <a:xfrm>
              <a:off x="3868807" y="1162988"/>
              <a:ext cx="361950" cy="438150"/>
            </a:xfrm>
            <a:prstGeom prst="rect">
              <a:avLst/>
            </a:prstGeom>
            <a:solidFill>
              <a:schemeClr val="accent1">
                <a:lumMod val="60000"/>
                <a:lumOff val="40000"/>
              </a:schemeClr>
            </a:solidFill>
            <a:ln>
              <a:noFill/>
            </a:ln>
          </p:spPr>
          <p:style>
            <a:lnRef idx="2">
              <a:schemeClr val="accent4"/>
            </a:lnRef>
            <a:fillRef idx="1">
              <a:schemeClr val="lt1"/>
            </a:fillRef>
            <a:effectRef idx="0">
              <a:schemeClr val="accent4"/>
            </a:effectRef>
            <a:fontRef idx="minor">
              <a:schemeClr val="dk1"/>
            </a:fontRef>
          </p:style>
        </p:pic>
        <p:pic>
          <p:nvPicPr>
            <p:cNvPr id="35" name="Picture 34">
              <a:extLst>
                <a:ext uri="{FF2B5EF4-FFF2-40B4-BE49-F238E27FC236}">
                  <a16:creationId xmlns:a16="http://schemas.microsoft.com/office/drawing/2014/main" id="{223CE0A8-B22B-44CE-9172-08AFA7B94893}"/>
                </a:ext>
              </a:extLst>
            </p:cNvPr>
            <p:cNvPicPr>
              <a:picLocks noChangeAspect="1"/>
            </p:cNvPicPr>
            <p:nvPr/>
          </p:nvPicPr>
          <p:blipFill>
            <a:blip r:embed="rId2"/>
            <a:stretch>
              <a:fillRect/>
            </a:stretch>
          </p:blipFill>
          <p:spPr>
            <a:xfrm>
              <a:off x="4884807" y="1162988"/>
              <a:ext cx="361950" cy="438150"/>
            </a:xfrm>
            <a:prstGeom prst="rect">
              <a:avLst/>
            </a:prstGeom>
            <a:solidFill>
              <a:schemeClr val="accent1">
                <a:lumMod val="60000"/>
                <a:lumOff val="40000"/>
              </a:schemeClr>
            </a:solidFill>
            <a:ln>
              <a:noFill/>
            </a:ln>
          </p:spPr>
          <p:style>
            <a:lnRef idx="2">
              <a:schemeClr val="accent4"/>
            </a:lnRef>
            <a:fillRef idx="1">
              <a:schemeClr val="lt1"/>
            </a:fillRef>
            <a:effectRef idx="0">
              <a:schemeClr val="accent4"/>
            </a:effectRef>
            <a:fontRef idx="minor">
              <a:schemeClr val="dk1"/>
            </a:fontRef>
          </p:style>
        </p:pic>
        <p:pic>
          <p:nvPicPr>
            <p:cNvPr id="36" name="Picture 35">
              <a:extLst>
                <a:ext uri="{FF2B5EF4-FFF2-40B4-BE49-F238E27FC236}">
                  <a16:creationId xmlns:a16="http://schemas.microsoft.com/office/drawing/2014/main" id="{29990CB5-325B-424E-9221-69B88868216C}"/>
                </a:ext>
              </a:extLst>
            </p:cNvPr>
            <p:cNvPicPr>
              <a:picLocks noChangeAspect="1"/>
            </p:cNvPicPr>
            <p:nvPr/>
          </p:nvPicPr>
          <p:blipFill>
            <a:blip r:embed="rId2"/>
            <a:stretch>
              <a:fillRect/>
            </a:stretch>
          </p:blipFill>
          <p:spPr>
            <a:xfrm>
              <a:off x="6053207" y="1165036"/>
              <a:ext cx="361950" cy="438150"/>
            </a:xfrm>
            <a:prstGeom prst="rect">
              <a:avLst/>
            </a:prstGeom>
            <a:solidFill>
              <a:schemeClr val="accent1">
                <a:lumMod val="60000"/>
                <a:lumOff val="40000"/>
              </a:schemeClr>
            </a:solidFill>
            <a:ln>
              <a:noFill/>
            </a:ln>
          </p:spPr>
          <p:style>
            <a:lnRef idx="2">
              <a:schemeClr val="accent4"/>
            </a:lnRef>
            <a:fillRef idx="1">
              <a:schemeClr val="lt1"/>
            </a:fillRef>
            <a:effectRef idx="0">
              <a:schemeClr val="accent4"/>
            </a:effectRef>
            <a:fontRef idx="minor">
              <a:schemeClr val="dk1"/>
            </a:fontRef>
          </p:style>
        </p:pic>
        <p:cxnSp>
          <p:nvCxnSpPr>
            <p:cNvPr id="37" name="Connector: Elbow 36">
              <a:extLst>
                <a:ext uri="{FF2B5EF4-FFF2-40B4-BE49-F238E27FC236}">
                  <a16:creationId xmlns:a16="http://schemas.microsoft.com/office/drawing/2014/main" id="{91DAB03A-C5BE-44A0-B9A3-7D1EA62D2FC4}"/>
                </a:ext>
              </a:extLst>
            </p:cNvPr>
            <p:cNvCxnSpPr>
              <a:cxnSpLocks/>
            </p:cNvCxnSpPr>
            <p:nvPr/>
          </p:nvCxnSpPr>
          <p:spPr>
            <a:xfrm rot="16200000" flipH="1">
              <a:off x="3165541" y="2385730"/>
              <a:ext cx="569531" cy="2"/>
            </a:xfrm>
            <a:prstGeom prst="bentConnector3">
              <a:avLst/>
            </a:prstGeom>
            <a:ln w="12700">
              <a:solidFill>
                <a:srgbClr val="69616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A355A061-7171-4D6C-8A39-B5B1B8A8B856}"/>
              </a:ext>
            </a:extLst>
          </p:cNvPr>
          <p:cNvCxnSpPr>
            <a:cxnSpLocks/>
          </p:cNvCxnSpPr>
          <p:nvPr/>
        </p:nvCxnSpPr>
        <p:spPr>
          <a:xfrm>
            <a:off x="6691184" y="1385207"/>
            <a:ext cx="0" cy="5433939"/>
          </a:xfrm>
          <a:prstGeom prst="line">
            <a:avLst/>
          </a:prstGeom>
          <a:ln w="12700">
            <a:solidFill>
              <a:srgbClr val="696161"/>
            </a:solidFill>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54362DDA-405E-4802-9E73-A07F99BBB967}"/>
              </a:ext>
            </a:extLst>
          </p:cNvPr>
          <p:cNvPicPr>
            <a:picLocks noChangeAspect="1"/>
          </p:cNvPicPr>
          <p:nvPr/>
        </p:nvPicPr>
        <p:blipFill>
          <a:blip r:embed="rId2"/>
          <a:stretch>
            <a:fillRect/>
          </a:stretch>
        </p:blipFill>
        <p:spPr>
          <a:xfrm>
            <a:off x="8915443" y="419178"/>
            <a:ext cx="311089" cy="380789"/>
          </a:xfrm>
          <a:prstGeom prst="rect">
            <a:avLst/>
          </a:prstGeom>
          <a:ln>
            <a:noFill/>
          </a:ln>
        </p:spPr>
        <p:style>
          <a:lnRef idx="2">
            <a:schemeClr val="accent1"/>
          </a:lnRef>
          <a:fillRef idx="1">
            <a:schemeClr val="lt1"/>
          </a:fillRef>
          <a:effectRef idx="0">
            <a:schemeClr val="accent1"/>
          </a:effectRef>
          <a:fontRef idx="minor">
            <a:schemeClr val="dk1"/>
          </a:fontRef>
        </p:style>
      </p:pic>
      <p:sp>
        <p:nvSpPr>
          <p:cNvPr id="40" name="TextBox 39">
            <a:extLst>
              <a:ext uri="{FF2B5EF4-FFF2-40B4-BE49-F238E27FC236}">
                <a16:creationId xmlns:a16="http://schemas.microsoft.com/office/drawing/2014/main" id="{D7D2448E-E14A-484E-8D25-E79073629269}"/>
              </a:ext>
            </a:extLst>
          </p:cNvPr>
          <p:cNvSpPr txBox="1"/>
          <p:nvPr/>
        </p:nvSpPr>
        <p:spPr>
          <a:xfrm>
            <a:off x="8679558" y="827956"/>
            <a:ext cx="717558" cy="218368"/>
          </a:xfrm>
          <a:prstGeom prst="rect">
            <a:avLst/>
          </a:prstGeom>
          <a:noFill/>
        </p:spPr>
        <p:txBody>
          <a:bodyPr wrap="square" lIns="0" tIns="0" rIns="0" bIns="0" rtlCol="0">
            <a:noAutofit/>
          </a:bodyPr>
          <a:lstStyle/>
          <a:p>
            <a:pPr algn="ctr"/>
            <a:r>
              <a:rPr lang="en-US" sz="1100" dirty="0">
                <a:solidFill>
                  <a:schemeClr val="tx2"/>
                </a:solidFill>
                <a:latin typeface="Arial" panose="020B0604020202020204" pitchFamily="34" charset="0"/>
                <a:cs typeface="Arial" panose="020B0604020202020204" pitchFamily="34" charset="0"/>
              </a:rPr>
              <a:t>Hub</a:t>
            </a:r>
            <a:endParaRPr lang="en-GB" sz="1100" dirty="0" err="1">
              <a:solidFill>
                <a:schemeClr val="tx2"/>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0B21F350-0014-48E4-BF3E-7823AA750764}"/>
              </a:ext>
            </a:extLst>
          </p:cNvPr>
          <p:cNvSpPr txBox="1"/>
          <p:nvPr/>
        </p:nvSpPr>
        <p:spPr>
          <a:xfrm>
            <a:off x="6451159" y="1033540"/>
            <a:ext cx="4099024" cy="156878"/>
          </a:xfrm>
          <a:prstGeom prst="rect">
            <a:avLst/>
          </a:prstGeom>
          <a:noFill/>
        </p:spPr>
        <p:txBody>
          <a:bodyPr wrap="square" lIns="0" tIns="0" rIns="0" bIns="0" rtlCol="0">
            <a:noAutofit/>
          </a:bodyPr>
          <a:lstStyle/>
          <a:p>
            <a:r>
              <a:rPr lang="en-US" sz="1100" dirty="0">
                <a:solidFill>
                  <a:schemeClr val="tx2"/>
                </a:solidFill>
                <a:latin typeface="Arial" panose="020B0604020202020204" pitchFamily="34" charset="0"/>
                <a:cs typeface="Arial" panose="020B0604020202020204" pitchFamily="34" charset="0"/>
              </a:rPr>
              <a:t>Multiple Roles: * Architect, Designer, PM, Analyst</a:t>
            </a:r>
            <a:endParaRPr lang="en-GB" sz="1100" dirty="0" err="1">
              <a:solidFill>
                <a:schemeClr val="tx2"/>
              </a:solidFill>
              <a:latin typeface="Arial" panose="020B0604020202020204" pitchFamily="34" charset="0"/>
              <a:cs typeface="Arial" panose="020B0604020202020204" pitchFamily="34" charset="0"/>
            </a:endParaRPr>
          </a:p>
        </p:txBody>
      </p:sp>
      <p:pic>
        <p:nvPicPr>
          <p:cNvPr id="42" name="Picture 41">
            <a:extLst>
              <a:ext uri="{FF2B5EF4-FFF2-40B4-BE49-F238E27FC236}">
                <a16:creationId xmlns:a16="http://schemas.microsoft.com/office/drawing/2014/main" id="{E77782FD-2E2B-4412-A03C-E9C5440268D9}"/>
              </a:ext>
            </a:extLst>
          </p:cNvPr>
          <p:cNvPicPr>
            <a:picLocks noChangeAspect="1"/>
          </p:cNvPicPr>
          <p:nvPr/>
        </p:nvPicPr>
        <p:blipFill>
          <a:blip r:embed="rId2"/>
          <a:stretch>
            <a:fillRect/>
          </a:stretch>
        </p:blipFill>
        <p:spPr>
          <a:xfrm>
            <a:off x="8138747" y="439988"/>
            <a:ext cx="274695" cy="391288"/>
          </a:xfrm>
          <a:prstGeom prst="rect">
            <a:avLst/>
          </a:prstGeom>
          <a:solidFill>
            <a:schemeClr val="accent1">
              <a:lumMod val="60000"/>
              <a:lumOff val="40000"/>
            </a:schemeClr>
          </a:solidFill>
          <a:ln>
            <a:noFill/>
          </a:ln>
        </p:spPr>
        <p:style>
          <a:lnRef idx="2">
            <a:schemeClr val="accent4"/>
          </a:lnRef>
          <a:fillRef idx="1">
            <a:schemeClr val="lt1"/>
          </a:fillRef>
          <a:effectRef idx="0">
            <a:schemeClr val="accent4"/>
          </a:effectRef>
          <a:fontRef idx="minor">
            <a:schemeClr val="dk1"/>
          </a:fontRef>
        </p:style>
      </p:pic>
      <p:sp>
        <p:nvSpPr>
          <p:cNvPr id="43" name="TextBox 42">
            <a:extLst>
              <a:ext uri="{FF2B5EF4-FFF2-40B4-BE49-F238E27FC236}">
                <a16:creationId xmlns:a16="http://schemas.microsoft.com/office/drawing/2014/main" id="{CDD90B2A-18FA-486A-BE0D-377F1D934707}"/>
              </a:ext>
            </a:extLst>
          </p:cNvPr>
          <p:cNvSpPr txBox="1"/>
          <p:nvPr/>
        </p:nvSpPr>
        <p:spPr>
          <a:xfrm>
            <a:off x="7966603" y="866075"/>
            <a:ext cx="717558" cy="335945"/>
          </a:xfrm>
          <a:prstGeom prst="rect">
            <a:avLst/>
          </a:prstGeom>
          <a:noFill/>
        </p:spPr>
        <p:txBody>
          <a:bodyPr wrap="square" lIns="0" tIns="0" rIns="0" bIns="0" rtlCol="0">
            <a:noAutofit/>
          </a:bodyPr>
          <a:lstStyle/>
          <a:p>
            <a:r>
              <a:rPr lang="en-US" sz="1100" dirty="0">
                <a:solidFill>
                  <a:schemeClr val="tx2"/>
                </a:solidFill>
                <a:latin typeface="Arial" panose="020B0604020202020204" pitchFamily="34" charset="0"/>
                <a:cs typeface="Arial" panose="020B0604020202020204" pitchFamily="34" charset="0"/>
              </a:rPr>
              <a:t>Domain</a:t>
            </a:r>
            <a:endParaRPr lang="en-GB" sz="1100" dirty="0" err="1">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185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E33CE3FF-4CC2-47F9-A6C4-73762F6C3F6F}"/>
              </a:ext>
            </a:extLst>
          </p:cNvPr>
          <p:cNvSpPr/>
          <p:nvPr/>
        </p:nvSpPr>
        <p:spPr>
          <a:xfrm>
            <a:off x="4669984" y="3736815"/>
            <a:ext cx="4583663" cy="345488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000" b="1" dirty="0">
              <a:solidFill>
                <a:schemeClr val="tx1"/>
              </a:solidFill>
            </a:endParaRPr>
          </a:p>
          <a:p>
            <a:pPr algn="ctr"/>
            <a:endParaRPr lang="en-US" sz="1000" b="1" dirty="0">
              <a:solidFill>
                <a:schemeClr val="tx1"/>
              </a:solidFill>
            </a:endParaRPr>
          </a:p>
          <a:p>
            <a:pPr algn="ctr"/>
            <a:endParaRPr lang="en-US" sz="1000" b="1" dirty="0">
              <a:solidFill>
                <a:schemeClr val="tx1"/>
              </a:solidFill>
            </a:endParaRPr>
          </a:p>
          <a:p>
            <a:pPr algn="ctr"/>
            <a:endParaRPr lang="en-US" sz="1000" b="1" dirty="0">
              <a:solidFill>
                <a:schemeClr val="tx1"/>
              </a:solidFill>
            </a:endParaRPr>
          </a:p>
        </p:txBody>
      </p:sp>
      <p:sp>
        <p:nvSpPr>
          <p:cNvPr id="10" name="Slide Number Placeholder 2">
            <a:extLst>
              <a:ext uri="{FF2B5EF4-FFF2-40B4-BE49-F238E27FC236}">
                <a16:creationId xmlns:a16="http://schemas.microsoft.com/office/drawing/2014/main" id="{82943BDC-11AB-417F-B8C9-9FC40723ED81}"/>
              </a:ext>
            </a:extLst>
          </p:cNvPr>
          <p:cNvSpPr>
            <a:spLocks noGrp="1"/>
          </p:cNvSpPr>
          <p:nvPr>
            <p:ph type="sldNum" sz="quarter" idx="10"/>
          </p:nvPr>
        </p:nvSpPr>
        <p:spPr>
          <a:xfrm>
            <a:off x="6429175" y="7555214"/>
            <a:ext cx="590696" cy="273873"/>
          </a:xfrm>
        </p:spPr>
        <p:txBody>
          <a:bodyPr/>
          <a:lstStyle/>
          <a:p>
            <a:fld id="{08BDDC8D-36E9-467E-8CF1-750845950A7F}" type="slidenum">
              <a:rPr lang="en-GB" smtClean="0"/>
              <a:pPr/>
              <a:t>3</a:t>
            </a:fld>
            <a:endParaRPr lang="en-GB" dirty="0"/>
          </a:p>
        </p:txBody>
      </p:sp>
      <p:sp>
        <p:nvSpPr>
          <p:cNvPr id="11" name="Title 13">
            <a:extLst>
              <a:ext uri="{FF2B5EF4-FFF2-40B4-BE49-F238E27FC236}">
                <a16:creationId xmlns:a16="http://schemas.microsoft.com/office/drawing/2014/main" id="{F22ECEB2-929C-4388-810F-4CDE1CE5C98D}"/>
              </a:ext>
            </a:extLst>
          </p:cNvPr>
          <p:cNvSpPr>
            <a:spLocks noGrp="1"/>
          </p:cNvSpPr>
          <p:nvPr>
            <p:ph type="title"/>
          </p:nvPr>
        </p:nvSpPr>
        <p:spPr>
          <a:xfrm>
            <a:off x="1650895" y="174532"/>
            <a:ext cx="9356395" cy="563162"/>
          </a:xfrm>
        </p:spPr>
        <p:txBody>
          <a:bodyPr/>
          <a:lstStyle/>
          <a:p>
            <a:r>
              <a:rPr lang="en-US" dirty="0">
                <a:latin typeface="Calibri" panose="020F0502020204030204" pitchFamily="34" charset="0"/>
                <a:cs typeface="Calibri" panose="020F0502020204030204" pitchFamily="34" charset="0"/>
              </a:rPr>
              <a:t>Opportunity – Federated collaboration front door model</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enabled for self service.</a:t>
            </a:r>
            <a:endParaRPr lang="en-GB" dirty="0">
              <a:latin typeface="Calibri" panose="020F0502020204030204" pitchFamily="34" charset="0"/>
              <a:cs typeface="Calibri" panose="020F0502020204030204" pitchFamily="34" charset="0"/>
            </a:endParaRPr>
          </a:p>
        </p:txBody>
      </p:sp>
      <p:grpSp>
        <p:nvGrpSpPr>
          <p:cNvPr id="12" name="Group 11">
            <a:extLst>
              <a:ext uri="{FF2B5EF4-FFF2-40B4-BE49-F238E27FC236}">
                <a16:creationId xmlns:a16="http://schemas.microsoft.com/office/drawing/2014/main" id="{82F82969-F6E4-4188-8202-E2E555E54D52}"/>
              </a:ext>
            </a:extLst>
          </p:cNvPr>
          <p:cNvGrpSpPr/>
          <p:nvPr/>
        </p:nvGrpSpPr>
        <p:grpSpPr>
          <a:xfrm>
            <a:off x="1663888" y="1808648"/>
            <a:ext cx="7568017" cy="5357652"/>
            <a:chOff x="411855" y="721969"/>
            <a:chExt cx="17696105" cy="6164719"/>
          </a:xfrm>
        </p:grpSpPr>
        <p:sp>
          <p:nvSpPr>
            <p:cNvPr id="13" name="TextBox 12">
              <a:extLst>
                <a:ext uri="{FF2B5EF4-FFF2-40B4-BE49-F238E27FC236}">
                  <a16:creationId xmlns:a16="http://schemas.microsoft.com/office/drawing/2014/main" id="{0460EBFA-A20E-426A-BA04-56A1D38A62F2}"/>
                </a:ext>
              </a:extLst>
            </p:cNvPr>
            <p:cNvSpPr txBox="1"/>
            <p:nvPr/>
          </p:nvSpPr>
          <p:spPr>
            <a:xfrm>
              <a:off x="1120876" y="4616259"/>
              <a:ext cx="796412" cy="757226"/>
            </a:xfrm>
            <a:prstGeom prst="rect">
              <a:avLst/>
            </a:prstGeom>
            <a:ln/>
          </p:spPr>
          <p:style>
            <a:lnRef idx="3">
              <a:schemeClr val="lt1"/>
            </a:lnRef>
            <a:fillRef idx="1">
              <a:schemeClr val="accent2"/>
            </a:fillRef>
            <a:effectRef idx="1">
              <a:schemeClr val="accent2"/>
            </a:effectRef>
            <a:fontRef idx="minor">
              <a:schemeClr val="lt1"/>
            </a:fontRef>
          </p:style>
          <p:txBody>
            <a:bodyPr wrap="square" lIns="0" tIns="0" rIns="0" bIns="0" rtlCol="0">
              <a:noAutofit/>
            </a:bodyPr>
            <a:lstStyle/>
            <a:p>
              <a:pPr algn="ctr"/>
              <a:endParaRPr lang="en-GB" sz="2400" dirty="0" err="1">
                <a:solidFill>
                  <a:schemeClr val="tx2"/>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C397579D-5BA4-4DEA-8EE2-5DBAA56B16DC}"/>
                </a:ext>
              </a:extLst>
            </p:cNvPr>
            <p:cNvSpPr txBox="1"/>
            <p:nvPr/>
          </p:nvSpPr>
          <p:spPr>
            <a:xfrm>
              <a:off x="634179" y="5225294"/>
              <a:ext cx="1283109" cy="472977"/>
            </a:xfrm>
            <a:prstGeom prst="rect">
              <a:avLst/>
            </a:prstGeom>
            <a:noFill/>
          </p:spPr>
          <p:txBody>
            <a:bodyPr wrap="square" lIns="0" tIns="0" rIns="0" bIns="0" rtlCol="0">
              <a:noAutofit/>
            </a:bodyPr>
            <a:lstStyle/>
            <a:p>
              <a:pPr algn="ctr"/>
              <a:r>
                <a:rPr lang="en-US" sz="2400" dirty="0">
                  <a:solidFill>
                    <a:schemeClr val="bg1"/>
                  </a:solidFill>
                  <a:latin typeface="Arial" panose="020B0604020202020204" pitchFamily="34" charset="0"/>
                  <a:cs typeface="Arial" panose="020B0604020202020204" pitchFamily="34" charset="0"/>
                </a:rPr>
                <a:t>Data </a:t>
              </a:r>
              <a:endParaRPr lang="en-GB" sz="2400" dirty="0" err="1">
                <a:solidFill>
                  <a:schemeClr val="bg1"/>
                </a:solidFill>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id="{E4B6A944-88D1-4F40-B5A7-74FDE15E3A7F}"/>
                </a:ext>
              </a:extLst>
            </p:cNvPr>
            <p:cNvSpPr/>
            <p:nvPr/>
          </p:nvSpPr>
          <p:spPr>
            <a:xfrm>
              <a:off x="500345" y="3525243"/>
              <a:ext cx="6453892" cy="3361445"/>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400" b="1" dirty="0">
                <a:solidFill>
                  <a:schemeClr val="tx1"/>
                </a:solidFill>
              </a:endParaRPr>
            </a:p>
            <a:p>
              <a:pPr algn="ctr"/>
              <a:r>
                <a:rPr lang="en-US" sz="1400" b="1" dirty="0">
                  <a:solidFill>
                    <a:schemeClr val="tx1"/>
                  </a:solidFill>
                </a:rPr>
                <a:t>D&amp;A Platforms</a:t>
              </a:r>
              <a:endParaRPr lang="en-GB" sz="1400" b="1" dirty="0" err="1">
                <a:solidFill>
                  <a:schemeClr val="tx1"/>
                </a:solidFill>
              </a:endParaRPr>
            </a:p>
          </p:txBody>
        </p:sp>
        <p:sp>
          <p:nvSpPr>
            <p:cNvPr id="16" name="Rectangle: Rounded Corners 15">
              <a:extLst>
                <a:ext uri="{FF2B5EF4-FFF2-40B4-BE49-F238E27FC236}">
                  <a16:creationId xmlns:a16="http://schemas.microsoft.com/office/drawing/2014/main" id="{DC06A189-53E0-4251-8E42-C25AD2B1A8DB}"/>
                </a:ext>
              </a:extLst>
            </p:cNvPr>
            <p:cNvSpPr/>
            <p:nvPr/>
          </p:nvSpPr>
          <p:spPr>
            <a:xfrm>
              <a:off x="560435" y="5693681"/>
              <a:ext cx="2035277" cy="472977"/>
            </a:xfrm>
            <a:prstGeom prst="round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solidFill>
                </a:rPr>
                <a:t>Data </a:t>
              </a:r>
              <a:endParaRPr lang="en-GB" sz="1000" b="1" dirty="0" err="1">
                <a:solidFill>
                  <a:schemeClr val="tx1"/>
                </a:solidFill>
              </a:endParaRPr>
            </a:p>
          </p:txBody>
        </p:sp>
        <p:sp>
          <p:nvSpPr>
            <p:cNvPr id="17" name="Rectangle: Rounded Corners 16">
              <a:extLst>
                <a:ext uri="{FF2B5EF4-FFF2-40B4-BE49-F238E27FC236}">
                  <a16:creationId xmlns:a16="http://schemas.microsoft.com/office/drawing/2014/main" id="{32DB9464-34C2-42DB-902A-98B91A4C606F}"/>
                </a:ext>
              </a:extLst>
            </p:cNvPr>
            <p:cNvSpPr/>
            <p:nvPr/>
          </p:nvSpPr>
          <p:spPr>
            <a:xfrm>
              <a:off x="4665419" y="5717794"/>
              <a:ext cx="1955508" cy="472977"/>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solidFill>
                </a:rPr>
                <a:t>Services</a:t>
              </a:r>
              <a:endParaRPr lang="en-GB" sz="1000" b="1" dirty="0" err="1">
                <a:solidFill>
                  <a:schemeClr val="tx1"/>
                </a:solidFill>
              </a:endParaRPr>
            </a:p>
          </p:txBody>
        </p:sp>
        <p:sp>
          <p:nvSpPr>
            <p:cNvPr id="18" name="Rectangle: Rounded Corners 17">
              <a:extLst>
                <a:ext uri="{FF2B5EF4-FFF2-40B4-BE49-F238E27FC236}">
                  <a16:creationId xmlns:a16="http://schemas.microsoft.com/office/drawing/2014/main" id="{5E86A370-26B1-45C2-A2A0-C65F6ED7E94C}"/>
                </a:ext>
              </a:extLst>
            </p:cNvPr>
            <p:cNvSpPr/>
            <p:nvPr/>
          </p:nvSpPr>
          <p:spPr>
            <a:xfrm>
              <a:off x="2261422" y="4208217"/>
              <a:ext cx="1106129" cy="472977"/>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1000" b="1" dirty="0" err="1">
                <a:solidFill>
                  <a:schemeClr val="bg1"/>
                </a:solidFill>
              </a:endParaRPr>
            </a:p>
          </p:txBody>
        </p:sp>
        <p:sp>
          <p:nvSpPr>
            <p:cNvPr id="19" name="Rectangle: Rounded Corners 18">
              <a:extLst>
                <a:ext uri="{FF2B5EF4-FFF2-40B4-BE49-F238E27FC236}">
                  <a16:creationId xmlns:a16="http://schemas.microsoft.com/office/drawing/2014/main" id="{B99B8D8E-7BA3-4D89-9A74-C926997C617E}"/>
                </a:ext>
              </a:extLst>
            </p:cNvPr>
            <p:cNvSpPr/>
            <p:nvPr/>
          </p:nvSpPr>
          <p:spPr>
            <a:xfrm>
              <a:off x="411855" y="3554697"/>
              <a:ext cx="6209071" cy="516897"/>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1200" b="1" dirty="0" err="1">
                <a:solidFill>
                  <a:schemeClr val="tx1"/>
                </a:solidFill>
              </a:endParaRPr>
            </a:p>
          </p:txBody>
        </p:sp>
        <p:sp>
          <p:nvSpPr>
            <p:cNvPr id="20" name="TextBox 19">
              <a:extLst>
                <a:ext uri="{FF2B5EF4-FFF2-40B4-BE49-F238E27FC236}">
                  <a16:creationId xmlns:a16="http://schemas.microsoft.com/office/drawing/2014/main" id="{35E67FA7-66B3-4DD5-AE54-B7BEBA5581E9}"/>
                </a:ext>
              </a:extLst>
            </p:cNvPr>
            <p:cNvSpPr txBox="1"/>
            <p:nvPr/>
          </p:nvSpPr>
          <p:spPr>
            <a:xfrm>
              <a:off x="2138517" y="1508816"/>
              <a:ext cx="2421603" cy="245474"/>
            </a:xfrm>
            <a:prstGeom prst="rect">
              <a:avLst/>
            </a:prstGeom>
            <a:noFill/>
          </p:spPr>
          <p:txBody>
            <a:bodyPr wrap="square" lIns="0" tIns="0" rIns="0" bIns="0" rtlCol="0">
              <a:noAutofit/>
            </a:bodyPr>
            <a:lstStyle/>
            <a:p>
              <a:pPr algn="ctr"/>
              <a:endParaRPr lang="en-GB" sz="1200" b="1" dirty="0" err="1">
                <a:solidFill>
                  <a:schemeClr val="tx2"/>
                </a:solidFill>
                <a:latin typeface="Arial" panose="020B0604020202020204" pitchFamily="34" charset="0"/>
                <a:cs typeface="Arial" panose="020B0604020202020204" pitchFamily="34" charset="0"/>
              </a:endParaRPr>
            </a:p>
          </p:txBody>
        </p:sp>
        <p:sp>
          <p:nvSpPr>
            <p:cNvPr id="21" name="Rectangle: Rounded Corners 20">
              <a:extLst>
                <a:ext uri="{FF2B5EF4-FFF2-40B4-BE49-F238E27FC236}">
                  <a16:creationId xmlns:a16="http://schemas.microsoft.com/office/drawing/2014/main" id="{4315DF57-3A92-420F-8486-9D056F9BA96B}"/>
                </a:ext>
              </a:extLst>
            </p:cNvPr>
            <p:cNvSpPr/>
            <p:nvPr/>
          </p:nvSpPr>
          <p:spPr>
            <a:xfrm>
              <a:off x="2413822" y="4360617"/>
              <a:ext cx="1106129" cy="472977"/>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1000" b="1" dirty="0" err="1">
                <a:solidFill>
                  <a:schemeClr val="bg1"/>
                </a:solidFill>
              </a:endParaRPr>
            </a:p>
          </p:txBody>
        </p:sp>
        <p:sp>
          <p:nvSpPr>
            <p:cNvPr id="22" name="Rectangle: Rounded Corners 21">
              <a:extLst>
                <a:ext uri="{FF2B5EF4-FFF2-40B4-BE49-F238E27FC236}">
                  <a16:creationId xmlns:a16="http://schemas.microsoft.com/office/drawing/2014/main" id="{47F6AAD6-8DF5-485C-A443-76107F1E2A3F}"/>
                </a:ext>
              </a:extLst>
            </p:cNvPr>
            <p:cNvSpPr/>
            <p:nvPr/>
          </p:nvSpPr>
          <p:spPr>
            <a:xfrm>
              <a:off x="2566222" y="4513017"/>
              <a:ext cx="1106129" cy="472977"/>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1000" b="1" dirty="0" err="1">
                <a:solidFill>
                  <a:schemeClr val="bg1"/>
                </a:solidFill>
              </a:endParaRPr>
            </a:p>
          </p:txBody>
        </p:sp>
        <p:sp>
          <p:nvSpPr>
            <p:cNvPr id="23" name="Rectangle: Rounded Corners 22">
              <a:extLst>
                <a:ext uri="{FF2B5EF4-FFF2-40B4-BE49-F238E27FC236}">
                  <a16:creationId xmlns:a16="http://schemas.microsoft.com/office/drawing/2014/main" id="{F2E844C8-C134-43F4-AAD6-9C91AFECBBF1}"/>
                </a:ext>
              </a:extLst>
            </p:cNvPr>
            <p:cNvSpPr/>
            <p:nvPr/>
          </p:nvSpPr>
          <p:spPr>
            <a:xfrm>
              <a:off x="2718622" y="4665417"/>
              <a:ext cx="1106129" cy="472977"/>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1000" b="1" dirty="0" err="1">
                <a:solidFill>
                  <a:schemeClr val="bg1"/>
                </a:solidFill>
              </a:endParaRPr>
            </a:p>
          </p:txBody>
        </p:sp>
        <p:sp>
          <p:nvSpPr>
            <p:cNvPr id="24" name="Rectangle: Rounded Corners 23">
              <a:extLst>
                <a:ext uri="{FF2B5EF4-FFF2-40B4-BE49-F238E27FC236}">
                  <a16:creationId xmlns:a16="http://schemas.microsoft.com/office/drawing/2014/main" id="{7EC29F6C-4731-44E2-AA07-70DB613DF032}"/>
                </a:ext>
              </a:extLst>
            </p:cNvPr>
            <p:cNvSpPr/>
            <p:nvPr/>
          </p:nvSpPr>
          <p:spPr>
            <a:xfrm>
              <a:off x="2871022" y="4817817"/>
              <a:ext cx="1106129" cy="472977"/>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1000" b="1" dirty="0" err="1">
                <a:solidFill>
                  <a:schemeClr val="bg1"/>
                </a:solidFill>
              </a:endParaRPr>
            </a:p>
          </p:txBody>
        </p:sp>
        <p:sp>
          <p:nvSpPr>
            <p:cNvPr id="25" name="Rectangle: Rounded Corners 24">
              <a:extLst>
                <a:ext uri="{FF2B5EF4-FFF2-40B4-BE49-F238E27FC236}">
                  <a16:creationId xmlns:a16="http://schemas.microsoft.com/office/drawing/2014/main" id="{2BC3E9C2-A3D2-49CC-998F-610E41BB4BA0}"/>
                </a:ext>
              </a:extLst>
            </p:cNvPr>
            <p:cNvSpPr/>
            <p:nvPr/>
          </p:nvSpPr>
          <p:spPr>
            <a:xfrm>
              <a:off x="3023422" y="4970217"/>
              <a:ext cx="1106129" cy="472977"/>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1000" b="1" dirty="0" err="1">
                <a:solidFill>
                  <a:schemeClr val="bg1"/>
                </a:solidFill>
              </a:endParaRPr>
            </a:p>
          </p:txBody>
        </p:sp>
        <p:sp>
          <p:nvSpPr>
            <p:cNvPr id="26" name="Rectangle: Rounded Corners 25">
              <a:extLst>
                <a:ext uri="{FF2B5EF4-FFF2-40B4-BE49-F238E27FC236}">
                  <a16:creationId xmlns:a16="http://schemas.microsoft.com/office/drawing/2014/main" id="{D8438C57-4160-43DE-8D74-9C5B39D822D6}"/>
                </a:ext>
              </a:extLst>
            </p:cNvPr>
            <p:cNvSpPr/>
            <p:nvPr/>
          </p:nvSpPr>
          <p:spPr>
            <a:xfrm>
              <a:off x="3175822" y="5122617"/>
              <a:ext cx="1106129" cy="472977"/>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bg1"/>
                  </a:solidFill>
                </a:rPr>
                <a:t>Pattern 1</a:t>
              </a:r>
              <a:endParaRPr lang="en-GB" sz="1000" b="1" dirty="0" err="1">
                <a:solidFill>
                  <a:schemeClr val="bg1"/>
                </a:solidFill>
              </a:endParaRPr>
            </a:p>
          </p:txBody>
        </p:sp>
        <p:sp>
          <p:nvSpPr>
            <p:cNvPr id="27" name="Rectangle: Rounded Corners 26">
              <a:extLst>
                <a:ext uri="{FF2B5EF4-FFF2-40B4-BE49-F238E27FC236}">
                  <a16:creationId xmlns:a16="http://schemas.microsoft.com/office/drawing/2014/main" id="{18EC6AFA-1D71-4F79-AD2D-A64D6F9AE4DB}"/>
                </a:ext>
              </a:extLst>
            </p:cNvPr>
            <p:cNvSpPr/>
            <p:nvPr/>
          </p:nvSpPr>
          <p:spPr>
            <a:xfrm>
              <a:off x="7613833" y="1335283"/>
              <a:ext cx="10494127" cy="1822112"/>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endParaRPr lang="en-US" sz="1000" dirty="0">
                <a:solidFill>
                  <a:schemeClr val="tx1"/>
                </a:solidFill>
              </a:endParaRPr>
            </a:p>
            <a:p>
              <a:endParaRPr lang="en-US" sz="1000" dirty="0">
                <a:solidFill>
                  <a:schemeClr val="tx1"/>
                </a:solidFill>
              </a:endParaRPr>
            </a:p>
            <a:p>
              <a:endParaRPr lang="en-US" sz="1000" dirty="0">
                <a:solidFill>
                  <a:schemeClr val="tx1"/>
                </a:solidFill>
              </a:endParaRPr>
            </a:p>
            <a:p>
              <a:pPr algn="ctr"/>
              <a:endParaRPr lang="en-US" sz="1000" b="1" dirty="0">
                <a:solidFill>
                  <a:schemeClr val="tx1"/>
                </a:solidFill>
              </a:endParaRPr>
            </a:p>
            <a:p>
              <a:pPr algn="ctr"/>
              <a:endParaRPr lang="en-US" sz="1000" b="1" dirty="0">
                <a:solidFill>
                  <a:schemeClr val="tx1"/>
                </a:solidFill>
              </a:endParaRPr>
            </a:p>
            <a:p>
              <a:pPr algn="ctr"/>
              <a:endParaRPr lang="en-US" sz="1000" b="1" dirty="0">
                <a:solidFill>
                  <a:schemeClr val="tx1"/>
                </a:solidFill>
              </a:endParaRPr>
            </a:p>
            <a:p>
              <a:pPr algn="ctr"/>
              <a:endParaRPr lang="en-US" sz="1000" b="1" dirty="0">
                <a:solidFill>
                  <a:schemeClr val="tx1"/>
                </a:solidFill>
              </a:endParaRPr>
            </a:p>
            <a:p>
              <a:pPr algn="ctr"/>
              <a:endParaRPr lang="en-US" sz="1000" b="1" dirty="0">
                <a:solidFill>
                  <a:schemeClr val="tx1"/>
                </a:solidFill>
              </a:endParaRPr>
            </a:p>
            <a:p>
              <a:pPr algn="ctr"/>
              <a:r>
                <a:rPr lang="en-US" sz="1000" b="1" dirty="0">
                  <a:solidFill>
                    <a:schemeClr val="tx2">
                      <a:lumMod val="60000"/>
                      <a:lumOff val="40000"/>
                    </a:schemeClr>
                  </a:solidFill>
                </a:rPr>
                <a:t>Front Door (Federated collaboration model)</a:t>
              </a:r>
            </a:p>
            <a:p>
              <a:endParaRPr lang="en-US" sz="1000" dirty="0">
                <a:solidFill>
                  <a:schemeClr val="tx1"/>
                </a:solidFill>
              </a:endParaRPr>
            </a:p>
          </p:txBody>
        </p:sp>
        <p:sp>
          <p:nvSpPr>
            <p:cNvPr id="28" name="Rectangle: Rounded Corners 27">
              <a:extLst>
                <a:ext uri="{FF2B5EF4-FFF2-40B4-BE49-F238E27FC236}">
                  <a16:creationId xmlns:a16="http://schemas.microsoft.com/office/drawing/2014/main" id="{8A04DAC6-0E8B-452B-AE6A-2A67F3AF8746}"/>
                </a:ext>
              </a:extLst>
            </p:cNvPr>
            <p:cNvSpPr/>
            <p:nvPr/>
          </p:nvSpPr>
          <p:spPr>
            <a:xfrm>
              <a:off x="411857" y="721969"/>
              <a:ext cx="7042695" cy="514224"/>
            </a:xfrm>
            <a:prstGeom prst="round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dirty="0">
                  <a:solidFill>
                    <a:schemeClr val="tx1"/>
                  </a:solidFill>
                </a:rPr>
                <a:t>Franchisees(Bank Wide Use Cases)</a:t>
              </a:r>
              <a:endParaRPr lang="en-GB" sz="1400" dirty="0" err="1">
                <a:solidFill>
                  <a:schemeClr val="tx1"/>
                </a:solidFill>
              </a:endParaRPr>
            </a:p>
          </p:txBody>
        </p:sp>
        <p:cxnSp>
          <p:nvCxnSpPr>
            <p:cNvPr id="29" name="Connector: Elbow 28">
              <a:extLst>
                <a:ext uri="{FF2B5EF4-FFF2-40B4-BE49-F238E27FC236}">
                  <a16:creationId xmlns:a16="http://schemas.microsoft.com/office/drawing/2014/main" id="{462D9495-A437-4E00-8A4D-FD5CFCC38A3E}"/>
                </a:ext>
              </a:extLst>
            </p:cNvPr>
            <p:cNvCxnSpPr>
              <a:cxnSpLocks/>
              <a:endCxn id="27" idx="0"/>
            </p:cNvCxnSpPr>
            <p:nvPr/>
          </p:nvCxnSpPr>
          <p:spPr>
            <a:xfrm rot="16200000" flipH="1">
              <a:off x="12467125" y="941512"/>
              <a:ext cx="561493" cy="226050"/>
            </a:xfrm>
            <a:prstGeom prst="bentConnector3">
              <a:avLst>
                <a:gd name="adj1" fmla="val 50000"/>
              </a:avLst>
            </a:prstGeom>
            <a:ln w="12700">
              <a:solidFill>
                <a:srgbClr val="69616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FD8F7D1-9765-4B3F-938F-D06DB716836B}"/>
                </a:ext>
              </a:extLst>
            </p:cNvPr>
            <p:cNvCxnSpPr>
              <a:cxnSpLocks/>
              <a:stCxn id="28" idx="2"/>
              <a:endCxn id="19" idx="0"/>
            </p:cNvCxnSpPr>
            <p:nvPr/>
          </p:nvCxnSpPr>
          <p:spPr>
            <a:xfrm rot="5400000">
              <a:off x="2565549" y="2187038"/>
              <a:ext cx="2318505" cy="416814"/>
            </a:xfrm>
            <a:prstGeom prst="bentConnector3">
              <a:avLst>
                <a:gd name="adj1" fmla="val 50000"/>
              </a:avLst>
            </a:prstGeom>
            <a:ln w="12700">
              <a:solidFill>
                <a:srgbClr val="69616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21666EED-38E8-4485-99E5-02E6A91F4711}"/>
              </a:ext>
            </a:extLst>
          </p:cNvPr>
          <p:cNvGrpSpPr/>
          <p:nvPr/>
        </p:nvGrpSpPr>
        <p:grpSpPr>
          <a:xfrm>
            <a:off x="4999558" y="4064788"/>
            <a:ext cx="4158610" cy="2508607"/>
            <a:chOff x="7562137" y="2115859"/>
            <a:chExt cx="2468921" cy="2711314"/>
          </a:xfrm>
        </p:grpSpPr>
        <p:sp>
          <p:nvSpPr>
            <p:cNvPr id="32" name="Rectangle: Rounded Corners 31">
              <a:extLst>
                <a:ext uri="{FF2B5EF4-FFF2-40B4-BE49-F238E27FC236}">
                  <a16:creationId xmlns:a16="http://schemas.microsoft.com/office/drawing/2014/main" id="{85491B13-A750-4BF1-ADB6-D80EBD14C1D7}"/>
                </a:ext>
              </a:extLst>
            </p:cNvPr>
            <p:cNvSpPr/>
            <p:nvPr/>
          </p:nvSpPr>
          <p:spPr>
            <a:xfrm>
              <a:off x="7591986" y="4215154"/>
              <a:ext cx="1106127" cy="609601"/>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solidFill>
                </a:rPr>
                <a:t>Self Service</a:t>
              </a:r>
            </a:p>
            <a:p>
              <a:pPr algn="ctr"/>
              <a:r>
                <a:rPr lang="en-US" sz="1000" b="1" dirty="0">
                  <a:solidFill>
                    <a:schemeClr val="tx1"/>
                  </a:solidFill>
                </a:rPr>
                <a:t>(Infomap, Ask Archie)</a:t>
              </a:r>
            </a:p>
          </p:txBody>
        </p:sp>
        <p:sp>
          <p:nvSpPr>
            <p:cNvPr id="33" name="Rectangle: Rounded Corners 32">
              <a:extLst>
                <a:ext uri="{FF2B5EF4-FFF2-40B4-BE49-F238E27FC236}">
                  <a16:creationId xmlns:a16="http://schemas.microsoft.com/office/drawing/2014/main" id="{BFD471E0-A05D-4041-A58A-3158F06E1FCA}"/>
                </a:ext>
              </a:extLst>
            </p:cNvPr>
            <p:cNvSpPr/>
            <p:nvPr/>
          </p:nvSpPr>
          <p:spPr>
            <a:xfrm>
              <a:off x="7562137" y="3233438"/>
              <a:ext cx="1106129" cy="609601"/>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solidFill>
                </a:rPr>
                <a:t>Enhanced Forum</a:t>
              </a:r>
            </a:p>
            <a:p>
              <a:pPr algn="ctr"/>
              <a:r>
                <a:rPr lang="en-US" sz="1000" b="1" dirty="0">
                  <a:solidFill>
                    <a:schemeClr val="tx1"/>
                  </a:solidFill>
                </a:rPr>
                <a:t>(Governance + Reuse)</a:t>
              </a:r>
              <a:endParaRPr lang="en-GB" sz="1000" b="1" dirty="0" err="1">
                <a:solidFill>
                  <a:schemeClr val="tx1"/>
                </a:solidFill>
              </a:endParaRPr>
            </a:p>
          </p:txBody>
        </p:sp>
        <p:sp>
          <p:nvSpPr>
            <p:cNvPr id="34" name="Rectangle: Rounded Corners 33">
              <a:extLst>
                <a:ext uri="{FF2B5EF4-FFF2-40B4-BE49-F238E27FC236}">
                  <a16:creationId xmlns:a16="http://schemas.microsoft.com/office/drawing/2014/main" id="{3852BA66-9F7B-4CCC-9A76-75CAD8981C92}"/>
                </a:ext>
              </a:extLst>
            </p:cNvPr>
            <p:cNvSpPr/>
            <p:nvPr/>
          </p:nvSpPr>
          <p:spPr>
            <a:xfrm>
              <a:off x="7676087" y="2115859"/>
              <a:ext cx="2104539" cy="804946"/>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solidFill>
                </a:rPr>
                <a:t>LIVE use case </a:t>
              </a:r>
            </a:p>
            <a:p>
              <a:pPr algn="ctr"/>
              <a:r>
                <a:rPr lang="en-US" sz="1000" b="1" dirty="0">
                  <a:solidFill>
                    <a:schemeClr val="tx1"/>
                  </a:solidFill>
                </a:rPr>
                <a:t>Artefacts </a:t>
              </a:r>
            </a:p>
            <a:p>
              <a:pPr algn="ctr"/>
              <a:r>
                <a:rPr lang="en-US" sz="1000" b="1" dirty="0">
                  <a:solidFill>
                    <a:schemeClr val="tx1"/>
                  </a:solidFill>
                </a:rPr>
                <a:t>Repository</a:t>
              </a:r>
              <a:endParaRPr lang="en-GB" sz="1000" b="1" dirty="0" err="1">
                <a:solidFill>
                  <a:schemeClr val="tx1"/>
                </a:solidFill>
              </a:endParaRPr>
            </a:p>
          </p:txBody>
        </p:sp>
        <p:sp>
          <p:nvSpPr>
            <p:cNvPr id="35" name="Rectangle: Rounded Corners 34">
              <a:extLst>
                <a:ext uri="{FF2B5EF4-FFF2-40B4-BE49-F238E27FC236}">
                  <a16:creationId xmlns:a16="http://schemas.microsoft.com/office/drawing/2014/main" id="{5151E0F0-DF1E-4446-A1F4-71C057ADF64A}"/>
                </a:ext>
              </a:extLst>
            </p:cNvPr>
            <p:cNvSpPr/>
            <p:nvPr/>
          </p:nvSpPr>
          <p:spPr>
            <a:xfrm>
              <a:off x="8876158" y="3229438"/>
              <a:ext cx="1106127" cy="588915"/>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solidFill>
                </a:rPr>
                <a:t>Standard Pattern</a:t>
              </a:r>
            </a:p>
            <a:p>
              <a:pPr algn="ctr"/>
              <a:r>
                <a:rPr lang="en-US" sz="1000" b="1" dirty="0">
                  <a:solidFill>
                    <a:schemeClr val="tx1"/>
                  </a:solidFill>
                </a:rPr>
                <a:t>Usage Estimates(t-shirt)</a:t>
              </a:r>
              <a:endParaRPr lang="en-GB" sz="1000" b="1" dirty="0" err="1">
                <a:solidFill>
                  <a:schemeClr val="tx1"/>
                </a:solidFill>
              </a:endParaRPr>
            </a:p>
          </p:txBody>
        </p:sp>
        <p:sp>
          <p:nvSpPr>
            <p:cNvPr id="36" name="Rectangle: Rounded Corners 35">
              <a:extLst>
                <a:ext uri="{FF2B5EF4-FFF2-40B4-BE49-F238E27FC236}">
                  <a16:creationId xmlns:a16="http://schemas.microsoft.com/office/drawing/2014/main" id="{AA3CADD2-936A-4CDF-9A4F-1A54227F9314}"/>
                </a:ext>
              </a:extLst>
            </p:cNvPr>
            <p:cNvSpPr/>
            <p:nvPr/>
          </p:nvSpPr>
          <p:spPr>
            <a:xfrm>
              <a:off x="8924929" y="4205311"/>
              <a:ext cx="1106129" cy="621862"/>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solidFill>
                </a:rPr>
                <a:t>Augmentation </a:t>
              </a:r>
            </a:p>
            <a:p>
              <a:pPr algn="ctr"/>
              <a:r>
                <a:rPr lang="en-US" sz="1000" b="1" dirty="0">
                  <a:solidFill>
                    <a:schemeClr val="tx1"/>
                  </a:solidFill>
                </a:rPr>
                <a:t>Model(D&amp;A , Prof. Services)</a:t>
              </a:r>
            </a:p>
          </p:txBody>
        </p:sp>
      </p:grpSp>
      <p:pic>
        <p:nvPicPr>
          <p:cNvPr id="37" name="Picture 36">
            <a:extLst>
              <a:ext uri="{FF2B5EF4-FFF2-40B4-BE49-F238E27FC236}">
                <a16:creationId xmlns:a16="http://schemas.microsoft.com/office/drawing/2014/main" id="{A19469ED-6C46-4F84-8A68-7ADAF7B55758}"/>
              </a:ext>
            </a:extLst>
          </p:cNvPr>
          <p:cNvPicPr>
            <a:picLocks noChangeAspect="1"/>
          </p:cNvPicPr>
          <p:nvPr/>
        </p:nvPicPr>
        <p:blipFill>
          <a:blip r:embed="rId2"/>
          <a:stretch>
            <a:fillRect/>
          </a:stretch>
        </p:blipFill>
        <p:spPr>
          <a:xfrm>
            <a:off x="3051294" y="1390904"/>
            <a:ext cx="274695" cy="391288"/>
          </a:xfrm>
          <a:prstGeom prst="rect">
            <a:avLst/>
          </a:prstGeom>
          <a:solidFill>
            <a:schemeClr val="accent1">
              <a:lumMod val="60000"/>
              <a:lumOff val="40000"/>
            </a:schemeClr>
          </a:solidFill>
          <a:ln>
            <a:noFill/>
          </a:ln>
        </p:spPr>
        <p:style>
          <a:lnRef idx="2">
            <a:schemeClr val="accent4"/>
          </a:lnRef>
          <a:fillRef idx="1">
            <a:schemeClr val="lt1"/>
          </a:fillRef>
          <a:effectRef idx="0">
            <a:schemeClr val="accent4"/>
          </a:effectRef>
          <a:fontRef idx="minor">
            <a:schemeClr val="dk1"/>
          </a:fontRef>
        </p:style>
      </p:pic>
      <p:pic>
        <p:nvPicPr>
          <p:cNvPr id="38" name="Picture 37">
            <a:extLst>
              <a:ext uri="{FF2B5EF4-FFF2-40B4-BE49-F238E27FC236}">
                <a16:creationId xmlns:a16="http://schemas.microsoft.com/office/drawing/2014/main" id="{B00CAAAD-9D26-433B-BF48-8F9E6B527631}"/>
              </a:ext>
            </a:extLst>
          </p:cNvPr>
          <p:cNvPicPr>
            <a:picLocks noChangeAspect="1"/>
          </p:cNvPicPr>
          <p:nvPr/>
        </p:nvPicPr>
        <p:blipFill>
          <a:blip r:embed="rId2"/>
          <a:stretch>
            <a:fillRect/>
          </a:stretch>
        </p:blipFill>
        <p:spPr>
          <a:xfrm>
            <a:off x="5470964" y="2407699"/>
            <a:ext cx="274695" cy="391288"/>
          </a:xfrm>
          <a:prstGeom prst="rect">
            <a:avLst/>
          </a:prstGeom>
          <a:solidFill>
            <a:schemeClr val="accent1">
              <a:lumMod val="60000"/>
              <a:lumOff val="40000"/>
            </a:schemeClr>
          </a:solidFill>
          <a:ln>
            <a:noFill/>
          </a:ln>
        </p:spPr>
        <p:style>
          <a:lnRef idx="2">
            <a:schemeClr val="accent4"/>
          </a:lnRef>
          <a:fillRef idx="1">
            <a:schemeClr val="lt1"/>
          </a:fillRef>
          <a:effectRef idx="0">
            <a:schemeClr val="accent4"/>
          </a:effectRef>
          <a:fontRef idx="minor">
            <a:schemeClr val="dk1"/>
          </a:fontRef>
        </p:style>
      </p:pic>
      <p:pic>
        <p:nvPicPr>
          <p:cNvPr id="39" name="Picture 38">
            <a:extLst>
              <a:ext uri="{FF2B5EF4-FFF2-40B4-BE49-F238E27FC236}">
                <a16:creationId xmlns:a16="http://schemas.microsoft.com/office/drawing/2014/main" id="{76DE1250-1266-4E11-AAD7-E802FE27D4A3}"/>
              </a:ext>
            </a:extLst>
          </p:cNvPr>
          <p:cNvPicPr>
            <a:picLocks noChangeAspect="1"/>
          </p:cNvPicPr>
          <p:nvPr/>
        </p:nvPicPr>
        <p:blipFill>
          <a:blip r:embed="rId2"/>
          <a:stretch>
            <a:fillRect/>
          </a:stretch>
        </p:blipFill>
        <p:spPr>
          <a:xfrm>
            <a:off x="5623364" y="2560099"/>
            <a:ext cx="274695" cy="391288"/>
          </a:xfrm>
          <a:prstGeom prst="rect">
            <a:avLst/>
          </a:prstGeom>
          <a:solidFill>
            <a:schemeClr val="accent1">
              <a:lumMod val="60000"/>
              <a:lumOff val="40000"/>
            </a:schemeClr>
          </a:solidFill>
          <a:ln>
            <a:noFill/>
          </a:ln>
        </p:spPr>
        <p:style>
          <a:lnRef idx="2">
            <a:schemeClr val="accent4"/>
          </a:lnRef>
          <a:fillRef idx="1">
            <a:schemeClr val="lt1"/>
          </a:fillRef>
          <a:effectRef idx="0">
            <a:schemeClr val="accent4"/>
          </a:effectRef>
          <a:fontRef idx="minor">
            <a:schemeClr val="dk1"/>
          </a:fontRef>
        </p:style>
      </p:pic>
      <p:pic>
        <p:nvPicPr>
          <p:cNvPr id="40" name="Picture 39">
            <a:extLst>
              <a:ext uri="{FF2B5EF4-FFF2-40B4-BE49-F238E27FC236}">
                <a16:creationId xmlns:a16="http://schemas.microsoft.com/office/drawing/2014/main" id="{3C22C43E-F4BD-422E-A779-E356E2A545EB}"/>
              </a:ext>
            </a:extLst>
          </p:cNvPr>
          <p:cNvPicPr>
            <a:picLocks noChangeAspect="1"/>
          </p:cNvPicPr>
          <p:nvPr/>
        </p:nvPicPr>
        <p:blipFill>
          <a:blip r:embed="rId2"/>
          <a:stretch>
            <a:fillRect/>
          </a:stretch>
        </p:blipFill>
        <p:spPr>
          <a:xfrm>
            <a:off x="5775764" y="2712499"/>
            <a:ext cx="274695" cy="391288"/>
          </a:xfrm>
          <a:prstGeom prst="rect">
            <a:avLst/>
          </a:prstGeom>
          <a:solidFill>
            <a:schemeClr val="accent1">
              <a:lumMod val="60000"/>
              <a:lumOff val="40000"/>
            </a:schemeClr>
          </a:solidFill>
          <a:ln>
            <a:noFill/>
          </a:ln>
        </p:spPr>
        <p:style>
          <a:lnRef idx="2">
            <a:schemeClr val="accent4"/>
          </a:lnRef>
          <a:fillRef idx="1">
            <a:schemeClr val="lt1"/>
          </a:fillRef>
          <a:effectRef idx="0">
            <a:schemeClr val="accent4"/>
          </a:effectRef>
          <a:fontRef idx="minor">
            <a:schemeClr val="dk1"/>
          </a:fontRef>
        </p:style>
      </p:pic>
      <p:pic>
        <p:nvPicPr>
          <p:cNvPr id="41" name="Picture 40">
            <a:extLst>
              <a:ext uri="{FF2B5EF4-FFF2-40B4-BE49-F238E27FC236}">
                <a16:creationId xmlns:a16="http://schemas.microsoft.com/office/drawing/2014/main" id="{3E0A7349-6A13-4974-A9E4-8143EDAEF39B}"/>
              </a:ext>
            </a:extLst>
          </p:cNvPr>
          <p:cNvPicPr>
            <a:picLocks noChangeAspect="1"/>
          </p:cNvPicPr>
          <p:nvPr/>
        </p:nvPicPr>
        <p:blipFill>
          <a:blip r:embed="rId2"/>
          <a:stretch>
            <a:fillRect/>
          </a:stretch>
        </p:blipFill>
        <p:spPr>
          <a:xfrm>
            <a:off x="5928164" y="2864899"/>
            <a:ext cx="274695" cy="391288"/>
          </a:xfrm>
          <a:prstGeom prst="rect">
            <a:avLst/>
          </a:prstGeom>
          <a:solidFill>
            <a:schemeClr val="accent1">
              <a:lumMod val="60000"/>
              <a:lumOff val="40000"/>
            </a:schemeClr>
          </a:solidFill>
          <a:ln>
            <a:noFill/>
          </a:ln>
        </p:spPr>
        <p:style>
          <a:lnRef idx="2">
            <a:schemeClr val="accent4"/>
          </a:lnRef>
          <a:fillRef idx="1">
            <a:schemeClr val="lt1"/>
          </a:fillRef>
          <a:effectRef idx="0">
            <a:schemeClr val="accent4"/>
          </a:effectRef>
          <a:fontRef idx="minor">
            <a:schemeClr val="dk1"/>
          </a:fontRef>
        </p:style>
      </p:pic>
      <p:pic>
        <p:nvPicPr>
          <p:cNvPr id="43" name="Picture 42">
            <a:extLst>
              <a:ext uri="{FF2B5EF4-FFF2-40B4-BE49-F238E27FC236}">
                <a16:creationId xmlns:a16="http://schemas.microsoft.com/office/drawing/2014/main" id="{986BB02F-274D-4885-949F-357A7715838F}"/>
              </a:ext>
            </a:extLst>
          </p:cNvPr>
          <p:cNvPicPr>
            <a:picLocks noChangeAspect="1"/>
          </p:cNvPicPr>
          <p:nvPr/>
        </p:nvPicPr>
        <p:blipFill>
          <a:blip r:embed="rId2"/>
          <a:stretch>
            <a:fillRect/>
          </a:stretch>
        </p:blipFill>
        <p:spPr>
          <a:xfrm>
            <a:off x="8639589" y="3759121"/>
            <a:ext cx="154794" cy="380789"/>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44" name="Picture 43">
            <a:extLst>
              <a:ext uri="{FF2B5EF4-FFF2-40B4-BE49-F238E27FC236}">
                <a16:creationId xmlns:a16="http://schemas.microsoft.com/office/drawing/2014/main" id="{B3219811-A7A3-46E8-A61A-9E79BC69AED3}"/>
              </a:ext>
            </a:extLst>
          </p:cNvPr>
          <p:cNvPicPr>
            <a:picLocks noChangeAspect="1"/>
          </p:cNvPicPr>
          <p:nvPr/>
        </p:nvPicPr>
        <p:blipFill>
          <a:blip r:embed="rId2"/>
          <a:stretch>
            <a:fillRect/>
          </a:stretch>
        </p:blipFill>
        <p:spPr>
          <a:xfrm>
            <a:off x="8791989" y="3974151"/>
            <a:ext cx="154794" cy="380789"/>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45" name="Picture 44">
            <a:extLst>
              <a:ext uri="{FF2B5EF4-FFF2-40B4-BE49-F238E27FC236}">
                <a16:creationId xmlns:a16="http://schemas.microsoft.com/office/drawing/2014/main" id="{E500EC8A-51B8-42E8-A24A-B072B53C9F73}"/>
              </a:ext>
            </a:extLst>
          </p:cNvPr>
          <p:cNvPicPr>
            <a:picLocks noChangeAspect="1"/>
          </p:cNvPicPr>
          <p:nvPr/>
        </p:nvPicPr>
        <p:blipFill>
          <a:blip r:embed="rId2"/>
          <a:stretch>
            <a:fillRect/>
          </a:stretch>
        </p:blipFill>
        <p:spPr>
          <a:xfrm>
            <a:off x="8944389" y="4126551"/>
            <a:ext cx="154794" cy="380789"/>
          </a:xfrm>
          <a:prstGeom prst="rect">
            <a:avLst/>
          </a:prstGeom>
          <a:ln>
            <a:noFill/>
          </a:ln>
        </p:spPr>
        <p:style>
          <a:lnRef idx="2">
            <a:schemeClr val="accent1"/>
          </a:lnRef>
          <a:fillRef idx="1">
            <a:schemeClr val="lt1"/>
          </a:fillRef>
          <a:effectRef idx="0">
            <a:schemeClr val="accent1"/>
          </a:effectRef>
          <a:fontRef idx="minor">
            <a:schemeClr val="dk1"/>
          </a:fontRef>
        </p:style>
      </p:pic>
      <p:sp>
        <p:nvSpPr>
          <p:cNvPr id="46" name="TextBox 45">
            <a:extLst>
              <a:ext uri="{FF2B5EF4-FFF2-40B4-BE49-F238E27FC236}">
                <a16:creationId xmlns:a16="http://schemas.microsoft.com/office/drawing/2014/main" id="{8B862152-2424-4002-A7AD-03B9FFE7EE6B}"/>
              </a:ext>
            </a:extLst>
          </p:cNvPr>
          <p:cNvSpPr txBox="1"/>
          <p:nvPr/>
        </p:nvSpPr>
        <p:spPr>
          <a:xfrm>
            <a:off x="9527131" y="1766593"/>
            <a:ext cx="2218831" cy="5281724"/>
          </a:xfrm>
          <a:prstGeom prst="rect">
            <a:avLst/>
          </a:prstGeom>
          <a:noFill/>
        </p:spPr>
        <p:txBody>
          <a:bodyPr wrap="square" lIns="0" tIns="0" rIns="0" bIns="0" rtlCol="0">
            <a:noAutofit/>
          </a:bodyPr>
          <a:lstStyle/>
          <a:p>
            <a:r>
              <a:rPr lang="en-US" sz="1600" b="1" u="sng" dirty="0">
                <a:solidFill>
                  <a:schemeClr val="tx2"/>
                </a:solidFill>
                <a:latin typeface="Arial" panose="020B0604020202020204" pitchFamily="34" charset="0"/>
                <a:cs typeface="Arial" panose="020B0604020202020204" pitchFamily="34" charset="0"/>
              </a:rPr>
              <a:t>Benefits</a:t>
            </a:r>
          </a:p>
          <a:p>
            <a:endParaRPr lang="en-US" sz="1600" b="1" u="sng" dirty="0">
              <a:solidFill>
                <a:schemeClr val="tx2"/>
              </a:solidFill>
              <a:latin typeface="Arial" panose="020B0604020202020204" pitchFamily="34" charset="0"/>
              <a:cs typeface="Arial" panose="020B0604020202020204" pitchFamily="34" charset="0"/>
            </a:endParaRPr>
          </a:p>
          <a:p>
            <a:endParaRPr lang="en-US" sz="1200" b="1" dirty="0">
              <a:solidFill>
                <a:schemeClr val="tx2"/>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Reduced hands off</a:t>
            </a:r>
          </a:p>
          <a:p>
            <a:pPr marL="171450" indent="-1714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Cross understanding of roadmap.</a:t>
            </a:r>
          </a:p>
          <a:p>
            <a:pPr marL="171450" indent="-1714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Improved re-use and  repeatability</a:t>
            </a:r>
          </a:p>
          <a:p>
            <a:pPr marL="171450" indent="-1714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Autonomous hub/domains</a:t>
            </a:r>
          </a:p>
          <a:p>
            <a:pPr marL="171450" indent="-1714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Improved</a:t>
            </a:r>
            <a:r>
              <a:rPr lang="en-US" sz="1200" b="1" dirty="0">
                <a:solidFill>
                  <a:schemeClr val="tx2"/>
                </a:solidFill>
                <a:latin typeface="Calibri" panose="020F0502020204030204" pitchFamily="34" charset="0"/>
                <a:cs typeface="Calibri" panose="020F0502020204030204" pitchFamily="34" charset="0"/>
              </a:rPr>
              <a:t> </a:t>
            </a:r>
            <a:r>
              <a:rPr lang="en-US" sz="1200" dirty="0">
                <a:solidFill>
                  <a:schemeClr val="tx2"/>
                </a:solidFill>
                <a:latin typeface="Arial" panose="020B0604020202020204" pitchFamily="34" charset="0"/>
                <a:cs typeface="Arial" panose="020B0604020202020204" pitchFamily="34" charset="0"/>
              </a:rPr>
              <a:t>cross</a:t>
            </a:r>
            <a:r>
              <a:rPr lang="en-US" sz="1200" b="1" dirty="0">
                <a:solidFill>
                  <a:schemeClr val="tx2"/>
                </a:solidFill>
                <a:latin typeface="Calibri" panose="020F0502020204030204" pitchFamily="34" charset="0"/>
                <a:cs typeface="Calibri" panose="020F0502020204030204" pitchFamily="34" charset="0"/>
              </a:rPr>
              <a:t> </a:t>
            </a:r>
            <a:r>
              <a:rPr lang="en-US" sz="1200" dirty="0">
                <a:solidFill>
                  <a:schemeClr val="tx2"/>
                </a:solidFill>
                <a:latin typeface="Arial" panose="020B0604020202020204" pitchFamily="34" charset="0"/>
                <a:cs typeface="Arial" panose="020B0604020202020204" pitchFamily="34" charset="0"/>
              </a:rPr>
              <a:t>collaboration</a:t>
            </a:r>
            <a:endParaRPr lang="en-GB" sz="1200" dirty="0">
              <a:solidFill>
                <a:schemeClr val="tx2"/>
              </a:solidFill>
              <a:latin typeface="Arial" panose="020B0604020202020204" pitchFamily="34" charset="0"/>
              <a:cs typeface="Arial" panose="020B0604020202020204" pitchFamily="34" charset="0"/>
              <a:sym typeface="Wingdings" panose="05000000000000000000" pitchFamily="2" charset="2"/>
            </a:endParaRPr>
          </a:p>
          <a:p>
            <a:pPr marL="228600" indent="-228600">
              <a:buFont typeface="+mj-lt"/>
              <a:buAutoNum type="arabicPeriod"/>
            </a:pPr>
            <a:endParaRPr lang="en-GB" sz="800" b="1" dirty="0">
              <a:sym typeface="Wingdings" panose="05000000000000000000" pitchFamily="2" charset="2"/>
            </a:endParaRPr>
          </a:p>
          <a:p>
            <a:endParaRPr lang="en-GB" sz="800" b="1" dirty="0">
              <a:sym typeface="Wingdings" panose="05000000000000000000" pitchFamily="2" charset="2"/>
            </a:endParaRPr>
          </a:p>
          <a:p>
            <a:endParaRPr lang="en-GB" sz="800" b="1" dirty="0">
              <a:sym typeface="Wingdings" panose="05000000000000000000" pitchFamily="2" charset="2"/>
            </a:endParaRPr>
          </a:p>
          <a:p>
            <a:endParaRPr lang="en-GB" sz="800" b="1" dirty="0">
              <a:sym typeface="Wingdings" panose="05000000000000000000" pitchFamily="2" charset="2"/>
            </a:endParaRPr>
          </a:p>
          <a:p>
            <a:endParaRPr lang="en-GB" sz="800" b="1" dirty="0">
              <a:sym typeface="Wingdings" panose="05000000000000000000" pitchFamily="2" charset="2"/>
            </a:endParaRPr>
          </a:p>
          <a:p>
            <a:endParaRPr lang="en-GB" sz="800" b="1" dirty="0">
              <a:sym typeface="Wingdings" panose="05000000000000000000" pitchFamily="2" charset="2"/>
            </a:endParaRPr>
          </a:p>
          <a:p>
            <a:endParaRPr lang="en-GB" sz="800" b="1" dirty="0">
              <a:sym typeface="Wingdings" panose="05000000000000000000" pitchFamily="2" charset="2"/>
            </a:endParaRPr>
          </a:p>
          <a:p>
            <a:endParaRPr lang="en-GB" sz="800" b="1" dirty="0">
              <a:sym typeface="Wingdings" panose="05000000000000000000" pitchFamily="2" charset="2"/>
            </a:endParaRPr>
          </a:p>
          <a:p>
            <a:endParaRPr lang="en-GB" sz="800" b="1" dirty="0">
              <a:sym typeface="Wingdings" panose="05000000000000000000" pitchFamily="2" charset="2"/>
            </a:endParaRPr>
          </a:p>
          <a:p>
            <a:r>
              <a:rPr lang="en-US" sz="1600" b="1" u="sng" dirty="0">
                <a:solidFill>
                  <a:schemeClr val="tx2"/>
                </a:solidFill>
                <a:latin typeface="Arial" panose="020B0604020202020204" pitchFamily="34" charset="0"/>
                <a:cs typeface="Arial" panose="020B0604020202020204" pitchFamily="34" charset="0"/>
              </a:rPr>
              <a:t>Outcome</a:t>
            </a:r>
          </a:p>
          <a:p>
            <a:endParaRPr lang="en-US" sz="1600" dirty="0">
              <a:solidFill>
                <a:schemeClr val="tx2"/>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Better experience</a:t>
            </a:r>
          </a:p>
          <a:p>
            <a:pPr marL="171450" indent="-1714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Operate at scale &amp; pace. </a:t>
            </a:r>
          </a:p>
          <a:p>
            <a:pPr marL="171450" indent="-1714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Faster cycle time</a:t>
            </a:r>
          </a:p>
          <a:p>
            <a:pPr marL="171450" indent="-1714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Relatively lower cost</a:t>
            </a:r>
          </a:p>
          <a:p>
            <a:endParaRPr lang="en-US" sz="1600" b="1" u="sng" dirty="0">
              <a:solidFill>
                <a:schemeClr val="tx2"/>
              </a:solidFill>
              <a:latin typeface="Arial" panose="020B0604020202020204" pitchFamily="34" charset="0"/>
              <a:cs typeface="Arial" panose="020B0604020202020204" pitchFamily="34" charset="0"/>
            </a:endParaRPr>
          </a:p>
          <a:p>
            <a:endParaRPr lang="en-US" sz="1600" b="1" u="sng" dirty="0">
              <a:solidFill>
                <a:schemeClr val="tx2"/>
              </a:solidFill>
              <a:latin typeface="Arial" panose="020B0604020202020204" pitchFamily="34" charset="0"/>
              <a:cs typeface="Arial" panose="020B0604020202020204" pitchFamily="34" charset="0"/>
            </a:endParaRPr>
          </a:p>
          <a:p>
            <a:endParaRPr lang="en-GB" sz="1000" dirty="0"/>
          </a:p>
          <a:p>
            <a:endParaRPr lang="en-GB" sz="1000" dirty="0"/>
          </a:p>
          <a:p>
            <a:endParaRPr lang="en-GB" sz="1000" dirty="0"/>
          </a:p>
          <a:p>
            <a:endParaRPr lang="en-GB" sz="1000" dirty="0"/>
          </a:p>
          <a:p>
            <a:endParaRPr lang="en-US" sz="1200" dirty="0">
              <a:solidFill>
                <a:schemeClr val="tx2"/>
              </a:solidFill>
              <a:latin typeface="Calibri" panose="020F0502020204030204" pitchFamily="34" charset="0"/>
              <a:cs typeface="Calibri" panose="020F0502020204030204" pitchFamily="34" charset="0"/>
            </a:endParaRPr>
          </a:p>
          <a:p>
            <a:endParaRPr lang="en-US" sz="1200" dirty="0">
              <a:solidFill>
                <a:schemeClr val="tx2"/>
              </a:solidFill>
              <a:latin typeface="Calibri" panose="020F0502020204030204" pitchFamily="34" charset="0"/>
              <a:cs typeface="Calibri" panose="020F0502020204030204" pitchFamily="34" charset="0"/>
            </a:endParaRPr>
          </a:p>
        </p:txBody>
      </p:sp>
      <p:sp>
        <p:nvSpPr>
          <p:cNvPr id="47" name="Rectangle: Rounded Corners 46">
            <a:extLst>
              <a:ext uri="{FF2B5EF4-FFF2-40B4-BE49-F238E27FC236}">
                <a16:creationId xmlns:a16="http://schemas.microsoft.com/office/drawing/2014/main" id="{8BC4221B-B403-4529-8584-E7142292472E}"/>
              </a:ext>
            </a:extLst>
          </p:cNvPr>
          <p:cNvSpPr/>
          <p:nvPr/>
        </p:nvSpPr>
        <p:spPr>
          <a:xfrm>
            <a:off x="5587143" y="1884577"/>
            <a:ext cx="2668316" cy="335945"/>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solidFill>
              </a:rPr>
              <a:t>Domain Requirement/Solution Landscape</a:t>
            </a:r>
          </a:p>
        </p:txBody>
      </p:sp>
      <p:pic>
        <p:nvPicPr>
          <p:cNvPr id="48" name="Picture 47">
            <a:extLst>
              <a:ext uri="{FF2B5EF4-FFF2-40B4-BE49-F238E27FC236}">
                <a16:creationId xmlns:a16="http://schemas.microsoft.com/office/drawing/2014/main" id="{58DDF874-98D5-4202-AE93-0ED1F84C56FF}"/>
              </a:ext>
            </a:extLst>
          </p:cNvPr>
          <p:cNvPicPr>
            <a:picLocks noChangeAspect="1"/>
          </p:cNvPicPr>
          <p:nvPr/>
        </p:nvPicPr>
        <p:blipFill>
          <a:blip r:embed="rId2"/>
          <a:stretch>
            <a:fillRect/>
          </a:stretch>
        </p:blipFill>
        <p:spPr>
          <a:xfrm>
            <a:off x="7097001" y="602503"/>
            <a:ext cx="274695" cy="391288"/>
          </a:xfrm>
          <a:prstGeom prst="rect">
            <a:avLst/>
          </a:prstGeom>
          <a:solidFill>
            <a:schemeClr val="accent1">
              <a:lumMod val="60000"/>
              <a:lumOff val="40000"/>
            </a:schemeClr>
          </a:solidFill>
          <a:ln>
            <a:noFill/>
          </a:ln>
        </p:spPr>
        <p:style>
          <a:lnRef idx="2">
            <a:schemeClr val="accent4"/>
          </a:lnRef>
          <a:fillRef idx="1">
            <a:schemeClr val="lt1"/>
          </a:fillRef>
          <a:effectRef idx="0">
            <a:schemeClr val="accent4"/>
          </a:effectRef>
          <a:fontRef idx="minor">
            <a:schemeClr val="dk1"/>
          </a:fontRef>
        </p:style>
      </p:pic>
      <p:pic>
        <p:nvPicPr>
          <p:cNvPr id="49" name="Picture 48">
            <a:extLst>
              <a:ext uri="{FF2B5EF4-FFF2-40B4-BE49-F238E27FC236}">
                <a16:creationId xmlns:a16="http://schemas.microsoft.com/office/drawing/2014/main" id="{EDB22AE2-57E4-4DA6-9D6C-E519827F6BB9}"/>
              </a:ext>
            </a:extLst>
          </p:cNvPr>
          <p:cNvPicPr>
            <a:picLocks noChangeAspect="1"/>
          </p:cNvPicPr>
          <p:nvPr/>
        </p:nvPicPr>
        <p:blipFill>
          <a:blip r:embed="rId2"/>
          <a:stretch>
            <a:fillRect/>
          </a:stretch>
        </p:blipFill>
        <p:spPr>
          <a:xfrm>
            <a:off x="9191015" y="621359"/>
            <a:ext cx="311089" cy="380789"/>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50" name="Picture 49">
            <a:extLst>
              <a:ext uri="{FF2B5EF4-FFF2-40B4-BE49-F238E27FC236}">
                <a16:creationId xmlns:a16="http://schemas.microsoft.com/office/drawing/2014/main" id="{852A1CB1-494A-47AF-9F4B-55D398DEB9A8}"/>
              </a:ext>
            </a:extLst>
          </p:cNvPr>
          <p:cNvPicPr>
            <a:picLocks noChangeAspect="1"/>
          </p:cNvPicPr>
          <p:nvPr/>
        </p:nvPicPr>
        <p:blipFill>
          <a:blip r:embed="rId2"/>
          <a:stretch>
            <a:fillRect/>
          </a:stretch>
        </p:blipFill>
        <p:spPr>
          <a:xfrm>
            <a:off x="8126221" y="617117"/>
            <a:ext cx="274695" cy="391288"/>
          </a:xfrm>
          <a:prstGeom prst="rect">
            <a:avLst/>
          </a:prstGeom>
          <a:solidFill>
            <a:schemeClr val="accent1">
              <a:lumMod val="60000"/>
              <a:lumOff val="40000"/>
            </a:schemeClr>
          </a:solidFill>
          <a:ln>
            <a:noFill/>
          </a:ln>
        </p:spPr>
        <p:style>
          <a:lnRef idx="2">
            <a:schemeClr val="accent4"/>
          </a:lnRef>
          <a:fillRef idx="1">
            <a:schemeClr val="lt1"/>
          </a:fillRef>
          <a:effectRef idx="0">
            <a:schemeClr val="accent4"/>
          </a:effectRef>
          <a:fontRef idx="minor">
            <a:schemeClr val="dk1"/>
          </a:fontRef>
        </p:style>
      </p:pic>
      <p:sp>
        <p:nvSpPr>
          <p:cNvPr id="51" name="TextBox 50">
            <a:extLst>
              <a:ext uri="{FF2B5EF4-FFF2-40B4-BE49-F238E27FC236}">
                <a16:creationId xmlns:a16="http://schemas.microsoft.com/office/drawing/2014/main" id="{56D9DBE5-227B-4F18-8BE8-D249E17197F9}"/>
              </a:ext>
            </a:extLst>
          </p:cNvPr>
          <p:cNvSpPr txBox="1"/>
          <p:nvPr/>
        </p:nvSpPr>
        <p:spPr>
          <a:xfrm>
            <a:off x="8967656" y="1042663"/>
            <a:ext cx="717558" cy="218368"/>
          </a:xfrm>
          <a:prstGeom prst="rect">
            <a:avLst/>
          </a:prstGeom>
          <a:noFill/>
        </p:spPr>
        <p:txBody>
          <a:bodyPr wrap="square" lIns="0" tIns="0" rIns="0" bIns="0" rtlCol="0">
            <a:noAutofit/>
          </a:bodyPr>
          <a:lstStyle/>
          <a:p>
            <a:pPr algn="ctr"/>
            <a:r>
              <a:rPr lang="en-US" sz="1100" dirty="0">
                <a:solidFill>
                  <a:schemeClr val="tx2"/>
                </a:solidFill>
                <a:latin typeface="Arial" panose="020B0604020202020204" pitchFamily="34" charset="0"/>
                <a:cs typeface="Arial" panose="020B0604020202020204" pitchFamily="34" charset="0"/>
              </a:rPr>
              <a:t>Hub*</a:t>
            </a:r>
            <a:endParaRPr lang="en-GB" sz="1100" dirty="0" err="1">
              <a:solidFill>
                <a:schemeClr val="tx2"/>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80F425E9-6EC7-445E-9B0F-5F216B7ABDE7}"/>
              </a:ext>
            </a:extLst>
          </p:cNvPr>
          <p:cNvSpPr txBox="1"/>
          <p:nvPr/>
        </p:nvSpPr>
        <p:spPr>
          <a:xfrm>
            <a:off x="7966603" y="1018152"/>
            <a:ext cx="717558" cy="335945"/>
          </a:xfrm>
          <a:prstGeom prst="rect">
            <a:avLst/>
          </a:prstGeom>
          <a:noFill/>
        </p:spPr>
        <p:txBody>
          <a:bodyPr wrap="square" lIns="0" tIns="0" rIns="0" bIns="0" rtlCol="0">
            <a:noAutofit/>
          </a:bodyPr>
          <a:lstStyle/>
          <a:p>
            <a:r>
              <a:rPr lang="en-US" sz="1100" dirty="0">
                <a:solidFill>
                  <a:schemeClr val="tx2"/>
                </a:solidFill>
                <a:latin typeface="Arial" panose="020B0604020202020204" pitchFamily="34" charset="0"/>
                <a:cs typeface="Arial" panose="020B0604020202020204" pitchFamily="34" charset="0"/>
              </a:rPr>
              <a:t>Domain*</a:t>
            </a:r>
            <a:endParaRPr lang="en-GB" sz="1100" dirty="0" err="1">
              <a:solidFill>
                <a:schemeClr val="tx2"/>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AB07CFC4-DABC-44AE-866E-A5DCD0B454FC}"/>
              </a:ext>
            </a:extLst>
          </p:cNvPr>
          <p:cNvSpPr txBox="1"/>
          <p:nvPr/>
        </p:nvSpPr>
        <p:spPr>
          <a:xfrm>
            <a:off x="7006348" y="1021583"/>
            <a:ext cx="717558" cy="97985"/>
          </a:xfrm>
          <a:prstGeom prst="rect">
            <a:avLst/>
          </a:prstGeom>
          <a:noFill/>
        </p:spPr>
        <p:txBody>
          <a:bodyPr wrap="square" lIns="0" tIns="0" rIns="0" bIns="0" rtlCol="0">
            <a:noAutofit/>
          </a:bodyPr>
          <a:lstStyle/>
          <a:p>
            <a:r>
              <a:rPr lang="en-US" sz="1100" dirty="0">
                <a:solidFill>
                  <a:schemeClr val="tx2"/>
                </a:solidFill>
                <a:latin typeface="Arial" panose="020B0604020202020204" pitchFamily="34" charset="0"/>
                <a:cs typeface="Arial" panose="020B0604020202020204" pitchFamily="34" charset="0"/>
              </a:rPr>
              <a:t>Spoke*</a:t>
            </a:r>
          </a:p>
        </p:txBody>
      </p:sp>
      <p:cxnSp>
        <p:nvCxnSpPr>
          <p:cNvPr id="54" name="Connector: Elbow 53">
            <a:extLst>
              <a:ext uri="{FF2B5EF4-FFF2-40B4-BE49-F238E27FC236}">
                <a16:creationId xmlns:a16="http://schemas.microsoft.com/office/drawing/2014/main" id="{4181BDC8-F5AC-4599-870C-F23DA3B8FC89}"/>
              </a:ext>
            </a:extLst>
          </p:cNvPr>
          <p:cNvCxnSpPr>
            <a:cxnSpLocks/>
            <a:stCxn id="28" idx="3"/>
            <a:endCxn id="47" idx="0"/>
          </p:cNvCxnSpPr>
          <p:nvPr/>
        </p:nvCxnSpPr>
        <p:spPr>
          <a:xfrm flipV="1">
            <a:off x="4675807" y="1884576"/>
            <a:ext cx="2245494" cy="147524"/>
          </a:xfrm>
          <a:prstGeom prst="bentConnector4">
            <a:avLst>
              <a:gd name="adj1" fmla="val 20293"/>
              <a:gd name="adj2" fmla="val 306426"/>
            </a:avLst>
          </a:prstGeom>
          <a:ln w="12700">
            <a:solidFill>
              <a:srgbClr val="69616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0EA56AD-036E-45D7-9AB2-1B1B9C64DDA5}"/>
              </a:ext>
            </a:extLst>
          </p:cNvPr>
          <p:cNvSpPr txBox="1"/>
          <p:nvPr/>
        </p:nvSpPr>
        <p:spPr>
          <a:xfrm>
            <a:off x="6739257" y="1248247"/>
            <a:ext cx="4099024" cy="156878"/>
          </a:xfrm>
          <a:prstGeom prst="rect">
            <a:avLst/>
          </a:prstGeom>
          <a:noFill/>
        </p:spPr>
        <p:txBody>
          <a:bodyPr wrap="square" lIns="0" tIns="0" rIns="0" bIns="0" rtlCol="0">
            <a:noAutofit/>
          </a:bodyPr>
          <a:lstStyle/>
          <a:p>
            <a:r>
              <a:rPr lang="en-US" sz="1100" dirty="0">
                <a:solidFill>
                  <a:schemeClr val="tx2"/>
                </a:solidFill>
                <a:latin typeface="Arial" panose="020B0604020202020204" pitchFamily="34" charset="0"/>
                <a:cs typeface="Arial" panose="020B0604020202020204" pitchFamily="34" charset="0"/>
              </a:rPr>
              <a:t>Multiple Roles: * Architect, Designer, PM, Analyst</a:t>
            </a:r>
            <a:endParaRPr lang="en-GB" sz="1100" dirty="0" err="1">
              <a:solidFill>
                <a:schemeClr val="tx2"/>
              </a:solidFill>
              <a:latin typeface="Arial" panose="020B0604020202020204" pitchFamily="34" charset="0"/>
              <a:cs typeface="Arial" panose="020B0604020202020204" pitchFamily="34" charset="0"/>
            </a:endParaRPr>
          </a:p>
        </p:txBody>
      </p:sp>
      <p:pic>
        <p:nvPicPr>
          <p:cNvPr id="56" name="Picture 55">
            <a:extLst>
              <a:ext uri="{FF2B5EF4-FFF2-40B4-BE49-F238E27FC236}">
                <a16:creationId xmlns:a16="http://schemas.microsoft.com/office/drawing/2014/main" id="{47CB0F97-CAD7-4268-8079-ECA5E71011D8}"/>
              </a:ext>
            </a:extLst>
          </p:cNvPr>
          <p:cNvPicPr>
            <a:picLocks noChangeAspect="1"/>
          </p:cNvPicPr>
          <p:nvPr/>
        </p:nvPicPr>
        <p:blipFill>
          <a:blip r:embed="rId2"/>
          <a:stretch>
            <a:fillRect/>
          </a:stretch>
        </p:blipFill>
        <p:spPr>
          <a:xfrm>
            <a:off x="3445497" y="3825545"/>
            <a:ext cx="274695" cy="380789"/>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57" name="Picture 56">
            <a:extLst>
              <a:ext uri="{FF2B5EF4-FFF2-40B4-BE49-F238E27FC236}">
                <a16:creationId xmlns:a16="http://schemas.microsoft.com/office/drawing/2014/main" id="{59C4F043-C01E-4CB2-802A-21CBA587137A}"/>
              </a:ext>
            </a:extLst>
          </p:cNvPr>
          <p:cNvPicPr>
            <a:picLocks noChangeAspect="1"/>
          </p:cNvPicPr>
          <p:nvPr/>
        </p:nvPicPr>
        <p:blipFill>
          <a:blip r:embed="rId2"/>
          <a:stretch>
            <a:fillRect/>
          </a:stretch>
        </p:blipFill>
        <p:spPr>
          <a:xfrm>
            <a:off x="3850936" y="3806437"/>
            <a:ext cx="274695" cy="391288"/>
          </a:xfrm>
          <a:prstGeom prst="rect">
            <a:avLst/>
          </a:prstGeom>
          <a:solidFill>
            <a:schemeClr val="accent1">
              <a:lumMod val="60000"/>
              <a:lumOff val="40000"/>
            </a:schemeClr>
          </a:solidFill>
          <a:ln>
            <a:noFill/>
          </a:ln>
        </p:spPr>
        <p:style>
          <a:lnRef idx="2">
            <a:schemeClr val="accent4"/>
          </a:lnRef>
          <a:fillRef idx="1">
            <a:schemeClr val="lt1"/>
          </a:fillRef>
          <a:effectRef idx="0">
            <a:schemeClr val="accent4"/>
          </a:effectRef>
          <a:fontRef idx="minor">
            <a:schemeClr val="dk1"/>
          </a:fontRef>
        </p:style>
      </p:pic>
      <p:sp>
        <p:nvSpPr>
          <p:cNvPr id="59" name="TextBox 58">
            <a:extLst>
              <a:ext uri="{FF2B5EF4-FFF2-40B4-BE49-F238E27FC236}">
                <a16:creationId xmlns:a16="http://schemas.microsoft.com/office/drawing/2014/main" id="{25E0AA4F-71D7-477A-8D50-09ABFE4B14E3}"/>
              </a:ext>
            </a:extLst>
          </p:cNvPr>
          <p:cNvSpPr txBox="1"/>
          <p:nvPr/>
        </p:nvSpPr>
        <p:spPr>
          <a:xfrm>
            <a:off x="6429175" y="2560938"/>
            <a:ext cx="2515214" cy="335945"/>
          </a:xfrm>
          <a:prstGeom prst="rect">
            <a:avLst/>
          </a:prstGeom>
          <a:noFill/>
        </p:spPr>
        <p:txBody>
          <a:bodyPr wrap="square" lIns="0" tIns="0" rIns="0" bIns="0" rtlCol="0">
            <a:noAutofit/>
          </a:bodyPr>
          <a:lstStyle/>
          <a:p>
            <a:r>
              <a:rPr lang="en-US" sz="1100" b="1" dirty="0">
                <a:solidFill>
                  <a:schemeClr val="tx2"/>
                </a:solidFill>
                <a:latin typeface="Arial" panose="020B0604020202020204" pitchFamily="34" charset="0"/>
                <a:cs typeface="Arial" panose="020B0604020202020204" pitchFamily="34" charset="0"/>
              </a:rPr>
              <a:t>End to end spoke ownership  requirement assessment, design, DDA.</a:t>
            </a:r>
            <a:endParaRPr lang="en-GB" sz="1100" b="1" dirty="0" err="1">
              <a:solidFill>
                <a:schemeClr val="tx2"/>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3184CA62-875F-4AA1-B138-EBF4900FA7FE}"/>
              </a:ext>
            </a:extLst>
          </p:cNvPr>
          <p:cNvSpPr txBox="1"/>
          <p:nvPr/>
        </p:nvSpPr>
        <p:spPr>
          <a:xfrm>
            <a:off x="6429176" y="3302672"/>
            <a:ext cx="2802729" cy="335945"/>
          </a:xfrm>
          <a:prstGeom prst="rect">
            <a:avLst/>
          </a:prstGeom>
          <a:noFill/>
        </p:spPr>
        <p:txBody>
          <a:bodyPr wrap="square" lIns="0" tIns="0" rIns="0" bIns="0" rtlCol="0">
            <a:noAutofit/>
          </a:bodyPr>
          <a:lstStyle/>
          <a:p>
            <a:r>
              <a:rPr lang="en-US" sz="1100" b="1" dirty="0">
                <a:solidFill>
                  <a:schemeClr val="tx2"/>
                </a:solidFill>
                <a:latin typeface="Arial" panose="020B0604020202020204" pitchFamily="34" charset="0"/>
                <a:cs typeface="Arial" panose="020B0604020202020204" pitchFamily="34" charset="0"/>
              </a:rPr>
              <a:t>Hub consultancy, review</a:t>
            </a:r>
            <a:endParaRPr lang="en-GB" sz="1100" b="1" dirty="0" err="1">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97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7C576-2EA8-4179-B7D9-23AF0872A530}"/>
              </a:ext>
            </a:extLst>
          </p:cNvPr>
          <p:cNvSpPr>
            <a:spLocks noGrp="1"/>
          </p:cNvSpPr>
          <p:nvPr>
            <p:ph type="title"/>
          </p:nvPr>
        </p:nvSpPr>
        <p:spPr>
          <a:xfrm>
            <a:off x="1810671" y="247779"/>
            <a:ext cx="8568000" cy="921600"/>
          </a:xfrm>
        </p:spPr>
        <p:txBody>
          <a:bodyPr/>
          <a:lstStyle/>
          <a:p>
            <a:r>
              <a:rPr lang="en-US" dirty="0"/>
              <a:t>Proposed Federated Solution Design</a:t>
            </a:r>
            <a:endParaRPr lang="en-GB" dirty="0"/>
          </a:p>
        </p:txBody>
      </p:sp>
      <p:graphicFrame>
        <p:nvGraphicFramePr>
          <p:cNvPr id="5" name="Diagram 4">
            <a:extLst>
              <a:ext uri="{FF2B5EF4-FFF2-40B4-BE49-F238E27FC236}">
                <a16:creationId xmlns:a16="http://schemas.microsoft.com/office/drawing/2014/main" id="{1ABD08E3-CC05-4654-BC98-F590E306EF1B}"/>
              </a:ext>
            </a:extLst>
          </p:cNvPr>
          <p:cNvGraphicFramePr/>
          <p:nvPr>
            <p:extLst>
              <p:ext uri="{D42A27DB-BD31-4B8C-83A1-F6EECF244321}">
                <p14:modId xmlns:p14="http://schemas.microsoft.com/office/powerpoint/2010/main" val="3266476855"/>
              </p:ext>
            </p:extLst>
          </p:nvPr>
        </p:nvGraphicFramePr>
        <p:xfrm>
          <a:off x="1009866" y="1498538"/>
          <a:ext cx="9561881" cy="226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4" name="Diagram 23">
            <a:extLst>
              <a:ext uri="{FF2B5EF4-FFF2-40B4-BE49-F238E27FC236}">
                <a16:creationId xmlns:a16="http://schemas.microsoft.com/office/drawing/2014/main" id="{592BE094-54AE-4BF2-BF73-1CEB3D7A116A}"/>
              </a:ext>
            </a:extLst>
          </p:cNvPr>
          <p:cNvGraphicFramePr/>
          <p:nvPr>
            <p:extLst>
              <p:ext uri="{D42A27DB-BD31-4B8C-83A1-F6EECF244321}">
                <p14:modId xmlns:p14="http://schemas.microsoft.com/office/powerpoint/2010/main" val="4192403970"/>
              </p:ext>
            </p:extLst>
          </p:nvPr>
        </p:nvGraphicFramePr>
        <p:xfrm>
          <a:off x="1009866" y="3712162"/>
          <a:ext cx="11599227" cy="22672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TextBox 11">
            <a:extLst>
              <a:ext uri="{FF2B5EF4-FFF2-40B4-BE49-F238E27FC236}">
                <a16:creationId xmlns:a16="http://schemas.microsoft.com/office/drawing/2014/main" id="{89818523-E06B-419E-B733-DFEDEAD8D67A}"/>
              </a:ext>
            </a:extLst>
          </p:cNvPr>
          <p:cNvSpPr txBox="1"/>
          <p:nvPr/>
        </p:nvSpPr>
        <p:spPr>
          <a:xfrm>
            <a:off x="1810671" y="1077238"/>
            <a:ext cx="3346964" cy="367712"/>
          </a:xfrm>
          <a:prstGeom prst="rect">
            <a:avLst/>
          </a:prstGeom>
          <a:noFill/>
        </p:spPr>
        <p:txBody>
          <a:bodyPr wrap="square" lIns="0" tIns="0" rIns="0" bIns="0" rtlCol="0">
            <a:noAutofit/>
          </a:bodyPr>
          <a:lstStyle/>
          <a:p>
            <a:pPr algn="ctr"/>
            <a:r>
              <a:rPr lang="en-GB" sz="2400" dirty="0">
                <a:solidFill>
                  <a:schemeClr val="tx2"/>
                </a:solidFill>
                <a:latin typeface="Arial" panose="020B0604020202020204" pitchFamily="34" charset="0"/>
                <a:cs typeface="Arial" panose="020B0604020202020204" pitchFamily="34" charset="0"/>
              </a:rPr>
              <a:t>Flow # 1 (Simple)</a:t>
            </a:r>
          </a:p>
        </p:txBody>
      </p:sp>
      <p:sp>
        <p:nvSpPr>
          <p:cNvPr id="26" name="TextBox 25">
            <a:extLst>
              <a:ext uri="{FF2B5EF4-FFF2-40B4-BE49-F238E27FC236}">
                <a16:creationId xmlns:a16="http://schemas.microsoft.com/office/drawing/2014/main" id="{B615DDC2-C75C-4DDC-BA0B-8977A05D774D}"/>
              </a:ext>
            </a:extLst>
          </p:cNvPr>
          <p:cNvSpPr txBox="1"/>
          <p:nvPr/>
        </p:nvSpPr>
        <p:spPr>
          <a:xfrm>
            <a:off x="1810670" y="3569495"/>
            <a:ext cx="3346964" cy="367712"/>
          </a:xfrm>
          <a:prstGeom prst="rect">
            <a:avLst/>
          </a:prstGeom>
          <a:noFill/>
        </p:spPr>
        <p:txBody>
          <a:bodyPr wrap="square" lIns="0" tIns="0" rIns="0" bIns="0" rtlCol="0">
            <a:noAutofit/>
          </a:bodyPr>
          <a:lstStyle/>
          <a:p>
            <a:pPr algn="ctr"/>
            <a:r>
              <a:rPr lang="en-GB" sz="2400" dirty="0">
                <a:solidFill>
                  <a:schemeClr val="tx2"/>
                </a:solidFill>
                <a:latin typeface="Arial" panose="020B0604020202020204" pitchFamily="34" charset="0"/>
                <a:cs typeface="Arial" panose="020B0604020202020204" pitchFamily="34" charset="0"/>
              </a:rPr>
              <a:t>Flow # 2 (Complex)</a:t>
            </a:r>
          </a:p>
        </p:txBody>
      </p:sp>
    </p:spTree>
    <p:extLst>
      <p:ext uri="{BB962C8B-B14F-4D97-AF65-F5344CB8AC3E}">
        <p14:creationId xmlns:p14="http://schemas.microsoft.com/office/powerpoint/2010/main" val="116341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User Crown Male with solid fill">
            <a:extLst>
              <a:ext uri="{FF2B5EF4-FFF2-40B4-BE49-F238E27FC236}">
                <a16:creationId xmlns:a16="http://schemas.microsoft.com/office/drawing/2014/main" id="{176AB5BB-62DC-471D-8DD2-F95023F6F992}"/>
              </a:ext>
            </a:extLst>
          </p:cNvPr>
          <p:cNvPicPr>
            <a:picLocks noGrp="1" noChangeAspect="1"/>
          </p:cNvPicPr>
          <p:nvPr>
            <p:ph sz="quarter" idx="11"/>
          </p:nvPr>
        </p:nvPicPr>
        <p:blipFill>
          <a:blip r:embed="rId2">
            <a:extLst>
              <a:ext uri="{96DAC541-7B7A-43D3-8B79-37D633B846F1}">
                <asvg:svgBlip xmlns:asvg="http://schemas.microsoft.com/office/drawing/2016/SVG/main" r:embed="rId3"/>
              </a:ext>
            </a:extLst>
          </a:blip>
          <a:stretch>
            <a:fillRect/>
          </a:stretch>
        </p:blipFill>
        <p:spPr>
          <a:xfrm>
            <a:off x="1065839" y="2410033"/>
            <a:ext cx="914400" cy="914400"/>
          </a:xfrm>
        </p:spPr>
      </p:pic>
      <p:sp>
        <p:nvSpPr>
          <p:cNvPr id="3" name="Slide Number Placeholder 2">
            <a:extLst>
              <a:ext uri="{FF2B5EF4-FFF2-40B4-BE49-F238E27FC236}">
                <a16:creationId xmlns:a16="http://schemas.microsoft.com/office/drawing/2014/main" id="{137E984E-A982-498E-A758-347C1EC4830F}"/>
              </a:ext>
            </a:extLst>
          </p:cNvPr>
          <p:cNvSpPr>
            <a:spLocks noGrp="1"/>
          </p:cNvSpPr>
          <p:nvPr>
            <p:ph type="sldNum" sz="quarter" idx="10"/>
          </p:nvPr>
        </p:nvSpPr>
        <p:spPr/>
        <p:txBody>
          <a:bodyPr/>
          <a:lstStyle/>
          <a:p>
            <a:fld id="{08BDDC8D-36E9-467E-8CF1-750845950A7F}" type="slidenum">
              <a:rPr lang="en-GB" smtClean="0"/>
              <a:pPr/>
              <a:t>5</a:t>
            </a:fld>
            <a:endParaRPr lang="en-GB"/>
          </a:p>
        </p:txBody>
      </p:sp>
      <p:sp>
        <p:nvSpPr>
          <p:cNvPr id="4" name="Title 3">
            <a:extLst>
              <a:ext uri="{FF2B5EF4-FFF2-40B4-BE49-F238E27FC236}">
                <a16:creationId xmlns:a16="http://schemas.microsoft.com/office/drawing/2014/main" id="{DB842DA8-C1F0-4D67-89BC-B8E657200CF8}"/>
              </a:ext>
            </a:extLst>
          </p:cNvPr>
          <p:cNvSpPr>
            <a:spLocks noGrp="1"/>
          </p:cNvSpPr>
          <p:nvPr>
            <p:ph type="title"/>
          </p:nvPr>
        </p:nvSpPr>
        <p:spPr/>
        <p:txBody>
          <a:bodyPr/>
          <a:lstStyle/>
          <a:p>
            <a:r>
              <a:rPr lang="en-GB" dirty="0"/>
              <a:t>Current WR Flow</a:t>
            </a:r>
          </a:p>
        </p:txBody>
      </p:sp>
      <p:sp>
        <p:nvSpPr>
          <p:cNvPr id="29" name="Rectangle: Rounded Corners 28">
            <a:extLst>
              <a:ext uri="{FF2B5EF4-FFF2-40B4-BE49-F238E27FC236}">
                <a16:creationId xmlns:a16="http://schemas.microsoft.com/office/drawing/2014/main" id="{F8C9B649-5556-4648-9B18-6A1C986A73E3}"/>
              </a:ext>
            </a:extLst>
          </p:cNvPr>
          <p:cNvSpPr/>
          <p:nvPr/>
        </p:nvSpPr>
        <p:spPr>
          <a:xfrm>
            <a:off x="3368842" y="2410033"/>
            <a:ext cx="1474292" cy="914400"/>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tx1"/>
                </a:solidFill>
              </a:rPr>
              <a:t>JIRA</a:t>
            </a:r>
          </a:p>
        </p:txBody>
      </p:sp>
      <p:sp>
        <p:nvSpPr>
          <p:cNvPr id="32" name="TextBox 31">
            <a:extLst>
              <a:ext uri="{FF2B5EF4-FFF2-40B4-BE49-F238E27FC236}">
                <a16:creationId xmlns:a16="http://schemas.microsoft.com/office/drawing/2014/main" id="{F5E03F6E-D496-4868-B06E-196DEBB35C57}"/>
              </a:ext>
            </a:extLst>
          </p:cNvPr>
          <p:cNvSpPr txBox="1"/>
          <p:nvPr/>
        </p:nvSpPr>
        <p:spPr>
          <a:xfrm>
            <a:off x="3303450" y="1594028"/>
            <a:ext cx="2478518" cy="523529"/>
          </a:xfrm>
          <a:prstGeom prst="rect">
            <a:avLst/>
          </a:prstGeom>
          <a:noFill/>
        </p:spPr>
        <p:txBody>
          <a:bodyPr wrap="square" lIns="0" tIns="0" rIns="0" bIns="0" rtlCol="0">
            <a:noAutofit/>
          </a:bodyPr>
          <a:lstStyle/>
          <a:p>
            <a:pPr algn="ctr"/>
            <a:r>
              <a:rPr lang="en-GB" sz="1400" dirty="0">
                <a:solidFill>
                  <a:schemeClr val="tx2"/>
                </a:solidFill>
                <a:latin typeface="Arial" panose="020B0604020202020204" pitchFamily="34" charset="0"/>
                <a:cs typeface="Arial" panose="020B0604020202020204" pitchFamily="34" charset="0"/>
              </a:rPr>
              <a:t>Request Rejected/ Additional Info Ask, Re-routed</a:t>
            </a:r>
          </a:p>
        </p:txBody>
      </p:sp>
      <p:sp>
        <p:nvSpPr>
          <p:cNvPr id="34" name="Rectangle: Rounded Corners 33">
            <a:extLst>
              <a:ext uri="{FF2B5EF4-FFF2-40B4-BE49-F238E27FC236}">
                <a16:creationId xmlns:a16="http://schemas.microsoft.com/office/drawing/2014/main" id="{A6AF0660-5B66-4BA5-B6FD-C0B4C0042597}"/>
              </a:ext>
            </a:extLst>
          </p:cNvPr>
          <p:cNvSpPr/>
          <p:nvPr/>
        </p:nvSpPr>
        <p:spPr>
          <a:xfrm>
            <a:off x="6536537" y="2372055"/>
            <a:ext cx="1474292" cy="914400"/>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tx1"/>
                </a:solidFill>
              </a:rPr>
              <a:t>Triage Meeting</a:t>
            </a:r>
          </a:p>
        </p:txBody>
      </p:sp>
      <p:grpSp>
        <p:nvGrpSpPr>
          <p:cNvPr id="108" name="Group 107">
            <a:extLst>
              <a:ext uri="{FF2B5EF4-FFF2-40B4-BE49-F238E27FC236}">
                <a16:creationId xmlns:a16="http://schemas.microsoft.com/office/drawing/2014/main" id="{371EDF89-4BDA-4145-972E-90A6316F6F12}"/>
              </a:ext>
            </a:extLst>
          </p:cNvPr>
          <p:cNvGrpSpPr/>
          <p:nvPr/>
        </p:nvGrpSpPr>
        <p:grpSpPr>
          <a:xfrm>
            <a:off x="5759389" y="3817608"/>
            <a:ext cx="1047012" cy="852217"/>
            <a:chOff x="5759388" y="3817608"/>
            <a:chExt cx="1388603" cy="1104412"/>
          </a:xfrm>
        </p:grpSpPr>
        <p:pic>
          <p:nvPicPr>
            <p:cNvPr id="10" name="Graphic 9" descr="Male profile with solid fill">
              <a:extLst>
                <a:ext uri="{FF2B5EF4-FFF2-40B4-BE49-F238E27FC236}">
                  <a16:creationId xmlns:a16="http://schemas.microsoft.com/office/drawing/2014/main" id="{AB58173B-CCC8-45AB-AF2D-E3079F310F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6490" y="3817608"/>
              <a:ext cx="914400" cy="914400"/>
            </a:xfrm>
            <a:prstGeom prst="rect">
              <a:avLst/>
            </a:prstGeom>
          </p:spPr>
        </p:pic>
        <p:sp>
          <p:nvSpPr>
            <p:cNvPr id="35" name="TextBox 34">
              <a:extLst>
                <a:ext uri="{FF2B5EF4-FFF2-40B4-BE49-F238E27FC236}">
                  <a16:creationId xmlns:a16="http://schemas.microsoft.com/office/drawing/2014/main" id="{C002579B-961E-4002-A262-E0ED2A092D97}"/>
                </a:ext>
              </a:extLst>
            </p:cNvPr>
            <p:cNvSpPr txBox="1"/>
            <p:nvPr/>
          </p:nvSpPr>
          <p:spPr>
            <a:xfrm>
              <a:off x="5759388" y="4621572"/>
              <a:ext cx="1388603" cy="300448"/>
            </a:xfrm>
            <a:prstGeom prst="rect">
              <a:avLst/>
            </a:prstGeom>
            <a:noFill/>
          </p:spPr>
          <p:txBody>
            <a:bodyPr wrap="square" lIns="0" tIns="0" rIns="0" bIns="0" rtlCol="0">
              <a:noAutofit/>
            </a:bodyPr>
            <a:lstStyle/>
            <a:p>
              <a:pPr algn="ctr"/>
              <a:r>
                <a:rPr lang="en-GB" sz="1200" dirty="0">
                  <a:solidFill>
                    <a:schemeClr val="tx2"/>
                  </a:solidFill>
                  <a:latin typeface="Arial" panose="020B0604020202020204" pitchFamily="34" charset="0"/>
                  <a:cs typeface="Arial" panose="020B0604020202020204" pitchFamily="34" charset="0"/>
                </a:rPr>
                <a:t>BE Managers</a:t>
              </a:r>
            </a:p>
          </p:txBody>
        </p:sp>
      </p:grpSp>
      <p:grpSp>
        <p:nvGrpSpPr>
          <p:cNvPr id="95" name="Group 94">
            <a:extLst>
              <a:ext uri="{FF2B5EF4-FFF2-40B4-BE49-F238E27FC236}">
                <a16:creationId xmlns:a16="http://schemas.microsoft.com/office/drawing/2014/main" id="{CF68BFFF-BECF-446C-9312-71C169598823}"/>
              </a:ext>
            </a:extLst>
          </p:cNvPr>
          <p:cNvGrpSpPr/>
          <p:nvPr/>
        </p:nvGrpSpPr>
        <p:grpSpPr>
          <a:xfrm>
            <a:off x="7155580" y="3759283"/>
            <a:ext cx="1082267" cy="857163"/>
            <a:chOff x="6849244" y="3759283"/>
            <a:chExt cx="1388603" cy="1210990"/>
          </a:xfrm>
        </p:grpSpPr>
        <p:pic>
          <p:nvPicPr>
            <p:cNvPr id="8" name="Graphic 7" descr="Programmer male outline">
              <a:extLst>
                <a:ext uri="{FF2B5EF4-FFF2-40B4-BE49-F238E27FC236}">
                  <a16:creationId xmlns:a16="http://schemas.microsoft.com/office/drawing/2014/main" id="{574E4B3D-07C1-46D9-AD6E-E7A6785F5E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86346" y="3759283"/>
              <a:ext cx="914400" cy="914400"/>
            </a:xfrm>
            <a:prstGeom prst="rect">
              <a:avLst/>
            </a:prstGeom>
          </p:spPr>
        </p:pic>
        <p:sp>
          <p:nvSpPr>
            <p:cNvPr id="36" name="TextBox 35">
              <a:extLst>
                <a:ext uri="{FF2B5EF4-FFF2-40B4-BE49-F238E27FC236}">
                  <a16:creationId xmlns:a16="http://schemas.microsoft.com/office/drawing/2014/main" id="{C20F4863-0404-4DF2-A01A-2D5E76758ECA}"/>
                </a:ext>
              </a:extLst>
            </p:cNvPr>
            <p:cNvSpPr txBox="1"/>
            <p:nvPr/>
          </p:nvSpPr>
          <p:spPr>
            <a:xfrm>
              <a:off x="6849244" y="4669825"/>
              <a:ext cx="1388603" cy="300448"/>
            </a:xfrm>
            <a:prstGeom prst="rect">
              <a:avLst/>
            </a:prstGeom>
            <a:noFill/>
          </p:spPr>
          <p:txBody>
            <a:bodyPr wrap="square" lIns="0" tIns="0" rIns="0" bIns="0" rtlCol="0">
              <a:noAutofit/>
            </a:bodyPr>
            <a:lstStyle/>
            <a:p>
              <a:pPr algn="ctr"/>
              <a:r>
                <a:rPr lang="en-GB" sz="1200" dirty="0">
                  <a:solidFill>
                    <a:schemeClr val="tx2"/>
                  </a:solidFill>
                  <a:latin typeface="Arial" panose="020B0604020202020204" pitchFamily="34" charset="0"/>
                  <a:cs typeface="Arial" panose="020B0604020202020204" pitchFamily="34" charset="0"/>
                </a:rPr>
                <a:t>Data Analysts</a:t>
              </a:r>
            </a:p>
          </p:txBody>
        </p:sp>
      </p:grpSp>
      <p:grpSp>
        <p:nvGrpSpPr>
          <p:cNvPr id="39" name="Group 38">
            <a:extLst>
              <a:ext uri="{FF2B5EF4-FFF2-40B4-BE49-F238E27FC236}">
                <a16:creationId xmlns:a16="http://schemas.microsoft.com/office/drawing/2014/main" id="{A5B9A6ED-FA95-482B-B303-30F25C6C4209}"/>
              </a:ext>
            </a:extLst>
          </p:cNvPr>
          <p:cNvGrpSpPr/>
          <p:nvPr/>
        </p:nvGrpSpPr>
        <p:grpSpPr>
          <a:xfrm>
            <a:off x="8534334" y="3759283"/>
            <a:ext cx="1092116" cy="868133"/>
            <a:chOff x="8887506" y="3817608"/>
            <a:chExt cx="1388603" cy="1210990"/>
          </a:xfrm>
        </p:grpSpPr>
        <p:pic>
          <p:nvPicPr>
            <p:cNvPr id="37" name="Graphic 36" descr="Programmer male outline">
              <a:extLst>
                <a:ext uri="{FF2B5EF4-FFF2-40B4-BE49-F238E27FC236}">
                  <a16:creationId xmlns:a16="http://schemas.microsoft.com/office/drawing/2014/main" id="{4DD7C30D-172C-45EB-8725-21805B65E6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24608" y="3817608"/>
              <a:ext cx="914400" cy="914400"/>
            </a:xfrm>
            <a:prstGeom prst="rect">
              <a:avLst/>
            </a:prstGeom>
          </p:spPr>
        </p:pic>
        <p:sp>
          <p:nvSpPr>
            <p:cNvPr id="38" name="TextBox 37">
              <a:extLst>
                <a:ext uri="{FF2B5EF4-FFF2-40B4-BE49-F238E27FC236}">
                  <a16:creationId xmlns:a16="http://schemas.microsoft.com/office/drawing/2014/main" id="{2A5E59E5-00B6-4FD9-83A7-1B9936259A33}"/>
                </a:ext>
              </a:extLst>
            </p:cNvPr>
            <p:cNvSpPr txBox="1"/>
            <p:nvPr/>
          </p:nvSpPr>
          <p:spPr>
            <a:xfrm>
              <a:off x="8887506" y="4728150"/>
              <a:ext cx="1388603" cy="300448"/>
            </a:xfrm>
            <a:prstGeom prst="rect">
              <a:avLst/>
            </a:prstGeom>
            <a:noFill/>
          </p:spPr>
          <p:txBody>
            <a:bodyPr wrap="square" lIns="0" tIns="0" rIns="0" bIns="0" rtlCol="0">
              <a:noAutofit/>
            </a:bodyPr>
            <a:lstStyle/>
            <a:p>
              <a:pPr algn="ctr"/>
              <a:r>
                <a:rPr lang="en-GB" sz="1200" dirty="0">
                  <a:solidFill>
                    <a:schemeClr val="tx2"/>
                  </a:solidFill>
                  <a:latin typeface="Arial" panose="020B0604020202020204" pitchFamily="34" charset="0"/>
                  <a:cs typeface="Arial" panose="020B0604020202020204" pitchFamily="34" charset="0"/>
                </a:rPr>
                <a:t>Solution Designers</a:t>
              </a:r>
            </a:p>
          </p:txBody>
        </p:sp>
      </p:grpSp>
      <p:sp>
        <p:nvSpPr>
          <p:cNvPr id="41" name="Freeform: Shape 40">
            <a:extLst>
              <a:ext uri="{FF2B5EF4-FFF2-40B4-BE49-F238E27FC236}">
                <a16:creationId xmlns:a16="http://schemas.microsoft.com/office/drawing/2014/main" id="{4DBF7C8C-1585-4656-BF85-EC8E1334881D}"/>
              </a:ext>
            </a:extLst>
          </p:cNvPr>
          <p:cNvSpPr/>
          <p:nvPr/>
        </p:nvSpPr>
        <p:spPr>
          <a:xfrm>
            <a:off x="5941655" y="3208421"/>
            <a:ext cx="619566" cy="1058779"/>
          </a:xfrm>
          <a:custGeom>
            <a:avLst/>
            <a:gdLst>
              <a:gd name="connsiteX0" fmla="*/ 298724 w 619566"/>
              <a:gd name="connsiteY0" fmla="*/ 1058779 h 1058779"/>
              <a:gd name="connsiteX1" fmla="*/ 9966 w 619566"/>
              <a:gd name="connsiteY1" fmla="*/ 433137 h 1058779"/>
              <a:gd name="connsiteX2" fmla="*/ 619566 w 619566"/>
              <a:gd name="connsiteY2" fmla="*/ 0 h 1058779"/>
            </a:gdLst>
            <a:ahLst/>
            <a:cxnLst>
              <a:cxn ang="0">
                <a:pos x="connsiteX0" y="connsiteY0"/>
              </a:cxn>
              <a:cxn ang="0">
                <a:pos x="connsiteX1" y="connsiteY1"/>
              </a:cxn>
              <a:cxn ang="0">
                <a:pos x="connsiteX2" y="connsiteY2"/>
              </a:cxn>
            </a:cxnLst>
            <a:rect l="l" t="t" r="r" b="b"/>
            <a:pathLst>
              <a:path w="619566" h="1058779">
                <a:moveTo>
                  <a:pt x="298724" y="1058779"/>
                </a:moveTo>
                <a:cubicBezTo>
                  <a:pt x="127608" y="834189"/>
                  <a:pt x="-43508" y="609600"/>
                  <a:pt x="9966" y="433137"/>
                </a:cubicBezTo>
                <a:cubicBezTo>
                  <a:pt x="63440" y="256674"/>
                  <a:pt x="491229" y="64168"/>
                  <a:pt x="619566" y="0"/>
                </a:cubicBez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42" name="Freeform: Shape 41">
            <a:extLst>
              <a:ext uri="{FF2B5EF4-FFF2-40B4-BE49-F238E27FC236}">
                <a16:creationId xmlns:a16="http://schemas.microsoft.com/office/drawing/2014/main" id="{1F170B0D-9A70-49DC-812D-4D263DFF7B29}"/>
              </a:ext>
            </a:extLst>
          </p:cNvPr>
          <p:cNvSpPr/>
          <p:nvPr/>
        </p:nvSpPr>
        <p:spPr>
          <a:xfrm flipH="1">
            <a:off x="7385093" y="3286456"/>
            <a:ext cx="625736" cy="803964"/>
          </a:xfrm>
          <a:custGeom>
            <a:avLst/>
            <a:gdLst>
              <a:gd name="connsiteX0" fmla="*/ 298724 w 619566"/>
              <a:gd name="connsiteY0" fmla="*/ 1058779 h 1058779"/>
              <a:gd name="connsiteX1" fmla="*/ 9966 w 619566"/>
              <a:gd name="connsiteY1" fmla="*/ 433137 h 1058779"/>
              <a:gd name="connsiteX2" fmla="*/ 619566 w 619566"/>
              <a:gd name="connsiteY2" fmla="*/ 0 h 1058779"/>
            </a:gdLst>
            <a:ahLst/>
            <a:cxnLst>
              <a:cxn ang="0">
                <a:pos x="connsiteX0" y="connsiteY0"/>
              </a:cxn>
              <a:cxn ang="0">
                <a:pos x="connsiteX1" y="connsiteY1"/>
              </a:cxn>
              <a:cxn ang="0">
                <a:pos x="connsiteX2" y="connsiteY2"/>
              </a:cxn>
            </a:cxnLst>
            <a:rect l="l" t="t" r="r" b="b"/>
            <a:pathLst>
              <a:path w="619566" h="1058779">
                <a:moveTo>
                  <a:pt x="298724" y="1058779"/>
                </a:moveTo>
                <a:cubicBezTo>
                  <a:pt x="127608" y="834189"/>
                  <a:pt x="-43508" y="609600"/>
                  <a:pt x="9966" y="433137"/>
                </a:cubicBezTo>
                <a:cubicBezTo>
                  <a:pt x="63440" y="256674"/>
                  <a:pt x="491229" y="64168"/>
                  <a:pt x="619566" y="0"/>
                </a:cubicBez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43" name="Freeform: Shape 42">
            <a:extLst>
              <a:ext uri="{FF2B5EF4-FFF2-40B4-BE49-F238E27FC236}">
                <a16:creationId xmlns:a16="http://schemas.microsoft.com/office/drawing/2014/main" id="{E6E445BB-690E-4B1D-89E8-256FB071DCD6}"/>
              </a:ext>
            </a:extLst>
          </p:cNvPr>
          <p:cNvSpPr/>
          <p:nvPr/>
        </p:nvSpPr>
        <p:spPr>
          <a:xfrm flipH="1">
            <a:off x="8010829" y="2867234"/>
            <a:ext cx="1615621" cy="1094754"/>
          </a:xfrm>
          <a:custGeom>
            <a:avLst/>
            <a:gdLst>
              <a:gd name="connsiteX0" fmla="*/ 298724 w 619566"/>
              <a:gd name="connsiteY0" fmla="*/ 1058779 h 1058779"/>
              <a:gd name="connsiteX1" fmla="*/ 9966 w 619566"/>
              <a:gd name="connsiteY1" fmla="*/ 433137 h 1058779"/>
              <a:gd name="connsiteX2" fmla="*/ 619566 w 619566"/>
              <a:gd name="connsiteY2" fmla="*/ 0 h 1058779"/>
            </a:gdLst>
            <a:ahLst/>
            <a:cxnLst>
              <a:cxn ang="0">
                <a:pos x="connsiteX0" y="connsiteY0"/>
              </a:cxn>
              <a:cxn ang="0">
                <a:pos x="connsiteX1" y="connsiteY1"/>
              </a:cxn>
              <a:cxn ang="0">
                <a:pos x="connsiteX2" y="connsiteY2"/>
              </a:cxn>
            </a:cxnLst>
            <a:rect l="l" t="t" r="r" b="b"/>
            <a:pathLst>
              <a:path w="619566" h="1058779">
                <a:moveTo>
                  <a:pt x="298724" y="1058779"/>
                </a:moveTo>
                <a:cubicBezTo>
                  <a:pt x="127608" y="834189"/>
                  <a:pt x="-43508" y="609600"/>
                  <a:pt x="9966" y="433137"/>
                </a:cubicBezTo>
                <a:cubicBezTo>
                  <a:pt x="63440" y="256674"/>
                  <a:pt x="491229" y="64168"/>
                  <a:pt x="619566" y="0"/>
                </a:cubicBez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cxnSp>
        <p:nvCxnSpPr>
          <p:cNvPr id="46" name="Connector: Curved 45">
            <a:extLst>
              <a:ext uri="{FF2B5EF4-FFF2-40B4-BE49-F238E27FC236}">
                <a16:creationId xmlns:a16="http://schemas.microsoft.com/office/drawing/2014/main" id="{7C0CCEEF-0A55-4D95-99F4-9CA234F38FF4}"/>
              </a:ext>
            </a:extLst>
          </p:cNvPr>
          <p:cNvCxnSpPr>
            <a:stCxn id="34" idx="0"/>
            <a:endCxn id="6" idx="0"/>
          </p:cNvCxnSpPr>
          <p:nvPr/>
        </p:nvCxnSpPr>
        <p:spPr>
          <a:xfrm rot="16200000" flipH="1" flipV="1">
            <a:off x="4379372" y="-484278"/>
            <a:ext cx="37978" cy="5750644"/>
          </a:xfrm>
          <a:prstGeom prst="curvedConnector3">
            <a:avLst>
              <a:gd name="adj1" fmla="val -1531221"/>
            </a:avLst>
          </a:prstGeom>
          <a:ln>
            <a:headEnd type="none" w="med" len="med"/>
            <a:tailEnd type="arrow" w="med" len="med"/>
          </a:ln>
        </p:spPr>
        <p:style>
          <a:lnRef idx="2">
            <a:schemeClr val="accent6"/>
          </a:lnRef>
          <a:fillRef idx="0">
            <a:schemeClr val="accent6"/>
          </a:fillRef>
          <a:effectRef idx="1">
            <a:schemeClr val="accent6"/>
          </a:effectRef>
          <a:fontRef idx="minor">
            <a:schemeClr val="tx1"/>
          </a:fontRef>
        </p:style>
      </p:cxnSp>
      <p:sp>
        <p:nvSpPr>
          <p:cNvPr id="48" name="TextBox 47">
            <a:extLst>
              <a:ext uri="{FF2B5EF4-FFF2-40B4-BE49-F238E27FC236}">
                <a16:creationId xmlns:a16="http://schemas.microsoft.com/office/drawing/2014/main" id="{96F13612-3932-4F0F-AA52-4F03DF66DF15}"/>
              </a:ext>
            </a:extLst>
          </p:cNvPr>
          <p:cNvSpPr txBox="1"/>
          <p:nvPr/>
        </p:nvSpPr>
        <p:spPr>
          <a:xfrm>
            <a:off x="2020345" y="2863515"/>
            <a:ext cx="1388603" cy="300448"/>
          </a:xfrm>
          <a:prstGeom prst="rect">
            <a:avLst/>
          </a:prstGeom>
          <a:noFill/>
        </p:spPr>
        <p:txBody>
          <a:bodyPr wrap="square" lIns="0" tIns="0" rIns="0" bIns="0" rtlCol="0">
            <a:noAutofit/>
          </a:bodyPr>
          <a:lstStyle/>
          <a:p>
            <a:pPr algn="ctr"/>
            <a:r>
              <a:rPr lang="en-GB" sz="1200" dirty="0">
                <a:solidFill>
                  <a:schemeClr val="tx2"/>
                </a:solidFill>
                <a:latin typeface="Arial" panose="020B0604020202020204" pitchFamily="34" charset="0"/>
                <a:cs typeface="Arial" panose="020B0604020202020204" pitchFamily="34" charset="0"/>
              </a:rPr>
              <a:t>Raise Work Request</a:t>
            </a:r>
          </a:p>
        </p:txBody>
      </p:sp>
      <p:sp>
        <p:nvSpPr>
          <p:cNvPr id="49" name="Rectangle: Rounded Corners 48">
            <a:extLst>
              <a:ext uri="{FF2B5EF4-FFF2-40B4-BE49-F238E27FC236}">
                <a16:creationId xmlns:a16="http://schemas.microsoft.com/office/drawing/2014/main" id="{2C636424-254D-48CC-A42F-412C45CB33A5}"/>
              </a:ext>
            </a:extLst>
          </p:cNvPr>
          <p:cNvSpPr/>
          <p:nvPr/>
        </p:nvSpPr>
        <p:spPr>
          <a:xfrm>
            <a:off x="11382018" y="3759283"/>
            <a:ext cx="1474292" cy="914400"/>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tx1"/>
                </a:solidFill>
              </a:rPr>
              <a:t>Biz </a:t>
            </a:r>
            <a:r>
              <a:rPr lang="en-GB" sz="1400" b="1" dirty="0" err="1">
                <a:solidFill>
                  <a:schemeClr val="tx1"/>
                </a:solidFill>
              </a:rPr>
              <a:t>Prez</a:t>
            </a:r>
            <a:endParaRPr lang="en-GB" sz="1400" b="1" dirty="0">
              <a:solidFill>
                <a:schemeClr val="tx1"/>
              </a:solidFill>
            </a:endParaRPr>
          </a:p>
          <a:p>
            <a:pPr algn="ctr"/>
            <a:r>
              <a:rPr lang="en-GB" sz="1400" b="1" dirty="0">
                <a:solidFill>
                  <a:schemeClr val="tx1"/>
                </a:solidFill>
              </a:rPr>
              <a:t>Meeting</a:t>
            </a:r>
          </a:p>
        </p:txBody>
      </p:sp>
      <p:grpSp>
        <p:nvGrpSpPr>
          <p:cNvPr id="50" name="Group 49">
            <a:extLst>
              <a:ext uri="{FF2B5EF4-FFF2-40B4-BE49-F238E27FC236}">
                <a16:creationId xmlns:a16="http://schemas.microsoft.com/office/drawing/2014/main" id="{C09C6489-1D9E-4489-A030-7C21B0CD177C}"/>
              </a:ext>
            </a:extLst>
          </p:cNvPr>
          <p:cNvGrpSpPr/>
          <p:nvPr/>
        </p:nvGrpSpPr>
        <p:grpSpPr>
          <a:xfrm>
            <a:off x="10780295" y="6015084"/>
            <a:ext cx="1078410" cy="857162"/>
            <a:chOff x="8887506" y="3817608"/>
            <a:chExt cx="1388603" cy="1210990"/>
          </a:xfrm>
        </p:grpSpPr>
        <p:pic>
          <p:nvPicPr>
            <p:cNvPr id="51" name="Graphic 50" descr="Programmer male outline">
              <a:extLst>
                <a:ext uri="{FF2B5EF4-FFF2-40B4-BE49-F238E27FC236}">
                  <a16:creationId xmlns:a16="http://schemas.microsoft.com/office/drawing/2014/main" id="{153E4A18-45F2-410A-8FEE-EDA31F22B7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24608" y="3817608"/>
              <a:ext cx="914400" cy="914400"/>
            </a:xfrm>
            <a:prstGeom prst="rect">
              <a:avLst/>
            </a:prstGeom>
          </p:spPr>
        </p:pic>
        <p:sp>
          <p:nvSpPr>
            <p:cNvPr id="52" name="TextBox 51">
              <a:extLst>
                <a:ext uri="{FF2B5EF4-FFF2-40B4-BE49-F238E27FC236}">
                  <a16:creationId xmlns:a16="http://schemas.microsoft.com/office/drawing/2014/main" id="{4F1118D5-962A-4940-8606-3496AC25CB52}"/>
                </a:ext>
              </a:extLst>
            </p:cNvPr>
            <p:cNvSpPr txBox="1"/>
            <p:nvPr/>
          </p:nvSpPr>
          <p:spPr>
            <a:xfrm>
              <a:off x="8887506" y="4728150"/>
              <a:ext cx="1388603" cy="300448"/>
            </a:xfrm>
            <a:prstGeom prst="rect">
              <a:avLst/>
            </a:prstGeom>
            <a:noFill/>
          </p:spPr>
          <p:txBody>
            <a:bodyPr wrap="square" lIns="0" tIns="0" rIns="0" bIns="0" rtlCol="0">
              <a:noAutofit/>
            </a:bodyPr>
            <a:lstStyle/>
            <a:p>
              <a:pPr algn="ctr"/>
              <a:r>
                <a:rPr lang="en-GB" sz="1200" dirty="0">
                  <a:solidFill>
                    <a:schemeClr val="tx2"/>
                  </a:solidFill>
                  <a:latin typeface="Arial" panose="020B0604020202020204" pitchFamily="34" charset="0"/>
                  <a:cs typeface="Arial" panose="020B0604020202020204" pitchFamily="34" charset="0"/>
                </a:rPr>
                <a:t>Architecture Team</a:t>
              </a:r>
            </a:p>
          </p:txBody>
        </p:sp>
      </p:grpSp>
      <p:cxnSp>
        <p:nvCxnSpPr>
          <p:cNvPr id="54" name="Connector: Curved 53">
            <a:extLst>
              <a:ext uri="{FF2B5EF4-FFF2-40B4-BE49-F238E27FC236}">
                <a16:creationId xmlns:a16="http://schemas.microsoft.com/office/drawing/2014/main" id="{4B61C862-344B-4E9D-85D1-E01BD0760C9C}"/>
              </a:ext>
            </a:extLst>
          </p:cNvPr>
          <p:cNvCxnSpPr>
            <a:cxnSpLocks/>
            <a:stCxn id="35" idx="2"/>
            <a:endCxn id="49" idx="2"/>
          </p:cNvCxnSpPr>
          <p:nvPr/>
        </p:nvCxnSpPr>
        <p:spPr>
          <a:xfrm rot="16200000" flipH="1">
            <a:off x="9199100" y="1753619"/>
            <a:ext cx="3858" cy="5836269"/>
          </a:xfrm>
          <a:prstGeom prst="curvedConnector3">
            <a:avLst>
              <a:gd name="adj1" fmla="val 9767729"/>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Connector: Curved 55">
            <a:extLst>
              <a:ext uri="{FF2B5EF4-FFF2-40B4-BE49-F238E27FC236}">
                <a16:creationId xmlns:a16="http://schemas.microsoft.com/office/drawing/2014/main" id="{193AAEF8-9A96-41B2-B3AB-1F6336617185}"/>
              </a:ext>
            </a:extLst>
          </p:cNvPr>
          <p:cNvCxnSpPr>
            <a:cxnSpLocks/>
            <a:stCxn id="36" idx="2"/>
            <a:endCxn id="49" idx="2"/>
          </p:cNvCxnSpPr>
          <p:nvPr/>
        </p:nvCxnSpPr>
        <p:spPr>
          <a:xfrm rot="16200000" flipH="1">
            <a:off x="9879321" y="2433839"/>
            <a:ext cx="57237" cy="4422450"/>
          </a:xfrm>
          <a:prstGeom prst="curvedConnector3">
            <a:avLst>
              <a:gd name="adj1" fmla="val 499392"/>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Connector: Curved 60">
            <a:extLst>
              <a:ext uri="{FF2B5EF4-FFF2-40B4-BE49-F238E27FC236}">
                <a16:creationId xmlns:a16="http://schemas.microsoft.com/office/drawing/2014/main" id="{156773F4-B1AF-43E3-9498-0C1926FFABA7}"/>
              </a:ext>
            </a:extLst>
          </p:cNvPr>
          <p:cNvCxnSpPr>
            <a:stCxn id="37" idx="3"/>
            <a:endCxn id="49" idx="0"/>
          </p:cNvCxnSpPr>
          <p:nvPr/>
        </p:nvCxnSpPr>
        <p:spPr>
          <a:xfrm flipV="1">
            <a:off x="9439973" y="3759283"/>
            <a:ext cx="2679191" cy="327757"/>
          </a:xfrm>
          <a:prstGeom prst="curvedConnector4">
            <a:avLst>
              <a:gd name="adj1" fmla="val 36243"/>
              <a:gd name="adj2" fmla="val 169747"/>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Connector: Curved 62">
            <a:extLst>
              <a:ext uri="{FF2B5EF4-FFF2-40B4-BE49-F238E27FC236}">
                <a16:creationId xmlns:a16="http://schemas.microsoft.com/office/drawing/2014/main" id="{68F465A8-A626-4C8F-9BDD-F16A63170431}"/>
              </a:ext>
            </a:extLst>
          </p:cNvPr>
          <p:cNvCxnSpPr>
            <a:stCxn id="51" idx="3"/>
            <a:endCxn id="49" idx="3"/>
          </p:cNvCxnSpPr>
          <p:nvPr/>
        </p:nvCxnSpPr>
        <p:spPr>
          <a:xfrm flipV="1">
            <a:off x="11674569" y="4216483"/>
            <a:ext cx="1181741" cy="2122216"/>
          </a:xfrm>
          <a:prstGeom prst="curvedConnector3">
            <a:avLst>
              <a:gd name="adj1" fmla="val 119344"/>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Connector: Curved 63">
            <a:extLst>
              <a:ext uri="{FF2B5EF4-FFF2-40B4-BE49-F238E27FC236}">
                <a16:creationId xmlns:a16="http://schemas.microsoft.com/office/drawing/2014/main" id="{4899E410-6885-4B58-A808-A37DD21FDCFA}"/>
              </a:ext>
            </a:extLst>
          </p:cNvPr>
          <p:cNvCxnSpPr>
            <a:cxnSpLocks/>
            <a:stCxn id="49" idx="0"/>
            <a:endCxn id="6" idx="0"/>
          </p:cNvCxnSpPr>
          <p:nvPr/>
        </p:nvCxnSpPr>
        <p:spPr>
          <a:xfrm rot="16200000" flipV="1">
            <a:off x="6146477" y="-2213405"/>
            <a:ext cx="1349250" cy="10596125"/>
          </a:xfrm>
          <a:prstGeom prst="curvedConnector3">
            <a:avLst>
              <a:gd name="adj1" fmla="val 191848"/>
            </a:avLst>
          </a:prstGeom>
          <a:ln>
            <a:headEnd type="none" w="med" len="med"/>
            <a:tailEnd type="arrow" w="med" len="med"/>
          </a:ln>
        </p:spPr>
        <p:style>
          <a:lnRef idx="2">
            <a:schemeClr val="accent6"/>
          </a:lnRef>
          <a:fillRef idx="0">
            <a:schemeClr val="accent6"/>
          </a:fillRef>
          <a:effectRef idx="1">
            <a:schemeClr val="accent6"/>
          </a:effectRef>
          <a:fontRef idx="minor">
            <a:schemeClr val="tx1"/>
          </a:fontRef>
        </p:style>
      </p:cxnSp>
      <p:sp>
        <p:nvSpPr>
          <p:cNvPr id="68" name="TextBox 67">
            <a:extLst>
              <a:ext uri="{FF2B5EF4-FFF2-40B4-BE49-F238E27FC236}">
                <a16:creationId xmlns:a16="http://schemas.microsoft.com/office/drawing/2014/main" id="{739F6F85-60D7-4BE8-96CD-ED80C89187C1}"/>
              </a:ext>
            </a:extLst>
          </p:cNvPr>
          <p:cNvSpPr txBox="1"/>
          <p:nvPr/>
        </p:nvSpPr>
        <p:spPr>
          <a:xfrm>
            <a:off x="5514284" y="956100"/>
            <a:ext cx="2566015" cy="523529"/>
          </a:xfrm>
          <a:prstGeom prst="rect">
            <a:avLst/>
          </a:prstGeom>
          <a:noFill/>
        </p:spPr>
        <p:txBody>
          <a:bodyPr wrap="square" lIns="0" tIns="0" rIns="0" bIns="0" rtlCol="0">
            <a:noAutofit/>
          </a:bodyPr>
          <a:lstStyle/>
          <a:p>
            <a:pPr algn="ctr"/>
            <a:r>
              <a:rPr lang="en-GB" sz="1400" dirty="0">
                <a:solidFill>
                  <a:schemeClr val="tx2"/>
                </a:solidFill>
                <a:latin typeface="Arial" panose="020B0604020202020204" pitchFamily="34" charset="0"/>
                <a:cs typeface="Arial" panose="020B0604020202020204" pitchFamily="34" charset="0"/>
              </a:rPr>
              <a:t>Request Rejected/ Additional Info Ask, Re-routed</a:t>
            </a:r>
          </a:p>
        </p:txBody>
      </p:sp>
      <p:cxnSp>
        <p:nvCxnSpPr>
          <p:cNvPr id="70" name="Connector: Curved 69">
            <a:extLst>
              <a:ext uri="{FF2B5EF4-FFF2-40B4-BE49-F238E27FC236}">
                <a16:creationId xmlns:a16="http://schemas.microsoft.com/office/drawing/2014/main" id="{278F480F-6948-4015-94F7-6D5F59385AFB}"/>
              </a:ext>
            </a:extLst>
          </p:cNvPr>
          <p:cNvCxnSpPr>
            <a:cxnSpLocks/>
            <a:stCxn id="82" idx="2"/>
            <a:endCxn id="49" idx="2"/>
          </p:cNvCxnSpPr>
          <p:nvPr/>
        </p:nvCxnSpPr>
        <p:spPr>
          <a:xfrm rot="16200000" flipH="1">
            <a:off x="6226783" y="-1218699"/>
            <a:ext cx="1141019" cy="10643743"/>
          </a:xfrm>
          <a:prstGeom prst="curvedConnector3">
            <a:avLst>
              <a:gd name="adj1" fmla="val 1664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AE1FF22-BE0A-4B35-B937-522F176E0952}"/>
              </a:ext>
            </a:extLst>
          </p:cNvPr>
          <p:cNvCxnSpPr>
            <a:cxnSpLocks/>
            <a:endCxn id="29" idx="1"/>
          </p:cNvCxnSpPr>
          <p:nvPr/>
        </p:nvCxnSpPr>
        <p:spPr>
          <a:xfrm>
            <a:off x="2098776" y="2867230"/>
            <a:ext cx="1270066" cy="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16D7A4F7-C3EE-4AC6-A8A1-94BB7E40E86C}"/>
              </a:ext>
            </a:extLst>
          </p:cNvPr>
          <p:cNvSpPr txBox="1"/>
          <p:nvPr/>
        </p:nvSpPr>
        <p:spPr>
          <a:xfrm>
            <a:off x="781119" y="3232216"/>
            <a:ext cx="1388603" cy="300448"/>
          </a:xfrm>
          <a:prstGeom prst="rect">
            <a:avLst/>
          </a:prstGeom>
          <a:noFill/>
        </p:spPr>
        <p:txBody>
          <a:bodyPr wrap="square" lIns="0" tIns="0" rIns="0" bIns="0" rtlCol="0">
            <a:noAutofit/>
          </a:bodyPr>
          <a:lstStyle/>
          <a:p>
            <a:pPr algn="ctr"/>
            <a:r>
              <a:rPr lang="en-GB" sz="1400" dirty="0">
                <a:solidFill>
                  <a:schemeClr val="tx2"/>
                </a:solidFill>
                <a:latin typeface="Arial" panose="020B0604020202020204" pitchFamily="34" charset="0"/>
                <a:cs typeface="Arial" panose="020B0604020202020204" pitchFamily="34" charset="0"/>
              </a:rPr>
              <a:t>Biz/ Tech Requestor</a:t>
            </a:r>
          </a:p>
        </p:txBody>
      </p:sp>
      <p:sp>
        <p:nvSpPr>
          <p:cNvPr id="84" name="Rectangle: Rounded Corners 83">
            <a:extLst>
              <a:ext uri="{FF2B5EF4-FFF2-40B4-BE49-F238E27FC236}">
                <a16:creationId xmlns:a16="http://schemas.microsoft.com/office/drawing/2014/main" id="{7308C280-785E-4B3C-979B-2FB02DDA0B7B}"/>
              </a:ext>
            </a:extLst>
          </p:cNvPr>
          <p:cNvSpPr/>
          <p:nvPr/>
        </p:nvSpPr>
        <p:spPr>
          <a:xfrm>
            <a:off x="6976803" y="6208527"/>
            <a:ext cx="1474292" cy="914400"/>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tx1"/>
                </a:solidFill>
              </a:rPr>
              <a:t>Start </a:t>
            </a:r>
          </a:p>
          <a:p>
            <a:pPr algn="ctr"/>
            <a:r>
              <a:rPr lang="en-GB" sz="1400" b="1" dirty="0">
                <a:solidFill>
                  <a:schemeClr val="tx1"/>
                </a:solidFill>
              </a:rPr>
              <a:t>Solution Design </a:t>
            </a:r>
          </a:p>
          <a:p>
            <a:pPr algn="ctr"/>
            <a:r>
              <a:rPr lang="en-GB" sz="1400" b="1" dirty="0">
                <a:solidFill>
                  <a:schemeClr val="tx1"/>
                </a:solidFill>
              </a:rPr>
              <a:t>&amp; </a:t>
            </a:r>
          </a:p>
          <a:p>
            <a:pPr algn="ctr"/>
            <a:r>
              <a:rPr lang="en-GB" sz="1400" b="1" dirty="0">
                <a:solidFill>
                  <a:schemeClr val="tx1"/>
                </a:solidFill>
              </a:rPr>
              <a:t>Data Analysis</a:t>
            </a:r>
          </a:p>
        </p:txBody>
      </p:sp>
      <p:grpSp>
        <p:nvGrpSpPr>
          <p:cNvPr id="99" name="Group 98">
            <a:extLst>
              <a:ext uri="{FF2B5EF4-FFF2-40B4-BE49-F238E27FC236}">
                <a16:creationId xmlns:a16="http://schemas.microsoft.com/office/drawing/2014/main" id="{16247E57-14C6-43ED-A403-FD5CAF12AF2C}"/>
              </a:ext>
            </a:extLst>
          </p:cNvPr>
          <p:cNvGrpSpPr/>
          <p:nvPr/>
        </p:nvGrpSpPr>
        <p:grpSpPr>
          <a:xfrm>
            <a:off x="8044890" y="5480876"/>
            <a:ext cx="914400" cy="777621"/>
            <a:chOff x="8887506" y="3817608"/>
            <a:chExt cx="1388603" cy="1210990"/>
          </a:xfrm>
        </p:grpSpPr>
        <p:pic>
          <p:nvPicPr>
            <p:cNvPr id="100" name="Graphic 99" descr="Programmer male outline">
              <a:extLst>
                <a:ext uri="{FF2B5EF4-FFF2-40B4-BE49-F238E27FC236}">
                  <a16:creationId xmlns:a16="http://schemas.microsoft.com/office/drawing/2014/main" id="{20AA3C49-BFFD-4975-B9C9-83407D3A58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24608" y="3817608"/>
              <a:ext cx="914400" cy="914400"/>
            </a:xfrm>
            <a:prstGeom prst="rect">
              <a:avLst/>
            </a:prstGeom>
          </p:spPr>
        </p:pic>
        <p:sp>
          <p:nvSpPr>
            <p:cNvPr id="101" name="TextBox 100">
              <a:extLst>
                <a:ext uri="{FF2B5EF4-FFF2-40B4-BE49-F238E27FC236}">
                  <a16:creationId xmlns:a16="http://schemas.microsoft.com/office/drawing/2014/main" id="{F88CE50B-17DE-47BB-A896-98905CCC70A3}"/>
                </a:ext>
              </a:extLst>
            </p:cNvPr>
            <p:cNvSpPr txBox="1"/>
            <p:nvPr/>
          </p:nvSpPr>
          <p:spPr>
            <a:xfrm>
              <a:off x="8887506" y="4728150"/>
              <a:ext cx="1388603" cy="300448"/>
            </a:xfrm>
            <a:prstGeom prst="rect">
              <a:avLst/>
            </a:prstGeom>
            <a:noFill/>
          </p:spPr>
          <p:txBody>
            <a:bodyPr wrap="square" lIns="0" tIns="0" rIns="0" bIns="0" rtlCol="0">
              <a:noAutofit/>
            </a:bodyPr>
            <a:lstStyle/>
            <a:p>
              <a:pPr algn="ctr"/>
              <a:r>
                <a:rPr lang="en-GB" sz="1200" dirty="0">
                  <a:solidFill>
                    <a:schemeClr val="tx2"/>
                  </a:solidFill>
                  <a:latin typeface="Arial" panose="020B0604020202020204" pitchFamily="34" charset="0"/>
                  <a:cs typeface="Arial" panose="020B0604020202020204" pitchFamily="34" charset="0"/>
                </a:rPr>
                <a:t>Solution Designers</a:t>
              </a:r>
            </a:p>
          </p:txBody>
        </p:sp>
      </p:grpSp>
      <p:grpSp>
        <p:nvGrpSpPr>
          <p:cNvPr id="102" name="Group 101">
            <a:extLst>
              <a:ext uri="{FF2B5EF4-FFF2-40B4-BE49-F238E27FC236}">
                <a16:creationId xmlns:a16="http://schemas.microsoft.com/office/drawing/2014/main" id="{21158C06-6392-41F8-A0DB-9A41416E95A5}"/>
              </a:ext>
            </a:extLst>
          </p:cNvPr>
          <p:cNvGrpSpPr/>
          <p:nvPr/>
        </p:nvGrpSpPr>
        <p:grpSpPr>
          <a:xfrm>
            <a:off x="6100347" y="5706799"/>
            <a:ext cx="1242256" cy="756570"/>
            <a:chOff x="6849244" y="3759283"/>
            <a:chExt cx="1388603" cy="1210990"/>
          </a:xfrm>
        </p:grpSpPr>
        <p:pic>
          <p:nvPicPr>
            <p:cNvPr id="103" name="Graphic 102" descr="Programmer male outline">
              <a:extLst>
                <a:ext uri="{FF2B5EF4-FFF2-40B4-BE49-F238E27FC236}">
                  <a16:creationId xmlns:a16="http://schemas.microsoft.com/office/drawing/2014/main" id="{5055DF81-9A95-4EC6-BE0D-A73D2CF5B6A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86346" y="3759283"/>
              <a:ext cx="914400" cy="914400"/>
            </a:xfrm>
            <a:prstGeom prst="rect">
              <a:avLst/>
            </a:prstGeom>
          </p:spPr>
        </p:pic>
        <p:sp>
          <p:nvSpPr>
            <p:cNvPr id="104" name="TextBox 103">
              <a:extLst>
                <a:ext uri="{FF2B5EF4-FFF2-40B4-BE49-F238E27FC236}">
                  <a16:creationId xmlns:a16="http://schemas.microsoft.com/office/drawing/2014/main" id="{4D7A29A4-8B6F-4140-A093-FEC32D8AE0E1}"/>
                </a:ext>
              </a:extLst>
            </p:cNvPr>
            <p:cNvSpPr txBox="1"/>
            <p:nvPr/>
          </p:nvSpPr>
          <p:spPr>
            <a:xfrm>
              <a:off x="6849244" y="4669825"/>
              <a:ext cx="1388603" cy="300448"/>
            </a:xfrm>
            <a:prstGeom prst="rect">
              <a:avLst/>
            </a:prstGeom>
            <a:noFill/>
          </p:spPr>
          <p:txBody>
            <a:bodyPr wrap="square" lIns="0" tIns="0" rIns="0" bIns="0" rtlCol="0">
              <a:noAutofit/>
            </a:bodyPr>
            <a:lstStyle/>
            <a:p>
              <a:pPr algn="ctr"/>
              <a:r>
                <a:rPr lang="en-GB" sz="1200" dirty="0">
                  <a:solidFill>
                    <a:schemeClr val="tx2"/>
                  </a:solidFill>
                  <a:latin typeface="Arial" panose="020B0604020202020204" pitchFamily="34" charset="0"/>
                  <a:cs typeface="Arial" panose="020B0604020202020204" pitchFamily="34" charset="0"/>
                </a:rPr>
                <a:t>Data Analysts</a:t>
              </a:r>
            </a:p>
          </p:txBody>
        </p:sp>
      </p:grpSp>
      <p:cxnSp>
        <p:nvCxnSpPr>
          <p:cNvPr id="106" name="Connector: Curved 105">
            <a:extLst>
              <a:ext uri="{FF2B5EF4-FFF2-40B4-BE49-F238E27FC236}">
                <a16:creationId xmlns:a16="http://schemas.microsoft.com/office/drawing/2014/main" id="{77C04DD0-0E41-4233-93A7-09D8C821F455}"/>
              </a:ext>
            </a:extLst>
          </p:cNvPr>
          <p:cNvCxnSpPr>
            <a:stCxn id="82" idx="2"/>
            <a:endCxn id="84" idx="1"/>
          </p:cNvCxnSpPr>
          <p:nvPr/>
        </p:nvCxnSpPr>
        <p:spPr>
          <a:xfrm rot="16200000" flipH="1">
            <a:off x="2659581" y="2348504"/>
            <a:ext cx="3133063" cy="5501382"/>
          </a:xfrm>
          <a:prstGeom prst="curvedConnector2">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107" name="TextBox 106">
            <a:extLst>
              <a:ext uri="{FF2B5EF4-FFF2-40B4-BE49-F238E27FC236}">
                <a16:creationId xmlns:a16="http://schemas.microsoft.com/office/drawing/2014/main" id="{9A96E971-FC83-42EE-993F-F2D6030A8941}"/>
              </a:ext>
            </a:extLst>
          </p:cNvPr>
          <p:cNvSpPr txBox="1"/>
          <p:nvPr/>
        </p:nvSpPr>
        <p:spPr>
          <a:xfrm>
            <a:off x="2526772" y="5753319"/>
            <a:ext cx="2067486" cy="523529"/>
          </a:xfrm>
          <a:prstGeom prst="rect">
            <a:avLst/>
          </a:prstGeom>
          <a:noFill/>
        </p:spPr>
        <p:txBody>
          <a:bodyPr wrap="square" lIns="0" tIns="0" rIns="0" bIns="0" rtlCol="0">
            <a:noAutofit/>
          </a:bodyPr>
          <a:lstStyle/>
          <a:p>
            <a:pPr algn="ctr"/>
            <a:r>
              <a:rPr lang="en-GB" sz="1400" dirty="0" err="1">
                <a:solidFill>
                  <a:schemeClr val="tx2"/>
                </a:solidFill>
                <a:latin typeface="Arial" panose="020B0604020202020204" pitchFamily="34" charset="0"/>
                <a:cs typeface="Arial" panose="020B0604020202020204" pitchFamily="34" charset="0"/>
              </a:rPr>
              <a:t>QnA</a:t>
            </a:r>
            <a:r>
              <a:rPr lang="en-GB" sz="1400" dirty="0">
                <a:solidFill>
                  <a:schemeClr val="tx2"/>
                </a:solidFill>
                <a:latin typeface="Arial" panose="020B0604020202020204" pitchFamily="34" charset="0"/>
                <a:cs typeface="Arial" panose="020B0604020202020204" pitchFamily="34" charset="0"/>
              </a:rPr>
              <a:t> and Information Sharing</a:t>
            </a:r>
          </a:p>
        </p:txBody>
      </p:sp>
      <p:sp>
        <p:nvSpPr>
          <p:cNvPr id="110" name="Oval 109">
            <a:extLst>
              <a:ext uri="{FF2B5EF4-FFF2-40B4-BE49-F238E27FC236}">
                <a16:creationId xmlns:a16="http://schemas.microsoft.com/office/drawing/2014/main" id="{AEC46B98-AC37-4C36-B21E-88005F9B677F}"/>
              </a:ext>
            </a:extLst>
          </p:cNvPr>
          <p:cNvSpPr/>
          <p:nvPr/>
        </p:nvSpPr>
        <p:spPr>
          <a:xfrm>
            <a:off x="2526772" y="3324433"/>
            <a:ext cx="619566" cy="622437"/>
          </a:xfrm>
          <a:prstGeom prst="ellips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bg1"/>
                </a:solidFill>
              </a:rPr>
              <a:t>1</a:t>
            </a:r>
          </a:p>
        </p:txBody>
      </p:sp>
      <p:sp>
        <p:nvSpPr>
          <p:cNvPr id="111" name="Oval 110">
            <a:extLst>
              <a:ext uri="{FF2B5EF4-FFF2-40B4-BE49-F238E27FC236}">
                <a16:creationId xmlns:a16="http://schemas.microsoft.com/office/drawing/2014/main" id="{5B61D8FF-5905-45DB-A0F9-616C1DA72D07}"/>
              </a:ext>
            </a:extLst>
          </p:cNvPr>
          <p:cNvSpPr/>
          <p:nvPr/>
        </p:nvSpPr>
        <p:spPr>
          <a:xfrm>
            <a:off x="5278541" y="2958329"/>
            <a:ext cx="619566" cy="622437"/>
          </a:xfrm>
          <a:prstGeom prst="ellips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bg1"/>
                </a:solidFill>
              </a:rPr>
              <a:t>2</a:t>
            </a:r>
          </a:p>
        </p:txBody>
      </p:sp>
      <p:sp>
        <p:nvSpPr>
          <p:cNvPr id="112" name="Oval 111">
            <a:extLst>
              <a:ext uri="{FF2B5EF4-FFF2-40B4-BE49-F238E27FC236}">
                <a16:creationId xmlns:a16="http://schemas.microsoft.com/office/drawing/2014/main" id="{51E27E09-E06A-41A6-A2C1-AEB3C0EC9AAE}"/>
              </a:ext>
            </a:extLst>
          </p:cNvPr>
          <p:cNvSpPr/>
          <p:nvPr/>
        </p:nvSpPr>
        <p:spPr>
          <a:xfrm>
            <a:off x="6044234" y="1487853"/>
            <a:ext cx="619566" cy="622437"/>
          </a:xfrm>
          <a:prstGeom prst="ellips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bg1"/>
                </a:solidFill>
              </a:rPr>
              <a:t>3</a:t>
            </a:r>
          </a:p>
        </p:txBody>
      </p:sp>
      <p:cxnSp>
        <p:nvCxnSpPr>
          <p:cNvPr id="113" name="Straight Arrow Connector 112">
            <a:extLst>
              <a:ext uri="{FF2B5EF4-FFF2-40B4-BE49-F238E27FC236}">
                <a16:creationId xmlns:a16="http://schemas.microsoft.com/office/drawing/2014/main" id="{C4BD3C7A-9D61-4592-AEDE-3DEA962DAF25}"/>
              </a:ext>
            </a:extLst>
          </p:cNvPr>
          <p:cNvCxnSpPr>
            <a:cxnSpLocks/>
            <a:stCxn id="29" idx="3"/>
            <a:endCxn id="34" idx="1"/>
          </p:cNvCxnSpPr>
          <p:nvPr/>
        </p:nvCxnSpPr>
        <p:spPr>
          <a:xfrm flipV="1">
            <a:off x="4843134" y="2829255"/>
            <a:ext cx="1693403" cy="379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7" name="Oval 116">
            <a:extLst>
              <a:ext uri="{FF2B5EF4-FFF2-40B4-BE49-F238E27FC236}">
                <a16:creationId xmlns:a16="http://schemas.microsoft.com/office/drawing/2014/main" id="{E3BEEFF7-CD0E-4ACC-9ADF-1A8B78D90F12}"/>
              </a:ext>
            </a:extLst>
          </p:cNvPr>
          <p:cNvSpPr/>
          <p:nvPr/>
        </p:nvSpPr>
        <p:spPr>
          <a:xfrm>
            <a:off x="9862844" y="2618263"/>
            <a:ext cx="619566" cy="622437"/>
          </a:xfrm>
          <a:prstGeom prst="ellips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bg1"/>
                </a:solidFill>
              </a:rPr>
              <a:t>4</a:t>
            </a:r>
          </a:p>
        </p:txBody>
      </p:sp>
      <p:cxnSp>
        <p:nvCxnSpPr>
          <p:cNvPr id="119" name="Connector: Curved 118">
            <a:extLst>
              <a:ext uri="{FF2B5EF4-FFF2-40B4-BE49-F238E27FC236}">
                <a16:creationId xmlns:a16="http://schemas.microsoft.com/office/drawing/2014/main" id="{3591ACD0-35DD-4ACB-B823-A1024D6C25B6}"/>
              </a:ext>
            </a:extLst>
          </p:cNvPr>
          <p:cNvCxnSpPr>
            <a:cxnSpLocks/>
            <a:endCxn id="49" idx="0"/>
          </p:cNvCxnSpPr>
          <p:nvPr/>
        </p:nvCxnSpPr>
        <p:spPr>
          <a:xfrm>
            <a:off x="8159836" y="2848244"/>
            <a:ext cx="3959328" cy="911039"/>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24" name="Oval 123">
            <a:extLst>
              <a:ext uri="{FF2B5EF4-FFF2-40B4-BE49-F238E27FC236}">
                <a16:creationId xmlns:a16="http://schemas.microsoft.com/office/drawing/2014/main" id="{DA35C7BE-627B-4C90-8C9B-55D13016891F}"/>
              </a:ext>
            </a:extLst>
          </p:cNvPr>
          <p:cNvSpPr/>
          <p:nvPr/>
        </p:nvSpPr>
        <p:spPr>
          <a:xfrm>
            <a:off x="9519934" y="1455460"/>
            <a:ext cx="619566" cy="622437"/>
          </a:xfrm>
          <a:prstGeom prst="ellips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bg1"/>
                </a:solidFill>
              </a:rPr>
              <a:t>5</a:t>
            </a:r>
          </a:p>
        </p:txBody>
      </p:sp>
      <p:sp>
        <p:nvSpPr>
          <p:cNvPr id="126" name="Oval 125">
            <a:extLst>
              <a:ext uri="{FF2B5EF4-FFF2-40B4-BE49-F238E27FC236}">
                <a16:creationId xmlns:a16="http://schemas.microsoft.com/office/drawing/2014/main" id="{DCE87D61-976D-4698-A2FB-3F95F4CBE0F7}"/>
              </a:ext>
            </a:extLst>
          </p:cNvPr>
          <p:cNvSpPr/>
          <p:nvPr/>
        </p:nvSpPr>
        <p:spPr>
          <a:xfrm>
            <a:off x="10139500" y="5774461"/>
            <a:ext cx="619566" cy="622437"/>
          </a:xfrm>
          <a:prstGeom prst="ellips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bg1"/>
                </a:solidFill>
              </a:rPr>
              <a:t>6</a:t>
            </a:r>
          </a:p>
        </p:txBody>
      </p:sp>
      <p:cxnSp>
        <p:nvCxnSpPr>
          <p:cNvPr id="128" name="Connector: Curved 127">
            <a:extLst>
              <a:ext uri="{FF2B5EF4-FFF2-40B4-BE49-F238E27FC236}">
                <a16:creationId xmlns:a16="http://schemas.microsoft.com/office/drawing/2014/main" id="{A1F6812D-6DDC-45C8-9182-F8E69B2DF407}"/>
              </a:ext>
            </a:extLst>
          </p:cNvPr>
          <p:cNvCxnSpPr>
            <a:stCxn id="49" idx="2"/>
            <a:endCxn id="84" idx="3"/>
          </p:cNvCxnSpPr>
          <p:nvPr/>
        </p:nvCxnSpPr>
        <p:spPr>
          <a:xfrm rot="5400000">
            <a:off x="9289108" y="3835671"/>
            <a:ext cx="1992044" cy="3668069"/>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29" name="Oval 128">
            <a:extLst>
              <a:ext uri="{FF2B5EF4-FFF2-40B4-BE49-F238E27FC236}">
                <a16:creationId xmlns:a16="http://schemas.microsoft.com/office/drawing/2014/main" id="{39D6AEC0-F777-41D0-82B1-10CB9E72A37F}"/>
              </a:ext>
            </a:extLst>
          </p:cNvPr>
          <p:cNvSpPr/>
          <p:nvPr/>
        </p:nvSpPr>
        <p:spPr>
          <a:xfrm>
            <a:off x="4597478" y="6186527"/>
            <a:ext cx="619566" cy="622437"/>
          </a:xfrm>
          <a:prstGeom prst="ellips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bg1"/>
                </a:solidFill>
              </a:rPr>
              <a:t>7</a:t>
            </a:r>
          </a:p>
        </p:txBody>
      </p:sp>
      <p:sp>
        <p:nvSpPr>
          <p:cNvPr id="130" name="Speech Bubble: Rectangle 129">
            <a:extLst>
              <a:ext uri="{FF2B5EF4-FFF2-40B4-BE49-F238E27FC236}">
                <a16:creationId xmlns:a16="http://schemas.microsoft.com/office/drawing/2014/main" id="{8F86B3DE-654F-44D3-AA7D-32791E67F5A6}"/>
              </a:ext>
            </a:extLst>
          </p:cNvPr>
          <p:cNvSpPr/>
          <p:nvPr/>
        </p:nvSpPr>
        <p:spPr>
          <a:xfrm>
            <a:off x="10964432" y="1454877"/>
            <a:ext cx="2478518" cy="662680"/>
          </a:xfrm>
          <a:prstGeom prst="wedgeRectCallout">
            <a:avLst>
              <a:gd name="adj1" fmla="val -210597"/>
              <a:gd name="adj2" fmla="val 52817"/>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100" b="1" dirty="0">
                <a:solidFill>
                  <a:schemeClr val="accent6">
                    <a:lumMod val="75000"/>
                  </a:schemeClr>
                </a:solidFill>
              </a:rPr>
              <a:t>Rejection ratio is high</a:t>
            </a:r>
          </a:p>
          <a:p>
            <a:pPr algn="ctr"/>
            <a:r>
              <a:rPr lang="en-GB" sz="1100" b="1" dirty="0">
                <a:solidFill>
                  <a:schemeClr val="accent6">
                    <a:lumMod val="75000"/>
                  </a:schemeClr>
                </a:solidFill>
              </a:rPr>
              <a:t>In Aug-Sep 36 </a:t>
            </a:r>
            <a:r>
              <a:rPr lang="en-GB" sz="1100" b="1" dirty="0" err="1">
                <a:solidFill>
                  <a:schemeClr val="accent6">
                    <a:lumMod val="75000"/>
                  </a:schemeClr>
                </a:solidFill>
              </a:rPr>
              <a:t>req</a:t>
            </a:r>
            <a:r>
              <a:rPr lang="en-GB" sz="1100" b="1" dirty="0">
                <a:solidFill>
                  <a:schemeClr val="accent6">
                    <a:lumMod val="75000"/>
                  </a:schemeClr>
                </a:solidFill>
              </a:rPr>
              <a:t> were rejected</a:t>
            </a:r>
          </a:p>
        </p:txBody>
      </p:sp>
      <p:sp>
        <p:nvSpPr>
          <p:cNvPr id="131" name="Speech Bubble: Rectangle 130">
            <a:extLst>
              <a:ext uri="{FF2B5EF4-FFF2-40B4-BE49-F238E27FC236}">
                <a16:creationId xmlns:a16="http://schemas.microsoft.com/office/drawing/2014/main" id="{B2F9946C-22A3-44F9-A2D9-2F1198919C74}"/>
              </a:ext>
            </a:extLst>
          </p:cNvPr>
          <p:cNvSpPr/>
          <p:nvPr/>
        </p:nvSpPr>
        <p:spPr>
          <a:xfrm>
            <a:off x="559918" y="6275663"/>
            <a:ext cx="2478518" cy="662680"/>
          </a:xfrm>
          <a:prstGeom prst="wedgeRectCallout">
            <a:avLst>
              <a:gd name="adj1" fmla="val 24353"/>
              <a:gd name="adj2" fmla="val -218312"/>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100" b="1" dirty="0">
                <a:solidFill>
                  <a:schemeClr val="accent6">
                    <a:lumMod val="75000"/>
                  </a:schemeClr>
                </a:solidFill>
              </a:rPr>
              <a:t>Major efforts goes in solution clarification than design.</a:t>
            </a:r>
          </a:p>
          <a:p>
            <a:pPr algn="ctr"/>
            <a:r>
              <a:rPr lang="en-GB" sz="1100" b="1" dirty="0">
                <a:solidFill>
                  <a:schemeClr val="accent6">
                    <a:lumMod val="75000"/>
                  </a:schemeClr>
                </a:solidFill>
              </a:rPr>
              <a:t>Slower solution design pace</a:t>
            </a:r>
          </a:p>
        </p:txBody>
      </p:sp>
    </p:spTree>
    <p:extLst>
      <p:ext uri="{BB962C8B-B14F-4D97-AF65-F5344CB8AC3E}">
        <p14:creationId xmlns:p14="http://schemas.microsoft.com/office/powerpoint/2010/main" val="88884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3448F8-E4C5-469D-809C-6B186641A412}"/>
              </a:ext>
            </a:extLst>
          </p:cNvPr>
          <p:cNvSpPr>
            <a:spLocks noGrp="1"/>
          </p:cNvSpPr>
          <p:nvPr>
            <p:ph type="sldNum" sz="quarter" idx="10"/>
          </p:nvPr>
        </p:nvSpPr>
        <p:spPr>
          <a:xfrm>
            <a:off x="6540280" y="7341660"/>
            <a:ext cx="742579" cy="273873"/>
          </a:xfrm>
        </p:spPr>
        <p:txBody>
          <a:bodyPr/>
          <a:lstStyle/>
          <a:p>
            <a:fld id="{08BDDC8D-36E9-467E-8CF1-750845950A7F}" type="slidenum">
              <a:rPr lang="en-GB" smtClean="0"/>
              <a:pPr/>
              <a:t>6</a:t>
            </a:fld>
            <a:endParaRPr lang="en-GB"/>
          </a:p>
        </p:txBody>
      </p:sp>
      <p:sp>
        <p:nvSpPr>
          <p:cNvPr id="4" name="Title 3">
            <a:extLst>
              <a:ext uri="{FF2B5EF4-FFF2-40B4-BE49-F238E27FC236}">
                <a16:creationId xmlns:a16="http://schemas.microsoft.com/office/drawing/2014/main" id="{786082B6-A3CB-452A-A3FD-9C4F38145B5B}"/>
              </a:ext>
            </a:extLst>
          </p:cNvPr>
          <p:cNvSpPr>
            <a:spLocks noGrp="1"/>
          </p:cNvSpPr>
          <p:nvPr>
            <p:ph type="title"/>
          </p:nvPr>
        </p:nvSpPr>
        <p:spPr/>
        <p:txBody>
          <a:bodyPr/>
          <a:lstStyle/>
          <a:p>
            <a:r>
              <a:rPr lang="en-GB" dirty="0"/>
              <a:t>Proposed WR flow</a:t>
            </a:r>
          </a:p>
        </p:txBody>
      </p:sp>
      <p:sp>
        <p:nvSpPr>
          <p:cNvPr id="6" name="Slide Number Placeholder 2">
            <a:extLst>
              <a:ext uri="{FF2B5EF4-FFF2-40B4-BE49-F238E27FC236}">
                <a16:creationId xmlns:a16="http://schemas.microsoft.com/office/drawing/2014/main" id="{6FA90AEB-C2F9-43E7-B824-939E26FA75C1}"/>
              </a:ext>
            </a:extLst>
          </p:cNvPr>
          <p:cNvSpPr txBox="1">
            <a:spLocks/>
          </p:cNvSpPr>
          <p:nvPr/>
        </p:nvSpPr>
        <p:spPr bwMode="gray">
          <a:xfrm>
            <a:off x="6540280" y="7341660"/>
            <a:ext cx="742579" cy="273873"/>
          </a:xfrm>
          <a:prstGeom prst="rect">
            <a:avLst/>
          </a:prstGeom>
        </p:spPr>
        <p:txBody>
          <a:bodyPr vert="horz" lIns="0" tIns="0" rIns="0" bIns="0" rtlCol="0" anchor="ctr"/>
          <a:lstStyle>
            <a:defPPr>
              <a:defRPr lang="en-US"/>
            </a:defPPr>
            <a:lvl1pPr marL="0" indent="0" algn="ctr" defTabSz="1043019" rtl="0" eaLnBrk="1" latinLnBrk="0" hangingPunct="1">
              <a:defRPr sz="1100" kern="1200" baseline="0">
                <a:solidFill>
                  <a:schemeClr val="tx2"/>
                </a:solidFill>
                <a:latin typeface="RN House Sans Regular" panose="020B0504020203020204" pitchFamily="34" charset="0"/>
                <a:ea typeface="+mn-ea"/>
                <a:cs typeface="Arial" panose="020B0604020202020204" pitchFamily="34" charset="0"/>
              </a:defRPr>
            </a:lvl1pPr>
            <a:lvl2pPr marL="521510" algn="l" defTabSz="1043019" rtl="0" eaLnBrk="1" latinLnBrk="0" hangingPunct="1">
              <a:defRPr sz="2100" kern="1200">
                <a:solidFill>
                  <a:schemeClr val="tx1"/>
                </a:solidFill>
                <a:latin typeface="+mn-lt"/>
                <a:ea typeface="+mn-ea"/>
                <a:cs typeface="+mn-cs"/>
              </a:defRPr>
            </a:lvl2pPr>
            <a:lvl3pPr marL="1043019" algn="l" defTabSz="1043019" rtl="0" eaLnBrk="1" latinLnBrk="0" hangingPunct="1">
              <a:defRPr sz="2100" kern="1200">
                <a:solidFill>
                  <a:schemeClr val="tx1"/>
                </a:solidFill>
                <a:latin typeface="+mn-lt"/>
                <a:ea typeface="+mn-ea"/>
                <a:cs typeface="+mn-cs"/>
              </a:defRPr>
            </a:lvl3pPr>
            <a:lvl4pPr marL="1564528" algn="l" defTabSz="1043019" rtl="0" eaLnBrk="1" latinLnBrk="0" hangingPunct="1">
              <a:defRPr sz="2100" kern="1200">
                <a:solidFill>
                  <a:schemeClr val="tx1"/>
                </a:solidFill>
                <a:latin typeface="+mn-lt"/>
                <a:ea typeface="+mn-ea"/>
                <a:cs typeface="+mn-cs"/>
              </a:defRPr>
            </a:lvl4pPr>
            <a:lvl5pPr marL="2086038" algn="l" defTabSz="1043019" rtl="0" eaLnBrk="1" latinLnBrk="0" hangingPunct="1">
              <a:defRPr sz="2100" kern="1200">
                <a:solidFill>
                  <a:schemeClr val="tx1"/>
                </a:solidFill>
                <a:latin typeface="+mn-lt"/>
                <a:ea typeface="+mn-ea"/>
                <a:cs typeface="+mn-cs"/>
              </a:defRPr>
            </a:lvl5pPr>
            <a:lvl6pPr marL="2607549" algn="l" defTabSz="1043019" rtl="0" eaLnBrk="1" latinLnBrk="0" hangingPunct="1">
              <a:defRPr sz="2100" kern="1200">
                <a:solidFill>
                  <a:schemeClr val="tx1"/>
                </a:solidFill>
                <a:latin typeface="+mn-lt"/>
                <a:ea typeface="+mn-ea"/>
                <a:cs typeface="+mn-cs"/>
              </a:defRPr>
            </a:lvl6pPr>
            <a:lvl7pPr marL="3129058" algn="l" defTabSz="1043019" rtl="0" eaLnBrk="1" latinLnBrk="0" hangingPunct="1">
              <a:defRPr sz="2100" kern="1200">
                <a:solidFill>
                  <a:schemeClr val="tx1"/>
                </a:solidFill>
                <a:latin typeface="+mn-lt"/>
                <a:ea typeface="+mn-ea"/>
                <a:cs typeface="+mn-cs"/>
              </a:defRPr>
            </a:lvl7pPr>
            <a:lvl8pPr marL="3650567" algn="l" defTabSz="1043019" rtl="0" eaLnBrk="1" latinLnBrk="0" hangingPunct="1">
              <a:defRPr sz="2100" kern="1200">
                <a:solidFill>
                  <a:schemeClr val="tx1"/>
                </a:solidFill>
                <a:latin typeface="+mn-lt"/>
                <a:ea typeface="+mn-ea"/>
                <a:cs typeface="+mn-cs"/>
              </a:defRPr>
            </a:lvl8pPr>
            <a:lvl9pPr marL="4172077" algn="l" defTabSz="1043019" rtl="0" eaLnBrk="1" latinLnBrk="0" hangingPunct="1">
              <a:defRPr sz="2100" kern="1200">
                <a:solidFill>
                  <a:schemeClr val="tx1"/>
                </a:solidFill>
                <a:latin typeface="+mn-lt"/>
                <a:ea typeface="+mn-ea"/>
                <a:cs typeface="+mn-cs"/>
              </a:defRPr>
            </a:lvl9pPr>
          </a:lstStyle>
          <a:p>
            <a:fld id="{08BDDC8D-36E9-467E-8CF1-750845950A7F}" type="slidenum">
              <a:rPr lang="en-GB" smtClean="0"/>
              <a:pPr/>
              <a:t>6</a:t>
            </a:fld>
            <a:endParaRPr lang="en-GB"/>
          </a:p>
        </p:txBody>
      </p:sp>
      <p:sp>
        <p:nvSpPr>
          <p:cNvPr id="7" name="Rectangle: Rounded Corners 6">
            <a:extLst>
              <a:ext uri="{FF2B5EF4-FFF2-40B4-BE49-F238E27FC236}">
                <a16:creationId xmlns:a16="http://schemas.microsoft.com/office/drawing/2014/main" id="{D3D34EF4-6EA0-4D7A-B7EA-6C0AAC8DDF73}"/>
              </a:ext>
            </a:extLst>
          </p:cNvPr>
          <p:cNvSpPr/>
          <p:nvPr/>
        </p:nvSpPr>
        <p:spPr>
          <a:xfrm>
            <a:off x="5206217" y="2866189"/>
            <a:ext cx="976986" cy="519711"/>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tx1"/>
                </a:solidFill>
              </a:rPr>
              <a:t>JIRA</a:t>
            </a:r>
          </a:p>
        </p:txBody>
      </p:sp>
      <p:sp>
        <p:nvSpPr>
          <p:cNvPr id="8" name="TextBox 7">
            <a:extLst>
              <a:ext uri="{FF2B5EF4-FFF2-40B4-BE49-F238E27FC236}">
                <a16:creationId xmlns:a16="http://schemas.microsoft.com/office/drawing/2014/main" id="{B79A1600-BB7C-43D7-A205-4491A6406143}"/>
              </a:ext>
            </a:extLst>
          </p:cNvPr>
          <p:cNvSpPr txBox="1"/>
          <p:nvPr/>
        </p:nvSpPr>
        <p:spPr>
          <a:xfrm>
            <a:off x="4060432" y="1983487"/>
            <a:ext cx="2067486" cy="523529"/>
          </a:xfrm>
          <a:prstGeom prst="rect">
            <a:avLst/>
          </a:prstGeom>
          <a:noFill/>
        </p:spPr>
        <p:txBody>
          <a:bodyPr wrap="square" lIns="0" tIns="0" rIns="0" bIns="0" rtlCol="0">
            <a:noAutofit/>
          </a:bodyPr>
          <a:lstStyle/>
          <a:p>
            <a:pPr algn="ctr"/>
            <a:r>
              <a:rPr lang="en-GB" sz="1400" dirty="0">
                <a:solidFill>
                  <a:schemeClr val="tx2"/>
                </a:solidFill>
                <a:latin typeface="Arial" panose="020B0604020202020204" pitchFamily="34" charset="0"/>
                <a:cs typeface="Arial" panose="020B0604020202020204" pitchFamily="34" charset="0"/>
              </a:rPr>
              <a:t>Request Rejected/ Additional Info Ask</a:t>
            </a:r>
          </a:p>
        </p:txBody>
      </p:sp>
      <p:sp>
        <p:nvSpPr>
          <p:cNvPr id="9" name="Rectangle: Rounded Corners 8">
            <a:extLst>
              <a:ext uri="{FF2B5EF4-FFF2-40B4-BE49-F238E27FC236}">
                <a16:creationId xmlns:a16="http://schemas.microsoft.com/office/drawing/2014/main" id="{1FD1D6DC-0CEF-4362-9D99-475D5C4BE2CE}"/>
              </a:ext>
            </a:extLst>
          </p:cNvPr>
          <p:cNvSpPr/>
          <p:nvPr/>
        </p:nvSpPr>
        <p:spPr>
          <a:xfrm>
            <a:off x="7167131" y="2862300"/>
            <a:ext cx="1434186" cy="502274"/>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tx1"/>
                </a:solidFill>
              </a:rPr>
              <a:t>Triage Meeting</a:t>
            </a:r>
          </a:p>
        </p:txBody>
      </p:sp>
      <p:grpSp>
        <p:nvGrpSpPr>
          <p:cNvPr id="10" name="Group 9">
            <a:extLst>
              <a:ext uri="{FF2B5EF4-FFF2-40B4-BE49-F238E27FC236}">
                <a16:creationId xmlns:a16="http://schemas.microsoft.com/office/drawing/2014/main" id="{67586350-3FCF-4509-AA5B-0E7E86A8E960}"/>
              </a:ext>
            </a:extLst>
          </p:cNvPr>
          <p:cNvGrpSpPr/>
          <p:nvPr/>
        </p:nvGrpSpPr>
        <p:grpSpPr>
          <a:xfrm>
            <a:off x="5945652" y="4207067"/>
            <a:ext cx="1047012" cy="852217"/>
            <a:chOff x="5759388" y="3817608"/>
            <a:chExt cx="1388603" cy="1104412"/>
          </a:xfrm>
        </p:grpSpPr>
        <p:pic>
          <p:nvPicPr>
            <p:cNvPr id="11" name="Graphic 10" descr="Male profile with solid fill">
              <a:extLst>
                <a:ext uri="{FF2B5EF4-FFF2-40B4-BE49-F238E27FC236}">
                  <a16:creationId xmlns:a16="http://schemas.microsoft.com/office/drawing/2014/main" id="{5C98CF8F-70DB-4B9C-A15A-F40C86352F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6490" y="3817608"/>
              <a:ext cx="914400" cy="914400"/>
            </a:xfrm>
            <a:prstGeom prst="rect">
              <a:avLst/>
            </a:prstGeom>
          </p:spPr>
        </p:pic>
        <p:sp>
          <p:nvSpPr>
            <p:cNvPr id="12" name="TextBox 11">
              <a:extLst>
                <a:ext uri="{FF2B5EF4-FFF2-40B4-BE49-F238E27FC236}">
                  <a16:creationId xmlns:a16="http://schemas.microsoft.com/office/drawing/2014/main" id="{02973C08-1503-4462-961F-B9E3C3F1F4BD}"/>
                </a:ext>
              </a:extLst>
            </p:cNvPr>
            <p:cNvSpPr txBox="1"/>
            <p:nvPr/>
          </p:nvSpPr>
          <p:spPr>
            <a:xfrm>
              <a:off x="5759388" y="4621572"/>
              <a:ext cx="1388603" cy="300448"/>
            </a:xfrm>
            <a:prstGeom prst="rect">
              <a:avLst/>
            </a:prstGeom>
            <a:noFill/>
          </p:spPr>
          <p:txBody>
            <a:bodyPr wrap="square" lIns="0" tIns="0" rIns="0" bIns="0" rtlCol="0">
              <a:noAutofit/>
            </a:bodyPr>
            <a:lstStyle/>
            <a:p>
              <a:pPr algn="ctr"/>
              <a:r>
                <a:rPr lang="en-GB" sz="1200" dirty="0">
                  <a:solidFill>
                    <a:schemeClr val="tx2"/>
                  </a:solidFill>
                  <a:latin typeface="Arial" panose="020B0604020202020204" pitchFamily="34" charset="0"/>
                  <a:cs typeface="Arial" panose="020B0604020202020204" pitchFamily="34" charset="0"/>
                </a:rPr>
                <a:t>BE Managers</a:t>
              </a:r>
            </a:p>
          </p:txBody>
        </p:sp>
      </p:grpSp>
      <p:grpSp>
        <p:nvGrpSpPr>
          <p:cNvPr id="13" name="Group 12">
            <a:extLst>
              <a:ext uri="{FF2B5EF4-FFF2-40B4-BE49-F238E27FC236}">
                <a16:creationId xmlns:a16="http://schemas.microsoft.com/office/drawing/2014/main" id="{686C1E27-A700-438E-9A0A-DE1698D0405F}"/>
              </a:ext>
            </a:extLst>
          </p:cNvPr>
          <p:cNvGrpSpPr/>
          <p:nvPr/>
        </p:nvGrpSpPr>
        <p:grpSpPr>
          <a:xfrm>
            <a:off x="7341843" y="4148742"/>
            <a:ext cx="1082267" cy="857163"/>
            <a:chOff x="6849244" y="3759283"/>
            <a:chExt cx="1388603" cy="1210990"/>
          </a:xfrm>
        </p:grpSpPr>
        <p:pic>
          <p:nvPicPr>
            <p:cNvPr id="14" name="Graphic 13" descr="Programmer male outline">
              <a:extLst>
                <a:ext uri="{FF2B5EF4-FFF2-40B4-BE49-F238E27FC236}">
                  <a16:creationId xmlns:a16="http://schemas.microsoft.com/office/drawing/2014/main" id="{28FF09F1-4D61-490C-BB2C-E25822AB71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6346" y="3759283"/>
              <a:ext cx="914400" cy="914400"/>
            </a:xfrm>
            <a:prstGeom prst="rect">
              <a:avLst/>
            </a:prstGeom>
          </p:spPr>
        </p:pic>
        <p:sp>
          <p:nvSpPr>
            <p:cNvPr id="15" name="TextBox 14">
              <a:extLst>
                <a:ext uri="{FF2B5EF4-FFF2-40B4-BE49-F238E27FC236}">
                  <a16:creationId xmlns:a16="http://schemas.microsoft.com/office/drawing/2014/main" id="{6FAC423A-DCD5-4FEE-B9A6-D936273700D9}"/>
                </a:ext>
              </a:extLst>
            </p:cNvPr>
            <p:cNvSpPr txBox="1"/>
            <p:nvPr/>
          </p:nvSpPr>
          <p:spPr>
            <a:xfrm>
              <a:off x="6849244" y="4669825"/>
              <a:ext cx="1388603" cy="300448"/>
            </a:xfrm>
            <a:prstGeom prst="rect">
              <a:avLst/>
            </a:prstGeom>
            <a:noFill/>
          </p:spPr>
          <p:txBody>
            <a:bodyPr wrap="square" lIns="0" tIns="0" rIns="0" bIns="0" rtlCol="0">
              <a:noAutofit/>
            </a:bodyPr>
            <a:lstStyle/>
            <a:p>
              <a:pPr algn="ctr"/>
              <a:r>
                <a:rPr lang="en-GB" sz="1200" dirty="0">
                  <a:solidFill>
                    <a:schemeClr val="tx2"/>
                  </a:solidFill>
                  <a:latin typeface="Arial" panose="020B0604020202020204" pitchFamily="34" charset="0"/>
                  <a:cs typeface="Arial" panose="020B0604020202020204" pitchFamily="34" charset="0"/>
                </a:rPr>
                <a:t>Data Analysts</a:t>
              </a:r>
            </a:p>
          </p:txBody>
        </p:sp>
      </p:grpSp>
      <p:grpSp>
        <p:nvGrpSpPr>
          <p:cNvPr id="16" name="Group 15">
            <a:extLst>
              <a:ext uri="{FF2B5EF4-FFF2-40B4-BE49-F238E27FC236}">
                <a16:creationId xmlns:a16="http://schemas.microsoft.com/office/drawing/2014/main" id="{E8CE49CA-9B09-47C2-9668-CF1610CA3D66}"/>
              </a:ext>
            </a:extLst>
          </p:cNvPr>
          <p:cNvGrpSpPr/>
          <p:nvPr/>
        </p:nvGrpSpPr>
        <p:grpSpPr>
          <a:xfrm>
            <a:off x="8720597" y="4148742"/>
            <a:ext cx="1092116" cy="868133"/>
            <a:chOff x="8887506" y="3817608"/>
            <a:chExt cx="1388603" cy="1210990"/>
          </a:xfrm>
        </p:grpSpPr>
        <p:pic>
          <p:nvPicPr>
            <p:cNvPr id="17" name="Graphic 16" descr="Programmer male outline">
              <a:extLst>
                <a:ext uri="{FF2B5EF4-FFF2-40B4-BE49-F238E27FC236}">
                  <a16:creationId xmlns:a16="http://schemas.microsoft.com/office/drawing/2014/main" id="{6AF22102-D860-479F-B1B1-A1E80BA217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24608" y="3817608"/>
              <a:ext cx="914400" cy="914400"/>
            </a:xfrm>
            <a:prstGeom prst="rect">
              <a:avLst/>
            </a:prstGeom>
          </p:spPr>
        </p:pic>
        <p:sp>
          <p:nvSpPr>
            <p:cNvPr id="18" name="TextBox 17">
              <a:extLst>
                <a:ext uri="{FF2B5EF4-FFF2-40B4-BE49-F238E27FC236}">
                  <a16:creationId xmlns:a16="http://schemas.microsoft.com/office/drawing/2014/main" id="{D565C924-F66E-42CB-B572-757A6B2C4214}"/>
                </a:ext>
              </a:extLst>
            </p:cNvPr>
            <p:cNvSpPr txBox="1"/>
            <p:nvPr/>
          </p:nvSpPr>
          <p:spPr>
            <a:xfrm>
              <a:off x="8887506" y="4728150"/>
              <a:ext cx="1388603" cy="300448"/>
            </a:xfrm>
            <a:prstGeom prst="rect">
              <a:avLst/>
            </a:prstGeom>
            <a:noFill/>
          </p:spPr>
          <p:txBody>
            <a:bodyPr wrap="square" lIns="0" tIns="0" rIns="0" bIns="0" rtlCol="0">
              <a:noAutofit/>
            </a:bodyPr>
            <a:lstStyle/>
            <a:p>
              <a:pPr algn="ctr"/>
              <a:r>
                <a:rPr lang="en-GB" sz="1200" dirty="0">
                  <a:solidFill>
                    <a:schemeClr val="tx2"/>
                  </a:solidFill>
                  <a:latin typeface="Arial" panose="020B0604020202020204" pitchFamily="34" charset="0"/>
                  <a:cs typeface="Arial" panose="020B0604020202020204" pitchFamily="34" charset="0"/>
                </a:rPr>
                <a:t>Solution Designers</a:t>
              </a:r>
            </a:p>
          </p:txBody>
        </p:sp>
      </p:grpSp>
      <p:sp>
        <p:nvSpPr>
          <p:cNvPr id="21" name="Freeform: Shape 20">
            <a:extLst>
              <a:ext uri="{FF2B5EF4-FFF2-40B4-BE49-F238E27FC236}">
                <a16:creationId xmlns:a16="http://schemas.microsoft.com/office/drawing/2014/main" id="{62930223-2B2C-4483-8462-A25EF94B9323}"/>
              </a:ext>
            </a:extLst>
          </p:cNvPr>
          <p:cNvSpPr/>
          <p:nvPr/>
        </p:nvSpPr>
        <p:spPr>
          <a:xfrm flipH="1">
            <a:off x="8654292" y="3111769"/>
            <a:ext cx="1158420" cy="1239678"/>
          </a:xfrm>
          <a:custGeom>
            <a:avLst/>
            <a:gdLst>
              <a:gd name="connsiteX0" fmla="*/ 298724 w 619566"/>
              <a:gd name="connsiteY0" fmla="*/ 1058779 h 1058779"/>
              <a:gd name="connsiteX1" fmla="*/ 9966 w 619566"/>
              <a:gd name="connsiteY1" fmla="*/ 433137 h 1058779"/>
              <a:gd name="connsiteX2" fmla="*/ 619566 w 619566"/>
              <a:gd name="connsiteY2" fmla="*/ 0 h 1058779"/>
            </a:gdLst>
            <a:ahLst/>
            <a:cxnLst>
              <a:cxn ang="0">
                <a:pos x="connsiteX0" y="connsiteY0"/>
              </a:cxn>
              <a:cxn ang="0">
                <a:pos x="connsiteX1" y="connsiteY1"/>
              </a:cxn>
              <a:cxn ang="0">
                <a:pos x="connsiteX2" y="connsiteY2"/>
              </a:cxn>
            </a:cxnLst>
            <a:rect l="l" t="t" r="r" b="b"/>
            <a:pathLst>
              <a:path w="619566" h="1058779">
                <a:moveTo>
                  <a:pt x="298724" y="1058779"/>
                </a:moveTo>
                <a:cubicBezTo>
                  <a:pt x="127608" y="834189"/>
                  <a:pt x="-43508" y="609600"/>
                  <a:pt x="9966" y="433137"/>
                </a:cubicBezTo>
                <a:cubicBezTo>
                  <a:pt x="63440" y="256674"/>
                  <a:pt x="491229" y="64168"/>
                  <a:pt x="619566" y="0"/>
                </a:cubicBez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cxnSp>
        <p:nvCxnSpPr>
          <p:cNvPr id="22" name="Connector: Curved 21">
            <a:extLst>
              <a:ext uri="{FF2B5EF4-FFF2-40B4-BE49-F238E27FC236}">
                <a16:creationId xmlns:a16="http://schemas.microsoft.com/office/drawing/2014/main" id="{F6B299C9-FD5A-45E7-8496-F13D209446D2}"/>
              </a:ext>
            </a:extLst>
          </p:cNvPr>
          <p:cNvCxnSpPr>
            <a:cxnSpLocks/>
            <a:stCxn id="9" idx="0"/>
            <a:endCxn id="5" idx="0"/>
          </p:cNvCxnSpPr>
          <p:nvPr/>
        </p:nvCxnSpPr>
        <p:spPr>
          <a:xfrm rot="16200000" flipV="1">
            <a:off x="4261210" y="-760715"/>
            <a:ext cx="109233" cy="7136797"/>
          </a:xfrm>
          <a:prstGeom prst="curvedConnector3">
            <a:avLst>
              <a:gd name="adj1" fmla="val 634820"/>
            </a:avLst>
          </a:prstGeom>
          <a:ln>
            <a:headEnd type="none" w="med" len="med"/>
            <a:tailEnd type="arrow" w="med" len="med"/>
          </a:ln>
        </p:spPr>
        <p:style>
          <a:lnRef idx="2">
            <a:schemeClr val="accent6"/>
          </a:lnRef>
          <a:fillRef idx="0">
            <a:schemeClr val="accent6"/>
          </a:fillRef>
          <a:effectRef idx="1">
            <a:schemeClr val="accent6"/>
          </a:effectRef>
          <a:fontRef idx="minor">
            <a:schemeClr val="tx1"/>
          </a:fontRef>
        </p:style>
      </p:cxnSp>
      <p:sp>
        <p:nvSpPr>
          <p:cNvPr id="23" name="TextBox 22">
            <a:extLst>
              <a:ext uri="{FF2B5EF4-FFF2-40B4-BE49-F238E27FC236}">
                <a16:creationId xmlns:a16="http://schemas.microsoft.com/office/drawing/2014/main" id="{E7CA8F84-AF78-4A74-A91D-82305D892F68}"/>
              </a:ext>
            </a:extLst>
          </p:cNvPr>
          <p:cNvSpPr txBox="1"/>
          <p:nvPr/>
        </p:nvSpPr>
        <p:spPr>
          <a:xfrm>
            <a:off x="4019952" y="2930437"/>
            <a:ext cx="1388603" cy="300448"/>
          </a:xfrm>
          <a:prstGeom prst="rect">
            <a:avLst/>
          </a:prstGeom>
          <a:noFill/>
        </p:spPr>
        <p:txBody>
          <a:bodyPr wrap="square" lIns="0" tIns="0" rIns="0" bIns="0" rtlCol="0">
            <a:noAutofit/>
          </a:bodyPr>
          <a:lstStyle/>
          <a:p>
            <a:pPr algn="ctr"/>
            <a:r>
              <a:rPr lang="en-GB" sz="1200" dirty="0">
                <a:solidFill>
                  <a:schemeClr val="tx2"/>
                </a:solidFill>
                <a:latin typeface="Arial" panose="020B0604020202020204" pitchFamily="34" charset="0"/>
                <a:cs typeface="Arial" panose="020B0604020202020204" pitchFamily="34" charset="0"/>
              </a:rPr>
              <a:t>Raise Work Request</a:t>
            </a:r>
          </a:p>
        </p:txBody>
      </p:sp>
      <p:sp>
        <p:nvSpPr>
          <p:cNvPr id="24" name="Rectangle: Rounded Corners 23">
            <a:extLst>
              <a:ext uri="{FF2B5EF4-FFF2-40B4-BE49-F238E27FC236}">
                <a16:creationId xmlns:a16="http://schemas.microsoft.com/office/drawing/2014/main" id="{2326F2C0-7CF5-4408-A7E9-CEDB3A65D170}"/>
              </a:ext>
            </a:extLst>
          </p:cNvPr>
          <p:cNvSpPr/>
          <p:nvPr/>
        </p:nvSpPr>
        <p:spPr>
          <a:xfrm>
            <a:off x="11764947" y="4148742"/>
            <a:ext cx="1277626" cy="507917"/>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tx1"/>
                </a:solidFill>
              </a:rPr>
              <a:t>Biz </a:t>
            </a:r>
            <a:r>
              <a:rPr lang="en-GB" sz="1400" b="1" dirty="0" err="1">
                <a:solidFill>
                  <a:schemeClr val="tx1"/>
                </a:solidFill>
              </a:rPr>
              <a:t>Prez</a:t>
            </a:r>
            <a:endParaRPr lang="en-GB" sz="1400" b="1" dirty="0">
              <a:solidFill>
                <a:schemeClr val="tx1"/>
              </a:solidFill>
            </a:endParaRPr>
          </a:p>
          <a:p>
            <a:pPr algn="ctr"/>
            <a:r>
              <a:rPr lang="en-GB" sz="1400" b="1" dirty="0">
                <a:solidFill>
                  <a:schemeClr val="tx1"/>
                </a:solidFill>
              </a:rPr>
              <a:t>Meeting</a:t>
            </a:r>
          </a:p>
        </p:txBody>
      </p:sp>
      <p:grpSp>
        <p:nvGrpSpPr>
          <p:cNvPr id="25" name="Group 24">
            <a:extLst>
              <a:ext uri="{FF2B5EF4-FFF2-40B4-BE49-F238E27FC236}">
                <a16:creationId xmlns:a16="http://schemas.microsoft.com/office/drawing/2014/main" id="{1EBE5B63-AB7F-4BDF-AD3A-0A66B05ABC73}"/>
              </a:ext>
            </a:extLst>
          </p:cNvPr>
          <p:cNvGrpSpPr/>
          <p:nvPr/>
        </p:nvGrpSpPr>
        <p:grpSpPr>
          <a:xfrm>
            <a:off x="10966558" y="6404543"/>
            <a:ext cx="1078410" cy="857162"/>
            <a:chOff x="8887506" y="3817608"/>
            <a:chExt cx="1388603" cy="1210990"/>
          </a:xfrm>
        </p:grpSpPr>
        <p:pic>
          <p:nvPicPr>
            <p:cNvPr id="26" name="Graphic 25" descr="Programmer male outline">
              <a:extLst>
                <a:ext uri="{FF2B5EF4-FFF2-40B4-BE49-F238E27FC236}">
                  <a16:creationId xmlns:a16="http://schemas.microsoft.com/office/drawing/2014/main" id="{74BF7463-7B87-4B4C-8F76-263D249EAA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24608" y="3817608"/>
              <a:ext cx="914400" cy="914400"/>
            </a:xfrm>
            <a:prstGeom prst="rect">
              <a:avLst/>
            </a:prstGeom>
          </p:spPr>
        </p:pic>
        <p:sp>
          <p:nvSpPr>
            <p:cNvPr id="27" name="TextBox 26">
              <a:extLst>
                <a:ext uri="{FF2B5EF4-FFF2-40B4-BE49-F238E27FC236}">
                  <a16:creationId xmlns:a16="http://schemas.microsoft.com/office/drawing/2014/main" id="{D83616F2-4971-46F4-A128-22B7F7A8C091}"/>
                </a:ext>
              </a:extLst>
            </p:cNvPr>
            <p:cNvSpPr txBox="1"/>
            <p:nvPr/>
          </p:nvSpPr>
          <p:spPr>
            <a:xfrm>
              <a:off x="8887506" y="4728150"/>
              <a:ext cx="1388603" cy="300448"/>
            </a:xfrm>
            <a:prstGeom prst="rect">
              <a:avLst/>
            </a:prstGeom>
            <a:noFill/>
          </p:spPr>
          <p:txBody>
            <a:bodyPr wrap="square" lIns="0" tIns="0" rIns="0" bIns="0" rtlCol="0">
              <a:noAutofit/>
            </a:bodyPr>
            <a:lstStyle/>
            <a:p>
              <a:pPr algn="ctr"/>
              <a:r>
                <a:rPr lang="en-GB" sz="1200" dirty="0">
                  <a:solidFill>
                    <a:schemeClr val="tx2"/>
                  </a:solidFill>
                  <a:latin typeface="Arial" panose="020B0604020202020204" pitchFamily="34" charset="0"/>
                  <a:cs typeface="Arial" panose="020B0604020202020204" pitchFamily="34" charset="0"/>
                </a:rPr>
                <a:t>Architecture Team</a:t>
              </a:r>
            </a:p>
          </p:txBody>
        </p:sp>
      </p:grpSp>
      <p:cxnSp>
        <p:nvCxnSpPr>
          <p:cNvPr id="28" name="Connector: Curved 27">
            <a:extLst>
              <a:ext uri="{FF2B5EF4-FFF2-40B4-BE49-F238E27FC236}">
                <a16:creationId xmlns:a16="http://schemas.microsoft.com/office/drawing/2014/main" id="{2BAE3CDD-AF5F-4B22-9508-000078F5DEF8}"/>
              </a:ext>
            </a:extLst>
          </p:cNvPr>
          <p:cNvCxnSpPr>
            <a:cxnSpLocks/>
            <a:stCxn id="12" idx="2"/>
            <a:endCxn id="24" idx="2"/>
          </p:cNvCxnSpPr>
          <p:nvPr/>
        </p:nvCxnSpPr>
        <p:spPr>
          <a:xfrm rot="5400000" flipH="1" flipV="1">
            <a:off x="9235146" y="1890671"/>
            <a:ext cx="402625" cy="5934602"/>
          </a:xfrm>
          <a:prstGeom prst="curvedConnector3">
            <a:avLst>
              <a:gd name="adj1" fmla="val -56777"/>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Connector: Curved 28">
            <a:extLst>
              <a:ext uri="{FF2B5EF4-FFF2-40B4-BE49-F238E27FC236}">
                <a16:creationId xmlns:a16="http://schemas.microsoft.com/office/drawing/2014/main" id="{2836CE22-49C7-4161-B3CD-56A1F0F66D80}"/>
              </a:ext>
            </a:extLst>
          </p:cNvPr>
          <p:cNvCxnSpPr>
            <a:cxnSpLocks/>
            <a:stCxn id="15" idx="2"/>
            <a:endCxn id="24" idx="2"/>
          </p:cNvCxnSpPr>
          <p:nvPr/>
        </p:nvCxnSpPr>
        <p:spPr>
          <a:xfrm rot="5400000" flipH="1" flipV="1">
            <a:off x="9968745" y="2570890"/>
            <a:ext cx="349246" cy="4520783"/>
          </a:xfrm>
          <a:prstGeom prst="curvedConnector3">
            <a:avLst>
              <a:gd name="adj1" fmla="val -65455"/>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Connector: Curved 29">
            <a:extLst>
              <a:ext uri="{FF2B5EF4-FFF2-40B4-BE49-F238E27FC236}">
                <a16:creationId xmlns:a16="http://schemas.microsoft.com/office/drawing/2014/main" id="{8AEEF044-1570-4A21-A52B-EE873ABACE6B}"/>
              </a:ext>
            </a:extLst>
          </p:cNvPr>
          <p:cNvCxnSpPr>
            <a:cxnSpLocks/>
            <a:stCxn id="17" idx="3"/>
            <a:endCxn id="24" idx="0"/>
          </p:cNvCxnSpPr>
          <p:nvPr/>
        </p:nvCxnSpPr>
        <p:spPr>
          <a:xfrm flipV="1">
            <a:off x="9626236" y="4148742"/>
            <a:ext cx="2777524" cy="327757"/>
          </a:xfrm>
          <a:prstGeom prst="curvedConnector4">
            <a:avLst>
              <a:gd name="adj1" fmla="val 38500"/>
              <a:gd name="adj2" fmla="val 169747"/>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Connector: Curved 30">
            <a:extLst>
              <a:ext uri="{FF2B5EF4-FFF2-40B4-BE49-F238E27FC236}">
                <a16:creationId xmlns:a16="http://schemas.microsoft.com/office/drawing/2014/main" id="{5DCDB8B6-85DC-41C3-8E99-0085A4F242E3}"/>
              </a:ext>
            </a:extLst>
          </p:cNvPr>
          <p:cNvCxnSpPr>
            <a:cxnSpLocks/>
            <a:stCxn id="26" idx="3"/>
            <a:endCxn id="24" idx="3"/>
          </p:cNvCxnSpPr>
          <p:nvPr/>
        </p:nvCxnSpPr>
        <p:spPr>
          <a:xfrm flipV="1">
            <a:off x="11860832" y="4402701"/>
            <a:ext cx="1181741" cy="2325457"/>
          </a:xfrm>
          <a:prstGeom prst="curvedConnector3">
            <a:avLst>
              <a:gd name="adj1" fmla="val 119344"/>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Connector: Curved 31">
            <a:extLst>
              <a:ext uri="{FF2B5EF4-FFF2-40B4-BE49-F238E27FC236}">
                <a16:creationId xmlns:a16="http://schemas.microsoft.com/office/drawing/2014/main" id="{9DA92B7C-8354-404B-9172-07170177CBE3}"/>
              </a:ext>
            </a:extLst>
          </p:cNvPr>
          <p:cNvCxnSpPr>
            <a:cxnSpLocks/>
            <a:stCxn id="24" idx="0"/>
            <a:endCxn id="5" idx="0"/>
          </p:cNvCxnSpPr>
          <p:nvPr/>
        </p:nvCxnSpPr>
        <p:spPr>
          <a:xfrm rot="16200000" flipV="1">
            <a:off x="5877757" y="-2377262"/>
            <a:ext cx="1395675" cy="11656333"/>
          </a:xfrm>
          <a:prstGeom prst="curvedConnector3">
            <a:avLst>
              <a:gd name="adj1" fmla="val 207374"/>
            </a:avLst>
          </a:prstGeom>
          <a:ln>
            <a:headEnd type="none" w="med" len="med"/>
            <a:tailEnd type="arrow" w="med" len="med"/>
          </a:ln>
        </p:spPr>
        <p:style>
          <a:lnRef idx="2">
            <a:schemeClr val="accent6"/>
          </a:lnRef>
          <a:fillRef idx="0">
            <a:schemeClr val="accent6"/>
          </a:fillRef>
          <a:effectRef idx="1">
            <a:schemeClr val="accent6"/>
          </a:effectRef>
          <a:fontRef idx="minor">
            <a:schemeClr val="tx1"/>
          </a:fontRef>
        </p:style>
      </p:cxnSp>
      <p:sp>
        <p:nvSpPr>
          <p:cNvPr id="33" name="TextBox 32">
            <a:extLst>
              <a:ext uri="{FF2B5EF4-FFF2-40B4-BE49-F238E27FC236}">
                <a16:creationId xmlns:a16="http://schemas.microsoft.com/office/drawing/2014/main" id="{F6B1A872-9026-4922-86EE-992BFA76B85D}"/>
              </a:ext>
            </a:extLst>
          </p:cNvPr>
          <p:cNvSpPr txBox="1"/>
          <p:nvPr/>
        </p:nvSpPr>
        <p:spPr>
          <a:xfrm>
            <a:off x="6071343" y="1060212"/>
            <a:ext cx="2067486" cy="523529"/>
          </a:xfrm>
          <a:prstGeom prst="rect">
            <a:avLst/>
          </a:prstGeom>
          <a:noFill/>
        </p:spPr>
        <p:txBody>
          <a:bodyPr wrap="square" lIns="0" tIns="0" rIns="0" bIns="0" rtlCol="0">
            <a:noAutofit/>
          </a:bodyPr>
          <a:lstStyle/>
          <a:p>
            <a:pPr algn="ctr"/>
            <a:r>
              <a:rPr lang="en-GB" sz="1400" dirty="0">
                <a:solidFill>
                  <a:schemeClr val="tx2"/>
                </a:solidFill>
                <a:latin typeface="Arial" panose="020B0604020202020204" pitchFamily="34" charset="0"/>
                <a:cs typeface="Arial" panose="020B0604020202020204" pitchFamily="34" charset="0"/>
              </a:rPr>
              <a:t>Request Rejected/ Additional Info Ask</a:t>
            </a:r>
          </a:p>
        </p:txBody>
      </p:sp>
      <p:cxnSp>
        <p:nvCxnSpPr>
          <p:cNvPr id="34" name="Connector: Curved 33">
            <a:extLst>
              <a:ext uri="{FF2B5EF4-FFF2-40B4-BE49-F238E27FC236}">
                <a16:creationId xmlns:a16="http://schemas.microsoft.com/office/drawing/2014/main" id="{517DC3F4-A19E-459B-890C-1AE8DDEB4BAA}"/>
              </a:ext>
            </a:extLst>
          </p:cNvPr>
          <p:cNvCxnSpPr>
            <a:cxnSpLocks/>
            <a:stCxn id="36" idx="2"/>
            <a:endCxn id="24" idx="2"/>
          </p:cNvCxnSpPr>
          <p:nvPr/>
        </p:nvCxnSpPr>
        <p:spPr>
          <a:xfrm rot="16200000" flipH="1">
            <a:off x="6161304" y="-1585798"/>
            <a:ext cx="780961" cy="11703951"/>
          </a:xfrm>
          <a:prstGeom prst="curvedConnector3">
            <a:avLst>
              <a:gd name="adj1" fmla="val 2044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858A2BA-C78D-4ED0-ACB1-5B8CDFB04B08}"/>
              </a:ext>
            </a:extLst>
          </p:cNvPr>
          <p:cNvCxnSpPr>
            <a:cxnSpLocks/>
            <a:stCxn id="88" idx="3"/>
            <a:endCxn id="7" idx="1"/>
          </p:cNvCxnSpPr>
          <p:nvPr/>
        </p:nvCxnSpPr>
        <p:spPr>
          <a:xfrm flipV="1">
            <a:off x="4197452" y="3126045"/>
            <a:ext cx="1008765" cy="2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0" name="Group 59">
            <a:extLst>
              <a:ext uri="{FF2B5EF4-FFF2-40B4-BE49-F238E27FC236}">
                <a16:creationId xmlns:a16="http://schemas.microsoft.com/office/drawing/2014/main" id="{D96651C2-93F9-492F-B6B6-15CFB9FA9948}"/>
              </a:ext>
            </a:extLst>
          </p:cNvPr>
          <p:cNvGrpSpPr/>
          <p:nvPr/>
        </p:nvGrpSpPr>
        <p:grpSpPr>
          <a:xfrm>
            <a:off x="5507" y="2753067"/>
            <a:ext cx="1388603" cy="1122631"/>
            <a:chOff x="781119" y="2410033"/>
            <a:chExt cx="1388603" cy="1122631"/>
          </a:xfrm>
        </p:grpSpPr>
        <p:pic>
          <p:nvPicPr>
            <p:cNvPr id="5" name="Content Placeholder 5" descr="User Crown Male with solid fill">
              <a:extLst>
                <a:ext uri="{FF2B5EF4-FFF2-40B4-BE49-F238E27FC236}">
                  <a16:creationId xmlns:a16="http://schemas.microsoft.com/office/drawing/2014/main" id="{A9D933C1-ACD6-4C6F-86FE-B0C3AFD00B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bwMode="gray">
            <a:xfrm>
              <a:off x="1065839" y="2410033"/>
              <a:ext cx="914400" cy="914400"/>
            </a:xfrm>
            <a:prstGeom prst="rect">
              <a:avLst/>
            </a:prstGeom>
          </p:spPr>
        </p:pic>
        <p:sp>
          <p:nvSpPr>
            <p:cNvPr id="36" name="TextBox 35">
              <a:extLst>
                <a:ext uri="{FF2B5EF4-FFF2-40B4-BE49-F238E27FC236}">
                  <a16:creationId xmlns:a16="http://schemas.microsoft.com/office/drawing/2014/main" id="{8B7D8AA6-7196-4DDF-A231-29F3E93DCB91}"/>
                </a:ext>
              </a:extLst>
            </p:cNvPr>
            <p:cNvSpPr txBox="1"/>
            <p:nvPr/>
          </p:nvSpPr>
          <p:spPr>
            <a:xfrm>
              <a:off x="781119" y="3232216"/>
              <a:ext cx="1388603" cy="300448"/>
            </a:xfrm>
            <a:prstGeom prst="rect">
              <a:avLst/>
            </a:prstGeom>
            <a:noFill/>
          </p:spPr>
          <p:txBody>
            <a:bodyPr wrap="square" lIns="0" tIns="0" rIns="0" bIns="0" rtlCol="0">
              <a:noAutofit/>
            </a:bodyPr>
            <a:lstStyle/>
            <a:p>
              <a:pPr algn="ctr"/>
              <a:r>
                <a:rPr lang="en-GB" sz="1400" dirty="0">
                  <a:solidFill>
                    <a:schemeClr val="tx2"/>
                  </a:solidFill>
                  <a:latin typeface="Arial" panose="020B0604020202020204" pitchFamily="34" charset="0"/>
                  <a:cs typeface="Arial" panose="020B0604020202020204" pitchFamily="34" charset="0"/>
                </a:rPr>
                <a:t>Biz/ Tech Requestor</a:t>
              </a:r>
            </a:p>
          </p:txBody>
        </p:sp>
      </p:grpSp>
      <p:sp>
        <p:nvSpPr>
          <p:cNvPr id="37" name="Rectangle: Rounded Corners 36">
            <a:extLst>
              <a:ext uri="{FF2B5EF4-FFF2-40B4-BE49-F238E27FC236}">
                <a16:creationId xmlns:a16="http://schemas.microsoft.com/office/drawing/2014/main" id="{10402186-BC62-43E6-82E8-8603D101F39F}"/>
              </a:ext>
            </a:extLst>
          </p:cNvPr>
          <p:cNvSpPr/>
          <p:nvPr/>
        </p:nvSpPr>
        <p:spPr>
          <a:xfrm>
            <a:off x="7163066" y="6597986"/>
            <a:ext cx="1474292" cy="914400"/>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tx1"/>
                </a:solidFill>
              </a:rPr>
              <a:t>Start </a:t>
            </a:r>
          </a:p>
          <a:p>
            <a:pPr algn="ctr"/>
            <a:r>
              <a:rPr lang="en-GB" sz="1400" b="1" dirty="0">
                <a:solidFill>
                  <a:schemeClr val="tx1"/>
                </a:solidFill>
              </a:rPr>
              <a:t>Solution Design </a:t>
            </a:r>
          </a:p>
          <a:p>
            <a:pPr algn="ctr"/>
            <a:r>
              <a:rPr lang="en-GB" sz="1400" b="1" dirty="0">
                <a:solidFill>
                  <a:schemeClr val="tx1"/>
                </a:solidFill>
              </a:rPr>
              <a:t>&amp; </a:t>
            </a:r>
          </a:p>
          <a:p>
            <a:pPr algn="ctr"/>
            <a:r>
              <a:rPr lang="en-GB" sz="1400" b="1" dirty="0">
                <a:solidFill>
                  <a:schemeClr val="tx1"/>
                </a:solidFill>
              </a:rPr>
              <a:t>Data Analysis</a:t>
            </a:r>
          </a:p>
        </p:txBody>
      </p:sp>
      <p:grpSp>
        <p:nvGrpSpPr>
          <p:cNvPr id="38" name="Group 37">
            <a:extLst>
              <a:ext uri="{FF2B5EF4-FFF2-40B4-BE49-F238E27FC236}">
                <a16:creationId xmlns:a16="http://schemas.microsoft.com/office/drawing/2014/main" id="{CAEE5925-7E3B-4EEA-899F-CCDAD8D79EC8}"/>
              </a:ext>
            </a:extLst>
          </p:cNvPr>
          <p:cNvGrpSpPr/>
          <p:nvPr/>
        </p:nvGrpSpPr>
        <p:grpSpPr>
          <a:xfrm>
            <a:off x="8231153" y="5870335"/>
            <a:ext cx="914400" cy="777621"/>
            <a:chOff x="8887506" y="3817608"/>
            <a:chExt cx="1388603" cy="1210990"/>
          </a:xfrm>
        </p:grpSpPr>
        <p:pic>
          <p:nvPicPr>
            <p:cNvPr id="39" name="Graphic 38" descr="Programmer male outline">
              <a:extLst>
                <a:ext uri="{FF2B5EF4-FFF2-40B4-BE49-F238E27FC236}">
                  <a16:creationId xmlns:a16="http://schemas.microsoft.com/office/drawing/2014/main" id="{3FCAFE5C-CF29-47DE-B834-A09B68566D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24608" y="3817608"/>
              <a:ext cx="914400" cy="914400"/>
            </a:xfrm>
            <a:prstGeom prst="rect">
              <a:avLst/>
            </a:prstGeom>
          </p:spPr>
        </p:pic>
        <p:sp>
          <p:nvSpPr>
            <p:cNvPr id="40" name="TextBox 39">
              <a:extLst>
                <a:ext uri="{FF2B5EF4-FFF2-40B4-BE49-F238E27FC236}">
                  <a16:creationId xmlns:a16="http://schemas.microsoft.com/office/drawing/2014/main" id="{755F245C-218D-4C34-8A98-59892651427F}"/>
                </a:ext>
              </a:extLst>
            </p:cNvPr>
            <p:cNvSpPr txBox="1"/>
            <p:nvPr/>
          </p:nvSpPr>
          <p:spPr>
            <a:xfrm>
              <a:off x="8887506" y="4728150"/>
              <a:ext cx="1388603" cy="300448"/>
            </a:xfrm>
            <a:prstGeom prst="rect">
              <a:avLst/>
            </a:prstGeom>
            <a:noFill/>
          </p:spPr>
          <p:txBody>
            <a:bodyPr wrap="square" lIns="0" tIns="0" rIns="0" bIns="0" rtlCol="0">
              <a:noAutofit/>
            </a:bodyPr>
            <a:lstStyle/>
            <a:p>
              <a:pPr algn="ctr"/>
              <a:r>
                <a:rPr lang="en-GB" sz="1200" dirty="0">
                  <a:solidFill>
                    <a:schemeClr val="tx2"/>
                  </a:solidFill>
                  <a:latin typeface="Arial" panose="020B0604020202020204" pitchFamily="34" charset="0"/>
                  <a:cs typeface="Arial" panose="020B0604020202020204" pitchFamily="34" charset="0"/>
                </a:rPr>
                <a:t>Solution Designers</a:t>
              </a:r>
            </a:p>
          </p:txBody>
        </p:sp>
      </p:grpSp>
      <p:grpSp>
        <p:nvGrpSpPr>
          <p:cNvPr id="41" name="Group 40">
            <a:extLst>
              <a:ext uri="{FF2B5EF4-FFF2-40B4-BE49-F238E27FC236}">
                <a16:creationId xmlns:a16="http://schemas.microsoft.com/office/drawing/2014/main" id="{1A00310D-3769-4E87-8AF3-7173096A0F94}"/>
              </a:ext>
            </a:extLst>
          </p:cNvPr>
          <p:cNvGrpSpPr/>
          <p:nvPr/>
        </p:nvGrpSpPr>
        <p:grpSpPr>
          <a:xfrm>
            <a:off x="6286610" y="6096258"/>
            <a:ext cx="1242256" cy="756570"/>
            <a:chOff x="6849244" y="3759283"/>
            <a:chExt cx="1388603" cy="1210990"/>
          </a:xfrm>
        </p:grpSpPr>
        <p:pic>
          <p:nvPicPr>
            <p:cNvPr id="42" name="Graphic 41" descr="Programmer male outline">
              <a:extLst>
                <a:ext uri="{FF2B5EF4-FFF2-40B4-BE49-F238E27FC236}">
                  <a16:creationId xmlns:a16="http://schemas.microsoft.com/office/drawing/2014/main" id="{2CA61321-DD07-4A7A-9F9A-2F94FDC0C4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6346" y="3759283"/>
              <a:ext cx="914400" cy="914400"/>
            </a:xfrm>
            <a:prstGeom prst="rect">
              <a:avLst/>
            </a:prstGeom>
          </p:spPr>
        </p:pic>
        <p:sp>
          <p:nvSpPr>
            <p:cNvPr id="43" name="TextBox 42">
              <a:extLst>
                <a:ext uri="{FF2B5EF4-FFF2-40B4-BE49-F238E27FC236}">
                  <a16:creationId xmlns:a16="http://schemas.microsoft.com/office/drawing/2014/main" id="{FD20D3BE-CCFF-4FEF-BFF5-2645DD9F3BF5}"/>
                </a:ext>
              </a:extLst>
            </p:cNvPr>
            <p:cNvSpPr txBox="1"/>
            <p:nvPr/>
          </p:nvSpPr>
          <p:spPr>
            <a:xfrm>
              <a:off x="6849244" y="4669825"/>
              <a:ext cx="1388603" cy="300448"/>
            </a:xfrm>
            <a:prstGeom prst="rect">
              <a:avLst/>
            </a:prstGeom>
            <a:noFill/>
          </p:spPr>
          <p:txBody>
            <a:bodyPr wrap="square" lIns="0" tIns="0" rIns="0" bIns="0" rtlCol="0">
              <a:noAutofit/>
            </a:bodyPr>
            <a:lstStyle/>
            <a:p>
              <a:pPr algn="ctr"/>
              <a:r>
                <a:rPr lang="en-GB" sz="1200" dirty="0">
                  <a:solidFill>
                    <a:schemeClr val="tx2"/>
                  </a:solidFill>
                  <a:latin typeface="Arial" panose="020B0604020202020204" pitchFamily="34" charset="0"/>
                  <a:cs typeface="Arial" panose="020B0604020202020204" pitchFamily="34" charset="0"/>
                </a:rPr>
                <a:t>Data Analysts</a:t>
              </a:r>
            </a:p>
          </p:txBody>
        </p:sp>
      </p:grpSp>
      <p:cxnSp>
        <p:nvCxnSpPr>
          <p:cNvPr id="44" name="Connector: Curved 43">
            <a:extLst>
              <a:ext uri="{FF2B5EF4-FFF2-40B4-BE49-F238E27FC236}">
                <a16:creationId xmlns:a16="http://schemas.microsoft.com/office/drawing/2014/main" id="{5FA80818-E89F-42D7-AC8C-8207636F6FC1}"/>
              </a:ext>
            </a:extLst>
          </p:cNvPr>
          <p:cNvCxnSpPr>
            <a:stCxn id="36" idx="2"/>
            <a:endCxn id="37" idx="1"/>
          </p:cNvCxnSpPr>
          <p:nvPr/>
        </p:nvCxnSpPr>
        <p:spPr>
          <a:xfrm rot="16200000" flipH="1">
            <a:off x="2341693" y="2233813"/>
            <a:ext cx="3179488" cy="6463257"/>
          </a:xfrm>
          <a:prstGeom prst="curvedConnector2">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45" name="TextBox 44">
            <a:extLst>
              <a:ext uri="{FF2B5EF4-FFF2-40B4-BE49-F238E27FC236}">
                <a16:creationId xmlns:a16="http://schemas.microsoft.com/office/drawing/2014/main" id="{54B7D44D-3F0C-4730-809F-EC562354BE73}"/>
              </a:ext>
            </a:extLst>
          </p:cNvPr>
          <p:cNvSpPr txBox="1"/>
          <p:nvPr/>
        </p:nvSpPr>
        <p:spPr>
          <a:xfrm>
            <a:off x="2713035" y="6142778"/>
            <a:ext cx="2067486" cy="523529"/>
          </a:xfrm>
          <a:prstGeom prst="rect">
            <a:avLst/>
          </a:prstGeom>
          <a:noFill/>
        </p:spPr>
        <p:txBody>
          <a:bodyPr wrap="square" lIns="0" tIns="0" rIns="0" bIns="0" rtlCol="0">
            <a:noAutofit/>
          </a:bodyPr>
          <a:lstStyle/>
          <a:p>
            <a:pPr algn="ctr"/>
            <a:r>
              <a:rPr lang="en-GB" sz="1400" dirty="0" err="1">
                <a:solidFill>
                  <a:schemeClr val="tx2"/>
                </a:solidFill>
                <a:latin typeface="Arial" panose="020B0604020202020204" pitchFamily="34" charset="0"/>
                <a:cs typeface="Arial" panose="020B0604020202020204" pitchFamily="34" charset="0"/>
              </a:rPr>
              <a:t>QnA</a:t>
            </a:r>
            <a:r>
              <a:rPr lang="en-GB" sz="1400" dirty="0">
                <a:solidFill>
                  <a:schemeClr val="tx2"/>
                </a:solidFill>
                <a:latin typeface="Arial" panose="020B0604020202020204" pitchFamily="34" charset="0"/>
                <a:cs typeface="Arial" panose="020B0604020202020204" pitchFamily="34" charset="0"/>
              </a:rPr>
              <a:t> and Information Sharing</a:t>
            </a:r>
          </a:p>
        </p:txBody>
      </p:sp>
      <p:sp>
        <p:nvSpPr>
          <p:cNvPr id="46" name="Oval 45">
            <a:extLst>
              <a:ext uri="{FF2B5EF4-FFF2-40B4-BE49-F238E27FC236}">
                <a16:creationId xmlns:a16="http://schemas.microsoft.com/office/drawing/2014/main" id="{32F89574-29DE-4CD1-B6E6-A5B9C95B8D5C}"/>
              </a:ext>
            </a:extLst>
          </p:cNvPr>
          <p:cNvSpPr/>
          <p:nvPr/>
        </p:nvSpPr>
        <p:spPr>
          <a:xfrm>
            <a:off x="4642647" y="3325000"/>
            <a:ext cx="403138" cy="361874"/>
          </a:xfrm>
          <a:prstGeom prst="ellips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bg1"/>
                </a:solidFill>
              </a:rPr>
              <a:t>1</a:t>
            </a:r>
          </a:p>
        </p:txBody>
      </p:sp>
      <p:sp>
        <p:nvSpPr>
          <p:cNvPr id="47" name="Oval 46">
            <a:extLst>
              <a:ext uri="{FF2B5EF4-FFF2-40B4-BE49-F238E27FC236}">
                <a16:creationId xmlns:a16="http://schemas.microsoft.com/office/drawing/2014/main" id="{312FD9A9-480D-4F0F-88F7-DC533BA4A517}"/>
              </a:ext>
            </a:extLst>
          </p:cNvPr>
          <p:cNvSpPr/>
          <p:nvPr/>
        </p:nvSpPr>
        <p:spPr>
          <a:xfrm>
            <a:off x="6357386" y="2986786"/>
            <a:ext cx="462918" cy="438322"/>
          </a:xfrm>
          <a:prstGeom prst="ellips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bg1"/>
                </a:solidFill>
              </a:rPr>
              <a:t>2</a:t>
            </a:r>
          </a:p>
        </p:txBody>
      </p:sp>
      <p:sp>
        <p:nvSpPr>
          <p:cNvPr id="48" name="Oval 47">
            <a:extLst>
              <a:ext uri="{FF2B5EF4-FFF2-40B4-BE49-F238E27FC236}">
                <a16:creationId xmlns:a16="http://schemas.microsoft.com/office/drawing/2014/main" id="{9FE458E6-AB20-4761-A176-E0C67911A5A4}"/>
              </a:ext>
            </a:extLst>
          </p:cNvPr>
          <p:cNvSpPr/>
          <p:nvPr/>
        </p:nvSpPr>
        <p:spPr>
          <a:xfrm>
            <a:off x="6230497" y="2072573"/>
            <a:ext cx="490978" cy="427176"/>
          </a:xfrm>
          <a:prstGeom prst="ellips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bg1"/>
                </a:solidFill>
              </a:rPr>
              <a:t>3</a:t>
            </a:r>
          </a:p>
        </p:txBody>
      </p:sp>
      <p:cxnSp>
        <p:nvCxnSpPr>
          <p:cNvPr id="49" name="Straight Arrow Connector 48">
            <a:extLst>
              <a:ext uri="{FF2B5EF4-FFF2-40B4-BE49-F238E27FC236}">
                <a16:creationId xmlns:a16="http://schemas.microsoft.com/office/drawing/2014/main" id="{7B5BDBB2-CB53-41A4-A2D1-EFDB8CF3FC97}"/>
              </a:ext>
            </a:extLst>
          </p:cNvPr>
          <p:cNvCxnSpPr>
            <a:cxnSpLocks/>
          </p:cNvCxnSpPr>
          <p:nvPr/>
        </p:nvCxnSpPr>
        <p:spPr>
          <a:xfrm flipV="1">
            <a:off x="6155528" y="3152395"/>
            <a:ext cx="983928" cy="126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EA459E32-30C5-4387-8E5C-12B258BD763D}"/>
              </a:ext>
            </a:extLst>
          </p:cNvPr>
          <p:cNvSpPr/>
          <p:nvPr/>
        </p:nvSpPr>
        <p:spPr>
          <a:xfrm>
            <a:off x="10049107" y="3007722"/>
            <a:ext cx="619566" cy="622437"/>
          </a:xfrm>
          <a:prstGeom prst="ellips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bg1"/>
                </a:solidFill>
              </a:rPr>
              <a:t>4</a:t>
            </a:r>
          </a:p>
        </p:txBody>
      </p:sp>
      <p:cxnSp>
        <p:nvCxnSpPr>
          <p:cNvPr id="51" name="Connector: Curved 50">
            <a:extLst>
              <a:ext uri="{FF2B5EF4-FFF2-40B4-BE49-F238E27FC236}">
                <a16:creationId xmlns:a16="http://schemas.microsoft.com/office/drawing/2014/main" id="{8010BC36-D13E-480F-9532-58163641823B}"/>
              </a:ext>
            </a:extLst>
          </p:cNvPr>
          <p:cNvCxnSpPr>
            <a:cxnSpLocks/>
            <a:endCxn id="24" idx="0"/>
          </p:cNvCxnSpPr>
          <p:nvPr/>
        </p:nvCxnSpPr>
        <p:spPr>
          <a:xfrm>
            <a:off x="8637358" y="3095105"/>
            <a:ext cx="3766402" cy="105363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Oval 51">
            <a:extLst>
              <a:ext uri="{FF2B5EF4-FFF2-40B4-BE49-F238E27FC236}">
                <a16:creationId xmlns:a16="http://schemas.microsoft.com/office/drawing/2014/main" id="{AFB796BE-8536-49F8-A220-18C97CF4C8D1}"/>
              </a:ext>
            </a:extLst>
          </p:cNvPr>
          <p:cNvSpPr/>
          <p:nvPr/>
        </p:nvSpPr>
        <p:spPr>
          <a:xfrm>
            <a:off x="9436458" y="1549167"/>
            <a:ext cx="513051" cy="468113"/>
          </a:xfrm>
          <a:prstGeom prst="ellips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bg1"/>
                </a:solidFill>
              </a:rPr>
              <a:t>5</a:t>
            </a:r>
          </a:p>
        </p:txBody>
      </p:sp>
      <p:sp>
        <p:nvSpPr>
          <p:cNvPr id="53" name="Oval 52">
            <a:extLst>
              <a:ext uri="{FF2B5EF4-FFF2-40B4-BE49-F238E27FC236}">
                <a16:creationId xmlns:a16="http://schemas.microsoft.com/office/drawing/2014/main" id="{A3FA5D8E-C7DA-4E86-92DE-1DBC0888CE6D}"/>
              </a:ext>
            </a:extLst>
          </p:cNvPr>
          <p:cNvSpPr/>
          <p:nvPr/>
        </p:nvSpPr>
        <p:spPr>
          <a:xfrm>
            <a:off x="10325763" y="6163920"/>
            <a:ext cx="619566" cy="622437"/>
          </a:xfrm>
          <a:prstGeom prst="ellips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bg1"/>
                </a:solidFill>
              </a:rPr>
              <a:t>6</a:t>
            </a:r>
          </a:p>
        </p:txBody>
      </p:sp>
      <p:cxnSp>
        <p:nvCxnSpPr>
          <p:cNvPr id="54" name="Connector: Curved 53">
            <a:extLst>
              <a:ext uri="{FF2B5EF4-FFF2-40B4-BE49-F238E27FC236}">
                <a16:creationId xmlns:a16="http://schemas.microsoft.com/office/drawing/2014/main" id="{ADE6D5EE-8D16-4CFD-A86C-0FFEA0D6F81C}"/>
              </a:ext>
            </a:extLst>
          </p:cNvPr>
          <p:cNvCxnSpPr>
            <a:cxnSpLocks/>
            <a:stCxn id="24" idx="2"/>
            <a:endCxn id="37" idx="3"/>
          </p:cNvCxnSpPr>
          <p:nvPr/>
        </p:nvCxnSpPr>
        <p:spPr>
          <a:xfrm rot="5400000">
            <a:off x="9321296" y="3972721"/>
            <a:ext cx="2398527" cy="376640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EBB85CE6-C445-4D8D-AD7A-FA4616CC4B88}"/>
              </a:ext>
            </a:extLst>
          </p:cNvPr>
          <p:cNvSpPr/>
          <p:nvPr/>
        </p:nvSpPr>
        <p:spPr>
          <a:xfrm>
            <a:off x="4783741" y="6575986"/>
            <a:ext cx="619566" cy="622437"/>
          </a:xfrm>
          <a:prstGeom prst="ellips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bg1"/>
                </a:solidFill>
              </a:rPr>
              <a:t>7</a:t>
            </a:r>
          </a:p>
        </p:txBody>
      </p:sp>
      <p:sp>
        <p:nvSpPr>
          <p:cNvPr id="56" name="Speech Bubble: Rectangle 55">
            <a:extLst>
              <a:ext uri="{FF2B5EF4-FFF2-40B4-BE49-F238E27FC236}">
                <a16:creationId xmlns:a16="http://schemas.microsoft.com/office/drawing/2014/main" id="{F5318654-FE50-4389-B387-E5143EF7B9AC}"/>
              </a:ext>
            </a:extLst>
          </p:cNvPr>
          <p:cNvSpPr/>
          <p:nvPr/>
        </p:nvSpPr>
        <p:spPr>
          <a:xfrm>
            <a:off x="11150695" y="1844336"/>
            <a:ext cx="2067486" cy="662680"/>
          </a:xfrm>
          <a:prstGeom prst="wedgeRectCallout">
            <a:avLst>
              <a:gd name="adj1" fmla="val -234870"/>
              <a:gd name="adj2" fmla="val 47593"/>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100" b="1" dirty="0">
                <a:solidFill>
                  <a:schemeClr val="accent6">
                    <a:lumMod val="75000"/>
                  </a:schemeClr>
                </a:solidFill>
              </a:rPr>
              <a:t>Reduced rejection rate</a:t>
            </a:r>
          </a:p>
        </p:txBody>
      </p:sp>
      <p:sp>
        <p:nvSpPr>
          <p:cNvPr id="57" name="Speech Bubble: Rectangle 56">
            <a:extLst>
              <a:ext uri="{FF2B5EF4-FFF2-40B4-BE49-F238E27FC236}">
                <a16:creationId xmlns:a16="http://schemas.microsoft.com/office/drawing/2014/main" id="{04C545BF-76AD-4F19-9E55-04D9E7F73EE5}"/>
              </a:ext>
            </a:extLst>
          </p:cNvPr>
          <p:cNvSpPr/>
          <p:nvPr/>
        </p:nvSpPr>
        <p:spPr>
          <a:xfrm>
            <a:off x="746181" y="6665122"/>
            <a:ext cx="2478518" cy="662680"/>
          </a:xfrm>
          <a:prstGeom prst="wedgeRectCallout">
            <a:avLst>
              <a:gd name="adj1" fmla="val 20254"/>
              <a:gd name="adj2" fmla="val -164651"/>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100" b="1" dirty="0">
                <a:solidFill>
                  <a:schemeClr val="accent6">
                    <a:lumMod val="75000"/>
                  </a:schemeClr>
                </a:solidFill>
              </a:rPr>
              <a:t>Faster solution design with more clarity</a:t>
            </a:r>
          </a:p>
        </p:txBody>
      </p:sp>
      <p:cxnSp>
        <p:nvCxnSpPr>
          <p:cNvPr id="79" name="Connector: Curved 78">
            <a:extLst>
              <a:ext uri="{FF2B5EF4-FFF2-40B4-BE49-F238E27FC236}">
                <a16:creationId xmlns:a16="http://schemas.microsoft.com/office/drawing/2014/main" id="{DD47A9C2-B0E2-43EA-98D9-199107AAEB0B}"/>
              </a:ext>
            </a:extLst>
          </p:cNvPr>
          <p:cNvCxnSpPr>
            <a:stCxn id="14" idx="3"/>
            <a:endCxn id="9" idx="2"/>
          </p:cNvCxnSpPr>
          <p:nvPr/>
        </p:nvCxnSpPr>
        <p:spPr>
          <a:xfrm flipH="1" flipV="1">
            <a:off x="7884224" y="3364574"/>
            <a:ext cx="355092" cy="1107784"/>
          </a:xfrm>
          <a:prstGeom prst="curvedConnector4">
            <a:avLst>
              <a:gd name="adj1" fmla="val -64378"/>
              <a:gd name="adj2" fmla="val 64606"/>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3" name="Connector: Curved 82">
            <a:extLst>
              <a:ext uri="{FF2B5EF4-FFF2-40B4-BE49-F238E27FC236}">
                <a16:creationId xmlns:a16="http://schemas.microsoft.com/office/drawing/2014/main" id="{53E3D314-CE1C-4860-BBDB-E04714E90AB0}"/>
              </a:ext>
            </a:extLst>
          </p:cNvPr>
          <p:cNvCxnSpPr>
            <a:stCxn id="11" idx="0"/>
          </p:cNvCxnSpPr>
          <p:nvPr/>
        </p:nvCxnSpPr>
        <p:spPr>
          <a:xfrm rot="5400000" flipH="1" flipV="1">
            <a:off x="6754821" y="3078913"/>
            <a:ext cx="842493" cy="1413817"/>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88" name="Rectangle: Rounded Corners 87">
            <a:extLst>
              <a:ext uri="{FF2B5EF4-FFF2-40B4-BE49-F238E27FC236}">
                <a16:creationId xmlns:a16="http://schemas.microsoft.com/office/drawing/2014/main" id="{9CD4CDE6-F3B4-4FFD-A033-0138D64E99B3}"/>
              </a:ext>
            </a:extLst>
          </p:cNvPr>
          <p:cNvSpPr/>
          <p:nvPr/>
        </p:nvSpPr>
        <p:spPr>
          <a:xfrm>
            <a:off x="3220466" y="2866390"/>
            <a:ext cx="976986" cy="519711"/>
          </a:xfrm>
          <a:prstGeom prst="round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tx1"/>
                </a:solidFill>
              </a:rPr>
              <a:t>Ask </a:t>
            </a:r>
          </a:p>
          <a:p>
            <a:pPr algn="ctr"/>
            <a:r>
              <a:rPr lang="en-GB" sz="1400" b="1" dirty="0">
                <a:solidFill>
                  <a:schemeClr val="tx1"/>
                </a:solidFill>
              </a:rPr>
              <a:t>Archie</a:t>
            </a:r>
          </a:p>
        </p:txBody>
      </p:sp>
      <p:cxnSp>
        <p:nvCxnSpPr>
          <p:cNvPr id="93" name="Straight Connector 92">
            <a:extLst>
              <a:ext uri="{FF2B5EF4-FFF2-40B4-BE49-F238E27FC236}">
                <a16:creationId xmlns:a16="http://schemas.microsoft.com/office/drawing/2014/main" id="{2C8E6B7D-15CC-4669-B0BF-A7955CABEE60}"/>
              </a:ext>
            </a:extLst>
          </p:cNvPr>
          <p:cNvCxnSpPr>
            <a:cxnSpLocks/>
          </p:cNvCxnSpPr>
          <p:nvPr/>
        </p:nvCxnSpPr>
        <p:spPr>
          <a:xfrm>
            <a:off x="3023606" y="2507016"/>
            <a:ext cx="0" cy="1433175"/>
          </a:xfrm>
          <a:prstGeom prst="line">
            <a:avLst/>
          </a:prstGeom>
          <a:ln w="12700">
            <a:solidFill>
              <a:srgbClr val="696161"/>
            </a:solidFill>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CC612E9-8297-418F-9AC5-8A459B23F8D7}"/>
              </a:ext>
            </a:extLst>
          </p:cNvPr>
          <p:cNvCxnSpPr/>
          <p:nvPr/>
        </p:nvCxnSpPr>
        <p:spPr>
          <a:xfrm>
            <a:off x="1394110" y="2862300"/>
            <a:ext cx="1670820" cy="0"/>
          </a:xfrm>
          <a:prstGeom prst="straightConnector1">
            <a:avLst/>
          </a:prstGeom>
          <a:ln w="12700">
            <a:solidFill>
              <a:srgbClr val="69616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393D76B3-7D40-4216-A78A-9B08714700BC}"/>
              </a:ext>
            </a:extLst>
          </p:cNvPr>
          <p:cNvSpPr txBox="1"/>
          <p:nvPr/>
        </p:nvSpPr>
        <p:spPr>
          <a:xfrm>
            <a:off x="887977" y="2639594"/>
            <a:ext cx="2067486" cy="523529"/>
          </a:xfrm>
          <a:prstGeom prst="rect">
            <a:avLst/>
          </a:prstGeom>
          <a:noFill/>
        </p:spPr>
        <p:txBody>
          <a:bodyPr wrap="square" lIns="0" tIns="0" rIns="0" bIns="0" rtlCol="0">
            <a:noAutofit/>
          </a:bodyPr>
          <a:lstStyle/>
          <a:p>
            <a:pPr algn="ctr"/>
            <a:r>
              <a:rPr lang="en-GB" sz="1400" dirty="0">
                <a:solidFill>
                  <a:schemeClr val="tx2"/>
                </a:solidFill>
                <a:latin typeface="Arial" panose="020B0604020202020204" pitchFamily="34" charset="0"/>
                <a:cs typeface="Arial" panose="020B0604020202020204" pitchFamily="34" charset="0"/>
              </a:rPr>
              <a:t>Ask for WR</a:t>
            </a:r>
          </a:p>
        </p:txBody>
      </p:sp>
      <p:cxnSp>
        <p:nvCxnSpPr>
          <p:cNvPr id="100" name="Straight Arrow Connector 99">
            <a:extLst>
              <a:ext uri="{FF2B5EF4-FFF2-40B4-BE49-F238E27FC236}">
                <a16:creationId xmlns:a16="http://schemas.microsoft.com/office/drawing/2014/main" id="{65027D82-BFAE-42A5-BD6A-3BE6DE809D78}"/>
              </a:ext>
            </a:extLst>
          </p:cNvPr>
          <p:cNvCxnSpPr/>
          <p:nvPr/>
        </p:nvCxnSpPr>
        <p:spPr>
          <a:xfrm flipH="1">
            <a:off x="1394110" y="3200409"/>
            <a:ext cx="1629496" cy="0"/>
          </a:xfrm>
          <a:prstGeom prst="straightConnector1">
            <a:avLst/>
          </a:prstGeom>
          <a:ln w="12700">
            <a:solidFill>
              <a:srgbClr val="696161"/>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D5ECCE8F-1609-46FE-9CF8-789DFF05E838}"/>
              </a:ext>
            </a:extLst>
          </p:cNvPr>
          <p:cNvSpPr txBox="1"/>
          <p:nvPr/>
        </p:nvSpPr>
        <p:spPr>
          <a:xfrm>
            <a:off x="1407624" y="2961570"/>
            <a:ext cx="1413340" cy="384738"/>
          </a:xfrm>
          <a:prstGeom prst="rect">
            <a:avLst/>
          </a:prstGeom>
          <a:noFill/>
        </p:spPr>
        <p:txBody>
          <a:bodyPr wrap="square" lIns="0" tIns="0" rIns="0" bIns="0" rtlCol="0">
            <a:noAutofit/>
          </a:bodyPr>
          <a:lstStyle/>
          <a:p>
            <a:pPr algn="ctr"/>
            <a:r>
              <a:rPr lang="en-GB" sz="1400" dirty="0">
                <a:solidFill>
                  <a:schemeClr val="tx2"/>
                </a:solidFill>
                <a:latin typeface="Arial" panose="020B0604020202020204" pitchFamily="34" charset="0"/>
                <a:cs typeface="Arial" panose="020B0604020202020204" pitchFamily="34" charset="0"/>
              </a:rPr>
              <a:t>Ask questions </a:t>
            </a:r>
          </a:p>
          <a:p>
            <a:pPr algn="ctr"/>
            <a:r>
              <a:rPr lang="en-GB" sz="1400" dirty="0">
                <a:solidFill>
                  <a:schemeClr val="tx2"/>
                </a:solidFill>
                <a:latin typeface="Arial" panose="020B0604020202020204" pitchFamily="34" charset="0"/>
                <a:cs typeface="Arial" panose="020B0604020202020204" pitchFamily="34" charset="0"/>
              </a:rPr>
              <a:t>upfront</a:t>
            </a:r>
          </a:p>
        </p:txBody>
      </p:sp>
      <p:cxnSp>
        <p:nvCxnSpPr>
          <p:cNvPr id="103" name="Straight Arrow Connector 102">
            <a:extLst>
              <a:ext uri="{FF2B5EF4-FFF2-40B4-BE49-F238E27FC236}">
                <a16:creationId xmlns:a16="http://schemas.microsoft.com/office/drawing/2014/main" id="{B9D09C35-B5BB-4FD7-B0DA-646C3B8E5400}"/>
              </a:ext>
            </a:extLst>
          </p:cNvPr>
          <p:cNvCxnSpPr/>
          <p:nvPr/>
        </p:nvCxnSpPr>
        <p:spPr>
          <a:xfrm flipH="1">
            <a:off x="1411715" y="3693290"/>
            <a:ext cx="1611891" cy="13323"/>
          </a:xfrm>
          <a:prstGeom prst="straightConnector1">
            <a:avLst/>
          </a:prstGeom>
          <a:ln w="12700">
            <a:solidFill>
              <a:srgbClr val="69616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4EF57664-500F-4C01-866C-B8A63CF578E9}"/>
              </a:ext>
            </a:extLst>
          </p:cNvPr>
          <p:cNvSpPr txBox="1"/>
          <p:nvPr/>
        </p:nvSpPr>
        <p:spPr>
          <a:xfrm>
            <a:off x="1159880" y="3486426"/>
            <a:ext cx="2067486" cy="523529"/>
          </a:xfrm>
          <a:prstGeom prst="rect">
            <a:avLst/>
          </a:prstGeom>
          <a:noFill/>
        </p:spPr>
        <p:txBody>
          <a:bodyPr wrap="square" lIns="0" tIns="0" rIns="0" bIns="0" rtlCol="0">
            <a:noAutofit/>
          </a:bodyPr>
          <a:lstStyle/>
          <a:p>
            <a:pPr algn="ctr"/>
            <a:r>
              <a:rPr lang="en-GB" sz="1400" dirty="0">
                <a:solidFill>
                  <a:schemeClr val="tx2"/>
                </a:solidFill>
                <a:latin typeface="Arial" panose="020B0604020202020204" pitchFamily="34" charset="0"/>
                <a:cs typeface="Arial" panose="020B0604020202020204" pitchFamily="34" charset="0"/>
              </a:rPr>
              <a:t>Share pattern and previous HLSDs</a:t>
            </a:r>
          </a:p>
        </p:txBody>
      </p:sp>
      <p:cxnSp>
        <p:nvCxnSpPr>
          <p:cNvPr id="106" name="Connector: Curved 105">
            <a:extLst>
              <a:ext uri="{FF2B5EF4-FFF2-40B4-BE49-F238E27FC236}">
                <a16:creationId xmlns:a16="http://schemas.microsoft.com/office/drawing/2014/main" id="{409B8175-E4BB-459E-98BE-B9DC8ABE70BC}"/>
              </a:ext>
            </a:extLst>
          </p:cNvPr>
          <p:cNvCxnSpPr>
            <a:stCxn id="5" idx="1"/>
          </p:cNvCxnSpPr>
          <p:nvPr/>
        </p:nvCxnSpPr>
        <p:spPr>
          <a:xfrm rot="10800000" flipH="1">
            <a:off x="290226" y="2753067"/>
            <a:ext cx="506999" cy="457201"/>
          </a:xfrm>
          <a:prstGeom prst="curvedConnector3">
            <a:avLst>
              <a:gd name="adj1" fmla="val -45089"/>
            </a:avLst>
          </a:prstGeom>
          <a:ln>
            <a:headEnd type="triangle"/>
            <a:tailEnd type="triangle"/>
          </a:ln>
        </p:spPr>
        <p:style>
          <a:lnRef idx="2">
            <a:schemeClr val="accent4"/>
          </a:lnRef>
          <a:fillRef idx="0">
            <a:schemeClr val="accent4"/>
          </a:fillRef>
          <a:effectRef idx="1">
            <a:schemeClr val="accent4"/>
          </a:effectRef>
          <a:fontRef idx="minor">
            <a:schemeClr val="tx1"/>
          </a:fontRef>
        </p:style>
      </p:cxnSp>
      <p:sp>
        <p:nvSpPr>
          <p:cNvPr id="107" name="Oval 106">
            <a:extLst>
              <a:ext uri="{FF2B5EF4-FFF2-40B4-BE49-F238E27FC236}">
                <a16:creationId xmlns:a16="http://schemas.microsoft.com/office/drawing/2014/main" id="{AF1D3072-938B-430E-B333-EAEA4BF269B4}"/>
              </a:ext>
            </a:extLst>
          </p:cNvPr>
          <p:cNvSpPr/>
          <p:nvPr/>
        </p:nvSpPr>
        <p:spPr>
          <a:xfrm>
            <a:off x="1720151" y="3952150"/>
            <a:ext cx="403138" cy="36187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bg1"/>
                </a:solidFill>
              </a:rPr>
              <a:t>0</a:t>
            </a:r>
          </a:p>
        </p:txBody>
      </p:sp>
      <p:sp>
        <p:nvSpPr>
          <p:cNvPr id="108" name="Rectangle: Rounded Corners 107">
            <a:extLst>
              <a:ext uri="{FF2B5EF4-FFF2-40B4-BE49-F238E27FC236}">
                <a16:creationId xmlns:a16="http://schemas.microsoft.com/office/drawing/2014/main" id="{1DF7AC0B-080C-4A73-90DF-7EE6AFE02BD8}"/>
              </a:ext>
            </a:extLst>
          </p:cNvPr>
          <p:cNvSpPr/>
          <p:nvPr/>
        </p:nvSpPr>
        <p:spPr>
          <a:xfrm>
            <a:off x="3096012" y="4069065"/>
            <a:ext cx="1248890" cy="519711"/>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GB" sz="1400" b="1" dirty="0">
                <a:solidFill>
                  <a:schemeClr val="tx1"/>
                </a:solidFill>
              </a:rPr>
              <a:t>Pattern Repo</a:t>
            </a:r>
          </a:p>
        </p:txBody>
      </p:sp>
      <p:cxnSp>
        <p:nvCxnSpPr>
          <p:cNvPr id="109" name="Connector: Curved 108">
            <a:extLst>
              <a:ext uri="{FF2B5EF4-FFF2-40B4-BE49-F238E27FC236}">
                <a16:creationId xmlns:a16="http://schemas.microsoft.com/office/drawing/2014/main" id="{489FF8F5-A30A-4AF7-9759-FAA66AB8CDFC}"/>
              </a:ext>
            </a:extLst>
          </p:cNvPr>
          <p:cNvCxnSpPr>
            <a:cxnSpLocks/>
            <a:stCxn id="108" idx="0"/>
            <a:endCxn id="88" idx="2"/>
          </p:cNvCxnSpPr>
          <p:nvPr/>
        </p:nvCxnSpPr>
        <p:spPr>
          <a:xfrm rot="16200000" flipV="1">
            <a:off x="3373226" y="3721834"/>
            <a:ext cx="682964" cy="11498"/>
          </a:xfrm>
          <a:prstGeom prst="curvedConnector3">
            <a:avLst>
              <a:gd name="adj1" fmla="val 50000"/>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113" name="Connector: Curved 112">
            <a:extLst>
              <a:ext uri="{FF2B5EF4-FFF2-40B4-BE49-F238E27FC236}">
                <a16:creationId xmlns:a16="http://schemas.microsoft.com/office/drawing/2014/main" id="{A016896D-64B9-4E1A-83F9-6247EEAAAE24}"/>
              </a:ext>
            </a:extLst>
          </p:cNvPr>
          <p:cNvCxnSpPr>
            <a:cxnSpLocks/>
            <a:stCxn id="42" idx="1"/>
            <a:endCxn id="108" idx="2"/>
          </p:cNvCxnSpPr>
          <p:nvPr/>
        </p:nvCxnSpPr>
        <p:spPr>
          <a:xfrm rot="10800000">
            <a:off x="3720457" y="4588777"/>
            <a:ext cx="2778266" cy="1793119"/>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6" name="Connector: Curved 115">
            <a:extLst>
              <a:ext uri="{FF2B5EF4-FFF2-40B4-BE49-F238E27FC236}">
                <a16:creationId xmlns:a16="http://schemas.microsoft.com/office/drawing/2014/main" id="{F443E62B-96FB-4C14-B155-2591285A99E9}"/>
              </a:ext>
            </a:extLst>
          </p:cNvPr>
          <p:cNvCxnSpPr>
            <a:cxnSpLocks/>
            <a:stCxn id="39" idx="1"/>
            <a:endCxn id="108" idx="2"/>
          </p:cNvCxnSpPr>
          <p:nvPr/>
        </p:nvCxnSpPr>
        <p:spPr>
          <a:xfrm rot="10800000">
            <a:off x="3720458" y="4588776"/>
            <a:ext cx="4666829" cy="1575144"/>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4790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FF04C3-AD43-4613-BF0A-FB6FBBC4C0EA}"/>
              </a:ext>
            </a:extLst>
          </p:cNvPr>
          <p:cNvSpPr>
            <a:spLocks noGrp="1"/>
          </p:cNvSpPr>
          <p:nvPr>
            <p:ph sz="quarter" idx="11"/>
          </p:nvPr>
        </p:nvSpPr>
        <p:spPr/>
        <p:txBody>
          <a:bodyPr/>
          <a:lstStyle/>
          <a:p>
            <a:endParaRPr lang="en-GB"/>
          </a:p>
        </p:txBody>
      </p:sp>
      <p:sp>
        <p:nvSpPr>
          <p:cNvPr id="3" name="Slide Number Placeholder 2">
            <a:extLst>
              <a:ext uri="{FF2B5EF4-FFF2-40B4-BE49-F238E27FC236}">
                <a16:creationId xmlns:a16="http://schemas.microsoft.com/office/drawing/2014/main" id="{60BC4881-B1B4-463E-8B28-90F84D2BE856}"/>
              </a:ext>
            </a:extLst>
          </p:cNvPr>
          <p:cNvSpPr>
            <a:spLocks noGrp="1"/>
          </p:cNvSpPr>
          <p:nvPr>
            <p:ph type="sldNum" sz="quarter" idx="10"/>
          </p:nvPr>
        </p:nvSpPr>
        <p:spPr/>
        <p:txBody>
          <a:bodyPr/>
          <a:lstStyle/>
          <a:p>
            <a:fld id="{08BDDC8D-36E9-467E-8CF1-750845950A7F}" type="slidenum">
              <a:rPr lang="en-GB" smtClean="0"/>
              <a:pPr/>
              <a:t>7</a:t>
            </a:fld>
            <a:endParaRPr lang="en-GB"/>
          </a:p>
        </p:txBody>
      </p:sp>
      <p:sp>
        <p:nvSpPr>
          <p:cNvPr id="4" name="Title 3">
            <a:extLst>
              <a:ext uri="{FF2B5EF4-FFF2-40B4-BE49-F238E27FC236}">
                <a16:creationId xmlns:a16="http://schemas.microsoft.com/office/drawing/2014/main" id="{C0E3A8F2-CA7A-4EF6-8F5B-EA79ADB3CC85}"/>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58426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F9FD81-CB13-4559-85D8-6678710FBE14}"/>
              </a:ext>
            </a:extLst>
          </p:cNvPr>
          <p:cNvSpPr>
            <a:spLocks noGrp="1"/>
          </p:cNvSpPr>
          <p:nvPr>
            <p:ph type="sldNum" sz="quarter" idx="10"/>
          </p:nvPr>
        </p:nvSpPr>
        <p:spPr/>
        <p:txBody>
          <a:bodyPr/>
          <a:lstStyle/>
          <a:p>
            <a:fld id="{08BDDC8D-36E9-467E-8CF1-750845950A7F}" type="slidenum">
              <a:rPr lang="en-GB" smtClean="0"/>
              <a:pPr/>
              <a:t>8</a:t>
            </a:fld>
            <a:endParaRPr lang="en-GB"/>
          </a:p>
        </p:txBody>
      </p:sp>
      <p:sp>
        <p:nvSpPr>
          <p:cNvPr id="4" name="Title 3">
            <a:extLst>
              <a:ext uri="{FF2B5EF4-FFF2-40B4-BE49-F238E27FC236}">
                <a16:creationId xmlns:a16="http://schemas.microsoft.com/office/drawing/2014/main" id="{8357C576-2EA8-4179-B7D9-23AF0872A530}"/>
              </a:ext>
            </a:extLst>
          </p:cNvPr>
          <p:cNvSpPr>
            <a:spLocks noGrp="1"/>
          </p:cNvSpPr>
          <p:nvPr>
            <p:ph type="title"/>
          </p:nvPr>
        </p:nvSpPr>
        <p:spPr>
          <a:xfrm>
            <a:off x="1860775" y="306853"/>
            <a:ext cx="8568000" cy="921600"/>
          </a:xfrm>
        </p:spPr>
        <p:txBody>
          <a:bodyPr/>
          <a:lstStyle/>
          <a:p>
            <a:r>
              <a:rPr lang="en-US" dirty="0"/>
              <a:t>Proposed Federated Team Structure</a:t>
            </a:r>
            <a:endParaRPr lang="en-GB" dirty="0"/>
          </a:p>
        </p:txBody>
      </p:sp>
      <p:sp>
        <p:nvSpPr>
          <p:cNvPr id="6" name="Oval 5">
            <a:extLst>
              <a:ext uri="{FF2B5EF4-FFF2-40B4-BE49-F238E27FC236}">
                <a16:creationId xmlns:a16="http://schemas.microsoft.com/office/drawing/2014/main" id="{FE607D51-314A-45A1-B948-4820A9428BDA}"/>
              </a:ext>
            </a:extLst>
          </p:cNvPr>
          <p:cNvSpPr/>
          <p:nvPr/>
        </p:nvSpPr>
        <p:spPr>
          <a:xfrm>
            <a:off x="2619589" y="1639614"/>
            <a:ext cx="2017986" cy="1355835"/>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lumMod val="75000"/>
                  </a:schemeClr>
                </a:solidFill>
              </a:rPr>
              <a:t>FFAF Spoke</a:t>
            </a:r>
            <a:endParaRPr lang="en-GB" sz="1000" b="1" dirty="0" err="1">
              <a:solidFill>
                <a:schemeClr val="tx1">
                  <a:lumMod val="75000"/>
                </a:schemeClr>
              </a:solidFill>
            </a:endParaRPr>
          </a:p>
        </p:txBody>
      </p:sp>
      <p:sp>
        <p:nvSpPr>
          <p:cNvPr id="7" name="Rectangle 6">
            <a:extLst>
              <a:ext uri="{FF2B5EF4-FFF2-40B4-BE49-F238E27FC236}">
                <a16:creationId xmlns:a16="http://schemas.microsoft.com/office/drawing/2014/main" id="{EE7B1B9D-21BA-4C8A-8AB9-3EFA18BA0120}"/>
              </a:ext>
            </a:extLst>
          </p:cNvPr>
          <p:cNvSpPr/>
          <p:nvPr/>
        </p:nvSpPr>
        <p:spPr>
          <a:xfrm>
            <a:off x="5227441" y="1954069"/>
            <a:ext cx="3415863" cy="291819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r>
              <a:rPr lang="en-US" sz="2000" b="1" dirty="0">
                <a:solidFill>
                  <a:schemeClr val="tx1"/>
                </a:solidFill>
              </a:rPr>
              <a:t>Hub</a:t>
            </a:r>
            <a:endParaRPr lang="en-GB" sz="2000" b="1" dirty="0" err="1">
              <a:solidFill>
                <a:schemeClr val="tx1"/>
              </a:solidFill>
            </a:endParaRPr>
          </a:p>
        </p:txBody>
      </p:sp>
      <p:sp>
        <p:nvSpPr>
          <p:cNvPr id="8" name="Rectangle 7">
            <a:extLst>
              <a:ext uri="{FF2B5EF4-FFF2-40B4-BE49-F238E27FC236}">
                <a16:creationId xmlns:a16="http://schemas.microsoft.com/office/drawing/2014/main" id="{E86F54E4-E548-4153-AB8A-9025CEDDF8B9}"/>
              </a:ext>
            </a:extLst>
          </p:cNvPr>
          <p:cNvSpPr/>
          <p:nvPr/>
        </p:nvSpPr>
        <p:spPr>
          <a:xfrm>
            <a:off x="6903787" y="2282301"/>
            <a:ext cx="1598613" cy="10142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100" b="1" dirty="0">
                <a:solidFill>
                  <a:schemeClr val="tx1">
                    <a:lumMod val="75000"/>
                  </a:schemeClr>
                </a:solidFill>
              </a:rPr>
              <a:t>Tower Leads</a:t>
            </a:r>
          </a:p>
          <a:p>
            <a:pPr algn="ctr"/>
            <a:r>
              <a:rPr lang="en-US" sz="1100" b="1" dirty="0">
                <a:solidFill>
                  <a:schemeClr val="tx1">
                    <a:lumMod val="75000"/>
                  </a:schemeClr>
                </a:solidFill>
              </a:rPr>
              <a:t>Solution Design </a:t>
            </a:r>
          </a:p>
          <a:p>
            <a:pPr algn="ctr"/>
            <a:r>
              <a:rPr lang="en-US" sz="1100" b="1" dirty="0">
                <a:solidFill>
                  <a:schemeClr val="tx1">
                    <a:lumMod val="75000"/>
                  </a:schemeClr>
                </a:solidFill>
              </a:rPr>
              <a:t>Tower Aligned</a:t>
            </a:r>
            <a:endParaRPr lang="en-GB" sz="2000" b="1" dirty="0" err="1">
              <a:solidFill>
                <a:schemeClr val="bg1"/>
              </a:solidFill>
            </a:endParaRPr>
          </a:p>
        </p:txBody>
      </p:sp>
      <p:sp>
        <p:nvSpPr>
          <p:cNvPr id="9" name="Rectangle 8">
            <a:extLst>
              <a:ext uri="{FF2B5EF4-FFF2-40B4-BE49-F238E27FC236}">
                <a16:creationId xmlns:a16="http://schemas.microsoft.com/office/drawing/2014/main" id="{3F0087B6-825C-4842-A710-F7ADE757BAAF}"/>
              </a:ext>
            </a:extLst>
          </p:cNvPr>
          <p:cNvSpPr/>
          <p:nvPr/>
        </p:nvSpPr>
        <p:spPr>
          <a:xfrm>
            <a:off x="5222419" y="2282301"/>
            <a:ext cx="1598613" cy="10142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100" b="1" dirty="0">
                <a:solidFill>
                  <a:schemeClr val="tx1">
                    <a:lumMod val="75000"/>
                  </a:schemeClr>
                </a:solidFill>
              </a:rPr>
              <a:t>Tower Leads</a:t>
            </a:r>
          </a:p>
          <a:p>
            <a:pPr algn="ctr"/>
            <a:r>
              <a:rPr lang="en-US" sz="1100" b="1" dirty="0">
                <a:solidFill>
                  <a:schemeClr val="tx1">
                    <a:lumMod val="75000"/>
                  </a:schemeClr>
                </a:solidFill>
              </a:rPr>
              <a:t>Solution Design </a:t>
            </a:r>
          </a:p>
          <a:p>
            <a:pPr algn="ctr"/>
            <a:r>
              <a:rPr lang="en-US" sz="1100" b="1" dirty="0">
                <a:solidFill>
                  <a:schemeClr val="tx1">
                    <a:lumMod val="75000"/>
                  </a:schemeClr>
                </a:solidFill>
              </a:rPr>
              <a:t>Tower Aligned</a:t>
            </a:r>
            <a:endParaRPr lang="en-GB" sz="2000" b="1" dirty="0" err="1">
              <a:solidFill>
                <a:schemeClr val="bg1"/>
              </a:solidFill>
            </a:endParaRPr>
          </a:p>
        </p:txBody>
      </p:sp>
      <p:sp>
        <p:nvSpPr>
          <p:cNvPr id="10" name="Rectangle 9">
            <a:extLst>
              <a:ext uri="{FF2B5EF4-FFF2-40B4-BE49-F238E27FC236}">
                <a16:creationId xmlns:a16="http://schemas.microsoft.com/office/drawing/2014/main" id="{B6AFF182-812F-4EFD-B263-EE1CD156BC3C}"/>
              </a:ext>
            </a:extLst>
          </p:cNvPr>
          <p:cNvSpPr/>
          <p:nvPr/>
        </p:nvSpPr>
        <p:spPr>
          <a:xfrm>
            <a:off x="5222418" y="3387002"/>
            <a:ext cx="1598613" cy="10142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100" b="1" dirty="0">
                <a:solidFill>
                  <a:schemeClr val="tx1">
                    <a:lumMod val="75000"/>
                  </a:schemeClr>
                </a:solidFill>
              </a:rPr>
              <a:t>Tower Leads</a:t>
            </a:r>
          </a:p>
          <a:p>
            <a:pPr algn="ctr"/>
            <a:r>
              <a:rPr lang="en-US" sz="1100" b="1" dirty="0">
                <a:solidFill>
                  <a:schemeClr val="tx1">
                    <a:lumMod val="75000"/>
                  </a:schemeClr>
                </a:solidFill>
              </a:rPr>
              <a:t>Solution Design </a:t>
            </a:r>
          </a:p>
          <a:p>
            <a:pPr algn="ctr"/>
            <a:r>
              <a:rPr lang="en-US" sz="1100" b="1" dirty="0">
                <a:solidFill>
                  <a:schemeClr val="tx1">
                    <a:lumMod val="75000"/>
                  </a:schemeClr>
                </a:solidFill>
              </a:rPr>
              <a:t>Tower Aligned</a:t>
            </a:r>
            <a:endParaRPr lang="en-GB" sz="1100" b="1" dirty="0" err="1">
              <a:solidFill>
                <a:schemeClr val="bg1"/>
              </a:solidFill>
            </a:endParaRPr>
          </a:p>
        </p:txBody>
      </p:sp>
      <p:sp>
        <p:nvSpPr>
          <p:cNvPr id="11" name="Rectangle 10">
            <a:extLst>
              <a:ext uri="{FF2B5EF4-FFF2-40B4-BE49-F238E27FC236}">
                <a16:creationId xmlns:a16="http://schemas.microsoft.com/office/drawing/2014/main" id="{AC52D459-22EC-413D-85E3-7FDF17139D05}"/>
              </a:ext>
            </a:extLst>
          </p:cNvPr>
          <p:cNvSpPr/>
          <p:nvPr/>
        </p:nvSpPr>
        <p:spPr>
          <a:xfrm>
            <a:off x="6903786" y="3387002"/>
            <a:ext cx="1598613" cy="10142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100" b="1" dirty="0">
                <a:solidFill>
                  <a:schemeClr val="tx1">
                    <a:lumMod val="75000"/>
                  </a:schemeClr>
                </a:solidFill>
              </a:rPr>
              <a:t>Tower Leads</a:t>
            </a:r>
          </a:p>
          <a:p>
            <a:pPr algn="ctr"/>
            <a:r>
              <a:rPr lang="en-US" sz="1100" b="1" dirty="0">
                <a:solidFill>
                  <a:schemeClr val="tx1">
                    <a:lumMod val="75000"/>
                  </a:schemeClr>
                </a:solidFill>
              </a:rPr>
              <a:t>Solution Design </a:t>
            </a:r>
          </a:p>
          <a:p>
            <a:pPr algn="ctr"/>
            <a:r>
              <a:rPr lang="en-US" sz="1100" b="1" dirty="0">
                <a:solidFill>
                  <a:schemeClr val="tx1">
                    <a:lumMod val="75000"/>
                  </a:schemeClr>
                </a:solidFill>
              </a:rPr>
              <a:t>Tower Aligned</a:t>
            </a:r>
            <a:endParaRPr lang="en-GB" sz="1100" b="1" dirty="0" err="1">
              <a:solidFill>
                <a:schemeClr val="bg1"/>
              </a:solidFill>
            </a:endParaRPr>
          </a:p>
        </p:txBody>
      </p:sp>
      <p:sp>
        <p:nvSpPr>
          <p:cNvPr id="16" name="Oval 15">
            <a:extLst>
              <a:ext uri="{FF2B5EF4-FFF2-40B4-BE49-F238E27FC236}">
                <a16:creationId xmlns:a16="http://schemas.microsoft.com/office/drawing/2014/main" id="{7E4C196D-7462-4736-ABDB-A1E2269E3AB6}"/>
              </a:ext>
            </a:extLst>
          </p:cNvPr>
          <p:cNvSpPr/>
          <p:nvPr/>
        </p:nvSpPr>
        <p:spPr>
          <a:xfrm>
            <a:off x="3869906" y="2635955"/>
            <a:ext cx="1060883" cy="103526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lumMod val="75000"/>
                  </a:schemeClr>
                </a:solidFill>
              </a:rPr>
              <a:t>D&amp;A Solution</a:t>
            </a:r>
          </a:p>
          <a:p>
            <a:pPr algn="ctr"/>
            <a:r>
              <a:rPr lang="en-US" sz="1000" b="1" dirty="0">
                <a:solidFill>
                  <a:schemeClr val="tx1">
                    <a:lumMod val="75000"/>
                  </a:schemeClr>
                </a:solidFill>
              </a:rPr>
              <a:t>Champ</a:t>
            </a:r>
            <a:endParaRPr lang="en-GB" sz="1000" b="1" dirty="0" err="1">
              <a:solidFill>
                <a:schemeClr val="tx1">
                  <a:lumMod val="75000"/>
                </a:schemeClr>
              </a:solidFill>
            </a:endParaRPr>
          </a:p>
        </p:txBody>
      </p:sp>
      <p:sp>
        <p:nvSpPr>
          <p:cNvPr id="17" name="Oval 16">
            <a:extLst>
              <a:ext uri="{FF2B5EF4-FFF2-40B4-BE49-F238E27FC236}">
                <a16:creationId xmlns:a16="http://schemas.microsoft.com/office/drawing/2014/main" id="{4D9BF0ED-DA6E-4939-A22F-6D77044A6A48}"/>
              </a:ext>
            </a:extLst>
          </p:cNvPr>
          <p:cNvSpPr/>
          <p:nvPr/>
        </p:nvSpPr>
        <p:spPr>
          <a:xfrm>
            <a:off x="3917734" y="1377973"/>
            <a:ext cx="1060883" cy="103526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lumMod val="75000"/>
                  </a:schemeClr>
                </a:solidFill>
              </a:rPr>
              <a:t>Business </a:t>
            </a:r>
          </a:p>
          <a:p>
            <a:pPr algn="ctr"/>
            <a:r>
              <a:rPr lang="en-US" sz="1000" b="1" dirty="0">
                <a:solidFill>
                  <a:schemeClr val="tx1">
                    <a:lumMod val="75000"/>
                  </a:schemeClr>
                </a:solidFill>
              </a:rPr>
              <a:t>Programme </a:t>
            </a:r>
          </a:p>
          <a:p>
            <a:pPr algn="ctr"/>
            <a:r>
              <a:rPr lang="en-US" sz="1000" b="1" dirty="0">
                <a:solidFill>
                  <a:schemeClr val="tx1">
                    <a:lumMod val="75000"/>
                  </a:schemeClr>
                </a:solidFill>
              </a:rPr>
              <a:t>Manager</a:t>
            </a:r>
            <a:endParaRPr lang="en-GB" sz="1000" b="1" dirty="0" err="1">
              <a:solidFill>
                <a:schemeClr val="tx1">
                  <a:lumMod val="75000"/>
                </a:schemeClr>
              </a:solidFill>
            </a:endParaRPr>
          </a:p>
        </p:txBody>
      </p:sp>
      <p:sp>
        <p:nvSpPr>
          <p:cNvPr id="18" name="Oval 17">
            <a:extLst>
              <a:ext uri="{FF2B5EF4-FFF2-40B4-BE49-F238E27FC236}">
                <a16:creationId xmlns:a16="http://schemas.microsoft.com/office/drawing/2014/main" id="{20AAF256-20FD-4DF1-AA50-2B2B1ACF89ED}"/>
              </a:ext>
            </a:extLst>
          </p:cNvPr>
          <p:cNvSpPr/>
          <p:nvPr/>
        </p:nvSpPr>
        <p:spPr>
          <a:xfrm>
            <a:off x="1999592" y="1780433"/>
            <a:ext cx="619998" cy="103526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lumMod val="75000"/>
                  </a:schemeClr>
                </a:solidFill>
              </a:rPr>
              <a:t>Business</a:t>
            </a:r>
          </a:p>
        </p:txBody>
      </p:sp>
      <p:sp>
        <p:nvSpPr>
          <p:cNvPr id="19" name="Oval 18">
            <a:extLst>
              <a:ext uri="{FF2B5EF4-FFF2-40B4-BE49-F238E27FC236}">
                <a16:creationId xmlns:a16="http://schemas.microsoft.com/office/drawing/2014/main" id="{98E73E1A-C933-42F5-9DE4-16200AF4FF01}"/>
              </a:ext>
            </a:extLst>
          </p:cNvPr>
          <p:cNvSpPr/>
          <p:nvPr/>
        </p:nvSpPr>
        <p:spPr>
          <a:xfrm>
            <a:off x="2572290" y="4731445"/>
            <a:ext cx="2017986" cy="1355835"/>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lumMod val="75000"/>
                  </a:schemeClr>
                </a:solidFill>
              </a:rPr>
              <a:t>Retails Spoke</a:t>
            </a:r>
            <a:endParaRPr lang="en-GB" sz="1000" b="1" dirty="0" err="1">
              <a:solidFill>
                <a:schemeClr val="tx1">
                  <a:lumMod val="75000"/>
                </a:schemeClr>
              </a:solidFill>
            </a:endParaRPr>
          </a:p>
        </p:txBody>
      </p:sp>
      <p:sp>
        <p:nvSpPr>
          <p:cNvPr id="20" name="Oval 19">
            <a:extLst>
              <a:ext uri="{FF2B5EF4-FFF2-40B4-BE49-F238E27FC236}">
                <a16:creationId xmlns:a16="http://schemas.microsoft.com/office/drawing/2014/main" id="{2F931B4C-0D6F-4E47-90FD-7E701937E3CE}"/>
              </a:ext>
            </a:extLst>
          </p:cNvPr>
          <p:cNvSpPr/>
          <p:nvPr/>
        </p:nvSpPr>
        <p:spPr>
          <a:xfrm>
            <a:off x="3822607" y="5727786"/>
            <a:ext cx="1060883" cy="103526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lumMod val="75000"/>
                  </a:schemeClr>
                </a:solidFill>
              </a:rPr>
              <a:t>D&amp;A</a:t>
            </a:r>
          </a:p>
          <a:p>
            <a:pPr algn="ctr"/>
            <a:r>
              <a:rPr lang="en-US" sz="1000" b="1" dirty="0">
                <a:solidFill>
                  <a:schemeClr val="tx1">
                    <a:lumMod val="75000"/>
                  </a:schemeClr>
                </a:solidFill>
              </a:rPr>
              <a:t>Solution </a:t>
            </a:r>
          </a:p>
          <a:p>
            <a:pPr algn="ctr"/>
            <a:r>
              <a:rPr lang="en-US" sz="1000" b="1" dirty="0">
                <a:solidFill>
                  <a:schemeClr val="tx1">
                    <a:lumMod val="75000"/>
                  </a:schemeClr>
                </a:solidFill>
              </a:rPr>
              <a:t>Champ</a:t>
            </a:r>
            <a:endParaRPr lang="en-GB" sz="1000" b="1" dirty="0" err="1">
              <a:solidFill>
                <a:schemeClr val="tx1">
                  <a:lumMod val="75000"/>
                </a:schemeClr>
              </a:solidFill>
            </a:endParaRPr>
          </a:p>
        </p:txBody>
      </p:sp>
      <p:sp>
        <p:nvSpPr>
          <p:cNvPr id="21" name="Oval 20">
            <a:extLst>
              <a:ext uri="{FF2B5EF4-FFF2-40B4-BE49-F238E27FC236}">
                <a16:creationId xmlns:a16="http://schemas.microsoft.com/office/drawing/2014/main" id="{0F493FE7-8FC0-471A-A525-37B37AD48D54}"/>
              </a:ext>
            </a:extLst>
          </p:cNvPr>
          <p:cNvSpPr/>
          <p:nvPr/>
        </p:nvSpPr>
        <p:spPr>
          <a:xfrm>
            <a:off x="3870435" y="4469804"/>
            <a:ext cx="1060883" cy="103526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lumMod val="75000"/>
                  </a:schemeClr>
                </a:solidFill>
              </a:rPr>
              <a:t>Business </a:t>
            </a:r>
          </a:p>
          <a:p>
            <a:pPr algn="ctr"/>
            <a:r>
              <a:rPr lang="en-US" sz="1000" b="1" dirty="0">
                <a:solidFill>
                  <a:schemeClr val="tx1">
                    <a:lumMod val="75000"/>
                  </a:schemeClr>
                </a:solidFill>
              </a:rPr>
              <a:t>Programme </a:t>
            </a:r>
          </a:p>
          <a:p>
            <a:pPr algn="ctr"/>
            <a:r>
              <a:rPr lang="en-US" sz="1000" b="1" dirty="0">
                <a:solidFill>
                  <a:schemeClr val="tx1">
                    <a:lumMod val="75000"/>
                  </a:schemeClr>
                </a:solidFill>
              </a:rPr>
              <a:t>Manager</a:t>
            </a:r>
            <a:endParaRPr lang="en-GB" sz="1000" b="1" dirty="0" err="1">
              <a:solidFill>
                <a:schemeClr val="tx1">
                  <a:lumMod val="75000"/>
                </a:schemeClr>
              </a:solidFill>
            </a:endParaRPr>
          </a:p>
        </p:txBody>
      </p:sp>
      <p:sp>
        <p:nvSpPr>
          <p:cNvPr id="22" name="Oval 21">
            <a:extLst>
              <a:ext uri="{FF2B5EF4-FFF2-40B4-BE49-F238E27FC236}">
                <a16:creationId xmlns:a16="http://schemas.microsoft.com/office/drawing/2014/main" id="{C11353DA-85B4-4354-AA5F-9C319FDB1421}"/>
              </a:ext>
            </a:extLst>
          </p:cNvPr>
          <p:cNvSpPr/>
          <p:nvPr/>
        </p:nvSpPr>
        <p:spPr>
          <a:xfrm>
            <a:off x="1952293" y="4872264"/>
            <a:ext cx="619998" cy="103526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lumMod val="75000"/>
                  </a:schemeClr>
                </a:solidFill>
              </a:rPr>
              <a:t>Business</a:t>
            </a:r>
          </a:p>
        </p:txBody>
      </p:sp>
      <p:sp>
        <p:nvSpPr>
          <p:cNvPr id="27" name="Oval 26">
            <a:extLst>
              <a:ext uri="{FF2B5EF4-FFF2-40B4-BE49-F238E27FC236}">
                <a16:creationId xmlns:a16="http://schemas.microsoft.com/office/drawing/2014/main" id="{99F373A6-419D-4320-88A0-BB7E183F4A6E}"/>
              </a:ext>
            </a:extLst>
          </p:cNvPr>
          <p:cNvSpPr/>
          <p:nvPr/>
        </p:nvSpPr>
        <p:spPr>
          <a:xfrm>
            <a:off x="9314651" y="3405343"/>
            <a:ext cx="2017986" cy="1355835"/>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lumMod val="75000"/>
                  </a:schemeClr>
                </a:solidFill>
              </a:rPr>
              <a:t>Risk Spoke</a:t>
            </a:r>
            <a:endParaRPr lang="en-GB" sz="1000" b="1" dirty="0" err="1">
              <a:solidFill>
                <a:schemeClr val="tx1">
                  <a:lumMod val="75000"/>
                </a:schemeClr>
              </a:solidFill>
            </a:endParaRPr>
          </a:p>
        </p:txBody>
      </p:sp>
      <p:sp>
        <p:nvSpPr>
          <p:cNvPr id="28" name="Oval 27">
            <a:extLst>
              <a:ext uri="{FF2B5EF4-FFF2-40B4-BE49-F238E27FC236}">
                <a16:creationId xmlns:a16="http://schemas.microsoft.com/office/drawing/2014/main" id="{533ADFA4-A1E4-42B5-BBB1-D374E8A64CF6}"/>
              </a:ext>
            </a:extLst>
          </p:cNvPr>
          <p:cNvSpPr/>
          <p:nvPr/>
        </p:nvSpPr>
        <p:spPr>
          <a:xfrm>
            <a:off x="8784210" y="4200384"/>
            <a:ext cx="1060883" cy="103526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lumMod val="75000"/>
                  </a:schemeClr>
                </a:solidFill>
              </a:rPr>
              <a:t>D&amp;A </a:t>
            </a:r>
          </a:p>
          <a:p>
            <a:pPr algn="ctr"/>
            <a:r>
              <a:rPr lang="en-GB" sz="1000" b="1" dirty="0">
                <a:solidFill>
                  <a:schemeClr val="tx1">
                    <a:lumMod val="75000"/>
                  </a:schemeClr>
                </a:solidFill>
              </a:rPr>
              <a:t> Solution Champ</a:t>
            </a:r>
          </a:p>
          <a:p>
            <a:pPr algn="ctr"/>
            <a:endParaRPr lang="en-GB" sz="1000" b="1" dirty="0">
              <a:solidFill>
                <a:schemeClr val="tx1">
                  <a:lumMod val="75000"/>
                </a:schemeClr>
              </a:solidFill>
            </a:endParaRPr>
          </a:p>
          <a:p>
            <a:pPr algn="ctr"/>
            <a:endParaRPr lang="en-GB" sz="1000" b="1" dirty="0" err="1">
              <a:solidFill>
                <a:schemeClr val="tx1">
                  <a:lumMod val="75000"/>
                </a:schemeClr>
              </a:solidFill>
            </a:endParaRPr>
          </a:p>
        </p:txBody>
      </p:sp>
      <p:sp>
        <p:nvSpPr>
          <p:cNvPr id="29" name="Oval 28">
            <a:extLst>
              <a:ext uri="{FF2B5EF4-FFF2-40B4-BE49-F238E27FC236}">
                <a16:creationId xmlns:a16="http://schemas.microsoft.com/office/drawing/2014/main" id="{0372D509-1AB9-4681-95B6-E0AF33F785D6}"/>
              </a:ext>
            </a:extLst>
          </p:cNvPr>
          <p:cNvSpPr/>
          <p:nvPr/>
        </p:nvSpPr>
        <p:spPr>
          <a:xfrm>
            <a:off x="8784210" y="2969179"/>
            <a:ext cx="1060883" cy="103526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lumMod val="75000"/>
                  </a:schemeClr>
                </a:solidFill>
              </a:rPr>
              <a:t>Business </a:t>
            </a:r>
          </a:p>
          <a:p>
            <a:pPr algn="ctr"/>
            <a:r>
              <a:rPr lang="en-US" sz="1000" b="1" dirty="0">
                <a:solidFill>
                  <a:schemeClr val="tx1">
                    <a:lumMod val="75000"/>
                  </a:schemeClr>
                </a:solidFill>
              </a:rPr>
              <a:t>Programme </a:t>
            </a:r>
          </a:p>
          <a:p>
            <a:pPr algn="ctr"/>
            <a:r>
              <a:rPr lang="en-US" sz="1000" b="1" dirty="0">
                <a:solidFill>
                  <a:schemeClr val="tx1">
                    <a:lumMod val="75000"/>
                  </a:schemeClr>
                </a:solidFill>
              </a:rPr>
              <a:t>Manager</a:t>
            </a:r>
            <a:endParaRPr lang="en-GB" sz="1000" b="1" dirty="0" err="1">
              <a:solidFill>
                <a:schemeClr val="tx1">
                  <a:lumMod val="75000"/>
                </a:schemeClr>
              </a:solidFill>
            </a:endParaRPr>
          </a:p>
        </p:txBody>
      </p:sp>
      <p:sp>
        <p:nvSpPr>
          <p:cNvPr id="30" name="Oval 29">
            <a:extLst>
              <a:ext uri="{FF2B5EF4-FFF2-40B4-BE49-F238E27FC236}">
                <a16:creationId xmlns:a16="http://schemas.microsoft.com/office/drawing/2014/main" id="{BA9D03BB-4A3D-4559-9CE3-A224D136C35D}"/>
              </a:ext>
            </a:extLst>
          </p:cNvPr>
          <p:cNvSpPr/>
          <p:nvPr/>
        </p:nvSpPr>
        <p:spPr>
          <a:xfrm>
            <a:off x="11332637" y="3531085"/>
            <a:ext cx="530442" cy="1035269"/>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000" b="1" dirty="0">
                <a:solidFill>
                  <a:schemeClr val="tx1">
                    <a:lumMod val="75000"/>
                  </a:schemeClr>
                </a:solidFill>
              </a:rPr>
              <a:t>Business</a:t>
            </a:r>
          </a:p>
        </p:txBody>
      </p:sp>
      <p:sp>
        <p:nvSpPr>
          <p:cNvPr id="31" name="Flowchart: Alternate Process 30">
            <a:extLst>
              <a:ext uri="{FF2B5EF4-FFF2-40B4-BE49-F238E27FC236}">
                <a16:creationId xmlns:a16="http://schemas.microsoft.com/office/drawing/2014/main" id="{84EFBBAF-A780-4262-8383-3BB0725E0037}"/>
              </a:ext>
            </a:extLst>
          </p:cNvPr>
          <p:cNvSpPr/>
          <p:nvPr/>
        </p:nvSpPr>
        <p:spPr>
          <a:xfrm>
            <a:off x="4978616" y="5363861"/>
            <a:ext cx="3953920" cy="1238732"/>
          </a:xfrm>
          <a:prstGeom prst="flowChartAlternateProcess">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228600" indent="-228600">
              <a:buFont typeface="+mj-lt"/>
              <a:buAutoNum type="arabicPeriod"/>
            </a:pPr>
            <a:r>
              <a:rPr lang="en-US" sz="1100" dirty="0">
                <a:solidFill>
                  <a:schemeClr val="tx1">
                    <a:lumMod val="75000"/>
                  </a:schemeClr>
                </a:solidFill>
              </a:rPr>
              <a:t>Centralized Repositories exposed to Business Franchises</a:t>
            </a:r>
          </a:p>
          <a:p>
            <a:pPr marL="228600" indent="-228600">
              <a:buFont typeface="+mj-lt"/>
              <a:buAutoNum type="arabicPeriod"/>
            </a:pPr>
            <a:r>
              <a:rPr lang="en-US" sz="1100" dirty="0">
                <a:solidFill>
                  <a:schemeClr val="tx1">
                    <a:lumMod val="75000"/>
                  </a:schemeClr>
                </a:solidFill>
              </a:rPr>
              <a:t>Data catalogue list</a:t>
            </a:r>
          </a:p>
          <a:p>
            <a:pPr marL="228600" indent="-228600">
              <a:buFont typeface="+mj-lt"/>
              <a:buAutoNum type="arabicPeriod"/>
            </a:pPr>
            <a:r>
              <a:rPr lang="en-US" sz="1100" dirty="0">
                <a:solidFill>
                  <a:schemeClr val="tx1">
                    <a:lumMod val="75000"/>
                  </a:schemeClr>
                </a:solidFill>
              </a:rPr>
              <a:t>Data pattern list</a:t>
            </a:r>
          </a:p>
          <a:p>
            <a:pPr marL="228600" indent="-228600">
              <a:buFont typeface="+mj-lt"/>
              <a:buAutoNum type="arabicPeriod"/>
            </a:pPr>
            <a:r>
              <a:rPr lang="en-US" sz="1100" dirty="0">
                <a:solidFill>
                  <a:schemeClr val="tx1">
                    <a:lumMod val="75000"/>
                  </a:schemeClr>
                </a:solidFill>
              </a:rPr>
              <a:t>Knowledge sessions</a:t>
            </a:r>
            <a:endParaRPr lang="en-GB" sz="1100" dirty="0" err="1">
              <a:solidFill>
                <a:schemeClr val="tx1">
                  <a:lumMod val="75000"/>
                </a:schemeClr>
              </a:solidFill>
            </a:endParaRPr>
          </a:p>
        </p:txBody>
      </p:sp>
    </p:spTree>
    <p:extLst>
      <p:ext uri="{BB962C8B-B14F-4D97-AF65-F5344CB8AC3E}">
        <p14:creationId xmlns:p14="http://schemas.microsoft.com/office/powerpoint/2010/main" val="29087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BDA09-02BB-47BB-ACCC-F4EA729B71A9}"/>
              </a:ext>
            </a:extLst>
          </p:cNvPr>
          <p:cNvSpPr>
            <a:spLocks noGrp="1"/>
          </p:cNvSpPr>
          <p:nvPr>
            <p:ph sz="quarter" idx="11"/>
          </p:nvPr>
        </p:nvSpPr>
        <p:spPr>
          <a:xfrm>
            <a:off x="1773093" y="1816274"/>
            <a:ext cx="9720000" cy="3330240"/>
          </a:xfrm>
        </p:spPr>
        <p:txBody>
          <a:bodyPr/>
          <a:lstStyle/>
          <a:p>
            <a:pPr marL="342900" lvl="1" indent="-342900">
              <a:buFont typeface="+mj-lt"/>
              <a:buAutoNum type="arabicPeriod"/>
            </a:pPr>
            <a:r>
              <a:rPr lang="en-GB" dirty="0"/>
              <a:t>Open Ended Reception Process        </a:t>
            </a:r>
          </a:p>
          <a:p>
            <a:pPr marL="472950" lvl="2" indent="-285750"/>
            <a:r>
              <a:rPr lang="en-GB" dirty="0"/>
              <a:t>Work reception is too open i.e. in few cases currently D&amp;A is serving the Domain business directly with no or very minimum technology support from Domain</a:t>
            </a:r>
          </a:p>
          <a:p>
            <a:pPr marL="472950" lvl="2" indent="-285750"/>
            <a:r>
              <a:rPr lang="en-GB" dirty="0"/>
              <a:t>Given Domain Tech owners are the best people to know their business and supporting systems, with lack of Domain technology support the solution designer’s job becomes more intrusive.</a:t>
            </a:r>
          </a:p>
          <a:p>
            <a:pPr marL="472950" lvl="2" indent="-285750"/>
            <a:r>
              <a:rPr lang="en-GB" dirty="0"/>
              <a:t>This also doesn’t align with Zach’s FDE strategy we need to make the Spokes more independent.</a:t>
            </a:r>
          </a:p>
          <a:p>
            <a:pPr marL="342900" lvl="1" indent="-342900">
              <a:buFont typeface="+mj-lt"/>
              <a:buAutoNum type="arabicPeriod"/>
            </a:pPr>
            <a:r>
              <a:rPr lang="en-GB" dirty="0"/>
              <a:t>Hand-Off Contract b/w Domain </a:t>
            </a:r>
            <a:r>
              <a:rPr lang="en-GB" dirty="0">
                <a:sym typeface="Wingdings" panose="05000000000000000000" pitchFamily="2" charset="2"/>
              </a:rPr>
              <a:t> Work Reception  Solution Architecture/ Design</a:t>
            </a:r>
          </a:p>
          <a:p>
            <a:pPr marL="472950" lvl="2" indent="-285750"/>
            <a:r>
              <a:rPr lang="en-GB" dirty="0">
                <a:sym typeface="Wingdings" panose="05000000000000000000" pitchFamily="2" charset="2"/>
              </a:rPr>
              <a:t>The contracts like work reception request form is not fertile enough to gather right requirement</a:t>
            </a:r>
          </a:p>
          <a:p>
            <a:pPr marL="472950" lvl="2" indent="-285750"/>
            <a:r>
              <a:rPr lang="en-GB" dirty="0">
                <a:sym typeface="Wingdings" panose="05000000000000000000" pitchFamily="2" charset="2"/>
              </a:rPr>
              <a:t>There is NO clear hand-off contract between work reception and solution architecture/ design team e.g. solution design request form. Lot of requests lag critical information to start the design activity and hence increases cycle time</a:t>
            </a:r>
          </a:p>
          <a:p>
            <a:pPr marL="472950" lvl="2" indent="-285750"/>
            <a:r>
              <a:rPr lang="en-GB" dirty="0">
                <a:sym typeface="Wingdings" panose="05000000000000000000" pitchFamily="2" charset="2"/>
              </a:rPr>
              <a:t>This leads to higher cycle time to gather basic requirements and also doesn’t enforces domain to pre-analyse and learn about D&amp;A</a:t>
            </a:r>
          </a:p>
          <a:p>
            <a:pPr marL="342900" lvl="1" indent="-342900">
              <a:buFont typeface="+mj-lt"/>
              <a:buAutoNum type="arabicPeriod"/>
            </a:pPr>
            <a:r>
              <a:rPr lang="en-GB" dirty="0">
                <a:sym typeface="Wingdings" panose="05000000000000000000" pitchFamily="2" charset="2"/>
              </a:rPr>
              <a:t>D&amp;A Offering - Transparency</a:t>
            </a:r>
          </a:p>
          <a:p>
            <a:pPr marL="472950" lvl="2" indent="-285750"/>
            <a:r>
              <a:rPr lang="en-GB" dirty="0"/>
              <a:t>Lack of visibility on what we offer in terms of Data, Services and Patterns</a:t>
            </a:r>
          </a:p>
          <a:p>
            <a:pPr marL="472950" lvl="2" indent="-285750"/>
            <a:r>
              <a:rPr lang="en-GB" dirty="0"/>
              <a:t>Data Registry we get to hear is in-efficient in its current shape.</a:t>
            </a:r>
          </a:p>
          <a:p>
            <a:pPr marL="472950" lvl="2" indent="-285750"/>
            <a:r>
              <a:rPr lang="en-GB" dirty="0"/>
              <a:t>Domains No way to track prior engagements and solution prepared to strike resemblances.</a:t>
            </a:r>
          </a:p>
          <a:p>
            <a:pPr marL="472950" lvl="2" indent="-285750"/>
            <a:r>
              <a:rPr lang="en-GB" dirty="0"/>
              <a:t>Lack of enlightening within domain to be more self-sufficient is owning design and even self serve the implementations.</a:t>
            </a:r>
          </a:p>
          <a:p>
            <a:pPr marL="472950" lvl="2" indent="-285750"/>
            <a:endParaRPr lang="en-GB" dirty="0"/>
          </a:p>
          <a:p>
            <a:endParaRPr lang="en-GB" dirty="0"/>
          </a:p>
        </p:txBody>
      </p:sp>
      <p:sp>
        <p:nvSpPr>
          <p:cNvPr id="3" name="Slide Number Placeholder 2">
            <a:extLst>
              <a:ext uri="{FF2B5EF4-FFF2-40B4-BE49-F238E27FC236}">
                <a16:creationId xmlns:a16="http://schemas.microsoft.com/office/drawing/2014/main" id="{E2889F94-7D61-488A-842D-D60569AF5904}"/>
              </a:ext>
            </a:extLst>
          </p:cNvPr>
          <p:cNvSpPr>
            <a:spLocks noGrp="1"/>
          </p:cNvSpPr>
          <p:nvPr>
            <p:ph type="sldNum" sz="quarter" idx="10"/>
          </p:nvPr>
        </p:nvSpPr>
        <p:spPr/>
        <p:txBody>
          <a:bodyPr/>
          <a:lstStyle/>
          <a:p>
            <a:fld id="{08BDDC8D-36E9-467E-8CF1-750845950A7F}" type="slidenum">
              <a:rPr lang="en-GB" smtClean="0"/>
              <a:pPr/>
              <a:t>9</a:t>
            </a:fld>
            <a:endParaRPr lang="en-GB"/>
          </a:p>
        </p:txBody>
      </p:sp>
      <p:sp>
        <p:nvSpPr>
          <p:cNvPr id="4" name="Title 3">
            <a:extLst>
              <a:ext uri="{FF2B5EF4-FFF2-40B4-BE49-F238E27FC236}">
                <a16:creationId xmlns:a16="http://schemas.microsoft.com/office/drawing/2014/main" id="{E6604906-6F9A-4567-9907-6AAFE1607EEB}"/>
              </a:ext>
            </a:extLst>
          </p:cNvPr>
          <p:cNvSpPr>
            <a:spLocks noGrp="1"/>
          </p:cNvSpPr>
          <p:nvPr>
            <p:ph type="title"/>
          </p:nvPr>
        </p:nvSpPr>
        <p:spPr/>
        <p:txBody>
          <a:bodyPr wrap="square"/>
          <a:lstStyle/>
          <a:p>
            <a:r>
              <a:rPr lang="en-US" dirty="0"/>
              <a:t>Optimizing Business &amp; D&amp;A Collaboration | Current Challenges – The What's!!</a:t>
            </a:r>
            <a:endParaRPr lang="en-GB" dirty="0"/>
          </a:p>
        </p:txBody>
      </p:sp>
    </p:spTree>
    <p:extLst>
      <p:ext uri="{BB962C8B-B14F-4D97-AF65-F5344CB8AC3E}">
        <p14:creationId xmlns:p14="http://schemas.microsoft.com/office/powerpoint/2010/main" val="5088858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TEID" val="NATWEST_A4L_PITCHBOOK"/>
  <p:tag name="COMPANY" val="NatWest"/>
  <p:tag name="COVER" val="Plain White"/>
  <p:tag name="DISCLAIMER" val="No disclaimer"/>
  <p:tag name="DISCLAIMER_VERSION" val="0"/>
</p:tagLst>
</file>

<file path=ppt/tags/tag2.xml><?xml version="1.0" encoding="utf-8"?>
<p:tagLst xmlns:a="http://schemas.openxmlformats.org/drawingml/2006/main" xmlns:r="http://schemas.openxmlformats.org/officeDocument/2006/relationships" xmlns:p="http://schemas.openxmlformats.org/presentationml/2006/main">
  <p:tag name="PITCHSLIDETYPE" val="2"/>
</p:tagLst>
</file>

<file path=ppt/tags/tag3.xml><?xml version="1.0" encoding="utf-8"?>
<p:tagLst xmlns:a="http://schemas.openxmlformats.org/drawingml/2006/main" xmlns:r="http://schemas.openxmlformats.org/officeDocument/2006/relationships" xmlns:p="http://schemas.openxmlformats.org/presentationml/2006/main">
  <p:tag name="SPOTYPE" val="6"/>
</p:tagLst>
</file>

<file path=ppt/tags/tag4.xml><?xml version="1.0" encoding="utf-8"?>
<p:tagLst xmlns:a="http://schemas.openxmlformats.org/drawingml/2006/main" xmlns:r="http://schemas.openxmlformats.org/officeDocument/2006/relationships" xmlns:p="http://schemas.openxmlformats.org/presentationml/2006/main">
  <p:tag name="SPOTYPE" val="5"/>
</p:tagLst>
</file>

<file path=ppt/tags/tag5.xml><?xml version="1.0" encoding="utf-8"?>
<p:tagLst xmlns:a="http://schemas.openxmlformats.org/drawingml/2006/main" xmlns:r="http://schemas.openxmlformats.org/officeDocument/2006/relationships" xmlns:p="http://schemas.openxmlformats.org/presentationml/2006/main">
  <p:tag name="SPOTYPE" val="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atwest Group Template">
  <a:themeElements>
    <a:clrScheme name="Custom 1">
      <a:dk1>
        <a:sysClr val="windowText" lastClr="000000"/>
      </a:dk1>
      <a:lt1>
        <a:sysClr val="window" lastClr="FFFFFF"/>
      </a:lt1>
      <a:dk2>
        <a:srgbClr val="42145F"/>
      </a:dk2>
      <a:lt2>
        <a:srgbClr val="EEECE1"/>
      </a:lt2>
      <a:accent1>
        <a:srgbClr val="42145F"/>
      </a:accent1>
      <a:accent2>
        <a:srgbClr val="A58CC3"/>
      </a:accent2>
      <a:accent3>
        <a:srgbClr val="D75F19"/>
      </a:accent3>
      <a:accent4>
        <a:srgbClr val="82BE00"/>
      </a:accent4>
      <a:accent5>
        <a:srgbClr val="E6A000"/>
      </a:accent5>
      <a:accent6>
        <a:srgbClr val="D73C5F"/>
      </a:accent6>
      <a:hlink>
        <a:srgbClr val="614474"/>
      </a:hlink>
      <a:folHlink>
        <a:srgbClr val="614474"/>
      </a:folHlink>
    </a:clrScheme>
    <a:fontScheme name="RBS">
      <a:majorFont>
        <a:latin typeface="Arial"/>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RB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5000" dir="5400000" rotWithShape="0">
              <a:srgbClr val="000000">
                <a:alpha val="35000"/>
              </a:srgbClr>
            </a:outerShdw>
          </a:effectLst>
        </a:effectStyle>
        <a:effectStyle>
          <a:effectLst>
            <a:outerShdw blurRad="40000" dist="25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w="9525">
          <a:noFill/>
        </a:ln>
      </a:spPr>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algn="ctr">
          <a:defRPr sz="10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69616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a:defRPr sz="1100" dirty="0" err="1" smtClean="0">
            <a:solidFill>
              <a:schemeClr val="tx2"/>
            </a:solidFill>
            <a:latin typeface="Arial" panose="020B0604020202020204" pitchFamily="34" charset="0"/>
            <a:cs typeface="Arial" panose="020B0604020202020204" pitchFamily="34" charset="0"/>
          </a:defRPr>
        </a:defPPr>
      </a:lstStyle>
    </a:txDef>
  </a:objectDefaults>
  <a:extraClrSchemeLst/>
  <a:custClrLst>
    <a:custClr name="Dark Purple 70% Accent 1">
      <a:srgbClr val="5A287D"/>
    </a:custClr>
    <a:custClr name="Lavender 70% Accent 2">
      <a:srgbClr val="C8B9D7"/>
    </a:custClr>
    <a:custClr name="Orange 70% Accent 3">
      <a:srgbClr val="EBAF8C"/>
    </a:custClr>
    <a:custClr name="Green 70% Accent 4">
      <a:srgbClr val="C3DCB4"/>
    </a:custClr>
    <a:custClr name="Gold 70% Accent 5">
      <a:srgbClr val="F0CD82"/>
    </a:custClr>
    <a:custClr name="Red 70% Accent 6">
      <a:srgbClr val="EBA5AA"/>
    </a:custClr>
  </a:custClrLst>
  <a:extLst>
    <a:ext uri="{05A4C25C-085E-4340-85A3-A5531E510DB2}">
      <thm15:themeFamily xmlns:thm15="http://schemas.microsoft.com/office/thememl/2012/main" name="NatWestGroup_A4 Landscape.potx" id="{146D835A-C4B7-4F1C-9348-8D21D24C951B}" vid="{7C70BDCC-2D04-4585-A412-AA2C3B608CEB}"/>
    </a:ext>
  </a:extLst>
</a:theme>
</file>

<file path=ppt/theme/theme2.xml><?xml version="1.0" encoding="utf-8"?>
<a:theme xmlns:a="http://schemas.openxmlformats.org/drawingml/2006/main" name="Office Theme">
  <a:themeElements>
    <a:clrScheme name="NatWest">
      <a:dk1>
        <a:sysClr val="windowText" lastClr="000000"/>
      </a:dk1>
      <a:lt1>
        <a:sysClr val="window" lastClr="FFFFFF"/>
      </a:lt1>
      <a:dk2>
        <a:srgbClr val="42145F"/>
      </a:dk2>
      <a:lt2>
        <a:srgbClr val="EEECE1"/>
      </a:lt2>
      <a:accent1>
        <a:srgbClr val="614474"/>
      </a:accent1>
      <a:accent2>
        <a:srgbClr val="06B3BB"/>
      </a:accent2>
      <a:accent3>
        <a:srgbClr val="E74960"/>
      </a:accent3>
      <a:accent4>
        <a:srgbClr val="FBBB21"/>
      </a:accent4>
      <a:accent5>
        <a:srgbClr val="696161"/>
      </a:accent5>
      <a:accent6>
        <a:srgbClr val="99AB2D"/>
      </a:accent6>
      <a:hlink>
        <a:srgbClr val="614474"/>
      </a:hlink>
      <a:folHlink>
        <a:srgbClr val="614474"/>
      </a:folHlink>
    </a:clrScheme>
    <a:fontScheme name="NatWest">
      <a:majorFont>
        <a:latin typeface="Arial"/>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Yiii" typeface="Microsoft Yi Baiti"/>
        <a:font script="Cher" typeface="Plantagenet Cherokee"/>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RB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5000" dir="5400000" rotWithShape="0">
              <a:srgbClr val="000000">
                <a:alpha val="35000"/>
              </a:srgbClr>
            </a:outerShdw>
          </a:effectLst>
        </a:effectStyle>
        <a:effectStyle>
          <a:effectLst>
            <a:outerShdw blurRad="40000" dist="25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NatWest">
      <a:dk1>
        <a:sysClr val="windowText" lastClr="000000"/>
      </a:dk1>
      <a:lt1>
        <a:sysClr val="window" lastClr="FFFFFF"/>
      </a:lt1>
      <a:dk2>
        <a:srgbClr val="42145F"/>
      </a:dk2>
      <a:lt2>
        <a:srgbClr val="EEECE1"/>
      </a:lt2>
      <a:accent1>
        <a:srgbClr val="614474"/>
      </a:accent1>
      <a:accent2>
        <a:srgbClr val="06B3BB"/>
      </a:accent2>
      <a:accent3>
        <a:srgbClr val="E74960"/>
      </a:accent3>
      <a:accent4>
        <a:srgbClr val="FBBB21"/>
      </a:accent4>
      <a:accent5>
        <a:srgbClr val="696161"/>
      </a:accent5>
      <a:accent6>
        <a:srgbClr val="99AB2D"/>
      </a:accent6>
      <a:hlink>
        <a:srgbClr val="614474"/>
      </a:hlink>
      <a:folHlink>
        <a:srgbClr val="614474"/>
      </a:folHlink>
    </a:clrScheme>
    <a:fontScheme name="NatWest">
      <a:majorFont>
        <a:latin typeface="Arial"/>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Yiii" typeface="Microsoft Yi Baiti"/>
        <a:font script="Cher" typeface="Plantagenet Cherokee"/>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RB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5000" dir="5400000" rotWithShape="0">
              <a:srgbClr val="000000">
                <a:alpha val="35000"/>
              </a:srgbClr>
            </a:outerShdw>
          </a:effectLst>
        </a:effectStyle>
        <a:effectStyle>
          <a:effectLst>
            <a:outerShdw blurRad="40000" dist="25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bsDocumentDescription xmlns="a89de3b2-3620-4c32-8902-d2201d5d97e1" xsi:nil="true"/>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TaxCatchAll xmlns="a89de3b2-3620-4c32-8902-d2201d5d97e1"/>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05BA87-2767-40F0-984F-672141219A9F}">
  <ds:schemaRefs>
    <ds:schemaRef ds:uri="http://schemas.microsoft.com/office/2006/metadata/properties"/>
    <ds:schemaRef ds:uri="http://schemas.microsoft.com/office/infopath/2007/PartnerControls"/>
    <ds:schemaRef ds:uri="a89de3b2-3620-4c32-8902-d2201d5d97e1"/>
  </ds:schemaRefs>
</ds:datastoreItem>
</file>

<file path=customXml/itemProps2.xml><?xml version="1.0" encoding="utf-8"?>
<ds:datastoreItem xmlns:ds="http://schemas.openxmlformats.org/officeDocument/2006/customXml" ds:itemID="{D7279828-4B79-457B-A8DA-B8B7FE672452}">
  <ds:schemaRefs>
    <ds:schemaRef ds:uri="http://schemas.microsoft.com/sharepoint/v3/contenttype/forms"/>
  </ds:schemaRefs>
</ds:datastoreItem>
</file>

<file path=customXml/itemProps3.xml><?xml version="1.0" encoding="utf-8"?>
<ds:datastoreItem xmlns:ds="http://schemas.openxmlformats.org/officeDocument/2006/customXml" ds:itemID="{BCAA294C-CFB3-4CD4-A344-C5EF867943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NatWestGroup_A4 Landscape</Template>
  <TotalTime>12872</TotalTime>
  <Words>1513</Words>
  <Application>Microsoft Office PowerPoint</Application>
  <PresentationFormat>Custom</PresentationFormat>
  <Paragraphs>320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RN House Sans Regular</vt:lpstr>
      <vt:lpstr>Symbol</vt:lpstr>
      <vt:lpstr>Natwest Group Template</vt:lpstr>
      <vt:lpstr>Optimizing Business Domain &amp; D&amp;A Collaborations</vt:lpstr>
      <vt:lpstr>Challenge with hub driven front door model</vt:lpstr>
      <vt:lpstr>Opportunity – Federated collaboration front door model enabled for self service.</vt:lpstr>
      <vt:lpstr>Proposed Federated Solution Design</vt:lpstr>
      <vt:lpstr>Current WR Flow</vt:lpstr>
      <vt:lpstr>Proposed WR flow</vt:lpstr>
      <vt:lpstr>PowerPoint Presentation</vt:lpstr>
      <vt:lpstr>Proposed Federated Team Structure</vt:lpstr>
      <vt:lpstr>Optimizing Business &amp; D&amp;A Collaboration | Current Challenges – The What's!!</vt:lpstr>
      <vt:lpstr>The How’s!!  Domain Technology Inclusive Reception</vt:lpstr>
      <vt:lpstr>The How’s!!  Enabling Transparency</vt:lpstr>
      <vt:lpstr>Current Estate</vt:lpstr>
    </vt:vector>
  </TitlesOfParts>
  <Company>NatWest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 1</dc:title>
  <dc:creator>Kevin</dc:creator>
  <dc:description>Version 1.3 (PowerPoint 2010) Mar 2018</dc:description>
  <cp:lastModifiedBy>Sehgal, Amit</cp:lastModifiedBy>
  <cp:revision>59</cp:revision>
  <cp:lastPrinted>2015-01-15T10:50:03Z</cp:lastPrinted>
  <dcterms:created xsi:type="dcterms:W3CDTF">2021-08-04T08:16:49Z</dcterms:created>
  <dcterms:modified xsi:type="dcterms:W3CDTF">2021-11-19T08:03:49Z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0x010100634BF9FE955A4640AC0E96B7B578D17E00479388E2961AC74F803D4D112818351A</vt:lpwstr>
  </property>
  <property fmtid="{D5CDD505-2E9C-101B-9397-08002B2CF9AE}" pid="3" name="RbsBusinessOwner">
    <vt:lpwstr/>
  </property>
</Properties>
</file>