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9F93-A857-4869-9930-B990BFFCD31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A0058-D93C-4213-BC8E-980131F2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Valentina\video-lecture-summaries\Mainpage\armando1\panorama_scrip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tina\video-lecture-summaries\Scripts\test_panorama\armando1_manual\panora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690684" cy="542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7544" y="116632"/>
            <a:ext cx="8289258" cy="6480720"/>
            <a:chOff x="107504" y="116632"/>
            <a:chExt cx="8289258" cy="6480720"/>
          </a:xfrm>
        </p:grpSpPr>
        <p:pic>
          <p:nvPicPr>
            <p:cNvPr id="2050" name="Picture 2" descr="C:\Users\Valentina\video-lecture-summaries\Mainpage\armando1\capture_061000m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82" y="620688"/>
              <a:ext cx="7542080" cy="4242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148064" y="1556792"/>
              <a:ext cx="31198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/>
                <a:t>Emphysema</a:t>
              </a:r>
              <a:r>
                <a:rPr lang="en-US" sz="1100" dirty="0" smtClean="0"/>
                <a:t> is a type of </a:t>
              </a:r>
              <a:r>
                <a:rPr lang="en-US" sz="1100" b="1" dirty="0" smtClean="0"/>
                <a:t>lung disease </a:t>
              </a:r>
              <a:r>
                <a:rPr lang="en-US" sz="1100" dirty="0" smtClean="0"/>
                <a:t>that causes shortness of breath. In a person with emphysema, the alveoli are damaged. The alveoli walls, the elastic fibers are damaged and lost.</a:t>
              </a:r>
              <a:endParaRPr lang="en-US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4653136"/>
              <a:ext cx="2576207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>
                  <a:hlinkClick r:id="rId3"/>
                </a:rPr>
                <a:t>Here</a:t>
              </a:r>
              <a:r>
                <a:rPr lang="en-US" sz="1100" dirty="0" smtClean="0"/>
                <a:t> are </a:t>
              </a:r>
              <a:r>
                <a:rPr lang="en-US" sz="1100" b="1" dirty="0" smtClean="0"/>
                <a:t>normal</a:t>
              </a:r>
              <a:r>
                <a:rPr lang="en-US" sz="1100" dirty="0" smtClean="0"/>
                <a:t> alveoli. It is not damaged. It still </a:t>
              </a:r>
              <a:r>
                <a:rPr lang="en-US" sz="1100" b="1" dirty="0" smtClean="0"/>
                <a:t>contains the alveoli walls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9952" y="4819799"/>
              <a:ext cx="273630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/>
                <a:t>Alveoli with emphysema</a:t>
              </a:r>
              <a:r>
                <a:rPr lang="en-US" sz="1100" dirty="0" smtClean="0"/>
                <a:t>, on the other hand, are damaged. The </a:t>
              </a:r>
              <a:r>
                <a:rPr lang="en-US" sz="1100" b="1" dirty="0" smtClean="0"/>
                <a:t>walls are damaged</a:t>
              </a:r>
              <a:r>
                <a:rPr lang="en-US" sz="1100" dirty="0" smtClean="0"/>
                <a:t>. The elastic fibers are lost, and this makes breathing difficult and uncomfortable.</a:t>
              </a:r>
              <a:endParaRPr lang="en-US" sz="1100" dirty="0"/>
            </a:p>
          </p:txBody>
        </p:sp>
        <p:sp>
          <p:nvSpPr>
            <p:cNvPr id="9" name="Line Callout 3 8"/>
            <p:cNvSpPr/>
            <p:nvPr/>
          </p:nvSpPr>
          <p:spPr>
            <a:xfrm>
              <a:off x="683568" y="4653136"/>
              <a:ext cx="2576207" cy="600164"/>
            </a:xfrm>
            <a:prstGeom prst="borderCallout3">
              <a:avLst>
                <a:gd name="adj1" fmla="val 48565"/>
                <a:gd name="adj2" fmla="val -413"/>
                <a:gd name="adj3" fmla="val 46811"/>
                <a:gd name="adj4" fmla="val -12854"/>
                <a:gd name="adj5" fmla="val -21015"/>
                <a:gd name="adj6" fmla="val -12560"/>
                <a:gd name="adj7" fmla="val -37866"/>
                <a:gd name="adj8" fmla="val 21295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Callout 2 10"/>
            <p:cNvSpPr/>
            <p:nvPr/>
          </p:nvSpPr>
          <p:spPr>
            <a:xfrm>
              <a:off x="4139952" y="4863108"/>
              <a:ext cx="2736304" cy="690274"/>
            </a:xfrm>
            <a:prstGeom prst="borderCallout2">
              <a:avLst>
                <a:gd name="adj1" fmla="val 139"/>
                <a:gd name="adj2" fmla="val -170"/>
                <a:gd name="adj3" fmla="val -9715"/>
                <a:gd name="adj4" fmla="val 1637"/>
                <a:gd name="adj5" fmla="val -33107"/>
                <a:gd name="adj6" fmla="val 522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520" y="5793214"/>
              <a:ext cx="801642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Now, emphysema is usually not a disease by itself. Many </a:t>
              </a:r>
              <a:r>
                <a:rPr lang="en-US" sz="1100" b="1" dirty="0" smtClean="0"/>
                <a:t>people with emphysema also have chronic bronchitis</a:t>
              </a:r>
              <a:r>
                <a:rPr lang="en-US" sz="1100" dirty="0" smtClean="0"/>
                <a:t>. A combination of the two lung diseases is commonly called </a:t>
              </a:r>
              <a:r>
                <a:rPr lang="en-US" sz="1100" b="1" dirty="0" smtClean="0"/>
                <a:t>chronic obstructive pulmonary disease or COPD</a:t>
              </a:r>
              <a:r>
                <a:rPr lang="en-US" sz="1100" dirty="0" smtClean="0"/>
                <a:t>. Lung damage from emphysema </a:t>
              </a:r>
              <a:r>
                <a:rPr lang="en-US" sz="1100" dirty="0" err="1" smtClean="0"/>
                <a:t>emphysema</a:t>
              </a:r>
              <a:r>
                <a:rPr lang="en-US" sz="1100" dirty="0" smtClean="0"/>
                <a:t> and COPD is </a:t>
              </a:r>
              <a:r>
                <a:rPr lang="en-US" sz="1100" b="1" dirty="0" smtClean="0"/>
                <a:t>irreversible</a:t>
              </a:r>
              <a:r>
                <a:rPr lang="en-US" sz="1100" dirty="0" smtClean="0"/>
                <a:t>. The quality of life for a person suffering diminishes as the disease progresses, which is quite sad.</a:t>
              </a:r>
              <a:endParaRPr lang="en-US" sz="11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16632"/>
              <a:ext cx="8208912" cy="648072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9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Valentina</cp:lastModifiedBy>
  <cp:revision>2</cp:revision>
  <dcterms:created xsi:type="dcterms:W3CDTF">2014-09-22T14:36:24Z</dcterms:created>
  <dcterms:modified xsi:type="dcterms:W3CDTF">2014-09-22T14:54:15Z</dcterms:modified>
</cp:coreProperties>
</file>