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945600" cy="16459200"/>
  <p:notesSz cx="6858000" cy="9144000"/>
  <p:defaultTextStyle>
    <a:defPPr>
      <a:defRPr lang="en-US"/>
    </a:defPPr>
    <a:lvl1pPr marL="0" algn="l" defTabSz="1843430" rtl="0" eaLnBrk="1" latinLnBrk="0" hangingPunct="1">
      <a:defRPr sz="3629" kern="1200">
        <a:solidFill>
          <a:schemeClr val="tx1"/>
        </a:solidFill>
        <a:latin typeface="+mn-lt"/>
        <a:ea typeface="+mn-ea"/>
        <a:cs typeface="+mn-cs"/>
      </a:defRPr>
    </a:lvl1pPr>
    <a:lvl2pPr marL="921715" algn="l" defTabSz="1843430" rtl="0" eaLnBrk="1" latinLnBrk="0" hangingPunct="1">
      <a:defRPr sz="3629" kern="1200">
        <a:solidFill>
          <a:schemeClr val="tx1"/>
        </a:solidFill>
        <a:latin typeface="+mn-lt"/>
        <a:ea typeface="+mn-ea"/>
        <a:cs typeface="+mn-cs"/>
      </a:defRPr>
    </a:lvl2pPr>
    <a:lvl3pPr marL="1843430" algn="l" defTabSz="1843430" rtl="0" eaLnBrk="1" latinLnBrk="0" hangingPunct="1">
      <a:defRPr sz="3629" kern="1200">
        <a:solidFill>
          <a:schemeClr val="tx1"/>
        </a:solidFill>
        <a:latin typeface="+mn-lt"/>
        <a:ea typeface="+mn-ea"/>
        <a:cs typeface="+mn-cs"/>
      </a:defRPr>
    </a:lvl3pPr>
    <a:lvl4pPr marL="2765146" algn="l" defTabSz="1843430" rtl="0" eaLnBrk="1" latinLnBrk="0" hangingPunct="1">
      <a:defRPr sz="3629" kern="1200">
        <a:solidFill>
          <a:schemeClr val="tx1"/>
        </a:solidFill>
        <a:latin typeface="+mn-lt"/>
        <a:ea typeface="+mn-ea"/>
        <a:cs typeface="+mn-cs"/>
      </a:defRPr>
    </a:lvl4pPr>
    <a:lvl5pPr marL="3686861" algn="l" defTabSz="1843430" rtl="0" eaLnBrk="1" latinLnBrk="0" hangingPunct="1">
      <a:defRPr sz="3629" kern="1200">
        <a:solidFill>
          <a:schemeClr val="tx1"/>
        </a:solidFill>
        <a:latin typeface="+mn-lt"/>
        <a:ea typeface="+mn-ea"/>
        <a:cs typeface="+mn-cs"/>
      </a:defRPr>
    </a:lvl5pPr>
    <a:lvl6pPr marL="4608576" algn="l" defTabSz="1843430" rtl="0" eaLnBrk="1" latinLnBrk="0" hangingPunct="1">
      <a:defRPr sz="3629" kern="1200">
        <a:solidFill>
          <a:schemeClr val="tx1"/>
        </a:solidFill>
        <a:latin typeface="+mn-lt"/>
        <a:ea typeface="+mn-ea"/>
        <a:cs typeface="+mn-cs"/>
      </a:defRPr>
    </a:lvl6pPr>
    <a:lvl7pPr marL="5530291" algn="l" defTabSz="1843430" rtl="0" eaLnBrk="1" latinLnBrk="0" hangingPunct="1">
      <a:defRPr sz="3629" kern="1200">
        <a:solidFill>
          <a:schemeClr val="tx1"/>
        </a:solidFill>
        <a:latin typeface="+mn-lt"/>
        <a:ea typeface="+mn-ea"/>
        <a:cs typeface="+mn-cs"/>
      </a:defRPr>
    </a:lvl7pPr>
    <a:lvl8pPr marL="6452006" algn="l" defTabSz="1843430" rtl="0" eaLnBrk="1" latinLnBrk="0" hangingPunct="1">
      <a:defRPr sz="3629" kern="1200">
        <a:solidFill>
          <a:schemeClr val="tx1"/>
        </a:solidFill>
        <a:latin typeface="+mn-lt"/>
        <a:ea typeface="+mn-ea"/>
        <a:cs typeface="+mn-cs"/>
      </a:defRPr>
    </a:lvl8pPr>
    <a:lvl9pPr marL="7373722" algn="l" defTabSz="1843430" rtl="0" eaLnBrk="1" latinLnBrk="0" hangingPunct="1">
      <a:defRPr sz="362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25" d="100"/>
          <a:sy n="25" d="100"/>
        </p:scale>
        <p:origin x="38" y="18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2693671"/>
            <a:ext cx="18653760" cy="5730240"/>
          </a:xfrm>
        </p:spPr>
        <p:txBody>
          <a:bodyPr anchor="b"/>
          <a:lstStyle>
            <a:lvl1pPr algn="ctr">
              <a:defRPr sz="14400"/>
            </a:lvl1pPr>
          </a:lstStyle>
          <a:p>
            <a:r>
              <a:rPr lang="en-US" smtClean="0"/>
              <a:t>Click to edit Master title style</a:t>
            </a:r>
            <a:endParaRPr lang="en-US" dirty="0"/>
          </a:p>
        </p:txBody>
      </p:sp>
      <p:sp>
        <p:nvSpPr>
          <p:cNvPr id="3" name="Subtitle 2"/>
          <p:cNvSpPr>
            <a:spLocks noGrp="1"/>
          </p:cNvSpPr>
          <p:nvPr>
            <p:ph type="subTitle" idx="1"/>
          </p:nvPr>
        </p:nvSpPr>
        <p:spPr>
          <a:xfrm>
            <a:off x="2743200" y="8644891"/>
            <a:ext cx="16459200" cy="3973829"/>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C51176-0AF2-47DE-A147-4C0D7DB895CE}" type="datetimeFigureOut">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7C1A3-1E4C-4CBF-8A82-57F6A3583CFF}" type="slidenum">
              <a:rPr lang="en-US" smtClean="0"/>
              <a:t>‹#›</a:t>
            </a:fld>
            <a:endParaRPr lang="en-US"/>
          </a:p>
        </p:txBody>
      </p:sp>
    </p:spTree>
    <p:extLst>
      <p:ext uri="{BB962C8B-B14F-4D97-AF65-F5344CB8AC3E}">
        <p14:creationId xmlns:p14="http://schemas.microsoft.com/office/powerpoint/2010/main" val="2776096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C51176-0AF2-47DE-A147-4C0D7DB895CE}" type="datetimeFigureOut">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7C1A3-1E4C-4CBF-8A82-57F6A3583CFF}" type="slidenum">
              <a:rPr lang="en-US" smtClean="0"/>
              <a:t>‹#›</a:t>
            </a:fld>
            <a:endParaRPr lang="en-US"/>
          </a:p>
        </p:txBody>
      </p:sp>
    </p:spTree>
    <p:extLst>
      <p:ext uri="{BB962C8B-B14F-4D97-AF65-F5344CB8AC3E}">
        <p14:creationId xmlns:p14="http://schemas.microsoft.com/office/powerpoint/2010/main" val="418205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876300"/>
            <a:ext cx="4732020" cy="139484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08761" y="876300"/>
            <a:ext cx="13921740" cy="139484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C51176-0AF2-47DE-A147-4C0D7DB895CE}" type="datetimeFigureOut">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7C1A3-1E4C-4CBF-8A82-57F6A3583CFF}" type="slidenum">
              <a:rPr lang="en-US" smtClean="0"/>
              <a:t>‹#›</a:t>
            </a:fld>
            <a:endParaRPr lang="en-US"/>
          </a:p>
        </p:txBody>
      </p:sp>
    </p:spTree>
    <p:extLst>
      <p:ext uri="{BB962C8B-B14F-4D97-AF65-F5344CB8AC3E}">
        <p14:creationId xmlns:p14="http://schemas.microsoft.com/office/powerpoint/2010/main" val="111189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C51176-0AF2-47DE-A147-4C0D7DB895CE}" type="datetimeFigureOut">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7C1A3-1E4C-4CBF-8A82-57F6A3583CFF}" type="slidenum">
              <a:rPr lang="en-US" smtClean="0"/>
              <a:t>‹#›</a:t>
            </a:fld>
            <a:endParaRPr lang="en-US"/>
          </a:p>
        </p:txBody>
      </p:sp>
    </p:spTree>
    <p:extLst>
      <p:ext uri="{BB962C8B-B14F-4D97-AF65-F5344CB8AC3E}">
        <p14:creationId xmlns:p14="http://schemas.microsoft.com/office/powerpoint/2010/main" val="137977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4103375"/>
            <a:ext cx="18928080" cy="6846569"/>
          </a:xfrm>
        </p:spPr>
        <p:txBody>
          <a:bodyPr anchor="b"/>
          <a:lstStyle>
            <a:lvl1pPr>
              <a:defRPr sz="14400"/>
            </a:lvl1pPr>
          </a:lstStyle>
          <a:p>
            <a:r>
              <a:rPr lang="en-US" smtClean="0"/>
              <a:t>Click to edit Master title style</a:t>
            </a:r>
            <a:endParaRPr lang="en-US" dirty="0"/>
          </a:p>
        </p:txBody>
      </p:sp>
      <p:sp>
        <p:nvSpPr>
          <p:cNvPr id="3" name="Text Placeholder 2"/>
          <p:cNvSpPr>
            <a:spLocks noGrp="1"/>
          </p:cNvSpPr>
          <p:nvPr>
            <p:ph type="body" idx="1"/>
          </p:nvPr>
        </p:nvSpPr>
        <p:spPr>
          <a:xfrm>
            <a:off x="1497331" y="11014715"/>
            <a:ext cx="18928080" cy="3600449"/>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C51176-0AF2-47DE-A147-4C0D7DB895CE}" type="datetimeFigureOut">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7C1A3-1E4C-4CBF-8A82-57F6A3583CFF}" type="slidenum">
              <a:rPr lang="en-US" smtClean="0"/>
              <a:t>‹#›</a:t>
            </a:fld>
            <a:endParaRPr lang="en-US"/>
          </a:p>
        </p:txBody>
      </p:sp>
    </p:spTree>
    <p:extLst>
      <p:ext uri="{BB962C8B-B14F-4D97-AF65-F5344CB8AC3E}">
        <p14:creationId xmlns:p14="http://schemas.microsoft.com/office/powerpoint/2010/main" val="224558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08760" y="4381500"/>
            <a:ext cx="9326880" cy="104432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109960" y="4381500"/>
            <a:ext cx="9326880" cy="104432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C51176-0AF2-47DE-A147-4C0D7DB895CE}" type="datetimeFigureOut">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7C1A3-1E4C-4CBF-8A82-57F6A3583CFF}" type="slidenum">
              <a:rPr lang="en-US" smtClean="0"/>
              <a:t>‹#›</a:t>
            </a:fld>
            <a:endParaRPr lang="en-US"/>
          </a:p>
        </p:txBody>
      </p:sp>
    </p:spTree>
    <p:extLst>
      <p:ext uri="{BB962C8B-B14F-4D97-AF65-F5344CB8AC3E}">
        <p14:creationId xmlns:p14="http://schemas.microsoft.com/office/powerpoint/2010/main" val="2214910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876304"/>
            <a:ext cx="18928080" cy="318135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11621" y="4034791"/>
            <a:ext cx="9284016"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4" name="Content Placeholder 3"/>
          <p:cNvSpPr>
            <a:spLocks noGrp="1"/>
          </p:cNvSpPr>
          <p:nvPr>
            <p:ph sz="half" idx="2"/>
          </p:nvPr>
        </p:nvSpPr>
        <p:spPr>
          <a:xfrm>
            <a:off x="1511621" y="6012180"/>
            <a:ext cx="9284016" cy="88430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109961" y="4034791"/>
            <a:ext cx="9329738"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6" name="Content Placeholder 5"/>
          <p:cNvSpPr>
            <a:spLocks noGrp="1"/>
          </p:cNvSpPr>
          <p:nvPr>
            <p:ph sz="quarter" idx="4"/>
          </p:nvPr>
        </p:nvSpPr>
        <p:spPr>
          <a:xfrm>
            <a:off x="11109961" y="6012180"/>
            <a:ext cx="9329738" cy="88430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C51176-0AF2-47DE-A147-4C0D7DB895CE}" type="datetimeFigureOut">
              <a:rPr lang="en-US" smtClean="0"/>
              <a:t>8/5/2014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F7C1A3-1E4C-4CBF-8A82-57F6A3583CFF}" type="slidenum">
              <a:rPr lang="en-US" smtClean="0"/>
              <a:t>‹#›</a:t>
            </a:fld>
            <a:endParaRPr lang="en-US"/>
          </a:p>
        </p:txBody>
      </p:sp>
    </p:spTree>
    <p:extLst>
      <p:ext uri="{BB962C8B-B14F-4D97-AF65-F5344CB8AC3E}">
        <p14:creationId xmlns:p14="http://schemas.microsoft.com/office/powerpoint/2010/main" val="373680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C51176-0AF2-47DE-A147-4C0D7DB895CE}" type="datetimeFigureOut">
              <a:rPr lang="en-US" smtClean="0"/>
              <a:t>8/5/2014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F7C1A3-1E4C-4CBF-8A82-57F6A3583CFF}" type="slidenum">
              <a:rPr lang="en-US" smtClean="0"/>
              <a:t>‹#›</a:t>
            </a:fld>
            <a:endParaRPr lang="en-US"/>
          </a:p>
        </p:txBody>
      </p:sp>
    </p:spTree>
    <p:extLst>
      <p:ext uri="{BB962C8B-B14F-4D97-AF65-F5344CB8AC3E}">
        <p14:creationId xmlns:p14="http://schemas.microsoft.com/office/powerpoint/2010/main" val="272865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51176-0AF2-47DE-A147-4C0D7DB895CE}" type="datetimeFigureOut">
              <a:rPr lang="en-US" smtClean="0"/>
              <a:t>8/5/2014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F7C1A3-1E4C-4CBF-8A82-57F6A3583CFF}" type="slidenum">
              <a:rPr lang="en-US" smtClean="0"/>
              <a:t>‹#›</a:t>
            </a:fld>
            <a:endParaRPr lang="en-US"/>
          </a:p>
        </p:txBody>
      </p:sp>
    </p:spTree>
    <p:extLst>
      <p:ext uri="{BB962C8B-B14F-4D97-AF65-F5344CB8AC3E}">
        <p14:creationId xmlns:p14="http://schemas.microsoft.com/office/powerpoint/2010/main" val="320802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097280"/>
            <a:ext cx="7078027" cy="3840480"/>
          </a:xfrm>
        </p:spPr>
        <p:txBody>
          <a:bodyPr anchor="b"/>
          <a:lstStyle>
            <a:lvl1pPr>
              <a:defRPr sz="7680"/>
            </a:lvl1pPr>
          </a:lstStyle>
          <a:p>
            <a:r>
              <a:rPr lang="en-US" smtClean="0"/>
              <a:t>Click to edit Master title style</a:t>
            </a:r>
            <a:endParaRPr lang="en-US" dirty="0"/>
          </a:p>
        </p:txBody>
      </p:sp>
      <p:sp>
        <p:nvSpPr>
          <p:cNvPr id="3" name="Content Placeholder 2"/>
          <p:cNvSpPr>
            <a:spLocks noGrp="1"/>
          </p:cNvSpPr>
          <p:nvPr>
            <p:ph idx="1"/>
          </p:nvPr>
        </p:nvSpPr>
        <p:spPr>
          <a:xfrm>
            <a:off x="9329738" y="2369824"/>
            <a:ext cx="1110996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11619" y="4937760"/>
            <a:ext cx="7078027"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51176-0AF2-47DE-A147-4C0D7DB895CE}" type="datetimeFigureOut">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7C1A3-1E4C-4CBF-8A82-57F6A3583CFF}" type="slidenum">
              <a:rPr lang="en-US" smtClean="0"/>
              <a:t>‹#›</a:t>
            </a:fld>
            <a:endParaRPr lang="en-US"/>
          </a:p>
        </p:txBody>
      </p:sp>
    </p:spTree>
    <p:extLst>
      <p:ext uri="{BB962C8B-B14F-4D97-AF65-F5344CB8AC3E}">
        <p14:creationId xmlns:p14="http://schemas.microsoft.com/office/powerpoint/2010/main" val="40066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097280"/>
            <a:ext cx="7078027" cy="3840480"/>
          </a:xfrm>
        </p:spPr>
        <p:txBody>
          <a:bodyPr anchor="b"/>
          <a:lstStyle>
            <a:lvl1pPr>
              <a:defRPr sz="76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329738" y="2369824"/>
            <a:ext cx="11109960" cy="116967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smtClean="0"/>
              <a:t>Click icon to add picture</a:t>
            </a:r>
            <a:endParaRPr lang="en-US" dirty="0"/>
          </a:p>
        </p:txBody>
      </p:sp>
      <p:sp>
        <p:nvSpPr>
          <p:cNvPr id="4" name="Text Placeholder 3"/>
          <p:cNvSpPr>
            <a:spLocks noGrp="1"/>
          </p:cNvSpPr>
          <p:nvPr>
            <p:ph type="body" sz="half" idx="2"/>
          </p:nvPr>
        </p:nvSpPr>
        <p:spPr>
          <a:xfrm>
            <a:off x="1511619" y="4937760"/>
            <a:ext cx="7078027"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51176-0AF2-47DE-A147-4C0D7DB895CE}" type="datetimeFigureOut">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7C1A3-1E4C-4CBF-8A82-57F6A3583CFF}" type="slidenum">
              <a:rPr lang="en-US" smtClean="0"/>
              <a:t>‹#›</a:t>
            </a:fld>
            <a:endParaRPr lang="en-US"/>
          </a:p>
        </p:txBody>
      </p:sp>
    </p:spTree>
    <p:extLst>
      <p:ext uri="{BB962C8B-B14F-4D97-AF65-F5344CB8AC3E}">
        <p14:creationId xmlns:p14="http://schemas.microsoft.com/office/powerpoint/2010/main" val="186993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876304"/>
            <a:ext cx="18928080" cy="318135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08760" y="4381500"/>
            <a:ext cx="18928080" cy="104432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08760" y="15255244"/>
            <a:ext cx="493776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9DC51176-0AF2-47DE-A147-4C0D7DB895CE}" type="datetimeFigureOut">
              <a:rPr lang="en-US" smtClean="0"/>
              <a:t>8/5/2014</a:t>
            </a:fld>
            <a:endParaRPr lang="en-US"/>
          </a:p>
        </p:txBody>
      </p:sp>
      <p:sp>
        <p:nvSpPr>
          <p:cNvPr id="5" name="Footer Placeholder 4"/>
          <p:cNvSpPr>
            <a:spLocks noGrp="1"/>
          </p:cNvSpPr>
          <p:nvPr>
            <p:ph type="ftr" sz="quarter" idx="3"/>
          </p:nvPr>
        </p:nvSpPr>
        <p:spPr>
          <a:xfrm>
            <a:off x="7269480" y="15255244"/>
            <a:ext cx="740664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15255244"/>
            <a:ext cx="493776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03F7C1A3-1E4C-4CBF-8A82-57F6A3583CFF}" type="slidenum">
              <a:rPr lang="en-US" smtClean="0"/>
              <a:t>‹#›</a:t>
            </a:fld>
            <a:endParaRPr lang="en-US"/>
          </a:p>
        </p:txBody>
      </p:sp>
    </p:spTree>
    <p:extLst>
      <p:ext uri="{BB962C8B-B14F-4D97-AF65-F5344CB8AC3E}">
        <p14:creationId xmlns:p14="http://schemas.microsoft.com/office/powerpoint/2010/main" val="30194024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image" Target="../media/image2.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5943" y="138556"/>
            <a:ext cx="10647045" cy="766273"/>
          </a:xfrm>
        </p:spPr>
        <p:txBody>
          <a:bodyPr>
            <a:normAutofit fontScale="90000"/>
          </a:bodyPr>
          <a:lstStyle/>
          <a:p>
            <a:pPr algn="ctr"/>
            <a:r>
              <a:rPr lang="en-US" sz="4950" dirty="0">
                <a:latin typeface="Adobe Clean Light" panose="020B0303020404020204" pitchFamily="34" charset="0"/>
              </a:rPr>
              <a:t>Video Lecture Summarization</a:t>
            </a:r>
            <a:endParaRPr lang="en-US" dirty="0">
              <a:latin typeface="Adobe Clean Light" panose="020B0303020404020204" pitchFamily="34" charset="0"/>
            </a:endParaRPr>
          </a:p>
        </p:txBody>
      </p:sp>
      <p:sp>
        <p:nvSpPr>
          <p:cNvPr id="9" name="Content Placeholder 8"/>
          <p:cNvSpPr>
            <a:spLocks noGrp="1"/>
          </p:cNvSpPr>
          <p:nvPr>
            <p:ph idx="1"/>
          </p:nvPr>
        </p:nvSpPr>
        <p:spPr>
          <a:xfrm>
            <a:off x="366425" y="2291074"/>
            <a:ext cx="10268172" cy="1882158"/>
          </a:xfrm>
        </p:spPr>
        <p:txBody>
          <a:bodyPr>
            <a:noAutofit/>
          </a:bodyPr>
          <a:lstStyle/>
          <a:p>
            <a:pPr marL="0" indent="0">
              <a:buNone/>
            </a:pPr>
            <a:r>
              <a:rPr lang="en-US" sz="2600" dirty="0">
                <a:latin typeface="Adobe Clean SemiCondensed" panose="020B0503020404020204" pitchFamily="34" charset="0"/>
              </a:rPr>
              <a:t>Abstract</a:t>
            </a:r>
            <a:r>
              <a:rPr lang="en-US" sz="2600" dirty="0">
                <a:latin typeface="Adobe Clean Light" panose="020B0303020404020204" pitchFamily="34" charset="0"/>
              </a:rPr>
              <a:t> </a:t>
            </a:r>
            <a:r>
              <a:rPr lang="en-US" sz="2600" dirty="0" smtClean="0">
                <a:latin typeface="Adobe Clean Light" panose="020B0303020404020204" pitchFamily="34" charset="0"/>
              </a:rPr>
              <a:t/>
            </a:r>
            <a:br>
              <a:rPr lang="en-US" sz="2600" dirty="0" smtClean="0">
                <a:latin typeface="Adobe Clean Light" panose="020B0303020404020204" pitchFamily="34" charset="0"/>
              </a:rPr>
            </a:br>
            <a:r>
              <a:rPr lang="en-US" sz="2600" dirty="0" smtClean="0">
                <a:latin typeface="Adobe Clean Light" panose="020B0303020404020204" pitchFamily="34" charset="0"/>
              </a:rPr>
              <a:t>Educational </a:t>
            </a:r>
            <a:r>
              <a:rPr lang="en-US" sz="2600" dirty="0">
                <a:latin typeface="Adobe Clean Light" panose="020B0303020404020204" pitchFamily="34" charset="0"/>
              </a:rPr>
              <a:t>videos are becoming very popular online. </a:t>
            </a:r>
            <a:r>
              <a:rPr lang="en-US" sz="2600" dirty="0">
                <a:latin typeface="Adobe Clean Light" panose="020B0303020404020204" pitchFamily="34" charset="0"/>
              </a:rPr>
              <a:t>So far, content browsing is very limited: either view just the title and the description(if they are provided) or watch the full content. </a:t>
            </a:r>
            <a:r>
              <a:rPr lang="en-US" sz="2600" dirty="0">
                <a:solidFill>
                  <a:schemeClr val="accent1">
                    <a:lumMod val="75000"/>
                  </a:schemeClr>
                </a:solidFill>
                <a:latin typeface="Adobe Clean SemiCondensed" panose="020B0503020404020204" pitchFamily="34" charset="0"/>
              </a:rPr>
              <a:t>Our goal is to create visual, interactive summaries of educational videos that accommodate different learner tasks and learning styles.</a:t>
            </a:r>
            <a:r>
              <a:rPr lang="en-US" sz="2600" dirty="0">
                <a:latin typeface="Adobe Clean SemiCondensed" panose="020B0503020404020204" pitchFamily="34" charset="0"/>
              </a:rPr>
              <a:t> </a:t>
            </a:r>
          </a:p>
          <a:p>
            <a:pPr marL="0" indent="0">
              <a:buNone/>
            </a:pPr>
            <a:endParaRPr lang="en-US" sz="2600" dirty="0">
              <a:latin typeface="Adobe Clean Light" panose="020B0303020404020204" pitchFamily="34" charset="0"/>
            </a:endParaRPr>
          </a:p>
          <a:p>
            <a:pPr marL="0" indent="0">
              <a:buNone/>
            </a:pPr>
            <a:endParaRPr lang="en-US" sz="2600" dirty="0">
              <a:latin typeface="Adobe Clean SemiCondensed" panose="020B0503020404020204" pitchFamily="34" charset="0"/>
            </a:endParaRPr>
          </a:p>
          <a:p>
            <a:pPr marL="0" indent="0">
              <a:buNone/>
            </a:pPr>
            <a:endParaRPr lang="en-US" sz="2600" dirty="0">
              <a:latin typeface="Adobe Clean SemiCondensed" panose="020B0503020404020204" pitchFamily="34" charset="0"/>
            </a:endParaRPr>
          </a:p>
        </p:txBody>
      </p:sp>
      <p:sp>
        <p:nvSpPr>
          <p:cNvPr id="10" name="Rectangle 9"/>
          <p:cNvSpPr/>
          <p:nvPr/>
        </p:nvSpPr>
        <p:spPr>
          <a:xfrm>
            <a:off x="3936579" y="1155822"/>
            <a:ext cx="6766404" cy="1015663"/>
          </a:xfrm>
          <a:prstGeom prst="rect">
            <a:avLst/>
          </a:prstGeom>
        </p:spPr>
        <p:txBody>
          <a:bodyPr wrap="none">
            <a:spAutoFit/>
          </a:bodyPr>
          <a:lstStyle/>
          <a:p>
            <a:pPr algn="r"/>
            <a:r>
              <a:rPr lang="en-US" sz="3000" dirty="0">
                <a:latin typeface="Adobe Clean Light" panose="020B0303020404020204" pitchFamily="34" charset="0"/>
              </a:rPr>
              <a:t>	Valentina Shin</a:t>
            </a:r>
          </a:p>
          <a:p>
            <a:pPr algn="r"/>
            <a:r>
              <a:rPr lang="en-US" sz="3000" dirty="0">
                <a:latin typeface="Adobe Clean Light" panose="020B0303020404020204" pitchFamily="34" charset="0"/>
              </a:rPr>
              <a:t>advised by Floraine Berthouzoz &amp; Wilmot Li</a:t>
            </a:r>
            <a:endParaRPr lang="en-US" sz="3000" dirty="0">
              <a:latin typeface="Adobe Clean Light" panose="020B0303020404020204" pitchFamily="34" charset="0"/>
            </a:endParaRPr>
          </a:p>
        </p:txBody>
      </p:sp>
      <p:sp>
        <p:nvSpPr>
          <p:cNvPr id="13" name="Rectangle 12"/>
          <p:cNvSpPr/>
          <p:nvPr/>
        </p:nvSpPr>
        <p:spPr>
          <a:xfrm>
            <a:off x="322046" y="8736306"/>
            <a:ext cx="4359134" cy="784830"/>
          </a:xfrm>
          <a:prstGeom prst="rect">
            <a:avLst/>
          </a:prstGeom>
        </p:spPr>
        <p:txBody>
          <a:bodyPr wrap="square">
            <a:spAutoFit/>
          </a:bodyPr>
          <a:lstStyle/>
          <a:p>
            <a:pPr algn="ctr"/>
            <a:r>
              <a:rPr lang="en-US" sz="2250" dirty="0">
                <a:latin typeface="Adobe Clean Light" panose="020B0303020404020204" pitchFamily="34" charset="0"/>
              </a:rPr>
              <a:t>Handwritten blackboard style lectures</a:t>
            </a:r>
            <a:endParaRPr lang="en-US" sz="2250"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32" y="10722231"/>
            <a:ext cx="3611518" cy="215587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1309" y="10455190"/>
            <a:ext cx="3815945" cy="268996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47851" y="5572137"/>
            <a:ext cx="3647534" cy="275241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6829" y="5935395"/>
            <a:ext cx="3628987" cy="2167967"/>
          </a:xfrm>
          <a:prstGeom prst="rect">
            <a:avLst/>
          </a:prstGeom>
        </p:spPr>
      </p:pic>
      <p:sp>
        <p:nvSpPr>
          <p:cNvPr id="11" name="Rectangle 10"/>
          <p:cNvSpPr/>
          <p:nvPr/>
        </p:nvSpPr>
        <p:spPr>
          <a:xfrm>
            <a:off x="5671039" y="13269543"/>
            <a:ext cx="3656488" cy="438582"/>
          </a:xfrm>
          <a:prstGeom prst="rect">
            <a:avLst/>
          </a:prstGeom>
        </p:spPr>
        <p:txBody>
          <a:bodyPr wrap="square">
            <a:spAutoFit/>
          </a:bodyPr>
          <a:lstStyle/>
          <a:p>
            <a:pPr algn="ctr"/>
            <a:r>
              <a:rPr lang="en-US" sz="2250" dirty="0">
                <a:latin typeface="Adobe Clean Light" panose="020B0303020404020204" pitchFamily="34" charset="0"/>
              </a:rPr>
              <a:t>Panoramic view</a:t>
            </a:r>
            <a:endParaRPr lang="en-US" sz="2250" dirty="0"/>
          </a:p>
        </p:txBody>
      </p:sp>
      <p:sp>
        <p:nvSpPr>
          <p:cNvPr id="12" name="Rectangle 11"/>
          <p:cNvSpPr/>
          <p:nvPr/>
        </p:nvSpPr>
        <p:spPr>
          <a:xfrm>
            <a:off x="5627936" y="8367559"/>
            <a:ext cx="3656488" cy="438582"/>
          </a:xfrm>
          <a:prstGeom prst="rect">
            <a:avLst/>
          </a:prstGeom>
        </p:spPr>
        <p:txBody>
          <a:bodyPr wrap="square">
            <a:spAutoFit/>
          </a:bodyPr>
          <a:lstStyle/>
          <a:p>
            <a:pPr algn="ctr"/>
            <a:r>
              <a:rPr lang="en-US" sz="2250" dirty="0">
                <a:latin typeface="Adobe Clean Light" panose="020B0303020404020204" pitchFamily="34" charset="0"/>
              </a:rPr>
              <a:t>Slide show view</a:t>
            </a:r>
            <a:endParaRPr lang="en-US" sz="2250" dirty="0"/>
          </a:p>
        </p:txBody>
      </p:sp>
      <p:sp>
        <p:nvSpPr>
          <p:cNvPr id="2" name="Striped Right Arrow 1"/>
          <p:cNvSpPr/>
          <p:nvPr/>
        </p:nvSpPr>
        <p:spPr>
          <a:xfrm>
            <a:off x="4591636" y="8645289"/>
            <a:ext cx="960120" cy="733039"/>
          </a:xfrm>
          <a:prstGeom prst="stripedRightArrow">
            <a:avLst>
              <a:gd name="adj1" fmla="val 50000"/>
              <a:gd name="adj2" fmla="val 48299"/>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722"/>
          </a:p>
        </p:txBody>
      </p:sp>
      <p:sp>
        <p:nvSpPr>
          <p:cNvPr id="3" name="Line Callout 2 2"/>
          <p:cNvSpPr/>
          <p:nvPr/>
        </p:nvSpPr>
        <p:spPr>
          <a:xfrm>
            <a:off x="9279506" y="5302451"/>
            <a:ext cx="1406373" cy="632945"/>
          </a:xfrm>
          <a:prstGeom prst="borderCallout2">
            <a:avLst>
              <a:gd name="adj1" fmla="val 16780"/>
              <a:gd name="adj2" fmla="val 538"/>
              <a:gd name="adj3" fmla="val 18750"/>
              <a:gd name="adj4" fmla="val -16667"/>
              <a:gd name="adj5" fmla="val 122224"/>
              <a:gd name="adj6" fmla="val -130044"/>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722"/>
          </a:p>
        </p:txBody>
      </p:sp>
      <p:sp>
        <p:nvSpPr>
          <p:cNvPr id="4" name="TextBox 3"/>
          <p:cNvSpPr txBox="1"/>
          <p:nvPr/>
        </p:nvSpPr>
        <p:spPr>
          <a:xfrm>
            <a:off x="9195384" y="5318841"/>
            <a:ext cx="1496855" cy="553998"/>
          </a:xfrm>
          <a:prstGeom prst="rect">
            <a:avLst/>
          </a:prstGeom>
          <a:noFill/>
        </p:spPr>
        <p:txBody>
          <a:bodyPr wrap="square" rtlCol="0">
            <a:spAutoFit/>
          </a:bodyPr>
          <a:lstStyle/>
          <a:p>
            <a:pPr algn="ctr"/>
            <a:r>
              <a:rPr lang="en-US" sz="1500" dirty="0">
                <a:latin typeface="Adobe Clean Light" panose="020B0303020404020204" pitchFamily="34" charset="0"/>
              </a:rPr>
              <a:t>Highlight new parts of slide</a:t>
            </a:r>
          </a:p>
        </p:txBody>
      </p:sp>
      <p:sp>
        <p:nvSpPr>
          <p:cNvPr id="17" name="Line Callout 2 16"/>
          <p:cNvSpPr/>
          <p:nvPr/>
        </p:nvSpPr>
        <p:spPr>
          <a:xfrm>
            <a:off x="9676386" y="6306812"/>
            <a:ext cx="1256310" cy="437375"/>
          </a:xfrm>
          <a:prstGeom prst="borderCallout2">
            <a:avLst>
              <a:gd name="adj1" fmla="val 16780"/>
              <a:gd name="adj2" fmla="val 538"/>
              <a:gd name="adj3" fmla="val 30571"/>
              <a:gd name="adj4" fmla="val -18280"/>
              <a:gd name="adj5" fmla="val 104798"/>
              <a:gd name="adj6" fmla="val -63275"/>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722"/>
          </a:p>
        </p:txBody>
      </p:sp>
      <p:sp>
        <p:nvSpPr>
          <p:cNvPr id="20" name="TextBox 19"/>
          <p:cNvSpPr txBox="1"/>
          <p:nvPr/>
        </p:nvSpPr>
        <p:spPr>
          <a:xfrm>
            <a:off x="9508144" y="6376297"/>
            <a:ext cx="1566840" cy="323165"/>
          </a:xfrm>
          <a:prstGeom prst="rect">
            <a:avLst/>
          </a:prstGeom>
          <a:noFill/>
        </p:spPr>
        <p:txBody>
          <a:bodyPr wrap="square" rtlCol="0">
            <a:spAutoFit/>
          </a:bodyPr>
          <a:lstStyle/>
          <a:p>
            <a:pPr algn="ctr"/>
            <a:r>
              <a:rPr lang="en-US" sz="1500" dirty="0" err="1">
                <a:latin typeface="Adobe Clean Light" panose="020B0303020404020204" pitchFamily="34" charset="0"/>
              </a:rPr>
              <a:t>Prev</a:t>
            </a:r>
            <a:r>
              <a:rPr lang="en-US" sz="1500" dirty="0">
                <a:latin typeface="Adobe Clean Light" panose="020B0303020404020204" pitchFamily="34" charset="0"/>
              </a:rPr>
              <a:t> / Next</a:t>
            </a:r>
          </a:p>
        </p:txBody>
      </p:sp>
      <p:sp>
        <p:nvSpPr>
          <p:cNvPr id="21" name="Line Callout 2 20"/>
          <p:cNvSpPr/>
          <p:nvPr/>
        </p:nvSpPr>
        <p:spPr>
          <a:xfrm>
            <a:off x="9402066" y="7531537"/>
            <a:ext cx="1256310" cy="437375"/>
          </a:xfrm>
          <a:prstGeom prst="borderCallout2">
            <a:avLst>
              <a:gd name="adj1" fmla="val 16780"/>
              <a:gd name="adj2" fmla="val 538"/>
              <a:gd name="adj3" fmla="val 30571"/>
              <a:gd name="adj4" fmla="val -18280"/>
              <a:gd name="adj5" fmla="val 73438"/>
              <a:gd name="adj6" fmla="val -64267"/>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722"/>
          </a:p>
        </p:txBody>
      </p:sp>
      <p:sp>
        <p:nvSpPr>
          <p:cNvPr id="23" name="TextBox 22"/>
          <p:cNvSpPr txBox="1"/>
          <p:nvPr/>
        </p:nvSpPr>
        <p:spPr>
          <a:xfrm>
            <a:off x="9279506" y="7600184"/>
            <a:ext cx="1566840" cy="323165"/>
          </a:xfrm>
          <a:prstGeom prst="rect">
            <a:avLst/>
          </a:prstGeom>
          <a:noFill/>
        </p:spPr>
        <p:txBody>
          <a:bodyPr wrap="square" rtlCol="0">
            <a:spAutoFit/>
          </a:bodyPr>
          <a:lstStyle/>
          <a:p>
            <a:pPr algn="ctr"/>
            <a:r>
              <a:rPr lang="en-US" sz="1500" dirty="0">
                <a:latin typeface="Adobe Clean Light" panose="020B0303020404020204" pitchFamily="34" charset="0"/>
              </a:rPr>
              <a:t>Transcript</a:t>
            </a:r>
          </a:p>
        </p:txBody>
      </p:sp>
      <p:sp>
        <p:nvSpPr>
          <p:cNvPr id="26" name="TextBox 25"/>
          <p:cNvSpPr txBox="1"/>
          <p:nvPr/>
        </p:nvSpPr>
        <p:spPr>
          <a:xfrm>
            <a:off x="700887" y="13941402"/>
            <a:ext cx="9477156" cy="2605713"/>
          </a:xfrm>
          <a:prstGeom prst="rect">
            <a:avLst/>
          </a:prstGeom>
          <a:noFill/>
        </p:spPr>
        <p:txBody>
          <a:bodyPr wrap="square" rtlCol="0">
            <a:spAutoFit/>
          </a:bodyPr>
          <a:lstStyle/>
          <a:p>
            <a:pPr algn="ctr"/>
            <a:r>
              <a:rPr lang="en-US" sz="2722" dirty="0" smtClean="0">
                <a:solidFill>
                  <a:srgbClr val="0070C0"/>
                </a:solidFill>
                <a:latin typeface="Adobe Clean SemiCondensed" panose="020B0503020404020204" pitchFamily="34" charset="0"/>
              </a:rPr>
              <a:t>Characteristics of visual summary</a:t>
            </a:r>
          </a:p>
          <a:p>
            <a:pPr marL="428625" indent="-428625">
              <a:buFont typeface="Arial" panose="020B0604020202020204" pitchFamily="34" charset="0"/>
              <a:buChar char="•"/>
            </a:pPr>
            <a:r>
              <a:rPr lang="en-US" sz="2722" dirty="0" smtClean="0">
                <a:latin typeface="Adobe Clean Light" panose="020B0303020404020204" pitchFamily="34" charset="0"/>
              </a:rPr>
              <a:t>Level </a:t>
            </a:r>
            <a:r>
              <a:rPr lang="en-US" sz="2722" dirty="0">
                <a:latin typeface="Adobe Clean Light" panose="020B0303020404020204" pitchFamily="34" charset="0"/>
              </a:rPr>
              <a:t>of detail</a:t>
            </a:r>
          </a:p>
          <a:p>
            <a:pPr marL="428625" indent="-428625">
              <a:buFont typeface="Arial" panose="020B0604020202020204" pitchFamily="34" charset="0"/>
              <a:buChar char="•"/>
            </a:pPr>
            <a:r>
              <a:rPr lang="en-US" sz="2722" dirty="0">
                <a:latin typeface="Adobe Clean Light" panose="020B0303020404020204" pitchFamily="34" charset="0"/>
              </a:rPr>
              <a:t>Content dependent structure (hierarchical, sequential, map etc.)</a:t>
            </a:r>
          </a:p>
          <a:p>
            <a:pPr marL="428625" indent="-428625">
              <a:buFont typeface="Arial" panose="020B0604020202020204" pitchFamily="34" charset="0"/>
              <a:buChar char="•"/>
            </a:pPr>
            <a:r>
              <a:rPr lang="en-US" sz="2722" dirty="0">
                <a:latin typeface="Adobe Clean Light" panose="020B0303020404020204" pitchFamily="34" charset="0"/>
              </a:rPr>
              <a:t>Interactive</a:t>
            </a:r>
          </a:p>
          <a:p>
            <a:pPr marL="428625" indent="-428625">
              <a:buFont typeface="Arial" panose="020B0604020202020204" pitchFamily="34" charset="0"/>
              <a:buChar char="•"/>
            </a:pPr>
            <a:endParaRPr lang="en-US" sz="2722" dirty="0">
              <a:latin typeface="Adobe Clean Light" panose="020B0303020404020204" pitchFamily="34" charset="0"/>
            </a:endParaRPr>
          </a:p>
          <a:p>
            <a:pPr marL="428625" indent="-428625">
              <a:buFont typeface="Arial" panose="020B0604020202020204" pitchFamily="34" charset="0"/>
              <a:buChar char="•"/>
            </a:pPr>
            <a:endParaRPr lang="en-US" sz="2722" dirty="0">
              <a:latin typeface="Adobe Clean Light" panose="020B0303020404020204" pitchFamily="34" charset="0"/>
            </a:endParaRPr>
          </a:p>
        </p:txBody>
      </p:sp>
      <p:cxnSp>
        <p:nvCxnSpPr>
          <p:cNvPr id="28" name="Straight Connector 27"/>
          <p:cNvCxnSpPr/>
          <p:nvPr/>
        </p:nvCxnSpPr>
        <p:spPr>
          <a:xfrm>
            <a:off x="11226622" y="356083"/>
            <a:ext cx="0" cy="15619956"/>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1976632" y="248842"/>
            <a:ext cx="9668522" cy="14050000"/>
          </a:xfrm>
          <a:prstGeom prst="rect">
            <a:avLst/>
          </a:prstGeom>
        </p:spPr>
        <p:txBody>
          <a:bodyPr wrap="square">
            <a:spAutoFit/>
          </a:bodyPr>
          <a:lstStyle/>
          <a:p>
            <a:pPr algn="ctr"/>
            <a:r>
              <a:rPr lang="en-US" sz="4000" dirty="0" err="1">
                <a:solidFill>
                  <a:srgbClr val="000000"/>
                </a:solidFill>
                <a:latin typeface="Adobe Clean Light" panose="020B0303020404020204" pitchFamily="34" charset="0"/>
                <a:ea typeface="Malgun Gothic" panose="020B0503020000020004" pitchFamily="34" charset="-127"/>
                <a:cs typeface="Calibri" panose="020F0502020204030204" pitchFamily="34" charset="0"/>
              </a:rPr>
              <a:t>Bonzai</a:t>
            </a:r>
            <a:r>
              <a:rPr lang="en-US" sz="4000" dirty="0">
                <a:solidFill>
                  <a:srgbClr val="000000"/>
                </a:solidFill>
                <a:latin typeface="Adobe Clean Light" panose="020B0303020404020204" pitchFamily="34" charset="0"/>
                <a:ea typeface="Malgun Gothic" panose="020B0503020000020004" pitchFamily="34" charset="-127"/>
                <a:cs typeface="Calibri" panose="020F0502020204030204" pitchFamily="34" charset="0"/>
              </a:rPr>
              <a:t>: Easier Editing of </a:t>
            </a:r>
            <a:r>
              <a:rPr lang="en-US" sz="4000" dirty="0" err="1">
                <a:solidFill>
                  <a:srgbClr val="000000"/>
                </a:solidFill>
                <a:latin typeface="Adobe Clean Light" panose="020B0303020404020204" pitchFamily="34" charset="0"/>
                <a:ea typeface="Malgun Gothic" panose="020B0503020000020004" pitchFamily="34" charset="-127"/>
                <a:cs typeface="Calibri" panose="020F0502020204030204" pitchFamily="34" charset="0"/>
              </a:rPr>
              <a:t>GoPro</a:t>
            </a:r>
            <a:r>
              <a:rPr lang="en-US" sz="4000" dirty="0">
                <a:solidFill>
                  <a:srgbClr val="000000"/>
                </a:solidFill>
                <a:latin typeface="Adobe Clean Light" panose="020B0303020404020204" pitchFamily="34" charset="0"/>
                <a:ea typeface="Malgun Gothic" panose="020B0503020000020004" pitchFamily="34" charset="-127"/>
                <a:cs typeface="Calibri" panose="020F0502020204030204" pitchFamily="34" charset="0"/>
              </a:rPr>
              <a:t> Video </a:t>
            </a:r>
            <a:r>
              <a:rPr lang="en-US" sz="4000" dirty="0" smtClean="0">
                <a:solidFill>
                  <a:srgbClr val="000000"/>
                </a:solidFill>
                <a:latin typeface="Adobe Clean Light" panose="020B0303020404020204" pitchFamily="34" charset="0"/>
                <a:ea typeface="Malgun Gothic" panose="020B0503020000020004" pitchFamily="34" charset="-127"/>
                <a:cs typeface="Calibri" panose="020F0502020204030204" pitchFamily="34" charset="0"/>
              </a:rPr>
              <a:t>Footage</a:t>
            </a:r>
            <a:br>
              <a:rPr lang="en-US" sz="4000" dirty="0" smtClean="0">
                <a:solidFill>
                  <a:srgbClr val="000000"/>
                </a:solidFill>
                <a:latin typeface="Adobe Clean Light" panose="020B0303020404020204" pitchFamily="34" charset="0"/>
                <a:ea typeface="Malgun Gothic" panose="020B0503020000020004" pitchFamily="34" charset="-127"/>
                <a:cs typeface="Calibri" panose="020F0502020204030204" pitchFamily="34" charset="0"/>
              </a:rPr>
            </a:br>
            <a:endParaRPr lang="en-US" sz="4800" dirty="0">
              <a:latin typeface="Adobe Clean Light" panose="020B0303020404020204" pitchFamily="34" charset="0"/>
              <a:ea typeface="Malgun Gothic" panose="020B0503020000020004" pitchFamily="34" charset="-127"/>
            </a:endParaRPr>
          </a:p>
          <a:p>
            <a:pPr algn="r"/>
            <a:r>
              <a:rPr lang="en-US" sz="3000" dirty="0">
                <a:solidFill>
                  <a:srgbClr val="000000"/>
                </a:solidFill>
                <a:latin typeface="Adobe Clean Light" panose="020B0303020404020204" pitchFamily="34" charset="0"/>
                <a:ea typeface="Malgun Gothic" panose="020B0503020000020004" pitchFamily="34" charset="-127"/>
                <a:cs typeface="Calibri" panose="020F0502020204030204" pitchFamily="34" charset="0"/>
              </a:rPr>
              <a:t>Reid Oda, Mira Dontcheva, Eli </a:t>
            </a:r>
            <a:r>
              <a:rPr lang="en-US" sz="3000" dirty="0" err="1">
                <a:solidFill>
                  <a:srgbClr val="000000"/>
                </a:solidFill>
                <a:latin typeface="Adobe Clean Light" panose="020B0303020404020204" pitchFamily="34" charset="0"/>
                <a:ea typeface="Malgun Gothic" panose="020B0503020000020004" pitchFamily="34" charset="-127"/>
                <a:cs typeface="Calibri" panose="020F0502020204030204" pitchFamily="34" charset="0"/>
              </a:rPr>
              <a:t>Shechtman</a:t>
            </a:r>
            <a:r>
              <a:rPr lang="en-US" sz="3000" dirty="0">
                <a:solidFill>
                  <a:srgbClr val="000000"/>
                </a:solidFill>
                <a:latin typeface="Adobe Clean Light" panose="020B0303020404020204" pitchFamily="34" charset="0"/>
                <a:ea typeface="Malgun Gothic" panose="020B0503020000020004" pitchFamily="34" charset="-127"/>
                <a:cs typeface="Calibri" panose="020F0502020204030204" pitchFamily="34" charset="0"/>
              </a:rPr>
              <a:t>, Michael Rubin</a:t>
            </a:r>
            <a:endParaRPr lang="en-US" sz="3000" dirty="0">
              <a:latin typeface="Adobe Clean Light" panose="020B0303020404020204" pitchFamily="34" charset="0"/>
              <a:ea typeface="Malgun Gothic" panose="020B0503020000020004" pitchFamily="34" charset="-127"/>
            </a:endParaRPr>
          </a:p>
          <a:p>
            <a:r>
              <a:rPr lang="en-US" sz="3000" dirty="0">
                <a:solidFill>
                  <a:srgbClr val="000000"/>
                </a:solidFill>
                <a:latin typeface="Adobe Clean Light" panose="020B0303020404020204" pitchFamily="34" charset="0"/>
                <a:ea typeface="Malgun Gothic" panose="020B0503020000020004" pitchFamily="34" charset="-127"/>
                <a:cs typeface="Calibri" panose="020F0502020204030204" pitchFamily="34" charset="0"/>
              </a:rPr>
              <a:t> </a:t>
            </a:r>
            <a:r>
              <a:rPr lang="en-US" sz="3000" dirty="0" smtClean="0">
                <a:solidFill>
                  <a:srgbClr val="000000"/>
                </a:solidFill>
                <a:latin typeface="Adobe Clean Light" panose="020B0303020404020204" pitchFamily="34" charset="0"/>
                <a:ea typeface="Malgun Gothic" panose="020B0503020000020004" pitchFamily="34" charset="-127"/>
                <a:cs typeface="Calibri" panose="020F0502020204030204" pitchFamily="34" charset="0"/>
              </a:rPr>
              <a:t/>
            </a:r>
            <a:br>
              <a:rPr lang="en-US" sz="3000" dirty="0" smtClean="0">
                <a:solidFill>
                  <a:srgbClr val="000000"/>
                </a:solidFill>
                <a:latin typeface="Adobe Clean Light" panose="020B0303020404020204" pitchFamily="34" charset="0"/>
                <a:ea typeface="Malgun Gothic" panose="020B0503020000020004" pitchFamily="34" charset="-127"/>
                <a:cs typeface="Calibri" panose="020F0502020204030204" pitchFamily="34" charset="0"/>
              </a:rPr>
            </a:br>
            <a:endParaRPr lang="en-US" sz="3000" dirty="0" smtClean="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smtClean="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smtClean="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smtClean="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smtClean="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smtClean="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smtClean="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smtClean="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endParaRPr lang="en-US" sz="3000" dirty="0">
              <a:latin typeface="Adobe Clean Light" panose="020B0303020404020204" pitchFamily="34" charset="0"/>
              <a:ea typeface="Malgun Gothic" panose="020B0503020000020004" pitchFamily="34" charset="-127"/>
            </a:endParaRPr>
          </a:p>
          <a:p>
            <a:r>
              <a:rPr lang="en-US" sz="2400" dirty="0">
                <a:latin typeface="Adobe Clean SemiCondensed" panose="020B0503020404020204" pitchFamily="34" charset="0"/>
              </a:rPr>
              <a:t>Abstract</a:t>
            </a:r>
            <a:endParaRPr lang="en-US" sz="2500" dirty="0" smtClean="0">
              <a:solidFill>
                <a:srgbClr val="000000"/>
              </a:solidFill>
              <a:latin typeface="Adobe Clean Light" panose="020B0303020404020204" pitchFamily="34" charset="0"/>
              <a:ea typeface="Malgun Gothic" panose="020B0503020000020004" pitchFamily="34" charset="-127"/>
              <a:cs typeface="Calibri" panose="020F0502020204030204" pitchFamily="34" charset="0"/>
            </a:endParaRPr>
          </a:p>
          <a:p>
            <a:r>
              <a:rPr lang="en-US" sz="2500" dirty="0" err="1" smtClean="0">
                <a:solidFill>
                  <a:srgbClr val="000000"/>
                </a:solidFill>
                <a:latin typeface="Adobe Clean Light" panose="020B0303020404020204" pitchFamily="34" charset="0"/>
                <a:ea typeface="Malgun Gothic" panose="020B0503020000020004" pitchFamily="34" charset="-127"/>
                <a:cs typeface="Calibri" panose="020F0502020204030204" pitchFamily="34" charset="0"/>
              </a:rPr>
              <a:t>GoPro</a:t>
            </a:r>
            <a:r>
              <a:rPr lang="en-US" sz="2500" dirty="0" smtClean="0">
                <a:solidFill>
                  <a:srgbClr val="000000"/>
                </a:solidFill>
                <a:latin typeface="Adobe Clean Light" panose="020B0303020404020204" pitchFamily="34" charset="0"/>
                <a:ea typeface="Malgun Gothic" panose="020B0503020000020004" pitchFamily="34" charset="-127"/>
                <a:cs typeface="Calibri" panose="020F0502020204030204" pitchFamily="34" charset="0"/>
              </a:rPr>
              <a:t> </a:t>
            </a:r>
            <a:r>
              <a:rPr lang="en-US" sz="2500" dirty="0">
                <a:solidFill>
                  <a:srgbClr val="000000"/>
                </a:solidFill>
                <a:latin typeface="Adobe Clean Light" panose="020B0303020404020204" pitchFamily="34" charset="0"/>
                <a:ea typeface="Malgun Gothic" panose="020B0503020000020004" pitchFamily="34" charset="-127"/>
                <a:cs typeface="Calibri" panose="020F0502020204030204" pitchFamily="34" charset="0"/>
              </a:rPr>
              <a:t>cameras have become very popular for capturing outdoor activities and weekend adventures. There is social value in sharing the footage, but editing the footage can be time consuming, and many people opt to not do it. </a:t>
            </a:r>
            <a:r>
              <a:rPr lang="en-US" sz="2500" dirty="0">
                <a:solidFill>
                  <a:srgbClr val="00B050"/>
                </a:solidFill>
                <a:latin typeface="Adobe Clean SemiCondensed" panose="020B0503020404020204" pitchFamily="34" charset="0"/>
                <a:ea typeface="Malgun Gothic" panose="020B0503020000020004" pitchFamily="34" charset="-127"/>
                <a:cs typeface="Calibri" panose="020F0502020204030204" pitchFamily="34" charset="0"/>
              </a:rPr>
              <a:t>Our goal is create an editing experience where the user indicates "interesting points" in the video, and the system automatically determines the clip start and end points, as well as a pleasing ordering of the final clips. Using this system, the final video will be completed within minutes, rather than hours or days. </a:t>
            </a:r>
            <a:endParaRPr lang="en-US" sz="2500" dirty="0">
              <a:solidFill>
                <a:srgbClr val="00B050"/>
              </a:solidFill>
              <a:latin typeface="Adobe Clean SemiCondensed" panose="020B0503020404020204" pitchFamily="34" charset="0"/>
              <a:ea typeface="Malgun Gothic" panose="020B0503020000020004" pitchFamily="34" charset="-127"/>
            </a:endParaRPr>
          </a:p>
          <a:p>
            <a:r>
              <a:rPr lang="en-US" sz="2500" dirty="0">
                <a:solidFill>
                  <a:srgbClr val="000000"/>
                </a:solidFill>
                <a:latin typeface="Adobe Clean Light" panose="020B0303020404020204" pitchFamily="34" charset="0"/>
                <a:ea typeface="Times New Roman" panose="02020603050405020304" pitchFamily="18" charset="0"/>
              </a:rPr>
              <a:t> </a:t>
            </a:r>
            <a:endParaRPr lang="en-US" sz="2500" dirty="0">
              <a:effectLst/>
              <a:latin typeface="Adobe Clean Light" panose="020B0303020404020204" pitchFamily="34" charset="0"/>
              <a:ea typeface="Malgun Gothic" panose="020B0503020000020004" pitchFamily="34" charset="-127"/>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3029792661"/>
              </p:ext>
            </p:extLst>
          </p:nvPr>
        </p:nvGraphicFramePr>
        <p:xfrm>
          <a:off x="12628077" y="3471672"/>
          <a:ext cx="8178946" cy="4631690"/>
        </p:xfrm>
        <a:graphic>
          <a:graphicData uri="http://schemas.openxmlformats.org/presentationml/2006/ole">
            <mc:AlternateContent xmlns:mc="http://schemas.openxmlformats.org/markup-compatibility/2006">
              <mc:Choice xmlns:v="urn:schemas-microsoft-com:vml" Requires="v">
                <p:oleObj spid="_x0000_s1027" name="Acrobat Document" r:id="rId7" imgW="3268914" imgH="1851498" progId="AcroExch.Document.11">
                  <p:embed/>
                </p:oleObj>
              </mc:Choice>
              <mc:Fallback>
                <p:oleObj name="Acrobat Document" r:id="rId7" imgW="3268914" imgH="1851498" progId="AcroExch.Document.11">
                  <p:embed/>
                  <p:pic>
                    <p:nvPicPr>
                      <p:cNvPr id="0" name=""/>
                      <p:cNvPicPr/>
                      <p:nvPr/>
                    </p:nvPicPr>
                    <p:blipFill>
                      <a:blip r:embed="rId8"/>
                      <a:stretch>
                        <a:fillRect/>
                      </a:stretch>
                    </p:blipFill>
                    <p:spPr>
                      <a:xfrm>
                        <a:off x="12628077" y="3471672"/>
                        <a:ext cx="8178946" cy="4631690"/>
                      </a:xfrm>
                      <a:prstGeom prst="rect">
                        <a:avLst/>
                      </a:prstGeom>
                    </p:spPr>
                  </p:pic>
                </p:oleObj>
              </mc:Fallback>
            </mc:AlternateContent>
          </a:graphicData>
        </a:graphic>
      </p:graphicFrame>
    </p:spTree>
    <p:extLst>
      <p:ext uri="{BB962C8B-B14F-4D97-AF65-F5344CB8AC3E}">
        <p14:creationId xmlns:p14="http://schemas.microsoft.com/office/powerpoint/2010/main" val="35371570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TotalTime>
  <Words>49</Words>
  <Application>Microsoft Office PowerPoint</Application>
  <PresentationFormat>Custom</PresentationFormat>
  <Paragraphs>37</Paragraphs>
  <Slides>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0" baseType="lpstr">
      <vt:lpstr>Malgun Gothic</vt:lpstr>
      <vt:lpstr>Adobe Clean Light</vt:lpstr>
      <vt:lpstr>Adobe Clean SemiCondensed</vt:lpstr>
      <vt:lpstr>Arial</vt:lpstr>
      <vt:lpstr>Calibri</vt:lpstr>
      <vt:lpstr>Calibri Light</vt:lpstr>
      <vt:lpstr>Times New Roman</vt:lpstr>
      <vt:lpstr>Office Theme</vt:lpstr>
      <vt:lpstr>Adobe Acrobat Document</vt:lpstr>
      <vt:lpstr>Video Lecture Summarization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 Shin</dc:creator>
  <cp:lastModifiedBy>Valentina Shin</cp:lastModifiedBy>
  <cp:revision>9</cp:revision>
  <dcterms:created xsi:type="dcterms:W3CDTF">2014-08-05T16:42:25Z</dcterms:created>
  <dcterms:modified xsi:type="dcterms:W3CDTF">2014-08-05T21:58:48Z</dcterms:modified>
</cp:coreProperties>
</file>