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10972800" cy="32004000"/>
  <p:notesSz cx="6858000" cy="9144000"/>
  <p:defaultTextStyle>
    <a:defPPr>
      <a:defRPr lang="en-US"/>
    </a:defPPr>
    <a:lvl1pPr marL="0" algn="l" defTabSz="1755648" rtl="0" eaLnBrk="1" latinLnBrk="0" hangingPunct="1">
      <a:defRPr sz="3456" kern="1200">
        <a:solidFill>
          <a:schemeClr val="tx1"/>
        </a:solidFill>
        <a:latin typeface="+mn-lt"/>
        <a:ea typeface="+mn-ea"/>
        <a:cs typeface="+mn-cs"/>
      </a:defRPr>
    </a:lvl1pPr>
    <a:lvl2pPr marL="877824" algn="l" defTabSz="1755648" rtl="0" eaLnBrk="1" latinLnBrk="0" hangingPunct="1">
      <a:defRPr sz="3456" kern="1200">
        <a:solidFill>
          <a:schemeClr val="tx1"/>
        </a:solidFill>
        <a:latin typeface="+mn-lt"/>
        <a:ea typeface="+mn-ea"/>
        <a:cs typeface="+mn-cs"/>
      </a:defRPr>
    </a:lvl2pPr>
    <a:lvl3pPr marL="1755648" algn="l" defTabSz="1755648" rtl="0" eaLnBrk="1" latinLnBrk="0" hangingPunct="1">
      <a:defRPr sz="3456" kern="1200">
        <a:solidFill>
          <a:schemeClr val="tx1"/>
        </a:solidFill>
        <a:latin typeface="+mn-lt"/>
        <a:ea typeface="+mn-ea"/>
        <a:cs typeface="+mn-cs"/>
      </a:defRPr>
    </a:lvl3pPr>
    <a:lvl4pPr marL="2633472" algn="l" defTabSz="1755648" rtl="0" eaLnBrk="1" latinLnBrk="0" hangingPunct="1">
      <a:defRPr sz="3456" kern="1200">
        <a:solidFill>
          <a:schemeClr val="tx1"/>
        </a:solidFill>
        <a:latin typeface="+mn-lt"/>
        <a:ea typeface="+mn-ea"/>
        <a:cs typeface="+mn-cs"/>
      </a:defRPr>
    </a:lvl4pPr>
    <a:lvl5pPr marL="3511296" algn="l" defTabSz="1755648" rtl="0" eaLnBrk="1" latinLnBrk="0" hangingPunct="1">
      <a:defRPr sz="3456" kern="1200">
        <a:solidFill>
          <a:schemeClr val="tx1"/>
        </a:solidFill>
        <a:latin typeface="+mn-lt"/>
        <a:ea typeface="+mn-ea"/>
        <a:cs typeface="+mn-cs"/>
      </a:defRPr>
    </a:lvl5pPr>
    <a:lvl6pPr marL="4389120" algn="l" defTabSz="1755648" rtl="0" eaLnBrk="1" latinLnBrk="0" hangingPunct="1">
      <a:defRPr sz="3456" kern="1200">
        <a:solidFill>
          <a:schemeClr val="tx1"/>
        </a:solidFill>
        <a:latin typeface="+mn-lt"/>
        <a:ea typeface="+mn-ea"/>
        <a:cs typeface="+mn-cs"/>
      </a:defRPr>
    </a:lvl6pPr>
    <a:lvl7pPr marL="5266944" algn="l" defTabSz="1755648" rtl="0" eaLnBrk="1" latinLnBrk="0" hangingPunct="1">
      <a:defRPr sz="3456" kern="1200">
        <a:solidFill>
          <a:schemeClr val="tx1"/>
        </a:solidFill>
        <a:latin typeface="+mn-lt"/>
        <a:ea typeface="+mn-ea"/>
        <a:cs typeface="+mn-cs"/>
      </a:defRPr>
    </a:lvl7pPr>
    <a:lvl8pPr marL="6144768" algn="l" defTabSz="1755648" rtl="0" eaLnBrk="1" latinLnBrk="0" hangingPunct="1">
      <a:defRPr sz="3456" kern="1200">
        <a:solidFill>
          <a:schemeClr val="tx1"/>
        </a:solidFill>
        <a:latin typeface="+mn-lt"/>
        <a:ea typeface="+mn-ea"/>
        <a:cs typeface="+mn-cs"/>
      </a:defRPr>
    </a:lvl8pPr>
    <a:lvl9pPr marL="7022592" algn="l" defTabSz="1755648" rtl="0" eaLnBrk="1" latinLnBrk="0" hangingPunct="1">
      <a:defRPr sz="345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24" d="100"/>
          <a:sy n="24" d="100"/>
        </p:scale>
        <p:origin x="23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237694"/>
            <a:ext cx="9326880" cy="11142133"/>
          </a:xfrm>
        </p:spPr>
        <p:txBody>
          <a:bodyPr anchor="b"/>
          <a:lstStyle>
            <a:lvl1pPr algn="ct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371600" y="16809511"/>
            <a:ext cx="8229600" cy="7726889"/>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27AB92-69B7-46CA-B22C-133D1AD408B9}" type="datetimeFigureOut">
              <a:rPr lang="en-US" smtClean="0"/>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5BC9B-4D73-4CDE-9C70-60A98E0D86A1}" type="slidenum">
              <a:rPr lang="en-US" smtClean="0"/>
              <a:t>‹#›</a:t>
            </a:fld>
            <a:endParaRPr lang="en-US"/>
          </a:p>
        </p:txBody>
      </p:sp>
    </p:spTree>
    <p:extLst>
      <p:ext uri="{BB962C8B-B14F-4D97-AF65-F5344CB8AC3E}">
        <p14:creationId xmlns:p14="http://schemas.microsoft.com/office/powerpoint/2010/main" val="407777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27AB92-69B7-46CA-B22C-133D1AD408B9}" type="datetimeFigureOut">
              <a:rPr lang="en-US" smtClean="0"/>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5BC9B-4D73-4CDE-9C70-60A98E0D86A1}" type="slidenum">
              <a:rPr lang="en-US" smtClean="0"/>
              <a:t>‹#›</a:t>
            </a:fld>
            <a:endParaRPr lang="en-US"/>
          </a:p>
        </p:txBody>
      </p:sp>
    </p:spTree>
    <p:extLst>
      <p:ext uri="{BB962C8B-B14F-4D97-AF65-F5344CB8AC3E}">
        <p14:creationId xmlns:p14="http://schemas.microsoft.com/office/powerpoint/2010/main" val="398541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411" y="1703917"/>
            <a:ext cx="2366010" cy="271219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54381" y="1703917"/>
            <a:ext cx="6960870" cy="271219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27AB92-69B7-46CA-B22C-133D1AD408B9}" type="datetimeFigureOut">
              <a:rPr lang="en-US" smtClean="0"/>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5BC9B-4D73-4CDE-9C70-60A98E0D86A1}" type="slidenum">
              <a:rPr lang="en-US" smtClean="0"/>
              <a:t>‹#›</a:t>
            </a:fld>
            <a:endParaRPr lang="en-US"/>
          </a:p>
        </p:txBody>
      </p:sp>
    </p:spTree>
    <p:extLst>
      <p:ext uri="{BB962C8B-B14F-4D97-AF65-F5344CB8AC3E}">
        <p14:creationId xmlns:p14="http://schemas.microsoft.com/office/powerpoint/2010/main" val="714778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27AB92-69B7-46CA-B22C-133D1AD408B9}" type="datetimeFigureOut">
              <a:rPr lang="en-US" smtClean="0"/>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5BC9B-4D73-4CDE-9C70-60A98E0D86A1}" type="slidenum">
              <a:rPr lang="en-US" smtClean="0"/>
              <a:t>‹#›</a:t>
            </a:fld>
            <a:endParaRPr lang="en-US"/>
          </a:p>
        </p:txBody>
      </p:sp>
    </p:spTree>
    <p:extLst>
      <p:ext uri="{BB962C8B-B14F-4D97-AF65-F5344CB8AC3E}">
        <p14:creationId xmlns:p14="http://schemas.microsoft.com/office/powerpoint/2010/main" val="34659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8666" y="7978784"/>
            <a:ext cx="9464040" cy="13312773"/>
          </a:xfrm>
        </p:spPr>
        <p:txBody>
          <a:bodyPr anchor="b"/>
          <a:lstStyle>
            <a:lvl1pPr>
              <a:defRPr sz="7200"/>
            </a:lvl1pPr>
          </a:lstStyle>
          <a:p>
            <a:r>
              <a:rPr lang="en-US" smtClean="0"/>
              <a:t>Click to edit Master title style</a:t>
            </a:r>
            <a:endParaRPr lang="en-US" dirty="0"/>
          </a:p>
        </p:txBody>
      </p:sp>
      <p:sp>
        <p:nvSpPr>
          <p:cNvPr id="3" name="Text Placeholder 2"/>
          <p:cNvSpPr>
            <a:spLocks noGrp="1"/>
          </p:cNvSpPr>
          <p:nvPr>
            <p:ph type="body" idx="1"/>
          </p:nvPr>
        </p:nvSpPr>
        <p:spPr>
          <a:xfrm>
            <a:off x="748666" y="21417501"/>
            <a:ext cx="9464040" cy="7000873"/>
          </a:xfrm>
        </p:spPr>
        <p:txBody>
          <a:bodyPr/>
          <a:lstStyle>
            <a:lvl1pPr marL="0" indent="0">
              <a:buNone/>
              <a:defRPr sz="2880">
                <a:solidFill>
                  <a:schemeClr val="tx1"/>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7AB92-69B7-46CA-B22C-133D1AD408B9}" type="datetimeFigureOut">
              <a:rPr lang="en-US" smtClean="0"/>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5BC9B-4D73-4CDE-9C70-60A98E0D86A1}" type="slidenum">
              <a:rPr lang="en-US" smtClean="0"/>
              <a:t>‹#›</a:t>
            </a:fld>
            <a:endParaRPr lang="en-US"/>
          </a:p>
        </p:txBody>
      </p:sp>
    </p:spTree>
    <p:extLst>
      <p:ext uri="{BB962C8B-B14F-4D97-AF65-F5344CB8AC3E}">
        <p14:creationId xmlns:p14="http://schemas.microsoft.com/office/powerpoint/2010/main" val="206602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54380" y="8519583"/>
            <a:ext cx="4663440" cy="203062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54980" y="8519583"/>
            <a:ext cx="4663440" cy="203062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27AB92-69B7-46CA-B22C-133D1AD408B9}" type="datetimeFigureOut">
              <a:rPr lang="en-US" smtClean="0"/>
              <a:t>6/23/2014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5BC9B-4D73-4CDE-9C70-60A98E0D86A1}" type="slidenum">
              <a:rPr lang="en-US" smtClean="0"/>
              <a:t>‹#›</a:t>
            </a:fld>
            <a:endParaRPr lang="en-US"/>
          </a:p>
        </p:txBody>
      </p:sp>
    </p:spTree>
    <p:extLst>
      <p:ext uri="{BB962C8B-B14F-4D97-AF65-F5344CB8AC3E}">
        <p14:creationId xmlns:p14="http://schemas.microsoft.com/office/powerpoint/2010/main" val="273262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809" y="1703924"/>
            <a:ext cx="9464040" cy="6185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55810" y="7845427"/>
            <a:ext cx="4642008" cy="3844923"/>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4" name="Content Placeholder 3"/>
          <p:cNvSpPr>
            <a:spLocks noGrp="1"/>
          </p:cNvSpPr>
          <p:nvPr>
            <p:ph sz="half" idx="2"/>
          </p:nvPr>
        </p:nvSpPr>
        <p:spPr>
          <a:xfrm>
            <a:off x="755810" y="11690350"/>
            <a:ext cx="4642008" cy="171947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554981" y="7845427"/>
            <a:ext cx="4664869" cy="3844923"/>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6" name="Content Placeholder 5"/>
          <p:cNvSpPr>
            <a:spLocks noGrp="1"/>
          </p:cNvSpPr>
          <p:nvPr>
            <p:ph sz="quarter" idx="4"/>
          </p:nvPr>
        </p:nvSpPr>
        <p:spPr>
          <a:xfrm>
            <a:off x="5554981" y="11690350"/>
            <a:ext cx="4664869" cy="171947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27AB92-69B7-46CA-B22C-133D1AD408B9}" type="datetimeFigureOut">
              <a:rPr lang="en-US" smtClean="0"/>
              <a:t>6/23/2014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15BC9B-4D73-4CDE-9C70-60A98E0D86A1}" type="slidenum">
              <a:rPr lang="en-US" smtClean="0"/>
              <a:t>‹#›</a:t>
            </a:fld>
            <a:endParaRPr lang="en-US"/>
          </a:p>
        </p:txBody>
      </p:sp>
    </p:spTree>
    <p:extLst>
      <p:ext uri="{BB962C8B-B14F-4D97-AF65-F5344CB8AC3E}">
        <p14:creationId xmlns:p14="http://schemas.microsoft.com/office/powerpoint/2010/main" val="213468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27AB92-69B7-46CA-B22C-133D1AD408B9}" type="datetimeFigureOut">
              <a:rPr lang="en-US" smtClean="0"/>
              <a:t>6/23/2014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15BC9B-4D73-4CDE-9C70-60A98E0D86A1}" type="slidenum">
              <a:rPr lang="en-US" smtClean="0"/>
              <a:t>‹#›</a:t>
            </a:fld>
            <a:endParaRPr lang="en-US"/>
          </a:p>
        </p:txBody>
      </p:sp>
    </p:spTree>
    <p:extLst>
      <p:ext uri="{BB962C8B-B14F-4D97-AF65-F5344CB8AC3E}">
        <p14:creationId xmlns:p14="http://schemas.microsoft.com/office/powerpoint/2010/main" val="174117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7AB92-69B7-46CA-B22C-133D1AD408B9}" type="datetimeFigureOut">
              <a:rPr lang="en-US" smtClean="0"/>
              <a:t>6/23/2014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15BC9B-4D73-4CDE-9C70-60A98E0D86A1}" type="slidenum">
              <a:rPr lang="en-US" smtClean="0"/>
              <a:t>‹#›</a:t>
            </a:fld>
            <a:endParaRPr lang="en-US"/>
          </a:p>
        </p:txBody>
      </p:sp>
    </p:spTree>
    <p:extLst>
      <p:ext uri="{BB962C8B-B14F-4D97-AF65-F5344CB8AC3E}">
        <p14:creationId xmlns:p14="http://schemas.microsoft.com/office/powerpoint/2010/main" val="95886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09" y="2133600"/>
            <a:ext cx="3539014" cy="7467600"/>
          </a:xfrm>
        </p:spPr>
        <p:txBody>
          <a:bodyPr anchor="b"/>
          <a:lstStyle>
            <a:lvl1pPr>
              <a:defRPr sz="3840"/>
            </a:lvl1pPr>
          </a:lstStyle>
          <a:p>
            <a:r>
              <a:rPr lang="en-US" smtClean="0"/>
              <a:t>Click to edit Master title style</a:t>
            </a:r>
            <a:endParaRPr lang="en-US" dirty="0"/>
          </a:p>
        </p:txBody>
      </p:sp>
      <p:sp>
        <p:nvSpPr>
          <p:cNvPr id="3" name="Content Placeholder 2"/>
          <p:cNvSpPr>
            <a:spLocks noGrp="1"/>
          </p:cNvSpPr>
          <p:nvPr>
            <p:ph idx="1"/>
          </p:nvPr>
        </p:nvSpPr>
        <p:spPr>
          <a:xfrm>
            <a:off x="4664869" y="4607991"/>
            <a:ext cx="5554980" cy="22743583"/>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55809" y="9601200"/>
            <a:ext cx="3539014" cy="17787411"/>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7AB92-69B7-46CA-B22C-133D1AD408B9}" type="datetimeFigureOut">
              <a:rPr lang="en-US" smtClean="0"/>
              <a:t>6/23/2014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5BC9B-4D73-4CDE-9C70-60A98E0D86A1}" type="slidenum">
              <a:rPr lang="en-US" smtClean="0"/>
              <a:t>‹#›</a:t>
            </a:fld>
            <a:endParaRPr lang="en-US"/>
          </a:p>
        </p:txBody>
      </p:sp>
    </p:spTree>
    <p:extLst>
      <p:ext uri="{BB962C8B-B14F-4D97-AF65-F5344CB8AC3E}">
        <p14:creationId xmlns:p14="http://schemas.microsoft.com/office/powerpoint/2010/main" val="233144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09" y="2133600"/>
            <a:ext cx="3539014" cy="7467600"/>
          </a:xfrm>
        </p:spPr>
        <p:txBody>
          <a:bodyPr anchor="b"/>
          <a:lstStyle>
            <a:lvl1pPr>
              <a:defRPr sz="38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664869" y="4607991"/>
            <a:ext cx="5554980" cy="22743583"/>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755809" y="9601200"/>
            <a:ext cx="3539014" cy="17787411"/>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7AB92-69B7-46CA-B22C-133D1AD408B9}" type="datetimeFigureOut">
              <a:rPr lang="en-US" smtClean="0"/>
              <a:t>6/23/2014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5BC9B-4D73-4CDE-9C70-60A98E0D86A1}" type="slidenum">
              <a:rPr lang="en-US" smtClean="0"/>
              <a:t>‹#›</a:t>
            </a:fld>
            <a:endParaRPr lang="en-US"/>
          </a:p>
        </p:txBody>
      </p:sp>
    </p:spTree>
    <p:extLst>
      <p:ext uri="{BB962C8B-B14F-4D97-AF65-F5344CB8AC3E}">
        <p14:creationId xmlns:p14="http://schemas.microsoft.com/office/powerpoint/2010/main" val="312032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380" y="1703924"/>
            <a:ext cx="9464040" cy="618596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54380" y="8519583"/>
            <a:ext cx="9464040" cy="2030624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4380" y="29662974"/>
            <a:ext cx="2468880" cy="1703917"/>
          </a:xfrm>
          <a:prstGeom prst="rect">
            <a:avLst/>
          </a:prstGeom>
        </p:spPr>
        <p:txBody>
          <a:bodyPr vert="horz" lIns="91440" tIns="45720" rIns="91440" bIns="45720" rtlCol="0" anchor="ctr"/>
          <a:lstStyle>
            <a:lvl1pPr algn="l">
              <a:defRPr sz="1440">
                <a:solidFill>
                  <a:schemeClr val="tx1">
                    <a:tint val="75000"/>
                  </a:schemeClr>
                </a:solidFill>
              </a:defRPr>
            </a:lvl1pPr>
          </a:lstStyle>
          <a:p>
            <a:fld id="{F327AB92-69B7-46CA-B22C-133D1AD408B9}" type="datetimeFigureOut">
              <a:rPr lang="en-US" smtClean="0"/>
              <a:t>6/23/2014</a:t>
            </a:fld>
            <a:endParaRPr lang="en-US"/>
          </a:p>
        </p:txBody>
      </p:sp>
      <p:sp>
        <p:nvSpPr>
          <p:cNvPr id="5" name="Footer Placeholder 4"/>
          <p:cNvSpPr>
            <a:spLocks noGrp="1"/>
          </p:cNvSpPr>
          <p:nvPr>
            <p:ph type="ftr" sz="quarter" idx="3"/>
          </p:nvPr>
        </p:nvSpPr>
        <p:spPr>
          <a:xfrm>
            <a:off x="3634740" y="29662974"/>
            <a:ext cx="3703320" cy="1703917"/>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49540" y="29662974"/>
            <a:ext cx="2468880" cy="1703917"/>
          </a:xfrm>
          <a:prstGeom prst="rect">
            <a:avLst/>
          </a:prstGeom>
        </p:spPr>
        <p:txBody>
          <a:bodyPr vert="horz" lIns="91440" tIns="45720" rIns="91440" bIns="45720" rtlCol="0" anchor="ctr"/>
          <a:lstStyle>
            <a:lvl1pPr algn="r">
              <a:defRPr sz="1440">
                <a:solidFill>
                  <a:schemeClr val="tx1">
                    <a:tint val="75000"/>
                  </a:schemeClr>
                </a:solidFill>
              </a:defRPr>
            </a:lvl1pPr>
          </a:lstStyle>
          <a:p>
            <a:fld id="{2915BC9B-4D73-4CDE-9C70-60A98E0D86A1}" type="slidenum">
              <a:rPr lang="en-US" smtClean="0"/>
              <a:t>‹#›</a:t>
            </a:fld>
            <a:endParaRPr lang="en-US"/>
          </a:p>
        </p:txBody>
      </p:sp>
    </p:spTree>
    <p:extLst>
      <p:ext uri="{BB962C8B-B14F-4D97-AF65-F5344CB8AC3E}">
        <p14:creationId xmlns:p14="http://schemas.microsoft.com/office/powerpoint/2010/main" val="55519330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258226" y="17378129"/>
            <a:ext cx="3371850" cy="1971675"/>
          </a:xfrm>
          <a:prstGeom prst="rect">
            <a:avLst/>
          </a:prstGeom>
        </p:spPr>
      </p:pic>
      <p:pic>
        <p:nvPicPr>
          <p:cNvPr id="6" name="Picture 5"/>
          <p:cNvPicPr>
            <a:picLocks noChangeAspect="1"/>
          </p:cNvPicPr>
          <p:nvPr/>
        </p:nvPicPr>
        <p:blipFill rotWithShape="1">
          <a:blip r:embed="rId3"/>
          <a:srcRect r="460"/>
          <a:stretch/>
        </p:blipFill>
        <p:spPr>
          <a:xfrm>
            <a:off x="266700" y="1216810"/>
            <a:ext cx="7850432" cy="1790700"/>
          </a:xfrm>
          <a:prstGeom prst="rect">
            <a:avLst/>
          </a:prstGeom>
        </p:spPr>
      </p:pic>
      <p:pic>
        <p:nvPicPr>
          <p:cNvPr id="7" name="Picture 6"/>
          <p:cNvPicPr>
            <a:picLocks noChangeAspect="1"/>
          </p:cNvPicPr>
          <p:nvPr/>
        </p:nvPicPr>
        <p:blipFill>
          <a:blip r:embed="rId4"/>
          <a:stretch>
            <a:fillRect/>
          </a:stretch>
        </p:blipFill>
        <p:spPr>
          <a:xfrm>
            <a:off x="311766" y="26820"/>
            <a:ext cx="7858125" cy="1543050"/>
          </a:xfrm>
          <a:prstGeom prst="rect">
            <a:avLst/>
          </a:prstGeom>
        </p:spPr>
      </p:pic>
      <p:pic>
        <p:nvPicPr>
          <p:cNvPr id="8" name="Picture 7"/>
          <p:cNvPicPr>
            <a:picLocks noChangeAspect="1"/>
          </p:cNvPicPr>
          <p:nvPr/>
        </p:nvPicPr>
        <p:blipFill>
          <a:blip r:embed="rId5"/>
          <a:stretch>
            <a:fillRect/>
          </a:stretch>
        </p:blipFill>
        <p:spPr>
          <a:xfrm>
            <a:off x="316773" y="2696360"/>
            <a:ext cx="7839075" cy="1562100"/>
          </a:xfrm>
          <a:prstGeom prst="rect">
            <a:avLst/>
          </a:prstGeom>
        </p:spPr>
      </p:pic>
      <p:pic>
        <p:nvPicPr>
          <p:cNvPr id="9" name="Picture 8"/>
          <p:cNvPicPr>
            <a:picLocks noChangeAspect="1"/>
          </p:cNvPicPr>
          <p:nvPr/>
        </p:nvPicPr>
        <p:blipFill>
          <a:blip r:embed="rId6"/>
          <a:stretch>
            <a:fillRect/>
          </a:stretch>
        </p:blipFill>
        <p:spPr>
          <a:xfrm>
            <a:off x="278670" y="4258463"/>
            <a:ext cx="7867650" cy="1533525"/>
          </a:xfrm>
          <a:prstGeom prst="rect">
            <a:avLst/>
          </a:prstGeom>
        </p:spPr>
      </p:pic>
      <p:pic>
        <p:nvPicPr>
          <p:cNvPr id="11" name="Picture 10"/>
          <p:cNvPicPr>
            <a:picLocks noChangeAspect="1"/>
          </p:cNvPicPr>
          <p:nvPr/>
        </p:nvPicPr>
        <p:blipFill>
          <a:blip r:embed="rId7"/>
          <a:stretch>
            <a:fillRect/>
          </a:stretch>
        </p:blipFill>
        <p:spPr>
          <a:xfrm>
            <a:off x="311766" y="7054365"/>
            <a:ext cx="3305175" cy="1047750"/>
          </a:xfrm>
          <a:prstGeom prst="rect">
            <a:avLst/>
          </a:prstGeom>
        </p:spPr>
      </p:pic>
      <p:pic>
        <p:nvPicPr>
          <p:cNvPr id="12" name="Picture 11"/>
          <p:cNvPicPr>
            <a:picLocks noChangeAspect="1"/>
          </p:cNvPicPr>
          <p:nvPr/>
        </p:nvPicPr>
        <p:blipFill>
          <a:blip r:embed="rId8"/>
          <a:stretch>
            <a:fillRect/>
          </a:stretch>
        </p:blipFill>
        <p:spPr>
          <a:xfrm>
            <a:off x="311766" y="8102118"/>
            <a:ext cx="3286125" cy="1266825"/>
          </a:xfrm>
          <a:prstGeom prst="rect">
            <a:avLst/>
          </a:prstGeom>
        </p:spPr>
      </p:pic>
      <p:pic>
        <p:nvPicPr>
          <p:cNvPr id="13" name="Picture 12"/>
          <p:cNvPicPr>
            <a:picLocks noChangeAspect="1"/>
          </p:cNvPicPr>
          <p:nvPr/>
        </p:nvPicPr>
        <p:blipFill>
          <a:blip r:embed="rId9"/>
          <a:stretch>
            <a:fillRect/>
          </a:stretch>
        </p:blipFill>
        <p:spPr>
          <a:xfrm>
            <a:off x="311763" y="9524518"/>
            <a:ext cx="2000250" cy="1095375"/>
          </a:xfrm>
          <a:prstGeom prst="rect">
            <a:avLst/>
          </a:prstGeom>
        </p:spPr>
      </p:pic>
      <p:pic>
        <p:nvPicPr>
          <p:cNvPr id="14" name="Picture 13"/>
          <p:cNvPicPr>
            <a:picLocks noChangeAspect="1"/>
          </p:cNvPicPr>
          <p:nvPr/>
        </p:nvPicPr>
        <p:blipFill>
          <a:blip r:embed="rId10"/>
          <a:stretch>
            <a:fillRect/>
          </a:stretch>
        </p:blipFill>
        <p:spPr>
          <a:xfrm>
            <a:off x="311766" y="10619890"/>
            <a:ext cx="1209675" cy="1104900"/>
          </a:xfrm>
          <a:prstGeom prst="rect">
            <a:avLst/>
          </a:prstGeom>
        </p:spPr>
      </p:pic>
      <p:pic>
        <p:nvPicPr>
          <p:cNvPr id="2" name="Picture 1"/>
          <p:cNvPicPr>
            <a:picLocks noChangeAspect="1"/>
          </p:cNvPicPr>
          <p:nvPr/>
        </p:nvPicPr>
        <p:blipFill>
          <a:blip r:embed="rId11"/>
          <a:stretch>
            <a:fillRect/>
          </a:stretch>
        </p:blipFill>
        <p:spPr>
          <a:xfrm>
            <a:off x="311763" y="11630861"/>
            <a:ext cx="1108490" cy="1169396"/>
          </a:xfrm>
          <a:prstGeom prst="rect">
            <a:avLst/>
          </a:prstGeom>
        </p:spPr>
      </p:pic>
      <p:pic>
        <p:nvPicPr>
          <p:cNvPr id="4" name="Picture 3"/>
          <p:cNvPicPr>
            <a:picLocks noChangeAspect="1"/>
          </p:cNvPicPr>
          <p:nvPr/>
        </p:nvPicPr>
        <p:blipFill>
          <a:blip r:embed="rId12"/>
          <a:stretch>
            <a:fillRect/>
          </a:stretch>
        </p:blipFill>
        <p:spPr>
          <a:xfrm>
            <a:off x="297694" y="13109557"/>
            <a:ext cx="1419226" cy="1476375"/>
          </a:xfrm>
          <a:prstGeom prst="rect">
            <a:avLst/>
          </a:prstGeom>
        </p:spPr>
      </p:pic>
      <p:pic>
        <p:nvPicPr>
          <p:cNvPr id="5" name="Picture 4"/>
          <p:cNvPicPr>
            <a:picLocks noChangeAspect="1"/>
          </p:cNvPicPr>
          <p:nvPr/>
        </p:nvPicPr>
        <p:blipFill>
          <a:blip r:embed="rId13"/>
          <a:stretch>
            <a:fillRect/>
          </a:stretch>
        </p:blipFill>
        <p:spPr>
          <a:xfrm>
            <a:off x="270756" y="14576846"/>
            <a:ext cx="1504950" cy="1514475"/>
          </a:xfrm>
          <a:prstGeom prst="rect">
            <a:avLst/>
          </a:prstGeom>
        </p:spPr>
      </p:pic>
      <p:pic>
        <p:nvPicPr>
          <p:cNvPr id="10" name="Picture 9"/>
          <p:cNvPicPr>
            <a:picLocks noChangeAspect="1"/>
          </p:cNvPicPr>
          <p:nvPr/>
        </p:nvPicPr>
        <p:blipFill>
          <a:blip r:embed="rId14"/>
          <a:stretch>
            <a:fillRect/>
          </a:stretch>
        </p:blipFill>
        <p:spPr>
          <a:xfrm>
            <a:off x="268900" y="16091321"/>
            <a:ext cx="1504950" cy="1571625"/>
          </a:xfrm>
          <a:prstGeom prst="rect">
            <a:avLst/>
          </a:prstGeom>
        </p:spPr>
      </p:pic>
      <p:pic>
        <p:nvPicPr>
          <p:cNvPr id="16" name="Picture 15"/>
          <p:cNvPicPr>
            <a:picLocks noChangeAspect="1"/>
          </p:cNvPicPr>
          <p:nvPr/>
        </p:nvPicPr>
        <p:blipFill>
          <a:blip r:embed="rId15"/>
          <a:stretch>
            <a:fillRect/>
          </a:stretch>
        </p:blipFill>
        <p:spPr>
          <a:xfrm>
            <a:off x="258226" y="19325346"/>
            <a:ext cx="3200400" cy="1981200"/>
          </a:xfrm>
          <a:prstGeom prst="rect">
            <a:avLst/>
          </a:prstGeom>
        </p:spPr>
      </p:pic>
      <p:pic>
        <p:nvPicPr>
          <p:cNvPr id="17" name="Picture 16"/>
          <p:cNvPicPr>
            <a:picLocks noChangeAspect="1"/>
          </p:cNvPicPr>
          <p:nvPr/>
        </p:nvPicPr>
        <p:blipFill>
          <a:blip r:embed="rId16"/>
          <a:stretch>
            <a:fillRect/>
          </a:stretch>
        </p:blipFill>
        <p:spPr>
          <a:xfrm>
            <a:off x="258226" y="21306549"/>
            <a:ext cx="3200400" cy="2085975"/>
          </a:xfrm>
          <a:prstGeom prst="rect">
            <a:avLst/>
          </a:prstGeom>
        </p:spPr>
      </p:pic>
      <p:pic>
        <p:nvPicPr>
          <p:cNvPr id="18" name="Picture 17"/>
          <p:cNvPicPr>
            <a:picLocks noChangeAspect="1"/>
          </p:cNvPicPr>
          <p:nvPr/>
        </p:nvPicPr>
        <p:blipFill>
          <a:blip r:embed="rId17"/>
          <a:stretch>
            <a:fillRect/>
          </a:stretch>
        </p:blipFill>
        <p:spPr>
          <a:xfrm>
            <a:off x="258226" y="23263291"/>
            <a:ext cx="3371850" cy="2628900"/>
          </a:xfrm>
          <a:prstGeom prst="rect">
            <a:avLst/>
          </a:prstGeom>
        </p:spPr>
      </p:pic>
      <p:pic>
        <p:nvPicPr>
          <p:cNvPr id="19" name="Picture 18"/>
          <p:cNvPicPr>
            <a:picLocks noChangeAspect="1"/>
          </p:cNvPicPr>
          <p:nvPr/>
        </p:nvPicPr>
        <p:blipFill>
          <a:blip r:embed="rId18"/>
          <a:stretch>
            <a:fillRect/>
          </a:stretch>
        </p:blipFill>
        <p:spPr>
          <a:xfrm>
            <a:off x="258229" y="25892191"/>
            <a:ext cx="4829175" cy="2590800"/>
          </a:xfrm>
          <a:prstGeom prst="rect">
            <a:avLst/>
          </a:prstGeom>
        </p:spPr>
      </p:pic>
      <p:graphicFrame>
        <p:nvGraphicFramePr>
          <p:cNvPr id="21" name="Table 20"/>
          <p:cNvGraphicFramePr>
            <a:graphicFrameLocks noGrp="1"/>
          </p:cNvGraphicFramePr>
          <p:nvPr>
            <p:extLst>
              <p:ext uri="{D42A27DB-BD31-4B8C-83A1-F6EECF244321}">
                <p14:modId xmlns:p14="http://schemas.microsoft.com/office/powerpoint/2010/main" val="4042766031"/>
              </p:ext>
            </p:extLst>
          </p:nvPr>
        </p:nvGraphicFramePr>
        <p:xfrm>
          <a:off x="1919657" y="225085"/>
          <a:ext cx="6165850" cy="943029"/>
        </p:xfrm>
        <a:graphic>
          <a:graphicData uri="http://schemas.openxmlformats.org/drawingml/2006/table">
            <a:tbl>
              <a:tblPr/>
              <a:tblGrid>
                <a:gridCol w="6165850"/>
              </a:tblGrid>
              <a:tr h="563722">
                <a:tc>
                  <a:txBody>
                    <a:bodyPr/>
                    <a:lstStyle/>
                    <a:p>
                      <a:pPr algn="l" fontAlgn="b"/>
                      <a:r>
                        <a:rPr lang="en-US" sz="1100" b="0" i="0" u="none" strike="noStrike" dirty="0">
                          <a:solidFill>
                            <a:schemeClr val="bg1"/>
                          </a:solidFill>
                          <a:effectLst/>
                          <a:latin typeface="Calibri" panose="020F0502020204030204" pitchFamily="34" charset="0"/>
                        </a:rPr>
                        <a:t>We've already explored a two-dimensional version of the divergence theorem.</a:t>
                      </a:r>
                    </a:p>
                  </a:txBody>
                  <a:tcPr marL="9525" marR="9525" marT="9525" marB="0" anchor="b">
                    <a:lnL>
                      <a:noFill/>
                    </a:lnL>
                    <a:lnR>
                      <a:noFill/>
                    </a:lnR>
                    <a:lnT>
                      <a:noFill/>
                    </a:lnT>
                    <a:lnB>
                      <a:noFill/>
                    </a:lnB>
                  </a:tcPr>
                </a:tc>
              </a:tr>
              <a:tr h="379307">
                <a:tc>
                  <a:txBody>
                    <a:bodyPr/>
                    <a:lstStyle/>
                    <a:p>
                      <a:pPr algn="l" fontAlgn="b"/>
                      <a:r>
                        <a:rPr lang="en-US" sz="1100" b="0" i="0" u="none" strike="noStrike" dirty="0">
                          <a:solidFill>
                            <a:schemeClr val="bg1"/>
                          </a:solidFill>
                          <a:effectLst/>
                          <a:latin typeface="Calibri" panose="020F0502020204030204" pitchFamily="34" charset="0"/>
                        </a:rPr>
                        <a:t>If I have some region-- so this is my region right over here.</a:t>
                      </a:r>
                    </a:p>
                  </a:txBody>
                  <a:tcPr marL="9525" marR="9525" marT="9525" marB="0" anchor="b">
                    <a:lnL>
                      <a:noFill/>
                    </a:lnL>
                    <a:lnR>
                      <a:noFill/>
                    </a:lnR>
                    <a:lnT>
                      <a:noFill/>
                    </a:lnT>
                    <a:lnB>
                      <a:noFill/>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712199867"/>
              </p:ext>
            </p:extLst>
          </p:nvPr>
        </p:nvGraphicFramePr>
        <p:xfrm>
          <a:off x="1871978" y="1742273"/>
          <a:ext cx="5397500" cy="857250"/>
        </p:xfrm>
        <a:graphic>
          <a:graphicData uri="http://schemas.openxmlformats.org/drawingml/2006/table">
            <a:tbl>
              <a:tblPr/>
              <a:tblGrid>
                <a:gridCol w="5397500"/>
              </a:tblGrid>
              <a:tr h="190500">
                <a:tc>
                  <a:txBody>
                    <a:bodyPr/>
                    <a:lstStyle/>
                    <a:p>
                      <a:pPr algn="l" fontAlgn="b"/>
                      <a:r>
                        <a:rPr lang="en-US" sz="1100" b="0" i="0" u="none" strike="noStrike">
                          <a:solidFill>
                            <a:schemeClr val="bg1"/>
                          </a:solidFill>
                          <a:effectLst/>
                          <a:latin typeface="Calibri" panose="020F0502020204030204" pitchFamily="34" charset="0"/>
                        </a:rPr>
                        <a:t>We'll call it R. And let's call the boundary of my region, let's call that C. And if I have some vector field in this region, so let me draw a vector field like this.</a:t>
                      </a:r>
                    </a:p>
                  </a:txBody>
                  <a:tcPr marL="9525" marR="9525" marT="9525" marB="0" anchor="b">
                    <a:lnL>
                      <a:noFill/>
                    </a:lnL>
                    <a:lnR>
                      <a:noFill/>
                    </a:lnR>
                    <a:lnT>
                      <a:noFill/>
                    </a:lnT>
                    <a:lnB>
                      <a:noFill/>
                    </a:lnB>
                  </a:tcPr>
                </a:tc>
              </a:tr>
              <a:tr h="190500">
                <a:tc>
                  <a:txBody>
                    <a:bodyPr/>
                    <a:lstStyle/>
                    <a:p>
                      <a:pPr algn="l" fontAlgn="b"/>
                      <a:r>
                        <a:rPr lang="en-US" sz="1100" b="0" i="0" u="none" strike="noStrike" dirty="0">
                          <a:solidFill>
                            <a:schemeClr val="bg1"/>
                          </a:solidFill>
                          <a:effectLst/>
                          <a:latin typeface="Calibri" panose="020F0502020204030204" pitchFamily="34" charset="0"/>
                        </a:rPr>
                        <a:t>If I draw a vector field just like that, our two-dimensional divergence theorem, which we really derived from Green's theorem, told us that the flux across our boundary of this region-- so let me write that out.</a:t>
                      </a:r>
                    </a:p>
                  </a:txBody>
                  <a:tcPr marL="9525" marR="9525" marT="9525" marB="0" anchor="b">
                    <a:lnL>
                      <a:noFill/>
                    </a:lnL>
                    <a:lnR>
                      <a:noFill/>
                    </a:lnR>
                    <a:lnT>
                      <a:noFill/>
                    </a:lnT>
                    <a:lnB>
                      <a:noFill/>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866049234"/>
              </p:ext>
            </p:extLst>
          </p:nvPr>
        </p:nvGraphicFramePr>
        <p:xfrm>
          <a:off x="4250597" y="2737670"/>
          <a:ext cx="5265615" cy="1261110"/>
        </p:xfrm>
        <a:graphic>
          <a:graphicData uri="http://schemas.openxmlformats.org/drawingml/2006/table">
            <a:tbl>
              <a:tblPr/>
              <a:tblGrid>
                <a:gridCol w="5265615"/>
              </a:tblGrid>
              <a:tr h="190500">
                <a:tc>
                  <a:txBody>
                    <a:bodyPr/>
                    <a:lstStyle/>
                    <a:p>
                      <a:pPr algn="l" fontAlgn="b"/>
                      <a:r>
                        <a:rPr lang="en-US" sz="1100" b="0" i="0" u="none" strike="noStrike">
                          <a:solidFill>
                            <a:schemeClr val="bg1"/>
                          </a:solidFill>
                          <a:effectLst/>
                          <a:latin typeface="Calibri" panose="020F0502020204030204" pitchFamily="34" charset="0"/>
                        </a:rPr>
                        <a:t>The flux across the boundary, so the flux is essentially going to be the vector field.</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chemeClr val="bg1"/>
                          </a:solidFill>
                          <a:effectLst/>
                          <a:latin typeface="Calibri" panose="020F0502020204030204" pitchFamily="34" charset="0"/>
                        </a:rPr>
                        <a:t>It's going to be our vector field F dotted with the normal outward-facing vector.</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chemeClr val="bg1"/>
                          </a:solidFill>
                          <a:effectLst/>
                          <a:latin typeface="Calibri" panose="020F0502020204030204" pitchFamily="34" charset="0"/>
                        </a:rPr>
                        <a:t>So the normal vector at any point is this outward-facing vector, So our vector field, dotted with the normal-facing vector at our boundary times our little chunk of the boundary.</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chemeClr val="bg1"/>
                          </a:solidFill>
                          <a:effectLst/>
                          <a:latin typeface="Calibri" panose="020F0502020204030204" pitchFamily="34" charset="0"/>
                        </a:rPr>
                        <a:t>If we were to sum them all up over the entire boundary-- let me write that a little bit neater-- that's the same thing as summing up over the entire region.</a:t>
                      </a:r>
                    </a:p>
                  </a:txBody>
                  <a:tcPr marL="9525" marR="9525" marT="9525" marB="0" anchor="b">
                    <a:lnL>
                      <a:noFill/>
                    </a:lnL>
                    <a:lnR>
                      <a:noFill/>
                    </a:lnR>
                    <a:lnT>
                      <a:noFill/>
                    </a:lnT>
                    <a:lnB>
                      <a:noFill/>
                    </a:lnB>
                  </a:tcPr>
                </a:tc>
              </a:tr>
              <a:tr h="190500">
                <a:tc>
                  <a:txBody>
                    <a:bodyPr/>
                    <a:lstStyle/>
                    <a:p>
                      <a:pPr algn="l" fontAlgn="b"/>
                      <a:r>
                        <a:rPr lang="en-US" sz="1100" b="0" i="0" u="none" strike="noStrike" dirty="0">
                          <a:solidFill>
                            <a:schemeClr val="bg1"/>
                          </a:solidFill>
                          <a:effectLst/>
                          <a:latin typeface="Calibri" panose="020F0502020204030204" pitchFamily="34" charset="0"/>
                        </a:rPr>
                        <a:t>So let's sum up over the entire region.</a:t>
                      </a:r>
                    </a:p>
                  </a:txBody>
                  <a:tcPr marL="9525" marR="9525" marT="9525" marB="0" anchor="b">
                    <a:lnL>
                      <a:noFill/>
                    </a:lnL>
                    <a:lnR>
                      <a:noFill/>
                    </a:lnR>
                    <a:lnT>
                      <a:noFill/>
                    </a:lnT>
                    <a:lnB>
                      <a:noFill/>
                    </a:lnB>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4168428387"/>
              </p:ext>
            </p:extLst>
          </p:nvPr>
        </p:nvGraphicFramePr>
        <p:xfrm>
          <a:off x="4212495" y="4270218"/>
          <a:ext cx="6502400" cy="2381250"/>
        </p:xfrm>
        <a:graphic>
          <a:graphicData uri="http://schemas.openxmlformats.org/drawingml/2006/table">
            <a:tbl>
              <a:tblPr/>
              <a:tblGrid>
                <a:gridCol w="6502400"/>
              </a:tblGrid>
              <a:tr h="190500">
                <a:tc>
                  <a:txBody>
                    <a:bodyPr/>
                    <a:lstStyle/>
                    <a:p>
                      <a:pPr algn="l" fontAlgn="b"/>
                      <a:r>
                        <a:rPr lang="en-US" sz="1100" b="0" i="0" u="none" strike="noStrike">
                          <a:solidFill>
                            <a:schemeClr val="bg1"/>
                          </a:solidFill>
                          <a:effectLst/>
                          <a:latin typeface="Calibri" panose="020F0502020204030204" pitchFamily="34" charset="0"/>
                        </a:rPr>
                        <a:t>So summing up over this entire region, each little chunk of area, dA-- we could call that dx dy if we wanted to if we're dealing in the xy domain right over here, but each little chunk of area times the divergence of F, which is really saying, how much is that vector field pulling apart?</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chemeClr val="bg1"/>
                          </a:solidFill>
                          <a:effectLst/>
                          <a:latin typeface="Calibri" panose="020F0502020204030204" pitchFamily="34" charset="0"/>
                        </a:rPr>
                        <a:t>So it's times the divergence of F. And hopefully, it made intuitive sense.</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chemeClr val="bg1"/>
                          </a:solidFill>
                          <a:effectLst/>
                          <a:latin typeface="Calibri" panose="020F0502020204030204" pitchFamily="34" charset="0"/>
                        </a:rPr>
                        <a:t>The way that I drew this vector field right over here, you see everything's kind of coming out.</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chemeClr val="bg1"/>
                          </a:solidFill>
                          <a:effectLst/>
                          <a:latin typeface="Calibri" panose="020F0502020204030204" pitchFamily="34" charset="0"/>
                        </a:rPr>
                        <a:t>You could almost call this a source right here, where the vector field seems like it's popping out of there.</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chemeClr val="bg1"/>
                          </a:solidFill>
                          <a:effectLst/>
                          <a:latin typeface="Calibri" panose="020F0502020204030204" pitchFamily="34" charset="0"/>
                        </a:rPr>
                        <a:t>This has positive divergence right over here.</a:t>
                      </a:r>
                    </a:p>
                  </a:txBody>
                  <a:tcPr marL="9525" marR="9525" marT="9525" marB="0" anchor="b">
                    <a:lnL>
                      <a:noFill/>
                    </a:lnL>
                    <a:lnR>
                      <a:noFill/>
                    </a:lnR>
                    <a:lnT>
                      <a:noFill/>
                    </a:lnT>
                    <a:lnB>
                      <a:noFill/>
                    </a:lnB>
                  </a:tcPr>
                </a:tc>
              </a:tr>
              <a:tr h="190500">
                <a:tc>
                  <a:txBody>
                    <a:bodyPr/>
                    <a:lstStyle/>
                    <a:p>
                      <a:pPr algn="l" fontAlgn="b"/>
                      <a:r>
                        <a:rPr lang="en-US" sz="1100" b="0" i="0" u="none" strike="noStrike" dirty="0">
                          <a:solidFill>
                            <a:schemeClr val="bg1"/>
                          </a:solidFill>
                          <a:effectLst/>
                          <a:latin typeface="Calibri" panose="020F0502020204030204" pitchFamily="34" charset="0"/>
                        </a:rPr>
                        <a:t>And so because of this, you actually see that the vector field at the boundary is actually going in the direction of the normal vector, pretty close to the direction of the normal vector, so it makes sense.</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chemeClr val="bg1"/>
                          </a:solidFill>
                          <a:effectLst/>
                          <a:latin typeface="Calibri" panose="020F0502020204030204" pitchFamily="34" charset="0"/>
                        </a:rPr>
                        <a:t>You have positive divergence, and this is going to be a positive value.</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chemeClr val="bg1"/>
                          </a:solidFill>
                          <a:effectLst/>
                          <a:latin typeface="Calibri" panose="020F0502020204030204" pitchFamily="34" charset="0"/>
                        </a:rPr>
                        <a:t>The vector field is going, for the most part, in the direction of the normal vector.</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chemeClr val="bg1"/>
                          </a:solidFill>
                          <a:effectLst/>
                          <a:latin typeface="Calibri" panose="020F0502020204030204" pitchFamily="34" charset="0"/>
                        </a:rPr>
                        <a:t>So the larger this is, the larger that is.</a:t>
                      </a:r>
                    </a:p>
                  </a:txBody>
                  <a:tcPr marL="9525" marR="9525" marT="9525" marB="0" anchor="b">
                    <a:lnL>
                      <a:noFill/>
                    </a:lnL>
                    <a:lnR>
                      <a:noFill/>
                    </a:lnR>
                    <a:lnT>
                      <a:noFill/>
                    </a:lnT>
                    <a:lnB>
                      <a:noFill/>
                    </a:lnB>
                  </a:tcPr>
                </a:tc>
              </a:tr>
              <a:tr h="190500">
                <a:tc>
                  <a:txBody>
                    <a:bodyPr/>
                    <a:lstStyle/>
                    <a:p>
                      <a:pPr algn="l" fontAlgn="b"/>
                      <a:r>
                        <a:rPr lang="en-US" sz="1100" b="0" i="0" u="none" strike="noStrike" dirty="0">
                          <a:solidFill>
                            <a:schemeClr val="bg1"/>
                          </a:solidFill>
                          <a:effectLst/>
                          <a:latin typeface="Calibri" panose="020F0502020204030204" pitchFamily="34" charset="0"/>
                        </a:rPr>
                        <a:t>So hopefully, some intuitive sense.</a:t>
                      </a:r>
                    </a:p>
                  </a:txBody>
                  <a:tcPr marL="9525" marR="9525" marT="9525" marB="0" anchor="b">
                    <a:lnL>
                      <a:noFill/>
                    </a:lnL>
                    <a:lnR>
                      <a:noFill/>
                    </a:lnR>
                    <a:lnT>
                      <a:noFill/>
                    </a:lnT>
                    <a:lnB>
                      <a:noFill/>
                    </a:lnB>
                  </a:tcPr>
                </a:tc>
              </a:tr>
            </a:tbl>
          </a:graphicData>
        </a:graphic>
      </p:graphicFrame>
      <p:cxnSp>
        <p:nvCxnSpPr>
          <p:cNvPr id="26" name="Straight Connector 25"/>
          <p:cNvCxnSpPr/>
          <p:nvPr/>
        </p:nvCxnSpPr>
        <p:spPr>
          <a:xfrm>
            <a:off x="0" y="6924825"/>
            <a:ext cx="10972800"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312013" y="7221019"/>
            <a:ext cx="8464844" cy="2123658"/>
          </a:xfrm>
          <a:prstGeom prst="rect">
            <a:avLst/>
          </a:prstGeom>
        </p:spPr>
        <p:txBody>
          <a:bodyPr wrap="square">
            <a:spAutoFit/>
          </a:bodyPr>
          <a:lstStyle/>
          <a:p>
            <a:r>
              <a:rPr lang="en-US" sz="1100" dirty="0">
                <a:solidFill>
                  <a:schemeClr val="bg1"/>
                </a:solidFill>
              </a:rPr>
              <a:t>If you had another vector field-- so let me draw another region-- that looked like this, so I could draw a couple situations.</a:t>
            </a: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r>
              <a:rPr lang="en-US" sz="1100" dirty="0">
                <a:solidFill>
                  <a:schemeClr val="bg1"/>
                </a:solidFill>
              </a:rPr>
              <a:t>So one where there's very limited divergence, maybe it's just a constant. The vector field doesn't really change as you go in any given direction.</a:t>
            </a:r>
          </a:p>
          <a:p>
            <a:r>
              <a:rPr lang="en-US" sz="1100" dirty="0">
                <a:solidFill>
                  <a:schemeClr val="bg1"/>
                </a:solidFill>
              </a:rPr>
              <a:t>Over here you'll get positive fluxes. I don't know what the plural of flux is. You'll get positive fluxes, because the vector field seems to be going in roughly the same direction as our normal vector. But here, you'll get a negative flux.</a:t>
            </a:r>
          </a:p>
          <a:p>
            <a:r>
              <a:rPr lang="en-US" sz="1100" dirty="0">
                <a:solidFill>
                  <a:schemeClr val="bg1"/>
                </a:solidFill>
              </a:rPr>
              <a:t>So stuff is coming in here. If you imagine your vector field is essentially some type of mass density times volume, and we've thought about that before, this is showing how much stuff is coming in, and then stuff is coming out. So your net flux will be close to zero.</a:t>
            </a:r>
          </a:p>
          <a:p>
            <a:r>
              <a:rPr lang="en-US" sz="1100" dirty="0">
                <a:solidFill>
                  <a:schemeClr val="bg1"/>
                </a:solidFill>
              </a:rPr>
              <a:t>Stuff is coming in, and stuff is coming out. Here, you're just saying, hey, stuff is constantly coming out of this surface. So hopefully, this gives you a sense that here you have very low divergence, and you would have a low flux, total aggregate flux, going through your boundary.</a:t>
            </a:r>
          </a:p>
          <a:p>
            <a:r>
              <a:rPr lang="en-US" sz="1100" dirty="0">
                <a:solidFill>
                  <a:schemeClr val="bg1"/>
                </a:solidFill>
              </a:rPr>
              <a:t>Here you have a high divergence, and you would have a high aggregate flux.</a:t>
            </a:r>
          </a:p>
        </p:txBody>
      </p:sp>
      <p:sp>
        <p:nvSpPr>
          <p:cNvPr id="33" name="Rectangle 32"/>
          <p:cNvSpPr/>
          <p:nvPr/>
        </p:nvSpPr>
        <p:spPr>
          <a:xfrm>
            <a:off x="2312013" y="9701358"/>
            <a:ext cx="8334216" cy="769441"/>
          </a:xfrm>
          <a:prstGeom prst="rect">
            <a:avLst/>
          </a:prstGeom>
        </p:spPr>
        <p:txBody>
          <a:bodyPr wrap="square">
            <a:spAutoFit/>
          </a:bodyPr>
          <a:lstStyle/>
          <a:p>
            <a:r>
              <a:rPr lang="en-US" sz="1100" dirty="0">
                <a:solidFill>
                  <a:schemeClr val="bg1"/>
                </a:solidFill>
              </a:rPr>
              <a:t>I could draw another situation.</a:t>
            </a:r>
          </a:p>
          <a:p>
            <a:r>
              <a:rPr lang="en-US" sz="1100" dirty="0">
                <a:solidFill>
                  <a:schemeClr val="bg1"/>
                </a:solidFill>
              </a:rPr>
              <a:t>So this is my region R. And let's say that we have negative divergence, or we could even call it convergence.</a:t>
            </a:r>
          </a:p>
          <a:p>
            <a:r>
              <a:rPr lang="en-US" sz="1100" dirty="0">
                <a:solidFill>
                  <a:schemeClr val="bg1"/>
                </a:solidFill>
              </a:rPr>
              <a:t>Convergence isn't an actual technical term, but you could imagine if the vector field is converging within R, well, the divergence is going to be negative in this situation.</a:t>
            </a:r>
          </a:p>
        </p:txBody>
      </p:sp>
      <p:cxnSp>
        <p:nvCxnSpPr>
          <p:cNvPr id="34" name="Straight Connector 33"/>
          <p:cNvCxnSpPr/>
          <p:nvPr/>
        </p:nvCxnSpPr>
        <p:spPr>
          <a:xfrm>
            <a:off x="0" y="9524517"/>
            <a:ext cx="10972800"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312013" y="10874764"/>
            <a:ext cx="8334216" cy="938719"/>
          </a:xfrm>
          <a:prstGeom prst="rect">
            <a:avLst/>
          </a:prstGeom>
        </p:spPr>
        <p:txBody>
          <a:bodyPr wrap="square">
            <a:spAutoFit/>
          </a:bodyPr>
          <a:lstStyle/>
          <a:p>
            <a:r>
              <a:rPr lang="en-US" sz="1100" dirty="0">
                <a:solidFill>
                  <a:schemeClr val="bg1"/>
                </a:solidFill>
              </a:rPr>
              <a:t>So the divergence is negative in this situation.</a:t>
            </a:r>
          </a:p>
          <a:p>
            <a:r>
              <a:rPr lang="en-US" sz="1100" dirty="0">
                <a:solidFill>
                  <a:schemeClr val="bg1"/>
                </a:solidFill>
              </a:rPr>
              <a:t>And also the flux across the boundary is going to be negative.</a:t>
            </a:r>
          </a:p>
          <a:p>
            <a:r>
              <a:rPr lang="en-US" sz="1100" dirty="0">
                <a:solidFill>
                  <a:schemeClr val="bg1"/>
                </a:solidFill>
              </a:rPr>
              <a:t>Because as we see here, the way I drew it, across most of this boundary, the vector field is going in the opposite direction.</a:t>
            </a:r>
          </a:p>
          <a:p>
            <a:r>
              <a:rPr lang="en-US" sz="1100" dirty="0">
                <a:solidFill>
                  <a:schemeClr val="bg1"/>
                </a:solidFill>
              </a:rPr>
              <a:t>It's going in the opposite direction as our normal vector at any point.</a:t>
            </a:r>
          </a:p>
          <a:p>
            <a:r>
              <a:rPr lang="en-US" sz="1100" dirty="0">
                <a:solidFill>
                  <a:schemeClr val="bg1"/>
                </a:solidFill>
              </a:rPr>
              <a:t>So hopefully, this gives you a sense of why there's this connection between the divergence over the region and the flux across the boundary.</a:t>
            </a:r>
          </a:p>
        </p:txBody>
      </p:sp>
      <p:cxnSp>
        <p:nvCxnSpPr>
          <p:cNvPr id="38" name="Straight Connector 37"/>
          <p:cNvCxnSpPr/>
          <p:nvPr/>
        </p:nvCxnSpPr>
        <p:spPr>
          <a:xfrm>
            <a:off x="0" y="12965382"/>
            <a:ext cx="10972800"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263026" y="13131325"/>
            <a:ext cx="8464845" cy="1446550"/>
          </a:xfrm>
          <a:prstGeom prst="rect">
            <a:avLst/>
          </a:prstGeom>
        </p:spPr>
        <p:txBody>
          <a:bodyPr wrap="square">
            <a:spAutoFit/>
          </a:bodyPr>
          <a:lstStyle/>
          <a:p>
            <a:r>
              <a:rPr lang="en-US" sz="1100">
                <a:solidFill>
                  <a:schemeClr val="bg1"/>
                </a:solidFill>
              </a:rPr>
              <a:t>Well, now we're just going to extend this to three dimensions, and it's the exact same reasoning.</a:t>
            </a:r>
          </a:p>
          <a:p>
            <a:r>
              <a:rPr lang="en-US" sz="1100">
                <a:solidFill>
                  <a:schemeClr val="bg1"/>
                </a:solidFill>
              </a:rPr>
              <a:t>If we have a-- and I'll define it a little bit more precisely in future videos-- a simple, solid region. So let me just draw it.</a:t>
            </a:r>
          </a:p>
          <a:p>
            <a:r>
              <a:rPr lang="en-US" sz="1100">
                <a:solidFill>
                  <a:schemeClr val="bg1"/>
                </a:solidFill>
              </a:rPr>
              <a:t>And I'm going to try to draw it in three dimensions. So let's say it looks something like that. And one way to think about it is this is going to be a region that doesn't bend back on itself. And if you have a region that bends back on itself-- well, we'll think about it in multiple ways.</a:t>
            </a:r>
          </a:p>
          <a:p>
            <a:r>
              <a:rPr lang="en-US" sz="1100">
                <a:solidFill>
                  <a:schemeClr val="bg1"/>
                </a:solidFill>
              </a:rPr>
              <a:t>But out of all the volumes of three dimensions that you can imagine, these are the ones that don't bend back on themselves.</a:t>
            </a:r>
          </a:p>
          <a:p>
            <a:r>
              <a:rPr lang="en-US" sz="1100">
                <a:solidFill>
                  <a:schemeClr val="bg1"/>
                </a:solidFill>
              </a:rPr>
              <a:t>And there are some that you might not be able to imagine that would also not make the case. But even if you had ones that bent back on themselves, you could separate them out into other ones that don't. So here is just a simple solid region over here. I'll make it look three dimensional.</a:t>
            </a:r>
            <a:endParaRPr lang="en-US" sz="1100" dirty="0">
              <a:solidFill>
                <a:schemeClr val="bg1"/>
              </a:solidFill>
            </a:endParaRPr>
          </a:p>
        </p:txBody>
      </p:sp>
      <p:sp>
        <p:nvSpPr>
          <p:cNvPr id="44" name="Rectangle 43"/>
          <p:cNvSpPr/>
          <p:nvPr/>
        </p:nvSpPr>
        <p:spPr>
          <a:xfrm>
            <a:off x="2263025" y="14803334"/>
            <a:ext cx="7697809" cy="1107996"/>
          </a:xfrm>
          <a:prstGeom prst="rect">
            <a:avLst/>
          </a:prstGeom>
        </p:spPr>
        <p:txBody>
          <a:bodyPr wrap="square">
            <a:spAutoFit/>
          </a:bodyPr>
          <a:lstStyle/>
          <a:p>
            <a:r>
              <a:rPr lang="en-US" sz="1100" dirty="0">
                <a:solidFill>
                  <a:schemeClr val="bg1"/>
                </a:solidFill>
              </a:rPr>
              <a:t>So maybe if it was transparent, you would see it like that.</a:t>
            </a:r>
          </a:p>
          <a:p>
            <a:r>
              <a:rPr lang="en-US" sz="1100" dirty="0">
                <a:solidFill>
                  <a:schemeClr val="bg1"/>
                </a:solidFill>
              </a:rPr>
              <a:t>And then you see the front of it like that.</a:t>
            </a:r>
          </a:p>
          <a:p>
            <a:r>
              <a:rPr lang="en-US" sz="1100" dirty="0">
                <a:solidFill>
                  <a:schemeClr val="bg1"/>
                </a:solidFill>
              </a:rPr>
              <a:t>So it's this kind of elliptical, circular, blob-looking thing.</a:t>
            </a:r>
          </a:p>
          <a:p>
            <a:r>
              <a:rPr lang="en-US" sz="1100" dirty="0">
                <a:solidFill>
                  <a:schemeClr val="bg1"/>
                </a:solidFill>
              </a:rPr>
              <a:t>So that could be the back of it.</a:t>
            </a:r>
          </a:p>
          <a:p>
            <a:r>
              <a:rPr lang="en-US" sz="1100" dirty="0">
                <a:solidFill>
                  <a:schemeClr val="bg1"/>
                </a:solidFill>
              </a:rPr>
              <a:t>And then if you go to the front, it could look something like that.</a:t>
            </a:r>
          </a:p>
          <a:p>
            <a:r>
              <a:rPr lang="en-US" sz="1100" dirty="0">
                <a:solidFill>
                  <a:schemeClr val="bg1"/>
                </a:solidFill>
              </a:rPr>
              <a:t>So this is our simple solid region.</a:t>
            </a:r>
          </a:p>
        </p:txBody>
      </p:sp>
      <p:sp>
        <p:nvSpPr>
          <p:cNvPr id="47" name="Rectangle 46"/>
          <p:cNvSpPr/>
          <p:nvPr/>
        </p:nvSpPr>
        <p:spPr>
          <a:xfrm>
            <a:off x="2263024" y="16268057"/>
            <a:ext cx="5486400" cy="938719"/>
          </a:xfrm>
          <a:prstGeom prst="rect">
            <a:avLst/>
          </a:prstGeom>
        </p:spPr>
        <p:txBody>
          <a:bodyPr>
            <a:spAutoFit/>
          </a:bodyPr>
          <a:lstStyle/>
          <a:p>
            <a:r>
              <a:rPr lang="en-US" sz="1100" dirty="0">
                <a:solidFill>
                  <a:schemeClr val="bg1"/>
                </a:solidFill>
              </a:rPr>
              <a:t>I'll call it-- well, I'll call it R still.</a:t>
            </a:r>
          </a:p>
          <a:p>
            <a:r>
              <a:rPr lang="en-US" sz="1100" dirty="0">
                <a:solidFill>
                  <a:schemeClr val="bg1"/>
                </a:solidFill>
              </a:rPr>
              <a:t>But we're dealing with a three dimensional.</a:t>
            </a:r>
          </a:p>
          <a:p>
            <a:r>
              <a:rPr lang="en-US" sz="1100" dirty="0">
                <a:solidFill>
                  <a:schemeClr val="bg1"/>
                </a:solidFill>
              </a:rPr>
              <a:t>We are now dealing with a three-dimensional region.</a:t>
            </a:r>
          </a:p>
          <a:p>
            <a:r>
              <a:rPr lang="en-US" sz="1100" dirty="0">
                <a:solidFill>
                  <a:schemeClr val="bg1"/>
                </a:solidFill>
              </a:rPr>
              <a:t>And now the boundary of this is no longer a line.</a:t>
            </a:r>
          </a:p>
          <a:p>
            <a:r>
              <a:rPr lang="en-US" sz="1100" dirty="0">
                <a:solidFill>
                  <a:schemeClr val="bg1"/>
                </a:solidFill>
              </a:rPr>
              <a:t>We're now in three dimensions.</a:t>
            </a:r>
          </a:p>
        </p:txBody>
      </p:sp>
      <p:sp>
        <p:nvSpPr>
          <p:cNvPr id="49" name="Rectangle 48"/>
          <p:cNvSpPr/>
          <p:nvPr/>
        </p:nvSpPr>
        <p:spPr>
          <a:xfrm>
            <a:off x="2263024" y="18073309"/>
            <a:ext cx="1683474" cy="261610"/>
          </a:xfrm>
          <a:prstGeom prst="rect">
            <a:avLst/>
          </a:prstGeom>
        </p:spPr>
        <p:txBody>
          <a:bodyPr wrap="none">
            <a:spAutoFit/>
          </a:bodyPr>
          <a:lstStyle/>
          <a:p>
            <a:r>
              <a:rPr lang="en-US" sz="1100" dirty="0">
                <a:solidFill>
                  <a:schemeClr val="bg1"/>
                </a:solidFill>
              </a:rPr>
              <a:t>The boundary is a surface.</a:t>
            </a:r>
          </a:p>
        </p:txBody>
      </p:sp>
      <p:sp>
        <p:nvSpPr>
          <p:cNvPr id="51" name="Rectangle 50"/>
          <p:cNvSpPr/>
          <p:nvPr/>
        </p:nvSpPr>
        <p:spPr>
          <a:xfrm>
            <a:off x="2263024" y="19740960"/>
            <a:ext cx="8383205" cy="1107996"/>
          </a:xfrm>
          <a:prstGeom prst="rect">
            <a:avLst/>
          </a:prstGeom>
        </p:spPr>
        <p:txBody>
          <a:bodyPr wrap="square">
            <a:spAutoFit/>
          </a:bodyPr>
          <a:lstStyle/>
          <a:p>
            <a:r>
              <a:rPr lang="en-US" sz="1100" dirty="0">
                <a:solidFill>
                  <a:schemeClr val="bg1"/>
                </a:solidFill>
              </a:rPr>
              <a:t>So I'll call that S. S is the boundary of R. And now let's throw on a vector field here.</a:t>
            </a:r>
          </a:p>
          <a:p>
            <a:r>
              <a:rPr lang="en-US" sz="1100" dirty="0">
                <a:solidFill>
                  <a:schemeClr val="bg1"/>
                </a:solidFill>
              </a:rPr>
              <a:t>Now, this is a vector field in three dimensions.</a:t>
            </a:r>
          </a:p>
          <a:p>
            <a:r>
              <a:rPr lang="en-US" sz="1100" dirty="0">
                <a:solidFill>
                  <a:schemeClr val="bg1"/>
                </a:solidFill>
              </a:rPr>
              <a:t>And now let's imagine that we actually have positive divergence of our vector field within this region right over here.</a:t>
            </a:r>
          </a:p>
          <a:p>
            <a:r>
              <a:rPr lang="en-US" sz="1100" dirty="0">
                <a:solidFill>
                  <a:schemeClr val="bg1"/>
                </a:solidFill>
              </a:rPr>
              <a:t>So we have positive divergence.</a:t>
            </a:r>
          </a:p>
          <a:p>
            <a:r>
              <a:rPr lang="en-US" sz="1100" dirty="0">
                <a:solidFill>
                  <a:schemeClr val="bg1"/>
                </a:solidFill>
              </a:rPr>
              <a:t>So you can imagine that it's kind of-- the vector field within the region, it's a source of the vector field, or the vector field is diverging out.</a:t>
            </a:r>
          </a:p>
          <a:p>
            <a:r>
              <a:rPr lang="en-US" sz="1100" dirty="0">
                <a:solidFill>
                  <a:schemeClr val="bg1"/>
                </a:solidFill>
              </a:rPr>
              <a:t>That's just the case I drew right over here.</a:t>
            </a:r>
          </a:p>
        </p:txBody>
      </p:sp>
      <p:sp>
        <p:nvSpPr>
          <p:cNvPr id="53" name="Rectangle 52"/>
          <p:cNvSpPr/>
          <p:nvPr/>
        </p:nvSpPr>
        <p:spPr>
          <a:xfrm>
            <a:off x="2263023" y="22236849"/>
            <a:ext cx="7942334" cy="600164"/>
          </a:xfrm>
          <a:prstGeom prst="rect">
            <a:avLst/>
          </a:prstGeom>
        </p:spPr>
        <p:txBody>
          <a:bodyPr wrap="square">
            <a:spAutoFit/>
          </a:bodyPr>
          <a:lstStyle/>
          <a:p>
            <a:r>
              <a:rPr lang="en-US" sz="1100" dirty="0">
                <a:solidFill>
                  <a:schemeClr val="bg1"/>
                </a:solidFill>
              </a:rPr>
              <a:t>And the other thing we want to say about vector field S, it's oriented in a way that its normal vector is outward facing, so outward normal vector.</a:t>
            </a:r>
          </a:p>
          <a:p>
            <a:r>
              <a:rPr lang="en-US" sz="1100" dirty="0">
                <a:solidFill>
                  <a:schemeClr val="bg1"/>
                </a:solidFill>
              </a:rPr>
              <a:t>So the normal, it's oriented so that the surface-- the normal vector is like that.</a:t>
            </a:r>
          </a:p>
        </p:txBody>
      </p:sp>
      <p:sp>
        <p:nvSpPr>
          <p:cNvPr id="56" name="Rectangle 55"/>
          <p:cNvSpPr/>
          <p:nvPr/>
        </p:nvSpPr>
        <p:spPr>
          <a:xfrm>
            <a:off x="3597890" y="23440277"/>
            <a:ext cx="7374910" cy="1954381"/>
          </a:xfrm>
          <a:prstGeom prst="rect">
            <a:avLst/>
          </a:prstGeom>
        </p:spPr>
        <p:txBody>
          <a:bodyPr wrap="square">
            <a:spAutoFit/>
          </a:bodyPr>
          <a:lstStyle/>
          <a:p>
            <a:r>
              <a:rPr lang="en-US" sz="1100" dirty="0">
                <a:solidFill>
                  <a:schemeClr val="bg1"/>
                </a:solidFill>
              </a:rPr>
              <a:t>The other option is that you have an inward-facing normal vector.</a:t>
            </a:r>
          </a:p>
          <a:p>
            <a:r>
              <a:rPr lang="en-US" sz="1100" dirty="0">
                <a:solidFill>
                  <a:schemeClr val="bg1"/>
                </a:solidFill>
              </a:rPr>
              <a:t>But we're assuming it's an outward-facing N. Well, then we just extrapolate this to three dimensions.</a:t>
            </a:r>
          </a:p>
          <a:p>
            <a:r>
              <a:rPr lang="en-US" sz="1100" dirty="0">
                <a:solidFill>
                  <a:schemeClr val="bg1"/>
                </a:solidFill>
              </a:rPr>
              <a:t>We essentially say the flux across the surface.</a:t>
            </a:r>
          </a:p>
          <a:p>
            <a:r>
              <a:rPr lang="en-US" sz="1100" dirty="0">
                <a:solidFill>
                  <a:schemeClr val="bg1"/>
                </a:solidFill>
              </a:rPr>
              <a:t>So the flux across the surface, you would take your vector field, dot it with the normal vector at the surface, and then multiply that times a little chunk of surface, so multiply that times a little chunk of surface, and then sum it up along the whole surface, so sum it up.</a:t>
            </a:r>
          </a:p>
          <a:p>
            <a:r>
              <a:rPr lang="en-US" sz="1100" dirty="0">
                <a:solidFill>
                  <a:schemeClr val="bg1"/>
                </a:solidFill>
              </a:rPr>
              <a:t>So it's going to be a surface integral.</a:t>
            </a:r>
          </a:p>
          <a:p>
            <a:r>
              <a:rPr lang="en-US" sz="1100" dirty="0">
                <a:solidFill>
                  <a:schemeClr val="bg1"/>
                </a:solidFill>
              </a:rPr>
              <a:t>So this is flux across the surface.</a:t>
            </a:r>
          </a:p>
          <a:p>
            <a:r>
              <a:rPr lang="en-US" sz="1100" dirty="0">
                <a:solidFill>
                  <a:schemeClr val="bg1"/>
                </a:solidFill>
              </a:rPr>
              <a:t>It's going to be equal to-- if we were to sum up the divergence, if we were to sum up across the whole volume, so now if we're summing up things on every little chunk of volume over here in three dimensions, we're going to have to take integrals along each dimension.</a:t>
            </a:r>
          </a:p>
        </p:txBody>
      </p:sp>
      <p:graphicFrame>
        <p:nvGraphicFramePr>
          <p:cNvPr id="57" name="Table 56"/>
          <p:cNvGraphicFramePr>
            <a:graphicFrameLocks noGrp="1"/>
          </p:cNvGraphicFramePr>
          <p:nvPr>
            <p:extLst>
              <p:ext uri="{D42A27DB-BD31-4B8C-83A1-F6EECF244321}">
                <p14:modId xmlns:p14="http://schemas.microsoft.com/office/powerpoint/2010/main" val="3290946334"/>
              </p:ext>
            </p:extLst>
          </p:nvPr>
        </p:nvGraphicFramePr>
        <p:xfrm>
          <a:off x="5087403" y="26806591"/>
          <a:ext cx="5281240" cy="870338"/>
        </p:xfrm>
        <a:graphic>
          <a:graphicData uri="http://schemas.openxmlformats.org/drawingml/2006/table">
            <a:tbl>
              <a:tblPr/>
              <a:tblGrid>
                <a:gridCol w="5281240"/>
              </a:tblGrid>
              <a:tr h="435169">
                <a:tc>
                  <a:txBody>
                    <a:bodyPr/>
                    <a:lstStyle/>
                    <a:p>
                      <a:pPr algn="l" fontAlgn="b"/>
                      <a:r>
                        <a:rPr lang="en-US" sz="1100" b="0" i="0" u="none" strike="noStrike">
                          <a:solidFill>
                            <a:srgbClr val="000000"/>
                          </a:solidFill>
                          <a:effectLst/>
                          <a:latin typeface="Calibri" panose="020F0502020204030204" pitchFamily="34" charset="0"/>
                        </a:rPr>
                        <a:t>So it's going to be a triple integral over the region of the divergence of F. So we're going to say, how much is F?</a:t>
                      </a:r>
                    </a:p>
                  </a:txBody>
                  <a:tcPr marL="9525" marR="9525" marT="9525" marB="0" anchor="b">
                    <a:lnL>
                      <a:noFill/>
                    </a:lnL>
                    <a:lnR>
                      <a:noFill/>
                    </a:lnR>
                    <a:lnT>
                      <a:noFill/>
                    </a:lnT>
                    <a:lnB>
                      <a:noFill/>
                    </a:lnB>
                  </a:tcPr>
                </a:tc>
              </a:tr>
              <a:tr h="435169">
                <a:tc>
                  <a:txBody>
                    <a:bodyPr/>
                    <a:lstStyle/>
                    <a:p>
                      <a:pPr algn="l" fontAlgn="b"/>
                      <a:r>
                        <a:rPr lang="en-US" sz="1100" b="0" i="0" u="none" strike="noStrike" dirty="0">
                          <a:solidFill>
                            <a:srgbClr val="000000"/>
                          </a:solidFill>
                          <a:effectLst/>
                          <a:latin typeface="Calibri" panose="020F0502020204030204" pitchFamily="34" charset="0"/>
                        </a:rPr>
                        <a:t>What is the divergence at F at each point?</a:t>
                      </a:r>
                    </a:p>
                  </a:txBody>
                  <a:tcPr marL="9525" marR="9525" marT="9525" marB="0" anchor="b">
                    <a:lnL>
                      <a:noFill/>
                    </a:lnL>
                    <a:lnR>
                      <a:noFill/>
                    </a:lnR>
                    <a:lnT>
                      <a:noFill/>
                    </a:lnT>
                    <a:lnB>
                      <a:noFill/>
                    </a:lnB>
                  </a:tcPr>
                </a:tc>
              </a:tr>
            </a:tbl>
          </a:graphicData>
        </a:graphic>
      </p:graphicFrame>
      <p:sp>
        <p:nvSpPr>
          <p:cNvPr id="58" name="Rectangle 57"/>
          <p:cNvSpPr/>
          <p:nvPr/>
        </p:nvSpPr>
        <p:spPr>
          <a:xfrm>
            <a:off x="5159828" y="26754298"/>
            <a:ext cx="5486400" cy="600164"/>
          </a:xfrm>
          <a:prstGeom prst="rect">
            <a:avLst/>
          </a:prstGeom>
        </p:spPr>
        <p:txBody>
          <a:bodyPr>
            <a:spAutoFit/>
          </a:bodyPr>
          <a:lstStyle/>
          <a:p>
            <a:r>
              <a:rPr lang="en-US" sz="1100" dirty="0">
                <a:solidFill>
                  <a:schemeClr val="bg1"/>
                </a:solidFill>
              </a:rPr>
              <a:t>So it's going to be a triple integral over the region of the divergence of F. So we're going to say, how much is F?</a:t>
            </a:r>
          </a:p>
          <a:p>
            <a:r>
              <a:rPr lang="en-US" sz="1100" dirty="0">
                <a:solidFill>
                  <a:schemeClr val="bg1"/>
                </a:solidFill>
              </a:rPr>
              <a:t>What is the divergence at F at each point?</a:t>
            </a:r>
          </a:p>
        </p:txBody>
      </p:sp>
      <p:pic>
        <p:nvPicPr>
          <p:cNvPr id="60" name="Picture 59"/>
          <p:cNvPicPr>
            <a:picLocks noChangeAspect="1"/>
          </p:cNvPicPr>
          <p:nvPr/>
        </p:nvPicPr>
        <p:blipFill rotWithShape="1">
          <a:blip r:embed="rId19"/>
          <a:srcRect b="63946"/>
          <a:stretch/>
        </p:blipFill>
        <p:spPr>
          <a:xfrm>
            <a:off x="7999377" y="27694219"/>
            <a:ext cx="2973423" cy="987753"/>
          </a:xfrm>
          <a:prstGeom prst="rect">
            <a:avLst/>
          </a:prstGeom>
        </p:spPr>
      </p:pic>
      <p:pic>
        <p:nvPicPr>
          <p:cNvPr id="62" name="Picture 61"/>
          <p:cNvPicPr>
            <a:picLocks noChangeAspect="1"/>
          </p:cNvPicPr>
          <p:nvPr/>
        </p:nvPicPr>
        <p:blipFill>
          <a:blip r:embed="rId20"/>
          <a:stretch>
            <a:fillRect/>
          </a:stretch>
        </p:blipFill>
        <p:spPr>
          <a:xfrm>
            <a:off x="258226" y="28681641"/>
            <a:ext cx="4476750" cy="2476500"/>
          </a:xfrm>
          <a:prstGeom prst="rect">
            <a:avLst/>
          </a:prstGeom>
        </p:spPr>
      </p:pic>
      <p:sp>
        <p:nvSpPr>
          <p:cNvPr id="61" name="Oval 60"/>
          <p:cNvSpPr/>
          <p:nvPr/>
        </p:nvSpPr>
        <p:spPr>
          <a:xfrm>
            <a:off x="1716920" y="29011591"/>
            <a:ext cx="1133284" cy="27839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734976" y="28847859"/>
            <a:ext cx="6237824" cy="2970044"/>
          </a:xfrm>
          <a:prstGeom prst="rect">
            <a:avLst/>
          </a:prstGeom>
        </p:spPr>
        <p:txBody>
          <a:bodyPr wrap="square">
            <a:spAutoFit/>
          </a:bodyPr>
          <a:lstStyle/>
          <a:p>
            <a:r>
              <a:rPr lang="en-US" sz="1100" dirty="0">
                <a:solidFill>
                  <a:schemeClr val="bg1"/>
                </a:solidFill>
              </a:rPr>
              <a:t>And then multiply it times the volume of that little chunk to sense of how much is it totally diverging in that volume.</a:t>
            </a:r>
          </a:p>
          <a:p>
            <a:r>
              <a:rPr lang="en-US" sz="1100" dirty="0">
                <a:solidFill>
                  <a:schemeClr val="bg1"/>
                </a:solidFill>
              </a:rPr>
              <a:t>And then you sum it </a:t>
            </a:r>
            <a:r>
              <a:rPr lang="en-US" sz="1100" dirty="0" smtClean="0">
                <a:solidFill>
                  <a:schemeClr val="bg1"/>
                </a:solidFill>
              </a:rPr>
              <a:t>up. That </a:t>
            </a:r>
            <a:r>
              <a:rPr lang="en-US" sz="1100" dirty="0">
                <a:solidFill>
                  <a:schemeClr val="bg1"/>
                </a:solidFill>
              </a:rPr>
              <a:t>should be equal to the </a:t>
            </a:r>
            <a:r>
              <a:rPr lang="en-US" sz="1100" dirty="0" smtClean="0">
                <a:solidFill>
                  <a:schemeClr val="bg1"/>
                </a:solidFill>
              </a:rPr>
              <a:t>flux. It's </a:t>
            </a:r>
            <a:r>
              <a:rPr lang="en-US" sz="1100" dirty="0">
                <a:solidFill>
                  <a:schemeClr val="bg1"/>
                </a:solidFill>
              </a:rPr>
              <a:t>completely analogous to what's here.</a:t>
            </a:r>
          </a:p>
          <a:p>
            <a:r>
              <a:rPr lang="en-US" sz="1100" dirty="0">
                <a:solidFill>
                  <a:schemeClr val="bg1"/>
                </a:solidFill>
              </a:rPr>
              <a:t>Here we had a flux across the </a:t>
            </a:r>
            <a:r>
              <a:rPr lang="en-US" sz="1100" dirty="0" smtClean="0">
                <a:solidFill>
                  <a:schemeClr val="bg1"/>
                </a:solidFill>
              </a:rPr>
              <a:t>line. We </a:t>
            </a:r>
            <a:r>
              <a:rPr lang="en-US" sz="1100" dirty="0">
                <a:solidFill>
                  <a:schemeClr val="bg1"/>
                </a:solidFill>
              </a:rPr>
              <a:t>had essentially a two-dimensional-- or I guess we could say it's a one-dimensional boundary, so flux across the </a:t>
            </a:r>
            <a:r>
              <a:rPr lang="en-US" sz="1100" dirty="0" smtClean="0">
                <a:solidFill>
                  <a:schemeClr val="bg1"/>
                </a:solidFill>
              </a:rPr>
              <a:t>curve. And </a:t>
            </a:r>
            <a:r>
              <a:rPr lang="en-US" sz="1100" dirty="0">
                <a:solidFill>
                  <a:schemeClr val="bg1"/>
                </a:solidFill>
              </a:rPr>
              <a:t>here we have the flux across a </a:t>
            </a:r>
            <a:r>
              <a:rPr lang="en-US" sz="1100" dirty="0" smtClean="0">
                <a:solidFill>
                  <a:schemeClr val="bg1"/>
                </a:solidFill>
              </a:rPr>
              <a:t>surface. Here </a:t>
            </a:r>
            <a:r>
              <a:rPr lang="en-US" sz="1100" dirty="0">
                <a:solidFill>
                  <a:schemeClr val="bg1"/>
                </a:solidFill>
              </a:rPr>
              <a:t>we were summing the divergence in the </a:t>
            </a:r>
            <a:r>
              <a:rPr lang="en-US" sz="1100" dirty="0" smtClean="0">
                <a:solidFill>
                  <a:schemeClr val="bg1"/>
                </a:solidFill>
              </a:rPr>
              <a:t>region. Here </a:t>
            </a:r>
            <a:r>
              <a:rPr lang="en-US" sz="1100" dirty="0">
                <a:solidFill>
                  <a:schemeClr val="bg1"/>
                </a:solidFill>
              </a:rPr>
              <a:t>we're summing it in the </a:t>
            </a:r>
            <a:r>
              <a:rPr lang="en-US" sz="1100" dirty="0" smtClean="0">
                <a:solidFill>
                  <a:schemeClr val="bg1"/>
                </a:solidFill>
              </a:rPr>
              <a:t>volume. But </a:t>
            </a:r>
            <a:r>
              <a:rPr lang="en-US" sz="1100" dirty="0">
                <a:solidFill>
                  <a:schemeClr val="bg1"/>
                </a:solidFill>
              </a:rPr>
              <a:t>it's the exact same logic.</a:t>
            </a:r>
          </a:p>
          <a:p>
            <a:r>
              <a:rPr lang="en-US" sz="1100" dirty="0">
                <a:solidFill>
                  <a:schemeClr val="bg1"/>
                </a:solidFill>
              </a:rPr>
              <a:t>If you had a vector field like this that was fairly constant going through the surface, on one side you would have a negative </a:t>
            </a:r>
            <a:r>
              <a:rPr lang="en-US" sz="1100" dirty="0" smtClean="0">
                <a:solidFill>
                  <a:schemeClr val="bg1"/>
                </a:solidFill>
              </a:rPr>
              <a:t>flux. On </a:t>
            </a:r>
            <a:r>
              <a:rPr lang="en-US" sz="1100" dirty="0">
                <a:solidFill>
                  <a:schemeClr val="bg1"/>
                </a:solidFill>
              </a:rPr>
              <a:t>the other side, you would have a positive flux, and they would roughly cancel out.</a:t>
            </a:r>
          </a:p>
          <a:p>
            <a:r>
              <a:rPr lang="en-US" sz="1100" dirty="0">
                <a:solidFill>
                  <a:schemeClr val="bg1"/>
                </a:solidFill>
              </a:rPr>
              <a:t>And that makes sense, because there would be no diverging going on.</a:t>
            </a:r>
          </a:p>
          <a:p>
            <a:r>
              <a:rPr lang="en-US" sz="1100" dirty="0">
                <a:solidFill>
                  <a:schemeClr val="bg1"/>
                </a:solidFill>
              </a:rPr>
              <a:t>If you had a converging vector field, where it's coming in, the flux would be negative, because it's going in the </a:t>
            </a:r>
            <a:r>
              <a:rPr lang="en-US" sz="1100" dirty="0" smtClean="0">
                <a:solidFill>
                  <a:schemeClr val="bg1"/>
                </a:solidFill>
              </a:rPr>
              <a:t>opposite direction </a:t>
            </a:r>
            <a:r>
              <a:rPr lang="en-US" sz="1100" dirty="0">
                <a:solidFill>
                  <a:schemeClr val="bg1"/>
                </a:solidFill>
              </a:rPr>
              <a:t>of the normal </a:t>
            </a:r>
            <a:r>
              <a:rPr lang="en-US" sz="1100" dirty="0" smtClean="0">
                <a:solidFill>
                  <a:schemeClr val="bg1"/>
                </a:solidFill>
              </a:rPr>
              <a:t>vector. And </a:t>
            </a:r>
            <a:r>
              <a:rPr lang="en-US" sz="1100" dirty="0">
                <a:solidFill>
                  <a:schemeClr val="bg1"/>
                </a:solidFill>
              </a:rPr>
              <a:t>so the divergence would be negative as well, because essentially the vector field would be </a:t>
            </a:r>
            <a:r>
              <a:rPr lang="en-US" sz="1100" dirty="0" smtClean="0">
                <a:solidFill>
                  <a:schemeClr val="bg1"/>
                </a:solidFill>
              </a:rPr>
              <a:t>converging. So </a:t>
            </a:r>
            <a:r>
              <a:rPr lang="en-US" sz="1100" dirty="0">
                <a:solidFill>
                  <a:schemeClr val="bg1"/>
                </a:solidFill>
              </a:rPr>
              <a:t>hopefully this gives you an intuition of what the divergence theorem is actually </a:t>
            </a:r>
            <a:r>
              <a:rPr lang="en-US" sz="1100" dirty="0" smtClean="0">
                <a:solidFill>
                  <a:schemeClr val="bg1"/>
                </a:solidFill>
              </a:rPr>
              <a:t>saying something </a:t>
            </a:r>
            <a:r>
              <a:rPr lang="en-US" sz="1100" dirty="0">
                <a:solidFill>
                  <a:schemeClr val="bg1"/>
                </a:solidFill>
              </a:rPr>
              <a:t>very, very, very, very-- almost common sense or </a:t>
            </a:r>
            <a:r>
              <a:rPr lang="en-US" sz="1100" dirty="0" smtClean="0">
                <a:solidFill>
                  <a:schemeClr val="bg1"/>
                </a:solidFill>
              </a:rPr>
              <a:t>intuitive. And </a:t>
            </a:r>
            <a:r>
              <a:rPr lang="en-US" sz="1100" dirty="0">
                <a:solidFill>
                  <a:schemeClr val="bg1"/>
                </a:solidFill>
              </a:rPr>
              <a:t>now in the next few videos, we can do some worked examples, just so you feel comfortable computing or manipulating these </a:t>
            </a:r>
            <a:r>
              <a:rPr lang="en-US" sz="1100" dirty="0" smtClean="0">
                <a:solidFill>
                  <a:schemeClr val="bg1"/>
                </a:solidFill>
              </a:rPr>
              <a:t>integrals. And </a:t>
            </a:r>
            <a:r>
              <a:rPr lang="en-US" sz="1100" dirty="0">
                <a:solidFill>
                  <a:schemeClr val="bg1"/>
                </a:solidFill>
              </a:rPr>
              <a:t>then we'll do a couple of proof videos, where we actually prove the divergence theorem.</a:t>
            </a:r>
          </a:p>
        </p:txBody>
      </p:sp>
      <p:pic>
        <p:nvPicPr>
          <p:cNvPr id="3" name="Picture 2"/>
          <p:cNvPicPr>
            <a:picLocks noChangeAspect="1"/>
          </p:cNvPicPr>
          <p:nvPr/>
        </p:nvPicPr>
        <p:blipFill>
          <a:blip r:embed="rId21"/>
          <a:stretch>
            <a:fillRect/>
          </a:stretch>
        </p:blipFill>
        <p:spPr>
          <a:xfrm>
            <a:off x="7729537" y="-2632"/>
            <a:ext cx="3243263" cy="1826107"/>
          </a:xfrm>
          <a:prstGeom prst="rect">
            <a:avLst/>
          </a:prstGeom>
          <a:ln>
            <a:solidFill>
              <a:schemeClr val="bg1"/>
            </a:solidFill>
          </a:ln>
        </p:spPr>
      </p:pic>
      <p:sp>
        <p:nvSpPr>
          <p:cNvPr id="20" name="Rectangle 19"/>
          <p:cNvSpPr/>
          <p:nvPr/>
        </p:nvSpPr>
        <p:spPr>
          <a:xfrm>
            <a:off x="7748587" y="-2632"/>
            <a:ext cx="1790634" cy="699349"/>
          </a:xfrm>
          <a:prstGeom prst="rect">
            <a:avLst/>
          </a:prstGeom>
          <a:solidFill>
            <a:srgbClr val="FFFF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548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TotalTime>
  <Words>1855</Words>
  <Application>Microsoft Office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Valentina Shin</dc:creator>
  <cp:lastModifiedBy>Valentina Shin</cp:lastModifiedBy>
  <cp:revision>12</cp:revision>
  <dcterms:created xsi:type="dcterms:W3CDTF">2014-06-20T22:50:04Z</dcterms:created>
  <dcterms:modified xsi:type="dcterms:W3CDTF">2014-06-23T18:25:01Z</dcterms:modified>
</cp:coreProperties>
</file>