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300" r:id="rId2"/>
    <p:sldId id="302" r:id="rId3"/>
    <p:sldId id="303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8" r:id="rId17"/>
    <p:sldId id="326" r:id="rId18"/>
    <p:sldId id="312" r:id="rId19"/>
    <p:sldId id="309" r:id="rId20"/>
    <p:sldId id="311" r:id="rId21"/>
    <p:sldId id="285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  <p15:guide id="4" orient="horz" pos="1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3750"/>
  </p:normalViewPr>
  <p:slideViewPr>
    <p:cSldViewPr snapToGrid="0" snapToObjects="1">
      <p:cViewPr varScale="1">
        <p:scale>
          <a:sx n="128" d="100"/>
          <a:sy n="128" d="100"/>
        </p:scale>
        <p:origin x="776" y="176"/>
      </p:cViewPr>
      <p:guideLst>
        <p:guide orient="horz" pos="4063"/>
        <p:guide orient="horz" pos="490"/>
        <p:guide pos="3839"/>
        <p:guide orient="horz" pos="1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/>
          <a:stretch/>
        </p:blipFill>
        <p:spPr>
          <a:xfrm>
            <a:off x="-3048" y="0"/>
            <a:ext cx="12193107" cy="68569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59"/>
            <a:ext cx="417909" cy="6857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41182" y="1463975"/>
            <a:ext cx="10918220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41182" y="199049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2">
                    <a:lumMod val="90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36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ck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2017 Adobe Systems Incorporated.  All Rights Reserved. 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6980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1915" y="5947275"/>
            <a:ext cx="4563682" cy="3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1915" y="5947275"/>
            <a:ext cx="4563682" cy="3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/>
          <a:stretch/>
        </p:blipFill>
        <p:spPr>
          <a:xfrm>
            <a:off x="-3048" y="0"/>
            <a:ext cx="12193107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27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41182" y="1463975"/>
            <a:ext cx="10918220" cy="492443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41182" y="1993392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2">
                    <a:lumMod val="90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59"/>
            <a:ext cx="417909" cy="6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lean" pitchFamily="-111" charset="0"/>
              </a:rPr>
              <a:t>© 2017 Adobe Systems Incorporated.  All Rights Reserved.  Adobe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88825" cy="6216734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2" cy="6442076"/>
          </a:xfrm>
          <a:prstGeom prst="rect">
            <a:avLst/>
          </a:prstGeom>
          <a:solidFill>
            <a:srgbClr val="5D6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2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5D676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2017 Adobe Systems Incorporated.  All Rights Reserved. 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833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Top &amp;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88825" cy="621673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r="186" b="170"/>
          <a:stretch/>
        </p:blipFill>
        <p:spPr>
          <a:xfrm>
            <a:off x="-63" y="858"/>
            <a:ext cx="12188949" cy="6857142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auto">
          <a:xfrm>
            <a:off x="-1" y="6445886"/>
            <a:ext cx="12188826" cy="412114"/>
          </a:xfrm>
          <a:prstGeom prst="rect">
            <a:avLst/>
          </a:prstGeom>
          <a:gradFill>
            <a:gsLst>
              <a:gs pos="0">
                <a:schemeClr val="tx1">
                  <a:alpha val="62000"/>
                </a:schemeClr>
              </a:gs>
              <a:gs pos="100000">
                <a:schemeClr val="tx1">
                  <a:alpha val="2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 b="0" i="0" u="none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225630"/>
            <a:ext cx="12188825" cy="62167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2017 Adobe Systems Incorporated.  All Rights Reserved.  Adobe Confidential.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593725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43000"/>
            <a:ext cx="11579384" cy="50292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58" r:id="rId4"/>
    <p:sldLayoutId id="2147483681" r:id="rId5"/>
    <p:sldLayoutId id="2147483679" r:id="rId6"/>
    <p:sldLayoutId id="2147483675" r:id="rId7"/>
    <p:sldLayoutId id="2147483682" r:id="rId8"/>
    <p:sldLayoutId id="2147483680" r:id="rId9"/>
    <p:sldLayoutId id="2147483676" r:id="rId10"/>
    <p:sldLayoutId id="2147483683" r:id="rId11"/>
    <p:sldLayoutId id="2147483685" r:id="rId12"/>
    <p:sldLayoutId id="2147483686" r:id="rId13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3200" b="0" i="0" u="none" kern="1200">
          <a:solidFill>
            <a:schemeClr val="tx1">
              <a:lumMod val="75000"/>
              <a:lumOff val="25000"/>
            </a:schemeClr>
          </a:solidFill>
          <a:latin typeface="Adobe Clean Light" pitchFamily="34" charset="0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400" kern="1200">
          <a:solidFill>
            <a:schemeClr val="tx1"/>
          </a:solidFill>
          <a:latin typeface="Adobe Clean Light" pitchFamily="34" charset="0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bg1">
            <a:lumMod val="50000"/>
          </a:schemeClr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463975"/>
            <a:ext cx="10918220" cy="492443"/>
          </a:xfrm>
        </p:spPr>
        <p:txBody>
          <a:bodyPr/>
          <a:lstStyle/>
          <a:p>
            <a:r>
              <a:rPr lang="en-US" dirty="0" err="1"/>
              <a:t>Chronikis</a:t>
            </a:r>
            <a:r>
              <a:rPr lang="en-US" dirty="0"/>
              <a:t>: A language and compiler for Bayesian time-series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990491"/>
            <a:ext cx="10918220" cy="323165"/>
          </a:xfrm>
        </p:spPr>
        <p:txBody>
          <a:bodyPr/>
          <a:lstStyle/>
          <a:p>
            <a:r>
              <a:rPr lang="en-US" dirty="0"/>
              <a:t>Kevin S. Van Horn | Senior Data Science 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DFD0-710A-0D4C-B190-A94C2F11EC20}"/>
              </a:ext>
            </a:extLst>
          </p:cNvPr>
          <p:cNvSpPr txBox="1"/>
          <p:nvPr/>
        </p:nvSpPr>
        <p:spPr>
          <a:xfrm>
            <a:off x="795130" y="5814391"/>
            <a:ext cx="26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© 2019 Adobe Inc.</a:t>
            </a:r>
          </a:p>
        </p:txBody>
      </p:sp>
    </p:spTree>
    <p:extLst>
      <p:ext uri="{BB962C8B-B14F-4D97-AF65-F5344CB8AC3E}">
        <p14:creationId xmlns:p14="http://schemas.microsoft.com/office/powerpoint/2010/main" val="208004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E10-D6F9-BF4D-98E7-E10139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48B5-CA6E-C849-AD16-F3A69BD5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     scale_rw, scale_err: real{0.0,})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=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sigma_rw ~ half_cauchy(scale_rw);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sigma_err ~ half_cauchy(scale_err);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accum(wn(sigma_rw),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+ wn(sigma_err)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5540-58F3-354F-9558-61A9E46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6B03-7313-704C-9543-6E0DD59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Local Linear Trend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8787-01DD-B74C-9F08-04F2FFEA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7C820-051A-E049-A311-C3A6370B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52" y="1135941"/>
            <a:ext cx="918972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7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932-C960-B64B-AE0B-5D2FBA9E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Linear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9BA0-5436-5F45-B955-F571C234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334000"/>
          </a:xfrm>
        </p:spPr>
        <p:txBody>
          <a:bodyPr>
            <a:normAutofit lnSpcReduction="10000"/>
          </a:bodyPr>
          <a:lstStyle/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       scale_l0, scale_t0: real{0.0,}) =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phi_l ~ uniform(0.0, 1.0);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phi_t ~ uniform(0.0, 1.0);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sigma_err ~ half_cauchy(scale_err);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sigma_l0 ~ half_cauchy(scale_l0);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sigma_t0 ~ half_cauchy(scale_t0);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sigma_l = sqrt(1 – phi_l^2) * sigma_l0;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sigma_t = sqrt(1 - phi_t^2) * sigma_t0;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accum(ar1(phi_t,sigma_t,sigma_t0), mu0, sigma0)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+ ar1(phi_l, sigma_l, sigma_l0)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+ wn(sigma_err)</a:t>
            </a:r>
          </a:p>
          <a:p>
            <a:pPr marL="9525" indent="0">
              <a:buNone/>
            </a:pPr>
            <a:endParaRPr lang="en-US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95CF8-210F-3C44-85B6-E79DF1A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4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932-C960-B64B-AE0B-5D2FBA9E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Linear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9BA0-5436-5F45-B955-F571C234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334000"/>
          </a:xfrm>
        </p:spPr>
        <p:txBody>
          <a:bodyPr>
            <a:normAutofit lnSpcReduction="10000"/>
          </a:bodyPr>
          <a:lstStyle/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       scale_l0, scale_t0: real{0.0,}) =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phi_l ~ uniform(0.0, 1.0);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phi_t ~ uniform(0.0, 1.0);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sigma_err ~ half_cauchy(scale_err);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sigma_l0 ~ half_cauchy(scale_l0);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sigma_t0 ~ half_cauchy(scale_t0);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sigma_l = sqrt(1 – phi_l^2) * sigma_l0;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sigma_t = sqrt(1 - phi_t^2) * sigma_t0;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accum(ar1(phi_t,sigma_t,sigma_t0),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+ ar1(phi_l, sigma_l, sigma_l0)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+ wn(sigma_err)</a:t>
            </a:r>
          </a:p>
          <a:p>
            <a:pPr marL="9525" indent="0">
              <a:buNone/>
            </a:pPr>
            <a:endParaRPr lang="en-US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95CF8-210F-3C44-85B6-E79DF1A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7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932-C960-B64B-AE0B-5D2FBA9E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Linear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9BA0-5436-5F45-B955-F571C234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334000"/>
          </a:xfrm>
        </p:spPr>
        <p:txBody>
          <a:bodyPr>
            <a:normAutofit lnSpcReduction="10000"/>
          </a:bodyPr>
          <a:lstStyle/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     scale_l0, scale_t0: real{0.0,}) =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phi_l ~ uniform(0.0, 1.0);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phi_t ~ uniform(0.0, 1.0);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sigma_err ~ half_cauchy(scale_err);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sigma_l0 ~ half_cauchy(scale_l0);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sigma_t0 ~ half_cauchy(scale_t0);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sigma_l = sqrt(1 – phi_l^2) * sigma_l0;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sigma_t = sqrt(1 - phi_t^2) * sigma_t0;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accum(ar1(phi_t,sigma_t,sigma_t0),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+ ar1(phi_l, sigma_l, sigma_l0)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+ wn(sigma_err)</a:t>
            </a:r>
          </a:p>
          <a:p>
            <a:pPr marL="9525" indent="0">
              <a:buNone/>
            </a:pPr>
            <a:endParaRPr lang="en-US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95CF8-210F-3C44-85B6-E79DF1A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1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F01E-118B-1C46-A2E7-2BA0106B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Temperature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F155-2D45-5643-A374-1E9E5B86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6506-428E-F242-BF50-27E2A7C6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94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A401-8816-3F48-BCDD-3CB5E96C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with periodicity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37E8-D5F6-744A-B7F8-AC393527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</a:pPr>
            <a:r>
              <a:rPr lang="en-US">
                <a:latin typeface="Courier" pitchFamily="2" charset="0"/>
              </a:rPr>
              <a:t>def main(…) =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…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qp(365.24, 0.7, 0.0, sigma_p) +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  ar1(phi_ar1, rho_ar1 * sigma_ar1, sigma_ar1) +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  constp(mu_mean, sigma_mean) +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  wn(sigma_h)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A242-BC8B-0F40-8AA9-37B60B08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1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FFBBE8-EC3C-414B-963F-C269A5A8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0" y="107577"/>
            <a:ext cx="110983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93804-5F0F-634B-9B65-A8D47044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Periodicity---forecast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0C68-96E7-0043-B78F-9DA3309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3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1D91-7DFF-8A41-9107-2A98AA37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1FC0-4B1B-BF4B-94D3-2E2C55A7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Written in Haskell</a:t>
            </a:r>
          </a:p>
          <a:p>
            <a:pPr lvl="1"/>
            <a:r>
              <a:rPr lang="en-US" dirty="0"/>
              <a:t>Target: Stan model for estimation (.</a:t>
            </a:r>
            <a:r>
              <a:rPr lang="en-US" dirty="0" err="1"/>
              <a:t>stan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Target: source-able R code to create SSMs from estimated parameters</a:t>
            </a:r>
          </a:p>
          <a:p>
            <a:r>
              <a:rPr lang="en-US" dirty="0"/>
              <a:t>R package</a:t>
            </a:r>
          </a:p>
          <a:p>
            <a:pPr lvl="1"/>
            <a:r>
              <a:rPr lang="en-US" dirty="0"/>
              <a:t>Call compiler and Stan from R</a:t>
            </a:r>
          </a:p>
          <a:p>
            <a:pPr lvl="1"/>
            <a:r>
              <a:rPr lang="en-US" dirty="0"/>
              <a:t>Smooth or decompose time series</a:t>
            </a:r>
          </a:p>
          <a:p>
            <a:pPr lvl="1"/>
            <a:r>
              <a:rPr lang="en-US" dirty="0"/>
              <a:t>Forecast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dlm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E472-F362-6E49-A2A6-14521C2C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1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7A7-003A-6A4D-B19A-5AD85827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chronikis R package: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AD13-92B2-E14D-9FD3-1DBBDFBE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 &lt;- cksCompile("my_model.cks", "createSSMs")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source("my_model.R")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margs &lt;- mdlArgs(model, arguments, go, here, ...)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 &lt;- setArgs(sm, margs)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&lt;- hmc_estimate(ytrain, sma)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&lt;- posterior_sample(fit)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models0 &lt;- createSSMs(margs, post, npost)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filtered0 &lt;- filter_models(ytrain, models0)</a:t>
            </a:r>
          </a:p>
          <a:p>
            <a:pPr marL="9525" indent="0">
              <a:buNone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 &lt;- update_models(filtered = filtered0)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676A-F32F-004A-9C49-5F8DB3B0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2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5D6F-D923-3349-847D-1204687A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976" y="287507"/>
            <a:ext cx="7908875" cy="593725"/>
          </a:xfrm>
        </p:spPr>
        <p:txBody>
          <a:bodyPr/>
          <a:lstStyle/>
          <a:p>
            <a:r>
              <a:rPr lang="en-US" b="1" dirty="0"/>
              <a:t>English: time series.  Greek: </a:t>
            </a:r>
            <a:r>
              <a:rPr lang="el-GR" b="1" dirty="0"/>
              <a:t>χρονική σειρά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5EFD-FB85-384E-9F5B-FBF31F95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9CCCA-2A41-324F-9E5C-B5CEDFC1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45" y="2311400"/>
            <a:ext cx="7467600" cy="223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17A8C-5169-6C42-8673-9702F0055D6C}"/>
              </a:ext>
            </a:extLst>
          </p:cNvPr>
          <p:cNvSpPr txBox="1"/>
          <p:nvPr/>
        </p:nvSpPr>
        <p:spPr>
          <a:xfrm>
            <a:off x="6279776" y="5782235"/>
            <a:ext cx="56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https://git.corp.adobe.com/vanhorn/tsa-platform/tree/v0.1</a:t>
            </a:r>
          </a:p>
        </p:txBody>
      </p:sp>
    </p:spTree>
    <p:extLst>
      <p:ext uri="{BB962C8B-B14F-4D97-AF65-F5344CB8AC3E}">
        <p14:creationId xmlns:p14="http://schemas.microsoft.com/office/powerpoint/2010/main" val="236671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C5C-B9B2-0240-97BC-EE8F8DD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chronikis R package: forecasting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8EB9-BC19-ED4E-92C6-0088DEEE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fi &lt;- forecast_intervals(models, nsteps, 0.10,</a:t>
            </a:r>
          </a:p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drop=TRUE)</a:t>
            </a:r>
          </a:p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# fi$mean : predictive mean</a:t>
            </a:r>
          </a:p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# fi$lower, fc$upper : prediction intervals</a:t>
            </a:r>
          </a:p>
          <a:p>
            <a:pPr marL="9525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fs &lt;- forecast_sample(models, nsteps, ndpm)</a:t>
            </a:r>
          </a:p>
          <a:p>
            <a:pPr marL="9525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# fs : nsteps x nd matrix of predictive draws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C904-3A2E-1745-9636-DB7967C7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2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7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1D91-7DFF-8A41-9107-2A98AA37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Chronikis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1FC0-4B1B-BF4B-94D3-2E2C55A7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 language</a:t>
            </a:r>
            <a:br>
              <a:rPr lang="en-US" dirty="0"/>
            </a:br>
            <a:r>
              <a:rPr lang="en-US" dirty="0"/>
              <a:t>for defining statistical time-series models</a:t>
            </a:r>
          </a:p>
          <a:p>
            <a:r>
              <a:rPr lang="en-US" i="1" dirty="0"/>
              <a:t>A compiler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generates code for model estimation and prediction</a:t>
            </a:r>
          </a:p>
          <a:p>
            <a:r>
              <a:rPr lang="en-US" i="1" dirty="0"/>
              <a:t>An R package</a:t>
            </a:r>
            <a:br>
              <a:rPr lang="en-US" dirty="0"/>
            </a:br>
            <a:r>
              <a:rPr lang="en-US" dirty="0"/>
              <a:t>of utility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E472-F362-6E49-A2A6-14521C2C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2E557-4164-9F43-BE21-D5886F502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…are probability distributions over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/>
              </a:p>
              <a:p>
                <a:r>
                  <a:rPr lang="en-US"/>
                  <a:t>Predictive distribution: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Examples:</a:t>
                </a:r>
              </a:p>
              <a:p>
                <a:pPr lvl="1"/>
                <a:r>
                  <a:rPr lang="en-US"/>
                  <a:t>AR(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r>
                  <a:rPr lang="en-US"/>
                  <a:t>MA(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/>
              </a:p>
              <a:p>
                <a:pPr lvl="1"/>
                <a:r>
                  <a:rPr lang="en-US"/>
                  <a:t>ARMA(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DLMs:</a:t>
                </a:r>
                <a:br>
                  <a:rPr lang="en-US"/>
                </a:br>
                <a:br>
                  <a:rPr lang="en-US"/>
                </a:br>
                <a:endParaRPr lang="en-US"/>
              </a:p>
              <a:p>
                <a:pPr lvl="1"/>
                <a:r>
                  <a:rPr lang="en-US"/>
                  <a:t>SSMs</a:t>
                </a:r>
              </a:p>
              <a:p>
                <a:pPr lvl="1"/>
                <a:r>
                  <a:rPr lang="en-US"/>
                  <a:t>GPs: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2E557-4164-9F43-BE21-D5886F502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591A040-2A7D-064F-BBC4-564DCDB0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time-series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D4FD-9205-1841-94DD-C340E83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4409B-62C1-2646-8DAB-1829EEDA28A7}"/>
                  </a:ext>
                </a:extLst>
              </p:cNvPr>
              <p:cNvSpPr txBox="1"/>
              <p:nvPr/>
            </p:nvSpPr>
            <p:spPr>
              <a:xfrm>
                <a:off x="1989055" y="4128940"/>
                <a:ext cx="25923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A4409B-62C1-2646-8DAB-1829EEDA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5" y="4128940"/>
                <a:ext cx="2592372" cy="1015663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1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3B85-F35F-684F-A856-29FE29B6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F7E5-DC07-F848-B963-3199E6E7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Forecasting</a:t>
            </a:r>
          </a:p>
          <a:p>
            <a:pPr lvl="1"/>
            <a:r>
              <a:rPr lang="en-US"/>
              <a:t>Predictive distribution</a:t>
            </a:r>
            <a:br>
              <a:rPr lang="en-US"/>
            </a:br>
            <a:r>
              <a:rPr lang="en-US"/>
              <a:t>upper bound, lower bound</a:t>
            </a:r>
          </a:p>
          <a:p>
            <a:pPr lvl="1"/>
            <a:r>
              <a:rPr lang="en-US"/>
              <a:t>KPIs (probability of hitting target)</a:t>
            </a:r>
            <a:br>
              <a:rPr lang="en-US"/>
            </a:br>
            <a:r>
              <a:rPr lang="en-US" i="1"/>
              <a:t>sum of future values</a:t>
            </a:r>
          </a:p>
          <a:p>
            <a:pPr lvl="1"/>
            <a:r>
              <a:rPr lang="en-US"/>
              <a:t>Capacity planning</a:t>
            </a:r>
            <a:br>
              <a:rPr lang="en-US"/>
            </a:br>
            <a:r>
              <a:rPr lang="en-US" i="1"/>
              <a:t>max of future values</a:t>
            </a:r>
          </a:p>
          <a:p>
            <a:r>
              <a:rPr lang="en-US"/>
              <a:t>Anomaly detection</a:t>
            </a:r>
          </a:p>
          <a:p>
            <a:r>
              <a:rPr lang="en-US"/>
              <a:t>Decomposition into components</a:t>
            </a:r>
          </a:p>
          <a:p>
            <a:pPr lvl="1"/>
            <a:r>
              <a:rPr lang="en-US"/>
              <a:t>Smoothed level and trend</a:t>
            </a:r>
          </a:p>
          <a:p>
            <a:pPr lvl="1"/>
            <a:r>
              <a:rPr lang="en-US"/>
              <a:t>Periodicity</a:t>
            </a:r>
          </a:p>
          <a:p>
            <a:pPr lvl="1"/>
            <a:r>
              <a:rPr lang="en-US"/>
              <a:t>Noise, possibly correlated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06F3-62C6-2543-8C5E-2C77ECF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5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9DFA-40F2-414B-9F02-10BE45FA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Local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3D97-91D5-3A4A-9D7E-1F806DFB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4AC1B-8754-C643-B016-4A0E86A1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40" y="1571437"/>
            <a:ext cx="7192010" cy="395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AF9D4-7E25-3C4D-B009-CD52D582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05" y="1330512"/>
            <a:ext cx="8733155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E10-D6F9-BF4D-98E7-E10139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48B5-CA6E-C849-AD16-F3A69BD5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       scale_rw, scale_err: real{0.0,})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=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sigma_rw ~ half_cauchy(scale_rw);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sigma_err ~ half_cauchy(scale_err);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accum(wn(sigma_rw),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+ wn(sigma_err)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5540-58F3-354F-9558-61A9E46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25199-3379-8246-8C86-C5FDB9BA2811}"/>
                  </a:ext>
                </a:extLst>
              </p:cNvPr>
              <p:cNvSpPr txBox="1"/>
              <p:nvPr/>
            </p:nvSpPr>
            <p:spPr>
              <a:xfrm>
                <a:off x="7532017" y="2663071"/>
                <a:ext cx="36940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sigma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sigma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2000" b="0" i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rw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25199-3379-8246-8C86-C5FDB9BA2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017" y="2663071"/>
                <a:ext cx="3694025" cy="615553"/>
              </a:xfrm>
              <a:prstGeom prst="rect">
                <a:avLst/>
              </a:prstGeom>
              <a:blipFill>
                <a:blip r:embed="rId2"/>
                <a:stretch>
                  <a:fillRect l="-1027" t="-4082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1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E10-D6F9-BF4D-98E7-E10139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48B5-CA6E-C849-AD16-F3A69BD5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       scale_rw, scale_err: real{0.0,})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=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sigma_rw ~ half_cauchy(scale_rw);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sigma_err ~ half_cauchy(scale_err);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accum(wn(sigma_rw),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+ wn(sigma_err)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5540-58F3-354F-9558-61A9E46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9E10-D6F9-BF4D-98E7-E10139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Local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48B5-CA6E-C849-AD16-F3A69BD5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def main(mu0: real, sigma0: real{0.0,},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       scale_rw, scale_err: real{0.0,})</a:t>
            </a:r>
          </a:p>
          <a:p>
            <a:pPr marL="9525" indent="0">
              <a:buNone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  =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sigma_rw ~ half_cauchy(scale_rw);</a:t>
            </a:r>
          </a:p>
          <a:p>
            <a:pPr marL="9525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sigma_err ~ half_cauchy(scale_err);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accum(wn(sigma_rw), mu0, sigma0)</a:t>
            </a:r>
          </a:p>
          <a:p>
            <a:pPr marL="9525" indent="0">
              <a:buNone/>
            </a:pPr>
            <a:r>
              <a:rPr lang="en-US">
                <a:latin typeface="Courier" pitchFamily="2" charset="0"/>
              </a:rPr>
              <a:t>  + wn(sigma_err)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5540-58F3-354F-9558-61A9E46E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65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object type=&quot;3&quot; unique_id=&quot;1710737&quot;&gt;&lt;property id=&quot;20148&quot; value=&quot;5&quot;/&gt;&lt;property id=&quot;20300&quot; value=&quot;Slide 1 - &amp;quot;Title Slide&amp;quot;&quot;/&gt;&lt;property id=&quot;20307&quot; value=&quot;300&quot;/&gt;&lt;/object&gt;&lt;object type=&quot;3&quot; unique_id=&quot;1710738&quot;&gt;&lt;property id=&quot;20148&quot; value=&quot;5&quot;/&gt;&lt;property id=&quot;20300&quot; value=&quot;Slide 10 - &amp;quot;Section Divider&amp;quot;&quot;/&gt;&lt;property id=&quot;20307&quot; value=&quot;3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5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orate_Presentation_Template_2017_Goodby" id="{D043FC24-AD08-9A49-AFB3-B5A737F6C585}" vid="{6348BC0E-34F7-7447-BA11-173C6EB354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Adobe Master Widescreen 2015</Template>
  <TotalTime>2095</TotalTime>
  <Words>1227</Words>
  <Application>Microsoft Macintosh PowerPoint</Application>
  <PresentationFormat>Custom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Clean</vt:lpstr>
      <vt:lpstr>Adobe Clean Light</vt:lpstr>
      <vt:lpstr>Arial</vt:lpstr>
      <vt:lpstr>Calibri</vt:lpstr>
      <vt:lpstr>Cambria Math</vt:lpstr>
      <vt:lpstr>Courier</vt:lpstr>
      <vt:lpstr>Courier New</vt:lpstr>
      <vt:lpstr>Wingdings</vt:lpstr>
      <vt:lpstr>Adobe Master Widescreen 2015</vt:lpstr>
      <vt:lpstr>Chronikis: A language and compiler for Bayesian time-series models</vt:lpstr>
      <vt:lpstr>English: time series.  Greek: χρονική σειρά</vt:lpstr>
      <vt:lpstr>Chronikis is…</vt:lpstr>
      <vt:lpstr>Statistical time-series models</vt:lpstr>
      <vt:lpstr>Applications</vt:lpstr>
      <vt:lpstr>Example: Local Level</vt:lpstr>
      <vt:lpstr>Example: Local Level</vt:lpstr>
      <vt:lpstr>Example: Local Level</vt:lpstr>
      <vt:lpstr>Example: Local Level</vt:lpstr>
      <vt:lpstr>Example: Local Level</vt:lpstr>
      <vt:lpstr>Example: Local Linear Trend</vt:lpstr>
      <vt:lpstr>Example: Local Linear Trend</vt:lpstr>
      <vt:lpstr>Example: Local Linear Trend</vt:lpstr>
      <vt:lpstr>Example: Local Linear Trend</vt:lpstr>
      <vt:lpstr>Temperature data</vt:lpstr>
      <vt:lpstr>Model with periodicity</vt:lpstr>
      <vt:lpstr>Periodicity---forecast</vt:lpstr>
      <vt:lpstr>Implementation Overview</vt:lpstr>
      <vt:lpstr>Using the chronikis R package: estimation</vt:lpstr>
      <vt:lpstr>Using the chronikis R package: forecasting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Chronikis: A language and compiler for Bayesian time-series models</dc:title>
  <dc:creator>Kevin Van Horn</dc:creator>
  <cp:lastModifiedBy>Kevin Van Horn</cp:lastModifiedBy>
  <cp:revision>25</cp:revision>
  <dcterms:created xsi:type="dcterms:W3CDTF">2019-01-10T16:42:29Z</dcterms:created>
  <dcterms:modified xsi:type="dcterms:W3CDTF">2019-04-02T18:58:54Z</dcterms:modified>
</cp:coreProperties>
</file>