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556500" cy="5334000"/>
  <p:notesSz cx="7556500" cy="533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1653540"/>
            <a:ext cx="6428422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2987040"/>
            <a:ext cx="5293995" cy="133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5360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3606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5360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3606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5360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3606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5360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5360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994400" y="0"/>
            <a:ext cx="648334" cy="537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87983"/>
            <a:ext cx="575945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3606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597" y="1285747"/>
            <a:ext cx="5759654" cy="271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6560" y="4848821"/>
            <a:ext cx="4189729" cy="9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1">
                <a:solidFill>
                  <a:srgbClr val="53606A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1111" y="4780279"/>
            <a:ext cx="1318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Your </a:t>
            </a:r>
            <a:r>
              <a:rPr dirty="0" sz="1000" spc="-5">
                <a:latin typeface="Arial"/>
                <a:cs typeface="Arial"/>
              </a:rPr>
              <a:t>Life, </a:t>
            </a:r>
            <a:r>
              <a:rPr dirty="0" sz="1000" spc="-10">
                <a:latin typeface="Arial"/>
                <a:cs typeface="Arial"/>
              </a:rPr>
              <a:t>Your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Legacy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4852683"/>
            <a:ext cx="1092199" cy="327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3771" y="0"/>
            <a:ext cx="1254886" cy="920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887983"/>
            <a:ext cx="338074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Protecting Your </a:t>
            </a:r>
            <a:r>
              <a:rPr dirty="0" spc="-10"/>
              <a:t>Financial</a:t>
            </a:r>
            <a:r>
              <a:rPr dirty="0" spc="0"/>
              <a:t> </a:t>
            </a:r>
            <a:r>
              <a:rPr dirty="0" spc="-5"/>
              <a:t>Legacy</a:t>
            </a:r>
          </a:p>
        </p:txBody>
      </p:sp>
      <p:sp>
        <p:nvSpPr>
          <p:cNvPr id="6" name="object 6"/>
          <p:cNvSpPr/>
          <p:nvPr/>
        </p:nvSpPr>
        <p:spPr>
          <a:xfrm>
            <a:off x="971550" y="1314450"/>
            <a:ext cx="5603341" cy="3040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87983"/>
            <a:ext cx="21704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34B18E"/>
                </a:solidFill>
              </a:rPr>
              <a:t>Introduction </a:t>
            </a:r>
            <a:r>
              <a:rPr dirty="0">
                <a:solidFill>
                  <a:srgbClr val="34B18E"/>
                </a:solidFill>
              </a:rPr>
              <a:t>to</a:t>
            </a:r>
            <a:r>
              <a:rPr dirty="0" spc="-60">
                <a:solidFill>
                  <a:srgbClr val="34B18E"/>
                </a:solidFill>
              </a:rPr>
              <a:t> </a:t>
            </a:r>
            <a:r>
              <a:rPr dirty="0" spc="-10">
                <a:solidFill>
                  <a:srgbClr val="34B18E"/>
                </a:solidFill>
              </a:rPr>
              <a:t>Plans: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278127"/>
            <a:ext cx="5748655" cy="792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4B18E"/>
                </a:solidFill>
                <a:latin typeface="Arial"/>
                <a:cs typeface="Arial"/>
              </a:rPr>
              <a:t>Preserving Your Legacy with</a:t>
            </a:r>
            <a:r>
              <a:rPr dirty="0" sz="1200" spc="10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4B18E"/>
                </a:solidFill>
                <a:latin typeface="Arial"/>
                <a:cs typeface="Arial"/>
              </a:rPr>
              <a:t>Bodéa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21100"/>
              </a:lnSpc>
              <a:spcBef>
                <a:spcPts val="660"/>
              </a:spcBef>
            </a:pPr>
            <a:r>
              <a:rPr dirty="0" sz="900" spc="5">
                <a:solidFill>
                  <a:srgbClr val="53606A"/>
                </a:solidFill>
                <a:latin typeface="Arial"/>
                <a:cs typeface="Arial"/>
              </a:rPr>
              <a:t>It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900" spc="-35">
                <a:solidFill>
                  <a:srgbClr val="53606A"/>
                </a:solidFill>
                <a:latin typeface="Arial"/>
                <a:cs typeface="Arial"/>
              </a:rPr>
              <a:t>never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53606A"/>
                </a:solidFill>
                <a:latin typeface="Arial"/>
                <a:cs typeface="Arial"/>
              </a:rPr>
              <a:t>too</a:t>
            </a:r>
            <a:r>
              <a:rPr dirty="0" sz="9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53606A"/>
                </a:solidFill>
                <a:latin typeface="Arial"/>
                <a:cs typeface="Arial"/>
              </a:rPr>
              <a:t>early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53606A"/>
                </a:solidFill>
                <a:latin typeface="Arial"/>
                <a:cs typeface="Arial"/>
              </a:rPr>
              <a:t>or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53606A"/>
                </a:solidFill>
                <a:latin typeface="Arial"/>
                <a:cs typeface="Arial"/>
              </a:rPr>
              <a:t>too</a:t>
            </a:r>
            <a:r>
              <a:rPr dirty="0" sz="9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53606A"/>
                </a:solidFill>
                <a:latin typeface="Arial"/>
                <a:cs typeface="Arial"/>
              </a:rPr>
              <a:t>late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53606A"/>
                </a:solidFill>
                <a:latin typeface="Arial"/>
                <a:cs typeface="Arial"/>
              </a:rPr>
              <a:t>to</a:t>
            </a:r>
            <a:r>
              <a:rPr dirty="0" sz="9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15">
                <a:solidFill>
                  <a:srgbClr val="53606A"/>
                </a:solidFill>
                <a:latin typeface="Arial"/>
                <a:cs typeface="Arial"/>
              </a:rPr>
              <a:t>start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53606A"/>
                </a:solidFill>
                <a:latin typeface="Arial"/>
                <a:cs typeface="Arial"/>
              </a:rPr>
              <a:t>planning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53606A"/>
                </a:solidFill>
                <a:latin typeface="Arial"/>
                <a:cs typeface="Arial"/>
              </a:rPr>
              <a:t>your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53606A"/>
                </a:solidFill>
                <a:latin typeface="Arial"/>
                <a:cs typeface="Arial"/>
              </a:rPr>
              <a:t>legacy.</a:t>
            </a:r>
            <a:r>
              <a:rPr dirty="0" sz="9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55">
                <a:solidFill>
                  <a:srgbClr val="53606A"/>
                </a:solidFill>
                <a:latin typeface="Arial"/>
                <a:cs typeface="Arial"/>
              </a:rPr>
              <a:t>We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53606A"/>
                </a:solidFill>
                <a:latin typeface="Arial"/>
                <a:cs typeface="Arial"/>
              </a:rPr>
              <a:t>have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15">
                <a:solidFill>
                  <a:srgbClr val="53606A"/>
                </a:solidFill>
                <a:latin typeface="Arial"/>
                <a:cs typeface="Arial"/>
              </a:rPr>
              <a:t>the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53606A"/>
                </a:solidFill>
                <a:latin typeface="Arial"/>
                <a:cs typeface="Arial"/>
              </a:rPr>
              <a:t>perfect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53606A"/>
                </a:solidFill>
                <a:latin typeface="Arial"/>
                <a:cs typeface="Arial"/>
              </a:rPr>
              <a:t>life</a:t>
            </a:r>
            <a:r>
              <a:rPr dirty="0" sz="900" spc="-3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insurance</a:t>
            </a:r>
            <a:r>
              <a:rPr dirty="0" sz="900" spc="-35">
                <a:solidFill>
                  <a:srgbClr val="53606A"/>
                </a:solidFill>
                <a:latin typeface="Arial"/>
                <a:cs typeface="Arial"/>
              </a:rPr>
              <a:t> plan </a:t>
            </a:r>
            <a:r>
              <a:rPr dirty="0" sz="900">
                <a:solidFill>
                  <a:srgbClr val="53606A"/>
                </a:solidFill>
                <a:latin typeface="Arial"/>
                <a:cs typeface="Arial"/>
              </a:rPr>
              <a:t>for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53606A"/>
                </a:solidFill>
                <a:latin typeface="Arial"/>
                <a:cs typeface="Arial"/>
              </a:rPr>
              <a:t>you</a:t>
            </a:r>
            <a:r>
              <a:rPr dirty="0" sz="9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53606A"/>
                </a:solidFill>
                <a:latin typeface="Arial"/>
                <a:cs typeface="Arial"/>
              </a:rPr>
              <a:t>to</a:t>
            </a:r>
            <a:r>
              <a:rPr dirty="0" sz="9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53606A"/>
                </a:solidFill>
                <a:latin typeface="Arial"/>
                <a:cs typeface="Arial"/>
              </a:rPr>
              <a:t>make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53606A"/>
                </a:solidFill>
                <a:latin typeface="Arial"/>
                <a:cs typeface="Arial"/>
              </a:rPr>
              <a:t>it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70">
                <a:solidFill>
                  <a:srgbClr val="53606A"/>
                </a:solidFill>
                <a:latin typeface="Arial"/>
                <a:cs typeface="Arial"/>
              </a:rPr>
              <a:t>easy  </a:t>
            </a:r>
            <a:r>
              <a:rPr dirty="0" sz="900" spc="5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900" spc="-15">
                <a:solidFill>
                  <a:srgbClr val="53606A"/>
                </a:solidFill>
                <a:latin typeface="Arial"/>
                <a:cs typeface="Arial"/>
              </a:rPr>
              <a:t>start 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securing </a:t>
            </a:r>
            <a:r>
              <a:rPr dirty="0" sz="900" spc="-25">
                <a:solidFill>
                  <a:srgbClr val="53606A"/>
                </a:solidFill>
                <a:latin typeface="Arial"/>
                <a:cs typeface="Arial"/>
              </a:rPr>
              <a:t>your family’s</a:t>
            </a:r>
            <a:r>
              <a:rPr dirty="0" sz="900" spc="-19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30">
                <a:solidFill>
                  <a:srgbClr val="53606A"/>
                </a:solidFill>
                <a:latin typeface="Arial"/>
                <a:cs typeface="Arial"/>
              </a:rPr>
              <a:t>financial </a:t>
            </a:r>
            <a:r>
              <a:rPr dirty="0" sz="900" spc="-10">
                <a:solidFill>
                  <a:srgbClr val="53606A"/>
                </a:solidFill>
                <a:latin typeface="Arial"/>
                <a:cs typeface="Arial"/>
              </a:rPr>
              <a:t>future.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900" spc="-60">
                <a:solidFill>
                  <a:srgbClr val="53606A"/>
                </a:solidFill>
                <a:latin typeface="Arial"/>
                <a:cs typeface="Arial"/>
              </a:rPr>
              <a:t>Bodéa</a:t>
            </a:r>
            <a:r>
              <a:rPr dirty="0" sz="9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53606A"/>
                </a:solidFill>
                <a:latin typeface="Arial"/>
                <a:cs typeface="Arial"/>
              </a:rPr>
              <a:t>offers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53606A"/>
                </a:solidFill>
                <a:latin typeface="Arial"/>
                <a:cs typeface="Arial"/>
              </a:rPr>
              <a:t>life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insurance </a:t>
            </a:r>
            <a:r>
              <a:rPr dirty="0" sz="900" spc="-50">
                <a:solidFill>
                  <a:srgbClr val="53606A"/>
                </a:solidFill>
                <a:latin typeface="Arial"/>
                <a:cs typeface="Arial"/>
              </a:rPr>
              <a:t>plans</a:t>
            </a:r>
            <a:r>
              <a:rPr dirty="0" sz="900" spc="-3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53606A"/>
                </a:solidFill>
                <a:latin typeface="Arial"/>
                <a:cs typeface="Arial"/>
              </a:rPr>
              <a:t>to</a:t>
            </a:r>
            <a:r>
              <a:rPr dirty="0" sz="9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give </a:t>
            </a:r>
            <a:r>
              <a:rPr dirty="0" sz="900" spc="-35">
                <a:solidFill>
                  <a:srgbClr val="53606A"/>
                </a:solidFill>
                <a:latin typeface="Arial"/>
                <a:cs typeface="Arial"/>
              </a:rPr>
              <a:t>you</a:t>
            </a:r>
            <a:r>
              <a:rPr dirty="0" sz="9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60">
                <a:solidFill>
                  <a:srgbClr val="53606A"/>
                </a:solidFill>
                <a:latin typeface="Arial"/>
                <a:cs typeface="Arial"/>
              </a:rPr>
              <a:t>peace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53606A"/>
                </a:solidFill>
                <a:latin typeface="Arial"/>
                <a:cs typeface="Arial"/>
              </a:rPr>
              <a:t>of</a:t>
            </a:r>
            <a:r>
              <a:rPr dirty="0" sz="9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53606A"/>
                </a:solidFill>
                <a:latin typeface="Arial"/>
                <a:cs typeface="Arial"/>
              </a:rPr>
              <a:t>mind</a:t>
            </a:r>
            <a:r>
              <a:rPr dirty="0" sz="9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30">
                <a:solidFill>
                  <a:srgbClr val="53606A"/>
                </a:solidFill>
                <a:latin typeface="Arial"/>
                <a:cs typeface="Arial"/>
              </a:rPr>
              <a:t>over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53606A"/>
                </a:solidFill>
                <a:latin typeface="Arial"/>
                <a:cs typeface="Arial"/>
              </a:rPr>
              <a:t>your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53606A"/>
                </a:solidFill>
                <a:latin typeface="Arial"/>
                <a:cs typeface="Arial"/>
              </a:rPr>
              <a:t>family’s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30">
                <a:solidFill>
                  <a:srgbClr val="53606A"/>
                </a:solidFill>
                <a:latin typeface="Arial"/>
                <a:cs typeface="Arial"/>
              </a:rPr>
              <a:t>financial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53606A"/>
                </a:solidFill>
                <a:latin typeface="Arial"/>
                <a:cs typeface="Arial"/>
              </a:rPr>
              <a:t>security</a:t>
            </a:r>
            <a:r>
              <a:rPr dirty="0" sz="9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15">
                <a:solidFill>
                  <a:srgbClr val="53606A"/>
                </a:solidFill>
                <a:latin typeface="Arial"/>
                <a:cs typeface="Arial"/>
              </a:rPr>
              <a:t>in</a:t>
            </a:r>
            <a:r>
              <a:rPr dirty="0" sz="9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15">
                <a:solidFill>
                  <a:srgbClr val="53606A"/>
                </a:solidFill>
                <a:latin typeface="Arial"/>
                <a:cs typeface="Arial"/>
              </a:rPr>
              <a:t>the</a:t>
            </a:r>
            <a:r>
              <a:rPr dirty="0" sz="9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53606A"/>
                </a:solidFill>
                <a:latin typeface="Arial"/>
                <a:cs typeface="Arial"/>
              </a:rPr>
              <a:t>future.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7496" y="2276415"/>
            <a:ext cx="1997454" cy="19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75759" y="2659379"/>
            <a:ext cx="2282951" cy="883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29176" y="2608579"/>
            <a:ext cx="197231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175">
              <a:lnSpc>
                <a:spcPct val="114999"/>
              </a:lnSpc>
              <a:spcBef>
                <a:spcPts val="100"/>
              </a:spcBef>
            </a:pPr>
            <a:r>
              <a:rPr dirty="0" sz="1200" spc="25" i="1">
                <a:solidFill>
                  <a:srgbClr val="34B18E"/>
                </a:solidFill>
                <a:latin typeface="Arial"/>
                <a:cs typeface="Arial"/>
              </a:rPr>
              <a:t>“Knowing </a:t>
            </a:r>
            <a:r>
              <a:rPr dirty="0" sz="1200" spc="0" i="1">
                <a:solidFill>
                  <a:srgbClr val="34B18E"/>
                </a:solidFill>
                <a:latin typeface="Arial"/>
                <a:cs typeface="Arial"/>
              </a:rPr>
              <a:t>my </a:t>
            </a:r>
            <a:r>
              <a:rPr dirty="0" sz="1200" spc="15" i="1">
                <a:solidFill>
                  <a:srgbClr val="34B18E"/>
                </a:solidFill>
                <a:latin typeface="Arial"/>
                <a:cs typeface="Arial"/>
              </a:rPr>
              <a:t>family will </a:t>
            </a:r>
            <a:r>
              <a:rPr dirty="0" sz="1200" spc="5" i="1">
                <a:solidFill>
                  <a:srgbClr val="34B18E"/>
                </a:solidFill>
                <a:latin typeface="Arial"/>
                <a:cs typeface="Arial"/>
              </a:rPr>
              <a:t>be  </a:t>
            </a:r>
            <a:r>
              <a:rPr dirty="0" sz="1200" spc="15" i="1">
                <a:solidFill>
                  <a:srgbClr val="34B18E"/>
                </a:solidFill>
                <a:latin typeface="Arial"/>
                <a:cs typeface="Arial"/>
              </a:rPr>
              <a:t>taken </a:t>
            </a:r>
            <a:r>
              <a:rPr dirty="0" sz="1200" spc="10" i="1">
                <a:solidFill>
                  <a:srgbClr val="34B18E"/>
                </a:solidFill>
                <a:latin typeface="Arial"/>
                <a:cs typeface="Arial"/>
              </a:rPr>
              <a:t>care of </a:t>
            </a:r>
            <a:r>
              <a:rPr dirty="0" sz="1200" spc="25" i="1">
                <a:solidFill>
                  <a:srgbClr val="34B18E"/>
                </a:solidFill>
                <a:latin typeface="Arial"/>
                <a:cs typeface="Arial"/>
              </a:rPr>
              <a:t>gives </a:t>
            </a:r>
            <a:r>
              <a:rPr dirty="0" sz="1200" spc="0" i="1">
                <a:solidFill>
                  <a:srgbClr val="34B18E"/>
                </a:solidFill>
                <a:latin typeface="Arial"/>
                <a:cs typeface="Arial"/>
              </a:rPr>
              <a:t>me </a:t>
            </a:r>
            <a:r>
              <a:rPr dirty="0" sz="1200" i="1">
                <a:solidFill>
                  <a:srgbClr val="34B18E"/>
                </a:solidFill>
                <a:latin typeface="Arial"/>
                <a:cs typeface="Arial"/>
              </a:rPr>
              <a:t>a  </a:t>
            </a:r>
            <a:r>
              <a:rPr dirty="0" sz="1200" spc="15" i="1">
                <a:solidFill>
                  <a:srgbClr val="34B18E"/>
                </a:solidFill>
                <a:latin typeface="Arial"/>
                <a:cs typeface="Arial"/>
              </a:rPr>
              <a:t>sense </a:t>
            </a:r>
            <a:r>
              <a:rPr dirty="0" sz="1200" spc="5" i="1">
                <a:solidFill>
                  <a:srgbClr val="34B18E"/>
                </a:solidFill>
                <a:latin typeface="Arial"/>
                <a:cs typeface="Arial"/>
              </a:rPr>
              <a:t>of </a:t>
            </a:r>
            <a:r>
              <a:rPr dirty="0" sz="1200" spc="15" i="1">
                <a:solidFill>
                  <a:srgbClr val="34B18E"/>
                </a:solidFill>
                <a:latin typeface="Arial"/>
                <a:cs typeface="Arial"/>
              </a:rPr>
              <a:t>calm and</a:t>
            </a:r>
            <a:r>
              <a:rPr dirty="0" sz="1200" spc="265" i="1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1200" spc="15" i="1">
                <a:solidFill>
                  <a:srgbClr val="34B18E"/>
                </a:solidFill>
                <a:latin typeface="Arial"/>
                <a:cs typeface="Arial"/>
              </a:rPr>
              <a:t>control.”</a:t>
            </a:r>
            <a:endParaRPr sz="12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250"/>
              </a:spcBef>
              <a:tabLst>
                <a:tab pos="423545" algn="l"/>
              </a:tabLst>
            </a:pPr>
            <a:r>
              <a:rPr dirty="0" sz="900" spc="-25">
                <a:latin typeface="Arial"/>
                <a:cs typeface="Arial"/>
              </a:rPr>
              <a:t>-	</a:t>
            </a:r>
            <a:r>
              <a:rPr dirty="0" sz="900" spc="-85">
                <a:latin typeface="Arial"/>
                <a:cs typeface="Arial"/>
              </a:rPr>
              <a:t>James </a:t>
            </a:r>
            <a:r>
              <a:rPr dirty="0" sz="900" spc="-40">
                <a:latin typeface="Arial"/>
                <a:cs typeface="Arial"/>
              </a:rPr>
              <a:t>Smith,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Insured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87983"/>
            <a:ext cx="114363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Prime</a:t>
            </a:r>
            <a:r>
              <a:rPr dirty="0" spc="-65"/>
              <a:t> </a:t>
            </a:r>
            <a:r>
              <a:rPr dirty="0" spc="-5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269629"/>
            <a:ext cx="2627630" cy="705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500"/>
              </a:lnSpc>
              <a:spcBef>
                <a:spcPts val="95"/>
              </a:spcBef>
            </a:pP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Bodéa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Prime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Plan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our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most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simple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life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insurance 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coverage,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best recommended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coverage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over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a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shorter  period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time.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With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Prime 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Plan,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you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pay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a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monthly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or 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annual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premium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and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your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family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protected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that</a:t>
            </a:r>
            <a:r>
              <a:rPr dirty="0" sz="800" spc="-15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period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of 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time.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051266"/>
            <a:ext cx="2540000" cy="434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110"/>
              </a:spcBef>
            </a:pP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Prime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Plan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Bodéa’s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most affordable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life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insurance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plan 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and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perfect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those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who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are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just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beginning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with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their 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coverage.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568955"/>
            <a:ext cx="12344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4B18E"/>
                </a:solidFill>
                <a:latin typeface="Arial"/>
                <a:cs typeface="Arial"/>
              </a:rPr>
              <a:t>Prime</a:t>
            </a:r>
            <a:r>
              <a:rPr dirty="0" sz="1600" spc="-50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4B18E"/>
                </a:solidFill>
                <a:latin typeface="Arial"/>
                <a:cs typeface="Arial"/>
              </a:rPr>
              <a:t>Pricing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400" y="2947403"/>
          <a:ext cx="2639695" cy="1344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569"/>
                <a:gridCol w="891540"/>
                <a:gridCol w="861060"/>
              </a:tblGrid>
              <a:tr h="2178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years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AC1C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20 years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AC1C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800" spc="-1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years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AC1CE"/>
                    </a:solidFill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Starting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at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$13.00/mo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Starting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at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$15.75/mo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Starting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at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$20.50/mo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$175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Annually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800" spc="-35">
                          <a:latin typeface="Arial"/>
                          <a:cs typeface="Arial"/>
                        </a:rPr>
                        <a:t>$180.25</a:t>
                      </a:r>
                      <a:r>
                        <a:rPr dirty="0" sz="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Annually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$225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Annually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71120" marR="303530">
                        <a:lnSpc>
                          <a:spcPct val="102499"/>
                        </a:lnSpc>
                        <a:spcBef>
                          <a:spcPts val="530"/>
                        </a:spcBef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$275,000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Coverage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318770">
                        <a:lnSpc>
                          <a:spcPct val="102499"/>
                        </a:lnSpc>
                        <a:spcBef>
                          <a:spcPts val="530"/>
                        </a:spcBef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$300,000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Coverage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88290">
                        <a:lnSpc>
                          <a:spcPct val="102499"/>
                        </a:lnSpc>
                        <a:spcBef>
                          <a:spcPts val="530"/>
                        </a:spcBef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$325,000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Coverage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995458" y="2122385"/>
            <a:ext cx="483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10</a:t>
            </a:r>
            <a:r>
              <a:rPr dirty="0" sz="900" spc="-60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Years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4020" y="2358061"/>
            <a:ext cx="66675" cy="38989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700" spc="75">
                <a:solidFill>
                  <a:srgbClr val="53606A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75">
                <a:solidFill>
                  <a:srgbClr val="53606A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75">
                <a:solidFill>
                  <a:srgbClr val="53606A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2690" y="2358061"/>
            <a:ext cx="1759585" cy="389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-635">
              <a:lnSpc>
                <a:spcPct val="113599"/>
              </a:lnSpc>
              <a:spcBef>
                <a:spcPts val="105"/>
              </a:spcBef>
            </a:pP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Ideal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those </a:t>
            </a:r>
            <a:r>
              <a:rPr dirty="0" sz="700" spc="-15">
                <a:solidFill>
                  <a:srgbClr val="53606A"/>
                </a:solidFill>
                <a:latin typeface="Arial"/>
                <a:cs typeface="Arial"/>
              </a:rPr>
              <a:t>just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beginning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with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life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insurance  </a:t>
            </a:r>
            <a:r>
              <a:rPr dirty="0" sz="700" spc="-75">
                <a:solidFill>
                  <a:srgbClr val="53606A"/>
                </a:solidFill>
                <a:latin typeface="Arial"/>
                <a:cs typeface="Arial"/>
              </a:rPr>
              <a:t>Can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be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renewed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at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end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10-year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term  </a:t>
            </a:r>
            <a:r>
              <a:rPr dirty="0" sz="700" spc="-50">
                <a:solidFill>
                  <a:srgbClr val="53606A"/>
                </a:solidFill>
                <a:latin typeface="Arial"/>
                <a:cs typeface="Arial"/>
              </a:rPr>
              <a:t>Renewal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may be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subject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terms </a:t>
            </a:r>
            <a:r>
              <a:rPr dirty="0" sz="700" spc="0">
                <a:solidFill>
                  <a:srgbClr val="53606A"/>
                </a:solidFill>
                <a:latin typeface="Arial"/>
                <a:cs typeface="Arial"/>
              </a:rPr>
              <a:t>&amp;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conditions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5420" y="2832607"/>
            <a:ext cx="483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20</a:t>
            </a:r>
            <a:r>
              <a:rPr dirty="0" sz="900" spc="-60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Years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4020" y="3068245"/>
            <a:ext cx="66675" cy="3911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700" spc="75">
                <a:solidFill>
                  <a:srgbClr val="53606A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75">
                <a:solidFill>
                  <a:srgbClr val="53606A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75">
                <a:solidFill>
                  <a:srgbClr val="53606A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2690" y="3068245"/>
            <a:ext cx="1758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14300"/>
              </a:lnSpc>
              <a:spcBef>
                <a:spcPts val="100"/>
              </a:spcBef>
            </a:pP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Ideal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those </a:t>
            </a:r>
            <a:r>
              <a:rPr dirty="0" sz="700" spc="-15">
                <a:solidFill>
                  <a:srgbClr val="53606A"/>
                </a:solidFill>
                <a:latin typeface="Arial"/>
                <a:cs typeface="Arial"/>
              </a:rPr>
              <a:t>just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beginning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with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life</a:t>
            </a:r>
            <a:r>
              <a:rPr dirty="0" sz="700" spc="-1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insurance  </a:t>
            </a:r>
            <a:r>
              <a:rPr dirty="0" sz="700" spc="-75">
                <a:solidFill>
                  <a:srgbClr val="53606A"/>
                </a:solidFill>
                <a:latin typeface="Arial"/>
                <a:cs typeface="Arial"/>
              </a:rPr>
              <a:t>Can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be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renewed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at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end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10-year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term  </a:t>
            </a:r>
            <a:r>
              <a:rPr dirty="0" sz="700" spc="-50">
                <a:solidFill>
                  <a:srgbClr val="53606A"/>
                </a:solidFill>
                <a:latin typeface="Arial"/>
                <a:cs typeface="Arial"/>
              </a:rPr>
              <a:t>Renewal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may be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subject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terms </a:t>
            </a:r>
            <a:r>
              <a:rPr dirty="0" sz="700" spc="0">
                <a:solidFill>
                  <a:srgbClr val="53606A"/>
                </a:solidFill>
                <a:latin typeface="Arial"/>
                <a:cs typeface="Arial"/>
              </a:rPr>
              <a:t>&amp;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conditions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5420" y="3541267"/>
            <a:ext cx="532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4B18E"/>
                </a:solidFill>
                <a:latin typeface="Arial"/>
                <a:cs typeface="Arial"/>
              </a:rPr>
              <a:t>30</a:t>
            </a:r>
            <a:r>
              <a:rPr dirty="0" sz="1000" spc="-50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4B18E"/>
                </a:solidFill>
                <a:latin typeface="Arial"/>
                <a:cs typeface="Arial"/>
              </a:rPr>
              <a:t>Years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4020" y="3793669"/>
            <a:ext cx="66675" cy="3911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700" spc="75">
                <a:solidFill>
                  <a:srgbClr val="53606A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75">
                <a:solidFill>
                  <a:srgbClr val="53606A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75">
                <a:solidFill>
                  <a:srgbClr val="53606A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2690" y="3793669"/>
            <a:ext cx="1758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14300"/>
              </a:lnSpc>
              <a:spcBef>
                <a:spcPts val="100"/>
              </a:spcBef>
            </a:pP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Ideal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those </a:t>
            </a:r>
            <a:r>
              <a:rPr dirty="0" sz="700" spc="-15">
                <a:solidFill>
                  <a:srgbClr val="53606A"/>
                </a:solidFill>
                <a:latin typeface="Arial"/>
                <a:cs typeface="Arial"/>
              </a:rPr>
              <a:t>just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beginning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with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life</a:t>
            </a:r>
            <a:r>
              <a:rPr dirty="0" sz="700" spc="-1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insurance  </a:t>
            </a:r>
            <a:r>
              <a:rPr dirty="0" sz="700" spc="-75">
                <a:solidFill>
                  <a:srgbClr val="53606A"/>
                </a:solidFill>
                <a:latin typeface="Arial"/>
                <a:cs typeface="Arial"/>
              </a:rPr>
              <a:t>Can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be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renewed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at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end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10-year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term  </a:t>
            </a:r>
            <a:r>
              <a:rPr dirty="0" sz="700" spc="-50">
                <a:solidFill>
                  <a:srgbClr val="53606A"/>
                </a:solidFill>
                <a:latin typeface="Arial"/>
                <a:cs typeface="Arial"/>
              </a:rPr>
              <a:t>Renewal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may be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subject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terms </a:t>
            </a:r>
            <a:r>
              <a:rPr dirty="0" sz="700" spc="0">
                <a:solidFill>
                  <a:srgbClr val="53606A"/>
                </a:solidFill>
                <a:latin typeface="Arial"/>
                <a:cs typeface="Arial"/>
              </a:rPr>
              <a:t>&amp;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conditions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09390" y="914399"/>
            <a:ext cx="2631092" cy="96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87983"/>
            <a:ext cx="99123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Plus</a:t>
            </a:r>
            <a:r>
              <a:rPr dirty="0" spc="-70"/>
              <a:t> </a:t>
            </a:r>
            <a:r>
              <a:rPr dirty="0" spc="-5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272670"/>
            <a:ext cx="2635885" cy="1076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88595">
              <a:lnSpc>
                <a:spcPct val="111600"/>
              </a:lnSpc>
              <a:spcBef>
                <a:spcPts val="105"/>
              </a:spcBef>
            </a:pP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The Plus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Plan 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gives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great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peace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mind </a:t>
            </a:r>
            <a:r>
              <a:rPr dirty="0" sz="800" spc="-80">
                <a:solidFill>
                  <a:srgbClr val="53606A"/>
                </a:solidFill>
                <a:latin typeface="Arial"/>
                <a:cs typeface="Arial"/>
              </a:rPr>
              <a:t>as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you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make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big 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decisions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your family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and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lifestyle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and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designed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for 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professionals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who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have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a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need </a:t>
            </a:r>
            <a:r>
              <a:rPr dirty="0" sz="800" spc="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mitigate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any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unexpected 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turns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in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their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family’s</a:t>
            </a:r>
            <a:r>
              <a:rPr dirty="0" sz="800" spc="-13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future.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9300"/>
              </a:lnSpc>
            </a:pP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The Plus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Plan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gradually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builds </a:t>
            </a:r>
            <a:r>
              <a:rPr dirty="0" sz="800" spc="-65">
                <a:solidFill>
                  <a:srgbClr val="53606A"/>
                </a:solidFill>
                <a:latin typeface="Arial"/>
                <a:cs typeface="Arial"/>
              </a:rPr>
              <a:t>cash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value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over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time.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This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wealth 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growth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deferred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taxes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and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premium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amount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locked 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in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for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life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once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first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payment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made.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430271"/>
            <a:ext cx="10998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4B18E"/>
                </a:solidFill>
                <a:latin typeface="Arial"/>
                <a:cs typeface="Arial"/>
              </a:rPr>
              <a:t>Plus</a:t>
            </a:r>
            <a:r>
              <a:rPr dirty="0" sz="1600" spc="-45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4B18E"/>
                </a:solidFill>
                <a:latin typeface="Arial"/>
                <a:cs typeface="Arial"/>
              </a:rPr>
              <a:t>Pricing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2808731"/>
          <a:ext cx="2639695" cy="1344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569"/>
                <a:gridCol w="876300"/>
                <a:gridCol w="876300"/>
              </a:tblGrid>
              <a:tr h="21780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Plus Plan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AC1C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Plus Plan</a:t>
                      </a:r>
                      <a:r>
                        <a:rPr dirty="0" sz="800" spc="-2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AC1CE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Plus Plan</a:t>
                      </a:r>
                      <a:r>
                        <a:rPr dirty="0" sz="800" spc="-3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AC1CE"/>
                    </a:solidFill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Starting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at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$14.60/mo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Starting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at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$17.65/mo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Starting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at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$23.00/mo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$200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Annually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$225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Annually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$255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Annually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71120" marR="303530">
                        <a:lnSpc>
                          <a:spcPct val="102499"/>
                        </a:lnSpc>
                        <a:spcBef>
                          <a:spcPts val="530"/>
                        </a:spcBef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$315,000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Coverage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303530">
                        <a:lnSpc>
                          <a:spcPct val="102499"/>
                        </a:lnSpc>
                        <a:spcBef>
                          <a:spcPts val="530"/>
                        </a:spcBef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$335,000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Coverage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marR="302260">
                        <a:lnSpc>
                          <a:spcPct val="102499"/>
                        </a:lnSpc>
                        <a:spcBef>
                          <a:spcPts val="530"/>
                        </a:spcBef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$365,000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Coverage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73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95381" y="2146769"/>
            <a:ext cx="2647950" cy="213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Mortgage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Assistance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700" spc="-55">
                <a:solidFill>
                  <a:srgbClr val="53606A"/>
                </a:solidFill>
                <a:latin typeface="Arial"/>
                <a:cs typeface="Arial"/>
              </a:rPr>
              <a:t>Ensure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that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your family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not </a:t>
            </a:r>
            <a:r>
              <a:rPr dirty="0" sz="700" spc="-15">
                <a:solidFill>
                  <a:srgbClr val="53606A"/>
                </a:solidFill>
                <a:latin typeface="Arial"/>
                <a:cs typeface="Arial"/>
              </a:rPr>
              <a:t>just</a:t>
            </a:r>
            <a:r>
              <a:rPr dirty="0" sz="700" spc="-114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protected,</a:t>
            </a:r>
            <a:endParaRPr sz="700">
              <a:latin typeface="Arial"/>
              <a:cs typeface="Arial"/>
            </a:endParaRPr>
          </a:p>
          <a:p>
            <a:pPr marL="12700" marR="716915">
              <a:lnSpc>
                <a:spcPct val="110000"/>
              </a:lnSpc>
            </a:pP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but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that their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lifestyle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700" spc="-70">
                <a:solidFill>
                  <a:srgbClr val="53606A"/>
                </a:solidFill>
                <a:latin typeface="Arial"/>
                <a:cs typeface="Arial"/>
              </a:rPr>
              <a:t>as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well.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Mortgage </a:t>
            </a:r>
            <a:r>
              <a:rPr dirty="0" sz="700" spc="-45">
                <a:solidFill>
                  <a:srgbClr val="53606A"/>
                </a:solidFill>
                <a:latin typeface="Arial"/>
                <a:cs typeface="Arial"/>
              </a:rPr>
              <a:t>assistance 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supplemental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700" spc="-45">
                <a:solidFill>
                  <a:srgbClr val="53606A"/>
                </a:solidFill>
                <a:latin typeface="Arial"/>
                <a:cs typeface="Arial"/>
              </a:rPr>
              <a:t>each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plan’s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coverage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amount, 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and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subject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700" spc="-60">
                <a:solidFill>
                  <a:srgbClr val="53606A"/>
                </a:solidFill>
                <a:latin typeface="Arial"/>
                <a:cs typeface="Arial"/>
              </a:rPr>
              <a:t>a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wide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range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mortgage</a:t>
            </a:r>
            <a:r>
              <a:rPr dirty="0" sz="700" spc="-10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amounts.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Education</a:t>
            </a:r>
            <a:r>
              <a:rPr dirty="0" sz="900" spc="-15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Assistance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700" spc="-55">
                <a:solidFill>
                  <a:srgbClr val="53606A"/>
                </a:solidFill>
                <a:latin typeface="Arial"/>
                <a:cs typeface="Arial"/>
              </a:rPr>
              <a:t>Ensure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best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future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developing</a:t>
            </a:r>
            <a:r>
              <a:rPr dirty="0" sz="700" spc="-8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minds,</a:t>
            </a:r>
            <a:endParaRPr sz="700">
              <a:latin typeface="Arial"/>
              <a:cs typeface="Arial"/>
            </a:endParaRPr>
          </a:p>
          <a:p>
            <a:pPr marL="12700" marR="46355">
              <a:lnSpc>
                <a:spcPct val="110000"/>
              </a:lnSpc>
            </a:pP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700" spc="-45">
                <a:solidFill>
                  <a:srgbClr val="53606A"/>
                </a:solidFill>
                <a:latin typeface="Arial"/>
                <a:cs typeface="Arial"/>
              </a:rPr>
              <a:t>make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sure </a:t>
            </a:r>
            <a:r>
              <a:rPr dirty="0" sz="7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unexpected </a:t>
            </a:r>
            <a:r>
              <a:rPr dirty="0" sz="700" spc="-45">
                <a:solidFill>
                  <a:srgbClr val="53606A"/>
                </a:solidFill>
                <a:latin typeface="Arial"/>
                <a:cs typeface="Arial"/>
              </a:rPr>
              <a:t>does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not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compromise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future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prospects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or 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possibilities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any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family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member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of</a:t>
            </a:r>
            <a:r>
              <a:rPr dirty="0" sz="700" spc="-10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beneficiary.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4B18E"/>
                </a:solidFill>
                <a:latin typeface="Arial"/>
                <a:cs typeface="Arial"/>
              </a:rPr>
              <a:t>Supplemental Loss of</a:t>
            </a:r>
            <a:r>
              <a:rPr dirty="0" sz="1000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4B18E"/>
                </a:solidFill>
                <a:latin typeface="Arial"/>
                <a:cs typeface="Arial"/>
              </a:rPr>
              <a:t>Income</a:t>
            </a:r>
            <a:endParaRPr sz="1000">
              <a:latin typeface="Arial"/>
              <a:cs typeface="Arial"/>
            </a:endParaRPr>
          </a:p>
          <a:p>
            <a:pPr algn="just" marL="12700" marR="5080">
              <a:lnSpc>
                <a:spcPct val="110000"/>
              </a:lnSpc>
              <a:spcBef>
                <a:spcPts val="790"/>
              </a:spcBef>
            </a:pP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In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keeping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with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preserving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the lifestyle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and prospects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your family </a:t>
            </a:r>
            <a:r>
              <a:rPr dirty="0" sz="700" spc="-45">
                <a:solidFill>
                  <a:srgbClr val="53606A"/>
                </a:solidFill>
                <a:latin typeface="Arial"/>
                <a:cs typeface="Arial"/>
              </a:rPr>
              <a:t>has,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all  </a:t>
            </a:r>
            <a:r>
              <a:rPr dirty="0" sz="700" spc="-55">
                <a:solidFill>
                  <a:srgbClr val="53606A"/>
                </a:solidFill>
                <a:latin typeface="Arial"/>
                <a:cs typeface="Arial"/>
              </a:rPr>
              <a:t>Plus Plans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include </a:t>
            </a:r>
            <a:r>
              <a:rPr dirty="0" sz="700" spc="-60">
                <a:solidFill>
                  <a:srgbClr val="53606A"/>
                </a:solidFill>
                <a:latin typeface="Arial"/>
                <a:cs typeface="Arial"/>
              </a:rPr>
              <a:t>a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supplemental </a:t>
            </a:r>
            <a:r>
              <a:rPr dirty="0" sz="700" spc="-45">
                <a:solidFill>
                  <a:srgbClr val="53606A"/>
                </a:solidFill>
                <a:latin typeface="Arial"/>
                <a:cs typeface="Arial"/>
              </a:rPr>
              <a:t>loss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income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that </a:t>
            </a:r>
            <a:r>
              <a:rPr dirty="0" sz="700" spc="-55">
                <a:solidFill>
                  <a:srgbClr val="53606A"/>
                </a:solidFill>
                <a:latin typeface="Arial"/>
                <a:cs typeface="Arial"/>
              </a:rPr>
              <a:t>scales </a:t>
            </a:r>
            <a:r>
              <a:rPr dirty="0" sz="700" spc="-70">
                <a:solidFill>
                  <a:srgbClr val="53606A"/>
                </a:solidFill>
                <a:latin typeface="Arial"/>
                <a:cs typeface="Arial"/>
              </a:rPr>
              <a:t>as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you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grow  your</a:t>
            </a:r>
            <a:r>
              <a:rPr dirty="0" sz="7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career.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5420" y="4361179"/>
            <a:ext cx="1436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3606A"/>
                </a:solidFill>
                <a:latin typeface="Arial"/>
                <a:cs typeface="Arial"/>
              </a:rPr>
              <a:t>Platinum</a:t>
            </a:r>
            <a:r>
              <a:rPr dirty="0" sz="1800" spc="-5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3606A"/>
                </a:solidFill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08756" y="914400"/>
            <a:ext cx="2362198" cy="998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7019"/>
            <a:ext cx="2648585" cy="1162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735">
              <a:lnSpc>
                <a:spcPct val="108800"/>
              </a:lnSpc>
              <a:spcBef>
                <a:spcPts val="100"/>
              </a:spcBef>
            </a:pP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Bodéa’s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Platinum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Plan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most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flexible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life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insurance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option 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available.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 marR="16510">
              <a:lnSpc>
                <a:spcPct val="109400"/>
              </a:lnSpc>
            </a:pP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With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this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plan, you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decide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premium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amount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you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want </a:t>
            </a:r>
            <a:r>
              <a:rPr dirty="0" sz="800" spc="0">
                <a:solidFill>
                  <a:srgbClr val="53606A"/>
                </a:solidFill>
                <a:latin typeface="Arial"/>
                <a:cs typeface="Arial"/>
              </a:rPr>
              <a:t>to 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pay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into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your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account.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policy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will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continue </a:t>
            </a:r>
            <a:r>
              <a:rPr dirty="0" sz="800" spc="-80">
                <a:solidFill>
                  <a:srgbClr val="53606A"/>
                </a:solidFill>
                <a:latin typeface="Arial"/>
                <a:cs typeface="Arial"/>
              </a:rPr>
              <a:t>as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long </a:t>
            </a:r>
            <a:r>
              <a:rPr dirty="0" sz="800" spc="-80">
                <a:solidFill>
                  <a:srgbClr val="53606A"/>
                </a:solidFill>
                <a:latin typeface="Arial"/>
                <a:cs typeface="Arial"/>
              </a:rPr>
              <a:t>as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there 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sufficient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funds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in the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life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insurance</a:t>
            </a:r>
            <a:r>
              <a:rPr dirty="0" sz="800" spc="-1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account.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 marR="5080">
              <a:lnSpc>
                <a:spcPct val="108800"/>
              </a:lnSpc>
            </a:pP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Plan charges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and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premiums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can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be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deducted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from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this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account. 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In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addition,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withdrawals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and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loans may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be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made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from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this</a:t>
            </a:r>
            <a:r>
              <a:rPr dirty="0" sz="800" spc="-8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plan.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31567"/>
            <a:ext cx="1494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4B18E"/>
                </a:solidFill>
                <a:latin typeface="Arial"/>
                <a:cs typeface="Arial"/>
              </a:rPr>
              <a:t>Platinum</a:t>
            </a:r>
            <a:r>
              <a:rPr dirty="0" sz="1600" spc="-45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34B18E"/>
                </a:solidFill>
                <a:latin typeface="Arial"/>
                <a:cs typeface="Arial"/>
              </a:rPr>
              <a:t>Pricing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2510027"/>
          <a:ext cx="2651760" cy="1260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744"/>
                <a:gridCol w="880744"/>
                <a:gridCol w="880744"/>
              </a:tblGrid>
              <a:tr h="20383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Platinum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AC1CE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Platinum</a:t>
                      </a:r>
                      <a:r>
                        <a:rPr dirty="0" sz="800" spc="-1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AC1CE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800" spc="-5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Platinum </a:t>
                      </a:r>
                      <a:r>
                        <a:rPr dirty="0" sz="80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AC1CE"/>
                    </a:solidFill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Starting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at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$13.50/mo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Starting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at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$19.75/mo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Starting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at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$25.75/mo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$224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Annually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$252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Annually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$285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Annually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71120" marR="306705">
                        <a:lnSpc>
                          <a:spcPct val="101299"/>
                        </a:lnSpc>
                        <a:spcBef>
                          <a:spcPts val="445"/>
                        </a:spcBef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$353,000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Coverage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marR="306705">
                        <a:lnSpc>
                          <a:spcPct val="101299"/>
                        </a:lnSpc>
                        <a:spcBef>
                          <a:spcPts val="445"/>
                        </a:spcBef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$375,000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Coverage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marR="306705">
                        <a:lnSpc>
                          <a:spcPct val="101299"/>
                        </a:lnSpc>
                        <a:spcBef>
                          <a:spcPts val="445"/>
                        </a:spcBef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$408,000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Coverage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95420" y="2254973"/>
            <a:ext cx="15328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Supplemental Loss of</a:t>
            </a:r>
            <a:r>
              <a:rPr dirty="0" sz="900" spc="-15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Income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5420" y="2488837"/>
            <a:ext cx="2633980" cy="1603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0955">
              <a:lnSpc>
                <a:spcPct val="109400"/>
              </a:lnSpc>
              <a:spcBef>
                <a:spcPts val="105"/>
              </a:spcBef>
            </a:pP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In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keeping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with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preserving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lifestyle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and prospects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your 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family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has,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all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Plus Plans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include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a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supplemental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loss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income 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that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scales </a:t>
            </a:r>
            <a:r>
              <a:rPr dirty="0" sz="800" spc="-80">
                <a:solidFill>
                  <a:srgbClr val="53606A"/>
                </a:solidFill>
                <a:latin typeface="Arial"/>
                <a:cs typeface="Arial"/>
              </a:rPr>
              <a:t>as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you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grow your</a:t>
            </a:r>
            <a:r>
              <a:rPr dirty="0" sz="800" spc="-7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career.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Access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to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Cash Value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of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Policy</a:t>
            </a:r>
            <a:endParaRPr sz="900">
              <a:latin typeface="Arial"/>
              <a:cs typeface="Arial"/>
            </a:endParaRPr>
          </a:p>
          <a:p>
            <a:pPr marL="12700" marR="80010">
              <a:lnSpc>
                <a:spcPct val="110000"/>
              </a:lnSpc>
              <a:spcBef>
                <a:spcPts val="775"/>
              </a:spcBef>
            </a:pP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Flexibly </a:t>
            </a:r>
            <a:r>
              <a:rPr dirty="0" sz="700" spc="-65">
                <a:solidFill>
                  <a:srgbClr val="53606A"/>
                </a:solidFill>
                <a:latin typeface="Arial"/>
                <a:cs typeface="Arial"/>
              </a:rPr>
              <a:t>access </a:t>
            </a:r>
            <a:r>
              <a:rPr dirty="0" sz="700" spc="-55">
                <a:solidFill>
                  <a:srgbClr val="53606A"/>
                </a:solidFill>
                <a:latin typeface="Arial"/>
                <a:cs typeface="Arial"/>
              </a:rPr>
              <a:t>cash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against </a:t>
            </a:r>
            <a:r>
              <a:rPr dirty="0" sz="7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value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your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account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at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any </a:t>
            </a:r>
            <a:r>
              <a:rPr dirty="0" sz="700" spc="-15">
                <a:solidFill>
                  <a:srgbClr val="53606A"/>
                </a:solidFill>
                <a:latin typeface="Arial"/>
                <a:cs typeface="Arial"/>
              </a:rPr>
              <a:t>time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with  </a:t>
            </a:r>
            <a:r>
              <a:rPr dirty="0" sz="700" spc="-45">
                <a:solidFill>
                  <a:srgbClr val="53606A"/>
                </a:solidFill>
                <a:latin typeface="Arial"/>
                <a:cs typeface="Arial"/>
              </a:rPr>
              <a:t>any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Platinum </a:t>
            </a:r>
            <a:r>
              <a:rPr dirty="0" sz="700" spc="-50">
                <a:solidFill>
                  <a:srgbClr val="53606A"/>
                </a:solidFill>
                <a:latin typeface="Arial"/>
                <a:cs typeface="Arial"/>
              </a:rPr>
              <a:t>Plan </a:t>
            </a:r>
            <a:r>
              <a:rPr dirty="0" sz="700" spc="-10">
                <a:solidFill>
                  <a:srgbClr val="53606A"/>
                </a:solidFill>
                <a:latin typeface="Arial"/>
                <a:cs typeface="Arial"/>
              </a:rPr>
              <a:t>from </a:t>
            </a:r>
            <a:r>
              <a:rPr dirty="0" sz="700" spc="-45">
                <a:solidFill>
                  <a:srgbClr val="53606A"/>
                </a:solidFill>
                <a:latin typeface="Arial"/>
                <a:cs typeface="Arial"/>
              </a:rPr>
              <a:t>Bodéa, </a:t>
            </a:r>
            <a:r>
              <a:rPr dirty="0" sz="700" spc="-5">
                <a:solidFill>
                  <a:srgbClr val="53606A"/>
                </a:solidFill>
                <a:latin typeface="Arial"/>
                <a:cs typeface="Arial"/>
              </a:rPr>
              <a:t>without </a:t>
            </a: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canceling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your</a:t>
            </a:r>
            <a:r>
              <a:rPr dirty="0" sz="7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policy.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4B18E"/>
                </a:solidFill>
                <a:latin typeface="Arial"/>
                <a:cs typeface="Arial"/>
              </a:rPr>
              <a:t>Future </a:t>
            </a:r>
            <a:r>
              <a:rPr dirty="0" sz="1000" spc="-10">
                <a:solidFill>
                  <a:srgbClr val="34B18E"/>
                </a:solidFill>
                <a:latin typeface="Arial"/>
                <a:cs typeface="Arial"/>
              </a:rPr>
              <a:t>Planning</a:t>
            </a:r>
            <a:r>
              <a:rPr dirty="0" sz="1000" spc="5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4B18E"/>
                </a:solidFill>
                <a:latin typeface="Arial"/>
                <a:cs typeface="Arial"/>
              </a:rPr>
              <a:t>Guidance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dirty="0" sz="700" spc="-40">
                <a:solidFill>
                  <a:srgbClr val="53606A"/>
                </a:solidFill>
                <a:latin typeface="Arial"/>
                <a:cs typeface="Arial"/>
              </a:rPr>
              <a:t>Get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real-time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consultations </a:t>
            </a:r>
            <a:r>
              <a:rPr dirty="0" sz="700">
                <a:solidFill>
                  <a:srgbClr val="53606A"/>
                </a:solidFill>
                <a:latin typeface="Arial"/>
                <a:cs typeface="Arial"/>
              </a:rPr>
              <a:t>with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Platinum </a:t>
            </a:r>
            <a:r>
              <a:rPr dirty="0" sz="700" spc="-60">
                <a:solidFill>
                  <a:srgbClr val="53606A"/>
                </a:solidFill>
                <a:latin typeface="Arial"/>
                <a:cs typeface="Arial"/>
              </a:rPr>
              <a:t>Plans </a:t>
            </a:r>
            <a:r>
              <a:rPr dirty="0" sz="700" spc="-20">
                <a:solidFill>
                  <a:srgbClr val="53606A"/>
                </a:solidFill>
                <a:latin typeface="Arial"/>
                <a:cs typeface="Arial"/>
              </a:rPr>
              <a:t>through </a:t>
            </a:r>
            <a:r>
              <a:rPr dirty="0" sz="700" spc="-45">
                <a:solidFill>
                  <a:srgbClr val="53606A"/>
                </a:solidFill>
                <a:latin typeface="Arial"/>
                <a:cs typeface="Arial"/>
              </a:rPr>
              <a:t>Bodéa’s </a:t>
            </a:r>
            <a:r>
              <a:rPr dirty="0" sz="700" spc="-30">
                <a:solidFill>
                  <a:srgbClr val="53606A"/>
                </a:solidFill>
                <a:latin typeface="Arial"/>
                <a:cs typeface="Arial"/>
              </a:rPr>
              <a:t>award-  </a:t>
            </a:r>
            <a:r>
              <a:rPr dirty="0" sz="700" spc="-25">
                <a:solidFill>
                  <a:srgbClr val="53606A"/>
                </a:solidFill>
                <a:latin typeface="Arial"/>
                <a:cs typeface="Arial"/>
              </a:rPr>
              <a:t>winning consultative</a:t>
            </a:r>
            <a:r>
              <a:rPr dirty="0" sz="700" spc="-6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700" spc="-35">
                <a:solidFill>
                  <a:srgbClr val="53606A"/>
                </a:solidFill>
                <a:latin typeface="Arial"/>
                <a:cs typeface="Arial"/>
              </a:rPr>
              <a:t>service.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0025" y="914400"/>
            <a:ext cx="2629828" cy="1101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87983"/>
            <a:ext cx="2056764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Supplemental</a:t>
            </a:r>
            <a:r>
              <a:rPr dirty="0" spc="-50"/>
              <a:t> </a:t>
            </a:r>
            <a:r>
              <a:rPr dirty="0" spc="-1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275733"/>
            <a:ext cx="2663190" cy="1567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95885">
              <a:lnSpc>
                <a:spcPct val="109400"/>
              </a:lnSpc>
              <a:spcBef>
                <a:spcPts val="105"/>
              </a:spcBef>
            </a:pP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In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event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unexpected, 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Bodéa’s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various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life</a:t>
            </a:r>
            <a:r>
              <a:rPr dirty="0" sz="800" spc="-16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insurance 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policies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help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make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sure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family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has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financial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security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in the 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future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with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a </a:t>
            </a:r>
            <a:r>
              <a:rPr dirty="0" sz="800" spc="-65">
                <a:solidFill>
                  <a:srgbClr val="53606A"/>
                </a:solidFill>
                <a:latin typeface="Arial"/>
                <a:cs typeface="Arial"/>
              </a:rPr>
              <a:t>cash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payout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from</a:t>
            </a:r>
            <a:r>
              <a:rPr dirty="0" sz="800" spc="-114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Bodéa.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 marR="114300">
              <a:lnSpc>
                <a:spcPct val="108700"/>
              </a:lnSpc>
            </a:pP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payout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determined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by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your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coverage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amount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and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amount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you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contribute </a:t>
            </a:r>
            <a:r>
              <a:rPr dirty="0" sz="800" spc="5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this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account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may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be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based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on</a:t>
            </a:r>
            <a:r>
              <a:rPr dirty="0" sz="800" spc="-15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your 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annual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earnings.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 marR="5080">
              <a:lnSpc>
                <a:spcPct val="109600"/>
              </a:lnSpc>
            </a:pPr>
            <a:r>
              <a:rPr dirty="0" sz="800" spc="-70">
                <a:solidFill>
                  <a:srgbClr val="53606A"/>
                </a:solidFill>
                <a:latin typeface="Arial"/>
                <a:cs typeface="Arial"/>
              </a:rPr>
              <a:t>Based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on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terms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your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existing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life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insurance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plan, you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may 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qualify </a:t>
            </a:r>
            <a:r>
              <a:rPr dirty="0" sz="800" spc="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add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on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a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supplemental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benefit </a:t>
            </a:r>
            <a:r>
              <a:rPr dirty="0" sz="800" spc="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your policy.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This  can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help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you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receive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additional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amounts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coverage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added 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peace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mind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and</a:t>
            </a:r>
            <a:r>
              <a:rPr dirty="0" sz="800" spc="-114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security.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8756" y="914399"/>
            <a:ext cx="2387204" cy="3460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87983"/>
            <a:ext cx="20434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Common</a:t>
            </a:r>
            <a:r>
              <a:rPr dirty="0" spc="-35"/>
              <a:t> </a:t>
            </a:r>
            <a:r>
              <a:rPr dirty="0" spc="-1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names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logo</a:t>
            </a:r>
            <a:r>
              <a:rPr dirty="0" spc="0"/>
              <a:t> </a:t>
            </a:r>
            <a:r>
              <a:rPr dirty="0" spc="-5"/>
              <a:t>designs</a:t>
            </a:r>
            <a:r>
              <a:rPr dirty="0" spc="5"/>
              <a:t> </a:t>
            </a:r>
            <a:r>
              <a:rPr dirty="0" spc="-5"/>
              <a:t>referred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0"/>
              <a:t> </a:t>
            </a:r>
            <a:r>
              <a:rPr dirty="0" spc="-5"/>
              <a:t>sample</a:t>
            </a:r>
            <a:r>
              <a:rPr dirty="0" spc="-10"/>
              <a:t> </a:t>
            </a:r>
            <a:r>
              <a:rPr dirty="0"/>
              <a:t>artwork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0"/>
              <a:t> </a:t>
            </a:r>
            <a:r>
              <a:rPr dirty="0" spc="-5"/>
              <a:t>fictional</a:t>
            </a:r>
            <a:r>
              <a:rPr dirty="0" spc="0"/>
              <a:t> </a:t>
            </a:r>
            <a:r>
              <a:rPr dirty="0" spc="-5"/>
              <a:t>and</a:t>
            </a:r>
            <a:r>
              <a:rPr dirty="0" spc="0"/>
              <a:t> </a:t>
            </a:r>
            <a:r>
              <a:rPr dirty="0" spc="-5"/>
              <a:t>not</a:t>
            </a:r>
            <a:r>
              <a:rPr dirty="0" spc="5"/>
              <a:t> </a:t>
            </a:r>
            <a:r>
              <a:rPr dirty="0" spc="-5"/>
              <a:t>intended</a:t>
            </a:r>
            <a:r>
              <a:rPr dirty="0" spc="0"/>
              <a:t>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refer </a:t>
            </a:r>
            <a:r>
              <a:rPr dirty="0"/>
              <a:t>to</a:t>
            </a:r>
            <a:r>
              <a:rPr dirty="0" spc="0"/>
              <a:t> </a:t>
            </a:r>
            <a:r>
              <a:rPr dirty="0" spc="-5"/>
              <a:t>any</a:t>
            </a:r>
            <a:r>
              <a:rPr dirty="0" spc="5"/>
              <a:t> </a:t>
            </a:r>
            <a:r>
              <a:rPr dirty="0" spc="-5"/>
              <a:t>actual</a:t>
            </a:r>
            <a:r>
              <a:rPr dirty="0" spc="0"/>
              <a:t> </a:t>
            </a:r>
            <a:r>
              <a:rPr dirty="0" spc="-5"/>
              <a:t>organization,</a:t>
            </a:r>
            <a:r>
              <a:rPr dirty="0" spc="5"/>
              <a:t> </a:t>
            </a:r>
            <a:r>
              <a:rPr dirty="0" spc="-5"/>
              <a:t>products</a:t>
            </a:r>
            <a:r>
              <a:rPr dirty="0" spc="5"/>
              <a:t> </a:t>
            </a:r>
            <a:r>
              <a:rPr dirty="0" spc="-5"/>
              <a:t>or</a:t>
            </a:r>
            <a:r>
              <a:rPr dirty="0" spc="5"/>
              <a:t> </a:t>
            </a:r>
            <a:r>
              <a:rPr dirty="0"/>
              <a:t>services.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597" y="1285747"/>
            <a:ext cx="5731510" cy="271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How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much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life insurance do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I</a:t>
            </a:r>
            <a:r>
              <a:rPr dirty="0" sz="900" spc="5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need?</a:t>
            </a:r>
            <a:endParaRPr sz="900">
              <a:latin typeface="Arial"/>
              <a:cs typeface="Arial"/>
            </a:endParaRPr>
          </a:p>
          <a:p>
            <a:pPr marL="12700" marR="361950">
              <a:lnSpc>
                <a:spcPct val="108800"/>
              </a:lnSpc>
              <a:spcBef>
                <a:spcPts val="770"/>
              </a:spcBef>
            </a:pP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Ultimately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level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life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insurance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policy you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decide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on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is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up </a:t>
            </a:r>
            <a:r>
              <a:rPr dirty="0" sz="800" spc="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you.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Contact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a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Bodéa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representative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at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1-800-555-5555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help 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choosing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a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plan.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0">
                <a:solidFill>
                  <a:srgbClr val="34B18E"/>
                </a:solidFill>
                <a:latin typeface="Arial"/>
                <a:cs typeface="Arial"/>
              </a:rPr>
              <a:t>Who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can be the beneficiary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for my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 plan?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8800"/>
              </a:lnSpc>
              <a:spcBef>
                <a:spcPts val="775"/>
              </a:spcBef>
            </a:pP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This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person(s)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or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can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be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anybody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close </a:t>
            </a:r>
            <a:r>
              <a:rPr dirty="0" sz="800" spc="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you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that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you wish </a:t>
            </a:r>
            <a:r>
              <a:rPr dirty="0" sz="800" spc="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be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financially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protected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in the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event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of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your death. 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Your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estate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may also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be  named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your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beneficiary.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Can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I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bundle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my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insurance</a:t>
            </a:r>
            <a:r>
              <a:rPr dirty="0" sz="900" spc="10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policies?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800" spc="-65">
                <a:solidFill>
                  <a:srgbClr val="53606A"/>
                </a:solidFill>
                <a:latin typeface="Arial"/>
                <a:cs typeface="Arial"/>
              </a:rPr>
              <a:t>You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 may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bundle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your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life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insurance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policy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0">
                <a:solidFill>
                  <a:srgbClr val="53606A"/>
                </a:solidFill>
                <a:latin typeface="Arial"/>
                <a:cs typeface="Arial"/>
              </a:rPr>
              <a:t>with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 any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53606A"/>
                </a:solidFill>
                <a:latin typeface="Arial"/>
                <a:cs typeface="Arial"/>
              </a:rPr>
              <a:t>of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Bodéa’s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insurance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plans.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65">
                <a:solidFill>
                  <a:srgbClr val="53606A"/>
                </a:solidFill>
                <a:latin typeface="Arial"/>
                <a:cs typeface="Arial"/>
              </a:rPr>
              <a:t>Please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contact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a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representative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3606A"/>
                </a:solidFill>
                <a:latin typeface="Arial"/>
                <a:cs typeface="Arial"/>
              </a:rPr>
              <a:t>to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 assist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you.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How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quickly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do claims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get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paid</a:t>
            </a:r>
            <a:r>
              <a:rPr dirty="0" sz="900" spc="-15">
                <a:solidFill>
                  <a:srgbClr val="34B18E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out?</a:t>
            </a:r>
            <a:endParaRPr sz="900">
              <a:latin typeface="Arial"/>
              <a:cs typeface="Arial"/>
            </a:endParaRPr>
          </a:p>
          <a:p>
            <a:pPr marL="12700" marR="205740">
              <a:lnSpc>
                <a:spcPct val="108800"/>
              </a:lnSpc>
              <a:spcBef>
                <a:spcPts val="760"/>
              </a:spcBef>
            </a:pP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After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you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file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a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claim, </a:t>
            </a:r>
            <a:r>
              <a:rPr dirty="0" sz="800" spc="15">
                <a:solidFill>
                  <a:srgbClr val="53606A"/>
                </a:solidFill>
                <a:latin typeface="Arial"/>
                <a:cs typeface="Arial"/>
              </a:rPr>
              <a:t>it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typically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takes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10-12 </a:t>
            </a:r>
            <a:r>
              <a:rPr dirty="0" sz="800" spc="-50">
                <a:solidFill>
                  <a:srgbClr val="53606A"/>
                </a:solidFill>
                <a:latin typeface="Arial"/>
                <a:cs typeface="Arial"/>
              </a:rPr>
              <a:t>business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days </a:t>
            </a:r>
            <a:r>
              <a:rPr dirty="0" sz="800" spc="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pay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life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insurance </a:t>
            </a:r>
            <a:r>
              <a:rPr dirty="0" sz="800" spc="0">
                <a:solidFill>
                  <a:srgbClr val="53606A"/>
                </a:solidFill>
                <a:latin typeface="Arial"/>
                <a:cs typeface="Arial"/>
              </a:rPr>
              <a:t>to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20">
                <a:solidFill>
                  <a:srgbClr val="53606A"/>
                </a:solidFill>
                <a:latin typeface="Arial"/>
                <a:cs typeface="Arial"/>
              </a:rPr>
              <a:t>listed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dependent.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If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the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death </a:t>
            </a:r>
            <a:r>
              <a:rPr dirty="0" sz="800" spc="-55">
                <a:solidFill>
                  <a:srgbClr val="53606A"/>
                </a:solidFill>
                <a:latin typeface="Arial"/>
                <a:cs typeface="Arial"/>
              </a:rPr>
              <a:t>was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accident 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related, </a:t>
            </a:r>
            <a:r>
              <a:rPr dirty="0" sz="800" spc="-30">
                <a:solidFill>
                  <a:srgbClr val="53606A"/>
                </a:solidFill>
                <a:latin typeface="Arial"/>
                <a:cs typeface="Arial"/>
              </a:rPr>
              <a:t>longer periods 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may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be </a:t>
            </a:r>
            <a:r>
              <a:rPr dirty="0" sz="800" spc="-35">
                <a:solidFill>
                  <a:srgbClr val="53606A"/>
                </a:solidFill>
                <a:latin typeface="Arial"/>
                <a:cs typeface="Arial"/>
              </a:rPr>
              <a:t>expected. </a:t>
            </a:r>
            <a:r>
              <a:rPr dirty="0" sz="800" spc="-65">
                <a:solidFill>
                  <a:srgbClr val="53606A"/>
                </a:solidFill>
                <a:latin typeface="Arial"/>
                <a:cs typeface="Arial"/>
              </a:rPr>
              <a:t>Please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contact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a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representative </a:t>
            </a:r>
            <a:r>
              <a:rPr dirty="0" sz="800">
                <a:solidFill>
                  <a:srgbClr val="53606A"/>
                </a:solidFill>
                <a:latin typeface="Arial"/>
                <a:cs typeface="Arial"/>
              </a:rPr>
              <a:t>for </a:t>
            </a:r>
            <a:r>
              <a:rPr dirty="0" sz="800" spc="-25">
                <a:solidFill>
                  <a:srgbClr val="53606A"/>
                </a:solidFill>
                <a:latin typeface="Arial"/>
                <a:cs typeface="Arial"/>
              </a:rPr>
              <a:t>more detailed</a:t>
            </a:r>
            <a:r>
              <a:rPr dirty="0" sz="800" spc="-160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15">
                <a:solidFill>
                  <a:srgbClr val="53606A"/>
                </a:solidFill>
                <a:latin typeface="Arial"/>
                <a:cs typeface="Arial"/>
              </a:rPr>
              <a:t>information.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Still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not sure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which plan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is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right </a:t>
            </a:r>
            <a:r>
              <a:rPr dirty="0" sz="900">
                <a:solidFill>
                  <a:srgbClr val="34B18E"/>
                </a:solidFill>
                <a:latin typeface="Arial"/>
                <a:cs typeface="Arial"/>
              </a:rPr>
              <a:t>for </a:t>
            </a:r>
            <a:r>
              <a:rPr dirty="0" sz="900" spc="-5">
                <a:solidFill>
                  <a:srgbClr val="34B18E"/>
                </a:solidFill>
                <a:latin typeface="Arial"/>
                <a:cs typeface="Arial"/>
              </a:rPr>
              <a:t>you?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Contact </a:t>
            </a:r>
            <a:r>
              <a:rPr dirty="0" sz="800" spc="-60">
                <a:solidFill>
                  <a:srgbClr val="53606A"/>
                </a:solidFill>
                <a:latin typeface="Arial"/>
                <a:cs typeface="Arial"/>
              </a:rPr>
              <a:t>us </a:t>
            </a:r>
            <a:r>
              <a:rPr dirty="0" sz="800" spc="-10">
                <a:solidFill>
                  <a:srgbClr val="53606A"/>
                </a:solidFill>
                <a:latin typeface="Arial"/>
                <a:cs typeface="Arial"/>
              </a:rPr>
              <a:t>at</a:t>
            </a:r>
            <a:r>
              <a:rPr dirty="0" sz="800" spc="-45">
                <a:solidFill>
                  <a:srgbClr val="53606A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53606A"/>
                </a:solidFill>
                <a:latin typeface="Arial"/>
                <a:cs typeface="Arial"/>
              </a:rPr>
              <a:t>1-800-555-5555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 Lee</dc:creator>
  <dcterms:created xsi:type="dcterms:W3CDTF">2018-04-30T21:19:25Z</dcterms:created>
  <dcterms:modified xsi:type="dcterms:W3CDTF">2018-04-30T21:19:25Z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2018-04-17T00:00:00Z</vt:filetime>
  </property>
  <property fmtid="{D5CDD505-2E9C-101B-9397-08002B2CF9AE}" pid="3" name="Creator">
    <vt:lpwstr>Acrobat PDFMaker 18 for Word</vt:lpwstr>
  </property>
  <property fmtid="{D5CDD505-2E9C-101B-9397-08002B2CF9AE}" pid="4" name="LastSaved">
    <vt:filetime>2018-04-30T00:00:00Z</vt:filetime>
  </property>
</Properties>
</file>