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6"/>
  </p:notesMasterIdLst>
  <p:handoutMasterIdLst>
    <p:handoutMasterId r:id="rId17"/>
  </p:handoutMasterIdLst>
  <p:sldIdLst>
    <p:sldId id="257" r:id="rId5"/>
    <p:sldId id="269" r:id="rId6"/>
    <p:sldId id="270" r:id="rId7"/>
    <p:sldId id="277" r:id="rId8"/>
    <p:sldId id="271" r:id="rId9"/>
    <p:sldId id="272" r:id="rId10"/>
    <p:sldId id="273" r:id="rId11"/>
    <p:sldId id="278" r:id="rId12"/>
    <p:sldId id="279"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7949" autoAdjust="0"/>
  </p:normalViewPr>
  <p:slideViewPr>
    <p:cSldViewPr snapToGrid="0" showGuides="1">
      <p:cViewPr>
        <p:scale>
          <a:sx n="37" d="100"/>
          <a:sy n="37" d="100"/>
        </p:scale>
        <p:origin x="1712" y="8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6.png"/></Relationships>
</file>

<file path=ppt/drawings/drawing1.xml><?xml version="1.0" encoding="utf-8"?>
<c:userShapes xmlns:c="http://schemas.openxmlformats.org/drawingml/2006/chart">
  <cdr:relSizeAnchor xmlns:cdr="http://schemas.openxmlformats.org/drawingml/2006/chartDrawing">
    <cdr:from>
      <cdr:x>0.12996</cdr:x>
      <cdr:y>0</cdr:y>
    </cdr:from>
    <cdr:to>
      <cdr:x>0.82357</cdr:x>
      <cdr:y>0.56154</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793630" y="-1603524"/>
          <a:ext cx="4235668" cy="2286117"/>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7/12/2025</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330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horizontal bar plot tells us, on average, which factors are generally the most important for our model’s prediction across all the data it has seen.</a:t>
            </a:r>
          </a:p>
          <a:p>
            <a:r>
              <a:rPr lang="en-US" dirty="0" smtClean="0"/>
              <a:t>The longer the bar, the more important that factor is for our model’s prediction. The feature has a bigger impact on what the model predicts. (That is both approved and not approved)</a:t>
            </a:r>
          </a:p>
          <a:p>
            <a:r>
              <a:rPr lang="en-US" b="1" dirty="0" smtClean="0"/>
              <a:t>Financial institutions rely heavily on DTI</a:t>
            </a:r>
            <a:r>
              <a:rPr lang="en-US" dirty="0" smtClean="0"/>
              <a:t> because it's a direct indicator of financial strain.</a:t>
            </a:r>
            <a:endParaRPr lang="en-US" dirty="0" smtClean="0"/>
          </a:p>
          <a:p>
            <a:endParaRPr lang="en-US" dirty="0" smtClean="0"/>
          </a:p>
          <a:p>
            <a:r>
              <a:rPr lang="en-US" dirty="0" smtClean="0"/>
              <a:t>1.</a:t>
            </a:r>
            <a:r>
              <a:rPr lang="en-US" baseline="0" dirty="0" smtClean="0"/>
              <a:t> Debt </a:t>
            </a:r>
            <a:r>
              <a:rPr lang="en-US" baseline="0" dirty="0" err="1" smtClean="0"/>
              <a:t>ot</a:t>
            </a:r>
            <a:r>
              <a:rPr lang="en-US" baseline="0" dirty="0" smtClean="0"/>
              <a:t> income ratio: </a:t>
            </a:r>
            <a:r>
              <a:rPr lang="en-US" b="1" dirty="0" smtClean="0"/>
              <a:t>High DTI:</a:t>
            </a:r>
            <a:r>
              <a:rPr lang="en-US" dirty="0" smtClean="0"/>
              <a:t> Means a large portion of income is already going to existing debt payments, leaving less for new loan payments and increasing default risk.</a:t>
            </a:r>
          </a:p>
          <a:p>
            <a:r>
              <a:rPr lang="en-US" b="1" dirty="0" smtClean="0"/>
              <a:t>Low DTI:</a:t>
            </a:r>
            <a:r>
              <a:rPr lang="en-US" dirty="0" smtClean="0"/>
              <a:t> Suggests more disposable income, indicating a higher capacity to handle new debt and lower risk. </a:t>
            </a:r>
          </a:p>
          <a:p>
            <a:endParaRPr lang="en-US" dirty="0" smtClean="0"/>
          </a:p>
          <a:p>
            <a:r>
              <a:rPr lang="en-US" dirty="0" smtClean="0"/>
              <a:t>2. Home</a:t>
            </a:r>
            <a:r>
              <a:rPr lang="en-US" baseline="0" dirty="0" smtClean="0"/>
              <a:t> </a:t>
            </a:r>
            <a:r>
              <a:rPr lang="en-US" baseline="0" dirty="0" err="1" smtClean="0"/>
              <a:t>ownernship</a:t>
            </a:r>
            <a:r>
              <a:rPr lang="en-US" baseline="0" dirty="0" smtClean="0"/>
              <a:t> Rent : </a:t>
            </a:r>
            <a:r>
              <a:rPr lang="en-US" b="1" dirty="0" smtClean="0"/>
              <a:t>Renters:</a:t>
            </a:r>
            <a:r>
              <a:rPr lang="en-US" dirty="0" smtClean="0"/>
              <a:t> May have less accumulated wealth or assets (no home equity), potentially indicating lower financial stability or a different risk profile compared to homeowners. They might have less "skin in the game" if facing financial difficulty.</a:t>
            </a:r>
          </a:p>
          <a:p>
            <a:r>
              <a:rPr lang="en-US" b="1" dirty="0" smtClean="0"/>
              <a:t>Contrast with Homeowners:</a:t>
            </a:r>
            <a:r>
              <a:rPr lang="en-US" dirty="0" smtClean="0"/>
              <a:t> Homeowners often have more assets, a more established financial history, and a strong incentive to maintain financial health to protect their property.</a:t>
            </a:r>
          </a:p>
          <a:p>
            <a:endParaRPr lang="en-US" dirty="0" smtClean="0"/>
          </a:p>
          <a:p>
            <a:r>
              <a:rPr lang="en-US" dirty="0" smtClean="0"/>
              <a:t>3.Loan</a:t>
            </a:r>
            <a:r>
              <a:rPr lang="en-US" baseline="0" dirty="0" smtClean="0"/>
              <a:t> rate : </a:t>
            </a:r>
            <a:r>
              <a:rPr lang="en-US" b="1" dirty="0" smtClean="0"/>
              <a:t>Higher Interest Rate:</a:t>
            </a:r>
            <a:r>
              <a:rPr lang="en-US" dirty="0" smtClean="0"/>
              <a:t> Often given to riskier borrowers, indicating the lender sees a higher chance of default and wants to be compensated for that risk. If the model is predicting risk, a high rate suggests high risk. If it's predicting approval, a higher rate means a higher cost to the borrower, which could itself increase the chance of default if the borrower is stretched thin.</a:t>
            </a:r>
          </a:p>
          <a:p>
            <a:r>
              <a:rPr lang="en-US" b="1" dirty="0" smtClean="0"/>
              <a:t>Lower Interest Rate:</a:t>
            </a:r>
            <a:r>
              <a:rPr lang="en-US" dirty="0" smtClean="0"/>
              <a:t> Typically offered to more creditworthy borrowers, implying lower risk.</a:t>
            </a:r>
          </a:p>
          <a:p>
            <a:endParaRPr lang="en-US" dirty="0" smtClean="0"/>
          </a:p>
          <a:p>
            <a:r>
              <a:rPr lang="en-US" dirty="0" smtClean="0"/>
              <a:t>4. </a:t>
            </a:r>
            <a:r>
              <a:rPr lang="en-US" dirty="0" err="1" smtClean="0"/>
              <a:t>Person_income</a:t>
            </a:r>
            <a:r>
              <a:rPr lang="en-US" baseline="0" dirty="0" smtClean="0"/>
              <a:t> : </a:t>
            </a:r>
            <a:r>
              <a:rPr lang="en-US" dirty="0" smtClean="0"/>
              <a:t>A person's income is fundamental to their ability to repay a loan. The _log (logarithm) transformation often makes highly skewed data (like income) more normally distributed, improving model performance.</a:t>
            </a:r>
          </a:p>
          <a:p>
            <a:r>
              <a:rPr lang="en-US" b="1" dirty="0" smtClean="0"/>
              <a:t>Higher Income:</a:t>
            </a:r>
            <a:r>
              <a:rPr lang="en-US" dirty="0" smtClean="0"/>
              <a:t> Generally means a greater capacity to make loan payments, reducing default risk.</a:t>
            </a:r>
          </a:p>
          <a:p>
            <a:r>
              <a:rPr lang="en-US" b="1" dirty="0" smtClean="0"/>
              <a:t>Lower Income:</a:t>
            </a:r>
            <a:r>
              <a:rPr lang="en-US" dirty="0" smtClean="0"/>
              <a:t> Implies less disposable income, potentially increasing risk.</a:t>
            </a:r>
          </a:p>
          <a:p>
            <a:endParaRPr lang="en-US" dirty="0" smtClean="0"/>
          </a:p>
          <a:p>
            <a:r>
              <a:rPr lang="en-US" dirty="0" smtClean="0"/>
              <a:t>5. Credit history length</a:t>
            </a:r>
            <a:r>
              <a:rPr lang="en-US" baseline="0" dirty="0" smtClean="0"/>
              <a:t> : </a:t>
            </a:r>
            <a:r>
              <a:rPr lang="en-US" b="1" dirty="0" smtClean="0"/>
              <a:t>Longer History:</a:t>
            </a:r>
            <a:r>
              <a:rPr lang="en-US" dirty="0" smtClean="0"/>
              <a:t> Provides more data for lenders to assess consistent repayment behavior, indicating reliability and lower risk.</a:t>
            </a:r>
          </a:p>
          <a:p>
            <a:r>
              <a:rPr lang="en-US" b="1" dirty="0" smtClean="0"/>
              <a:t>Shorter History:</a:t>
            </a:r>
            <a:r>
              <a:rPr lang="en-US" dirty="0" smtClean="0"/>
              <a:t> Less data for assessment, potentially higher uncertainty or indicates someone new to managing significant credit, which can be seen as higher risk.</a:t>
            </a:r>
          </a:p>
          <a:p>
            <a:endParaRPr lang="en-US" dirty="0" smtClean="0"/>
          </a:p>
          <a:p>
            <a:r>
              <a:rPr lang="en-US" dirty="0" smtClean="0"/>
              <a:t>6. Experience</a:t>
            </a:r>
            <a:r>
              <a:rPr lang="en-US" baseline="0" dirty="0" smtClean="0"/>
              <a:t> : </a:t>
            </a:r>
            <a:r>
              <a:rPr lang="en-US" b="1" dirty="0" smtClean="0"/>
              <a:t>Longer Experience:</a:t>
            </a:r>
            <a:r>
              <a:rPr lang="en-US" dirty="0" smtClean="0"/>
              <a:t> Suggests job security and stable income, reducing loan default risk.</a:t>
            </a:r>
          </a:p>
          <a:p>
            <a:r>
              <a:rPr lang="en-US" b="1" dirty="0" smtClean="0"/>
              <a:t>Shorter Experience:</a:t>
            </a:r>
            <a:r>
              <a:rPr lang="en-US" dirty="0" smtClean="0"/>
              <a:t> Might indicate less job stability, or someone early in their career, which could be perceived as higher risk.</a:t>
            </a:r>
          </a:p>
          <a:p>
            <a:endParaRPr lang="en-US" dirty="0" smtClean="0"/>
          </a:p>
          <a:p>
            <a:r>
              <a:rPr lang="en-US" dirty="0" smtClean="0"/>
              <a:t>7.  Loan amount : </a:t>
            </a:r>
            <a:r>
              <a:rPr lang="en-US" b="1" dirty="0" smtClean="0"/>
              <a:t>Larger Loan Amount:</a:t>
            </a:r>
            <a:r>
              <a:rPr lang="en-US" dirty="0" smtClean="0"/>
              <a:t> Generally means larger payments and a higher financial commitment, which could increase risk if the borrower's capacity is limited.</a:t>
            </a:r>
          </a:p>
          <a:p>
            <a:r>
              <a:rPr lang="en-US" b="1" dirty="0" smtClean="0"/>
              <a:t>Smaller Loan Amount:</a:t>
            </a:r>
            <a:r>
              <a:rPr lang="en-US" dirty="0" smtClean="0"/>
              <a:t> Easier to repay, potentially lower risk.</a:t>
            </a:r>
          </a:p>
          <a:p>
            <a:endParaRPr lang="en-US" dirty="0" smtClean="0"/>
          </a:p>
          <a:p>
            <a:r>
              <a:rPr lang="en-US" dirty="0" smtClean="0"/>
              <a:t>8.</a:t>
            </a:r>
            <a:r>
              <a:rPr lang="en-US" baseline="0" dirty="0" smtClean="0"/>
              <a:t> </a:t>
            </a:r>
            <a:r>
              <a:rPr lang="en-US" b="1" dirty="0" smtClean="0"/>
              <a:t>Owned Home:</a:t>
            </a:r>
            <a:r>
              <a:rPr lang="en-US" dirty="0" smtClean="0"/>
              <a:t> Indicates significant accumulated wealth, assets, and no recurring mortgage payment, signifying high financial stability and very low risk. It might be less influential than 'RENT' simply because 'RENT' draws a clearer line for risk </a:t>
            </a:r>
            <a:r>
              <a:rPr lang="en-US" i="1" dirty="0" smtClean="0"/>
              <a:t>compared to all forms of homeownership</a:t>
            </a:r>
            <a:r>
              <a:rPr lang="en-US" dirty="0" smtClean="0"/>
              <a:t>.</a:t>
            </a:r>
          </a:p>
          <a:p>
            <a:endParaRPr lang="en-US" b="1" dirty="0" smtClean="0"/>
          </a:p>
          <a:p>
            <a:r>
              <a:rPr lang="en-US" b="1" dirty="0" smtClean="0"/>
              <a:t>9. </a:t>
            </a:r>
            <a:r>
              <a:rPr lang="en-US" b="1" dirty="0" err="1" smtClean="0"/>
              <a:t>cat_Age</a:t>
            </a:r>
            <a:r>
              <a:rPr lang="en-US" b="1" dirty="0" smtClean="0"/>
              <a:t> Group_18-25 (Lower Moderate Influence)</a:t>
            </a:r>
            <a:endParaRPr lang="en-US" dirty="0" smtClean="0"/>
          </a:p>
          <a:p>
            <a:r>
              <a:rPr lang="en-US" b="1" dirty="0" smtClean="0"/>
              <a:t>Why it makes sense:</a:t>
            </a:r>
            <a:r>
              <a:rPr lang="en-US" dirty="0" smtClean="0"/>
              <a:t> Age groups often correlate with life stage, income levels, credit history length, and financial responsibilities.</a:t>
            </a:r>
            <a:r>
              <a:rPr lang="en-US" b="1" dirty="0" smtClean="0"/>
              <a:t>18-25 Age Group:</a:t>
            </a:r>
            <a:r>
              <a:rPr lang="en-US" dirty="0" smtClean="0"/>
              <a:t> Typically includes individuals early in their careers, potentially with lower incomes, shorter credit histories, and less financial experience. This group might, on average, be associated with higher risk.</a:t>
            </a:r>
          </a:p>
          <a:p>
            <a:endParaRPr lang="en-US" b="1" dirty="0" smtClean="0"/>
          </a:p>
          <a:p>
            <a:r>
              <a:rPr lang="en-US" b="1" dirty="0" smtClean="0"/>
              <a:t>10. </a:t>
            </a:r>
            <a:r>
              <a:rPr lang="en-US" b="1" dirty="0" err="1" smtClean="0"/>
              <a:t>num_loan_percent_income_log</a:t>
            </a:r>
            <a:r>
              <a:rPr lang="en-US" b="1" dirty="0" smtClean="0"/>
              <a:t> (Noticeable Influence)</a:t>
            </a:r>
            <a:endParaRPr lang="en-US" dirty="0" smtClean="0"/>
          </a:p>
          <a:p>
            <a:r>
              <a:rPr lang="en-US" b="1" dirty="0" smtClean="0"/>
              <a:t>Why it makes sense:</a:t>
            </a:r>
            <a:r>
              <a:rPr lang="en-US" dirty="0" smtClean="0"/>
              <a:t> This is related to the loan amount as a percentage of income. It's similar to DTI but focused specifically on </a:t>
            </a:r>
            <a:r>
              <a:rPr lang="en-US" i="1" dirty="0" smtClean="0"/>
              <a:t>this</a:t>
            </a:r>
            <a:r>
              <a:rPr lang="en-US" dirty="0" smtClean="0"/>
              <a:t> loan's impact on </a:t>
            </a:r>
            <a:r>
              <a:rPr lang="en-US" dirty="0" err="1" smtClean="0"/>
              <a:t>income.</a:t>
            </a:r>
            <a:r>
              <a:rPr lang="en-US" b="1" dirty="0" err="1" smtClean="0"/>
              <a:t>Higher</a:t>
            </a:r>
            <a:r>
              <a:rPr lang="en-US" b="1" dirty="0" smtClean="0"/>
              <a:t> Percentage:</a:t>
            </a:r>
            <a:r>
              <a:rPr lang="en-US" dirty="0" smtClean="0"/>
              <a:t> A larger chunk of income going to this one loan payment means less flexibility and potentially higher risk.</a:t>
            </a:r>
          </a:p>
          <a:p>
            <a:endParaRPr lang="en-US" b="1" dirty="0" smtClean="0"/>
          </a:p>
          <a:p>
            <a:r>
              <a:rPr lang="en-US" b="1" dirty="0" smtClean="0"/>
              <a:t>11. </a:t>
            </a:r>
            <a:r>
              <a:rPr lang="en-US" b="1" dirty="0" err="1" smtClean="0"/>
              <a:t>cat_loan_intent_VENTURE</a:t>
            </a:r>
            <a:r>
              <a:rPr lang="en-US" b="1" dirty="0" smtClean="0"/>
              <a:t> (Noticeable Influence)</a:t>
            </a:r>
            <a:endParaRPr lang="en-US" dirty="0" smtClean="0"/>
          </a:p>
          <a:p>
            <a:r>
              <a:rPr lang="en-US" b="1" dirty="0" smtClean="0"/>
              <a:t>Why it makes sense:</a:t>
            </a:r>
            <a:r>
              <a:rPr lang="en-US" dirty="0" smtClean="0"/>
              <a:t> The purpose of the loan. Loans for 'Venture' (likely business startups or risky investments) carry inherent </a:t>
            </a:r>
            <a:r>
              <a:rPr lang="en-US" dirty="0" err="1" smtClean="0"/>
              <a:t>risk.</a:t>
            </a:r>
            <a:r>
              <a:rPr lang="en-US" b="1" dirty="0" err="1" smtClean="0"/>
              <a:t>Venture</a:t>
            </a:r>
            <a:r>
              <a:rPr lang="en-US" b="1" dirty="0" smtClean="0"/>
              <a:t> Intent:</a:t>
            </a:r>
            <a:r>
              <a:rPr lang="en-US" dirty="0" smtClean="0"/>
              <a:t> Usually implies higher risk because the success of the venture is uncertain, and business loans can be more volatile than personal loans.</a:t>
            </a:r>
          </a:p>
          <a:p>
            <a:endParaRPr lang="en-US" b="1" dirty="0" smtClean="0"/>
          </a:p>
          <a:p>
            <a:r>
              <a:rPr lang="en-US" b="1" dirty="0" smtClean="0"/>
              <a:t>12.num_credit_score_x_loan_int_rate (Noticeable Influence)</a:t>
            </a:r>
            <a:endParaRPr lang="en-US" dirty="0" smtClean="0"/>
          </a:p>
          <a:p>
            <a:r>
              <a:rPr lang="en-US" b="1" dirty="0" smtClean="0"/>
              <a:t>Why it makes sense:</a:t>
            </a:r>
            <a:r>
              <a:rPr lang="en-US" dirty="0" smtClean="0"/>
              <a:t> This is likely an engineered feature designed to capture an </a:t>
            </a:r>
            <a:r>
              <a:rPr lang="en-US" dirty="0" err="1" smtClean="0"/>
              <a:t>interaction.</a:t>
            </a:r>
            <a:r>
              <a:rPr lang="en-US" b="1" dirty="0" err="1" smtClean="0"/>
              <a:t>Interaction</a:t>
            </a:r>
            <a:r>
              <a:rPr lang="en-US" b="1" dirty="0" smtClean="0"/>
              <a:t> Term:</a:t>
            </a:r>
            <a:r>
              <a:rPr lang="en-US" dirty="0" smtClean="0"/>
              <a:t> It suggests that the relationship between credit score and loan interest rate is important. For example, a low credit score </a:t>
            </a:r>
            <a:r>
              <a:rPr lang="en-US" i="1" dirty="0" smtClean="0"/>
              <a:t>combined with</a:t>
            </a:r>
            <a:r>
              <a:rPr lang="en-US" dirty="0" smtClean="0"/>
              <a:t> a high interest rate might signify an extremely risky borrower who is desperate for a loan.</a:t>
            </a:r>
          </a:p>
          <a:p>
            <a:endParaRPr lang="en-US" b="1" dirty="0" smtClean="0"/>
          </a:p>
          <a:p>
            <a:r>
              <a:rPr lang="en-US" b="1" dirty="0" smtClean="0"/>
              <a:t>13.cat_loan_intent_DEBTCONSOLIDATION (Lower Noticeable Influence)</a:t>
            </a:r>
            <a:endParaRPr lang="en-US" dirty="0" smtClean="0"/>
          </a:p>
          <a:p>
            <a:r>
              <a:rPr lang="en-US" b="1" dirty="0" smtClean="0"/>
              <a:t>Why it makes sense:</a:t>
            </a:r>
            <a:r>
              <a:rPr lang="en-US" dirty="0" smtClean="0"/>
              <a:t> Loans for debt consolidation are common, but they can be a double-edged </a:t>
            </a:r>
            <a:r>
              <a:rPr lang="en-US" dirty="0" err="1" smtClean="0"/>
              <a:t>sword.</a:t>
            </a:r>
            <a:r>
              <a:rPr lang="en-US" b="1" dirty="0" err="1" smtClean="0"/>
              <a:t>Debt</a:t>
            </a:r>
            <a:r>
              <a:rPr lang="en-US" b="1" dirty="0" smtClean="0"/>
              <a:t> Consolidation Intent:</a:t>
            </a:r>
            <a:r>
              <a:rPr lang="en-US" dirty="0" smtClean="0"/>
              <a:t> Can indicate a borrower who is already struggling with multiple debts, seeking to simplify payments. While it can improve financial management for some, it can also signal prior financial difficulty and inherent risk.</a:t>
            </a:r>
          </a:p>
          <a:p>
            <a:endParaRPr lang="en-US" dirty="0" smtClean="0"/>
          </a:p>
          <a:p>
            <a:r>
              <a:rPr lang="en-US" b="1" dirty="0" smtClean="0"/>
              <a:t>14.cat_person_home_ownership_MORTGAGE (Lower Noticeable Influence)</a:t>
            </a:r>
            <a:endParaRPr lang="en-US" dirty="0" smtClean="0"/>
          </a:p>
          <a:p>
            <a:r>
              <a:rPr lang="en-US" b="1" dirty="0" smtClean="0"/>
              <a:t>Why it makes sense:</a:t>
            </a:r>
            <a:r>
              <a:rPr lang="en-US" dirty="0" smtClean="0"/>
              <a:t> This category means the person owns a home but has a </a:t>
            </a:r>
            <a:r>
              <a:rPr lang="en-US" dirty="0" err="1" smtClean="0"/>
              <a:t>mortgage.</a:t>
            </a:r>
            <a:r>
              <a:rPr lang="en-US" b="1" dirty="0" err="1" smtClean="0"/>
              <a:t>With</a:t>
            </a:r>
            <a:r>
              <a:rPr lang="en-US" b="1" dirty="0" smtClean="0"/>
              <a:t> Mortgage:</a:t>
            </a:r>
            <a:r>
              <a:rPr lang="en-US" dirty="0" smtClean="0"/>
              <a:t> Generally viewed as more financially stable than renters, but still carries the obligation of mortgage payments, distinguishing them from those who own outright. Often seen as a balanced risk profile.</a:t>
            </a:r>
          </a:p>
          <a:p>
            <a:endParaRPr lang="en-US" b="1" dirty="0" smtClean="0"/>
          </a:p>
          <a:p>
            <a:r>
              <a:rPr lang="en-US" b="1" dirty="0" smtClean="0"/>
              <a:t>15.cat_loan_intent_HOMEIMPROVEMENT (Small Influence)</a:t>
            </a:r>
            <a:endParaRPr lang="en-US" dirty="0" smtClean="0"/>
          </a:p>
          <a:p>
            <a:r>
              <a:rPr lang="en-US" b="1" dirty="0" smtClean="0"/>
              <a:t>Why it makes sense:</a:t>
            </a:r>
            <a:r>
              <a:rPr lang="en-US" dirty="0" smtClean="0"/>
              <a:t> Loans for home improvement are generally perceived as lower risk, as they are often secured by property and can increase asset </a:t>
            </a:r>
            <a:r>
              <a:rPr lang="en-US" dirty="0" err="1" smtClean="0"/>
              <a:t>value.</a:t>
            </a:r>
            <a:r>
              <a:rPr lang="en-US" b="1" dirty="0" err="1" smtClean="0"/>
              <a:t>Home</a:t>
            </a:r>
            <a:r>
              <a:rPr lang="en-US" b="1" dirty="0" smtClean="0"/>
              <a:t> Improvement Intent:</a:t>
            </a:r>
            <a:r>
              <a:rPr lang="en-US" dirty="0" smtClean="0"/>
              <a:t> Often associated with stable homeowners making investments in their property, which is generally a lower risk activity than, say, a venture loan.</a:t>
            </a:r>
          </a:p>
          <a:p>
            <a:endParaRPr lang="en-US" b="1" dirty="0" smtClean="0"/>
          </a:p>
          <a:p>
            <a:r>
              <a:rPr lang="en-US" b="1" dirty="0" smtClean="0"/>
              <a:t>16.cat_loan_intent_MEDICAL (Small Influence)</a:t>
            </a:r>
            <a:endParaRPr lang="en-US" dirty="0" smtClean="0"/>
          </a:p>
          <a:p>
            <a:r>
              <a:rPr lang="en-US" b="1" dirty="0" smtClean="0"/>
              <a:t>Why it makes sense:</a:t>
            </a:r>
            <a:r>
              <a:rPr lang="en-US" dirty="0" smtClean="0"/>
              <a:t> Loans for medical expenses can be tricky.</a:t>
            </a:r>
            <a:r>
              <a:rPr lang="en-US" baseline="0" dirty="0" smtClean="0"/>
              <a:t> </a:t>
            </a:r>
            <a:r>
              <a:rPr lang="en-US" b="1" dirty="0" smtClean="0"/>
              <a:t>Medical Intent:</a:t>
            </a:r>
            <a:r>
              <a:rPr lang="en-US" dirty="0" smtClean="0"/>
              <a:t> Could indicate unexpected financial strain (medical emergencies), but might also be for planned procedures. The model finds it has some influence, but likely less than fundamental financial indicators.</a:t>
            </a:r>
          </a:p>
          <a:p>
            <a:endParaRPr lang="en-US" b="1" dirty="0" smtClean="0"/>
          </a:p>
          <a:p>
            <a:r>
              <a:rPr lang="en-US" b="1" dirty="0" smtClean="0"/>
              <a:t>17.num_loan_amnt_per_credit_hist_year_log (Smallest Influence)</a:t>
            </a:r>
            <a:endParaRPr lang="en-US" dirty="0" smtClean="0"/>
          </a:p>
          <a:p>
            <a:r>
              <a:rPr lang="en-US" b="1" dirty="0" smtClean="0"/>
              <a:t>Why it makes sense:</a:t>
            </a:r>
            <a:r>
              <a:rPr lang="en-US" dirty="0" smtClean="0"/>
              <a:t> This is another engineered feature. It might try to capture how much loan amount a person has taken on relative to their experience with </a:t>
            </a:r>
            <a:r>
              <a:rPr lang="en-US" dirty="0" err="1" smtClean="0"/>
              <a:t>credit.</a:t>
            </a:r>
            <a:r>
              <a:rPr lang="en-US" b="1" dirty="0" err="1" smtClean="0"/>
              <a:t>Complex</a:t>
            </a:r>
            <a:r>
              <a:rPr lang="en-US" b="1" dirty="0" smtClean="0"/>
              <a:t> Ratio:</a:t>
            </a:r>
            <a:r>
              <a:rPr lang="en-US" dirty="0" smtClean="0"/>
              <a:t> While potentially insightful, the model finds its overall impact relatively minor compared to more direct measures like DTI or income. It might be less robust or less consistently predictive across the dataset.</a:t>
            </a:r>
          </a:p>
          <a:p>
            <a:endParaRPr lang="en-US" dirty="0" smtClean="0"/>
          </a:p>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644870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3370149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7/12/2025</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www.contoso.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14.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sz="3600" dirty="0">
                <a:latin typeface="+mn-lt"/>
              </a:rPr>
              <a:t>Smarter Lending: Using AI to Predict Loan Approvals</a:t>
            </a:r>
            <a:endParaRPr lang="en-US" sz="3600" dirty="0">
              <a:latin typeface="+mn-lt"/>
            </a:endParaRP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dirty="0"/>
              <a:t>A simple story of Kofi — and how we’re making finance smarter</a:t>
            </a:r>
            <a:endParaRPr lang="en-US" dirty="0"/>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7989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US" dirty="0" smtClean="0"/>
              <a:t>Team WENOVA</a:t>
            </a:r>
            <a:endParaRPr lang="en-US" dirty="0"/>
          </a:p>
        </p:txBody>
      </p:sp>
      <p:pic>
        <p:nvPicPr>
          <p:cNvPr id="17" name="Picture Placeholder 16" descr="man posing for portrait">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extLst>
              <a:ext uri="{28A0092B-C50C-407E-A947-70E740481C1C}">
                <a14:useLocalDpi xmlns:a14="http://schemas.microsoft.com/office/drawing/2010/main"/>
              </a:ext>
            </a:extLst>
          </a:blip>
          <a:srcRect/>
          <a:stretch>
            <a:fillRect/>
          </a:stretch>
        </p:blipFill>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p:txBody>
          <a:bodyPr/>
          <a:lstStyle/>
          <a:p>
            <a:r>
              <a:rPr lang="en-US" dirty="0" smtClean="0"/>
              <a:t>EVAN </a:t>
            </a:r>
            <a:endParaRPr lang="en-US" dirty="0"/>
          </a:p>
        </p:txBody>
      </p:sp>
      <p:sp>
        <p:nvSpPr>
          <p:cNvPr id="8" name="Content Placeholder 7">
            <a:extLst>
              <a:ext uri="{FF2B5EF4-FFF2-40B4-BE49-F238E27FC236}">
                <a16:creationId xmlns:a16="http://schemas.microsoft.com/office/drawing/2014/main" id="{5935AC4D-C17D-4827-B693-43A34920A5FD}"/>
              </a:ext>
            </a:extLst>
          </p:cNvPr>
          <p:cNvSpPr>
            <a:spLocks noGrp="1"/>
          </p:cNvSpPr>
          <p:nvPr>
            <p:ph idx="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pic>
        <p:nvPicPr>
          <p:cNvPr id="19" name="Picture Placeholder 18" descr="woman posing for portrait while texting">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4">
            <a:extLst>
              <a:ext uri="{28A0092B-C50C-407E-A947-70E740481C1C}">
                <a14:useLocalDpi xmlns:a14="http://schemas.microsoft.com/office/drawing/2010/main"/>
              </a:ext>
            </a:extLst>
          </a:blip>
          <a:srcRect/>
          <a:stretch>
            <a:fillRect/>
          </a:stretch>
        </p:blipFill>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p:txBody>
          <a:bodyPr/>
          <a:lstStyle/>
          <a:p>
            <a:r>
              <a:rPr lang="en-US" dirty="0" smtClean="0"/>
              <a:t>ADOBEA </a:t>
            </a:r>
            <a:endParaRPr lang="en-US" dirty="0"/>
          </a:p>
        </p:txBody>
      </p:sp>
      <p:sp>
        <p:nvSpPr>
          <p:cNvPr id="10" name="Content Placeholder 9">
            <a:extLst>
              <a:ext uri="{FF2B5EF4-FFF2-40B4-BE49-F238E27FC236}">
                <a16:creationId xmlns:a16="http://schemas.microsoft.com/office/drawing/2014/main" id="{CCF1405A-05DA-4553-A7B3-B9592963C6B1}"/>
              </a:ext>
            </a:extLst>
          </p:cNvPr>
          <p:cNvSpPr>
            <a:spLocks noGrp="1"/>
          </p:cNvSpPr>
          <p:nvPr>
            <p:ph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pic>
        <p:nvPicPr>
          <p:cNvPr id="21" name="Picture Placeholder 20" descr="man laughing and looking down">
            <a:extLst>
              <a:ext uri="{FF2B5EF4-FFF2-40B4-BE49-F238E27FC236}">
                <a16:creationId xmlns:a16="http://schemas.microsoft.com/office/drawing/2014/main" id="{007C99FF-D296-8544-B04B-EA1DBB457808}"/>
              </a:ext>
            </a:extLst>
          </p:cNvPr>
          <p:cNvPicPr>
            <a:picLocks noGrp="1" noChangeAspect="1"/>
          </p:cNvPicPr>
          <p:nvPr>
            <p:ph type="pic" sz="quarter" idx="15"/>
          </p:nvPr>
        </p:nvPicPr>
        <p:blipFill>
          <a:blip r:embed="rId5">
            <a:extLst>
              <a:ext uri="{28A0092B-C50C-407E-A947-70E740481C1C}">
                <a14:useLocalDpi xmlns:a14="http://schemas.microsoft.com/office/drawing/2010/main"/>
              </a:ext>
            </a:extLst>
          </a:blip>
          <a:srcRect/>
          <a:stretch>
            <a:fillRect/>
          </a:stretch>
        </p:blipFill>
        <p:spPr/>
      </p:pic>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US" dirty="0" smtClean="0"/>
              <a:t>FESTUS</a:t>
            </a:r>
            <a:endParaRPr lang="en-US" dirty="0"/>
          </a:p>
        </p:txBody>
      </p:sp>
      <p:sp>
        <p:nvSpPr>
          <p:cNvPr id="12" name="Content Placeholder 11">
            <a:extLst>
              <a:ext uri="{FF2B5EF4-FFF2-40B4-BE49-F238E27FC236}">
                <a16:creationId xmlns:a16="http://schemas.microsoft.com/office/drawing/2014/main" id="{780C3E07-3509-4911-AFF9-20EA8F12D0A4}"/>
              </a:ext>
            </a:extLst>
          </p:cNvPr>
          <p:cNvSpPr>
            <a:spLocks noGrp="1"/>
          </p:cNvSpPr>
          <p:nvPr>
            <p:ph idx="2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pic>
        <p:nvPicPr>
          <p:cNvPr id="23" name="Picture Placeholder 22" descr="woman posing for portrait">
            <a:extLst>
              <a:ext uri="{FF2B5EF4-FFF2-40B4-BE49-F238E27FC236}">
                <a16:creationId xmlns:a16="http://schemas.microsoft.com/office/drawing/2014/main" id="{A164AE4A-BFE4-F247-8542-C612BD5BFAB9}"/>
              </a:ext>
            </a:extLst>
          </p:cNvPr>
          <p:cNvPicPr>
            <a:picLocks noGrp="1" noChangeAspect="1"/>
          </p:cNvPicPr>
          <p:nvPr>
            <p:ph type="pic" sz="quarter" idx="16"/>
          </p:nvPr>
        </p:nvPicPr>
        <p:blipFill>
          <a:blip r:embed="rId6">
            <a:extLst>
              <a:ext uri="{28A0092B-C50C-407E-A947-70E740481C1C}">
                <a14:useLocalDpi xmlns:a14="http://schemas.microsoft.com/office/drawing/2010/main"/>
              </a:ext>
            </a:extLst>
          </a:blip>
          <a:srcRect/>
          <a:stretch>
            <a:fillRect/>
          </a:stretch>
        </p:blipFill>
        <p:spPr/>
      </p:pic>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p:txBody>
          <a:bodyPr/>
          <a:lstStyle/>
          <a:p>
            <a:r>
              <a:rPr lang="en-US" dirty="0"/>
              <a:t>Angelica Astrom</a:t>
            </a:r>
          </a:p>
        </p:txBody>
      </p:sp>
      <p:sp>
        <p:nvSpPr>
          <p:cNvPr id="14" name="Content Placeholder 13">
            <a:extLst>
              <a:ext uri="{FF2B5EF4-FFF2-40B4-BE49-F238E27FC236}">
                <a16:creationId xmlns:a16="http://schemas.microsoft.com/office/drawing/2014/main" id="{4EAA9254-229F-4C3E-B078-B8912E5BBE98}"/>
              </a:ext>
            </a:extLst>
          </p:cNvPr>
          <p:cNvSpPr>
            <a:spLocks noGrp="1"/>
          </p:cNvSpPr>
          <p:nvPr>
            <p:ph idx="22"/>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Tree>
    <p:extLst>
      <p:ext uri="{BB962C8B-B14F-4D97-AF65-F5344CB8AC3E}">
        <p14:creationId xmlns:p14="http://schemas.microsoft.com/office/powerpoint/2010/main" val="43563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Flora@contoso.com</a:t>
            </a:r>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hlinkClick r:id="rId4"/>
              </a:rPr>
              <a:t>http://www.contoso.com/</a:t>
            </a:r>
            <a:r>
              <a:rPr lang="en-US" dirty="0"/>
              <a:t> </a:t>
            </a:r>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Meet Kofi</a:t>
            </a:r>
            <a:r>
              <a:rPr lang="en-US" dirty="0" smtClean="0"/>
              <a:t> </a:t>
            </a:r>
            <a:r>
              <a:rPr lang="en-US" dirty="0"/>
              <a:t>01</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lgn="ctr">
              <a:buNone/>
            </a:pPr>
            <a:r>
              <a:rPr lang="en-US" sz="2800" b="1" dirty="0"/>
              <a:t>Kofi Needs a </a:t>
            </a:r>
            <a:r>
              <a:rPr lang="en-US" sz="2800" b="1" dirty="0" smtClean="0"/>
              <a:t>Loan</a:t>
            </a:r>
          </a:p>
          <a:p>
            <a:pPr marL="0" indent="0">
              <a:buNone/>
            </a:pPr>
            <a:endParaRPr lang="en-US" sz="2800" b="1" dirty="0"/>
          </a:p>
          <a:p>
            <a:pPr marL="0" indent="0">
              <a:buNone/>
            </a:pPr>
            <a:r>
              <a:rPr lang="en-US" sz="1800" dirty="0"/>
              <a:t>This is Kofi. He’s a small business owner. He needs money </a:t>
            </a:r>
            <a:r>
              <a:rPr lang="en-US" sz="1800" dirty="0" smtClean="0"/>
              <a:t> </a:t>
            </a:r>
            <a:r>
              <a:rPr lang="en-US" sz="1800" dirty="0"/>
              <a:t>urgently </a:t>
            </a:r>
            <a:r>
              <a:rPr lang="en-US" sz="1800" dirty="0" smtClean="0"/>
              <a:t> </a:t>
            </a:r>
            <a:r>
              <a:rPr lang="en-US" sz="1800" dirty="0"/>
              <a:t>to expand his shop and buy supplies for a big order. </a:t>
            </a:r>
            <a:r>
              <a:rPr lang="en-US" sz="1800" dirty="0" smtClean="0"/>
              <a:t>He </a:t>
            </a:r>
            <a:r>
              <a:rPr lang="en-US" sz="1800" dirty="0"/>
              <a:t>goes to the bank, but the loan process is slow. The bank has to review lots of documents, assess his history, and this can take days… sometimes weeks</a:t>
            </a: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75" y="1838097"/>
            <a:ext cx="2559182" cy="1778091"/>
          </a:xfrm>
          <a:prstGeom prst="rect">
            <a:avLst/>
          </a:prstGeom>
        </p:spPr>
      </p:pic>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2093" r="12093"/>
          <a:stretch>
            <a:fillRect/>
          </a:stretch>
        </p:blipFill>
        <p:spPr/>
      </p:pic>
    </p:spTree>
    <p:extLst>
      <p:ext uri="{BB962C8B-B14F-4D97-AF65-F5344CB8AC3E}">
        <p14:creationId xmlns:p14="http://schemas.microsoft.com/office/powerpoint/2010/main" val="43356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Introducing </a:t>
            </a:r>
            <a:r>
              <a:rPr lang="en-US" dirty="0" smtClean="0"/>
              <a:t>MACHINE LEARNING</a:t>
            </a:r>
            <a:r>
              <a:rPr lang="en-US" dirty="0" smtClean="0"/>
              <a:t> </a:t>
            </a:r>
            <a:r>
              <a:rPr lang="en-US" dirty="0"/>
              <a:t>02</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lgn="ctr">
              <a:buNone/>
            </a:pPr>
            <a:r>
              <a:rPr lang="en-US" dirty="0"/>
              <a:t>"What if a smart system could analyze Kofi’s information instantly and say </a:t>
            </a:r>
            <a:r>
              <a:rPr lang="en-US" dirty="0" smtClean="0"/>
              <a:t>yes </a:t>
            </a:r>
            <a:r>
              <a:rPr lang="en-US" dirty="0"/>
              <a:t>or </a:t>
            </a:r>
            <a:r>
              <a:rPr lang="en-US" dirty="0" smtClean="0"/>
              <a:t>no based </a:t>
            </a:r>
            <a:r>
              <a:rPr lang="en-US" dirty="0"/>
              <a:t>on thousands of past decisions?</a:t>
            </a: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949" r="15949"/>
          <a:stretch>
            <a:fillRect/>
          </a:stretch>
        </p:blipFill>
        <p:spPr/>
      </p:pic>
    </p:spTree>
    <p:extLst>
      <p:ext uri="{BB962C8B-B14F-4D97-AF65-F5344CB8AC3E}">
        <p14:creationId xmlns:p14="http://schemas.microsoft.com/office/powerpoint/2010/main" val="961730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Our Loan Approval Predictor 02</a:t>
            </a:r>
            <a:r>
              <a:rPr lang="en-US" dirty="0"/>
              <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US" b="1" dirty="0"/>
              <a:t>The Machine Learning </a:t>
            </a:r>
            <a:r>
              <a:rPr lang="en-US" b="1" dirty="0" smtClean="0"/>
              <a:t>Solution</a:t>
            </a:r>
          </a:p>
          <a:p>
            <a:pPr marL="0" indent="0">
              <a:buNone/>
            </a:pPr>
            <a:r>
              <a:rPr lang="en-US" dirty="0"/>
              <a:t>We’ve built a machine learning model that can predict whether a loan application is likely to be approved, just like a human would, but much faster.</a:t>
            </a:r>
            <a:endParaRPr lang="en-US" b="1"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949" r="15949"/>
          <a:stretch>
            <a:fillRect/>
          </a:stretch>
        </p:blipFill>
        <p:spPr/>
      </p:pic>
    </p:spTree>
    <p:extLst>
      <p:ext uri="{BB962C8B-B14F-4D97-AF65-F5344CB8AC3E}">
        <p14:creationId xmlns:p14="http://schemas.microsoft.com/office/powerpoint/2010/main" val="3836409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smtClean="0"/>
              <a:t>01</a:t>
            </a:r>
            <a:endParaRPr lang="en-US" dirty="0"/>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Why It Matters</a:t>
            </a:r>
            <a:r>
              <a:rPr lang="en-US" dirty="0" smtClean="0"/>
              <a:t> </a:t>
            </a:r>
            <a:r>
              <a:rPr lang="en-US" dirty="0"/>
              <a:t>01</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p:txBody>
          <a:bodyPr>
            <a:normAutofit/>
          </a:bodyPr>
          <a:lstStyle/>
          <a:p>
            <a:r>
              <a:rPr lang="en-US" sz="1800" b="1" dirty="0"/>
              <a:t>Faster, Fairer, Smarter Decisions</a:t>
            </a:r>
            <a:r>
              <a:rPr lang="en-US" sz="1800" b="1" dirty="0" smtClean="0"/>
              <a:t>.</a:t>
            </a:r>
          </a:p>
          <a:p>
            <a:pPr marL="285750" indent="-285750" algn="l">
              <a:buFont typeface="Arial" panose="020B0604020202020204" pitchFamily="34" charset="0"/>
              <a:buChar char="•"/>
            </a:pPr>
            <a:r>
              <a:rPr lang="en-US" sz="1800" dirty="0" smtClean="0"/>
              <a:t>Cuts loan approval time dramatically.</a:t>
            </a:r>
          </a:p>
          <a:p>
            <a:pPr marL="285750" indent="-285750" algn="l">
              <a:buFont typeface="Arial" panose="020B0604020202020204" pitchFamily="34" charset="0"/>
              <a:buChar char="•"/>
            </a:pPr>
            <a:r>
              <a:rPr lang="en-US" sz="1800" dirty="0" smtClean="0"/>
              <a:t>Reduces workload on staff</a:t>
            </a:r>
          </a:p>
          <a:p>
            <a:pPr marL="285750" indent="-285750" algn="l">
              <a:buFont typeface="Arial" panose="020B0604020202020204" pitchFamily="34" charset="0"/>
              <a:buChar char="•"/>
            </a:pPr>
            <a:r>
              <a:rPr lang="en-US" sz="1800" dirty="0" smtClean="0"/>
              <a:t>Brings consistency and fairness</a:t>
            </a:r>
          </a:p>
          <a:p>
            <a:pPr marL="285750" indent="-285750" algn="l">
              <a:buFont typeface="Arial" panose="020B0604020202020204" pitchFamily="34" charset="0"/>
              <a:buChar char="•"/>
            </a:pPr>
            <a:r>
              <a:rPr lang="en-US" sz="1800" dirty="0" smtClean="0"/>
              <a:t>Supports more customers like Kofi</a:t>
            </a:r>
            <a:endParaRPr lang="en-US" sz="1800" dirty="0"/>
          </a:p>
        </p:txBody>
      </p:sp>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How Accurate Is It?</a:t>
            </a:r>
            <a:r>
              <a:rPr lang="en-US" dirty="0" smtClean="0"/>
              <a:t> </a:t>
            </a:r>
            <a:r>
              <a:rPr lang="en-US" dirty="0"/>
              <a:t>02</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r>
              <a:rPr lang="en-US" sz="1800" b="1" dirty="0" smtClean="0"/>
              <a:t>The </a:t>
            </a:r>
            <a:r>
              <a:rPr lang="en-US" sz="1800" b="1" dirty="0"/>
              <a:t>Model’s </a:t>
            </a:r>
            <a:r>
              <a:rPr lang="en-US" sz="1800" b="1" dirty="0" smtClean="0"/>
              <a:t>Performance</a:t>
            </a:r>
            <a:endParaRPr lang="en-US" sz="1800" b="1" dirty="0"/>
          </a:p>
          <a:p>
            <a:pPr algn="l"/>
            <a:r>
              <a:rPr lang="en-US" sz="1800" dirty="0"/>
              <a:t>We tested several models. Our best </a:t>
            </a:r>
            <a:r>
              <a:rPr lang="en-US" sz="1800" dirty="0" err="1" smtClean="0"/>
              <a:t>XGBoost</a:t>
            </a:r>
            <a:r>
              <a:rPr lang="en-US" sz="1800" dirty="0" smtClean="0"/>
              <a:t> </a:t>
            </a:r>
            <a:r>
              <a:rPr lang="en-US" sz="1800" dirty="0"/>
              <a:t>correctly predicts over </a:t>
            </a:r>
            <a:r>
              <a:rPr lang="en-US" sz="1800" b="1" dirty="0"/>
              <a:t>91%</a:t>
            </a:r>
            <a:r>
              <a:rPr lang="en-US" sz="1800" dirty="0"/>
              <a:t> of approvals. It also balances both approved and declined loans well</a:t>
            </a:r>
            <a:r>
              <a:rPr lang="en-US" sz="1800" dirty="0" smtClean="0"/>
              <a:t>.</a:t>
            </a:r>
          </a:p>
          <a:p>
            <a:pPr algn="l"/>
            <a:endParaRPr lang="en-US" sz="1800" dirty="0"/>
          </a:p>
          <a:p>
            <a:pPr algn="l"/>
            <a:endParaRPr lang="en-US" sz="1800" dirty="0"/>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64001" y="2473276"/>
            <a:ext cx="2863997" cy="1911448"/>
          </a:xfrm>
          <a:prstGeom prst="rect">
            <a:avLst/>
          </a:prstGeom>
        </p:spPr>
      </p:pic>
      <p:pic>
        <p:nvPicPr>
          <p:cNvPr id="13" name="Picture Placeholder 12"/>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l="16254" r="16254"/>
          <a:stretch>
            <a:fillRect/>
          </a:stretch>
        </p:blipFill>
        <p:spPr/>
      </p:pic>
    </p:spTree>
    <p:extLst>
      <p:ext uri="{BB962C8B-B14F-4D97-AF65-F5344CB8AC3E}">
        <p14:creationId xmlns:p14="http://schemas.microsoft.com/office/powerpoint/2010/main" val="460269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smtClean="0"/>
              <a:t>A DEEP DIVE INTO THE MODEL</a:t>
            </a:r>
            <a:r>
              <a:rPr lang="en-US" dirty="0" smtClean="0"/>
              <a:t> </a:t>
            </a:r>
            <a:r>
              <a:rPr lang="en-US" dirty="0"/>
              <a:t>02</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Breaking it Down by Decision Type</a:t>
            </a:r>
            <a:endParaRPr lang="en-US" dirty="0"/>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algn="l"/>
            <a:r>
              <a:rPr lang="en-US" sz="2000" b="1" i="1" dirty="0"/>
              <a:t>Class 0: Not Approved (Rejected Applications</a:t>
            </a:r>
            <a:r>
              <a:rPr lang="en-US" sz="2000" b="1" i="1" dirty="0" smtClean="0"/>
              <a:t>)</a:t>
            </a:r>
          </a:p>
          <a:p>
            <a:pPr algn="l"/>
            <a:r>
              <a:rPr lang="en-US" sz="2000" dirty="0" smtClean="0"/>
              <a:t> </a:t>
            </a:r>
            <a:r>
              <a:rPr lang="en-US" b="1" dirty="0" smtClean="0"/>
              <a:t>97</a:t>
            </a:r>
            <a:r>
              <a:rPr lang="en-US" b="1" dirty="0"/>
              <a:t>% </a:t>
            </a:r>
            <a:r>
              <a:rPr lang="en-US" b="1" dirty="0" smtClean="0"/>
              <a:t>Recall</a:t>
            </a:r>
            <a:endParaRPr lang="en-US" b="1" dirty="0"/>
          </a:p>
          <a:p>
            <a:pPr algn="l"/>
            <a:r>
              <a:rPr lang="en-US" dirty="0"/>
              <a:t>→ </a:t>
            </a:r>
            <a:r>
              <a:rPr lang="en-US" i="1" dirty="0"/>
              <a:t>The model is excellent at catching almost all applicants who shouldn’t be approved</a:t>
            </a:r>
            <a:r>
              <a:rPr lang="en-US" i="1" dirty="0" smtClean="0"/>
              <a:t>.</a:t>
            </a:r>
          </a:p>
          <a:p>
            <a:pPr algn="l"/>
            <a:endParaRPr lang="en-US" sz="1600" i="1" dirty="0"/>
          </a:p>
          <a:p>
            <a:pPr algn="l"/>
            <a:r>
              <a:rPr lang="en-US" dirty="0"/>
              <a:t>✅ </a:t>
            </a:r>
            <a:r>
              <a:rPr lang="en-US" b="1" dirty="0"/>
              <a:t>92% Precision</a:t>
            </a:r>
            <a:r>
              <a:rPr lang="en-US" dirty="0"/>
              <a:t/>
            </a:r>
            <a:br>
              <a:rPr lang="en-US" dirty="0"/>
            </a:br>
            <a:r>
              <a:rPr lang="en-US" dirty="0"/>
              <a:t>→ </a:t>
            </a:r>
            <a:r>
              <a:rPr lang="en-US" i="1" dirty="0"/>
              <a:t>When the model says “no</a:t>
            </a:r>
            <a:r>
              <a:rPr lang="en-US" i="1" dirty="0" smtClean="0"/>
              <a:t>, ”it’s usually </a:t>
            </a:r>
            <a:r>
              <a:rPr lang="en-US" i="1" dirty="0" err="1" smtClean="0"/>
              <a:t>right,with</a:t>
            </a:r>
            <a:r>
              <a:rPr lang="en-US" i="1" dirty="0" smtClean="0"/>
              <a:t> </a:t>
            </a:r>
            <a:r>
              <a:rPr lang="en-US" i="1" dirty="0"/>
              <a:t>very few false alarms.</a:t>
            </a: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7280694" y="2467922"/>
            <a:ext cx="4083002" cy="4175184"/>
          </a:xfrm>
        </p:spPr>
        <p:txBody>
          <a:bodyPr/>
          <a:lstStyle/>
          <a:p>
            <a:endParaRPr lang="en-US" sz="1800" b="1" i="1" dirty="0" smtClean="0"/>
          </a:p>
          <a:p>
            <a:endParaRPr lang="en-US" sz="1800" b="1" i="1" dirty="0"/>
          </a:p>
          <a:p>
            <a:endParaRPr lang="en-US" sz="1800" b="1" i="1" dirty="0" smtClean="0"/>
          </a:p>
          <a:p>
            <a:endParaRPr lang="en-US" sz="1800" b="1" i="1" dirty="0"/>
          </a:p>
          <a:p>
            <a:endParaRPr lang="en-US" sz="1800" b="1" i="1" dirty="0" smtClean="0"/>
          </a:p>
          <a:p>
            <a:endParaRPr lang="en-US" sz="1800" b="1" i="1" dirty="0"/>
          </a:p>
          <a:p>
            <a:endParaRPr lang="en-US" sz="1800" b="1" i="1" dirty="0" smtClean="0"/>
          </a:p>
          <a:p>
            <a:endParaRPr lang="en-US" sz="1800" b="1" i="1" dirty="0"/>
          </a:p>
          <a:p>
            <a:r>
              <a:rPr lang="en-US" sz="1800" b="1" i="1" dirty="0" smtClean="0"/>
              <a:t>Class </a:t>
            </a:r>
            <a:r>
              <a:rPr lang="en-US" sz="1800" b="1" i="1" dirty="0"/>
              <a:t>1: Approved </a:t>
            </a:r>
            <a:r>
              <a:rPr lang="en-US" sz="1800" b="1" i="1" dirty="0" smtClean="0"/>
              <a:t>Applications</a:t>
            </a:r>
            <a:endParaRPr lang="en-US" b="1" i="1" dirty="0" smtClean="0"/>
          </a:p>
          <a:p>
            <a:r>
              <a:rPr lang="en-US" sz="1600" b="1" i="1" dirty="0" smtClean="0"/>
              <a:t>87% Precision</a:t>
            </a:r>
          </a:p>
          <a:p>
            <a:r>
              <a:rPr lang="en-US" dirty="0" smtClean="0"/>
              <a:t>→When the model says yes, it is usually a good applicant, and that’s reassuring</a:t>
            </a:r>
          </a:p>
          <a:p>
            <a:endParaRPr lang="en-US" sz="1600" b="1" i="1" dirty="0"/>
          </a:p>
          <a:p>
            <a:r>
              <a:rPr lang="en-US" b="1" i="1" dirty="0"/>
              <a:t>70% </a:t>
            </a:r>
            <a:r>
              <a:rPr lang="en-US" b="1" i="1" dirty="0" smtClean="0"/>
              <a:t>Recall</a:t>
            </a:r>
          </a:p>
          <a:p>
            <a:r>
              <a:rPr lang="en-US" dirty="0" smtClean="0"/>
              <a:t>→</a:t>
            </a:r>
            <a:r>
              <a:rPr lang="en-US" i="1" dirty="0"/>
              <a:t> The model currently identifies </a:t>
            </a:r>
            <a:r>
              <a:rPr lang="en-US" b="1" i="1" dirty="0"/>
              <a:t>7 out of every 10 eligible applicants</a:t>
            </a:r>
            <a:r>
              <a:rPr lang="en-US" i="1" dirty="0"/>
              <a:t> for loan approval.</a:t>
            </a:r>
            <a:endParaRPr lang="en-US" dirty="0"/>
          </a:p>
          <a:p>
            <a:r>
              <a:rPr lang="en-US" dirty="0"/>
              <a:t>→ </a:t>
            </a:r>
            <a:r>
              <a:rPr lang="en-US" i="1" dirty="0"/>
              <a:t>This provides a strong foundation to start automating decisions while keeping risk controlled.</a:t>
            </a:r>
            <a:endParaRPr lang="en-US" dirty="0"/>
          </a:p>
          <a:p>
            <a:r>
              <a:rPr lang="en-US" dirty="0"/>
              <a:t>→ </a:t>
            </a:r>
            <a:r>
              <a:rPr lang="en-US" i="1" dirty="0"/>
              <a:t>With further fine-tuning and data enrichment, we can improve this to capture even more qualified applicants.</a:t>
            </a:r>
            <a:endParaRPr lang="en-US" dirty="0"/>
          </a:p>
          <a:p>
            <a:endParaRPr lang="en-US" sz="1600" dirty="0" smtClean="0"/>
          </a:p>
          <a:p>
            <a:endParaRPr lang="en-US" dirty="0"/>
          </a:p>
          <a:p>
            <a:endParaRPr lang="en-US" sz="1600" dirty="0" smtClean="0"/>
          </a:p>
          <a:p>
            <a:endParaRPr lang="en-US" dirty="0"/>
          </a:p>
          <a:p>
            <a:endParaRPr lang="en-US" sz="1600" dirty="0" smtClean="0"/>
          </a:p>
          <a:p>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a:xfrm>
            <a:off x="6264277" y="4963450"/>
            <a:ext cx="605487" cy="605487"/>
          </a:xfrm>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smtClean="0"/>
              <a:t>Business focus:</a:t>
            </a:r>
          </a:p>
          <a:p>
            <a:r>
              <a:rPr lang="en-US" i="1" dirty="0"/>
              <a:t>We don’t want to give loans to high-risk applicants.</a:t>
            </a:r>
            <a:endParaRPr lang="en-US" i="1" dirty="0"/>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Tree>
    <p:extLst>
      <p:ext uri="{BB962C8B-B14F-4D97-AF65-F5344CB8AC3E}">
        <p14:creationId xmlns:p14="http://schemas.microsoft.com/office/powerpoint/2010/main" val="26940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smtClean="0"/>
              <a:t>Drivers of the model – Summary plot</a:t>
            </a:r>
            <a:endParaRPr lang="en-US" dirty="0"/>
          </a:p>
        </p:txBody>
      </p:sp>
      <p:graphicFrame>
        <p:nvGraphicFramePr>
          <p:cNvPr id="9" name="Chart 8"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1467600994"/>
              </p:ext>
            </p:extLst>
          </p:nvPr>
        </p:nvGraphicFramePr>
        <p:xfrm>
          <a:off x="6085314" y="1603524"/>
          <a:ext cx="6106686" cy="407112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4" name="Picture 3"/>
          <p:cNvPicPr>
            <a:picLocks noChangeAspect="1"/>
          </p:cNvPicPr>
          <p:nvPr/>
        </p:nvPicPr>
        <p:blipFill>
          <a:blip r:embed="rId4"/>
          <a:stretch>
            <a:fillRect/>
          </a:stretch>
        </p:blipFill>
        <p:spPr>
          <a:xfrm>
            <a:off x="1798474" y="1166957"/>
            <a:ext cx="8573679" cy="5476149"/>
          </a:xfrm>
          <a:prstGeom prst="rect">
            <a:avLst/>
          </a:prstGeom>
        </p:spPr>
      </p:pic>
    </p:spTree>
    <p:extLst>
      <p:ext uri="{BB962C8B-B14F-4D97-AF65-F5344CB8AC3E}">
        <p14:creationId xmlns:p14="http://schemas.microsoft.com/office/powerpoint/2010/main" val="1169930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smtClean="0"/>
              <a:t>IMPACT ON THE BUSINESS</a:t>
            </a:r>
            <a:endParaRPr lang="en-US" dirty="0"/>
          </a:p>
        </p:txBody>
      </p:sp>
      <p:graphicFrame>
        <p:nvGraphicFramePr>
          <p:cNvPr id="9" name="Chart 8"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2258894313"/>
              </p:ext>
            </p:extLst>
          </p:nvPr>
        </p:nvGraphicFramePr>
        <p:xfrm>
          <a:off x="6085314" y="706789"/>
          <a:ext cx="6106686" cy="407112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5" name="TextBox 4"/>
          <p:cNvSpPr txBox="1"/>
          <p:nvPr/>
        </p:nvSpPr>
        <p:spPr>
          <a:xfrm>
            <a:off x="879894" y="1725283"/>
            <a:ext cx="10075653" cy="2369880"/>
          </a:xfrm>
          <a:prstGeom prst="rect">
            <a:avLst/>
          </a:prstGeom>
          <a:noFill/>
        </p:spPr>
        <p:txBody>
          <a:bodyPr wrap="square" rtlCol="0">
            <a:spAutoFit/>
          </a:bodyPr>
          <a:lstStyle/>
          <a:p>
            <a:r>
              <a:rPr lang="en-US" sz="2000" b="1" dirty="0" smtClean="0"/>
              <a:t>The Business Advantage</a:t>
            </a:r>
          </a:p>
          <a:p>
            <a:endParaRPr lang="en-US" sz="2000" b="1" dirty="0"/>
          </a:p>
          <a:p>
            <a:pPr marL="285750" indent="-285750">
              <a:buFont typeface="Arial" panose="020B0604020202020204" pitchFamily="34" charset="0"/>
              <a:buChar char="•"/>
            </a:pPr>
            <a:r>
              <a:rPr lang="en-US" dirty="0" smtClean="0"/>
              <a:t>Speeds up approvals and improves customer satisfaction</a:t>
            </a:r>
          </a:p>
          <a:p>
            <a:pPr marL="285750" indent="-285750">
              <a:buFont typeface="Arial" panose="020B0604020202020204" pitchFamily="34" charset="0"/>
              <a:buChar char="•"/>
            </a:pPr>
            <a:r>
              <a:rPr lang="en-US" dirty="0" smtClean="0"/>
              <a:t>Helps identify potential risks early</a:t>
            </a:r>
          </a:p>
          <a:p>
            <a:pPr marL="285750" indent="-285750">
              <a:buFont typeface="Arial" panose="020B0604020202020204" pitchFamily="34" charset="0"/>
              <a:buChar char="•"/>
            </a:pPr>
            <a:r>
              <a:rPr lang="en-US" dirty="0" smtClean="0"/>
              <a:t>Can scale across branches/countries </a:t>
            </a:r>
          </a:p>
          <a:p>
            <a:pPr marL="285750" indent="-285750">
              <a:buFont typeface="Arial" panose="020B0604020202020204" pitchFamily="34" charset="0"/>
              <a:buChar char="•"/>
            </a:pPr>
            <a:r>
              <a:rPr lang="en-US" dirty="0" smtClean="0"/>
              <a:t>Reduces human bias</a:t>
            </a:r>
          </a:p>
          <a:p>
            <a:pPr marL="285750" indent="-285750">
              <a:buFont typeface="Arial" panose="020B0604020202020204" pitchFamily="34" charset="0"/>
              <a:buChar char="•"/>
            </a:pPr>
            <a:r>
              <a:rPr lang="en-US" dirty="0" smtClean="0"/>
              <a:t>A happy </a:t>
            </a:r>
            <a:r>
              <a:rPr lang="en-US" dirty="0"/>
              <a:t>K</a:t>
            </a:r>
            <a:r>
              <a:rPr lang="en-US" dirty="0" smtClean="0"/>
              <a:t>ofi – thanks to the model , he gets his loan fast. He grows his business, supports his family and the bank gains a happy , loyal customer.</a:t>
            </a:r>
            <a:endParaRPr lang="en-US" dirty="0"/>
          </a:p>
        </p:txBody>
      </p:sp>
    </p:spTree>
    <p:extLst>
      <p:ext uri="{BB962C8B-B14F-4D97-AF65-F5344CB8AC3E}">
        <p14:creationId xmlns:p14="http://schemas.microsoft.com/office/powerpoint/2010/main" val="3722017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smtClean="0"/>
              <a:t>WHAT’S NEXT?</a:t>
            </a:r>
            <a:endParaRPr lang="en-US" dirty="0"/>
          </a:p>
        </p:txBody>
      </p:sp>
      <p:graphicFrame>
        <p:nvGraphicFramePr>
          <p:cNvPr id="9" name="Chart 8"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1467600994"/>
              </p:ext>
            </p:extLst>
          </p:nvPr>
        </p:nvGraphicFramePr>
        <p:xfrm>
          <a:off x="6085314" y="1603524"/>
          <a:ext cx="6106686" cy="407112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
        <p:nvSpPr>
          <p:cNvPr id="5" name="TextBox 4"/>
          <p:cNvSpPr txBox="1"/>
          <p:nvPr/>
        </p:nvSpPr>
        <p:spPr>
          <a:xfrm>
            <a:off x="879894" y="1725283"/>
            <a:ext cx="10075653" cy="1508105"/>
          </a:xfrm>
          <a:prstGeom prst="rect">
            <a:avLst/>
          </a:prstGeom>
          <a:noFill/>
        </p:spPr>
        <p:txBody>
          <a:bodyPr wrap="square" rtlCol="0">
            <a:spAutoFit/>
          </a:bodyPr>
          <a:lstStyle/>
          <a:p>
            <a:endParaRPr lang="en-US" sz="2000" b="1" dirty="0"/>
          </a:p>
          <a:p>
            <a:pPr marL="285750" indent="-285750">
              <a:buFont typeface="Arial" panose="020B0604020202020204" pitchFamily="34" charset="0"/>
              <a:buChar char="•"/>
            </a:pPr>
            <a:r>
              <a:rPr lang="en-US" dirty="0" smtClean="0"/>
              <a:t>Continue improving the model.</a:t>
            </a:r>
          </a:p>
          <a:p>
            <a:pPr marL="285750" indent="-285750">
              <a:buFont typeface="Arial" panose="020B0604020202020204" pitchFamily="34" charset="0"/>
              <a:buChar char="•"/>
            </a:pPr>
            <a:r>
              <a:rPr lang="en-US" dirty="0" smtClean="0"/>
              <a:t>Deploy in pilot branches.</a:t>
            </a:r>
          </a:p>
          <a:p>
            <a:pPr marL="285750" indent="-285750">
              <a:buFont typeface="Arial" panose="020B0604020202020204" pitchFamily="34" charset="0"/>
              <a:buChar char="•"/>
            </a:pPr>
            <a:r>
              <a:rPr lang="en-US" dirty="0" smtClean="0"/>
              <a:t>Train loan officers to use it.</a:t>
            </a:r>
          </a:p>
          <a:p>
            <a:pPr marL="285750" indent="-285750">
              <a:buFont typeface="Arial" panose="020B0604020202020204" pitchFamily="34" charset="0"/>
              <a:buChar char="•"/>
            </a:pPr>
            <a:r>
              <a:rPr lang="en-US" dirty="0" smtClean="0"/>
              <a:t>Monitor impact &amp; fairness</a:t>
            </a:r>
          </a:p>
        </p:txBody>
      </p:sp>
    </p:spTree>
    <p:extLst>
      <p:ext uri="{BB962C8B-B14F-4D97-AF65-F5344CB8AC3E}">
        <p14:creationId xmlns:p14="http://schemas.microsoft.com/office/powerpoint/2010/main" val="1226438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16c05727-aa75-4e4a-9b5f-8a80a1165891"/>
    <ds:schemaRef ds:uri="http://purl.org/dc/terms/"/>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1754</Words>
  <Application>Microsoft Office PowerPoint</Application>
  <PresentationFormat>Widescreen</PresentationFormat>
  <Paragraphs>151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Office Theme</vt:lpstr>
      <vt:lpstr>Smarter Lending: Using AI to Predict Loan Approvals</vt:lpstr>
      <vt:lpstr>Meet Kofi 01 </vt:lpstr>
      <vt:lpstr>Introducing MACHINE LEARNING 02 </vt:lpstr>
      <vt:lpstr>Our Loan Approval Predictor 02 </vt:lpstr>
      <vt:lpstr>01</vt:lpstr>
      <vt:lpstr>A DEEP DIVE INTO THE MODEL 02</vt:lpstr>
      <vt:lpstr>Drivers of the model – Summary plot</vt:lpstr>
      <vt:lpstr>IMPACT ON THE BUSINESS</vt:lpstr>
      <vt:lpstr>WHAT’S NEXT?</vt:lpstr>
      <vt:lpstr>Team WENOVA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2025-07-12T23:37:06Z</dcterms:created>
  <dcterms:modified xsi:type="dcterms:W3CDTF">2025-07-13T08:42:19Z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