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147470803" r:id="rId2"/>
    <p:sldId id="11158" r:id="rId3"/>
    <p:sldId id="2147374308" r:id="rId4"/>
    <p:sldId id="2147470735" r:id="rId5"/>
    <p:sldId id="2147470804" r:id="rId6"/>
    <p:sldId id="2147470802" r:id="rId7"/>
    <p:sldId id="2147470710" r:id="rId8"/>
    <p:sldId id="21474708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5FFA-B327-8C42-9015-2D2383BF465D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DCE3-BA9D-AC4B-9443-95FDE95F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F8D0-F1D3-8249-82DC-908FB3C67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6CF43-8FC9-41B9-8647-3DFCDF693E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6400" y="201613"/>
            <a:ext cx="965200" cy="542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774700"/>
            <a:ext cx="5486400" cy="63341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Available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audiences based on a set of rule definitions and containers such as: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have taken specific actions or events (visits, conversions, abandons, support calls, purchases, returns), dimensions of those actions (Page Name, product name, support call reason, date range, geo)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“one time” or “refreshing” Audiences (new capability)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and refresh Audiences in minutes (new capability)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 Analytics &amp; Discovery: Report on Audience sizes, Audience limits, and the ability to combine multiple Audience filters into a single Audience definition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service for “stitched” datasets that allow audience publishing compatibility with cross-device, cross-channel datasets (new capability)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*Note that CJA cannot ingest segments from AJO or CDP, yet.</a:t>
            </a:r>
          </a:p>
          <a:p>
            <a:pPr marL="0" indent="0">
              <a:buFont typeface="Arial"/>
              <a:buNone/>
              <a:defRPr/>
            </a:pPr>
            <a:endParaRPr lang="en-US" sz="800" dirty="0">
              <a:solidFill>
                <a:srgbClr val="FF0000"/>
              </a:solidFill>
              <a:latin typeface="+mn-lt"/>
              <a:cs typeface="Calibri"/>
            </a:endParaRPr>
          </a:p>
          <a:p>
            <a:pPr algn="l"/>
            <a:r>
              <a:rPr lang="en-US" sz="1050" b="1" i="0" dirty="0">
                <a:solidFill>
                  <a:srgbClr val="172B4D"/>
                </a:solidFill>
                <a:effectLst/>
                <a:latin typeface="-apple-system"/>
              </a:rPr>
              <a:t>Segment</a:t>
            </a:r>
            <a:r>
              <a:rPr lang="en-US" sz="1050" b="0" i="0" dirty="0">
                <a:solidFill>
                  <a:srgbClr val="172B4D"/>
                </a:solidFill>
                <a:effectLst/>
                <a:latin typeface="-apple-system"/>
              </a:rPr>
              <a:t> = A set of rules that, when evaluated over a set of profiles in the Unified Profiles Service, produce an audience. Segments are defined and maintained within the Adobe Experience Platform.</a:t>
            </a:r>
          </a:p>
          <a:p>
            <a:pPr algn="l"/>
            <a:endParaRPr lang="en-US" sz="1050" b="1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en-US" sz="1050" b="1" i="0" dirty="0">
                <a:solidFill>
                  <a:srgbClr val="172B4D"/>
                </a:solidFill>
                <a:effectLst/>
                <a:latin typeface="-apple-system"/>
              </a:rPr>
              <a:t>Audience</a:t>
            </a:r>
            <a:r>
              <a:rPr lang="en-US" sz="1050" b="0" i="0" dirty="0">
                <a:solidFill>
                  <a:srgbClr val="172B4D"/>
                </a:solidFill>
                <a:effectLst/>
                <a:latin typeface="-apple-system"/>
              </a:rPr>
              <a:t> = A set or list of identities that have both a namespace and a specific ID related to that namespace. Audiences are transportable from the Adobe Experience Platform and applications that sit on top of it (such as CJA). Audiences can contain mixed namespaces.</a:t>
            </a:r>
          </a:p>
          <a:p>
            <a:pPr algn="l"/>
            <a:r>
              <a:rPr lang="en-US" sz="1050" b="1" i="0" dirty="0">
                <a:solidFill>
                  <a:srgbClr val="172B4D"/>
                </a:solidFill>
                <a:effectLst/>
                <a:latin typeface="-apple-system"/>
              </a:rPr>
              <a:t>Filter</a:t>
            </a:r>
            <a:r>
              <a:rPr lang="en-US" sz="1050" b="0" i="0" dirty="0">
                <a:solidFill>
                  <a:srgbClr val="172B4D"/>
                </a:solidFill>
                <a:effectLst/>
                <a:latin typeface="-apple-system"/>
              </a:rPr>
              <a:t> = A set of rules that, when evaluated over a set of data for a time period, produce a subset of data. A filter can be used in the process of creating an audience when coupled with other supporting services. Filters are defined and maintained in CJA.</a:t>
            </a:r>
          </a:p>
          <a:p>
            <a:pPr marL="0" indent="0">
              <a:buFont typeface="Arial"/>
              <a:buNone/>
              <a:defRPr/>
            </a:pPr>
            <a:endParaRPr lang="en-US" sz="800" dirty="0">
              <a:solidFill>
                <a:srgbClr val="FF0000"/>
              </a:solidFill>
              <a:latin typeface="+mn-lt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US" sz="800" dirty="0">
                <a:solidFill>
                  <a:srgbClr val="FF0000"/>
                </a:solidFill>
                <a:latin typeface="+mn-lt"/>
                <a:cs typeface="Calibri"/>
              </a:rPr>
              <a:t>https://</a:t>
            </a:r>
            <a:r>
              <a:rPr lang="en-US" sz="800" dirty="0" err="1">
                <a:solidFill>
                  <a:srgbClr val="FF0000"/>
                </a:solidFill>
                <a:latin typeface="+mn-lt"/>
                <a:cs typeface="Calibri"/>
              </a:rPr>
              <a:t>experienceleague.adobe.com</a:t>
            </a:r>
            <a:r>
              <a:rPr lang="en-US" sz="800" dirty="0">
                <a:solidFill>
                  <a:srgbClr val="FF0000"/>
                </a:solidFill>
                <a:latin typeface="+mn-lt"/>
                <a:cs typeface="Calibri"/>
              </a:rPr>
              <a:t>/docs/analytics-platform/using/</a:t>
            </a:r>
            <a:r>
              <a:rPr lang="en-US" sz="800" dirty="0" err="1">
                <a:solidFill>
                  <a:srgbClr val="FF0000"/>
                </a:solidFill>
                <a:latin typeface="+mn-lt"/>
                <a:cs typeface="Calibri"/>
              </a:rPr>
              <a:t>cja</a:t>
            </a:r>
            <a:r>
              <a:rPr lang="en-US" sz="800" dirty="0">
                <a:solidFill>
                  <a:srgbClr val="FF0000"/>
                </a:solidFill>
                <a:latin typeface="+mn-lt"/>
                <a:cs typeface="Calibri"/>
              </a:rPr>
              <a:t>-components/</a:t>
            </a:r>
            <a:r>
              <a:rPr lang="en-US" sz="800" dirty="0" err="1">
                <a:solidFill>
                  <a:srgbClr val="FF0000"/>
                </a:solidFill>
                <a:latin typeface="+mn-lt"/>
                <a:cs typeface="Calibri"/>
              </a:rPr>
              <a:t>cja</a:t>
            </a:r>
            <a:r>
              <a:rPr lang="en-US" sz="800" dirty="0">
                <a:solidFill>
                  <a:srgbClr val="FF0000"/>
                </a:solidFill>
                <a:latin typeface="+mn-lt"/>
                <a:cs typeface="Calibri"/>
              </a:rPr>
              <a:t>-filters/</a:t>
            </a:r>
            <a:r>
              <a:rPr lang="en-US" sz="800" dirty="0" err="1">
                <a:solidFill>
                  <a:srgbClr val="FF0000"/>
                </a:solidFill>
                <a:latin typeface="+mn-lt"/>
                <a:cs typeface="Calibri"/>
              </a:rPr>
              <a:t>filters-overview.html?lang</a:t>
            </a:r>
            <a:r>
              <a:rPr lang="en-US" sz="800" dirty="0">
                <a:solidFill>
                  <a:srgbClr val="FF0000"/>
                </a:solidFill>
                <a:latin typeface="+mn-lt"/>
                <a:cs typeface="Calibri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+mn-lt"/>
                <a:cs typeface="Calibri"/>
              </a:rPr>
              <a:t>en</a:t>
            </a:r>
            <a:endParaRPr lang="en-US" sz="8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37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FC46D-5994-A94E-905A-0423F5947A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75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AB511-C4BF-43F1-A8CD-0871C993335B}"/>
              </a:ext>
            </a:extLst>
          </p:cNvPr>
          <p:cNvSpPr/>
          <p:nvPr userDrawn="1"/>
        </p:nvSpPr>
        <p:spPr>
          <a:xfrm>
            <a:off x="212432" y="1283210"/>
            <a:ext cx="2802620" cy="4981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E6042-82C3-477D-B095-1964FEBB1158}"/>
              </a:ext>
            </a:extLst>
          </p:cNvPr>
          <p:cNvSpPr/>
          <p:nvPr userDrawn="1"/>
        </p:nvSpPr>
        <p:spPr>
          <a:xfrm>
            <a:off x="3180484" y="1303071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E5FDF-E9CB-4BD0-9AA8-6AE195FBCE7E}"/>
              </a:ext>
            </a:extLst>
          </p:cNvPr>
          <p:cNvSpPr/>
          <p:nvPr userDrawn="1"/>
        </p:nvSpPr>
        <p:spPr>
          <a:xfrm>
            <a:off x="6148536" y="1283209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B921-6910-475B-9726-770A650DF4A4}"/>
              </a:ext>
            </a:extLst>
          </p:cNvPr>
          <p:cNvSpPr/>
          <p:nvPr userDrawn="1"/>
        </p:nvSpPr>
        <p:spPr>
          <a:xfrm>
            <a:off x="9116588" y="1283210"/>
            <a:ext cx="2802620" cy="496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6239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1C412E-6D7C-49C9-A104-62E79D891F62}"/>
              </a:ext>
            </a:extLst>
          </p:cNvPr>
          <p:cNvGrpSpPr/>
          <p:nvPr userDrawn="1"/>
        </p:nvGrpSpPr>
        <p:grpSpPr>
          <a:xfrm>
            <a:off x="218922" y="1015903"/>
            <a:ext cx="2891444" cy="595901"/>
            <a:chOff x="168020" y="1078172"/>
            <a:chExt cx="2891444" cy="6775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8D311F-95C2-4C18-B3DE-973AE9FCB7DE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8112585-1C70-491E-953E-A89EEB6BA44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6525E30B-DDEA-47D2-8F05-05D822638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96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F07AE0-DD5C-49A3-86B7-3FBC58BA6E65}"/>
              </a:ext>
            </a:extLst>
          </p:cNvPr>
          <p:cNvGrpSpPr/>
          <p:nvPr userDrawn="1"/>
        </p:nvGrpSpPr>
        <p:grpSpPr>
          <a:xfrm>
            <a:off x="3150808" y="1015903"/>
            <a:ext cx="2891444" cy="595901"/>
            <a:chOff x="168020" y="1078172"/>
            <a:chExt cx="2891444" cy="67759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64AF2ED-987C-4F10-B96F-BB74CA8079E7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3B08208-A710-49F0-8996-0D9A721B71B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A82BDEED-76B3-48AF-AC83-FC4A17EAAE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761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E4B14-D41F-49A8-8E58-78B7E1255DA3}"/>
              </a:ext>
            </a:extLst>
          </p:cNvPr>
          <p:cNvGrpSpPr/>
          <p:nvPr userDrawn="1"/>
        </p:nvGrpSpPr>
        <p:grpSpPr>
          <a:xfrm>
            <a:off x="6097208" y="1015903"/>
            <a:ext cx="2891444" cy="595901"/>
            <a:chOff x="168020" y="1078172"/>
            <a:chExt cx="2891444" cy="6775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F798A69-53C1-4D08-8CBB-77CBFD442BC0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808686-EDD7-42F9-AF16-1DB4456C670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32" name="Content Placeholder 15">
            <a:extLst>
              <a:ext uri="{FF2B5EF4-FFF2-40B4-BE49-F238E27FC236}">
                <a16:creationId xmlns:a16="http://schemas.microsoft.com/office/drawing/2014/main" id="{EA46EBEF-BA90-456F-8F1D-97EEB5A2D858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>
          <a:xfrm>
            <a:off x="63225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41547-4638-450B-8CB1-EFEF0A888775}"/>
              </a:ext>
            </a:extLst>
          </p:cNvPr>
          <p:cNvGrpSpPr/>
          <p:nvPr userDrawn="1"/>
        </p:nvGrpSpPr>
        <p:grpSpPr>
          <a:xfrm>
            <a:off x="9072637" y="1015903"/>
            <a:ext cx="2891444" cy="595901"/>
            <a:chOff x="168020" y="1078172"/>
            <a:chExt cx="2891444" cy="6775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F7ED23C-A6BD-4758-B14A-6621F525D0B2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410F2FB-0016-40AB-9158-E3556BFC135A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A754B060-1D31-46BB-95BF-50C7EACD6AE2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>
          <a:xfrm>
            <a:off x="9298011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15">
            <a:extLst>
              <a:ext uri="{FF2B5EF4-FFF2-40B4-BE49-F238E27FC236}">
                <a16:creationId xmlns:a16="http://schemas.microsoft.com/office/drawing/2014/main" id="{C67EBB64-0408-4EE9-BECA-BA31A80E18C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18124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4" name="Content Placeholder 15">
            <a:extLst>
              <a:ext uri="{FF2B5EF4-FFF2-40B4-BE49-F238E27FC236}">
                <a16:creationId xmlns:a16="http://schemas.microsoft.com/office/drawing/2014/main" id="{231565D3-FE8C-422A-B550-32DC1838F4FB}"/>
              </a:ext>
            </a:extLst>
          </p:cNvPr>
          <p:cNvSpPr>
            <a:spLocks noGrp="1"/>
          </p:cNvSpPr>
          <p:nvPr userDrawn="1">
            <p:ph sz="quarter" idx="19" hasCustomPrompt="1"/>
          </p:nvPr>
        </p:nvSpPr>
        <p:spPr>
          <a:xfrm>
            <a:off x="6293553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5" name="Content Placeholder 15">
            <a:extLst>
              <a:ext uri="{FF2B5EF4-FFF2-40B4-BE49-F238E27FC236}">
                <a16:creationId xmlns:a16="http://schemas.microsoft.com/office/drawing/2014/main" id="{1BFE2CED-3BE3-4E4B-B7B7-AF033E1AC11B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9254466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6" name="Content Placeholder 15">
            <a:extLst>
              <a:ext uri="{FF2B5EF4-FFF2-40B4-BE49-F238E27FC236}">
                <a16:creationId xmlns:a16="http://schemas.microsoft.com/office/drawing/2014/main" id="{3C2DD10C-69EA-4312-A05F-E6F29B50177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2321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7" name="Content Placeholder 15">
            <a:extLst>
              <a:ext uri="{FF2B5EF4-FFF2-40B4-BE49-F238E27FC236}">
                <a16:creationId xmlns:a16="http://schemas.microsoft.com/office/drawing/2014/main" id="{2A79AF74-1490-4A16-9001-309018EB4C5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40373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8" name="Content Placeholder 15">
            <a:extLst>
              <a:ext uri="{FF2B5EF4-FFF2-40B4-BE49-F238E27FC236}">
                <a16:creationId xmlns:a16="http://schemas.microsoft.com/office/drawing/2014/main" id="{1D04605B-5DD2-4E00-817E-822443FDC72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008425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id="{3A7FEB0F-4841-471E-A3C7-09273276946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976477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789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EEDC23-F876-4B9B-9145-9672A4D61A32}"/>
              </a:ext>
            </a:extLst>
          </p:cNvPr>
          <p:cNvGrpSpPr/>
          <p:nvPr userDrawn="1"/>
        </p:nvGrpSpPr>
        <p:grpSpPr>
          <a:xfrm>
            <a:off x="348996" y="1394086"/>
            <a:ext cx="11494009" cy="4854314"/>
            <a:chOff x="291060" y="1394086"/>
            <a:chExt cx="11810473" cy="48543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6B9A8-F59F-4EF8-8304-37EAB0F89235}"/>
                </a:ext>
              </a:extLst>
            </p:cNvPr>
            <p:cNvSpPr/>
            <p:nvPr userDrawn="1"/>
          </p:nvSpPr>
          <p:spPr>
            <a:xfrm>
              <a:off x="291060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CC8165-A150-4DD8-AE55-22BCCB43B4B8}"/>
                </a:ext>
              </a:extLst>
            </p:cNvPr>
            <p:cNvSpPr/>
            <p:nvPr userDrawn="1"/>
          </p:nvSpPr>
          <p:spPr>
            <a:xfrm>
              <a:off x="6296593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8327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6B86AE-544B-4598-B1D8-C5E6AE5F57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58327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980F83CA-91B2-41BA-8A10-3287DFEEC7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8327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12464888-1182-4671-9A54-9DDA2F5B8A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04951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DC5ACBD8-28B4-4334-BCDF-00F95C0899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04951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5BDBB127-CA8E-4F42-BA97-CE0143DBABC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04951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69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B3AC-5BBB-4B1C-90FE-CD9E85B21992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9F8-42B4-4DDF-BF7E-F4EC13443B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©2023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5967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26" y="2447346"/>
            <a:ext cx="1414837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8" y="312665"/>
            <a:ext cx="11494008" cy="646189"/>
          </a:xfrm>
        </p:spPr>
        <p:txBody>
          <a:bodyPr lIns="45720" rIns="4572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8CB0EC54-4295-4C49-9904-62E624678780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9569E-2611-4CC8-BFE1-6015B6F3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9" y="2748128"/>
            <a:ext cx="703952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8507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83184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51207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13299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5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55AD12-0F3B-4798-A0BC-E01ED0D137D0}"/>
              </a:ext>
            </a:extLst>
          </p:cNvPr>
          <p:cNvCxnSpPr/>
          <p:nvPr userDrawn="1"/>
        </p:nvCxnSpPr>
        <p:spPr>
          <a:xfrm>
            <a:off x="546278" y="1408592"/>
            <a:ext cx="5410022" cy="0"/>
          </a:xfrm>
          <a:prstGeom prst="line">
            <a:avLst/>
          </a:prstGeom>
          <a:ln w="38100"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516931-1967-4126-8B15-AAE0DB62025F}"/>
              </a:ext>
            </a:extLst>
          </p:cNvPr>
          <p:cNvCxnSpPr/>
          <p:nvPr userDrawn="1"/>
        </p:nvCxnSpPr>
        <p:spPr>
          <a:xfrm>
            <a:off x="6210478" y="1408592"/>
            <a:ext cx="5410022" cy="0"/>
          </a:xfrm>
          <a:prstGeom prst="line">
            <a:avLst/>
          </a:prstGeom>
          <a:ln w="38100">
            <a:solidFill>
              <a:srgbClr val="F70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F80F6B-4C6E-498E-9FF2-EA376901D8EF}"/>
              </a:ext>
            </a:extLst>
          </p:cNvPr>
          <p:cNvSpPr/>
          <p:nvPr userDrawn="1"/>
        </p:nvSpPr>
        <p:spPr>
          <a:xfrm>
            <a:off x="5335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2137-DDEC-4564-9D03-D81CF94276A7}"/>
              </a:ext>
            </a:extLst>
          </p:cNvPr>
          <p:cNvSpPr/>
          <p:nvPr userDrawn="1"/>
        </p:nvSpPr>
        <p:spPr>
          <a:xfrm>
            <a:off x="62104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2172" y="4914598"/>
            <a:ext cx="5155179" cy="1092904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r>
              <a:rPr lang="en-US">
                <a:solidFill>
                  <a:srgbClr val="2C2C2C"/>
                </a:solidFill>
              </a:rPr>
              <a:t>simply dummy text of the printing and typesetting industry.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30D046-6E4D-4910-8D7E-056DC9B7EE8F}"/>
              </a:ext>
            </a:extLst>
          </p:cNvPr>
          <p:cNvGrpSpPr/>
          <p:nvPr userDrawn="1"/>
        </p:nvGrpSpPr>
        <p:grpSpPr>
          <a:xfrm>
            <a:off x="1792867" y="1122033"/>
            <a:ext cx="2891444" cy="595901"/>
            <a:chOff x="168020" y="1078172"/>
            <a:chExt cx="2891444" cy="67759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DF39A3-F55B-46D3-8745-0D601D8F5763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258C87-5B63-4BE3-B798-D69A5295A0A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713C8A8D-6E99-44E4-A350-F3FF0B8BB1F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00414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5545A7-0569-4307-85F7-7EB3F9ED5043}"/>
              </a:ext>
            </a:extLst>
          </p:cNvPr>
          <p:cNvGrpSpPr/>
          <p:nvPr userDrawn="1"/>
        </p:nvGrpSpPr>
        <p:grpSpPr>
          <a:xfrm>
            <a:off x="7469767" y="1122033"/>
            <a:ext cx="2891445" cy="595901"/>
            <a:chOff x="168020" y="1078172"/>
            <a:chExt cx="2891445" cy="67759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31B3C29-4FF5-4FEE-B1EC-F928329D0A9D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D45204-576B-4159-B8B7-C30922D5D2D4}"/>
                </a:ext>
              </a:extLst>
            </p:cNvPr>
            <p:cNvSpPr/>
            <p:nvPr/>
          </p:nvSpPr>
          <p:spPr>
            <a:xfrm>
              <a:off x="168021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7B4F4892-EC59-4719-AFF5-6A207BC0EB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86768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022C2-6E7E-4372-86A0-9292B31C5F8C}"/>
              </a:ext>
            </a:extLst>
          </p:cNvPr>
          <p:cNvSpPr/>
          <p:nvPr userDrawn="1"/>
        </p:nvSpPr>
        <p:spPr>
          <a:xfrm>
            <a:off x="714778" y="1870284"/>
            <a:ext cx="5047622" cy="272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15">
            <a:extLst>
              <a:ext uri="{FF2B5EF4-FFF2-40B4-BE49-F238E27FC236}">
                <a16:creationId xmlns:a16="http://schemas.microsoft.com/office/drawing/2014/main" id="{69EA8831-6D97-4BE1-921B-971C193A90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284391" y="2007062"/>
            <a:ext cx="4080296" cy="344234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None/>
              <a:defRPr lang="en-US" sz="16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680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1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235FB2CE-0434-4276-931A-3FA4E508B495}" type="datetime1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©2023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77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microsoft.com/office/2007/relationships/hdphoto" Target="../media/hdphoto3.wdp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99" y="2651676"/>
            <a:ext cx="6338481" cy="1213050"/>
          </a:xfrm>
        </p:spPr>
        <p:txBody>
          <a:bodyPr/>
          <a:lstStyle/>
          <a:p>
            <a:r>
              <a:rPr lang="en-US" dirty="0">
                <a:latin typeface="Adobe Clean ExtraBold"/>
              </a:rPr>
              <a:t>Adobe Masters 2023:</a:t>
            </a:r>
            <a:br>
              <a:rPr lang="en-US" dirty="0">
                <a:latin typeface="Adobe Clean ExtraBold"/>
              </a:rPr>
            </a:br>
            <a:r>
              <a:rPr lang="en-US" dirty="0">
                <a:latin typeface="Adobe Clean ExtraBold"/>
              </a:rPr>
              <a:t>Technical Sales Workshop Template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90D9-0635-46E9-8453-58FEB28FB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03299" y="4572000"/>
            <a:ext cx="5909954" cy="6297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dobe Clean"/>
              </a:rPr>
              <a:t>March 2023</a:t>
            </a:r>
            <a:endParaRPr lang="en-US" sz="2000" dirty="0">
              <a:latin typeface="Adobe Clean" panose="020B05030204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0FBC0-1E8C-49D4-8C37-374E9AD6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C383EC0-E873-4954-BA33-0CC9DCF0C656}"/>
              </a:ext>
            </a:extLst>
          </p:cNvPr>
          <p:cNvSpPr/>
          <p:nvPr/>
        </p:nvSpPr>
        <p:spPr>
          <a:xfrm>
            <a:off x="35036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9676F-7B7A-4BE0-A546-CC826FED3917}"/>
              </a:ext>
            </a:extLst>
          </p:cNvPr>
          <p:cNvSpPr/>
          <p:nvPr/>
        </p:nvSpPr>
        <p:spPr>
          <a:xfrm>
            <a:off x="327257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889F30-B29A-4ECF-AFAC-C0C510B5BB41}"/>
              </a:ext>
            </a:extLst>
          </p:cNvPr>
          <p:cNvSpPr/>
          <p:nvPr/>
        </p:nvSpPr>
        <p:spPr>
          <a:xfrm>
            <a:off x="619478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D45EB7-7419-4310-B591-54EA13D8F584}"/>
              </a:ext>
            </a:extLst>
          </p:cNvPr>
          <p:cNvSpPr/>
          <p:nvPr/>
        </p:nvSpPr>
        <p:spPr>
          <a:xfrm>
            <a:off x="9116998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A6633-4B3B-4A0D-9921-E38539CD1DC9}"/>
              </a:ext>
            </a:extLst>
          </p:cNvPr>
          <p:cNvGrpSpPr/>
          <p:nvPr/>
        </p:nvGrpSpPr>
        <p:grpSpPr>
          <a:xfrm>
            <a:off x="885395" y="1927803"/>
            <a:ext cx="1654920" cy="1654920"/>
            <a:chOff x="941399" y="1708059"/>
            <a:chExt cx="2094408" cy="209440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7A2B894-E335-4093-A3D1-7FA9DB205D8C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E76337A-09B4-40F4-B628-A8D520989FC8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1742EED-1271-4F9E-8F2C-191BFF6A333B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7D4187-693D-4FDD-8A2F-49962A33F3ED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1A1A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1D495-DD0D-4D6B-839E-3E46D1C32B9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17CC964-2821-4395-A490-D06331A23140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46E662-2F7B-4DDF-A4E3-C53A86DDC57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10BAD5-9774-4EF3-8A42-745CC8D12460}"/>
                </a:ext>
              </a:extLst>
            </p:cNvPr>
            <p:cNvSpPr txBox="1"/>
            <p:nvPr/>
          </p:nvSpPr>
          <p:spPr>
            <a:xfrm>
              <a:off x="1766147" y="2372684"/>
              <a:ext cx="40817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EBA309-6455-4F86-A236-59D2051021C9}"/>
              </a:ext>
            </a:extLst>
          </p:cNvPr>
          <p:cNvGrpSpPr/>
          <p:nvPr/>
        </p:nvGrpSpPr>
        <p:grpSpPr>
          <a:xfrm>
            <a:off x="3807605" y="1927803"/>
            <a:ext cx="1654920" cy="1654920"/>
            <a:chOff x="941399" y="1708059"/>
            <a:chExt cx="2094408" cy="20944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AF0E204-4B05-459E-A774-614BA5283941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DC68585-FE8F-4C61-B030-DC166149900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DF19AFA-968B-4997-8FAE-F2E5B114341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C9311E-E4E6-444C-B360-6E845BAB4B4F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F827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ACB8CE-C36F-4BE0-AC99-2D580665620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D8FC371-5933-45BB-9F50-D0C20809C6CC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C1851D-7DDA-45E7-861A-22DB4E237163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991BFA-21D7-4A92-AF8B-CFEBBE715992}"/>
                </a:ext>
              </a:extLst>
            </p:cNvPr>
            <p:cNvSpPr txBox="1"/>
            <p:nvPr/>
          </p:nvSpPr>
          <p:spPr>
            <a:xfrm>
              <a:off x="1722529" y="2372684"/>
              <a:ext cx="49541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8F1DF9-F94C-433A-A8F8-07C5E35DE317}"/>
              </a:ext>
            </a:extLst>
          </p:cNvPr>
          <p:cNvGrpSpPr/>
          <p:nvPr/>
        </p:nvGrpSpPr>
        <p:grpSpPr>
          <a:xfrm>
            <a:off x="6729815" y="1927803"/>
            <a:ext cx="1654920" cy="1654920"/>
            <a:chOff x="941399" y="1708059"/>
            <a:chExt cx="2094408" cy="209440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1AAFB9-604C-4F76-A573-6F29E5FB247E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DD7F6C-F241-484E-A82E-4B460DCF1F05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89C2F4F-03B6-4AD7-AE18-E81F37C2AC43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03EDB2-630F-438D-ACEF-C9F571CED6EE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A8BAC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2F97864-B4CA-4187-A6D0-2A0307B56545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957BE04-16D8-48A6-8B85-9E7A04164D2A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9442E17-48AA-459A-9267-ACD1174ED94E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3D5E4CC-67D8-44B5-A72E-F82CCB6DD60B}"/>
                </a:ext>
              </a:extLst>
            </p:cNvPr>
            <p:cNvSpPr txBox="1"/>
            <p:nvPr/>
          </p:nvSpPr>
          <p:spPr>
            <a:xfrm>
              <a:off x="1718472" y="2372684"/>
              <a:ext cx="50352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C06F56-EF89-483B-85DD-EFC348CEDE4A}"/>
              </a:ext>
            </a:extLst>
          </p:cNvPr>
          <p:cNvGrpSpPr/>
          <p:nvPr/>
        </p:nvGrpSpPr>
        <p:grpSpPr>
          <a:xfrm>
            <a:off x="9652024" y="1927803"/>
            <a:ext cx="1654920" cy="1654920"/>
            <a:chOff x="941399" y="1708059"/>
            <a:chExt cx="2094408" cy="209440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BF35D29-0352-4339-A045-029412E8B748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03AABD8-C350-4AEB-B27F-6782497FEF9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9B0E7-D72A-4509-A5E1-3A82B5FAA78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5BDBE03-6F72-4DB3-AC14-B96DDD1ED523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41414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EE1029-3DC4-4E63-A0FB-F3E89B4371DB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274CE-55B1-46D6-AC5E-0A7AA844039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81D5F88-FC06-45D1-9730-37A1EAC55B35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FDD1A0-99ED-435A-875A-87288AC2A79C}"/>
                </a:ext>
              </a:extLst>
            </p:cNvPr>
            <p:cNvSpPr txBox="1"/>
            <p:nvPr/>
          </p:nvSpPr>
          <p:spPr>
            <a:xfrm>
              <a:off x="1714415" y="2372684"/>
              <a:ext cx="51164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AB6A0AF-4CE5-461C-819A-1EE778D6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033361-8A31-4ADB-9C80-0D06005BA71C}"/>
              </a:ext>
            </a:extLst>
          </p:cNvPr>
          <p:cNvGrpSpPr/>
          <p:nvPr/>
        </p:nvGrpSpPr>
        <p:grpSpPr>
          <a:xfrm>
            <a:off x="2295780" y="947638"/>
            <a:ext cx="7580788" cy="509608"/>
            <a:chOff x="4000500" y="1895754"/>
            <a:chExt cx="1000125" cy="266480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E43E0F-642F-4484-ADEF-835793510B06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A317D5E-5DBB-474B-9D7C-CF6C3FF08AC3}"/>
                </a:ext>
              </a:extLst>
            </p:cNvPr>
            <p:cNvSpPr/>
            <p:nvPr/>
          </p:nvSpPr>
          <p:spPr>
            <a:xfrm>
              <a:off x="4000500" y="1895754"/>
              <a:ext cx="831359" cy="2664807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8890" indent="0" algn="ctr">
                <a:buNone/>
              </a:pPr>
              <a:r>
                <a:rPr lang="en-US" sz="2000">
                  <a:solidFill>
                    <a:schemeClr val="bg1"/>
                  </a:solidFill>
                  <a:latin typeface="Adobe Clean ExtraBold" panose="020B0903020404020204" pitchFamily="34" charset="0"/>
                </a:rPr>
                <a:t>              Desired Outcomes 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8373E861-82C6-4FB7-ADFE-40D32A49F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963" y="1021119"/>
            <a:ext cx="298066" cy="362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A947A-3E80-4079-BD69-7AEFEA7A0FD8}"/>
              </a:ext>
            </a:extLst>
          </p:cNvPr>
          <p:cNvSpPr txBox="1"/>
          <p:nvPr/>
        </p:nvSpPr>
        <p:spPr>
          <a:xfrm>
            <a:off x="350029" y="4507000"/>
            <a:ext cx="27249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 the conversation as an opportunity to learn about, validate, and document what outcomes are most important to the customer and write down discovery questions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D485CC-8AFD-453E-B991-0F233D78D786}"/>
              </a:ext>
            </a:extLst>
          </p:cNvPr>
          <p:cNvSpPr txBox="1"/>
          <p:nvPr/>
        </p:nvSpPr>
        <p:spPr>
          <a:xfrm>
            <a:off x="35002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Identify customer's objectives &amp; pain points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2D9B0C-80DA-4691-9C1C-AE7461DB079C}"/>
              </a:ext>
            </a:extLst>
          </p:cNvPr>
          <p:cNvSpPr txBox="1"/>
          <p:nvPr/>
        </p:nvSpPr>
        <p:spPr>
          <a:xfrm>
            <a:off x="3272239" y="4507000"/>
            <a:ext cx="27249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Educate customer by providing an introductory solution overview. This is not intended to be a product deep dive, but a high-level pitch to qualify the customer's interest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EDFD5-E527-4B97-A1CE-B8B3CCD8549F}"/>
              </a:ext>
            </a:extLst>
          </p:cNvPr>
          <p:cNvSpPr txBox="1"/>
          <p:nvPr/>
        </p:nvSpPr>
        <p:spPr>
          <a:xfrm>
            <a:off x="327223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Share your vision and qualify the customer’s interest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CADCC-2CAC-4455-98C2-5F0FC20A9C24}"/>
              </a:ext>
            </a:extLst>
          </p:cNvPr>
          <p:cNvSpPr txBox="1"/>
          <p:nvPr/>
        </p:nvSpPr>
        <p:spPr>
          <a:xfrm>
            <a:off x="6194449" y="4507000"/>
            <a:ext cx="27249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Have a position on what the customer should do (solutions, use cases, tactics) to realize their objectives.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BE5713-5C27-46A2-896D-67922B038C90}"/>
              </a:ext>
            </a:extLst>
          </p:cNvPr>
          <p:cNvSpPr txBox="1"/>
          <p:nvPr/>
        </p:nvSpPr>
        <p:spPr>
          <a:xfrm>
            <a:off x="619444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Present a hypothesis on how Adobe and show the demo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3B3FCF-AA06-472F-99C6-7056D746173E}"/>
              </a:ext>
            </a:extLst>
          </p:cNvPr>
          <p:cNvSpPr txBox="1"/>
          <p:nvPr/>
        </p:nvSpPr>
        <p:spPr>
          <a:xfrm>
            <a:off x="9116658" y="4507000"/>
            <a:ext cx="27249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 dirty="0">
                <a:solidFill>
                  <a:schemeClr val="tx1"/>
                </a:solidFill>
              </a:rPr>
              <a:t>End meeting by agreeing on tangible next steps such as a full demo, deeper discovery, technical case development, etc.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7BA4AE-6203-4A44-80A5-38D0BFBCB1F4}"/>
              </a:ext>
            </a:extLst>
          </p:cNvPr>
          <p:cNvSpPr txBox="1"/>
          <p:nvPr/>
        </p:nvSpPr>
        <p:spPr>
          <a:xfrm>
            <a:off x="9116658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>
                <a:solidFill>
                  <a:srgbClr val="1A1A1A"/>
                </a:solidFill>
                <a:latin typeface="+mj-lt"/>
              </a:rPr>
              <a:t>Align on clear next steps to progress the opportunity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3FDBA-7025-6B4D-E747-7D2EF141EFE8}"/>
              </a:ext>
            </a:extLst>
          </p:cNvPr>
          <p:cNvSpPr txBox="1"/>
          <p:nvPr/>
        </p:nvSpPr>
        <p:spPr>
          <a:xfrm>
            <a:off x="8798940" y="68828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[TELL/SHOW/TELL]</a:t>
            </a:r>
          </a:p>
        </p:txBody>
      </p:sp>
    </p:spTree>
    <p:extLst>
      <p:ext uri="{BB962C8B-B14F-4D97-AF65-F5344CB8AC3E}">
        <p14:creationId xmlns:p14="http://schemas.microsoft.com/office/powerpoint/2010/main" val="950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AA3DA-BF46-48FB-8F64-94E7AD4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54ABF7-EC33-204F-A680-BCCE3CA2411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dobe Clean" panose="020B0503020404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808009-10AA-4380-944C-CE510EE527BE}"/>
              </a:ext>
            </a:extLst>
          </p:cNvPr>
          <p:cNvGrpSpPr/>
          <p:nvPr/>
        </p:nvGrpSpPr>
        <p:grpSpPr>
          <a:xfrm>
            <a:off x="871220" y="1440378"/>
            <a:ext cx="10449560" cy="3578324"/>
            <a:chOff x="731520" y="1915160"/>
            <a:chExt cx="10449560" cy="35783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CAED5C-47CC-4350-9C94-B4082BE41000}"/>
                </a:ext>
              </a:extLst>
            </p:cNvPr>
            <p:cNvSpPr/>
            <p:nvPr/>
          </p:nvSpPr>
          <p:spPr>
            <a:xfrm>
              <a:off x="731520" y="1915160"/>
              <a:ext cx="4551680" cy="1127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Adobe Clean ExtraBold"/>
                </a:rPr>
                <a:t>Today’s challenges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F16ADA-6C4C-4829-8E61-66000D6EC542}"/>
                </a:ext>
              </a:extLst>
            </p:cNvPr>
            <p:cNvSpPr/>
            <p:nvPr/>
          </p:nvSpPr>
          <p:spPr>
            <a:xfrm>
              <a:off x="6629400" y="1915160"/>
              <a:ext cx="4551680" cy="112776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 Future of customer insights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E1DDCF-0082-4392-99DB-B3C08904BB0F}"/>
                </a:ext>
              </a:extLst>
            </p:cNvPr>
            <p:cNvSpPr txBox="1"/>
            <p:nvPr/>
          </p:nvSpPr>
          <p:spPr>
            <a:xfrm>
              <a:off x="899159" y="3185160"/>
              <a:ext cx="43183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dobe Clean SemiLight"/>
                </a:rPr>
                <a:t>Disconnected data with inconsistent metrics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; siloed view of the customer journey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Not enough data expertise; delayed time-to-insight and action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Channel optimization </a:t>
              </a:r>
              <a:r>
                <a:rPr lang="en-US" dirty="0">
                  <a:solidFill>
                    <a:srgbClr val="000000"/>
                  </a:solidFill>
                  <a:latin typeface="Adobe Clean SemiLight"/>
                </a:rPr>
                <a:t>to inform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next best offer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BD8DB5-37FD-43D6-9D1E-7990AAF4AC3E}"/>
                </a:ext>
              </a:extLst>
            </p:cNvPr>
            <p:cNvSpPr txBox="1"/>
            <p:nvPr/>
          </p:nvSpPr>
          <p:spPr>
            <a:xfrm>
              <a:off x="6857772" y="3185160"/>
              <a:ext cx="40949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Single, cross-channel view of the customer journey with consistent metrics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Analysis and insights accessible to the business user for immediate action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rPr>
                <a:t>Journey-based insights to inform next best experience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74121B-5664-4BC8-BBD7-910CA27FDE79}"/>
                </a:ext>
              </a:extLst>
            </p:cNvPr>
            <p:cNvSpPr/>
            <p:nvPr/>
          </p:nvSpPr>
          <p:spPr>
            <a:xfrm>
              <a:off x="5617646" y="2240280"/>
              <a:ext cx="747594" cy="646189"/>
            </a:xfrm>
            <a:prstGeom prst="rightArrow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E2E0D7-DA6F-D9E4-39E1-9F7F7214AE1A}"/>
              </a:ext>
            </a:extLst>
          </p:cNvPr>
          <p:cNvSpPr txBox="1"/>
          <p:nvPr/>
        </p:nvSpPr>
        <p:spPr>
          <a:xfrm>
            <a:off x="8705828" y="142520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[CUSTOMIZE TO CLIENT]</a:t>
            </a:r>
          </a:p>
        </p:txBody>
      </p:sp>
    </p:spTree>
    <p:extLst>
      <p:ext uri="{BB962C8B-B14F-4D97-AF65-F5344CB8AC3E}">
        <p14:creationId xmlns:p14="http://schemas.microsoft.com/office/powerpoint/2010/main" val="27779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DBB5E80-7F53-408E-9BA5-F821E16CE338}"/>
              </a:ext>
            </a:extLst>
          </p:cNvPr>
          <p:cNvSpPr/>
          <p:nvPr/>
        </p:nvSpPr>
        <p:spPr>
          <a:xfrm>
            <a:off x="4410506" y="1006144"/>
            <a:ext cx="3370991" cy="4820322"/>
          </a:xfrm>
          <a:prstGeom prst="roundRect">
            <a:avLst>
              <a:gd name="adj" fmla="val 103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9144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Real-Time Customer Profile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A7D906-E963-3A45-8A49-37025D61AD8E}"/>
              </a:ext>
            </a:extLst>
          </p:cNvPr>
          <p:cNvSpPr txBox="1"/>
          <p:nvPr/>
        </p:nvSpPr>
        <p:spPr>
          <a:xfrm>
            <a:off x="4652150" y="5060118"/>
            <a:ext cx="1041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Segmentation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9CBA2-0815-6F4D-B3F0-42F247DD5C5E}"/>
              </a:ext>
            </a:extLst>
          </p:cNvPr>
          <p:cNvSpPr txBox="1"/>
          <p:nvPr/>
        </p:nvSpPr>
        <p:spPr>
          <a:xfrm>
            <a:off x="6732675" y="506011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AI/ML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3B8DFCE-4D7F-480D-BC43-2099DE321673}"/>
              </a:ext>
            </a:extLst>
          </p:cNvPr>
          <p:cNvSpPr/>
          <p:nvPr/>
        </p:nvSpPr>
        <p:spPr>
          <a:xfrm>
            <a:off x="312403" y="1006144"/>
            <a:ext cx="3370991" cy="4820322"/>
          </a:xfrm>
          <a:prstGeom prst="roundRect">
            <a:avLst>
              <a:gd name="adj" fmla="val 103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Customer Journey Analytics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Audience Publishing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 ExtraBol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 ExtraBold"/>
              <a:ea typeface="+mn-ea"/>
              <a:cs typeface="+mn-cs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07344E-D3D4-4335-B04E-4435F4DD8559}"/>
              </a:ext>
            </a:extLst>
          </p:cNvPr>
          <p:cNvSpPr/>
          <p:nvPr/>
        </p:nvSpPr>
        <p:spPr>
          <a:xfrm>
            <a:off x="8508609" y="1006144"/>
            <a:ext cx="3370991" cy="4820322"/>
          </a:xfrm>
          <a:prstGeom prst="roundRect">
            <a:avLst>
              <a:gd name="adj" fmla="val 103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Activation &amp; Orchestration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C92B352-6761-4E11-854D-0902DB64F98F}"/>
              </a:ext>
            </a:extLst>
          </p:cNvPr>
          <p:cNvSpPr/>
          <p:nvPr/>
        </p:nvSpPr>
        <p:spPr>
          <a:xfrm>
            <a:off x="8801685" y="1998455"/>
            <a:ext cx="2784836" cy="9958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Advertising Ecosystem</a:t>
            </a: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Paid Media</a:t>
            </a: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People-Based Destinations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08405E-387E-4033-B763-D90086FE9E23}"/>
              </a:ext>
            </a:extLst>
          </p:cNvPr>
          <p:cNvSpPr/>
          <p:nvPr/>
        </p:nvSpPr>
        <p:spPr>
          <a:xfrm>
            <a:off x="586246" y="2578904"/>
            <a:ext cx="2784836" cy="212302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2296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CCB5FA2-6E5F-4505-9120-FBA01FC94754}"/>
              </a:ext>
            </a:extLst>
          </p:cNvPr>
          <p:cNvSpPr/>
          <p:nvPr/>
        </p:nvSpPr>
        <p:spPr>
          <a:xfrm>
            <a:off x="8801685" y="3141455"/>
            <a:ext cx="2784836" cy="9958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Personalization</a:t>
            </a: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On-site Personalization</a:t>
            </a: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In-app Personalization 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CA0FC60-F8DC-4C31-A646-46C77DFE4431}"/>
              </a:ext>
            </a:extLst>
          </p:cNvPr>
          <p:cNvSpPr/>
          <p:nvPr/>
        </p:nvSpPr>
        <p:spPr>
          <a:xfrm>
            <a:off x="8801685" y="4284455"/>
            <a:ext cx="2784836" cy="9958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Orchestration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SMS/In-App Notifications/Push</a:t>
            </a:r>
          </a:p>
          <a:p>
            <a:pPr marL="274320" marR="0" lvl="4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Email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9DE0EB8-C8BA-40AB-A359-E8EF3FACF4A9}"/>
              </a:ext>
            </a:extLst>
          </p:cNvPr>
          <p:cNvSpPr/>
          <p:nvPr/>
        </p:nvSpPr>
        <p:spPr>
          <a:xfrm>
            <a:off x="4680340" y="2217868"/>
            <a:ext cx="2831320" cy="2831321"/>
          </a:xfrm>
          <a:prstGeom prst="ellipse">
            <a:avLst/>
          </a:prstGeom>
          <a:noFill/>
          <a:ln w="25400" cap="rnd">
            <a:gradFill flip="none" rotWithShape="1">
              <a:gsLst>
                <a:gs pos="0">
                  <a:schemeClr val="accent6"/>
                </a:gs>
                <a:gs pos="100000">
                  <a:schemeClr val="tx2"/>
                </a:gs>
              </a:gsLst>
              <a:lin ang="1080000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3219A20-62F9-407B-821B-BF193E2151AC}"/>
              </a:ext>
            </a:extLst>
          </p:cNvPr>
          <p:cNvSpPr/>
          <p:nvPr/>
        </p:nvSpPr>
        <p:spPr>
          <a:xfrm>
            <a:off x="4847506" y="2385031"/>
            <a:ext cx="2496991" cy="2496992"/>
          </a:xfrm>
          <a:prstGeom prst="ellipse">
            <a:avLst/>
          </a:prstGeom>
          <a:solidFill>
            <a:schemeClr val="bg1"/>
          </a:solidFill>
          <a:ln w="25400" cap="rnd">
            <a:gradFill flip="none" rotWithShape="1">
              <a:gsLst>
                <a:gs pos="0">
                  <a:schemeClr val="accent6"/>
                </a:gs>
                <a:gs pos="100000">
                  <a:schemeClr val="tx2"/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056379-58B9-CD4A-BE05-91621082F2B7}"/>
              </a:ext>
            </a:extLst>
          </p:cNvPr>
          <p:cNvSpPr txBox="1"/>
          <p:nvPr/>
        </p:nvSpPr>
        <p:spPr>
          <a:xfrm>
            <a:off x="4616113" y="2107003"/>
            <a:ext cx="92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Governance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97C28B-38B3-E143-947C-DA4C38BD3A6D}"/>
              </a:ext>
            </a:extLst>
          </p:cNvPr>
          <p:cNvSpPr txBox="1"/>
          <p:nvPr/>
        </p:nvSpPr>
        <p:spPr>
          <a:xfrm>
            <a:off x="6695945" y="2107003"/>
            <a:ext cx="649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Identity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74E3C541-A6D5-4CD3-A726-AFDDAA167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4509" y="3085431"/>
            <a:ext cx="1107930" cy="11079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C3933E-64D6-4B11-A9F5-CF13E094EAF7}"/>
              </a:ext>
            </a:extLst>
          </p:cNvPr>
          <p:cNvSpPr/>
          <p:nvPr/>
        </p:nvSpPr>
        <p:spPr>
          <a:xfrm>
            <a:off x="4874849" y="2385032"/>
            <a:ext cx="609761" cy="6097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889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4FF0580-4C04-4EB2-B7A2-A9794F38EC48}"/>
              </a:ext>
            </a:extLst>
          </p:cNvPr>
          <p:cNvSpPr/>
          <p:nvPr/>
        </p:nvSpPr>
        <p:spPr>
          <a:xfrm>
            <a:off x="4874849" y="4446728"/>
            <a:ext cx="609761" cy="6097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  <a:effectLst>
            <a:outerShdw blurRad="88900" dist="38100" dir="162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52CEA4-7491-433D-B006-323A1A434EC8}"/>
              </a:ext>
            </a:extLst>
          </p:cNvPr>
          <p:cNvSpPr/>
          <p:nvPr/>
        </p:nvSpPr>
        <p:spPr>
          <a:xfrm>
            <a:off x="6707680" y="2385032"/>
            <a:ext cx="609761" cy="6097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  <a:effectLst>
            <a:outerShdw blurRad="889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31A4F6C-4DF0-4236-8AD7-5D541B43E66F}"/>
              </a:ext>
            </a:extLst>
          </p:cNvPr>
          <p:cNvSpPr/>
          <p:nvPr/>
        </p:nvSpPr>
        <p:spPr>
          <a:xfrm>
            <a:off x="6707680" y="4446728"/>
            <a:ext cx="609761" cy="6097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  <a:effectLst>
            <a:outerShdw blurRad="88900" dist="38100" dir="162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3A34DBA-455B-7F4E-9138-6A00E42106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908" y="4550053"/>
            <a:ext cx="352185" cy="3521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C05B63C-2069-8445-B967-0D52CCC2E6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917" y="2465186"/>
            <a:ext cx="424037" cy="4240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648D8C-6637-5A4D-8925-EF178F7F4FD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148" y="2360348"/>
            <a:ext cx="634217" cy="63773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BEAEEA9-B8DD-FF4C-B046-633985F731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534" y="4539891"/>
            <a:ext cx="403935" cy="403936"/>
          </a:xfrm>
          <a:prstGeom prst="rect">
            <a:avLst/>
          </a:prstGeom>
        </p:spPr>
      </p:pic>
      <p:sp>
        <p:nvSpPr>
          <p:cNvPr id="77" name="Shape 2798">
            <a:extLst>
              <a:ext uri="{FF2B5EF4-FFF2-40B4-BE49-F238E27FC236}">
                <a16:creationId xmlns:a16="http://schemas.microsoft.com/office/drawing/2014/main" id="{962247BB-2923-FD48-BA6F-20E5D5513AB3}"/>
              </a:ext>
            </a:extLst>
          </p:cNvPr>
          <p:cNvSpPr/>
          <p:nvPr/>
        </p:nvSpPr>
        <p:spPr>
          <a:xfrm>
            <a:off x="9394449" y="2457144"/>
            <a:ext cx="195276" cy="106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78" name="Shape 2855">
            <a:extLst>
              <a:ext uri="{FF2B5EF4-FFF2-40B4-BE49-F238E27FC236}">
                <a16:creationId xmlns:a16="http://schemas.microsoft.com/office/drawing/2014/main" id="{06B841C4-4C1D-E64C-BE12-A5C5CA51591F}"/>
              </a:ext>
            </a:extLst>
          </p:cNvPr>
          <p:cNvSpPr/>
          <p:nvPr/>
        </p:nvSpPr>
        <p:spPr>
          <a:xfrm>
            <a:off x="9416218" y="2635217"/>
            <a:ext cx="151738" cy="156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76" name="Shape 2643">
            <a:extLst>
              <a:ext uri="{FF2B5EF4-FFF2-40B4-BE49-F238E27FC236}">
                <a16:creationId xmlns:a16="http://schemas.microsoft.com/office/drawing/2014/main" id="{BE6BFC17-E9F9-9245-84D9-6530546E4F38}"/>
              </a:ext>
            </a:extLst>
          </p:cNvPr>
          <p:cNvSpPr/>
          <p:nvPr/>
        </p:nvSpPr>
        <p:spPr>
          <a:xfrm>
            <a:off x="9449966" y="3781789"/>
            <a:ext cx="84242" cy="154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79" name="Shape 2615">
            <a:extLst>
              <a:ext uri="{FF2B5EF4-FFF2-40B4-BE49-F238E27FC236}">
                <a16:creationId xmlns:a16="http://schemas.microsoft.com/office/drawing/2014/main" id="{4843CB5A-EC48-1845-9D03-0F02A44C3FDC}"/>
              </a:ext>
            </a:extLst>
          </p:cNvPr>
          <p:cNvSpPr/>
          <p:nvPr/>
        </p:nvSpPr>
        <p:spPr>
          <a:xfrm>
            <a:off x="9414714" y="3582710"/>
            <a:ext cx="154746" cy="15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1" name="Shape 2590">
            <a:extLst>
              <a:ext uri="{FF2B5EF4-FFF2-40B4-BE49-F238E27FC236}">
                <a16:creationId xmlns:a16="http://schemas.microsoft.com/office/drawing/2014/main" id="{C0E747DB-A34E-B34F-BEA7-03BA82139635}"/>
              </a:ext>
            </a:extLst>
          </p:cNvPr>
          <p:cNvSpPr/>
          <p:nvPr/>
        </p:nvSpPr>
        <p:spPr>
          <a:xfrm>
            <a:off x="9424222" y="4731927"/>
            <a:ext cx="127117" cy="12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2" name="Shape 2836">
            <a:extLst>
              <a:ext uri="{FF2B5EF4-FFF2-40B4-BE49-F238E27FC236}">
                <a16:creationId xmlns:a16="http://schemas.microsoft.com/office/drawing/2014/main" id="{B862A980-BF28-0345-8C06-C3E74B0DF86C}"/>
              </a:ext>
            </a:extLst>
          </p:cNvPr>
          <p:cNvSpPr/>
          <p:nvPr/>
        </p:nvSpPr>
        <p:spPr>
          <a:xfrm>
            <a:off x="9410305" y="4954541"/>
            <a:ext cx="153780" cy="101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70" tIns="38070" rIns="38070" bIns="38070" anchor="ctr"/>
          <a:lstStyle/>
          <a:p>
            <a:pPr marL="0" marR="0" lvl="0" indent="0" algn="l" defTabSz="456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73F2FD-B399-491F-B072-44AF3A4B3480}"/>
              </a:ext>
            </a:extLst>
          </p:cNvPr>
          <p:cNvCxnSpPr>
            <a:stCxn id="83" idx="1"/>
            <a:endCxn id="93" idx="1"/>
          </p:cNvCxnSpPr>
          <p:nvPr/>
        </p:nvCxnSpPr>
        <p:spPr>
          <a:xfrm rot="10800000" flipV="1">
            <a:off x="8801685" y="2496396"/>
            <a:ext cx="12700" cy="2286000"/>
          </a:xfrm>
          <a:prstGeom prst="bentConnector3">
            <a:avLst>
              <a:gd name="adj1" fmla="val 5115787"/>
            </a:avLst>
          </a:prstGeom>
          <a:solidFill>
            <a:schemeClr val="bg1"/>
          </a:solidFill>
          <a:ln w="25400" cap="rnd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113F99-953F-48C1-8309-673BCDF3DF3C}"/>
              </a:ext>
            </a:extLst>
          </p:cNvPr>
          <p:cNvCxnSpPr>
            <a:cxnSpLocks/>
          </p:cNvCxnSpPr>
          <p:nvPr/>
        </p:nvCxnSpPr>
        <p:spPr>
          <a:xfrm>
            <a:off x="7353899" y="3633527"/>
            <a:ext cx="1460487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10BD165-25C2-45E2-A032-6C8956F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50" dirty="0">
                <a:latin typeface="Adobe Clean ExtraBold"/>
              </a:rPr>
              <a:t>Turning insights into action with Adobe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E1F6C1-C9BD-4F8A-9DE6-F6F49BFAEFAC}"/>
              </a:ext>
            </a:extLst>
          </p:cNvPr>
          <p:cNvCxnSpPr>
            <a:cxnSpLocks/>
            <a:stCxn id="3" idx="3"/>
            <a:endCxn id="99" idx="2"/>
          </p:cNvCxnSpPr>
          <p:nvPr/>
        </p:nvCxnSpPr>
        <p:spPr>
          <a:xfrm flipV="1">
            <a:off x="3371082" y="3633527"/>
            <a:ext cx="1476424" cy="688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5BA52C-8EDB-4D8D-B469-490CB40DF68B}"/>
              </a:ext>
            </a:extLst>
          </p:cNvPr>
          <p:cNvSpPr txBox="1"/>
          <p:nvPr/>
        </p:nvSpPr>
        <p:spPr>
          <a:xfrm>
            <a:off x="827883" y="2702307"/>
            <a:ext cx="23460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Create Audiences Based On:</a:t>
            </a:r>
          </a:p>
          <a:p>
            <a:pPr marL="182880" marR="0" lvl="4" indent="-18288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182880" marR="0" lvl="4" indent="-18288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Journey Paths (online to offline, digital to call center)</a:t>
            </a:r>
          </a:p>
          <a:p>
            <a:pPr marL="182880" marR="0" lvl="4" indent="-18288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Events (offline purchase, support call, in-person event) </a:t>
            </a:r>
          </a:p>
          <a:p>
            <a:pPr marL="182880" marR="0" lvl="4" indent="-18288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Behaviors (page view, feature use, content download, video view)</a:t>
            </a:r>
          </a:p>
          <a:p>
            <a:pPr marL="182880" marR="0" lvl="4" indent="-18288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Profile Attributes (VoC, CRM, Loyalty)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pic>
        <p:nvPicPr>
          <p:cNvPr id="58" name="Picture 57" descr="Graphical user interface&#10;&#10;Description automatically generated">
            <a:extLst>
              <a:ext uri="{FF2B5EF4-FFF2-40B4-BE49-F238E27FC236}">
                <a16:creationId xmlns:a16="http://schemas.microsoft.com/office/drawing/2014/main" id="{36F18CAA-D882-4271-A24F-7200CAF841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894" y="4550053"/>
            <a:ext cx="1981539" cy="1385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C0B8C8-26C1-4400-A99B-ED892A3D3563}"/>
              </a:ext>
            </a:extLst>
          </p:cNvPr>
          <p:cNvCxnSpPr>
            <a:cxnSpLocks/>
          </p:cNvCxnSpPr>
          <p:nvPr/>
        </p:nvCxnSpPr>
        <p:spPr>
          <a:xfrm flipV="1">
            <a:off x="3371081" y="3636869"/>
            <a:ext cx="822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1DEFA6-FC63-4509-877E-6AE0EE31E83B}"/>
              </a:ext>
            </a:extLst>
          </p:cNvPr>
          <p:cNvCxnSpPr>
            <a:cxnSpLocks/>
          </p:cNvCxnSpPr>
          <p:nvPr/>
        </p:nvCxnSpPr>
        <p:spPr>
          <a:xfrm>
            <a:off x="7642439" y="3631455"/>
            <a:ext cx="441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AA0E58-0B04-49B9-C1B6-6FF8FC1370EE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[SOLUTION EXAMPLE]</a:t>
            </a:r>
          </a:p>
        </p:txBody>
      </p:sp>
    </p:spTree>
    <p:extLst>
      <p:ext uri="{BB962C8B-B14F-4D97-AF65-F5344CB8AC3E}">
        <p14:creationId xmlns:p14="http://schemas.microsoft.com/office/powerpoint/2010/main" val="32296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DC8-6076-764E-1F17-ACCF6FC7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59"/>
            <a:ext cx="11494008" cy="6026495"/>
          </a:xfrm>
        </p:spPr>
        <p:txBody>
          <a:bodyPr anchor="ctr"/>
          <a:lstStyle/>
          <a:p>
            <a:pPr algn="ctr"/>
            <a:r>
              <a:rPr lang="en-US" sz="40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DACD8-A0EE-AB4C-3FC4-810D0F2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6F95F-2CC3-2738-C718-D3212BD64AA9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[SHOW THE SOLUTION]</a:t>
            </a:r>
          </a:p>
        </p:txBody>
      </p:sp>
    </p:spTree>
    <p:extLst>
      <p:ext uri="{BB962C8B-B14F-4D97-AF65-F5344CB8AC3E}">
        <p14:creationId xmlns:p14="http://schemas.microsoft.com/office/powerpoint/2010/main" val="92821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30C-8104-3142-8C2F-F81F555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9" y="343421"/>
            <a:ext cx="11579384" cy="674518"/>
          </a:xfrm>
        </p:spPr>
        <p:txBody>
          <a:bodyPr/>
          <a:lstStyle/>
          <a:p>
            <a:pPr algn="ctr"/>
            <a:r>
              <a:rPr lang="en-US" dirty="0"/>
              <a:t>Adobe Experience Platform: </a:t>
            </a:r>
            <a:br>
              <a:rPr lang="en-US" b="1" dirty="0"/>
            </a:br>
            <a:r>
              <a:rPr lang="en-US" sz="2200" b="1" dirty="0"/>
              <a:t>A Next-Generation Platform for Real-Time Analysis &amp; Actionable Profiles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A099A1B5-C168-4910-AECF-48BF06740DB3}"/>
              </a:ext>
            </a:extLst>
          </p:cNvPr>
          <p:cNvSpPr/>
          <p:nvPr/>
        </p:nvSpPr>
        <p:spPr>
          <a:xfrm>
            <a:off x="1239455" y="1405647"/>
            <a:ext cx="10720777" cy="4385716"/>
          </a:xfrm>
          <a:prstGeom prst="round1Rect">
            <a:avLst>
              <a:gd name="adj" fmla="val 6245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933BF-0389-44E8-AAF7-7EAB0CB5CDC6}"/>
              </a:ext>
            </a:extLst>
          </p:cNvPr>
          <p:cNvSpPr txBox="1"/>
          <p:nvPr/>
        </p:nvSpPr>
        <p:spPr>
          <a:xfrm>
            <a:off x="265217" y="1829949"/>
            <a:ext cx="435903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C4195-BA5F-4ECD-AE74-D254E5D36659}"/>
              </a:ext>
            </a:extLst>
          </p:cNvPr>
          <p:cNvSpPr txBox="1"/>
          <p:nvPr/>
        </p:nvSpPr>
        <p:spPr>
          <a:xfrm>
            <a:off x="265215" y="3427344"/>
            <a:ext cx="910269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F490-03BD-40BF-AFEE-D82CF68374AD}"/>
              </a:ext>
            </a:extLst>
          </p:cNvPr>
          <p:cNvSpPr txBox="1"/>
          <p:nvPr/>
        </p:nvSpPr>
        <p:spPr>
          <a:xfrm>
            <a:off x="265215" y="2482695"/>
            <a:ext cx="780460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FD37F-3D14-4EF0-B65A-61AA73A4BAE0}"/>
              </a:ext>
            </a:extLst>
          </p:cNvPr>
          <p:cNvSpPr txBox="1"/>
          <p:nvPr/>
        </p:nvSpPr>
        <p:spPr>
          <a:xfrm>
            <a:off x="265216" y="4830907"/>
            <a:ext cx="69071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F573-2636-4DF9-AB28-C65B3A89110F}"/>
              </a:ext>
            </a:extLst>
          </p:cNvPr>
          <p:cNvSpPr txBox="1"/>
          <p:nvPr/>
        </p:nvSpPr>
        <p:spPr>
          <a:xfrm>
            <a:off x="265215" y="4387838"/>
            <a:ext cx="58494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80937-5FD7-47EB-9486-C45D4C701B8B}"/>
              </a:ext>
            </a:extLst>
          </p:cNvPr>
          <p:cNvSpPr/>
          <p:nvPr/>
        </p:nvSpPr>
        <p:spPr>
          <a:xfrm>
            <a:off x="1335742" y="4158719"/>
            <a:ext cx="10528207" cy="1512591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E87ED-5117-42E7-9FEE-D4254832DA07}"/>
              </a:ext>
            </a:extLst>
          </p:cNvPr>
          <p:cNvSpPr txBox="1"/>
          <p:nvPr/>
        </p:nvSpPr>
        <p:spPr>
          <a:xfrm>
            <a:off x="5242544" y="5216544"/>
            <a:ext cx="2780830" cy="3302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Data   |   Sensei   |  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63FF2-B2AD-436A-8E9C-0B7BE4251D80}"/>
              </a:ext>
            </a:extLst>
          </p:cNvPr>
          <p:cNvSpPr txBox="1"/>
          <p:nvPr/>
        </p:nvSpPr>
        <p:spPr>
          <a:xfrm>
            <a:off x="4747963" y="4811199"/>
            <a:ext cx="3769992" cy="37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Adobe Experience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5B7AD-0156-42B9-9F9F-446B10E030C9}"/>
              </a:ext>
            </a:extLst>
          </p:cNvPr>
          <p:cNvSpPr txBox="1"/>
          <p:nvPr/>
        </p:nvSpPr>
        <p:spPr>
          <a:xfrm>
            <a:off x="3263175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FD2E7-02F6-4A7C-AF18-10CA7283A8C4}"/>
              </a:ext>
            </a:extLst>
          </p:cNvPr>
          <p:cNvSpPr txBox="1"/>
          <p:nvPr/>
        </p:nvSpPr>
        <p:spPr>
          <a:xfrm>
            <a:off x="4226892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Customer Journey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4A3EC-5166-41AE-96DD-7379A73D4B0B}"/>
              </a:ext>
            </a:extLst>
          </p:cNvPr>
          <p:cNvSpPr txBox="1"/>
          <p:nvPr/>
        </p:nvSpPr>
        <p:spPr>
          <a:xfrm>
            <a:off x="615432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Audience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77975-D878-4352-8B3E-0969C5C8B220}"/>
              </a:ext>
            </a:extLst>
          </p:cNvPr>
          <p:cNvSpPr txBox="1"/>
          <p:nvPr/>
        </p:nvSpPr>
        <p:spPr>
          <a:xfrm>
            <a:off x="808176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Campaign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F091-37F3-4AD6-B1D6-5AFCA5FFB8EE}"/>
              </a:ext>
            </a:extLst>
          </p:cNvPr>
          <p:cNvSpPr txBox="1"/>
          <p:nvPr/>
        </p:nvSpPr>
        <p:spPr>
          <a:xfrm>
            <a:off x="133574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Experience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9CC6E-4394-4D1A-84D0-395900CD26E1}"/>
              </a:ext>
            </a:extLst>
          </p:cNvPr>
          <p:cNvSpPr txBox="1"/>
          <p:nvPr/>
        </p:nvSpPr>
        <p:spPr>
          <a:xfrm>
            <a:off x="229945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Commerce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55505-691C-4815-8E31-6F65141EAA2C}"/>
              </a:ext>
            </a:extLst>
          </p:cNvPr>
          <p:cNvSpPr txBox="1"/>
          <p:nvPr/>
        </p:nvSpPr>
        <p:spPr>
          <a:xfrm>
            <a:off x="1000919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Marketo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Engage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D067C-2F57-4FFF-9CB2-8CF2026367DB}"/>
              </a:ext>
            </a:extLst>
          </p:cNvPr>
          <p:cNvSpPr txBox="1"/>
          <p:nvPr/>
        </p:nvSpPr>
        <p:spPr>
          <a:xfrm>
            <a:off x="904547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tIns="45708" rIns="91416" bIns="45708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/>
                <a:ea typeface="Adobe Clean Light" charset="0"/>
                <a:cs typeface="Adobe Clean Light" charset="0"/>
              </a:rPr>
              <a:t>Adobe Journey Optimizer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Medium" panose="020B0503020404020204" pitchFamily="34" charset="0"/>
              <a:ea typeface="Adobe Clean Light" charset="0"/>
              <a:cs typeface="Adobe Clean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5A25B-7ADC-4E1E-8711-9015F7624108}"/>
              </a:ext>
            </a:extLst>
          </p:cNvPr>
          <p:cNvSpPr txBox="1"/>
          <p:nvPr/>
        </p:nvSpPr>
        <p:spPr>
          <a:xfrm>
            <a:off x="519061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Real-Time CDP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6932D-6B01-4A50-81AC-912E78EC1AB6}"/>
              </a:ext>
            </a:extLst>
          </p:cNvPr>
          <p:cNvSpPr txBox="1"/>
          <p:nvPr/>
        </p:nvSpPr>
        <p:spPr>
          <a:xfrm>
            <a:off x="10972913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Workfront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2B508-5458-4D9F-A039-B532C8A0C21A}"/>
              </a:ext>
            </a:extLst>
          </p:cNvPr>
          <p:cNvSpPr txBox="1"/>
          <p:nvPr/>
        </p:nvSpPr>
        <p:spPr>
          <a:xfrm>
            <a:off x="7118044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429CD-E871-402A-9393-E51B0838359E}"/>
              </a:ext>
            </a:extLst>
          </p:cNvPr>
          <p:cNvSpPr txBox="1"/>
          <p:nvPr/>
        </p:nvSpPr>
        <p:spPr>
          <a:xfrm>
            <a:off x="4042222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Segmentation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EED4B-59B4-4F84-B1BC-B6E8877B51E3}"/>
              </a:ext>
            </a:extLst>
          </p:cNvPr>
          <p:cNvSpPr txBox="1"/>
          <p:nvPr/>
        </p:nvSpPr>
        <p:spPr>
          <a:xfrm>
            <a:off x="5348575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Ingestion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C589B-5AD4-4BB3-A8D0-E1F9A8BD09ED}"/>
              </a:ext>
            </a:extLst>
          </p:cNvPr>
          <p:cNvSpPr txBox="1"/>
          <p:nvPr/>
        </p:nvSpPr>
        <p:spPr>
          <a:xfrm>
            <a:off x="9267633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Privacy &amp; Governance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17FCE-D751-43CB-BCA6-5A27224AAA21}"/>
              </a:ext>
            </a:extLst>
          </p:cNvPr>
          <p:cNvSpPr txBox="1"/>
          <p:nvPr/>
        </p:nvSpPr>
        <p:spPr>
          <a:xfrm>
            <a:off x="273587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0E339-F17D-432F-B21A-991CCD522684}"/>
              </a:ext>
            </a:extLst>
          </p:cNvPr>
          <p:cNvSpPr txBox="1"/>
          <p:nvPr/>
        </p:nvSpPr>
        <p:spPr>
          <a:xfrm>
            <a:off x="6654928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Query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E325B-BD2A-44D8-AD84-5580A3704571}"/>
              </a:ext>
            </a:extLst>
          </p:cNvPr>
          <p:cNvSpPr txBox="1"/>
          <p:nvPr/>
        </p:nvSpPr>
        <p:spPr>
          <a:xfrm>
            <a:off x="796128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AI/ML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BE0D6-B044-42CF-B4DE-80AAA546177B}"/>
              </a:ext>
            </a:extLst>
          </p:cNvPr>
          <p:cNvSpPr txBox="1"/>
          <p:nvPr/>
        </p:nvSpPr>
        <p:spPr>
          <a:xfrm>
            <a:off x="10573984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Destination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F08BA4-3231-4AA5-9377-DF2461CD5F13}"/>
              </a:ext>
            </a:extLst>
          </p:cNvPr>
          <p:cNvSpPr/>
          <p:nvPr/>
        </p:nvSpPr>
        <p:spPr>
          <a:xfrm>
            <a:off x="1335742" y="2269422"/>
            <a:ext cx="1858349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Content &amp; Commerce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3DE50-7610-4C2F-A039-23563BA94661}"/>
              </a:ext>
            </a:extLst>
          </p:cNvPr>
          <p:cNvSpPr/>
          <p:nvPr/>
        </p:nvSpPr>
        <p:spPr>
          <a:xfrm>
            <a:off x="3263177" y="2269422"/>
            <a:ext cx="3785183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Data Insights &amp; Audiences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788ECF-4079-48EC-86B8-35C7EB00A73E}"/>
              </a:ext>
            </a:extLst>
          </p:cNvPr>
          <p:cNvSpPr/>
          <p:nvPr/>
        </p:nvSpPr>
        <p:spPr>
          <a:xfrm>
            <a:off x="7116916" y="2269422"/>
            <a:ext cx="3783315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Customer Journeys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66C666-BD62-4219-B5B3-214692608FA0}"/>
              </a:ext>
            </a:extLst>
          </p:cNvPr>
          <p:cNvSpPr/>
          <p:nvPr/>
        </p:nvSpPr>
        <p:spPr>
          <a:xfrm>
            <a:off x="10972913" y="2269422"/>
            <a:ext cx="891034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Marketing Workflow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9A3C06-33BA-4BC7-AC85-978D112B29FF}"/>
              </a:ext>
            </a:extLst>
          </p:cNvPr>
          <p:cNvGrpSpPr/>
          <p:nvPr/>
        </p:nvGrpSpPr>
        <p:grpSpPr>
          <a:xfrm>
            <a:off x="5100679" y="1686022"/>
            <a:ext cx="3212524" cy="395546"/>
            <a:chOff x="5092351" y="2091188"/>
            <a:chExt cx="3213361" cy="3956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7EE2A2-313F-436F-8288-D1B98BB495CB}"/>
                </a:ext>
              </a:extLst>
            </p:cNvPr>
            <p:cNvSpPr txBox="1"/>
            <p:nvPr/>
          </p:nvSpPr>
          <p:spPr>
            <a:xfrm>
              <a:off x="5505607" y="2093741"/>
              <a:ext cx="2800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Adobe Experience Cloud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205BF22-02B1-4A34-AAAB-C430AC202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2351" y="2091188"/>
              <a:ext cx="393543" cy="395649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61CF67-35C5-4C8E-8599-B225C2875DD3}"/>
              </a:ext>
            </a:extLst>
          </p:cNvPr>
          <p:cNvCxnSpPr>
            <a:cxnSpLocks/>
          </p:cNvCxnSpPr>
          <p:nvPr/>
        </p:nvCxnSpPr>
        <p:spPr>
          <a:xfrm>
            <a:off x="3687603" y="5173011"/>
            <a:ext cx="5824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F59696-54F8-4777-8E02-50473116462E}"/>
              </a:ext>
            </a:extLst>
          </p:cNvPr>
          <p:cNvSpPr txBox="1"/>
          <p:nvPr/>
        </p:nvSpPr>
        <p:spPr>
          <a:xfrm>
            <a:off x="1429517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Identity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58EB8-2F3D-12F2-8DB4-ECA0820581B2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[HIGHLIGHT APPLICATIONS]</a:t>
            </a:r>
          </a:p>
        </p:txBody>
      </p:sp>
    </p:spTree>
    <p:extLst>
      <p:ext uri="{BB962C8B-B14F-4D97-AF65-F5344CB8AC3E}">
        <p14:creationId xmlns:p14="http://schemas.microsoft.com/office/powerpoint/2010/main" val="12799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B2D7EDC-6998-A44D-B8EB-05D40CE158F9}"/>
              </a:ext>
            </a:extLst>
          </p:cNvPr>
          <p:cNvSpPr/>
          <p:nvPr/>
        </p:nvSpPr>
        <p:spPr>
          <a:xfrm>
            <a:off x="7979967" y="1357124"/>
            <a:ext cx="2019248" cy="3299783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F1F7BA-0D8F-2649-8CBB-207B236A35FB}"/>
              </a:ext>
            </a:extLst>
          </p:cNvPr>
          <p:cNvSpPr/>
          <p:nvPr/>
        </p:nvSpPr>
        <p:spPr>
          <a:xfrm>
            <a:off x="4065060" y="1369025"/>
            <a:ext cx="1959858" cy="328788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16FB4-F17C-7F41-A62F-6BDEF061A438}"/>
              </a:ext>
            </a:extLst>
          </p:cNvPr>
          <p:cNvSpPr/>
          <p:nvPr/>
        </p:nvSpPr>
        <p:spPr>
          <a:xfrm>
            <a:off x="11490" y="1332148"/>
            <a:ext cx="2106834" cy="3402693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734CC155-B4C2-7A47-9D23-F8D588A965AF}"/>
              </a:ext>
            </a:extLst>
          </p:cNvPr>
          <p:cNvSpPr/>
          <p:nvPr/>
        </p:nvSpPr>
        <p:spPr>
          <a:xfrm>
            <a:off x="9955941" y="1015070"/>
            <a:ext cx="2232882" cy="34059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BB24075-31C3-8B49-BF62-7545236EB8E5}"/>
              </a:ext>
            </a:extLst>
          </p:cNvPr>
          <p:cNvSpPr/>
          <p:nvPr/>
        </p:nvSpPr>
        <p:spPr>
          <a:xfrm>
            <a:off x="7863264" y="1015422"/>
            <a:ext cx="2319429" cy="340599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297EE19F-D7A4-6747-A41C-120D70DF8FBC}"/>
              </a:ext>
            </a:extLst>
          </p:cNvPr>
          <p:cNvSpPr/>
          <p:nvPr/>
        </p:nvSpPr>
        <p:spPr>
          <a:xfrm>
            <a:off x="5983488" y="1015422"/>
            <a:ext cx="2090439" cy="340599"/>
          </a:xfrm>
          <a:prstGeom prst="homePlat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26AFA25C-9F8E-154B-9F48-9F88AE1ADF6F}"/>
              </a:ext>
            </a:extLst>
          </p:cNvPr>
          <p:cNvSpPr/>
          <p:nvPr/>
        </p:nvSpPr>
        <p:spPr>
          <a:xfrm>
            <a:off x="3989474" y="1015423"/>
            <a:ext cx="2180955" cy="34059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02906BE7-2DCF-9548-B3AB-A02F2947BBB6}"/>
              </a:ext>
            </a:extLst>
          </p:cNvPr>
          <p:cNvSpPr/>
          <p:nvPr/>
        </p:nvSpPr>
        <p:spPr>
          <a:xfrm>
            <a:off x="2009305" y="1015247"/>
            <a:ext cx="2242381" cy="340599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1F2CC90-FB03-3147-AC18-2DF3A87A3559}"/>
              </a:ext>
            </a:extLst>
          </p:cNvPr>
          <p:cNvSpPr/>
          <p:nvPr/>
        </p:nvSpPr>
        <p:spPr>
          <a:xfrm>
            <a:off x="-79911" y="1015334"/>
            <a:ext cx="2376548" cy="340599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3AED43-6A51-5C4D-8108-44AB81FB0AD2}"/>
              </a:ext>
            </a:extLst>
          </p:cNvPr>
          <p:cNvSpPr txBox="1"/>
          <p:nvPr/>
        </p:nvSpPr>
        <p:spPr>
          <a:xfrm>
            <a:off x="3177" y="994541"/>
            <a:ext cx="1990207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iscovering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BE686-D544-AB49-8D9C-9ED3943BDC7B}"/>
              </a:ext>
            </a:extLst>
          </p:cNvPr>
          <p:cNvSpPr txBox="1"/>
          <p:nvPr/>
        </p:nvSpPr>
        <p:spPr>
          <a:xfrm>
            <a:off x="2549886" y="1031380"/>
            <a:ext cx="1172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Researching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2DBAC-2599-7D4A-AE4A-C606D3505F56}"/>
              </a:ext>
            </a:extLst>
          </p:cNvPr>
          <p:cNvSpPr txBox="1"/>
          <p:nvPr/>
        </p:nvSpPr>
        <p:spPr>
          <a:xfrm>
            <a:off x="4280202" y="1021437"/>
            <a:ext cx="16594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Dealer Experience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63B391-596B-704D-90CB-2D94812AB9FD}"/>
              </a:ext>
            </a:extLst>
          </p:cNvPr>
          <p:cNvSpPr txBox="1"/>
          <p:nvPr/>
        </p:nvSpPr>
        <p:spPr>
          <a:xfrm>
            <a:off x="6435065" y="1021437"/>
            <a:ext cx="1172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Researching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75CAC-B3DF-2F41-9A5A-4A978D450441}"/>
              </a:ext>
            </a:extLst>
          </p:cNvPr>
          <p:cNvSpPr txBox="1"/>
          <p:nvPr/>
        </p:nvSpPr>
        <p:spPr>
          <a:xfrm>
            <a:off x="8439132" y="1021433"/>
            <a:ext cx="114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Purchasing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2B5307-2AFC-0742-8832-494E455300DB}"/>
              </a:ext>
            </a:extLst>
          </p:cNvPr>
          <p:cNvSpPr txBox="1"/>
          <p:nvPr/>
        </p:nvSpPr>
        <p:spPr>
          <a:xfrm>
            <a:off x="10707422" y="1009568"/>
            <a:ext cx="763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Selling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D1D4E4-D4BF-AB4F-82A1-931C04AC9250}"/>
              </a:ext>
            </a:extLst>
          </p:cNvPr>
          <p:cNvSpPr/>
          <p:nvPr/>
        </p:nvSpPr>
        <p:spPr>
          <a:xfrm>
            <a:off x="146654" y="1774229"/>
            <a:ext cx="1975170" cy="823278"/>
          </a:xfrm>
          <a:prstGeom prst="rect">
            <a:avLst/>
          </a:prstGeom>
        </p:spPr>
        <p:txBody>
          <a:bodyPr wrap="square" lIns="91416" tIns="45708" rIns="91416" bIns="45708" anchor="t">
            <a:spAutoFit/>
          </a:bodyPr>
          <a:lstStyle/>
          <a:p>
            <a:pPr marL="111760" marR="0" lvl="0" indent="-1117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Browsing for car buying sites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111760" marR="0" lvl="0" indent="-1117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Paid advertising</a:t>
            </a:r>
          </a:p>
          <a:p>
            <a:pPr marL="111760" marR="0" lvl="0" indent="-1117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Researching on a website</a:t>
            </a:r>
          </a:p>
          <a:p>
            <a:pPr marL="111760" marR="0" lvl="0" indent="-1117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Identity exchange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398A72-AB69-E949-801B-6A6B2671636D}"/>
              </a:ext>
            </a:extLst>
          </p:cNvPr>
          <p:cNvSpPr/>
          <p:nvPr/>
        </p:nvSpPr>
        <p:spPr>
          <a:xfrm>
            <a:off x="2154729" y="2950067"/>
            <a:ext cx="1947682" cy="9387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12679" marR="0" lvl="0" indent="-11267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Additional browsing and buying research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112395" marR="0" lvl="0" indent="-1123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Customer survey to understand intent and CSAT</a:t>
            </a:r>
          </a:p>
          <a:p>
            <a:pPr marL="112395" marR="0" lvl="0" indent="-1123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Authentication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8D9B35-6FF2-054D-88F8-A4909274D811}"/>
              </a:ext>
            </a:extLst>
          </p:cNvPr>
          <p:cNvSpPr txBox="1"/>
          <p:nvPr/>
        </p:nvSpPr>
        <p:spPr>
          <a:xfrm>
            <a:off x="4024504" y="1580577"/>
            <a:ext cx="2058386" cy="977166"/>
          </a:xfrm>
          <a:prstGeom prst="rect">
            <a:avLst/>
          </a:prstGeom>
          <a:noFill/>
        </p:spPr>
        <p:txBody>
          <a:bodyPr wrap="square" lIns="91416" tIns="45708" rIns="91416" bIns="45708" rtlCol="0" anchor="t">
            <a:spAutoFit/>
          </a:bodyPr>
          <a:lstStyle/>
          <a:p>
            <a:pPr marL="170764" marR="0" lvl="0" indent="-1707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Email nurture campaigns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170764" marR="0" lvl="0" indent="-1707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In-person experiences – dealer, etc.</a:t>
            </a:r>
          </a:p>
          <a:p>
            <a:pPr marL="170764" marR="0" lvl="0" indent="-1707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170764" marR="0" lvl="0" indent="-1707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DE235A-4694-944C-855C-885BE9669A99}"/>
              </a:ext>
            </a:extLst>
          </p:cNvPr>
          <p:cNvSpPr/>
          <p:nvPr/>
        </p:nvSpPr>
        <p:spPr>
          <a:xfrm>
            <a:off x="5984681" y="3294996"/>
            <a:ext cx="1926866" cy="7463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348" marR="0" lvl="0" indent="-17134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Mobile app adoption</a:t>
            </a:r>
          </a:p>
          <a:p>
            <a:pPr marL="170815" marR="0" lvl="0" indent="-17081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Mobile app tools for additional research – building, pricing, financing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B388F3-C769-CB4E-AB72-469A361057B6}"/>
              </a:ext>
            </a:extLst>
          </p:cNvPr>
          <p:cNvSpPr/>
          <p:nvPr/>
        </p:nvSpPr>
        <p:spPr>
          <a:xfrm>
            <a:off x="7962923" y="1521397"/>
            <a:ext cx="2109490" cy="5924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0815" marR="0" lvl="0" indent="-17081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In-person purchase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170815" marR="0" lvl="0" indent="-17081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rPr>
              <a:t>Personalized emails to drive satisfaction and upsell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BFC343-E95C-124F-A6A9-F09D1AD02EDD}"/>
              </a:ext>
            </a:extLst>
          </p:cNvPr>
          <p:cNvSpPr txBox="1"/>
          <p:nvPr/>
        </p:nvSpPr>
        <p:spPr>
          <a:xfrm>
            <a:off x="10086316" y="2930836"/>
            <a:ext cx="2048653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0815" marR="0" lvl="0" indent="-17081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New experience for selling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D71DDF-1388-8E4D-90EE-B688FCCF6741}"/>
              </a:ext>
            </a:extLst>
          </p:cNvPr>
          <p:cNvSpPr/>
          <p:nvPr/>
        </p:nvSpPr>
        <p:spPr>
          <a:xfrm flipH="1">
            <a:off x="1269209" y="2178412"/>
            <a:ext cx="1484817" cy="1992134"/>
          </a:xfrm>
          <a:custGeom>
            <a:avLst/>
            <a:gdLst>
              <a:gd name="connsiteX0" fmla="*/ 0 w 1944414"/>
              <a:gd name="connsiteY0" fmla="*/ 47955 h 2349721"/>
              <a:gd name="connsiteX1" fmla="*/ 315310 w 1944414"/>
              <a:gd name="connsiteY1" fmla="*/ 68976 h 2349721"/>
              <a:gd name="connsiteX2" fmla="*/ 746235 w 1944414"/>
              <a:gd name="connsiteY2" fmla="*/ 710107 h 2349721"/>
              <a:gd name="connsiteX3" fmla="*/ 1576552 w 1944414"/>
              <a:gd name="connsiteY3" fmla="*/ 1960838 h 2349721"/>
              <a:gd name="connsiteX4" fmla="*/ 1807779 w 1944414"/>
              <a:gd name="connsiteY4" fmla="*/ 2244617 h 2349721"/>
              <a:gd name="connsiteX5" fmla="*/ 1944414 w 1944414"/>
              <a:gd name="connsiteY5" fmla="*/ 2349721 h 2349721"/>
              <a:gd name="connsiteX6" fmla="*/ 1944414 w 1944414"/>
              <a:gd name="connsiteY6" fmla="*/ 2349721 h 2349721"/>
              <a:gd name="connsiteX7" fmla="*/ 1944414 w 1944414"/>
              <a:gd name="connsiteY7" fmla="*/ 2339210 h 234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414" h="2349721">
                <a:moveTo>
                  <a:pt x="0" y="47955"/>
                </a:moveTo>
                <a:cubicBezTo>
                  <a:pt x="95469" y="3286"/>
                  <a:pt x="190938" y="-41383"/>
                  <a:pt x="315310" y="68976"/>
                </a:cubicBezTo>
                <a:cubicBezTo>
                  <a:pt x="439683" y="179335"/>
                  <a:pt x="746235" y="710107"/>
                  <a:pt x="746235" y="710107"/>
                </a:cubicBezTo>
                <a:cubicBezTo>
                  <a:pt x="956442" y="1025417"/>
                  <a:pt x="1399628" y="1705086"/>
                  <a:pt x="1576552" y="1960838"/>
                </a:cubicBezTo>
                <a:cubicBezTo>
                  <a:pt x="1753476" y="2216590"/>
                  <a:pt x="1746469" y="2179803"/>
                  <a:pt x="1807779" y="2244617"/>
                </a:cubicBezTo>
                <a:cubicBezTo>
                  <a:pt x="1869089" y="2309431"/>
                  <a:pt x="1944414" y="2349721"/>
                  <a:pt x="1944414" y="2349721"/>
                </a:cubicBezTo>
                <a:lnTo>
                  <a:pt x="1944414" y="2349721"/>
                </a:lnTo>
                <a:lnTo>
                  <a:pt x="1944414" y="233921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D050EA3-53B1-9749-B9F8-C699663DB81A}"/>
              </a:ext>
            </a:extLst>
          </p:cNvPr>
          <p:cNvSpPr/>
          <p:nvPr/>
        </p:nvSpPr>
        <p:spPr>
          <a:xfrm>
            <a:off x="3376043" y="2239310"/>
            <a:ext cx="1294269" cy="1706393"/>
          </a:xfrm>
          <a:custGeom>
            <a:avLst/>
            <a:gdLst>
              <a:gd name="connsiteX0" fmla="*/ 0 w 1944414"/>
              <a:gd name="connsiteY0" fmla="*/ 47955 h 2349721"/>
              <a:gd name="connsiteX1" fmla="*/ 315310 w 1944414"/>
              <a:gd name="connsiteY1" fmla="*/ 68976 h 2349721"/>
              <a:gd name="connsiteX2" fmla="*/ 746235 w 1944414"/>
              <a:gd name="connsiteY2" fmla="*/ 710107 h 2349721"/>
              <a:gd name="connsiteX3" fmla="*/ 1576552 w 1944414"/>
              <a:gd name="connsiteY3" fmla="*/ 1960838 h 2349721"/>
              <a:gd name="connsiteX4" fmla="*/ 1807779 w 1944414"/>
              <a:gd name="connsiteY4" fmla="*/ 2244617 h 2349721"/>
              <a:gd name="connsiteX5" fmla="*/ 1944414 w 1944414"/>
              <a:gd name="connsiteY5" fmla="*/ 2349721 h 2349721"/>
              <a:gd name="connsiteX6" fmla="*/ 1944414 w 1944414"/>
              <a:gd name="connsiteY6" fmla="*/ 2349721 h 2349721"/>
              <a:gd name="connsiteX7" fmla="*/ 1944414 w 1944414"/>
              <a:gd name="connsiteY7" fmla="*/ 2339210 h 234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414" h="2349721">
                <a:moveTo>
                  <a:pt x="0" y="47955"/>
                </a:moveTo>
                <a:cubicBezTo>
                  <a:pt x="95469" y="3286"/>
                  <a:pt x="190938" y="-41383"/>
                  <a:pt x="315310" y="68976"/>
                </a:cubicBezTo>
                <a:cubicBezTo>
                  <a:pt x="439683" y="179335"/>
                  <a:pt x="746235" y="710107"/>
                  <a:pt x="746235" y="710107"/>
                </a:cubicBezTo>
                <a:cubicBezTo>
                  <a:pt x="956442" y="1025417"/>
                  <a:pt x="1399628" y="1705086"/>
                  <a:pt x="1576552" y="1960838"/>
                </a:cubicBezTo>
                <a:cubicBezTo>
                  <a:pt x="1753476" y="2216590"/>
                  <a:pt x="1746469" y="2179803"/>
                  <a:pt x="1807779" y="2244617"/>
                </a:cubicBezTo>
                <a:cubicBezTo>
                  <a:pt x="1869089" y="2309431"/>
                  <a:pt x="1944414" y="2349721"/>
                  <a:pt x="1944414" y="2349721"/>
                </a:cubicBezTo>
                <a:lnTo>
                  <a:pt x="1944414" y="2349721"/>
                </a:lnTo>
                <a:lnTo>
                  <a:pt x="1944414" y="233921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0A04C18-A993-F642-B364-3DB46C5718B9}"/>
              </a:ext>
            </a:extLst>
          </p:cNvPr>
          <p:cNvSpPr/>
          <p:nvPr/>
        </p:nvSpPr>
        <p:spPr>
          <a:xfrm flipH="1">
            <a:off x="5441515" y="2354051"/>
            <a:ext cx="1102177" cy="1579775"/>
          </a:xfrm>
          <a:custGeom>
            <a:avLst/>
            <a:gdLst>
              <a:gd name="connsiteX0" fmla="*/ 0 w 1944414"/>
              <a:gd name="connsiteY0" fmla="*/ 47955 h 2349721"/>
              <a:gd name="connsiteX1" fmla="*/ 315310 w 1944414"/>
              <a:gd name="connsiteY1" fmla="*/ 68976 h 2349721"/>
              <a:gd name="connsiteX2" fmla="*/ 746235 w 1944414"/>
              <a:gd name="connsiteY2" fmla="*/ 710107 h 2349721"/>
              <a:gd name="connsiteX3" fmla="*/ 1576552 w 1944414"/>
              <a:gd name="connsiteY3" fmla="*/ 1960838 h 2349721"/>
              <a:gd name="connsiteX4" fmla="*/ 1807779 w 1944414"/>
              <a:gd name="connsiteY4" fmla="*/ 2244617 h 2349721"/>
              <a:gd name="connsiteX5" fmla="*/ 1944414 w 1944414"/>
              <a:gd name="connsiteY5" fmla="*/ 2349721 h 2349721"/>
              <a:gd name="connsiteX6" fmla="*/ 1944414 w 1944414"/>
              <a:gd name="connsiteY6" fmla="*/ 2349721 h 2349721"/>
              <a:gd name="connsiteX7" fmla="*/ 1944414 w 1944414"/>
              <a:gd name="connsiteY7" fmla="*/ 2339210 h 234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414" h="2349721">
                <a:moveTo>
                  <a:pt x="0" y="47955"/>
                </a:moveTo>
                <a:cubicBezTo>
                  <a:pt x="95469" y="3286"/>
                  <a:pt x="190938" y="-41383"/>
                  <a:pt x="315310" y="68976"/>
                </a:cubicBezTo>
                <a:cubicBezTo>
                  <a:pt x="439683" y="179335"/>
                  <a:pt x="746235" y="710107"/>
                  <a:pt x="746235" y="710107"/>
                </a:cubicBezTo>
                <a:cubicBezTo>
                  <a:pt x="956442" y="1025417"/>
                  <a:pt x="1399628" y="1705086"/>
                  <a:pt x="1576552" y="1960838"/>
                </a:cubicBezTo>
                <a:cubicBezTo>
                  <a:pt x="1753476" y="2216590"/>
                  <a:pt x="1746469" y="2179803"/>
                  <a:pt x="1807779" y="2244617"/>
                </a:cubicBezTo>
                <a:cubicBezTo>
                  <a:pt x="1869089" y="2309431"/>
                  <a:pt x="1944414" y="2349721"/>
                  <a:pt x="1944414" y="2349721"/>
                </a:cubicBezTo>
                <a:lnTo>
                  <a:pt x="1944414" y="2349721"/>
                </a:lnTo>
                <a:lnTo>
                  <a:pt x="1944414" y="233921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EBEA84A5-0647-F448-B3EE-428EDCA178D0}"/>
              </a:ext>
            </a:extLst>
          </p:cNvPr>
          <p:cNvSpPr/>
          <p:nvPr/>
        </p:nvSpPr>
        <p:spPr>
          <a:xfrm>
            <a:off x="7335953" y="2285379"/>
            <a:ext cx="1162787" cy="1400396"/>
          </a:xfrm>
          <a:custGeom>
            <a:avLst/>
            <a:gdLst>
              <a:gd name="connsiteX0" fmla="*/ 0 w 1944414"/>
              <a:gd name="connsiteY0" fmla="*/ 47955 h 2349721"/>
              <a:gd name="connsiteX1" fmla="*/ 315310 w 1944414"/>
              <a:gd name="connsiteY1" fmla="*/ 68976 h 2349721"/>
              <a:gd name="connsiteX2" fmla="*/ 746235 w 1944414"/>
              <a:gd name="connsiteY2" fmla="*/ 710107 h 2349721"/>
              <a:gd name="connsiteX3" fmla="*/ 1576552 w 1944414"/>
              <a:gd name="connsiteY3" fmla="*/ 1960838 h 2349721"/>
              <a:gd name="connsiteX4" fmla="*/ 1807779 w 1944414"/>
              <a:gd name="connsiteY4" fmla="*/ 2244617 h 2349721"/>
              <a:gd name="connsiteX5" fmla="*/ 1944414 w 1944414"/>
              <a:gd name="connsiteY5" fmla="*/ 2349721 h 2349721"/>
              <a:gd name="connsiteX6" fmla="*/ 1944414 w 1944414"/>
              <a:gd name="connsiteY6" fmla="*/ 2349721 h 2349721"/>
              <a:gd name="connsiteX7" fmla="*/ 1944414 w 1944414"/>
              <a:gd name="connsiteY7" fmla="*/ 2339210 h 234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414" h="2349721">
                <a:moveTo>
                  <a:pt x="0" y="47955"/>
                </a:moveTo>
                <a:cubicBezTo>
                  <a:pt x="95469" y="3286"/>
                  <a:pt x="190938" y="-41383"/>
                  <a:pt x="315310" y="68976"/>
                </a:cubicBezTo>
                <a:cubicBezTo>
                  <a:pt x="439683" y="179335"/>
                  <a:pt x="746235" y="710107"/>
                  <a:pt x="746235" y="710107"/>
                </a:cubicBezTo>
                <a:cubicBezTo>
                  <a:pt x="956442" y="1025417"/>
                  <a:pt x="1399628" y="1705086"/>
                  <a:pt x="1576552" y="1960838"/>
                </a:cubicBezTo>
                <a:cubicBezTo>
                  <a:pt x="1753476" y="2216590"/>
                  <a:pt x="1746469" y="2179803"/>
                  <a:pt x="1807779" y="2244617"/>
                </a:cubicBezTo>
                <a:cubicBezTo>
                  <a:pt x="1869089" y="2309431"/>
                  <a:pt x="1944414" y="2349721"/>
                  <a:pt x="1944414" y="2349721"/>
                </a:cubicBezTo>
                <a:lnTo>
                  <a:pt x="1944414" y="2349721"/>
                </a:lnTo>
                <a:lnTo>
                  <a:pt x="1944414" y="233921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55F0DB1D-B902-D246-8363-201EA003C8BD}"/>
              </a:ext>
            </a:extLst>
          </p:cNvPr>
          <p:cNvSpPr/>
          <p:nvPr/>
        </p:nvSpPr>
        <p:spPr>
          <a:xfrm flipH="1">
            <a:off x="9570756" y="2468504"/>
            <a:ext cx="767986" cy="1656142"/>
          </a:xfrm>
          <a:custGeom>
            <a:avLst/>
            <a:gdLst>
              <a:gd name="connsiteX0" fmla="*/ 0 w 1944414"/>
              <a:gd name="connsiteY0" fmla="*/ 47955 h 2349721"/>
              <a:gd name="connsiteX1" fmla="*/ 315310 w 1944414"/>
              <a:gd name="connsiteY1" fmla="*/ 68976 h 2349721"/>
              <a:gd name="connsiteX2" fmla="*/ 746235 w 1944414"/>
              <a:gd name="connsiteY2" fmla="*/ 710107 h 2349721"/>
              <a:gd name="connsiteX3" fmla="*/ 1576552 w 1944414"/>
              <a:gd name="connsiteY3" fmla="*/ 1960838 h 2349721"/>
              <a:gd name="connsiteX4" fmla="*/ 1807779 w 1944414"/>
              <a:gd name="connsiteY4" fmla="*/ 2244617 h 2349721"/>
              <a:gd name="connsiteX5" fmla="*/ 1944414 w 1944414"/>
              <a:gd name="connsiteY5" fmla="*/ 2349721 h 2349721"/>
              <a:gd name="connsiteX6" fmla="*/ 1944414 w 1944414"/>
              <a:gd name="connsiteY6" fmla="*/ 2349721 h 2349721"/>
              <a:gd name="connsiteX7" fmla="*/ 1944414 w 1944414"/>
              <a:gd name="connsiteY7" fmla="*/ 2339210 h 234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414" h="2349721">
                <a:moveTo>
                  <a:pt x="0" y="47955"/>
                </a:moveTo>
                <a:cubicBezTo>
                  <a:pt x="95469" y="3286"/>
                  <a:pt x="190938" y="-41383"/>
                  <a:pt x="315310" y="68976"/>
                </a:cubicBezTo>
                <a:cubicBezTo>
                  <a:pt x="439683" y="179335"/>
                  <a:pt x="746235" y="710107"/>
                  <a:pt x="746235" y="710107"/>
                </a:cubicBezTo>
                <a:cubicBezTo>
                  <a:pt x="956442" y="1025417"/>
                  <a:pt x="1399628" y="1705086"/>
                  <a:pt x="1576552" y="1960838"/>
                </a:cubicBezTo>
                <a:cubicBezTo>
                  <a:pt x="1753476" y="2216590"/>
                  <a:pt x="1746469" y="2179803"/>
                  <a:pt x="1807779" y="2244617"/>
                </a:cubicBezTo>
                <a:cubicBezTo>
                  <a:pt x="1869089" y="2309431"/>
                  <a:pt x="1944414" y="2349721"/>
                  <a:pt x="1944414" y="2349721"/>
                </a:cubicBezTo>
                <a:lnTo>
                  <a:pt x="1944414" y="2349721"/>
                </a:lnTo>
                <a:lnTo>
                  <a:pt x="1944414" y="233921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A35C53-8BD4-4047-9713-C492054EDD23}"/>
              </a:ext>
            </a:extLst>
          </p:cNvPr>
          <p:cNvSpPr txBox="1"/>
          <p:nvPr/>
        </p:nvSpPr>
        <p:spPr>
          <a:xfrm>
            <a:off x="3177" y="1428627"/>
            <a:ext cx="139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Key touchpoints:</a:t>
            </a: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CA139C1B-3C1B-4F2C-863C-5ADD8BBAF5E5}"/>
              </a:ext>
            </a:extLst>
          </p:cNvPr>
          <p:cNvSpPr/>
          <p:nvPr/>
        </p:nvSpPr>
        <p:spPr>
          <a:xfrm>
            <a:off x="89613" y="4724100"/>
            <a:ext cx="1964126" cy="1897183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stitches data from digital analytics to CRM and other disparate data sources giving context to marketing channel effectiveness and optimization.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" panose="020B0503020404020204" pitchFamily="34" charset="0"/>
              <a:ea typeface="+mn-ea"/>
              <a:cs typeface="+mn-cs"/>
            </a:endParaRPr>
          </a:p>
        </p:txBody>
      </p:sp>
      <p:sp>
        <p:nvSpPr>
          <p:cNvPr id="61" name="Rounded Rectangle 38">
            <a:extLst>
              <a:ext uri="{FF2B5EF4-FFF2-40B4-BE49-F238E27FC236}">
                <a16:creationId xmlns:a16="http://schemas.microsoft.com/office/drawing/2014/main" id="{B0ED2BDA-644A-4D6D-986A-DEFF2D97E903}"/>
              </a:ext>
            </a:extLst>
          </p:cNvPr>
          <p:cNvSpPr/>
          <p:nvPr/>
        </p:nvSpPr>
        <p:spPr>
          <a:xfrm>
            <a:off x="2113408" y="4727281"/>
            <a:ext cx="1946778" cy="1894002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unifies behavioral data and VoC data to help you understand what digital behaviors lead to conversion or poor CSAT.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" panose="020B0503020404020204" pitchFamily="34" charset="0"/>
              <a:ea typeface="+mn-ea"/>
              <a:cs typeface="+mn-cs"/>
            </a:endParaRPr>
          </a:p>
        </p:txBody>
      </p:sp>
      <p:sp>
        <p:nvSpPr>
          <p:cNvPr id="62" name="Rounded Rectangle 38">
            <a:extLst>
              <a:ext uri="{FF2B5EF4-FFF2-40B4-BE49-F238E27FC236}">
                <a16:creationId xmlns:a16="http://schemas.microsoft.com/office/drawing/2014/main" id="{6E59E899-8EA7-4888-A96F-7364A898B366}"/>
              </a:ext>
            </a:extLst>
          </p:cNvPr>
          <p:cNvSpPr/>
          <p:nvPr/>
        </p:nvSpPr>
        <p:spPr>
          <a:xfrm>
            <a:off x="4119855" y="4727279"/>
            <a:ext cx="1969907" cy="1894002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stitches together time-series data from devices and channels to help you discover new audience segments for improved personalization.</a:t>
            </a: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99BDDFDC-382C-4E62-AB47-C36D39EDEBF7}"/>
              </a:ext>
            </a:extLst>
          </p:cNvPr>
          <p:cNvSpPr/>
          <p:nvPr/>
        </p:nvSpPr>
        <p:spPr>
          <a:xfrm>
            <a:off x="6149431" y="4727280"/>
            <a:ext cx="1854264" cy="1894002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delivers journey-based insights across devices (mobile app) and channels (email) to identify experience gaps and inform the next best experience.</a:t>
            </a:r>
          </a:p>
        </p:txBody>
      </p:sp>
      <p:sp>
        <p:nvSpPr>
          <p:cNvPr id="65" name="Rounded Rectangle 38">
            <a:extLst>
              <a:ext uri="{FF2B5EF4-FFF2-40B4-BE49-F238E27FC236}">
                <a16:creationId xmlns:a16="http://schemas.microsoft.com/office/drawing/2014/main" id="{73BFDB21-9CA1-4492-9DEC-2F100487E929}"/>
              </a:ext>
            </a:extLst>
          </p:cNvPr>
          <p:cNvSpPr/>
          <p:nvPr/>
        </p:nvSpPr>
        <p:spPr>
          <a:xfrm>
            <a:off x="8063364" y="4726993"/>
            <a:ext cx="1946778" cy="1894002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stitches together offline purchase and channel data from digital analytics to understand the full journey helping you understand LTV. </a:t>
            </a:r>
          </a:p>
        </p:txBody>
      </p:sp>
      <p:sp>
        <p:nvSpPr>
          <p:cNvPr id="68" name="Rounded Rectangle 38">
            <a:extLst>
              <a:ext uri="{FF2B5EF4-FFF2-40B4-BE49-F238E27FC236}">
                <a16:creationId xmlns:a16="http://schemas.microsoft.com/office/drawing/2014/main" id="{80B9E7E7-2656-4936-9DD2-78020103D33F}"/>
              </a:ext>
            </a:extLst>
          </p:cNvPr>
          <p:cNvSpPr/>
          <p:nvPr/>
        </p:nvSpPr>
        <p:spPr>
          <a:xfrm>
            <a:off x="10063989" y="4724101"/>
            <a:ext cx="2050857" cy="1894002"/>
          </a:xfrm>
          <a:prstGeom prst="roundRect">
            <a:avLst>
              <a:gd name="adj" fmla="val 9843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" panose="020B0503020404020204" pitchFamily="34" charset="0"/>
                <a:ea typeface="+mn-ea"/>
                <a:cs typeface="+mn-cs"/>
              </a:rPr>
              <a:t>Customer Journey Analytics can address questions spanning the entire customer lifecycle without reliance on BI expertise helping you reduce costs and dependence on centralized BI teams.</a:t>
            </a:r>
          </a:p>
        </p:txBody>
      </p:sp>
      <p:sp>
        <p:nvSpPr>
          <p:cNvPr id="69" name="Title 2">
            <a:extLst>
              <a:ext uri="{FF2B5EF4-FFF2-40B4-BE49-F238E27FC236}">
                <a16:creationId xmlns:a16="http://schemas.microsoft.com/office/drawing/2014/main" id="{6EA11E5C-2FAB-4FF3-9463-E241B9277E6C}"/>
              </a:ext>
            </a:extLst>
          </p:cNvPr>
          <p:cNvSpPr txBox="1">
            <a:spLocks/>
          </p:cNvSpPr>
          <p:nvPr/>
        </p:nvSpPr>
        <p:spPr>
          <a:xfrm>
            <a:off x="310898" y="312665"/>
            <a:ext cx="11494008" cy="646189"/>
          </a:xfrm>
          <a:prstGeom prst="rect">
            <a:avLst/>
          </a:prstGeom>
        </p:spPr>
        <p:txBody>
          <a:bodyPr/>
          <a:lstStyle>
            <a:lvl1pPr algn="l" defTabSz="1088291" rtl="0" eaLnBrk="1" latinLnBrk="0" hangingPunct="1">
              <a:spcBef>
                <a:spcPct val="0"/>
              </a:spcBef>
              <a:buNone/>
              <a:defRPr sz="2800" b="0" i="0" u="none" kern="1200">
                <a:solidFill>
                  <a:srgbClr val="EB1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2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1000"/>
                </a:solidFill>
                <a:effectLst/>
                <a:uLnTx/>
                <a:uFillTx/>
                <a:latin typeface="Adobe Clean ExtraBold"/>
                <a:ea typeface="+mj-ea"/>
                <a:cs typeface="+mj-cs"/>
              </a:rPr>
              <a:t>The business value of Customer Journey Analytics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EB1000"/>
              </a:solidFill>
              <a:effectLst/>
              <a:uLnTx/>
              <a:uFillTx/>
              <a:latin typeface="Adobe Clean ExtraBold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AEA9B-FEB6-F107-382C-8B1FF6A74862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[SUMMARY/VALUE/NEXT STEPS]</a:t>
            </a:r>
          </a:p>
        </p:txBody>
      </p:sp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C8ABCE9F-44FF-6516-2C42-5D8CFC585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82" y="3640018"/>
            <a:ext cx="914400" cy="914400"/>
          </a:xfrm>
          <a:prstGeom prst="rect">
            <a:avLst/>
          </a:prstGeom>
        </p:spPr>
      </p:pic>
      <p:pic>
        <p:nvPicPr>
          <p:cNvPr id="18" name="Graphic 17" descr="Internet with solid fill">
            <a:extLst>
              <a:ext uri="{FF2B5EF4-FFF2-40B4-BE49-F238E27FC236}">
                <a16:creationId xmlns:a16="http://schemas.microsoft.com/office/drawing/2014/main" id="{4AB132DC-4AD8-AF54-75C2-7EBC6B999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972" y="1764414"/>
            <a:ext cx="914400" cy="914400"/>
          </a:xfrm>
          <a:prstGeom prst="rect">
            <a:avLst/>
          </a:prstGeom>
        </p:spPr>
      </p:pic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91FC1D47-1C0B-6130-0A21-F4F219E4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559" y="3606337"/>
            <a:ext cx="914400" cy="914400"/>
          </a:xfrm>
          <a:prstGeom prst="rect">
            <a:avLst/>
          </a:prstGeom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B55C459C-0D0D-58C1-4E04-40BA4F62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0914" y="1782110"/>
            <a:ext cx="914400" cy="914400"/>
          </a:xfrm>
          <a:prstGeom prst="rect">
            <a:avLst/>
          </a:prstGeom>
        </p:spPr>
      </p:pic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7D7091C5-6EE7-9C90-E9A2-703DF3C55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561" y="3584154"/>
            <a:ext cx="914400" cy="914400"/>
          </a:xfrm>
          <a:prstGeom prst="rect">
            <a:avLst/>
          </a:prstGeom>
        </p:spPr>
      </p:pic>
      <p:pic>
        <p:nvPicPr>
          <p:cNvPr id="24" name="Graphic 23" descr="Internet with solid fill">
            <a:extLst>
              <a:ext uri="{FF2B5EF4-FFF2-40B4-BE49-F238E27FC236}">
                <a16:creationId xmlns:a16="http://schemas.microsoft.com/office/drawing/2014/main" id="{BB9C6F10-3298-F68F-85A2-0E486437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823" y="1756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89202"/>
      </p:ext>
    </p:extLst>
  </p:cSld>
  <p:clrMapOvr>
    <a:masterClrMapping/>
  </p:clrMapOvr>
</p:sld>
</file>

<file path=ppt/theme/theme1.xml><?xml version="1.0" encoding="utf-8"?>
<a:theme xmlns:a="http://schemas.openxmlformats.org/drawingml/2006/main" name="1_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be_document_cloud_presentation_template" id="{4A92F0FC-CC5A-43E5-801F-F86E8D280E1A}" vid="{82064C62-F518-4AF3-A0C0-23F04FD8B4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8672C3D8AC64E8AAD0B06A0A98FB0" ma:contentTypeVersion="16" ma:contentTypeDescription="Create a new document." ma:contentTypeScope="" ma:versionID="7d21a9572350a3d130bd22e842897bc9">
  <xsd:schema xmlns:xsd="http://www.w3.org/2001/XMLSchema" xmlns:xs="http://www.w3.org/2001/XMLSchema" xmlns:p="http://schemas.microsoft.com/office/2006/metadata/properties" xmlns:ns2="9d5eb7cf-8991-4f14-be9e-1ddcf175cea4" xmlns:ns3="59f1b3ee-11c2-40d6-8a49-90ebfdbe90a8" targetNamespace="http://schemas.microsoft.com/office/2006/metadata/properties" ma:root="true" ma:fieldsID="2ba87f604d5f388290bb086fd61247c6" ns2:_="" ns3:_="">
    <xsd:import namespace="9d5eb7cf-8991-4f14-be9e-1ddcf175cea4"/>
    <xsd:import namespace="59f1b3ee-11c2-40d6-8a49-90ebfdbe90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eb7cf-8991-4f14-be9e-1ddcf175c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b1daa41-56b4-4620-81a0-b7316f7f93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1b3ee-11c2-40d6-8a49-90ebfdbe90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8f6a890-9ba3-49d3-ac55-e30c5e9952d1}" ma:internalName="TaxCatchAll" ma:showField="CatchAllData" ma:web="59f1b3ee-11c2-40d6-8a49-90ebfdbe90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5D72C9-F880-4A4B-A096-2D1C0D3318CF}"/>
</file>

<file path=customXml/itemProps2.xml><?xml version="1.0" encoding="utf-8"?>
<ds:datastoreItem xmlns:ds="http://schemas.openxmlformats.org/officeDocument/2006/customXml" ds:itemID="{E7AE7832-A914-4502-89D8-0485785F348D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968</Words>
  <Application>Microsoft Macintosh PowerPoint</Application>
  <PresentationFormat>Widescreen</PresentationFormat>
  <Paragraphs>141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Adobe Clean</vt:lpstr>
      <vt:lpstr>Adobe Clean ExtraBold</vt:lpstr>
      <vt:lpstr>Adobe Clean Medium</vt:lpstr>
      <vt:lpstr>Adobe Clean SemiLight</vt:lpstr>
      <vt:lpstr>Arial</vt:lpstr>
      <vt:lpstr>Calibri</vt:lpstr>
      <vt:lpstr>Courier New</vt:lpstr>
      <vt:lpstr>Gill Sans</vt:lpstr>
      <vt:lpstr>Open Sans</vt:lpstr>
      <vt:lpstr>Symbol</vt:lpstr>
      <vt:lpstr>1_Adobe Corporate Master 2020</vt:lpstr>
      <vt:lpstr>Adobe Masters 2023: Technical Sales Workshop Template</vt:lpstr>
      <vt:lpstr>Agenda</vt:lpstr>
      <vt:lpstr>PowerPoint Presentation</vt:lpstr>
      <vt:lpstr>Turning insights into action with Adobe</vt:lpstr>
      <vt:lpstr>DEMO</vt:lpstr>
      <vt:lpstr>Adobe Experience Platform:  A Next-Generation Platform for Real-Time Analysis &amp; Actionable Profiles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Play Lab Presentation Workbook</dc:title>
  <dc:creator>Nishant Pithia</dc:creator>
  <cp:lastModifiedBy>Radim Sevcik</cp:lastModifiedBy>
  <cp:revision>11</cp:revision>
  <dcterms:created xsi:type="dcterms:W3CDTF">2022-07-08T09:15:22Z</dcterms:created>
  <dcterms:modified xsi:type="dcterms:W3CDTF">2023-03-31T12:21:59Z</dcterms:modified>
</cp:coreProperties>
</file>