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23" r:id="rId2"/>
    <p:sldId id="263" r:id="rId3"/>
    <p:sldId id="324" r:id="rId4"/>
    <p:sldId id="322" r:id="rId5"/>
    <p:sldId id="388" r:id="rId6"/>
    <p:sldId id="32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1">
          <p15:clr>
            <a:srgbClr val="A4A3A4"/>
          </p15:clr>
        </p15:guide>
        <p15:guide id="2" pos="38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leiZhai@163.com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44B"/>
    <a:srgbClr val="21273E"/>
    <a:srgbClr val="DADCE4"/>
    <a:srgbClr val="3A2E4F"/>
    <a:srgbClr val="528DA9"/>
    <a:srgbClr val="4A67D4"/>
    <a:srgbClr val="7483DE"/>
    <a:srgbClr val="7383E1"/>
    <a:srgbClr val="8DB6FF"/>
    <a:srgbClr val="AB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66" autoAdjust="0"/>
  </p:normalViewPr>
  <p:slideViewPr>
    <p:cSldViewPr snapToGrid="0">
      <p:cViewPr varScale="1">
        <p:scale>
          <a:sx n="112" d="100"/>
          <a:sy n="112" d="100"/>
        </p:scale>
        <p:origin x="516" y="102"/>
      </p:cViewPr>
      <p:guideLst>
        <p:guide orient="horz" pos="2221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  <a:t>2022/6/14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6580" y="470718"/>
            <a:ext cx="3196131" cy="5562601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1219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96721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75414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2022/6/14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0015" y="1451085"/>
            <a:ext cx="11332551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2022/6/14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61945" y="1041338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99873" y="3104038"/>
            <a:ext cx="2449031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99873" y="1036736"/>
            <a:ext cx="2449031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61945" y="3881535"/>
            <a:ext cx="2449031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  <a:t>2022/6/14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82" y="1156519"/>
            <a:ext cx="9199044" cy="5146631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30141" y="1410612"/>
            <a:ext cx="5801591" cy="3627203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724" y="1747613"/>
            <a:ext cx="885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+mn-ea"/>
                <a:cs typeface="Aparajita" panose="020B0604020202020204" pitchFamily="34" charset="0"/>
              </a:rPr>
              <a:t>2022 WebGL</a:t>
            </a:r>
            <a:r>
              <a:rPr lang="zh-CN" altLang="en-US" sz="7200" dirty="0">
                <a:latin typeface="+mn-ea"/>
                <a:cs typeface="Aparajita" panose="020B0604020202020204" pitchFamily="34" charset="0"/>
              </a:rPr>
              <a:t>中级课程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2854"/>
            <a:ext cx="2095531" cy="267514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985207" y="3061411"/>
            <a:ext cx="1882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b="1" dirty="0">
                <a:latin typeface="+mn-ea"/>
              </a:rPr>
              <a:t>平行光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188616" y="4831757"/>
            <a:ext cx="2390398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讲解人：冰老师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讲解时间：</a:t>
            </a:r>
            <a:r>
              <a:rPr lang="en-US" altLang="zh-CN" dirty="0"/>
              <a:t>2022.06.15</a:t>
            </a:r>
          </a:p>
        </p:txBody>
      </p:sp>
    </p:spTree>
  </p:cSld>
  <p:clrMapOvr>
    <a:masterClrMapping/>
  </p:clrMapOvr>
  <p:transition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399" flipV="1">
            <a:off x="-175852" y="-152570"/>
            <a:ext cx="6930283" cy="7389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7897" y="1235342"/>
            <a:ext cx="19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造字工房力黑（非商用）常规体" pitchFamily="50" charset="-122"/>
                <a:cs typeface="Aparajita" panose="020B0604020202020204" pitchFamily="34" charset="0"/>
              </a:rPr>
              <a:t>CONTENTS</a:t>
            </a:r>
            <a:endParaRPr lang="zh-CN" altLang="en-US" sz="2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parajita" panose="020B0604020202020204" pitchFamily="34" charset="0"/>
              <a:ea typeface="造字工房力黑（非商用）常规体" pitchFamily="50" charset="-122"/>
              <a:cs typeface="Aparajit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79" y="1723504"/>
            <a:ext cx="125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355538" y="2812169"/>
            <a:ext cx="3308851" cy="528685"/>
            <a:chOff x="7160548" y="2534162"/>
            <a:chExt cx="3308851" cy="528685"/>
          </a:xfrm>
        </p:grpSpPr>
        <p:sp>
          <p:nvSpPr>
            <p:cNvPr id="11" name="文本框 10"/>
            <p:cNvSpPr txBox="1"/>
            <p:nvPr/>
          </p:nvSpPr>
          <p:spPr>
            <a:xfrm>
              <a:off x="7843210" y="2688777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前言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937582" y="3571477"/>
            <a:ext cx="3308851" cy="528685"/>
            <a:chOff x="7160548" y="2534162"/>
            <a:chExt cx="3308851" cy="528685"/>
          </a:xfrm>
        </p:grpSpPr>
        <p:sp>
          <p:nvSpPr>
            <p:cNvPr id="54" name="文本框 53"/>
            <p:cNvSpPr txBox="1"/>
            <p:nvPr/>
          </p:nvSpPr>
          <p:spPr>
            <a:xfrm>
              <a:off x="8514376" y="2688777"/>
              <a:ext cx="127315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理论基础</a:t>
              </a: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2204854" y="2894217"/>
            <a:ext cx="1748168" cy="1505737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BUSINESS PLAN</a:t>
            </a:r>
            <a:endParaRPr lang="zh-CN" altLang="en-US" sz="3200" dirty="0"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973269" y="1609541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55922" y="4300457"/>
            <a:ext cx="3308851" cy="577580"/>
            <a:chOff x="7160548" y="2485267"/>
            <a:chExt cx="3308851" cy="577580"/>
          </a:xfrm>
        </p:grpSpPr>
        <p:sp>
          <p:nvSpPr>
            <p:cNvPr id="3" name="文本框 2"/>
            <p:cNvSpPr txBox="1"/>
            <p:nvPr/>
          </p:nvSpPr>
          <p:spPr>
            <a:xfrm>
              <a:off x="8514368" y="2688467"/>
              <a:ext cx="19469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课程目录介绍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342297" y="2485267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03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2069"/>
            <a:chOff x="5568043" y="1174090"/>
            <a:chExt cx="1383041" cy="1571969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2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923330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平行光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965" y="254635"/>
            <a:ext cx="2181225" cy="1228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3626CD-7A15-91A5-1FA3-C3385EDC6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34" y="2214694"/>
            <a:ext cx="5752663" cy="3795712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6A6E218-EAA1-DCCD-8F15-781E4C9743B6}"/>
              </a:ext>
            </a:extLst>
          </p:cNvPr>
          <p:cNvCxnSpPr/>
          <p:nvPr/>
        </p:nvCxnSpPr>
        <p:spPr>
          <a:xfrm flipV="1">
            <a:off x="3210187" y="1627464"/>
            <a:ext cx="0" cy="388410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8E72C36-E4F9-C87D-2DC9-AC1A194C0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464" y="1140460"/>
            <a:ext cx="4076700" cy="3429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80CA890-A937-D7D2-DA5D-CEF5F536E8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2361" y="1802840"/>
            <a:ext cx="3524250" cy="13335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EABE505-6A04-8AA4-4D2D-38257F72D4BD}"/>
              </a:ext>
            </a:extLst>
          </p:cNvPr>
          <p:cNvSpPr txBox="1"/>
          <p:nvPr/>
        </p:nvSpPr>
        <p:spPr>
          <a:xfrm>
            <a:off x="6086695" y="3997999"/>
            <a:ext cx="2845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入射光颜色</a:t>
            </a:r>
            <a:r>
              <a:rPr lang="zh-CN" altLang="en-US" sz="1400" dirty="0">
                <a:sym typeface="Wingdings" panose="05000000000000000000" pitchFamily="2" charset="2"/>
              </a:rPr>
              <a:t>（</a:t>
            </a:r>
            <a:r>
              <a:rPr lang="en-US" altLang="zh-CN" sz="1400" dirty="0">
                <a:sym typeface="Wingdings" panose="05000000000000000000" pitchFamily="2" charset="2"/>
              </a:rPr>
              <a:t>1.0,1.0,1.0,1.0</a:t>
            </a:r>
            <a:r>
              <a:rPr lang="zh-CN" altLang="en-US" sz="1400" dirty="0">
                <a:sym typeface="Wingdings" panose="05000000000000000000" pitchFamily="2" charset="2"/>
              </a:rPr>
              <a:t>）白色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0B8644-962E-9673-4536-749241CB6F91}"/>
              </a:ext>
            </a:extLst>
          </p:cNvPr>
          <p:cNvSpPr txBox="1"/>
          <p:nvPr/>
        </p:nvSpPr>
        <p:spPr>
          <a:xfrm>
            <a:off x="6086695" y="4594974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基底颜色</a:t>
            </a:r>
            <a:r>
              <a:rPr lang="zh-CN" altLang="en-US" sz="1400" dirty="0">
                <a:sym typeface="Wingdings" panose="05000000000000000000" pitchFamily="2" charset="2"/>
              </a:rPr>
              <a:t>（</a:t>
            </a:r>
            <a:r>
              <a:rPr lang="en-US" altLang="zh-CN" sz="1400" dirty="0">
                <a:sym typeface="Wingdings" panose="05000000000000000000" pitchFamily="2" charset="2"/>
              </a:rPr>
              <a:t>1.0, 0, 0, 0</a:t>
            </a:r>
            <a:r>
              <a:rPr lang="zh-CN" altLang="en-US" sz="1400" dirty="0">
                <a:sym typeface="Wingdings" panose="05000000000000000000" pitchFamily="2" charset="2"/>
              </a:rPr>
              <a:t>）红色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0F4B58-57B9-677D-1895-548A8FF6051A}"/>
              </a:ext>
            </a:extLst>
          </p:cNvPr>
          <p:cNvSpPr txBox="1"/>
          <p:nvPr/>
        </p:nvSpPr>
        <p:spPr>
          <a:xfrm>
            <a:off x="6086695" y="5191949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入射角度                          </a:t>
            </a:r>
            <a:r>
              <a:rPr lang="en-US" altLang="zh-CN" sz="1400" dirty="0">
                <a:sym typeface="Wingdings" panose="05000000000000000000" pitchFamily="2" charset="2"/>
              </a:rPr>
              <a:t>0</a:t>
            </a:r>
            <a:r>
              <a:rPr lang="zh-CN" altLang="en-US" sz="1400" dirty="0">
                <a:sym typeface="Wingdings" panose="05000000000000000000" pitchFamily="2" charset="2"/>
              </a:rPr>
              <a:t>度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C005EB5-6C74-75BF-D8B2-EDA8D9A6FD98}"/>
              </a:ext>
            </a:extLst>
          </p:cNvPr>
          <p:cNvSpPr txBox="1"/>
          <p:nvPr/>
        </p:nvSpPr>
        <p:spPr>
          <a:xfrm>
            <a:off x="6156601" y="5680035"/>
            <a:ext cx="2206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R=1</a:t>
            </a:r>
            <a:r>
              <a:rPr lang="zh-CN" altLang="en-US" sz="1400" dirty="0"/>
              <a:t>*</a:t>
            </a:r>
            <a:r>
              <a:rPr lang="en-US" altLang="zh-CN" sz="1400" dirty="0"/>
              <a:t>1</a:t>
            </a:r>
            <a:r>
              <a:rPr lang="zh-CN" altLang="en-US" sz="1400" dirty="0"/>
              <a:t>*</a:t>
            </a:r>
            <a:r>
              <a:rPr lang="en-US" altLang="zh-CN" sz="1400" dirty="0"/>
              <a:t>1 = 1</a:t>
            </a:r>
          </a:p>
          <a:p>
            <a:r>
              <a:rPr lang="en-US" altLang="zh-CN" sz="1400" dirty="0"/>
              <a:t>G=1</a:t>
            </a:r>
            <a:r>
              <a:rPr lang="zh-CN" altLang="en-US" sz="1400" dirty="0"/>
              <a:t>*</a:t>
            </a:r>
            <a:r>
              <a:rPr lang="en-US" altLang="zh-CN" sz="1400" dirty="0"/>
              <a:t>0</a:t>
            </a:r>
            <a:r>
              <a:rPr lang="zh-CN" altLang="en-US" sz="1400" dirty="0"/>
              <a:t>*</a:t>
            </a:r>
            <a:r>
              <a:rPr lang="en-US" altLang="zh-CN" sz="1400" dirty="0"/>
              <a:t>1 =0</a:t>
            </a:r>
          </a:p>
          <a:p>
            <a:r>
              <a:rPr lang="en-US" altLang="zh-CN" sz="1400" dirty="0"/>
              <a:t>B=1*0*1 =0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8963A4-4B07-9324-85D6-0A3BC1FBECF7}"/>
              </a:ext>
            </a:extLst>
          </p:cNvPr>
          <p:cNvSpPr txBox="1"/>
          <p:nvPr/>
        </p:nvSpPr>
        <p:spPr>
          <a:xfrm>
            <a:off x="8862440" y="3997999"/>
            <a:ext cx="2845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入射光颜色</a:t>
            </a:r>
            <a:r>
              <a:rPr lang="zh-CN" altLang="en-US" sz="1400" dirty="0">
                <a:sym typeface="Wingdings" panose="05000000000000000000" pitchFamily="2" charset="2"/>
              </a:rPr>
              <a:t>（</a:t>
            </a:r>
            <a:r>
              <a:rPr lang="en-US" altLang="zh-CN" sz="1400" dirty="0">
                <a:sym typeface="Wingdings" panose="05000000000000000000" pitchFamily="2" charset="2"/>
              </a:rPr>
              <a:t>1.0,1.0,1.0,1.0</a:t>
            </a:r>
            <a:r>
              <a:rPr lang="zh-CN" altLang="en-US" sz="1400" dirty="0">
                <a:sym typeface="Wingdings" panose="05000000000000000000" pitchFamily="2" charset="2"/>
              </a:rPr>
              <a:t>）白色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E9B102-1E37-2D1A-6060-BC520318D4BF}"/>
              </a:ext>
            </a:extLst>
          </p:cNvPr>
          <p:cNvSpPr txBox="1"/>
          <p:nvPr/>
        </p:nvSpPr>
        <p:spPr>
          <a:xfrm>
            <a:off x="8862440" y="4594974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基底颜色</a:t>
            </a:r>
            <a:r>
              <a:rPr lang="zh-CN" altLang="en-US" sz="1400" dirty="0">
                <a:sym typeface="Wingdings" panose="05000000000000000000" pitchFamily="2" charset="2"/>
              </a:rPr>
              <a:t>（</a:t>
            </a:r>
            <a:r>
              <a:rPr lang="en-US" altLang="zh-CN" sz="1400" dirty="0">
                <a:sym typeface="Wingdings" panose="05000000000000000000" pitchFamily="2" charset="2"/>
              </a:rPr>
              <a:t>1.0, 0, 0, 0</a:t>
            </a:r>
            <a:r>
              <a:rPr lang="zh-CN" altLang="en-US" sz="1400" dirty="0">
                <a:sym typeface="Wingdings" panose="05000000000000000000" pitchFamily="2" charset="2"/>
              </a:rPr>
              <a:t>）红色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E9E426-3189-3090-D97D-80E0CFF770CB}"/>
              </a:ext>
            </a:extLst>
          </p:cNvPr>
          <p:cNvSpPr txBox="1"/>
          <p:nvPr/>
        </p:nvSpPr>
        <p:spPr>
          <a:xfrm>
            <a:off x="8862440" y="5191949"/>
            <a:ext cx="2307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入射角度                          </a:t>
            </a:r>
            <a:r>
              <a:rPr lang="en-US" altLang="zh-CN" sz="1400" dirty="0">
                <a:sym typeface="Wingdings" panose="05000000000000000000" pitchFamily="2" charset="2"/>
              </a:rPr>
              <a:t>90</a:t>
            </a:r>
            <a:r>
              <a:rPr lang="zh-CN" altLang="en-US" sz="1400" dirty="0">
                <a:sym typeface="Wingdings" panose="05000000000000000000" pitchFamily="2" charset="2"/>
              </a:rPr>
              <a:t>度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4FE56E7-D99E-1E85-33CE-043342250B90}"/>
              </a:ext>
            </a:extLst>
          </p:cNvPr>
          <p:cNvSpPr txBox="1"/>
          <p:nvPr/>
        </p:nvSpPr>
        <p:spPr>
          <a:xfrm>
            <a:off x="8932346" y="5680035"/>
            <a:ext cx="2206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R=1</a:t>
            </a:r>
            <a:r>
              <a:rPr lang="zh-CN" altLang="en-US" sz="1400" dirty="0"/>
              <a:t>*</a:t>
            </a:r>
            <a:r>
              <a:rPr lang="en-US" altLang="zh-CN" sz="1400" dirty="0"/>
              <a:t>1</a:t>
            </a:r>
            <a:r>
              <a:rPr lang="zh-CN" altLang="en-US" sz="1400" dirty="0"/>
              <a:t>*</a:t>
            </a:r>
            <a:r>
              <a:rPr lang="en-US" altLang="zh-CN" sz="1400" dirty="0"/>
              <a:t>0  = 0</a:t>
            </a:r>
          </a:p>
          <a:p>
            <a:r>
              <a:rPr lang="en-US" altLang="zh-CN" sz="1400" dirty="0"/>
              <a:t>G=1</a:t>
            </a:r>
            <a:r>
              <a:rPr lang="zh-CN" altLang="en-US" sz="1400" dirty="0"/>
              <a:t>*</a:t>
            </a:r>
            <a:r>
              <a:rPr lang="en-US" altLang="zh-CN" sz="1400" dirty="0"/>
              <a:t>0</a:t>
            </a:r>
            <a:r>
              <a:rPr lang="zh-CN" altLang="en-US" sz="1400" dirty="0"/>
              <a:t>*</a:t>
            </a:r>
            <a:r>
              <a:rPr lang="en-US" altLang="zh-CN" sz="1400" dirty="0"/>
              <a:t>0 = 0</a:t>
            </a:r>
          </a:p>
          <a:p>
            <a:r>
              <a:rPr lang="en-US" altLang="zh-CN" sz="1400" dirty="0"/>
              <a:t>B=1*0*0  = 0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231106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求入射角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965" y="254635"/>
            <a:ext cx="2181225" cy="12287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304E11-9A52-6C53-F485-90532668F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96" y="1895470"/>
            <a:ext cx="4076700" cy="342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4EF9B7-14F0-63FA-265E-AB15EAAEB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0" y="2479472"/>
            <a:ext cx="5619750" cy="419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C48C60-6831-8A2E-2C6D-3BD4FB838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8696" y="1933570"/>
            <a:ext cx="2419350" cy="304800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65D85EDD-5F7C-BA10-5065-5ADD6A83FB2C}"/>
              </a:ext>
            </a:extLst>
          </p:cNvPr>
          <p:cNvSpPr/>
          <p:nvPr/>
        </p:nvSpPr>
        <p:spPr>
          <a:xfrm>
            <a:off x="2328615" y="2238370"/>
            <a:ext cx="234892" cy="342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F61996-D4C5-3B68-EBF1-7E407486F040}"/>
              </a:ext>
            </a:extLst>
          </p:cNvPr>
          <p:cNvSpPr txBox="1"/>
          <p:nvPr/>
        </p:nvSpPr>
        <p:spPr>
          <a:xfrm>
            <a:off x="964734" y="3707934"/>
            <a:ext cx="21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n.m</a:t>
            </a:r>
            <a:r>
              <a:rPr lang="en-US" altLang="zh-CN" dirty="0"/>
              <a:t>= |n|*|m|*cos@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F60081-081B-5961-5F70-30784401F0AC}"/>
              </a:ext>
            </a:extLst>
          </p:cNvPr>
          <p:cNvSpPr txBox="1"/>
          <p:nvPr/>
        </p:nvSpPr>
        <p:spPr>
          <a:xfrm>
            <a:off x="962551" y="4152550"/>
            <a:ext cx="4416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|n|*|m| </a:t>
            </a:r>
            <a:r>
              <a:rPr lang="zh-CN" altLang="en-US" dirty="0"/>
              <a:t>向量的模 比如矢量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 err="1"/>
              <a:t>Xn,Yn,Zn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长度</a:t>
            </a:r>
            <a:r>
              <a:rPr lang="en-US" altLang="zh-CN" dirty="0"/>
              <a:t>|n| = </a:t>
            </a:r>
            <a:r>
              <a:rPr lang="zh-CN" altLang="en-US" dirty="0"/>
              <a:t>根号下</a:t>
            </a:r>
            <a:r>
              <a:rPr lang="en-US" altLang="zh-CN" dirty="0" err="1"/>
              <a:t>Xn</a:t>
            </a:r>
            <a:r>
              <a:rPr lang="zh-CN" altLang="en-US" dirty="0"/>
              <a:t>平方</a:t>
            </a:r>
            <a:r>
              <a:rPr lang="en-US" altLang="zh-CN" dirty="0"/>
              <a:t>+</a:t>
            </a:r>
            <a:r>
              <a:rPr lang="en-US" altLang="zh-CN" dirty="0" err="1"/>
              <a:t>Yn</a:t>
            </a:r>
            <a:r>
              <a:rPr lang="zh-CN" altLang="en-US" dirty="0"/>
              <a:t>平方</a:t>
            </a:r>
            <a:r>
              <a:rPr lang="en-US" altLang="zh-CN" dirty="0"/>
              <a:t>+Zn</a:t>
            </a:r>
            <a:r>
              <a:rPr lang="zh-CN" altLang="en-US" dirty="0"/>
              <a:t>平方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78F7E3-D781-DCDE-FB5C-A6B16E416A8A}"/>
              </a:ext>
            </a:extLst>
          </p:cNvPr>
          <p:cNvSpPr txBox="1"/>
          <p:nvPr/>
        </p:nvSpPr>
        <p:spPr>
          <a:xfrm>
            <a:off x="476250" y="4874165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要求：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长度必须满足为</a:t>
            </a:r>
            <a:r>
              <a:rPr lang="en-US" altLang="zh-CN" dirty="0"/>
              <a:t>1</a:t>
            </a:r>
            <a:r>
              <a:rPr lang="zh-CN" altLang="en-US" dirty="0"/>
              <a:t>，同时保持方向不变，称为归一化。</a:t>
            </a:r>
            <a:endParaRPr lang="en-US" altLang="zh-CN" dirty="0"/>
          </a:p>
          <a:p>
            <a:r>
              <a:rPr lang="zh-CN" altLang="en-US" dirty="0"/>
              <a:t>结论：</a:t>
            </a:r>
            <a:r>
              <a:rPr lang="en-US" altLang="zh-CN" dirty="0" err="1"/>
              <a:t>n.m</a:t>
            </a:r>
            <a:r>
              <a:rPr lang="en-US" altLang="zh-CN" dirty="0"/>
              <a:t>= 1*1*cos@ = cos@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67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055602" y="2485502"/>
            <a:ext cx="8061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谢谢观看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00054" y="3594485"/>
            <a:ext cx="493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微软雅黑" panose="020B0503020204020204" pitchFamily="34" charset="-122"/>
                <a:cs typeface="Aparajita" panose="020B0604020202020204" pitchFamily="34" charset="0"/>
              </a:rPr>
              <a:t>THANK YOU</a:t>
            </a:r>
            <a:endParaRPr lang="zh-CN" altLang="en-US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207</Words>
  <Application>Microsoft Office PowerPoint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Adobe 黑体 Std R</vt:lpstr>
      <vt:lpstr>宋体</vt:lpstr>
      <vt:lpstr>微软雅黑</vt:lpstr>
      <vt:lpstr>Aparajita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JialeiZhai@163.com</cp:lastModifiedBy>
  <cp:revision>98</cp:revision>
  <dcterms:created xsi:type="dcterms:W3CDTF">2020-08-06T03:23:00Z</dcterms:created>
  <dcterms:modified xsi:type="dcterms:W3CDTF">2022-06-14T08:54:12Z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