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3" r:id="rId2"/>
    <p:sldId id="263" r:id="rId3"/>
    <p:sldId id="324" r:id="rId4"/>
    <p:sldId id="322" r:id="rId5"/>
    <p:sldId id="388" r:id="rId6"/>
    <p:sldId id="3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>
        <p:guide orient="horz" pos="222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t>2022/6/23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2022/6/23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2022/6/23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t>2022/6/23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85207" y="3061411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点光源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9039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2022.06.22</a:t>
            </a:r>
          </a:p>
        </p:txBody>
      </p:sp>
    </p:spTree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课程目录介绍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923330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点光源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EA5D185-F9AD-01CF-224C-94D11EA30F6B}"/>
              </a:ext>
            </a:extLst>
          </p:cNvPr>
          <p:cNvSpPr/>
          <p:nvPr/>
        </p:nvSpPr>
        <p:spPr>
          <a:xfrm>
            <a:off x="1525618" y="4110605"/>
            <a:ext cx="134224" cy="125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8482284-6549-E2AE-39EA-03678B888376}"/>
              </a:ext>
            </a:extLst>
          </p:cNvPr>
          <p:cNvSpPr/>
          <p:nvPr/>
        </p:nvSpPr>
        <p:spPr>
          <a:xfrm>
            <a:off x="2994870" y="4133227"/>
            <a:ext cx="134224" cy="125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FD83D8B-6F78-5716-984F-EB880267C407}"/>
              </a:ext>
            </a:extLst>
          </p:cNvPr>
          <p:cNvGrpSpPr/>
          <p:nvPr/>
        </p:nvGrpSpPr>
        <p:grpSpPr>
          <a:xfrm>
            <a:off x="1231733" y="1702581"/>
            <a:ext cx="3123684" cy="4311490"/>
            <a:chOff x="1231733" y="1702581"/>
            <a:chExt cx="3123684" cy="43114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838F3DE-653A-DA80-45B6-7AB57671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1733" y="1702581"/>
              <a:ext cx="2814671" cy="431149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35EFF9A-2E79-3CE9-55C0-48BCCD961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9842" y="1918233"/>
              <a:ext cx="2695575" cy="2000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2BB9F57-EDC7-4428-E376-195AB32A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41781" y="3562731"/>
              <a:ext cx="476250" cy="1266825"/>
            </a:xfrm>
            <a:prstGeom prst="rect">
              <a:avLst/>
            </a:prstGeom>
          </p:spPr>
        </p:pic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90EC267A-240E-878A-A02A-8B2F4D694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081" y="1980819"/>
            <a:ext cx="723900" cy="131445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939B30FE-4C32-4CCB-463C-593245643877}"/>
              </a:ext>
            </a:extLst>
          </p:cNvPr>
          <p:cNvSpPr/>
          <p:nvPr/>
        </p:nvSpPr>
        <p:spPr>
          <a:xfrm>
            <a:off x="1486305" y="4072017"/>
            <a:ext cx="212850" cy="2013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CB2F716-37DA-FD11-FAE5-E4077E8D8777}"/>
              </a:ext>
            </a:extLst>
          </p:cNvPr>
          <p:cNvSpPr/>
          <p:nvPr/>
        </p:nvSpPr>
        <p:spPr>
          <a:xfrm>
            <a:off x="2929922" y="4085277"/>
            <a:ext cx="212850" cy="2013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B01ED4-47B1-D9E3-FBCD-1E08928FF6B8}"/>
              </a:ext>
            </a:extLst>
          </p:cNvPr>
          <p:cNvCxnSpPr>
            <a:cxnSpLocks/>
          </p:cNvCxnSpPr>
          <p:nvPr/>
        </p:nvCxnSpPr>
        <p:spPr>
          <a:xfrm flipH="1">
            <a:off x="1592730" y="2747395"/>
            <a:ext cx="1964473" cy="141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40BD77-1E36-BBDF-BDFE-B76B674E0A14}"/>
              </a:ext>
            </a:extLst>
          </p:cNvPr>
          <p:cNvCxnSpPr>
            <a:cxnSpLocks/>
            <a:endCxn id="34" idx="7"/>
          </p:cNvCxnSpPr>
          <p:nvPr/>
        </p:nvCxnSpPr>
        <p:spPr>
          <a:xfrm flipH="1">
            <a:off x="3111601" y="2747395"/>
            <a:ext cx="445602" cy="136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6DAB3554-B5D9-D740-9D59-49DAC8D75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9544" y="1292859"/>
            <a:ext cx="4076700" cy="342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8C48C60-6831-8A2E-2C6D-3BD4FB838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4287" y="1330960"/>
            <a:ext cx="2419350" cy="30480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BE201456-A1E6-33D7-2188-474EB7B01769}"/>
              </a:ext>
            </a:extLst>
          </p:cNvPr>
          <p:cNvSpPr/>
          <p:nvPr/>
        </p:nvSpPr>
        <p:spPr>
          <a:xfrm>
            <a:off x="3350194" y="1330958"/>
            <a:ext cx="955913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6468E23-2B1A-C1B5-1D13-DDCB03DBBEC1}"/>
              </a:ext>
            </a:extLst>
          </p:cNvPr>
          <p:cNvCxnSpPr/>
          <p:nvPr/>
        </p:nvCxnSpPr>
        <p:spPr>
          <a:xfrm flipH="1">
            <a:off x="2639068" y="1702581"/>
            <a:ext cx="1052088" cy="15926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C2B266-4CBC-C5F4-F303-A89808EC49F1}"/>
              </a:ext>
            </a:extLst>
          </p:cNvPr>
          <p:cNvSpPr txBox="1"/>
          <p:nvPr/>
        </p:nvSpPr>
        <p:spPr>
          <a:xfrm>
            <a:off x="5273637" y="2424418"/>
            <a:ext cx="447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</a:t>
            </a:r>
            <a:r>
              <a:rPr lang="en-US" altLang="zh-CN" dirty="0"/>
              <a:t>ab = </a:t>
            </a:r>
            <a:r>
              <a:rPr lang="zh-CN" altLang="en-US" dirty="0"/>
              <a:t>向量</a:t>
            </a:r>
            <a:r>
              <a:rPr lang="en-US" altLang="zh-CN" dirty="0"/>
              <a:t>a – </a:t>
            </a:r>
            <a:r>
              <a:rPr lang="zh-CN" altLang="en-US" dirty="0"/>
              <a:t>向量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入射光线向量 </a:t>
            </a:r>
            <a:r>
              <a:rPr lang="en-US" altLang="zh-CN" dirty="0"/>
              <a:t>= </a:t>
            </a:r>
            <a:r>
              <a:rPr lang="zh-CN" altLang="en-US" dirty="0"/>
              <a:t>顶点坐标</a:t>
            </a:r>
            <a:r>
              <a:rPr lang="en-US" altLang="zh-CN" dirty="0"/>
              <a:t>-</a:t>
            </a:r>
            <a:r>
              <a:rPr lang="zh-CN" altLang="en-US" dirty="0"/>
              <a:t>点光源坐标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求入射角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304E11-9A52-6C53-F485-90532668F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96" y="1895470"/>
            <a:ext cx="4076700" cy="34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4EF9B7-14F0-63FA-265E-AB15EAAE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2479472"/>
            <a:ext cx="561975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48C60-6831-8A2E-2C6D-3BD4FB838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696" y="1933570"/>
            <a:ext cx="2419350" cy="30480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65D85EDD-5F7C-BA10-5065-5ADD6A83FB2C}"/>
              </a:ext>
            </a:extLst>
          </p:cNvPr>
          <p:cNvSpPr/>
          <p:nvPr/>
        </p:nvSpPr>
        <p:spPr>
          <a:xfrm>
            <a:off x="2328615" y="2238370"/>
            <a:ext cx="234892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F61996-D4C5-3B68-EBF1-7E407486F040}"/>
              </a:ext>
            </a:extLst>
          </p:cNvPr>
          <p:cNvSpPr txBox="1"/>
          <p:nvPr/>
        </p:nvSpPr>
        <p:spPr>
          <a:xfrm>
            <a:off x="964734" y="3707934"/>
            <a:ext cx="21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n.m</a:t>
            </a:r>
            <a:r>
              <a:rPr lang="en-US" altLang="zh-CN" dirty="0"/>
              <a:t>= |n|*|m|*cos@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F60081-081B-5961-5F70-30784401F0AC}"/>
              </a:ext>
            </a:extLst>
          </p:cNvPr>
          <p:cNvSpPr txBox="1"/>
          <p:nvPr/>
        </p:nvSpPr>
        <p:spPr>
          <a:xfrm>
            <a:off x="962551" y="4152550"/>
            <a:ext cx="441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|n|*|m| </a:t>
            </a:r>
            <a:r>
              <a:rPr lang="zh-CN" altLang="en-US" dirty="0"/>
              <a:t>向量的模 比如矢量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 err="1"/>
              <a:t>Xn,Yn,Zn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长度</a:t>
            </a:r>
            <a:r>
              <a:rPr lang="en-US" altLang="zh-CN" dirty="0"/>
              <a:t>|n| = </a:t>
            </a:r>
            <a:r>
              <a:rPr lang="zh-CN" altLang="en-US" dirty="0"/>
              <a:t>根号下</a:t>
            </a:r>
            <a:r>
              <a:rPr lang="en-US" altLang="zh-CN" dirty="0" err="1"/>
              <a:t>Xn</a:t>
            </a:r>
            <a:r>
              <a:rPr lang="zh-CN" altLang="en-US" dirty="0"/>
              <a:t>平方</a:t>
            </a:r>
            <a:r>
              <a:rPr lang="en-US" altLang="zh-CN" dirty="0"/>
              <a:t>+</a:t>
            </a:r>
            <a:r>
              <a:rPr lang="en-US" altLang="zh-CN" dirty="0" err="1"/>
              <a:t>Yn</a:t>
            </a:r>
            <a:r>
              <a:rPr lang="zh-CN" altLang="en-US" dirty="0"/>
              <a:t>平方</a:t>
            </a:r>
            <a:r>
              <a:rPr lang="en-US" altLang="zh-CN" dirty="0"/>
              <a:t>+Zn</a:t>
            </a:r>
            <a:r>
              <a:rPr lang="zh-CN" altLang="en-US" dirty="0"/>
              <a:t>平方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78F7E3-D781-DCDE-FB5C-A6B16E416A8A}"/>
              </a:ext>
            </a:extLst>
          </p:cNvPr>
          <p:cNvSpPr txBox="1"/>
          <p:nvPr/>
        </p:nvSpPr>
        <p:spPr>
          <a:xfrm>
            <a:off x="476250" y="4874165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要求：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长度必须满足为</a:t>
            </a:r>
            <a:r>
              <a:rPr lang="en-US" altLang="zh-CN" dirty="0"/>
              <a:t>1</a:t>
            </a:r>
            <a:r>
              <a:rPr lang="zh-CN" altLang="en-US" dirty="0"/>
              <a:t>，同时保持方向不变，称为归一化。</a:t>
            </a:r>
            <a:endParaRPr lang="en-US" altLang="zh-CN" dirty="0"/>
          </a:p>
          <a:p>
            <a:r>
              <a:rPr lang="zh-CN" altLang="en-US" dirty="0"/>
              <a:t>结论：</a:t>
            </a:r>
            <a:r>
              <a:rPr lang="en-US" altLang="zh-CN" dirty="0" err="1"/>
              <a:t>n.m</a:t>
            </a:r>
            <a:r>
              <a:rPr lang="en-US" altLang="zh-CN" dirty="0"/>
              <a:t>= 1*1*cos@ = cos@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67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132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 黑体 Std R</vt:lpstr>
      <vt:lpstr>宋体</vt:lpstr>
      <vt:lpstr>微软雅黑</vt:lpstr>
      <vt:lpstr>Aparajita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JialeiZhai@163.com</cp:lastModifiedBy>
  <cp:revision>100</cp:revision>
  <dcterms:created xsi:type="dcterms:W3CDTF">2020-08-06T03:23:00Z</dcterms:created>
  <dcterms:modified xsi:type="dcterms:W3CDTF">2022-06-24T00:48:54Z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