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23" r:id="rId2"/>
    <p:sldId id="263" r:id="rId3"/>
    <p:sldId id="324" r:id="rId4"/>
    <p:sldId id="390" r:id="rId5"/>
    <p:sldId id="389" r:id="rId6"/>
    <p:sldId id="322" r:id="rId7"/>
    <p:sldId id="388" r:id="rId8"/>
    <p:sldId id="391" r:id="rId9"/>
    <p:sldId id="392" r:id="rId10"/>
    <p:sldId id="393" r:id="rId11"/>
    <p:sldId id="32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1">
          <p15:clr>
            <a:srgbClr val="A4A3A4"/>
          </p15:clr>
        </p15:guide>
        <p15:guide id="2" pos="38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leiZhai@163.com"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44B"/>
    <a:srgbClr val="21273E"/>
    <a:srgbClr val="DADCE4"/>
    <a:srgbClr val="3A2E4F"/>
    <a:srgbClr val="528DA9"/>
    <a:srgbClr val="4A67D4"/>
    <a:srgbClr val="7483DE"/>
    <a:srgbClr val="7383E1"/>
    <a:srgbClr val="8DB6FF"/>
    <a:srgbClr val="ABC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66" autoAdjust="0"/>
  </p:normalViewPr>
  <p:slideViewPr>
    <p:cSldViewPr snapToGrid="0">
      <p:cViewPr varScale="1">
        <p:scale>
          <a:sx n="112" d="100"/>
          <a:sy n="112" d="100"/>
        </p:scale>
        <p:origin x="516" y="102"/>
      </p:cViewPr>
      <p:guideLst>
        <p:guide orient="horz" pos="2221"/>
        <p:guide pos="388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t>2022/7/14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3" name="文本框 2"/>
          <p:cNvSpPr txBox="1"/>
          <p:nvPr userDrawn="1"/>
        </p:nvSpPr>
        <p:spPr>
          <a:xfrm>
            <a:off x="10630526" y="514214"/>
            <a:ext cx="986167"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Freeform: Shape 2"/>
          <p:cNvSpPr/>
          <p:nvPr userDrawn="1"/>
        </p:nvSpPr>
        <p:spPr>
          <a:xfrm flipH="1">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a:stretch>
            <a:fillRect/>
          </a:stretch>
        </p:blipFill>
        <p:spPr>
          <a:xfrm>
            <a:off x="4376580" y="470718"/>
            <a:ext cx="3196131" cy="5562601"/>
          </a:xfrm>
          <a:prstGeom prst="rect">
            <a:avLst/>
          </a:prstGeom>
        </p:spPr>
      </p:pic>
      <p:sp>
        <p:nvSpPr>
          <p:cNvPr id="13" name="Picture Placeholder 12"/>
          <p:cNvSpPr>
            <a:spLocks noGrp="1"/>
          </p:cNvSpPr>
          <p:nvPr>
            <p:ph type="pic" sz="quarter" idx="11"/>
          </p:nvPr>
        </p:nvSpPr>
        <p:spPr>
          <a:xfrm>
            <a:off x="271219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
        <p:nvSpPr>
          <p:cNvPr id="14" name="Picture Placeholder 13"/>
          <p:cNvSpPr>
            <a:spLocks noGrp="1"/>
          </p:cNvSpPr>
          <p:nvPr>
            <p:ph type="pic" sz="quarter" idx="12"/>
          </p:nvPr>
        </p:nvSpPr>
        <p:spPr>
          <a:xfrm>
            <a:off x="496721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p:spPr>
        <p:txBody>
          <a:bodyPr wrap="square">
            <a:noAutofit/>
          </a:bodyPr>
          <a:lstStyle>
            <a:lvl1pPr>
              <a:defRPr lang="en-US" sz="1400" b="1" i="1" dirty="0"/>
            </a:lvl1pPr>
          </a:lstStyle>
          <a:p>
            <a:pPr marL="0" lvl="0" indent="0">
              <a:buNone/>
            </a:pPr>
            <a:endParaRPr lang="en-US" dirty="0"/>
          </a:p>
        </p:txBody>
      </p:sp>
      <p:sp>
        <p:nvSpPr>
          <p:cNvPr id="12" name="Picture Placeholder 11"/>
          <p:cNvSpPr>
            <a:spLocks noGrp="1"/>
          </p:cNvSpPr>
          <p:nvPr>
            <p:ph type="pic" sz="quarter" idx="10"/>
          </p:nvPr>
        </p:nvSpPr>
        <p:spPr>
          <a:xfrm>
            <a:off x="575414"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3B7F2D0-5C61-4ECD-8EF0-7DC153D82996}" type="datetimeFigureOut">
              <a:rPr lang="zh-CN" altLang="en-US" smtClean="0">
                <a:solidFill>
                  <a:prstClr val="black">
                    <a:tint val="75000"/>
                  </a:prstClr>
                </a:solidFill>
              </a:rPr>
              <a:t>2022/7/14</a:t>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t>‹#›</a:t>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p:cNvSpPr txBox="1"/>
          <p:nvPr userDrawn="1"/>
        </p:nvSpPr>
        <p:spPr>
          <a:xfrm>
            <a:off x="10630526" y="514214"/>
            <a:ext cx="986167"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F68D6209-B3DA-41BE-87E3-CC78C5062099}" type="datetimeFigureOut">
              <a:rPr lang="zh-CN" altLang="en-US" smtClean="0">
                <a:solidFill>
                  <a:srgbClr val="000000">
                    <a:tint val="75000"/>
                  </a:srgbClr>
                </a:solidFill>
              </a:rPr>
              <a:t>2022/7/14</a:t>
            </a:fld>
            <a:endParaRPr lang="zh-CN" altLang="en-US" dirty="0">
              <a:solidFill>
                <a:srgbClr val="000000">
                  <a:tint val="75000"/>
                </a:srgbClr>
              </a:solidFill>
            </a:endParaRPr>
          </a:p>
        </p:txBody>
      </p:sp>
      <p:sp>
        <p:nvSpPr>
          <p:cNvPr id="3" name="页脚占位符 2"/>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4" name="灯片编号占位符 3"/>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t>‹#›</a:t>
            </a:fld>
            <a:endParaRPr lang="zh-CN" altLang="en-US" dirty="0">
              <a:solidFill>
                <a:srgbClr val="00000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6561945" y="1041338"/>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3" y="3104038"/>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3"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5"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12" name="文本框 11"/>
          <p:cNvSpPr txBox="1"/>
          <p:nvPr userDrawn="1"/>
        </p:nvSpPr>
        <p:spPr>
          <a:xfrm>
            <a:off x="10630526" y="514214"/>
            <a:ext cx="986167"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t>‹#›</a:t>
            </a:fld>
            <a:endParaRPr lang="zh-CN" altLang="en-US" dirty="0"/>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6CE9CDA6-EBF6-406F-B3E0-C54727C5BA5C}" type="datetimeFigureOut">
              <a:rPr lang="zh-CN" altLang="en-US" smtClean="0"/>
              <a:t>2022/7/14</a:t>
            </a:fld>
            <a:endParaRPr lang="zh-CN" altLang="en-US" dirty="0"/>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p:cNvSpPr/>
          <p:nvPr userDrawn="1"/>
        </p:nvSpPr>
        <p:spPr>
          <a:xfrm>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2" y="1156519"/>
            <a:ext cx="9199044" cy="5146631"/>
          </a:xfrm>
          <a:prstGeom prst="rect">
            <a:avLst/>
          </a:prstGeom>
        </p:spPr>
      </p:pic>
      <p:sp>
        <p:nvSpPr>
          <p:cNvPr id="8" name="Picture Placeholder 7"/>
          <p:cNvSpPr>
            <a:spLocks noGrp="1"/>
          </p:cNvSpPr>
          <p:nvPr>
            <p:ph type="pic" sz="quarter" idx="10"/>
          </p:nvPr>
        </p:nvSpPr>
        <p:spPr>
          <a:xfrm>
            <a:off x="4930141" y="1410612"/>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7724" y="1747613"/>
            <a:ext cx="8856532" cy="1200329"/>
          </a:xfrm>
          <a:prstGeom prst="rect">
            <a:avLst/>
          </a:prstGeom>
          <a:noFill/>
        </p:spPr>
        <p:txBody>
          <a:bodyPr wrap="square" rtlCol="0">
            <a:spAutoFit/>
          </a:bodyPr>
          <a:lstStyle/>
          <a:p>
            <a:pPr algn="ctr"/>
            <a:r>
              <a:rPr lang="en-US" altLang="zh-CN" sz="7200" dirty="0">
                <a:latin typeface="+mn-ea"/>
                <a:cs typeface="Aparajita" panose="020B0604020202020204" pitchFamily="34" charset="0"/>
              </a:rPr>
              <a:t>2022 WebGL</a:t>
            </a:r>
            <a:r>
              <a:rPr lang="zh-CN" altLang="en-US" sz="7200" dirty="0">
                <a:latin typeface="+mn-ea"/>
                <a:cs typeface="Aparajita" panose="020B0604020202020204" pitchFamily="34" charset="0"/>
              </a:rPr>
              <a:t>中级课程</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182854"/>
            <a:ext cx="2095531" cy="2675146"/>
          </a:xfrm>
          <a:prstGeom prst="rect">
            <a:avLst/>
          </a:prstGeom>
        </p:spPr>
      </p:pic>
      <p:sp>
        <p:nvSpPr>
          <p:cNvPr id="13" name="文本框 12"/>
          <p:cNvSpPr txBox="1"/>
          <p:nvPr/>
        </p:nvSpPr>
        <p:spPr>
          <a:xfrm>
            <a:off x="4369910" y="3015782"/>
            <a:ext cx="3013967" cy="769441"/>
          </a:xfrm>
          <a:prstGeom prst="rect">
            <a:avLst/>
          </a:prstGeom>
          <a:noFill/>
        </p:spPr>
        <p:txBody>
          <a:bodyPr wrap="none" rtlCol="0">
            <a:spAutoFit/>
          </a:bodyPr>
          <a:lstStyle/>
          <a:p>
            <a:pPr algn="l"/>
            <a:r>
              <a:rPr lang="zh-CN" altLang="en-US" sz="4400" b="1" dirty="0">
                <a:latin typeface="+mn-ea"/>
              </a:rPr>
              <a:t>逐片元光照</a:t>
            </a:r>
          </a:p>
        </p:txBody>
      </p:sp>
      <p:sp>
        <p:nvSpPr>
          <p:cNvPr id="14" name="文本框 13"/>
          <p:cNvSpPr txBox="1"/>
          <p:nvPr/>
        </p:nvSpPr>
        <p:spPr>
          <a:xfrm>
            <a:off x="5188616" y="4831757"/>
            <a:ext cx="2390398" cy="1118255"/>
          </a:xfrm>
          <a:prstGeom prst="rect">
            <a:avLst/>
          </a:prstGeom>
          <a:noFill/>
        </p:spPr>
        <p:txBody>
          <a:bodyPr wrap="none" rtlCol="0">
            <a:spAutoFit/>
          </a:bodyPr>
          <a:lstStyle/>
          <a:p>
            <a:pPr>
              <a:lnSpc>
                <a:spcPct val="200000"/>
              </a:lnSpc>
            </a:pPr>
            <a:r>
              <a:rPr lang="zh-CN" altLang="en-US" dirty="0"/>
              <a:t>讲解人：冰老师</a:t>
            </a:r>
            <a:endParaRPr lang="en-US" altLang="zh-CN" dirty="0"/>
          </a:p>
          <a:p>
            <a:pPr>
              <a:lnSpc>
                <a:spcPct val="200000"/>
              </a:lnSpc>
            </a:pPr>
            <a:r>
              <a:rPr lang="zh-CN" altLang="en-US" dirty="0"/>
              <a:t>讲解时间：</a:t>
            </a:r>
            <a:r>
              <a:rPr lang="en-US" altLang="zh-CN" dirty="0"/>
              <a:t>2022.07.01</a:t>
            </a:r>
          </a:p>
        </p:txBody>
      </p:sp>
    </p:spTree>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0000">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14:bounceEnd="40000">
                                          <p:cBhvr additive="base">
                                            <p:cTn id="15" dur="75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16"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1"/>
          <p:cNvSpPr txBox="1"/>
          <p:nvPr>
            <p:custDataLst>
              <p:tags r:id="rId1"/>
            </p:custDataLst>
          </p:nvPr>
        </p:nvSpPr>
        <p:spPr>
          <a:xfrm>
            <a:off x="1097509" y="429276"/>
            <a:ext cx="923330" cy="465640"/>
          </a:xfrm>
          <a:prstGeom prst="rect">
            <a:avLst/>
          </a:prstGeom>
          <a:noFill/>
        </p:spPr>
        <p:txBody>
          <a:bodyPr wrap="none" lIns="0" tIns="0" rIns="0" rtlCol="0">
            <a:spAutoFit/>
          </a:bodyPr>
          <a:lstStyle/>
          <a:p>
            <a:pPr algn="l">
              <a:lnSpc>
                <a:spcPts val="3600"/>
              </a:lnSpc>
            </a:pPr>
            <a:r>
              <a:rPr lang="zh-CN" altLang="en-US" sz="2400" b="1" dirty="0">
                <a:solidFill>
                  <a:srgbClr val="21273E"/>
                </a:solidFill>
                <a:latin typeface="Adobe 黑体 Std R" panose="020B0400000000000000" pitchFamily="34" charset="-122"/>
                <a:ea typeface="Adobe 黑体 Std R" panose="020B0400000000000000" pitchFamily="34" charset="-122"/>
                <a:cs typeface="+mn-ea"/>
                <a:sym typeface="+mn-lt"/>
              </a:rPr>
              <a:t>球坐标</a:t>
            </a:r>
          </a:p>
        </p:txBody>
      </p:sp>
      <p:pic>
        <p:nvPicPr>
          <p:cNvPr id="2" name="图片 1"/>
          <p:cNvPicPr>
            <a:picLocks noChangeAspect="1"/>
          </p:cNvPicPr>
          <p:nvPr/>
        </p:nvPicPr>
        <p:blipFill>
          <a:blip r:embed="rId3"/>
          <a:stretch>
            <a:fillRect/>
          </a:stretch>
        </p:blipFill>
        <p:spPr>
          <a:xfrm>
            <a:off x="9752965" y="254635"/>
            <a:ext cx="2181225" cy="1228725"/>
          </a:xfrm>
          <a:prstGeom prst="rect">
            <a:avLst/>
          </a:prstGeom>
        </p:spPr>
      </p:pic>
      <p:pic>
        <p:nvPicPr>
          <p:cNvPr id="5" name="图片 4">
            <a:extLst>
              <a:ext uri="{FF2B5EF4-FFF2-40B4-BE49-F238E27FC236}">
                <a16:creationId xmlns:a16="http://schemas.microsoft.com/office/drawing/2014/main" id="{1CB4AB11-CAB8-58F5-BC28-E7ED7CB8AE14}"/>
              </a:ext>
            </a:extLst>
          </p:cNvPr>
          <p:cNvPicPr>
            <a:picLocks noChangeAspect="1"/>
          </p:cNvPicPr>
          <p:nvPr/>
        </p:nvPicPr>
        <p:blipFill>
          <a:blip r:embed="rId4"/>
          <a:stretch>
            <a:fillRect/>
          </a:stretch>
        </p:blipFill>
        <p:spPr>
          <a:xfrm>
            <a:off x="527152" y="2046913"/>
            <a:ext cx="4052592" cy="3761025"/>
          </a:xfrm>
          <a:prstGeom prst="rect">
            <a:avLst/>
          </a:prstGeom>
        </p:spPr>
      </p:pic>
      <p:sp>
        <p:nvSpPr>
          <p:cNvPr id="9" name="文本框 8">
            <a:extLst>
              <a:ext uri="{FF2B5EF4-FFF2-40B4-BE49-F238E27FC236}">
                <a16:creationId xmlns:a16="http://schemas.microsoft.com/office/drawing/2014/main" id="{F0FFB47C-109B-97B6-B7AC-C146171F9F89}"/>
              </a:ext>
            </a:extLst>
          </p:cNvPr>
          <p:cNvSpPr txBox="1"/>
          <p:nvPr/>
        </p:nvSpPr>
        <p:spPr>
          <a:xfrm>
            <a:off x="4913851" y="2046913"/>
            <a:ext cx="6417141" cy="923330"/>
          </a:xfrm>
          <a:prstGeom prst="rect">
            <a:avLst/>
          </a:prstGeom>
          <a:noFill/>
        </p:spPr>
        <p:txBody>
          <a:bodyPr wrap="none" rtlCol="0">
            <a:spAutoFit/>
          </a:bodyPr>
          <a:lstStyle/>
          <a:p>
            <a:r>
              <a:rPr lang="zh-CN" altLang="en-US" dirty="0"/>
              <a:t>数组内所有点的组织顺序是先拾取水平中的圆上的点，再获取</a:t>
            </a:r>
            <a:endParaRPr lang="en-US" altLang="zh-CN" dirty="0"/>
          </a:p>
          <a:p>
            <a:r>
              <a:rPr lang="zh-CN" altLang="en-US" dirty="0"/>
              <a:t>竖直上半圆上的点。几何效果是半个圆围绕着数轴进行旋转。</a:t>
            </a:r>
            <a:endParaRPr lang="en-US" altLang="zh-CN" dirty="0"/>
          </a:p>
          <a:p>
            <a:r>
              <a:rPr lang="zh-CN" altLang="en-US" dirty="0"/>
              <a:t>进而代码两个循环， 总结规律是定义的经纬线数为一组。</a:t>
            </a:r>
          </a:p>
        </p:txBody>
      </p:sp>
      <p:sp>
        <p:nvSpPr>
          <p:cNvPr id="6" name="文本框 5">
            <a:extLst>
              <a:ext uri="{FF2B5EF4-FFF2-40B4-BE49-F238E27FC236}">
                <a16:creationId xmlns:a16="http://schemas.microsoft.com/office/drawing/2014/main" id="{82D3F84B-19E2-AEBE-AF85-27E8B4E4B423}"/>
              </a:ext>
            </a:extLst>
          </p:cNvPr>
          <p:cNvSpPr txBox="1"/>
          <p:nvPr/>
        </p:nvSpPr>
        <p:spPr>
          <a:xfrm>
            <a:off x="5170205" y="3429000"/>
            <a:ext cx="6605899" cy="1200329"/>
          </a:xfrm>
          <a:prstGeom prst="rect">
            <a:avLst/>
          </a:prstGeom>
          <a:noFill/>
        </p:spPr>
        <p:txBody>
          <a:bodyPr wrap="square" rtlCol="0">
            <a:spAutoFit/>
          </a:bodyPr>
          <a:lstStyle/>
          <a:p>
            <a:r>
              <a:rPr lang="zh-CN" altLang="en-US" dirty="0"/>
              <a:t>所以在定义索引值绘制三角形的时候。应用的就是去重复拾取上面定义好的</a:t>
            </a:r>
            <a:r>
              <a:rPr lang="en-US" altLang="zh-CN" dirty="0"/>
              <a:t>positions</a:t>
            </a:r>
            <a:r>
              <a:rPr lang="zh-CN" altLang="en-US" dirty="0"/>
              <a:t>数组，反复去获取。</a:t>
            </a:r>
            <a:endParaRPr lang="en-US" altLang="zh-CN" dirty="0"/>
          </a:p>
          <a:p>
            <a:endParaRPr lang="en-US" altLang="zh-CN" dirty="0"/>
          </a:p>
          <a:p>
            <a:r>
              <a:rPr lang="zh-CN" altLang="en-US" dirty="0"/>
              <a:t>如图，</a:t>
            </a:r>
            <a:r>
              <a:rPr lang="en-US" altLang="zh-CN" dirty="0"/>
              <a:t>P1</a:t>
            </a:r>
            <a:r>
              <a:rPr lang="zh-CN" altLang="en-US" dirty="0"/>
              <a:t>和</a:t>
            </a:r>
            <a:r>
              <a:rPr lang="en-US" altLang="zh-CN" dirty="0"/>
              <a:t>P2</a:t>
            </a:r>
            <a:r>
              <a:rPr lang="zh-CN" altLang="en-US" dirty="0"/>
              <a:t>在索引值上实际相差了（经纬数</a:t>
            </a:r>
            <a:r>
              <a:rPr lang="en-US" altLang="zh-CN" dirty="0"/>
              <a:t>+1 </a:t>
            </a:r>
            <a:r>
              <a:rPr lang="zh-CN" altLang="en-US" dirty="0"/>
              <a:t>）</a:t>
            </a:r>
          </a:p>
        </p:txBody>
      </p:sp>
      <p:sp>
        <p:nvSpPr>
          <p:cNvPr id="7" name="标注: 弯曲线形 6">
            <a:extLst>
              <a:ext uri="{FF2B5EF4-FFF2-40B4-BE49-F238E27FC236}">
                <a16:creationId xmlns:a16="http://schemas.microsoft.com/office/drawing/2014/main" id="{828697AC-DE99-712F-D3C6-D7246DCC9E66}"/>
              </a:ext>
            </a:extLst>
          </p:cNvPr>
          <p:cNvSpPr/>
          <p:nvPr/>
        </p:nvSpPr>
        <p:spPr>
          <a:xfrm>
            <a:off x="824259" y="1358976"/>
            <a:ext cx="683663" cy="1375873"/>
          </a:xfrm>
          <a:prstGeom prst="borderCallout2">
            <a:avLst>
              <a:gd name="adj1" fmla="val 52911"/>
              <a:gd name="adj2" fmla="val 101667"/>
              <a:gd name="adj3" fmla="val 47321"/>
              <a:gd name="adj4" fmla="val 147083"/>
              <a:gd name="adj5" fmla="val 167780"/>
              <a:gd name="adj6" fmla="val 129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P1</a:t>
            </a:r>
            <a:endParaRPr lang="zh-CN" altLang="en-US" dirty="0"/>
          </a:p>
        </p:txBody>
      </p:sp>
      <p:sp>
        <p:nvSpPr>
          <p:cNvPr id="13" name="标注: 弯曲线形 12">
            <a:extLst>
              <a:ext uri="{FF2B5EF4-FFF2-40B4-BE49-F238E27FC236}">
                <a16:creationId xmlns:a16="http://schemas.microsoft.com/office/drawing/2014/main" id="{BFB20C15-1034-3E6F-55BA-4FF80C91AB52}"/>
              </a:ext>
            </a:extLst>
          </p:cNvPr>
          <p:cNvSpPr/>
          <p:nvPr/>
        </p:nvSpPr>
        <p:spPr>
          <a:xfrm>
            <a:off x="482427" y="4622045"/>
            <a:ext cx="683663" cy="1375873"/>
          </a:xfrm>
          <a:prstGeom prst="borderCallout2">
            <a:avLst>
              <a:gd name="adj1" fmla="val 52911"/>
              <a:gd name="adj2" fmla="val 101667"/>
              <a:gd name="adj3" fmla="val 47321"/>
              <a:gd name="adj4" fmla="val 147083"/>
              <a:gd name="adj5" fmla="val -37810"/>
              <a:gd name="adj6" fmla="val 16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P2</a:t>
            </a:r>
            <a:endParaRPr lang="zh-CN" altLang="en-US" dirty="0"/>
          </a:p>
        </p:txBody>
      </p:sp>
      <p:sp>
        <p:nvSpPr>
          <p:cNvPr id="14" name="标注: 弯曲线形 13">
            <a:extLst>
              <a:ext uri="{FF2B5EF4-FFF2-40B4-BE49-F238E27FC236}">
                <a16:creationId xmlns:a16="http://schemas.microsoft.com/office/drawing/2014/main" id="{5536BBD3-26DE-2A8D-3642-BF325E7EEF88}"/>
              </a:ext>
            </a:extLst>
          </p:cNvPr>
          <p:cNvSpPr/>
          <p:nvPr/>
        </p:nvSpPr>
        <p:spPr>
          <a:xfrm>
            <a:off x="2527223" y="911908"/>
            <a:ext cx="683663" cy="1375873"/>
          </a:xfrm>
          <a:prstGeom prst="borderCallout2">
            <a:avLst>
              <a:gd name="adj1" fmla="val 50427"/>
              <a:gd name="adj2" fmla="val 2917"/>
              <a:gd name="adj3" fmla="val 101979"/>
              <a:gd name="adj4" fmla="val -41667"/>
              <a:gd name="adj5" fmla="val 206910"/>
              <a:gd name="adj6" fmla="val -5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P1+1</a:t>
            </a:r>
            <a:endParaRPr lang="zh-CN" altLang="en-US" dirty="0"/>
          </a:p>
        </p:txBody>
      </p:sp>
      <p:sp>
        <p:nvSpPr>
          <p:cNvPr id="15" name="标注: 弯曲线形 14">
            <a:extLst>
              <a:ext uri="{FF2B5EF4-FFF2-40B4-BE49-F238E27FC236}">
                <a16:creationId xmlns:a16="http://schemas.microsoft.com/office/drawing/2014/main" id="{322F56AF-CA6F-75F9-A8D1-B2DD74E93478}"/>
              </a:ext>
            </a:extLst>
          </p:cNvPr>
          <p:cNvSpPr/>
          <p:nvPr/>
        </p:nvSpPr>
        <p:spPr>
          <a:xfrm>
            <a:off x="3849480" y="4927283"/>
            <a:ext cx="683663" cy="1375873"/>
          </a:xfrm>
          <a:prstGeom prst="borderCallout2">
            <a:avLst>
              <a:gd name="adj1" fmla="val 50427"/>
              <a:gd name="adj2" fmla="val 2917"/>
              <a:gd name="adj3" fmla="val 20612"/>
              <a:gd name="adj4" fmla="val -196667"/>
              <a:gd name="adj5" fmla="val -56444"/>
              <a:gd name="adj6" fmla="val -25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P2+1</a:t>
            </a:r>
            <a:endParaRPr lang="zh-CN" altLang="en-US" dirty="0"/>
          </a:p>
        </p:txBody>
      </p:sp>
    </p:spTree>
    <p:extLst>
      <p:ext uri="{BB962C8B-B14F-4D97-AF65-F5344CB8AC3E}">
        <p14:creationId xmlns:p14="http://schemas.microsoft.com/office/powerpoint/2010/main" val="252048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055602" y="2485502"/>
            <a:ext cx="8061350" cy="1323439"/>
          </a:xfrm>
          <a:prstGeom prst="rect">
            <a:avLst/>
          </a:prstGeom>
          <a:noFill/>
        </p:spPr>
        <p:txBody>
          <a:bodyPr wrap="square" rtlCol="0">
            <a:spAutoFit/>
          </a:bodyPr>
          <a:lstStyle/>
          <a:p>
            <a:pPr algn="ctr"/>
            <a:r>
              <a:rPr lang="zh-CN" altLang="en-US" sz="8000" dirty="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谢谢观看</a:t>
            </a:r>
          </a:p>
        </p:txBody>
      </p:sp>
      <p:sp>
        <p:nvSpPr>
          <p:cNvPr id="28" name="文本框 27"/>
          <p:cNvSpPr txBox="1"/>
          <p:nvPr/>
        </p:nvSpPr>
        <p:spPr>
          <a:xfrm>
            <a:off x="3600054" y="3594485"/>
            <a:ext cx="4939788" cy="830997"/>
          </a:xfrm>
          <a:prstGeom prst="rect">
            <a:avLst/>
          </a:prstGeom>
          <a:noFill/>
        </p:spPr>
        <p:txBody>
          <a:bodyPr wrap="square" rtlCol="0">
            <a:spAutoFit/>
          </a:bodyPr>
          <a:lstStyle/>
          <a:p>
            <a:pPr algn="ctr"/>
            <a:r>
              <a:rPr lang="en-US" altLang="zh-CN" sz="4800" b="1" dirty="0">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pitchFamily="34" charset="-122"/>
                <a:cs typeface="Aparajita" panose="020B0604020202020204" pitchFamily="34" charset="0"/>
              </a:rPr>
              <a:t>THANK YOU</a:t>
            </a:r>
            <a:endParaRPr lang="zh-CN" altLang="en-US" sz="4800" b="1" dirty="0">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pitchFamily="34" charset="-122"/>
              <a:cs typeface="Aparajita" panose="020B0604020202020204"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7744399" flipV="1">
            <a:off x="-175852" y="-152570"/>
            <a:ext cx="6930283" cy="7389479"/>
          </a:xfrm>
          <a:prstGeom prst="rect">
            <a:avLst/>
          </a:prstGeom>
        </p:spPr>
      </p:pic>
      <p:sp>
        <p:nvSpPr>
          <p:cNvPr id="4" name="文本框 3"/>
          <p:cNvSpPr txBox="1"/>
          <p:nvPr/>
        </p:nvSpPr>
        <p:spPr>
          <a:xfrm>
            <a:off x="4907897" y="1235342"/>
            <a:ext cx="1982769" cy="400110"/>
          </a:xfrm>
          <a:prstGeom prst="rect">
            <a:avLst/>
          </a:prstGeom>
          <a:noFill/>
        </p:spPr>
        <p:txBody>
          <a:bodyPr wrap="square" rtlCol="0">
            <a:spAutoFit/>
          </a:bodyPr>
          <a:lstStyle/>
          <a:p>
            <a:pPr algn="dist"/>
            <a:r>
              <a:rPr lang="en-US" altLang="zh-CN" sz="20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rPr>
              <a:t>CONTENTS</a:t>
            </a:r>
            <a:endParaRPr lang="zh-CN" altLang="en-US" sz="20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endParaRPr>
          </a:p>
        </p:txBody>
      </p:sp>
      <p:sp>
        <p:nvSpPr>
          <p:cNvPr id="5" name="文本框 4"/>
          <p:cNvSpPr txBox="1"/>
          <p:nvPr/>
        </p:nvSpPr>
        <p:spPr>
          <a:xfrm>
            <a:off x="4799079" y="1723504"/>
            <a:ext cx="1256628" cy="707886"/>
          </a:xfrm>
          <a:prstGeom prst="rect">
            <a:avLst/>
          </a:prstGeom>
          <a:noFill/>
        </p:spPr>
        <p:txBody>
          <a:bodyPr wrap="square" rtlCol="0">
            <a:spAutoFit/>
          </a:bodyPr>
          <a:lstStyle/>
          <a:p>
            <a:pPr algn="dist"/>
            <a:r>
              <a:rPr lang="zh-CN" altLang="en-US" sz="4000" dirty="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目录</a:t>
            </a:r>
          </a:p>
        </p:txBody>
      </p:sp>
      <p:grpSp>
        <p:nvGrpSpPr>
          <p:cNvPr id="19" name="组合 18"/>
          <p:cNvGrpSpPr/>
          <p:nvPr/>
        </p:nvGrpSpPr>
        <p:grpSpPr>
          <a:xfrm>
            <a:off x="7355538" y="2812169"/>
            <a:ext cx="3308851" cy="528685"/>
            <a:chOff x="7160548" y="2534162"/>
            <a:chExt cx="3308851" cy="528685"/>
          </a:xfrm>
        </p:grpSpPr>
        <p:sp>
          <p:nvSpPr>
            <p:cNvPr id="11" name="文本框 10"/>
            <p:cNvSpPr txBox="1"/>
            <p:nvPr/>
          </p:nvSpPr>
          <p:spPr>
            <a:xfrm>
              <a:off x="7843210" y="2688777"/>
              <a:ext cx="1273159" cy="369332"/>
            </a:xfrm>
            <a:prstGeom prst="rect">
              <a:avLst/>
            </a:prstGeom>
            <a:noFill/>
          </p:spPr>
          <p:txBody>
            <a:bodyPr wrap="square" rtlCol="0">
              <a:spAutoFit/>
            </a:bodyPr>
            <a:lstStyle/>
            <a:p>
              <a:r>
                <a:rPr lang="zh-CN" altLang="en-US"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前言</a:t>
              </a:r>
            </a:p>
          </p:txBody>
        </p:sp>
        <p:sp>
          <p:nvSpPr>
            <p:cNvPr id="18" name="圆角矩形 17"/>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6" name="矩形 15"/>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50" name="组合 49"/>
          <p:cNvGrpSpPr/>
          <p:nvPr/>
        </p:nvGrpSpPr>
        <p:grpSpPr>
          <a:xfrm>
            <a:off x="7937582" y="3571477"/>
            <a:ext cx="3308851" cy="528685"/>
            <a:chOff x="7160548" y="2534162"/>
            <a:chExt cx="3308851" cy="528685"/>
          </a:xfrm>
        </p:grpSpPr>
        <p:sp>
          <p:nvSpPr>
            <p:cNvPr id="54" name="文本框 53"/>
            <p:cNvSpPr txBox="1"/>
            <p:nvPr/>
          </p:nvSpPr>
          <p:spPr>
            <a:xfrm>
              <a:off x="8514376" y="2688777"/>
              <a:ext cx="1273159" cy="368300"/>
            </a:xfrm>
            <a:prstGeom prst="rect">
              <a:avLst/>
            </a:prstGeom>
            <a:noFill/>
          </p:spPr>
          <p:txBody>
            <a:bodyPr wrap="square" rtlCol="0">
              <a:spAutoFit/>
            </a:bodyPr>
            <a:lstStyle/>
            <a:p>
              <a:pPr algn="r"/>
              <a:r>
                <a:rPr lang="zh-CN" altLang="en-US"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理论基础</a:t>
              </a:r>
            </a:p>
          </p:txBody>
        </p:sp>
        <p:sp>
          <p:nvSpPr>
            <p:cNvPr id="52" name="圆角矩形 5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53" name="矩形 5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95" name="矩形 94"/>
          <p:cNvSpPr/>
          <p:nvPr/>
        </p:nvSpPr>
        <p:spPr>
          <a:xfrm>
            <a:off x="2204854" y="2894217"/>
            <a:ext cx="1748168" cy="1505737"/>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parajita" panose="020B0604020202020204" pitchFamily="34" charset="0"/>
                <a:ea typeface="Adobe 黑体 Std R" panose="020B0400000000000000" pitchFamily="34" charset="-122"/>
                <a:cs typeface="Aparajita" panose="020B0604020202020204" pitchFamily="34" charset="0"/>
              </a:rPr>
              <a:t>BUSINESS PLAN</a:t>
            </a:r>
            <a:endParaRPr lang="zh-CN" altLang="en-US" sz="3200" dirty="0">
              <a:latin typeface="Aparajita" panose="020B0604020202020204" pitchFamily="34" charset="0"/>
              <a:ea typeface="Adobe 黑体 Std R" panose="020B0400000000000000" pitchFamily="34" charset="-122"/>
              <a:cs typeface="Aparajita" panose="020B0604020202020204" pitchFamily="34" charset="0"/>
            </a:endParaRPr>
          </a:p>
        </p:txBody>
      </p:sp>
      <p:grpSp>
        <p:nvGrpSpPr>
          <p:cNvPr id="97" name="组合 96"/>
          <p:cNvGrpSpPr/>
          <p:nvPr/>
        </p:nvGrpSpPr>
        <p:grpSpPr>
          <a:xfrm>
            <a:off x="4973269" y="1609541"/>
            <a:ext cx="7218731" cy="69134"/>
            <a:chOff x="4973269" y="1609541"/>
            <a:chExt cx="7218731" cy="69134"/>
          </a:xfrm>
        </p:grpSpPr>
        <p:cxnSp>
          <p:nvCxnSpPr>
            <p:cNvPr id="15" name="直接连接符 14"/>
            <p:cNvCxnSpPr/>
            <p:nvPr/>
          </p:nvCxnSpPr>
          <p:spPr>
            <a:xfrm>
              <a:off x="4973269" y="1644108"/>
              <a:ext cx="7218731" cy="0"/>
            </a:xfrm>
            <a:prstGeom prst="line">
              <a:avLst/>
            </a:prstGeom>
            <a:ln w="12700">
              <a:solidFill>
                <a:srgbClr val="21273E"/>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978265" y="1609541"/>
              <a:ext cx="932856" cy="69134"/>
            </a:xfrm>
            <a:prstGeom prst="rect">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grpSp>
        <p:nvGrpSpPr>
          <p:cNvPr id="2" name="组合 1"/>
          <p:cNvGrpSpPr/>
          <p:nvPr/>
        </p:nvGrpSpPr>
        <p:grpSpPr>
          <a:xfrm>
            <a:off x="7355922" y="4300457"/>
            <a:ext cx="3308851" cy="577580"/>
            <a:chOff x="7160548" y="2485267"/>
            <a:chExt cx="3308851" cy="577580"/>
          </a:xfrm>
        </p:grpSpPr>
        <p:sp>
          <p:nvSpPr>
            <p:cNvPr id="3" name="文本框 2"/>
            <p:cNvSpPr txBox="1"/>
            <p:nvPr/>
          </p:nvSpPr>
          <p:spPr>
            <a:xfrm>
              <a:off x="8514368" y="2688467"/>
              <a:ext cx="1946910" cy="368300"/>
            </a:xfrm>
            <a:prstGeom prst="rect">
              <a:avLst/>
            </a:prstGeom>
            <a:noFill/>
          </p:spPr>
          <p:txBody>
            <a:bodyPr wrap="square" rtlCol="0">
              <a:spAutoFit/>
            </a:bodyPr>
            <a:lstStyle/>
            <a:p>
              <a:pPr algn="r"/>
              <a:r>
                <a:rPr lang="zh-CN" altLang="en-US"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课程目录介绍</a:t>
              </a:r>
            </a:p>
          </p:txBody>
        </p:sp>
        <p:sp>
          <p:nvSpPr>
            <p:cNvPr id="6" name="圆角矩形 5"/>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7" name="矩形 6"/>
            <p:cNvSpPr/>
            <p:nvPr/>
          </p:nvSpPr>
          <p:spPr>
            <a:xfrm>
              <a:off x="7342297" y="2485267"/>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8" name="TextBox 30"/>
          <p:cNvSpPr txBox="1"/>
          <p:nvPr/>
        </p:nvSpPr>
        <p:spPr>
          <a:xfrm>
            <a:off x="3019865" y="2582518"/>
            <a:ext cx="6152270" cy="1569660"/>
          </a:xfrm>
          <a:prstGeom prst="rect">
            <a:avLst/>
          </a:prstGeom>
          <a:noFill/>
        </p:spPr>
        <p:txBody>
          <a:bodyPr wrap="square" rtlCol="0">
            <a:spAutoFit/>
          </a:bodyPr>
          <a:lstStyle/>
          <a:p>
            <a:pPr algn="ctr" defTabSz="228600"/>
            <a:r>
              <a:rPr lang="en-US" altLang="zh-CN"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 ONE</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959045"/>
          </a:xfrm>
          <a:prstGeom prst="rect">
            <a:avLst/>
          </a:prstGeom>
          <a:noFill/>
          <a:scene3d>
            <a:camera prst="perspectiveRight"/>
            <a:lightRig rig="threePt" dir="t"/>
          </a:scene3d>
        </p:spPr>
        <p:txBody>
          <a:bodyPr wrap="square" rtlCol="0">
            <a:spAutoFit/>
          </a:bodyPr>
          <a:lstStyle/>
          <a:p>
            <a:pPr algn="ctr">
              <a:lnSpc>
                <a:spcPct val="130000"/>
              </a:lnSpc>
            </a:pPr>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前言</a:t>
            </a:r>
            <a:endParaRPr lang="en-US" altLang="zh-CN" sz="4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1</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752965" y="254635"/>
            <a:ext cx="2181225" cy="1228725"/>
          </a:xfrm>
          <a:prstGeom prst="rect">
            <a:avLst/>
          </a:prstGeom>
        </p:spPr>
      </p:pic>
      <p:pic>
        <p:nvPicPr>
          <p:cNvPr id="4" name="图片 3">
            <a:extLst>
              <a:ext uri="{FF2B5EF4-FFF2-40B4-BE49-F238E27FC236}">
                <a16:creationId xmlns:a16="http://schemas.microsoft.com/office/drawing/2014/main" id="{DA9070D4-3DBB-E3C0-DBB3-A1393E2C4A5E}"/>
              </a:ext>
            </a:extLst>
          </p:cNvPr>
          <p:cNvPicPr>
            <a:picLocks noChangeAspect="1"/>
          </p:cNvPicPr>
          <p:nvPr/>
        </p:nvPicPr>
        <p:blipFill>
          <a:blip r:embed="rId3"/>
          <a:stretch>
            <a:fillRect/>
          </a:stretch>
        </p:blipFill>
        <p:spPr>
          <a:xfrm>
            <a:off x="1031278" y="1385495"/>
            <a:ext cx="9458325" cy="3600450"/>
          </a:xfrm>
          <a:prstGeom prst="rect">
            <a:avLst/>
          </a:prstGeom>
        </p:spPr>
      </p:pic>
    </p:spTree>
    <p:extLst>
      <p:ext uri="{BB962C8B-B14F-4D97-AF65-F5344CB8AC3E}">
        <p14:creationId xmlns:p14="http://schemas.microsoft.com/office/powerpoint/2010/main" val="392756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8" name="TextBox 30"/>
          <p:cNvSpPr txBox="1"/>
          <p:nvPr/>
        </p:nvSpPr>
        <p:spPr>
          <a:xfrm>
            <a:off x="3019865" y="2582518"/>
            <a:ext cx="6152270" cy="1569660"/>
          </a:xfrm>
          <a:prstGeom prst="rect">
            <a:avLst/>
          </a:prstGeom>
          <a:noFill/>
        </p:spPr>
        <p:txBody>
          <a:bodyPr wrap="square" rtlCol="0">
            <a:spAutoFit/>
          </a:bodyPr>
          <a:lstStyle/>
          <a:p>
            <a:pPr algn="ctr" defTabSz="228600"/>
            <a:r>
              <a:rPr lang="en-US" altLang="zh-CN"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 ONE</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1050925"/>
          </a:xfrm>
          <a:prstGeom prst="rect">
            <a:avLst/>
          </a:prstGeom>
          <a:noFill/>
          <a:scene3d>
            <a:camera prst="perspectiveRight"/>
            <a:lightRig rig="threePt" dir="t"/>
          </a:scene3d>
        </p:spPr>
        <p:txBody>
          <a:bodyPr wrap="square" rtlCol="0">
            <a:spAutoFit/>
          </a:bodyPr>
          <a:lstStyle/>
          <a:p>
            <a:pPr algn="ctr">
              <a:lnSpc>
                <a:spcPct val="130000"/>
              </a:lnSpc>
            </a:pPr>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rPr>
              <a:t>基础理论</a:t>
            </a:r>
            <a:endParaRPr lang="en-US" altLang="zh-CN" sz="4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2</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6121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1"/>
          <p:cNvSpPr txBox="1"/>
          <p:nvPr>
            <p:custDataLst>
              <p:tags r:id="rId1"/>
            </p:custDataLst>
          </p:nvPr>
        </p:nvSpPr>
        <p:spPr>
          <a:xfrm>
            <a:off x="1097509" y="429276"/>
            <a:ext cx="1538883" cy="465640"/>
          </a:xfrm>
          <a:prstGeom prst="rect">
            <a:avLst/>
          </a:prstGeom>
          <a:noFill/>
        </p:spPr>
        <p:txBody>
          <a:bodyPr wrap="none" lIns="0" tIns="0" rIns="0" rtlCol="0">
            <a:spAutoFit/>
          </a:bodyPr>
          <a:lstStyle/>
          <a:p>
            <a:pPr algn="l">
              <a:lnSpc>
                <a:spcPts val="3600"/>
              </a:lnSpc>
            </a:pPr>
            <a:r>
              <a:rPr lang="zh-CN" altLang="en-US" sz="2400" b="1" dirty="0">
                <a:solidFill>
                  <a:srgbClr val="21273E"/>
                </a:solidFill>
                <a:latin typeface="Adobe 黑体 Std R" panose="020B0400000000000000" pitchFamily="34" charset="-122"/>
                <a:ea typeface="Adobe 黑体 Std R" panose="020B0400000000000000" pitchFamily="34" charset="-122"/>
                <a:cs typeface="+mn-ea"/>
                <a:sym typeface="+mn-lt"/>
              </a:rPr>
              <a:t>逐顶点着色</a:t>
            </a:r>
          </a:p>
        </p:txBody>
      </p:sp>
      <p:pic>
        <p:nvPicPr>
          <p:cNvPr id="2" name="图片 1"/>
          <p:cNvPicPr>
            <a:picLocks noChangeAspect="1"/>
          </p:cNvPicPr>
          <p:nvPr/>
        </p:nvPicPr>
        <p:blipFill>
          <a:blip r:embed="rId3"/>
          <a:stretch>
            <a:fillRect/>
          </a:stretch>
        </p:blipFill>
        <p:spPr>
          <a:xfrm>
            <a:off x="9752965" y="254635"/>
            <a:ext cx="2181225" cy="1228725"/>
          </a:xfrm>
          <a:prstGeom prst="rect">
            <a:avLst/>
          </a:prstGeom>
        </p:spPr>
      </p:pic>
      <p:pic>
        <p:nvPicPr>
          <p:cNvPr id="4" name="图片 3">
            <a:extLst>
              <a:ext uri="{FF2B5EF4-FFF2-40B4-BE49-F238E27FC236}">
                <a16:creationId xmlns:a16="http://schemas.microsoft.com/office/drawing/2014/main" id="{C3349AF7-8C7F-730E-44D9-99B450223DD8}"/>
              </a:ext>
            </a:extLst>
          </p:cNvPr>
          <p:cNvPicPr>
            <a:picLocks noChangeAspect="1"/>
          </p:cNvPicPr>
          <p:nvPr/>
        </p:nvPicPr>
        <p:blipFill>
          <a:blip r:embed="rId4"/>
          <a:stretch>
            <a:fillRect/>
          </a:stretch>
        </p:blipFill>
        <p:spPr>
          <a:xfrm>
            <a:off x="470570" y="1292210"/>
            <a:ext cx="4889995" cy="2258805"/>
          </a:xfrm>
          <a:prstGeom prst="rect">
            <a:avLst/>
          </a:prstGeom>
        </p:spPr>
      </p:pic>
      <p:sp>
        <p:nvSpPr>
          <p:cNvPr id="23" name="文本框 22">
            <a:extLst>
              <a:ext uri="{FF2B5EF4-FFF2-40B4-BE49-F238E27FC236}">
                <a16:creationId xmlns:a16="http://schemas.microsoft.com/office/drawing/2014/main" id="{ED934BB9-B8A3-AC33-D9E2-C1D2F3E6F1CA}"/>
              </a:ext>
            </a:extLst>
          </p:cNvPr>
          <p:cNvSpPr txBox="1"/>
          <p:nvPr/>
        </p:nvSpPr>
        <p:spPr>
          <a:xfrm>
            <a:off x="5554363" y="4246250"/>
            <a:ext cx="6136546" cy="2308324"/>
          </a:xfrm>
          <a:prstGeom prst="rect">
            <a:avLst/>
          </a:prstGeom>
          <a:noFill/>
        </p:spPr>
        <p:txBody>
          <a:bodyPr wrap="square">
            <a:spAutoFit/>
          </a:bodyPr>
          <a:lstStyle/>
          <a:p>
            <a:r>
              <a:rPr lang="zh-CN" altLang="en-US" b="0" i="0" dirty="0">
                <a:solidFill>
                  <a:srgbClr val="4F4F4F"/>
                </a:solidFill>
                <a:effectLst/>
                <a:latin typeface="-apple-system"/>
              </a:rPr>
              <a:t>在逐顶点渲染中，前面讲的光照或颜色的计算是在顶点着色器中进行的，顶点着色器运行结束后，每一个顶点都有一个颜色值，在片元着色器执行前，</a:t>
            </a:r>
            <a:r>
              <a:rPr lang="en-US" altLang="zh-CN" dirty="0">
                <a:latin typeface="-apple-system"/>
              </a:rPr>
              <a:t> </a:t>
            </a:r>
            <a:r>
              <a:rPr lang="en-US" altLang="zh-CN" dirty="0" err="1">
                <a:latin typeface="-apple-system"/>
              </a:rPr>
              <a:t>webgl</a:t>
            </a:r>
            <a:r>
              <a:rPr lang="zh-CN" altLang="en-US" b="0" i="0" dirty="0">
                <a:solidFill>
                  <a:srgbClr val="4F4F4F"/>
                </a:solidFill>
                <a:effectLst/>
                <a:latin typeface="-apple-system"/>
              </a:rPr>
              <a:t>会对这些顶点的颜色数据进行</a:t>
            </a:r>
            <a:r>
              <a:rPr lang="zh-CN" altLang="en-US" b="1" i="0" dirty="0">
                <a:solidFill>
                  <a:srgbClr val="4F4F4F"/>
                </a:solidFill>
                <a:effectLst/>
                <a:latin typeface="-apple-system"/>
              </a:rPr>
              <a:t>线性插值</a:t>
            </a:r>
            <a:r>
              <a:rPr lang="zh-CN" altLang="en-US" b="0" i="0" dirty="0">
                <a:solidFill>
                  <a:srgbClr val="4F4F4F"/>
                </a:solidFill>
                <a:effectLst/>
                <a:latin typeface="-apple-system"/>
              </a:rPr>
              <a:t>，从而得到每个片元处的颜色。</a:t>
            </a:r>
            <a:r>
              <a:rPr lang="zh-CN" altLang="en-US" b="0" i="0" dirty="0">
                <a:effectLst/>
                <a:latin typeface="-apple-system"/>
              </a:rPr>
              <a:t>这就是</a:t>
            </a:r>
            <a:r>
              <a:rPr lang="en-US" altLang="zh-CN" dirty="0" err="1">
                <a:latin typeface="-apple-system"/>
              </a:rPr>
              <a:t>webgl</a:t>
            </a:r>
            <a:r>
              <a:rPr lang="zh-CN" altLang="en-US" dirty="0">
                <a:latin typeface="-apple-system"/>
              </a:rPr>
              <a:t>绘制三角形的原理</a:t>
            </a:r>
            <a:r>
              <a:rPr lang="zh-CN" altLang="en-US" b="0" i="0" dirty="0">
                <a:effectLst/>
                <a:latin typeface="-apple-system"/>
              </a:rPr>
              <a:t>，为什么只给了</a:t>
            </a:r>
            <a:r>
              <a:rPr lang="en-US" altLang="zh-CN" b="0" i="0" dirty="0">
                <a:effectLst/>
                <a:latin typeface="-apple-system"/>
              </a:rPr>
              <a:t>3</a:t>
            </a:r>
            <a:r>
              <a:rPr lang="zh-CN" altLang="en-US" b="0" i="0" dirty="0">
                <a:effectLst/>
                <a:latin typeface="-apple-system"/>
              </a:rPr>
              <a:t>个顶点的颜色值，就能得到一个彩色的三角形的缘故，即三角形中其他点</a:t>
            </a:r>
            <a:r>
              <a:rPr lang="en-US" altLang="zh-CN" b="0" i="0" dirty="0">
                <a:effectLst/>
                <a:latin typeface="-apple-system"/>
              </a:rPr>
              <a:t>(</a:t>
            </a:r>
            <a:r>
              <a:rPr lang="zh-CN" altLang="en-US" b="0" i="0" dirty="0">
                <a:effectLst/>
                <a:latin typeface="-apple-system"/>
              </a:rPr>
              <a:t>片元</a:t>
            </a:r>
            <a:r>
              <a:rPr lang="en-US" altLang="zh-CN" b="0" i="0" dirty="0">
                <a:effectLst/>
                <a:latin typeface="-apple-system"/>
              </a:rPr>
              <a:t>)</a:t>
            </a:r>
            <a:r>
              <a:rPr lang="zh-CN" altLang="en-US" b="0" i="0" dirty="0">
                <a:solidFill>
                  <a:srgbClr val="4F4F4F"/>
                </a:solidFill>
                <a:effectLst/>
                <a:latin typeface="-apple-system"/>
              </a:rPr>
              <a:t>的颜色值都是通过这给定的</a:t>
            </a:r>
            <a:r>
              <a:rPr lang="en-US" altLang="zh-CN" b="0" i="0" dirty="0">
                <a:solidFill>
                  <a:srgbClr val="4F4F4F"/>
                </a:solidFill>
                <a:effectLst/>
                <a:latin typeface="-apple-system"/>
              </a:rPr>
              <a:t>3</a:t>
            </a:r>
            <a:r>
              <a:rPr lang="zh-CN" altLang="en-US" b="0" i="0" dirty="0">
                <a:solidFill>
                  <a:srgbClr val="4F4F4F"/>
                </a:solidFill>
                <a:effectLst/>
                <a:latin typeface="-apple-system"/>
              </a:rPr>
              <a:t>个顶点的颜色值通过线性插值得到的。</a:t>
            </a:r>
            <a:endParaRPr lang="zh-CN" altLang="en-US" dirty="0"/>
          </a:p>
        </p:txBody>
      </p:sp>
      <p:pic>
        <p:nvPicPr>
          <p:cNvPr id="11" name="图片 10">
            <a:extLst>
              <a:ext uri="{FF2B5EF4-FFF2-40B4-BE49-F238E27FC236}">
                <a16:creationId xmlns:a16="http://schemas.microsoft.com/office/drawing/2014/main" id="{5BE6F20E-D75F-B3E4-2BDA-97D8011D9175}"/>
              </a:ext>
            </a:extLst>
          </p:cNvPr>
          <p:cNvPicPr>
            <a:picLocks noChangeAspect="1"/>
          </p:cNvPicPr>
          <p:nvPr/>
        </p:nvPicPr>
        <p:blipFill>
          <a:blip r:embed="rId5"/>
          <a:stretch>
            <a:fillRect/>
          </a:stretch>
        </p:blipFill>
        <p:spPr>
          <a:xfrm>
            <a:off x="434512" y="3551015"/>
            <a:ext cx="4748169" cy="2795495"/>
          </a:xfrm>
          <a:prstGeom prst="rect">
            <a:avLst/>
          </a:prstGeom>
        </p:spPr>
      </p:pic>
      <p:sp>
        <p:nvSpPr>
          <p:cNvPr id="13" name="文本框 12">
            <a:extLst>
              <a:ext uri="{FF2B5EF4-FFF2-40B4-BE49-F238E27FC236}">
                <a16:creationId xmlns:a16="http://schemas.microsoft.com/office/drawing/2014/main" id="{ADCEBD47-DA4C-EA49-00ED-35C233A2FB86}"/>
              </a:ext>
            </a:extLst>
          </p:cNvPr>
          <p:cNvSpPr txBox="1"/>
          <p:nvPr/>
        </p:nvSpPr>
        <p:spPr>
          <a:xfrm>
            <a:off x="2155972" y="6428724"/>
            <a:ext cx="1107996" cy="369332"/>
          </a:xfrm>
          <a:prstGeom prst="rect">
            <a:avLst/>
          </a:prstGeom>
          <a:noFill/>
        </p:spPr>
        <p:txBody>
          <a:bodyPr wrap="none" rtlCol="0">
            <a:spAutoFit/>
          </a:bodyPr>
          <a:lstStyle/>
          <a:p>
            <a:r>
              <a:rPr lang="zh-CN" altLang="en-US" dirty="0"/>
              <a:t>线性插值</a:t>
            </a:r>
          </a:p>
        </p:txBody>
      </p:sp>
      <p:pic>
        <p:nvPicPr>
          <p:cNvPr id="24" name="图片 23">
            <a:extLst>
              <a:ext uri="{FF2B5EF4-FFF2-40B4-BE49-F238E27FC236}">
                <a16:creationId xmlns:a16="http://schemas.microsoft.com/office/drawing/2014/main" id="{78EB7779-F212-5C22-84B8-3B59F6C0C04E}"/>
              </a:ext>
            </a:extLst>
          </p:cNvPr>
          <p:cNvPicPr>
            <a:picLocks noChangeAspect="1"/>
          </p:cNvPicPr>
          <p:nvPr/>
        </p:nvPicPr>
        <p:blipFill>
          <a:blip r:embed="rId6"/>
          <a:stretch>
            <a:fillRect/>
          </a:stretch>
        </p:blipFill>
        <p:spPr>
          <a:xfrm>
            <a:off x="1232208" y="3843600"/>
            <a:ext cx="3152775" cy="257175"/>
          </a:xfrm>
          <a:prstGeom prst="rect">
            <a:avLst/>
          </a:prstGeom>
        </p:spPr>
      </p:pic>
      <p:pic>
        <p:nvPicPr>
          <p:cNvPr id="26" name="图片 25">
            <a:extLst>
              <a:ext uri="{FF2B5EF4-FFF2-40B4-BE49-F238E27FC236}">
                <a16:creationId xmlns:a16="http://schemas.microsoft.com/office/drawing/2014/main" id="{3D5D5FC6-9BD9-639F-C5E1-73B1F68A350C}"/>
              </a:ext>
            </a:extLst>
          </p:cNvPr>
          <p:cNvPicPr>
            <a:picLocks noChangeAspect="1"/>
          </p:cNvPicPr>
          <p:nvPr/>
        </p:nvPicPr>
        <p:blipFill>
          <a:blip r:embed="rId7"/>
          <a:stretch>
            <a:fillRect/>
          </a:stretch>
        </p:blipFill>
        <p:spPr>
          <a:xfrm>
            <a:off x="6600190" y="1166396"/>
            <a:ext cx="3133725" cy="2384619"/>
          </a:xfrm>
          <a:prstGeom prst="rect">
            <a:avLst/>
          </a:prstGeom>
        </p:spPr>
      </p:pic>
      <p:cxnSp>
        <p:nvCxnSpPr>
          <p:cNvPr id="28" name="连接符: 肘形 27">
            <a:extLst>
              <a:ext uri="{FF2B5EF4-FFF2-40B4-BE49-F238E27FC236}">
                <a16:creationId xmlns:a16="http://schemas.microsoft.com/office/drawing/2014/main" id="{EB975682-DA1F-2C27-7685-2C357BA642DD}"/>
              </a:ext>
            </a:extLst>
          </p:cNvPr>
          <p:cNvCxnSpPr>
            <a:cxnSpLocks/>
          </p:cNvCxnSpPr>
          <p:nvPr/>
        </p:nvCxnSpPr>
        <p:spPr>
          <a:xfrm rot="5400000" flipH="1" flipV="1">
            <a:off x="5335399" y="2701257"/>
            <a:ext cx="3179429" cy="254186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8BD2079-0D6E-F1FC-4BAE-92DA5A3E18B0}"/>
              </a:ext>
            </a:extLst>
          </p:cNvPr>
          <p:cNvPicPr>
            <a:picLocks noChangeAspect="1"/>
          </p:cNvPicPr>
          <p:nvPr/>
        </p:nvPicPr>
        <p:blipFill>
          <a:blip r:embed="rId8"/>
          <a:stretch>
            <a:fillRect/>
          </a:stretch>
        </p:blipFill>
        <p:spPr>
          <a:xfrm>
            <a:off x="9997513" y="1850600"/>
            <a:ext cx="1895470" cy="1365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1"/>
          <p:cNvSpPr txBox="1"/>
          <p:nvPr>
            <p:custDataLst>
              <p:tags r:id="rId1"/>
            </p:custDataLst>
          </p:nvPr>
        </p:nvSpPr>
        <p:spPr>
          <a:xfrm>
            <a:off x="1097509" y="429276"/>
            <a:ext cx="1538883" cy="465640"/>
          </a:xfrm>
          <a:prstGeom prst="rect">
            <a:avLst/>
          </a:prstGeom>
          <a:noFill/>
        </p:spPr>
        <p:txBody>
          <a:bodyPr wrap="none" lIns="0" tIns="0" rIns="0" rtlCol="0">
            <a:spAutoFit/>
          </a:bodyPr>
          <a:lstStyle/>
          <a:p>
            <a:pPr algn="l">
              <a:lnSpc>
                <a:spcPts val="3600"/>
              </a:lnSpc>
            </a:pPr>
            <a:r>
              <a:rPr lang="zh-CN" altLang="en-US" sz="2400" b="1" dirty="0">
                <a:solidFill>
                  <a:srgbClr val="21273E"/>
                </a:solidFill>
                <a:latin typeface="Adobe 黑体 Std R" panose="020B0400000000000000" pitchFamily="34" charset="-122"/>
                <a:ea typeface="Adobe 黑体 Std R" panose="020B0400000000000000" pitchFamily="34" charset="-122"/>
                <a:cs typeface="+mn-ea"/>
                <a:sym typeface="+mn-lt"/>
              </a:rPr>
              <a:t>逐片元着色</a:t>
            </a:r>
          </a:p>
        </p:txBody>
      </p:sp>
      <p:pic>
        <p:nvPicPr>
          <p:cNvPr id="2" name="图片 1"/>
          <p:cNvPicPr>
            <a:picLocks noChangeAspect="1"/>
          </p:cNvPicPr>
          <p:nvPr/>
        </p:nvPicPr>
        <p:blipFill>
          <a:blip r:embed="rId3"/>
          <a:stretch>
            <a:fillRect/>
          </a:stretch>
        </p:blipFill>
        <p:spPr>
          <a:xfrm>
            <a:off x="9752965" y="254635"/>
            <a:ext cx="2181225" cy="1228725"/>
          </a:xfrm>
          <a:prstGeom prst="rect">
            <a:avLst/>
          </a:prstGeom>
        </p:spPr>
      </p:pic>
      <p:pic>
        <p:nvPicPr>
          <p:cNvPr id="5" name="图片 4">
            <a:extLst>
              <a:ext uri="{FF2B5EF4-FFF2-40B4-BE49-F238E27FC236}">
                <a16:creationId xmlns:a16="http://schemas.microsoft.com/office/drawing/2014/main" id="{B63853E9-C5BC-1A9A-326E-3467C71A1652}"/>
              </a:ext>
            </a:extLst>
          </p:cNvPr>
          <p:cNvPicPr>
            <a:picLocks noChangeAspect="1"/>
          </p:cNvPicPr>
          <p:nvPr/>
        </p:nvPicPr>
        <p:blipFill>
          <a:blip r:embed="rId4"/>
          <a:stretch>
            <a:fillRect/>
          </a:stretch>
        </p:blipFill>
        <p:spPr>
          <a:xfrm>
            <a:off x="95730" y="1927977"/>
            <a:ext cx="4467225" cy="4381500"/>
          </a:xfrm>
          <a:prstGeom prst="rect">
            <a:avLst/>
          </a:prstGeom>
        </p:spPr>
      </p:pic>
      <p:sp>
        <p:nvSpPr>
          <p:cNvPr id="17" name="文本框 16">
            <a:extLst>
              <a:ext uri="{FF2B5EF4-FFF2-40B4-BE49-F238E27FC236}">
                <a16:creationId xmlns:a16="http://schemas.microsoft.com/office/drawing/2014/main" id="{F2E42B9B-E04C-A7F2-91DF-F1613CB98963}"/>
              </a:ext>
            </a:extLst>
          </p:cNvPr>
          <p:cNvSpPr txBox="1"/>
          <p:nvPr/>
        </p:nvSpPr>
        <p:spPr>
          <a:xfrm>
            <a:off x="528507" y="1088281"/>
            <a:ext cx="10578517" cy="646331"/>
          </a:xfrm>
          <a:prstGeom prst="rect">
            <a:avLst/>
          </a:prstGeom>
          <a:noFill/>
        </p:spPr>
        <p:txBody>
          <a:bodyPr wrap="square">
            <a:spAutoFit/>
          </a:bodyPr>
          <a:lstStyle/>
          <a:p>
            <a:r>
              <a:rPr lang="zh-CN" altLang="en-US" b="0" i="0" dirty="0">
                <a:solidFill>
                  <a:srgbClr val="404040"/>
                </a:solidFill>
                <a:effectLst/>
                <a:latin typeface="-apple-system"/>
              </a:rPr>
              <a:t>逐片元着色，最终每个像素都被填充了光栅化处理后的颜色，并写入颜色缓冲区，直到最后一个片元被处理完成，浏览器就会显示出最终的彩色三角形。</a:t>
            </a:r>
            <a:endParaRPr lang="zh-CN" altLang="en-US" dirty="0"/>
          </a:p>
        </p:txBody>
      </p:sp>
      <p:sp>
        <p:nvSpPr>
          <p:cNvPr id="18" name="文本框 17">
            <a:extLst>
              <a:ext uri="{FF2B5EF4-FFF2-40B4-BE49-F238E27FC236}">
                <a16:creationId xmlns:a16="http://schemas.microsoft.com/office/drawing/2014/main" id="{E038C0D4-40E0-0A2F-F34D-C950911FFC7A}"/>
              </a:ext>
            </a:extLst>
          </p:cNvPr>
          <p:cNvSpPr txBox="1"/>
          <p:nvPr/>
        </p:nvSpPr>
        <p:spPr>
          <a:xfrm>
            <a:off x="5238271" y="2835047"/>
            <a:ext cx="6136546" cy="1477328"/>
          </a:xfrm>
          <a:prstGeom prst="rect">
            <a:avLst/>
          </a:prstGeom>
          <a:noFill/>
        </p:spPr>
        <p:txBody>
          <a:bodyPr wrap="square">
            <a:spAutoFit/>
          </a:bodyPr>
          <a:lstStyle/>
          <a:p>
            <a:r>
              <a:rPr lang="zh-CN" altLang="en-US" dirty="0"/>
              <a:t>逐片元的计算光照条件</a:t>
            </a:r>
            <a:endParaRPr lang="en-US" altLang="zh-CN" dirty="0"/>
          </a:p>
          <a:p>
            <a:r>
              <a:rPr lang="zh-CN" altLang="en-US" dirty="0"/>
              <a:t>(1)片元在世界坐标系下的坐标。</a:t>
            </a:r>
            <a:endParaRPr lang="en-US" altLang="zh-CN" dirty="0"/>
          </a:p>
          <a:p>
            <a:r>
              <a:rPr lang="zh-CN" altLang="en-US" dirty="0"/>
              <a:t>(2)片元处表面的法向量。可以在顶点着色器中，将顶点的世界坐标和法向量以varying变量的形式传人片元着色器，片元着色器中的同名变量就已经是内插后的逐片元值了。</a:t>
            </a:r>
          </a:p>
        </p:txBody>
      </p:sp>
      <p:pic>
        <p:nvPicPr>
          <p:cNvPr id="4" name="图片 3">
            <a:extLst>
              <a:ext uri="{FF2B5EF4-FFF2-40B4-BE49-F238E27FC236}">
                <a16:creationId xmlns:a16="http://schemas.microsoft.com/office/drawing/2014/main" id="{FAAE4A64-4DE8-1987-66D5-DF786A5856AB}"/>
              </a:ext>
            </a:extLst>
          </p:cNvPr>
          <p:cNvPicPr>
            <a:picLocks noChangeAspect="1"/>
          </p:cNvPicPr>
          <p:nvPr/>
        </p:nvPicPr>
        <p:blipFill>
          <a:blip r:embed="rId5"/>
          <a:stretch>
            <a:fillRect/>
          </a:stretch>
        </p:blipFill>
        <p:spPr>
          <a:xfrm>
            <a:off x="4991602" y="4453299"/>
            <a:ext cx="2208795" cy="2049960"/>
          </a:xfrm>
          <a:prstGeom prst="rect">
            <a:avLst/>
          </a:prstGeom>
        </p:spPr>
      </p:pic>
    </p:spTree>
    <p:extLst>
      <p:ext uri="{BB962C8B-B14F-4D97-AF65-F5344CB8AC3E}">
        <p14:creationId xmlns:p14="http://schemas.microsoft.com/office/powerpoint/2010/main" val="362467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1"/>
          <p:cNvSpPr txBox="1"/>
          <p:nvPr>
            <p:custDataLst>
              <p:tags r:id="rId1"/>
            </p:custDataLst>
          </p:nvPr>
        </p:nvSpPr>
        <p:spPr>
          <a:xfrm>
            <a:off x="1097509" y="429276"/>
            <a:ext cx="2074286" cy="465640"/>
          </a:xfrm>
          <a:prstGeom prst="rect">
            <a:avLst/>
          </a:prstGeom>
          <a:noFill/>
        </p:spPr>
        <p:txBody>
          <a:bodyPr wrap="none" lIns="0" tIns="0" rIns="0" rtlCol="0">
            <a:spAutoFit/>
          </a:bodyPr>
          <a:lstStyle/>
          <a:p>
            <a:pPr algn="l">
              <a:lnSpc>
                <a:spcPts val="3600"/>
              </a:lnSpc>
            </a:pPr>
            <a:r>
              <a:rPr lang="zh-CN" altLang="en-US" sz="2400" b="1" dirty="0">
                <a:solidFill>
                  <a:srgbClr val="21273E"/>
                </a:solidFill>
                <a:latin typeface="Adobe 黑体 Std R" panose="020B0400000000000000" pitchFamily="34" charset="-122"/>
                <a:ea typeface="Adobe 黑体 Std R" panose="020B0400000000000000" pitchFamily="34" charset="-122"/>
                <a:cs typeface="+mn-ea"/>
                <a:sym typeface="+mn-lt"/>
              </a:rPr>
              <a:t>逐片元着色</a:t>
            </a:r>
            <a:r>
              <a:rPr lang="en-US" altLang="zh-CN" sz="2400" b="1" dirty="0">
                <a:solidFill>
                  <a:srgbClr val="21273E"/>
                </a:solidFill>
                <a:latin typeface="Adobe 黑体 Std R" panose="020B0400000000000000" pitchFamily="34" charset="-122"/>
                <a:ea typeface="Adobe 黑体 Std R" panose="020B0400000000000000" pitchFamily="34" charset="-122"/>
                <a:cs typeface="+mn-ea"/>
                <a:sym typeface="+mn-lt"/>
              </a:rPr>
              <a:t>API</a:t>
            </a:r>
            <a:endParaRPr lang="zh-CN" altLang="en-US" sz="24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pic>
        <p:nvPicPr>
          <p:cNvPr id="2" name="图片 1"/>
          <p:cNvPicPr>
            <a:picLocks noChangeAspect="1"/>
          </p:cNvPicPr>
          <p:nvPr/>
        </p:nvPicPr>
        <p:blipFill>
          <a:blip r:embed="rId3"/>
          <a:stretch>
            <a:fillRect/>
          </a:stretch>
        </p:blipFill>
        <p:spPr>
          <a:xfrm>
            <a:off x="9752965" y="254635"/>
            <a:ext cx="2181225" cy="1228725"/>
          </a:xfrm>
          <a:prstGeom prst="rect">
            <a:avLst/>
          </a:prstGeom>
        </p:spPr>
      </p:pic>
      <p:sp>
        <p:nvSpPr>
          <p:cNvPr id="9" name="文本框 8">
            <a:extLst>
              <a:ext uri="{FF2B5EF4-FFF2-40B4-BE49-F238E27FC236}">
                <a16:creationId xmlns:a16="http://schemas.microsoft.com/office/drawing/2014/main" id="{3D710B9A-D652-10C5-B56B-A54F0FDA7F59}"/>
              </a:ext>
            </a:extLst>
          </p:cNvPr>
          <p:cNvSpPr txBox="1"/>
          <p:nvPr/>
        </p:nvSpPr>
        <p:spPr>
          <a:xfrm>
            <a:off x="553673" y="1364989"/>
            <a:ext cx="9387281" cy="369332"/>
          </a:xfrm>
          <a:prstGeom prst="rect">
            <a:avLst/>
          </a:prstGeom>
          <a:noFill/>
        </p:spPr>
        <p:txBody>
          <a:bodyPr wrap="square">
            <a:spAutoFit/>
          </a:bodyPr>
          <a:lstStyle/>
          <a:p>
            <a:r>
              <a:rPr lang="zh-CN" altLang="en-US" dirty="0"/>
              <a:t>只有着色器部分被修改了，计算光照效果的逻辑从顶点着色器移到了片元着色器中。</a:t>
            </a:r>
          </a:p>
        </p:txBody>
      </p:sp>
      <p:sp>
        <p:nvSpPr>
          <p:cNvPr id="10" name="文本框 9">
            <a:extLst>
              <a:ext uri="{FF2B5EF4-FFF2-40B4-BE49-F238E27FC236}">
                <a16:creationId xmlns:a16="http://schemas.microsoft.com/office/drawing/2014/main" id="{663D60BB-EBD3-CEAD-5A21-664C9F617432}"/>
              </a:ext>
            </a:extLst>
          </p:cNvPr>
          <p:cNvSpPr txBox="1"/>
          <p:nvPr/>
        </p:nvSpPr>
        <p:spPr>
          <a:xfrm>
            <a:off x="486563" y="2354614"/>
            <a:ext cx="10888910" cy="2862322"/>
          </a:xfrm>
          <a:prstGeom prst="rect">
            <a:avLst/>
          </a:prstGeom>
          <a:noFill/>
        </p:spPr>
        <p:txBody>
          <a:bodyPr wrap="square">
            <a:spAutoFit/>
          </a:bodyPr>
          <a:lstStyle/>
          <a:p>
            <a:r>
              <a:rPr lang="zh-CN" altLang="en-US" dirty="0"/>
              <a:t>顶点着色器使用模型矩阵乘以顶点坐标计算出顶点的世界坐标，将其赋值给v_ Position变量。</a:t>
            </a:r>
            <a:endParaRPr lang="en-US" altLang="zh-CN" dirty="0"/>
          </a:p>
          <a:p>
            <a:r>
              <a:rPr lang="zh-CN" altLang="en-US" dirty="0"/>
              <a:t>经过内插过程后,片元着色器就获得了逐片元的v_ Position变量,也就是片元的世界坐标。</a:t>
            </a:r>
            <a:endParaRPr lang="en-US" altLang="zh-CN" dirty="0"/>
          </a:p>
          <a:p>
            <a:endParaRPr lang="en-US" altLang="zh-CN" dirty="0"/>
          </a:p>
          <a:p>
            <a:r>
              <a:rPr lang="zh-CN" altLang="en-US" dirty="0"/>
              <a:t>顶点着色器将顶点的法向量赋值给v_ Normal 变量12 ，经过内插，片元着色器就获得了逐片元的v_ Normal 变量，即片元的法向量。</a:t>
            </a:r>
            <a:endParaRPr lang="en-US" altLang="zh-CN" dirty="0"/>
          </a:p>
          <a:p>
            <a:r>
              <a:rPr lang="zh-CN" altLang="en-US" dirty="0"/>
              <a:t>片元着色器计算光照效果的方法与前面讲的类似。</a:t>
            </a:r>
            <a:endParaRPr lang="en-US" altLang="zh-CN" dirty="0"/>
          </a:p>
          <a:p>
            <a:r>
              <a:rPr lang="zh-CN" altLang="en-US" dirty="0"/>
              <a:t>首先对法向量v_Normal进行归一化，因为内插之后法向量可能不再是1.0了;</a:t>
            </a:r>
            <a:endParaRPr lang="en-US" altLang="zh-CN" dirty="0"/>
          </a:p>
          <a:p>
            <a:r>
              <a:rPr lang="zh-CN" altLang="en-US" dirty="0"/>
              <a:t>然后，计算片元处的光线方向并对其归一化接着计算法向量与光线方向的点积；</a:t>
            </a:r>
            <a:endParaRPr lang="en-US" altLang="zh-CN" dirty="0"/>
          </a:p>
          <a:p>
            <a:r>
              <a:rPr lang="zh-CN" altLang="en-US" dirty="0"/>
              <a:t>最后分别计算点光源光和环境光产生的反射光颜色，并将两个结果加起来，赋值给gl_FragColor，片元就会显示为这个颜色。</a:t>
            </a:r>
          </a:p>
        </p:txBody>
      </p:sp>
    </p:spTree>
    <p:extLst>
      <p:ext uri="{BB962C8B-B14F-4D97-AF65-F5344CB8AC3E}">
        <p14:creationId xmlns:p14="http://schemas.microsoft.com/office/powerpoint/2010/main" val="328519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文本框 1"/>
          <p:cNvSpPr txBox="1"/>
          <p:nvPr>
            <p:custDataLst>
              <p:tags r:id="rId1"/>
            </p:custDataLst>
          </p:nvPr>
        </p:nvSpPr>
        <p:spPr>
          <a:xfrm>
            <a:off x="1097509" y="429276"/>
            <a:ext cx="923330" cy="465640"/>
          </a:xfrm>
          <a:prstGeom prst="rect">
            <a:avLst/>
          </a:prstGeom>
          <a:noFill/>
        </p:spPr>
        <p:txBody>
          <a:bodyPr wrap="none" lIns="0" tIns="0" rIns="0" rtlCol="0">
            <a:spAutoFit/>
          </a:bodyPr>
          <a:lstStyle/>
          <a:p>
            <a:pPr algn="l">
              <a:lnSpc>
                <a:spcPts val="3600"/>
              </a:lnSpc>
            </a:pPr>
            <a:r>
              <a:rPr lang="zh-CN" altLang="en-US" sz="2400" b="1" dirty="0">
                <a:solidFill>
                  <a:srgbClr val="21273E"/>
                </a:solidFill>
                <a:latin typeface="Adobe 黑体 Std R" panose="020B0400000000000000" pitchFamily="34" charset="-122"/>
                <a:ea typeface="Adobe 黑体 Std R" panose="020B0400000000000000" pitchFamily="34" charset="-122"/>
                <a:cs typeface="+mn-ea"/>
                <a:sym typeface="+mn-lt"/>
              </a:rPr>
              <a:t>球坐标</a:t>
            </a:r>
          </a:p>
        </p:txBody>
      </p:sp>
      <p:pic>
        <p:nvPicPr>
          <p:cNvPr id="2" name="图片 1"/>
          <p:cNvPicPr>
            <a:picLocks noChangeAspect="1"/>
          </p:cNvPicPr>
          <p:nvPr/>
        </p:nvPicPr>
        <p:blipFill>
          <a:blip r:embed="rId3"/>
          <a:stretch>
            <a:fillRect/>
          </a:stretch>
        </p:blipFill>
        <p:spPr>
          <a:xfrm>
            <a:off x="9752965" y="254635"/>
            <a:ext cx="2181225" cy="1228725"/>
          </a:xfrm>
          <a:prstGeom prst="rect">
            <a:avLst/>
          </a:prstGeom>
        </p:spPr>
      </p:pic>
      <p:pic>
        <p:nvPicPr>
          <p:cNvPr id="4" name="图片 3">
            <a:extLst>
              <a:ext uri="{FF2B5EF4-FFF2-40B4-BE49-F238E27FC236}">
                <a16:creationId xmlns:a16="http://schemas.microsoft.com/office/drawing/2014/main" id="{FA8C4B8C-F6D0-EDB6-8143-C8AF6D46D9D8}"/>
              </a:ext>
            </a:extLst>
          </p:cNvPr>
          <p:cNvPicPr>
            <a:picLocks noChangeAspect="1"/>
          </p:cNvPicPr>
          <p:nvPr/>
        </p:nvPicPr>
        <p:blipFill>
          <a:blip r:embed="rId4"/>
          <a:stretch>
            <a:fillRect/>
          </a:stretch>
        </p:blipFill>
        <p:spPr>
          <a:xfrm>
            <a:off x="795505" y="1555904"/>
            <a:ext cx="4381500" cy="4686300"/>
          </a:xfrm>
          <a:prstGeom prst="rect">
            <a:avLst/>
          </a:prstGeom>
        </p:spPr>
      </p:pic>
      <p:sp>
        <p:nvSpPr>
          <p:cNvPr id="11" name="文本框 10">
            <a:extLst>
              <a:ext uri="{FF2B5EF4-FFF2-40B4-BE49-F238E27FC236}">
                <a16:creationId xmlns:a16="http://schemas.microsoft.com/office/drawing/2014/main" id="{72E97D78-38AB-ECFF-41BD-8F1D9D3C8401}"/>
              </a:ext>
            </a:extLst>
          </p:cNvPr>
          <p:cNvSpPr txBox="1"/>
          <p:nvPr/>
        </p:nvSpPr>
        <p:spPr>
          <a:xfrm>
            <a:off x="6256090" y="1842507"/>
            <a:ext cx="2181225" cy="923330"/>
          </a:xfrm>
          <a:prstGeom prst="rect">
            <a:avLst/>
          </a:prstGeom>
          <a:noFill/>
        </p:spPr>
        <p:txBody>
          <a:bodyPr wrap="square">
            <a:spAutoFit/>
          </a:bodyPr>
          <a:lstStyle/>
          <a:p>
            <a:pPr algn="l"/>
            <a:r>
              <a:rPr lang="en-US" altLang="zh-CN" b="0" i="0" dirty="0">
                <a:solidFill>
                  <a:srgbClr val="333333"/>
                </a:solidFill>
                <a:effectLst/>
                <a:latin typeface="Arial" panose="020B0604020202020204" pitchFamily="34" charset="0"/>
              </a:rPr>
              <a:t>x=</a:t>
            </a:r>
            <a:r>
              <a:rPr lang="en-US" altLang="zh-CN" b="0" i="0" dirty="0" err="1">
                <a:solidFill>
                  <a:srgbClr val="333333"/>
                </a:solidFill>
                <a:effectLst/>
                <a:latin typeface="Arial" panose="020B0604020202020204" pitchFamily="34" charset="0"/>
              </a:rPr>
              <a:t>rsin</a:t>
            </a:r>
            <a:r>
              <a:rPr lang="el-GR" altLang="zh-CN" b="0" i="0" dirty="0">
                <a:solidFill>
                  <a:srgbClr val="333333"/>
                </a:solidFill>
                <a:effectLst/>
                <a:latin typeface="Arial" panose="020B0604020202020204" pitchFamily="34" charset="0"/>
              </a:rPr>
              <a:t>θ</a:t>
            </a:r>
            <a:r>
              <a:rPr lang="en-US" altLang="zh-CN" b="0" i="0" dirty="0">
                <a:solidFill>
                  <a:srgbClr val="333333"/>
                </a:solidFill>
                <a:effectLst/>
                <a:latin typeface="Arial" panose="020B0604020202020204" pitchFamily="34" charset="0"/>
              </a:rPr>
              <a:t>cos</a:t>
            </a:r>
            <a:r>
              <a:rPr lang="el-GR" altLang="zh-CN" b="0" i="0" dirty="0">
                <a:solidFill>
                  <a:srgbClr val="333333"/>
                </a:solidFill>
                <a:effectLst/>
                <a:latin typeface="Arial" panose="020B0604020202020204" pitchFamily="34" charset="0"/>
              </a:rPr>
              <a:t>φ</a:t>
            </a:r>
          </a:p>
          <a:p>
            <a:pPr algn="l"/>
            <a:r>
              <a:rPr lang="en-US" altLang="zh-CN" b="0" i="0" dirty="0">
                <a:solidFill>
                  <a:srgbClr val="333333"/>
                </a:solidFill>
                <a:effectLst/>
                <a:latin typeface="Arial" panose="020B0604020202020204" pitchFamily="34" charset="0"/>
              </a:rPr>
              <a:t>y=</a:t>
            </a:r>
            <a:r>
              <a:rPr lang="en-US" altLang="zh-CN" b="0" i="0" dirty="0" err="1">
                <a:solidFill>
                  <a:srgbClr val="333333"/>
                </a:solidFill>
                <a:effectLst/>
                <a:latin typeface="Arial" panose="020B0604020202020204" pitchFamily="34" charset="0"/>
              </a:rPr>
              <a:t>rsin</a:t>
            </a:r>
            <a:r>
              <a:rPr lang="el-GR" altLang="zh-CN" b="0" i="0" dirty="0">
                <a:solidFill>
                  <a:srgbClr val="333333"/>
                </a:solidFill>
                <a:effectLst/>
                <a:latin typeface="Arial" panose="020B0604020202020204" pitchFamily="34" charset="0"/>
              </a:rPr>
              <a:t>θ</a:t>
            </a:r>
            <a:r>
              <a:rPr lang="en-US" altLang="zh-CN" b="0" i="0" dirty="0">
                <a:solidFill>
                  <a:srgbClr val="333333"/>
                </a:solidFill>
                <a:effectLst/>
                <a:latin typeface="Arial" panose="020B0604020202020204" pitchFamily="34" charset="0"/>
              </a:rPr>
              <a:t>sin</a:t>
            </a:r>
            <a:r>
              <a:rPr lang="el-GR" altLang="zh-CN" b="0" i="0" dirty="0">
                <a:solidFill>
                  <a:srgbClr val="333333"/>
                </a:solidFill>
                <a:effectLst/>
                <a:latin typeface="Arial" panose="020B0604020202020204" pitchFamily="34" charset="0"/>
              </a:rPr>
              <a:t>φ</a:t>
            </a:r>
          </a:p>
          <a:p>
            <a:pPr algn="l"/>
            <a:r>
              <a:rPr lang="en-US" altLang="zh-CN" b="0" i="0" dirty="0">
                <a:solidFill>
                  <a:srgbClr val="333333"/>
                </a:solidFill>
                <a:effectLst/>
                <a:latin typeface="Arial" panose="020B0604020202020204" pitchFamily="34" charset="0"/>
              </a:rPr>
              <a:t>z=</a:t>
            </a:r>
            <a:r>
              <a:rPr lang="en-US" altLang="zh-CN" b="0" i="0" dirty="0" err="1">
                <a:solidFill>
                  <a:srgbClr val="333333"/>
                </a:solidFill>
                <a:effectLst/>
                <a:latin typeface="Arial" panose="020B0604020202020204" pitchFamily="34" charset="0"/>
              </a:rPr>
              <a:t>rcos</a:t>
            </a:r>
            <a:r>
              <a:rPr lang="el-GR" altLang="zh-CN" b="0" i="0" dirty="0">
                <a:solidFill>
                  <a:srgbClr val="333333"/>
                </a:solidFill>
                <a:effectLst/>
                <a:latin typeface="Arial" panose="020B0604020202020204" pitchFamily="34" charset="0"/>
              </a:rPr>
              <a:t>θ</a:t>
            </a:r>
          </a:p>
        </p:txBody>
      </p:sp>
      <p:sp>
        <p:nvSpPr>
          <p:cNvPr id="12" name="文本框 11">
            <a:extLst>
              <a:ext uri="{FF2B5EF4-FFF2-40B4-BE49-F238E27FC236}">
                <a16:creationId xmlns:a16="http://schemas.microsoft.com/office/drawing/2014/main" id="{E96771FE-337D-B3F6-57C7-09259280CC10}"/>
              </a:ext>
            </a:extLst>
          </p:cNvPr>
          <p:cNvSpPr txBox="1"/>
          <p:nvPr/>
        </p:nvSpPr>
        <p:spPr>
          <a:xfrm>
            <a:off x="5369042" y="3024857"/>
            <a:ext cx="6136546" cy="646331"/>
          </a:xfrm>
          <a:prstGeom prst="rect">
            <a:avLst/>
          </a:prstGeom>
          <a:noFill/>
        </p:spPr>
        <p:txBody>
          <a:bodyPr wrap="square">
            <a:spAutoFit/>
          </a:bodyPr>
          <a:lstStyle/>
          <a:p>
            <a:pPr algn="l"/>
            <a:r>
              <a:rPr lang="el-GR" altLang="zh-CN" b="0" i="0" dirty="0">
                <a:solidFill>
                  <a:srgbClr val="333333"/>
                </a:solidFill>
                <a:effectLst/>
                <a:latin typeface="Arial" panose="020B0604020202020204" pitchFamily="34" charset="0"/>
              </a:rPr>
              <a:t>θ = 180 * </a:t>
            </a:r>
            <a:r>
              <a:rPr lang="en-US" altLang="zh-CN" b="0" i="0" dirty="0" err="1">
                <a:solidFill>
                  <a:srgbClr val="333333"/>
                </a:solidFill>
                <a:effectLst/>
                <a:latin typeface="Arial" panose="020B0604020202020204" pitchFamily="34" charset="0"/>
              </a:rPr>
              <a:t>latitudeNum</a:t>
            </a:r>
            <a:r>
              <a:rPr lang="en-US" altLang="zh-CN"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latitudeTotalNum</a:t>
            </a:r>
            <a:endParaRPr lang="en-US" altLang="zh-CN" b="0" i="0" dirty="0">
              <a:solidFill>
                <a:srgbClr val="333333"/>
              </a:solidFill>
              <a:effectLst/>
              <a:latin typeface="Arial" panose="020B0604020202020204" pitchFamily="34" charset="0"/>
            </a:endParaRPr>
          </a:p>
          <a:p>
            <a:pPr algn="l"/>
            <a:r>
              <a:rPr lang="el-GR" altLang="zh-CN" b="0" i="0" dirty="0">
                <a:solidFill>
                  <a:srgbClr val="333333"/>
                </a:solidFill>
                <a:effectLst/>
                <a:latin typeface="Arial" panose="020B0604020202020204" pitchFamily="34" charset="0"/>
              </a:rPr>
              <a:t>φ = 360 * </a:t>
            </a:r>
            <a:r>
              <a:rPr lang="en-US" altLang="zh-CN" b="0" i="0" dirty="0" err="1">
                <a:solidFill>
                  <a:srgbClr val="333333"/>
                </a:solidFill>
                <a:effectLst/>
                <a:latin typeface="Arial" panose="020B0604020202020204" pitchFamily="34" charset="0"/>
              </a:rPr>
              <a:t>longitudeNum</a:t>
            </a:r>
            <a:r>
              <a:rPr lang="en-US" altLang="zh-CN"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longitudeTotalNum</a:t>
            </a:r>
            <a:endParaRPr lang="en-US" altLang="zh-CN"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2054812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656</Words>
  <Application>Microsoft Office PowerPoint</Application>
  <PresentationFormat>宽屏</PresentationFormat>
  <Paragraphs>56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Adobe 黑体 Std R</vt:lpstr>
      <vt:lpstr>-apple-system</vt:lpstr>
      <vt:lpstr>宋体</vt:lpstr>
      <vt:lpstr>微软雅黑</vt:lpstr>
      <vt:lpstr>Aparajita</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JialeiZhai@163.com</cp:lastModifiedBy>
  <cp:revision>101</cp:revision>
  <dcterms:created xsi:type="dcterms:W3CDTF">2020-08-06T03:23:00Z</dcterms:created>
  <dcterms:modified xsi:type="dcterms:W3CDTF">2022-07-14T01:58:26Z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