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3" r:id="rId2"/>
    <p:sldId id="263" r:id="rId3"/>
    <p:sldId id="264" r:id="rId4"/>
    <p:sldId id="270" r:id="rId5"/>
    <p:sldId id="324" r:id="rId6"/>
    <p:sldId id="322" r:id="rId7"/>
    <p:sldId id="388" r:id="rId8"/>
    <p:sldId id="389" r:id="rId9"/>
    <p:sldId id="3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leiZhai@163.com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66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>
        <p:guide orient="horz" pos="2221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t>2022/7/14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现实世界中的物体被光线照射时</a:t>
            </a:r>
            <a:r>
              <a:rPr lang="en-US" altLang="zh-CN" dirty="0"/>
              <a:t>,</a:t>
            </a:r>
            <a:r>
              <a:rPr lang="zh-CN" altLang="en-US" dirty="0"/>
              <a:t>会反射一部分光。只有当反射光线进人你的眼睛时，你才能够看到物体并辩认出它的颜色。比如，白色的盒子会反射白光，当白光进人你的眼睛时，你才能看到盒子是白色的。在现实世界中，当光线照射到物体上时，发生了两个重要的现象</a:t>
            </a:r>
            <a:r>
              <a:rPr lang="en-US" altLang="zh-CN" dirty="0"/>
              <a:t>(</a:t>
            </a:r>
            <a:r>
              <a:rPr lang="zh-CN" altLang="en-US" dirty="0"/>
              <a:t>见图</a:t>
            </a:r>
            <a:r>
              <a:rPr lang="en-US" altLang="zh-CN" dirty="0"/>
              <a:t>8.1) :●</a:t>
            </a:r>
            <a:r>
              <a:rPr lang="zh-CN" altLang="en-US" dirty="0"/>
              <a:t>根据光源和光线方向，物体不同表面的明暗程度变得不一致。●根据光源和光线方向，物体向地面投下了影子。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着色器大家了解吧，其实着色器语言最开始就是为光照的阴暗而诞生的，但是现在作用更大了。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 flipH="1"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6580" y="470718"/>
            <a:ext cx="3196131" cy="5562601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71219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7213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/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75414" y="1448744"/>
            <a:ext cx="2040132" cy="3606549"/>
          </a:xfrm>
          <a:custGeom>
            <a:avLst/>
            <a:gdLst>
              <a:gd name="connsiteX0" fmla="*/ 0 w 2040132"/>
              <a:gd name="connsiteY0" fmla="*/ 0 h 3606549"/>
              <a:gd name="connsiteX1" fmla="*/ 2040132 w 2040132"/>
              <a:gd name="connsiteY1" fmla="*/ 0 h 3606549"/>
              <a:gd name="connsiteX2" fmla="*/ 2040132 w 2040132"/>
              <a:gd name="connsiteY2" fmla="*/ 3606549 h 3606549"/>
              <a:gd name="connsiteX3" fmla="*/ 0 w 2040132"/>
              <a:gd name="connsiteY3" fmla="*/ 3606549 h 360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0132" h="3606549">
                <a:moveTo>
                  <a:pt x="0" y="0"/>
                </a:moveTo>
                <a:lnTo>
                  <a:pt x="2040132" y="0"/>
                </a:lnTo>
                <a:lnTo>
                  <a:pt x="2040132" y="3606549"/>
                </a:lnTo>
                <a:lnTo>
                  <a:pt x="0" y="3606549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  <a:effectLst>
            <a:outerShdw blurRad="381000" dist="63500" dir="8100000" algn="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2022/7/14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50015" y="1451085"/>
            <a:ext cx="11332551" cy="364648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2022/7/14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561945" y="1041338"/>
            <a:ext cx="2449031" cy="272823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099873" y="3104038"/>
            <a:ext cx="2449031" cy="33587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099873" y="1036736"/>
            <a:ext cx="2449031" cy="196440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61945" y="3881535"/>
            <a:ext cx="2449031" cy="25812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t>2022/7/14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2" y="-176981"/>
            <a:ext cx="12191999" cy="4291740"/>
          </a:xfrm>
          <a:custGeom>
            <a:avLst/>
            <a:gdLst>
              <a:gd name="connsiteX0" fmla="*/ 0 w 12191999"/>
              <a:gd name="connsiteY0" fmla="*/ 0 h 4291740"/>
              <a:gd name="connsiteX1" fmla="*/ 12191999 w 12191999"/>
              <a:gd name="connsiteY1" fmla="*/ 0 h 4291740"/>
              <a:gd name="connsiteX2" fmla="*/ 12191999 w 12191999"/>
              <a:gd name="connsiteY2" fmla="*/ 1244082 h 4291740"/>
              <a:gd name="connsiteX3" fmla="*/ 12191998 w 12191999"/>
              <a:gd name="connsiteY3" fmla="*/ 1244082 h 4291740"/>
              <a:gd name="connsiteX4" fmla="*/ 12191998 w 12191999"/>
              <a:gd name="connsiteY4" fmla="*/ 3713545 h 4291740"/>
              <a:gd name="connsiteX5" fmla="*/ 9905998 w 12191999"/>
              <a:gd name="connsiteY5" fmla="*/ 4122524 h 4291740"/>
              <a:gd name="connsiteX6" fmla="*/ 9905998 w 12191999"/>
              <a:gd name="connsiteY6" fmla="*/ 4125232 h 4291740"/>
              <a:gd name="connsiteX7" fmla="*/ 9857087 w 12191999"/>
              <a:gd name="connsiteY7" fmla="*/ 4136195 h 4291740"/>
              <a:gd name="connsiteX8" fmla="*/ 9690569 w 12191999"/>
              <a:gd name="connsiteY8" fmla="*/ 4182739 h 4291740"/>
              <a:gd name="connsiteX9" fmla="*/ 8839877 w 12191999"/>
              <a:gd name="connsiteY9" fmla="*/ 4291723 h 4291740"/>
              <a:gd name="connsiteX10" fmla="*/ 8765196 w 12191999"/>
              <a:gd name="connsiteY10" fmla="*/ 4290006 h 4291740"/>
              <a:gd name="connsiteX11" fmla="*/ 8717158 w 12191999"/>
              <a:gd name="connsiteY11" fmla="*/ 4291490 h 4291740"/>
              <a:gd name="connsiteX12" fmla="*/ 7673594 w 12191999"/>
              <a:gd name="connsiteY12" fmla="*/ 4138313 h 4291740"/>
              <a:gd name="connsiteX13" fmla="*/ 7659974 w 12191999"/>
              <a:gd name="connsiteY13" fmla="*/ 4134175 h 4291740"/>
              <a:gd name="connsiteX14" fmla="*/ 7619998 w 12191999"/>
              <a:gd name="connsiteY14" fmla="*/ 4125232 h 4291740"/>
              <a:gd name="connsiteX15" fmla="*/ 7619998 w 12191999"/>
              <a:gd name="connsiteY15" fmla="*/ 4122032 h 4291740"/>
              <a:gd name="connsiteX16" fmla="*/ 7465547 w 12191999"/>
              <a:gd name="connsiteY16" fmla="*/ 4075115 h 4291740"/>
              <a:gd name="connsiteX17" fmla="*/ 5541753 w 12191999"/>
              <a:gd name="connsiteY17" fmla="*/ 3716264 h 4291740"/>
              <a:gd name="connsiteX18" fmla="*/ 5333999 w 12191999"/>
              <a:gd name="connsiteY18" fmla="*/ 3713545 h 4291740"/>
              <a:gd name="connsiteX19" fmla="*/ 5091621 w 12191999"/>
              <a:gd name="connsiteY19" fmla="*/ 3716264 h 4291740"/>
              <a:gd name="connsiteX20" fmla="*/ 235032 w 12191999"/>
              <a:gd name="connsiteY20" fmla="*/ 4170386 h 4291740"/>
              <a:gd name="connsiteX21" fmla="*/ 0 w 12191999"/>
              <a:gd name="connsiteY21" fmla="*/ 4125232 h 429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1999" h="4291740">
                <a:moveTo>
                  <a:pt x="0" y="0"/>
                </a:moveTo>
                <a:lnTo>
                  <a:pt x="12191999" y="0"/>
                </a:lnTo>
                <a:lnTo>
                  <a:pt x="12191999" y="1244082"/>
                </a:lnTo>
                <a:lnTo>
                  <a:pt x="12191998" y="1244082"/>
                </a:lnTo>
                <a:lnTo>
                  <a:pt x="12191998" y="3713545"/>
                </a:lnTo>
                <a:cubicBezTo>
                  <a:pt x="11048998" y="3713545"/>
                  <a:pt x="10477498" y="3951890"/>
                  <a:pt x="9905998" y="4122524"/>
                </a:cubicBezTo>
                <a:lnTo>
                  <a:pt x="9905998" y="4125232"/>
                </a:lnTo>
                <a:lnTo>
                  <a:pt x="9857087" y="4136195"/>
                </a:lnTo>
                <a:lnTo>
                  <a:pt x="9690569" y="4182739"/>
                </a:lnTo>
                <a:cubicBezTo>
                  <a:pt x="9436631" y="4247894"/>
                  <a:pt x="9169020" y="4292764"/>
                  <a:pt x="8839877" y="4291723"/>
                </a:cubicBezTo>
                <a:lnTo>
                  <a:pt x="8765196" y="4290006"/>
                </a:lnTo>
                <a:lnTo>
                  <a:pt x="8717158" y="4291490"/>
                </a:lnTo>
                <a:cubicBezTo>
                  <a:pt x="8302351" y="4296392"/>
                  <a:pt x="7985321" y="4228826"/>
                  <a:pt x="7673594" y="4138313"/>
                </a:cubicBezTo>
                <a:lnTo>
                  <a:pt x="7659974" y="4134175"/>
                </a:lnTo>
                <a:lnTo>
                  <a:pt x="7619998" y="4125232"/>
                </a:lnTo>
                <a:lnTo>
                  <a:pt x="7619998" y="4122032"/>
                </a:lnTo>
                <a:lnTo>
                  <a:pt x="7465547" y="4075115"/>
                </a:lnTo>
                <a:cubicBezTo>
                  <a:pt x="6977201" y="3922257"/>
                  <a:pt x="6451962" y="3740504"/>
                  <a:pt x="5541753" y="3716264"/>
                </a:cubicBezTo>
                <a:lnTo>
                  <a:pt x="5333999" y="3713545"/>
                </a:lnTo>
                <a:lnTo>
                  <a:pt x="5091621" y="3716264"/>
                </a:lnTo>
                <a:cubicBezTo>
                  <a:pt x="2740246" y="3769940"/>
                  <a:pt x="2590994" y="4595906"/>
                  <a:pt x="235032" y="4170386"/>
                </a:cubicBezTo>
                <a:lnTo>
                  <a:pt x="0" y="4125232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82" y="1156519"/>
            <a:ext cx="9199044" cy="5146631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30141" y="1410612"/>
            <a:ext cx="5801591" cy="3627203"/>
          </a:xfrm>
          <a:custGeom>
            <a:avLst/>
            <a:gdLst>
              <a:gd name="connsiteX0" fmla="*/ 0 w 5778698"/>
              <a:gd name="connsiteY0" fmla="*/ 0 h 3627202"/>
              <a:gd name="connsiteX1" fmla="*/ 5778698 w 5778698"/>
              <a:gd name="connsiteY1" fmla="*/ 0 h 3627202"/>
              <a:gd name="connsiteX2" fmla="*/ 5778698 w 5778698"/>
              <a:gd name="connsiteY2" fmla="*/ 3627202 h 3627202"/>
              <a:gd name="connsiteX3" fmla="*/ 0 w 5778698"/>
              <a:gd name="connsiteY3" fmla="*/ 3627202 h 362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698" h="3627202">
                <a:moveTo>
                  <a:pt x="0" y="0"/>
                </a:moveTo>
                <a:lnTo>
                  <a:pt x="5778698" y="0"/>
                </a:lnTo>
                <a:lnTo>
                  <a:pt x="5778698" y="3627202"/>
                </a:lnTo>
                <a:lnTo>
                  <a:pt x="0" y="3627202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>
            <a:noAutofit/>
          </a:bodyPr>
          <a:lstStyle>
            <a:lvl1pPr>
              <a:defRPr lang="en-US" sz="1400" b="1" i="1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37724" y="1747613"/>
            <a:ext cx="8856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+mn-ea"/>
                <a:cs typeface="Aparajita" panose="020B0604020202020204" pitchFamily="34" charset="0"/>
              </a:rPr>
              <a:t>2022 WebGL</a:t>
            </a:r>
            <a:r>
              <a:rPr lang="zh-CN" altLang="en-US" sz="7200" dirty="0">
                <a:latin typeface="+mn-ea"/>
                <a:cs typeface="Aparajita" panose="020B0604020202020204" pitchFamily="34" charset="0"/>
              </a:rPr>
              <a:t>中级课程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2854"/>
            <a:ext cx="2095531" cy="267514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20042" y="3086488"/>
            <a:ext cx="3579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latin typeface="+mn-ea"/>
              </a:rPr>
              <a:t>层次模型概况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88616" y="4831757"/>
            <a:ext cx="2390398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讲解人：冰老师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讲解时间：</a:t>
            </a:r>
            <a:r>
              <a:rPr lang="en-US" altLang="zh-CN" dirty="0"/>
              <a:t>2022.07.12</a:t>
            </a:r>
          </a:p>
        </p:txBody>
      </p:sp>
    </p:spTree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0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9079" y="1723504"/>
            <a:ext cx="1256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目录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7355538" y="2812169"/>
            <a:ext cx="3308851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前言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937582" y="3571477"/>
            <a:ext cx="3308851" cy="528685"/>
            <a:chOff x="7160548" y="2534162"/>
            <a:chExt cx="3308851" cy="528685"/>
          </a:xfrm>
        </p:grpSpPr>
        <p:sp>
          <p:nvSpPr>
            <p:cNvPr id="54" name="文本框 53"/>
            <p:cNvSpPr txBox="1"/>
            <p:nvPr/>
          </p:nvSpPr>
          <p:spPr>
            <a:xfrm>
              <a:off x="8514376" y="2688777"/>
              <a:ext cx="127315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理论基础</a:t>
              </a: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BUSINESS PLAN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55922" y="4300457"/>
            <a:ext cx="3308851" cy="577580"/>
            <a:chOff x="7160548" y="2485267"/>
            <a:chExt cx="3308851" cy="577580"/>
          </a:xfrm>
        </p:grpSpPr>
        <p:sp>
          <p:nvSpPr>
            <p:cNvPr id="3" name="文本框 2"/>
            <p:cNvSpPr txBox="1"/>
            <p:nvPr/>
          </p:nvSpPr>
          <p:spPr>
            <a:xfrm>
              <a:off x="8514368" y="2688467"/>
              <a:ext cx="1946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dobe 黑体 Std R" panose="020B0400000000000000" pitchFamily="34" charset="-122"/>
                  <a:ea typeface="Adobe 黑体 Std R" panose="020B0400000000000000" pitchFamily="34" charset="-122"/>
                </a:rPr>
                <a:t>课程目录介绍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342297" y="2485267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1783284"/>
            <a:chOff x="5568043" y="1174090"/>
            <a:chExt cx="1383041" cy="2944395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2894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11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61555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前言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866" y="338246"/>
            <a:ext cx="1619250" cy="647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603A1E-1C86-71DB-B7B7-BBB56C440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778" y="1023458"/>
            <a:ext cx="7155947" cy="38337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7429C99-03EE-76DA-44FB-687EAFFD7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4" y="1863649"/>
            <a:ext cx="5892006" cy="2993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4C96E6-4884-F8E3-9DF7-23C2733E6A3E}"/>
              </a:ext>
            </a:extLst>
          </p:cNvPr>
          <p:cNvSpPr txBox="1"/>
          <p:nvPr/>
        </p:nvSpPr>
        <p:spPr>
          <a:xfrm>
            <a:off x="2019650" y="5763128"/>
            <a:ext cx="369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-apple-system"/>
              </a:rPr>
              <a:t>由多个简单的部件组成的复杂模型。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/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979877"/>
            <a:ext cx="3673630" cy="105092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2069"/>
            <a:chOff x="5568043" y="1174090"/>
            <a:chExt cx="1383041" cy="1571969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2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2345977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7737285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B087A4-A172-82B4-AE40-EF1CE4B2C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239" y="1105031"/>
            <a:ext cx="8335117" cy="30705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65FE6E-08E4-1E5C-4672-75F8DA19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4" y="4694580"/>
            <a:ext cx="6400800" cy="971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B0077D-BF1C-981D-0D8D-38E393281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62" y="5755640"/>
            <a:ext cx="6096000" cy="8477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7A51978-E003-2AF3-CDB3-0E996ABC07AA}"/>
              </a:ext>
            </a:extLst>
          </p:cNvPr>
          <p:cNvSpPr txBox="1"/>
          <p:nvPr/>
        </p:nvSpPr>
        <p:spPr>
          <a:xfrm>
            <a:off x="193562" y="43693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规律总结：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B16329-D110-F654-F25B-B5A9C78AA440}"/>
              </a:ext>
            </a:extLst>
          </p:cNvPr>
          <p:cNvSpPr txBox="1"/>
          <p:nvPr/>
        </p:nvSpPr>
        <p:spPr>
          <a:xfrm>
            <a:off x="1342239" y="5770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灭霸的响指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4E6E01F-5386-8D0A-C884-F76B85955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563" y="4500801"/>
            <a:ext cx="5902438" cy="21025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单节点绘制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4D2114-172E-BB85-632B-C1F7CF441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54" y="1719743"/>
            <a:ext cx="5098933" cy="27935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82B1A9-E93D-D49B-3AEF-69C17D61A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73" y="1639400"/>
            <a:ext cx="5990483" cy="298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7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文本框 1"/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538883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600"/>
              </a:lnSpc>
            </a:pPr>
            <a:r>
              <a:rPr lang="zh-CN" altLang="en-US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多节点绘制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965" y="254635"/>
            <a:ext cx="2181225" cy="1228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3A4FF3-C391-4B54-ACB4-0FC05025E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18" y="1964815"/>
            <a:ext cx="6781800" cy="3381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98C4AA-5F95-C681-C654-ABAA44860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577" y="1964815"/>
            <a:ext cx="34480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3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55602" y="2485502"/>
            <a:ext cx="8061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谢谢观看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00054" y="3594485"/>
            <a:ext cx="493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48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217</Words>
  <Application>Microsoft Office PowerPoint</Application>
  <PresentationFormat>宽屏</PresentationFormat>
  <Paragraphs>31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Adobe 黑体 Std R</vt:lpstr>
      <vt:lpstr>-apple-system</vt:lpstr>
      <vt:lpstr>宋体</vt:lpstr>
      <vt:lpstr>微软雅黑</vt:lpstr>
      <vt:lpstr>Aparajita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JialeiZhai@163.com</cp:lastModifiedBy>
  <cp:revision>99</cp:revision>
  <dcterms:created xsi:type="dcterms:W3CDTF">2020-08-06T03:23:00Z</dcterms:created>
  <dcterms:modified xsi:type="dcterms:W3CDTF">2022-07-14T01:59:36Z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