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278" r:id="rId5"/>
    <p:sldMasterId id="2147484308" r:id="rId6"/>
  </p:sldMasterIdLst>
  <p:notesMasterIdLst>
    <p:notesMasterId r:id="rId34"/>
  </p:notesMasterIdLst>
  <p:handoutMasterIdLst>
    <p:handoutMasterId r:id="rId35"/>
  </p:handoutMasterIdLst>
  <p:sldIdLst>
    <p:sldId id="256" r:id="rId7"/>
    <p:sldId id="258" r:id="rId8"/>
    <p:sldId id="326" r:id="rId9"/>
    <p:sldId id="321" r:id="rId10"/>
    <p:sldId id="300" r:id="rId11"/>
    <p:sldId id="317" r:id="rId12"/>
    <p:sldId id="318" r:id="rId13"/>
    <p:sldId id="322" r:id="rId14"/>
    <p:sldId id="319" r:id="rId15"/>
    <p:sldId id="323" r:id="rId16"/>
    <p:sldId id="320" r:id="rId17"/>
    <p:sldId id="301" r:id="rId18"/>
    <p:sldId id="316" r:id="rId19"/>
    <p:sldId id="303" r:id="rId20"/>
    <p:sldId id="304" r:id="rId21"/>
    <p:sldId id="309" r:id="rId22"/>
    <p:sldId id="310" r:id="rId23"/>
    <p:sldId id="311" r:id="rId24"/>
    <p:sldId id="312" r:id="rId25"/>
    <p:sldId id="308" r:id="rId26"/>
    <p:sldId id="305" r:id="rId27"/>
    <p:sldId id="306" r:id="rId28"/>
    <p:sldId id="307" r:id="rId29"/>
    <p:sldId id="295" r:id="rId30"/>
    <p:sldId id="327" r:id="rId31"/>
    <p:sldId id="328" r:id="rId32"/>
    <p:sldId id="299" r:id="rId3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75A0D65-BF15-4822-BC6D-74C66FDCD9EE}">
          <p14:sldIdLst>
            <p14:sldId id="256"/>
            <p14:sldId id="258"/>
            <p14:sldId id="326"/>
            <p14:sldId id="321"/>
          </p14:sldIdLst>
        </p14:section>
        <p14:section name="what-is-node" id="{DCE74ECB-1212-4045-A494-F0F902B0D26C}">
          <p14:sldIdLst>
            <p14:sldId id="300"/>
            <p14:sldId id="317"/>
            <p14:sldId id="318"/>
            <p14:sldId id="322"/>
            <p14:sldId id="319"/>
            <p14:sldId id="323"/>
            <p14:sldId id="320"/>
          </p14:sldIdLst>
        </p14:section>
        <p14:section name="dev-tooling" id="{7898CC85-E9BF-D34A-8701-556F77B73149}">
          <p14:sldIdLst>
            <p14:sldId id="301"/>
            <p14:sldId id="316"/>
          </p14:sldIdLst>
        </p14:section>
        <p14:section name="websites-webapis" id="{DED8647C-4F69-7548-B0FC-C899DD760CD5}">
          <p14:sldIdLst>
            <p14:sldId id="303"/>
          </p14:sldIdLst>
        </p14:section>
        <p14:section name="developing-node" id="{0A1FF502-AE9B-4743-B37E-39645FC69DC9}">
          <p14:sldIdLst>
            <p14:sldId id="304"/>
            <p14:sldId id="309"/>
            <p14:sldId id="310"/>
            <p14:sldId id="311"/>
            <p14:sldId id="312"/>
            <p14:sldId id="308"/>
          </p14:sldIdLst>
        </p14:section>
        <p14:section name="node-for-o365-office-sp-addins" id="{4AA115D8-AC82-354F-B83E-2D7E2913542F}">
          <p14:sldIdLst>
            <p14:sldId id="305"/>
            <p14:sldId id="306"/>
            <p14:sldId id="307"/>
          </p14:sldIdLst>
        </p14:section>
        <p14:section name="outro" id="{467DDB91-E911-2443-A231-ED34FD617F04}">
          <p14:sldIdLst>
            <p14:sldId id="295"/>
            <p14:sldId id="327"/>
            <p14:sldId id="328"/>
            <p14:sldId id="29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 id="4" name="Amber Templeton" initials="AT" lastIdx="1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188F"/>
    <a:srgbClr val="00176B"/>
    <a:srgbClr val="E3008C"/>
    <a:srgbClr val="FFB900"/>
    <a:srgbClr val="107C10"/>
    <a:srgbClr val="FFFFFF"/>
    <a:srgbClr val="232832"/>
    <a:srgbClr val="525252"/>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039" autoAdjust="0"/>
    <p:restoredTop sz="95421" autoAdjust="0"/>
  </p:normalViewPr>
  <p:slideViewPr>
    <p:cSldViewPr>
      <p:cViewPr varScale="1">
        <p:scale>
          <a:sx n="87" d="100"/>
          <a:sy n="87" d="100"/>
        </p:scale>
        <p:origin x="60" y="78"/>
      </p:cViewPr>
      <p:guideLst/>
    </p:cSldViewPr>
  </p:slideViewPr>
  <p:outlineViewPr>
    <p:cViewPr>
      <p:scale>
        <a:sx n="33" d="100"/>
        <a:sy n="33" d="100"/>
      </p:scale>
      <p:origin x="0" y="-852"/>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 Id="rId8" Type="http://schemas.openxmlformats.org/officeDocument/2006/relationships/slide" Target="slides/slide2.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D581CF-96AD-094D-BBD2-1AFCB200BAEC}" type="doc">
      <dgm:prSet loTypeId="urn:microsoft.com/office/officeart/2005/8/layout/default" loCatId="matrix" qsTypeId="urn:microsoft.com/office/officeart/2005/8/quickstyle/simple4" qsCatId="simple" csTypeId="urn:microsoft.com/office/officeart/2005/8/colors/accent1_2" csCatId="accent1" phldr="1"/>
      <dgm:spPr/>
      <dgm:t>
        <a:bodyPr/>
        <a:lstStyle/>
        <a:p>
          <a:endParaRPr lang="en-US"/>
        </a:p>
      </dgm:t>
    </dgm:pt>
    <dgm:pt modelId="{5C54862D-0165-9441-994C-02A5A039CA12}">
      <dgm:prSet/>
      <dgm:spPr/>
      <dgm:t>
        <a:bodyPr/>
        <a:lstStyle/>
        <a:p>
          <a:pPr rtl="0"/>
          <a:r>
            <a:rPr lang="en-US" baseline="0" dirty="0" smtClean="0"/>
            <a:t>Node</a:t>
          </a:r>
          <a:endParaRPr lang="en-US" dirty="0"/>
        </a:p>
      </dgm:t>
    </dgm:pt>
    <dgm:pt modelId="{69321D8A-167B-8D48-B663-FB1C72600B3E}" type="parTrans" cxnId="{3DDBC947-F349-1E40-9AE1-01268D314FE6}">
      <dgm:prSet/>
      <dgm:spPr/>
      <dgm:t>
        <a:bodyPr/>
        <a:lstStyle/>
        <a:p>
          <a:endParaRPr lang="en-US"/>
        </a:p>
      </dgm:t>
    </dgm:pt>
    <dgm:pt modelId="{E313E0EC-8584-3142-8E5A-D3C47250DCF9}" type="sibTrans" cxnId="{3DDBC947-F349-1E40-9AE1-01268D314FE6}">
      <dgm:prSet/>
      <dgm:spPr/>
      <dgm:t>
        <a:bodyPr/>
        <a:lstStyle/>
        <a:p>
          <a:endParaRPr lang="en-US"/>
        </a:p>
      </dgm:t>
    </dgm:pt>
    <dgm:pt modelId="{90199798-F18E-394A-AAA7-E2ACACAF0310}">
      <dgm:prSet/>
      <dgm:spPr/>
      <dgm:t>
        <a:bodyPr/>
        <a:lstStyle/>
        <a:p>
          <a:pPr rtl="0"/>
          <a:r>
            <a:rPr lang="en-US" baseline="0" dirty="0" smtClean="0"/>
            <a:t>NPM</a:t>
          </a:r>
          <a:endParaRPr lang="en-US" dirty="0"/>
        </a:p>
      </dgm:t>
    </dgm:pt>
    <dgm:pt modelId="{10F260BF-935D-4F4E-8157-D7D90DC03573}" type="parTrans" cxnId="{65EDEE3C-E380-7646-B548-4A954AA5B8AE}">
      <dgm:prSet/>
      <dgm:spPr/>
      <dgm:t>
        <a:bodyPr/>
        <a:lstStyle/>
        <a:p>
          <a:endParaRPr lang="en-US"/>
        </a:p>
      </dgm:t>
    </dgm:pt>
    <dgm:pt modelId="{502E76DF-B523-8442-B65F-C7F2DA1863F6}" type="sibTrans" cxnId="{65EDEE3C-E380-7646-B548-4A954AA5B8AE}">
      <dgm:prSet/>
      <dgm:spPr/>
      <dgm:t>
        <a:bodyPr/>
        <a:lstStyle/>
        <a:p>
          <a:endParaRPr lang="en-US"/>
        </a:p>
      </dgm:t>
    </dgm:pt>
    <dgm:pt modelId="{060EB9B1-7E7B-CB43-8B3C-EA9658BA985B}">
      <dgm:prSet/>
      <dgm:spPr/>
      <dgm:t>
        <a:bodyPr/>
        <a:lstStyle/>
        <a:p>
          <a:pPr rtl="0"/>
          <a:r>
            <a:rPr lang="en-US" baseline="0" dirty="0" smtClean="0"/>
            <a:t>V8</a:t>
          </a:r>
          <a:endParaRPr lang="en-US" dirty="0"/>
        </a:p>
      </dgm:t>
    </dgm:pt>
    <dgm:pt modelId="{7D044547-5345-7144-BD71-20C8A2E448F7}" type="parTrans" cxnId="{13266E48-1653-1E41-B58B-927432514151}">
      <dgm:prSet/>
      <dgm:spPr/>
      <dgm:t>
        <a:bodyPr/>
        <a:lstStyle/>
        <a:p>
          <a:endParaRPr lang="en-US"/>
        </a:p>
      </dgm:t>
    </dgm:pt>
    <dgm:pt modelId="{C38BC915-3E80-A24D-A71A-E19AC197A2F7}" type="sibTrans" cxnId="{13266E48-1653-1E41-B58B-927432514151}">
      <dgm:prSet/>
      <dgm:spPr/>
      <dgm:t>
        <a:bodyPr/>
        <a:lstStyle/>
        <a:p>
          <a:endParaRPr lang="en-US"/>
        </a:p>
      </dgm:t>
    </dgm:pt>
    <dgm:pt modelId="{7BB04327-0B16-FB4E-B598-7C4FA07A730F}" type="pres">
      <dgm:prSet presAssocID="{B3D581CF-96AD-094D-BBD2-1AFCB200BAEC}" presName="diagram" presStyleCnt="0">
        <dgm:presLayoutVars>
          <dgm:dir/>
          <dgm:resizeHandles val="exact"/>
        </dgm:presLayoutVars>
      </dgm:prSet>
      <dgm:spPr/>
      <dgm:t>
        <a:bodyPr/>
        <a:lstStyle/>
        <a:p>
          <a:endParaRPr lang="en-US"/>
        </a:p>
      </dgm:t>
    </dgm:pt>
    <dgm:pt modelId="{6955A9C6-5A7F-8A46-8E9B-26914354A4C8}" type="pres">
      <dgm:prSet presAssocID="{5C54862D-0165-9441-994C-02A5A039CA12}" presName="node" presStyleLbl="node1" presStyleIdx="0" presStyleCnt="3">
        <dgm:presLayoutVars>
          <dgm:bulletEnabled val="1"/>
        </dgm:presLayoutVars>
      </dgm:prSet>
      <dgm:spPr/>
      <dgm:t>
        <a:bodyPr/>
        <a:lstStyle/>
        <a:p>
          <a:endParaRPr lang="en-US"/>
        </a:p>
      </dgm:t>
    </dgm:pt>
    <dgm:pt modelId="{14314BA6-56C8-4941-811D-C20C192ECF29}" type="pres">
      <dgm:prSet presAssocID="{E313E0EC-8584-3142-8E5A-D3C47250DCF9}" presName="sibTrans" presStyleCnt="0"/>
      <dgm:spPr/>
    </dgm:pt>
    <dgm:pt modelId="{88E9D925-05DA-A74A-8F67-6039773FF86A}" type="pres">
      <dgm:prSet presAssocID="{060EB9B1-7E7B-CB43-8B3C-EA9658BA985B}" presName="node" presStyleLbl="node1" presStyleIdx="1" presStyleCnt="3">
        <dgm:presLayoutVars>
          <dgm:bulletEnabled val="1"/>
        </dgm:presLayoutVars>
      </dgm:prSet>
      <dgm:spPr/>
      <dgm:t>
        <a:bodyPr/>
        <a:lstStyle/>
        <a:p>
          <a:endParaRPr lang="en-US"/>
        </a:p>
      </dgm:t>
    </dgm:pt>
    <dgm:pt modelId="{D6517C5A-7ADD-5646-A8FE-38A51D84425E}" type="pres">
      <dgm:prSet presAssocID="{C38BC915-3E80-A24D-A71A-E19AC197A2F7}" presName="sibTrans" presStyleCnt="0"/>
      <dgm:spPr/>
    </dgm:pt>
    <dgm:pt modelId="{197F4ADF-F508-DC4E-BB4B-32D37D77E195}" type="pres">
      <dgm:prSet presAssocID="{90199798-F18E-394A-AAA7-E2ACACAF0310}" presName="node" presStyleLbl="node1" presStyleIdx="2" presStyleCnt="3">
        <dgm:presLayoutVars>
          <dgm:bulletEnabled val="1"/>
        </dgm:presLayoutVars>
      </dgm:prSet>
      <dgm:spPr/>
      <dgm:t>
        <a:bodyPr/>
        <a:lstStyle/>
        <a:p>
          <a:endParaRPr lang="en-US"/>
        </a:p>
      </dgm:t>
    </dgm:pt>
  </dgm:ptLst>
  <dgm:cxnLst>
    <dgm:cxn modelId="{53D69AE0-EE1C-8E40-806F-EA9DF453C458}" type="presOf" srcId="{90199798-F18E-394A-AAA7-E2ACACAF0310}" destId="{197F4ADF-F508-DC4E-BB4B-32D37D77E195}" srcOrd="0" destOrd="0" presId="urn:microsoft.com/office/officeart/2005/8/layout/default"/>
    <dgm:cxn modelId="{547888DA-C60E-2344-9DD7-BD84A41AA3A3}" type="presOf" srcId="{5C54862D-0165-9441-994C-02A5A039CA12}" destId="{6955A9C6-5A7F-8A46-8E9B-26914354A4C8}" srcOrd="0" destOrd="0" presId="urn:microsoft.com/office/officeart/2005/8/layout/default"/>
    <dgm:cxn modelId="{3DDBC947-F349-1E40-9AE1-01268D314FE6}" srcId="{B3D581CF-96AD-094D-BBD2-1AFCB200BAEC}" destId="{5C54862D-0165-9441-994C-02A5A039CA12}" srcOrd="0" destOrd="0" parTransId="{69321D8A-167B-8D48-B663-FB1C72600B3E}" sibTransId="{E313E0EC-8584-3142-8E5A-D3C47250DCF9}"/>
    <dgm:cxn modelId="{C00A8EB6-D1F6-4F4B-9D2F-1FD8855417B8}" type="presOf" srcId="{B3D581CF-96AD-094D-BBD2-1AFCB200BAEC}" destId="{7BB04327-0B16-FB4E-B598-7C4FA07A730F}" srcOrd="0" destOrd="0" presId="urn:microsoft.com/office/officeart/2005/8/layout/default"/>
    <dgm:cxn modelId="{6FC03647-8C43-DB4D-9069-56C4A96E01B9}" type="presOf" srcId="{060EB9B1-7E7B-CB43-8B3C-EA9658BA985B}" destId="{88E9D925-05DA-A74A-8F67-6039773FF86A}" srcOrd="0" destOrd="0" presId="urn:microsoft.com/office/officeart/2005/8/layout/default"/>
    <dgm:cxn modelId="{65EDEE3C-E380-7646-B548-4A954AA5B8AE}" srcId="{B3D581CF-96AD-094D-BBD2-1AFCB200BAEC}" destId="{90199798-F18E-394A-AAA7-E2ACACAF0310}" srcOrd="2" destOrd="0" parTransId="{10F260BF-935D-4F4E-8157-D7D90DC03573}" sibTransId="{502E76DF-B523-8442-B65F-C7F2DA1863F6}"/>
    <dgm:cxn modelId="{13266E48-1653-1E41-B58B-927432514151}" srcId="{B3D581CF-96AD-094D-BBD2-1AFCB200BAEC}" destId="{060EB9B1-7E7B-CB43-8B3C-EA9658BA985B}" srcOrd="1" destOrd="0" parTransId="{7D044547-5345-7144-BD71-20C8A2E448F7}" sibTransId="{C38BC915-3E80-A24D-A71A-E19AC197A2F7}"/>
    <dgm:cxn modelId="{2A6463F2-97AA-0642-A5FE-75A4DF69405C}" type="presParOf" srcId="{7BB04327-0B16-FB4E-B598-7C4FA07A730F}" destId="{6955A9C6-5A7F-8A46-8E9B-26914354A4C8}" srcOrd="0" destOrd="0" presId="urn:microsoft.com/office/officeart/2005/8/layout/default"/>
    <dgm:cxn modelId="{137052E7-8DC1-0D4A-ADC3-B9DD58DE386D}" type="presParOf" srcId="{7BB04327-0B16-FB4E-B598-7C4FA07A730F}" destId="{14314BA6-56C8-4941-811D-C20C192ECF29}" srcOrd="1" destOrd="0" presId="urn:microsoft.com/office/officeart/2005/8/layout/default"/>
    <dgm:cxn modelId="{6B4A90C9-FB20-7D40-8F7D-6AF6E85AC822}" type="presParOf" srcId="{7BB04327-0B16-FB4E-B598-7C4FA07A730F}" destId="{88E9D925-05DA-A74A-8F67-6039773FF86A}" srcOrd="2" destOrd="0" presId="urn:microsoft.com/office/officeart/2005/8/layout/default"/>
    <dgm:cxn modelId="{0D13CA78-8C2D-E543-832E-09E01B5D69D9}" type="presParOf" srcId="{7BB04327-0B16-FB4E-B598-7C4FA07A730F}" destId="{D6517C5A-7ADD-5646-A8FE-38A51D84425E}" srcOrd="3" destOrd="0" presId="urn:microsoft.com/office/officeart/2005/8/layout/default"/>
    <dgm:cxn modelId="{E75F2B8E-9EAC-0246-9D64-30979413F62C}" type="presParOf" srcId="{7BB04327-0B16-FB4E-B598-7C4FA07A730F}" destId="{197F4ADF-F508-DC4E-BB4B-32D37D77E195}"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398DB5-FEC4-7E45-9401-BE1AF4EA49E3}" type="doc">
      <dgm:prSet loTypeId="urn:microsoft.com/office/officeart/2005/8/layout/matrix3" loCatId="matrix" qsTypeId="urn:microsoft.com/office/officeart/2005/8/quickstyle/simple4" qsCatId="simple" csTypeId="urn:microsoft.com/office/officeart/2005/8/colors/accent1_2" csCatId="accent1"/>
      <dgm:spPr/>
      <dgm:t>
        <a:bodyPr/>
        <a:lstStyle/>
        <a:p>
          <a:endParaRPr lang="en-US"/>
        </a:p>
      </dgm:t>
    </dgm:pt>
    <dgm:pt modelId="{780485E5-8F53-2447-9BBB-26BF9E2932EF}">
      <dgm:prSet/>
      <dgm:spPr/>
      <dgm:t>
        <a:bodyPr/>
        <a:lstStyle/>
        <a:p>
          <a:pPr rtl="0"/>
          <a:r>
            <a:rPr lang="en-US" baseline="0" smtClean="0"/>
            <a:t>Connect</a:t>
          </a:r>
          <a:endParaRPr lang="en-US"/>
        </a:p>
      </dgm:t>
    </dgm:pt>
    <dgm:pt modelId="{935B5FA3-F910-1340-A386-5F5F5C24DBD7}" type="parTrans" cxnId="{71FD3AD9-ED56-6C4D-8EE8-AD6E12404131}">
      <dgm:prSet/>
      <dgm:spPr/>
      <dgm:t>
        <a:bodyPr/>
        <a:lstStyle/>
        <a:p>
          <a:endParaRPr lang="en-US"/>
        </a:p>
      </dgm:t>
    </dgm:pt>
    <dgm:pt modelId="{07C938B3-F791-CD48-962C-8C6F7EAD17A9}" type="sibTrans" cxnId="{71FD3AD9-ED56-6C4D-8EE8-AD6E12404131}">
      <dgm:prSet/>
      <dgm:spPr/>
      <dgm:t>
        <a:bodyPr/>
        <a:lstStyle/>
        <a:p>
          <a:endParaRPr lang="en-US"/>
        </a:p>
      </dgm:t>
    </dgm:pt>
    <dgm:pt modelId="{03E77D45-7965-3746-89F0-D4B14AB78FF3}">
      <dgm:prSet/>
      <dgm:spPr/>
      <dgm:t>
        <a:bodyPr/>
        <a:lstStyle/>
        <a:p>
          <a:pPr rtl="0"/>
          <a:r>
            <a:rPr lang="en-US" baseline="0" smtClean="0"/>
            <a:t>Express</a:t>
          </a:r>
          <a:endParaRPr lang="en-US"/>
        </a:p>
      </dgm:t>
    </dgm:pt>
    <dgm:pt modelId="{2C1E7E87-E146-5840-9171-D61DE2CD155C}" type="parTrans" cxnId="{E92C1445-F12E-BE45-B4B7-E057015E768E}">
      <dgm:prSet/>
      <dgm:spPr/>
      <dgm:t>
        <a:bodyPr/>
        <a:lstStyle/>
        <a:p>
          <a:endParaRPr lang="en-US"/>
        </a:p>
      </dgm:t>
    </dgm:pt>
    <dgm:pt modelId="{6CE46FF0-A4C3-6B43-8A34-88E99CEDB3C1}" type="sibTrans" cxnId="{E92C1445-F12E-BE45-B4B7-E057015E768E}">
      <dgm:prSet/>
      <dgm:spPr/>
      <dgm:t>
        <a:bodyPr/>
        <a:lstStyle/>
        <a:p>
          <a:endParaRPr lang="en-US"/>
        </a:p>
      </dgm:t>
    </dgm:pt>
    <dgm:pt modelId="{5823FF94-2CED-6642-83C9-5D2707B7636A}">
      <dgm:prSet/>
      <dgm:spPr/>
      <dgm:t>
        <a:bodyPr/>
        <a:lstStyle/>
        <a:p>
          <a:pPr rtl="0"/>
          <a:r>
            <a:rPr lang="en-US" baseline="0" smtClean="0"/>
            <a:t>MVC</a:t>
          </a:r>
          <a:endParaRPr lang="en-US"/>
        </a:p>
      </dgm:t>
    </dgm:pt>
    <dgm:pt modelId="{D6942C79-BB06-7B4B-AB60-6087F9C80158}" type="parTrans" cxnId="{9BB5B731-B989-9A40-96A5-8CCF4DB1D282}">
      <dgm:prSet/>
      <dgm:spPr/>
      <dgm:t>
        <a:bodyPr/>
        <a:lstStyle/>
        <a:p>
          <a:endParaRPr lang="en-US"/>
        </a:p>
      </dgm:t>
    </dgm:pt>
    <dgm:pt modelId="{629056D0-23EA-7F40-8A75-60B0602E7383}" type="sibTrans" cxnId="{9BB5B731-B989-9A40-96A5-8CCF4DB1D282}">
      <dgm:prSet/>
      <dgm:spPr/>
      <dgm:t>
        <a:bodyPr/>
        <a:lstStyle/>
        <a:p>
          <a:endParaRPr lang="en-US"/>
        </a:p>
      </dgm:t>
    </dgm:pt>
    <dgm:pt modelId="{AFA6E94D-C43B-EE44-AE56-21BB57250E49}">
      <dgm:prSet/>
      <dgm:spPr/>
      <dgm:t>
        <a:bodyPr/>
        <a:lstStyle/>
        <a:p>
          <a:pPr rtl="0"/>
          <a:r>
            <a:rPr lang="en-US" baseline="0" smtClean="0"/>
            <a:t>APIs</a:t>
          </a:r>
          <a:endParaRPr lang="en-US"/>
        </a:p>
      </dgm:t>
    </dgm:pt>
    <dgm:pt modelId="{5AF2A8D5-1E19-654F-9E85-A3F5F9982770}" type="parTrans" cxnId="{06C98D9B-A4D3-9942-A888-077BB72ED2CD}">
      <dgm:prSet/>
      <dgm:spPr/>
      <dgm:t>
        <a:bodyPr/>
        <a:lstStyle/>
        <a:p>
          <a:endParaRPr lang="en-US"/>
        </a:p>
      </dgm:t>
    </dgm:pt>
    <dgm:pt modelId="{A6CC8148-1BA6-EF4A-8DC4-B90345CC6831}" type="sibTrans" cxnId="{06C98D9B-A4D3-9942-A888-077BB72ED2CD}">
      <dgm:prSet/>
      <dgm:spPr/>
      <dgm:t>
        <a:bodyPr/>
        <a:lstStyle/>
        <a:p>
          <a:endParaRPr lang="en-US"/>
        </a:p>
      </dgm:t>
    </dgm:pt>
    <dgm:pt modelId="{E2AF3C59-A7C8-3640-99EF-BFE2F369975D}" type="pres">
      <dgm:prSet presAssocID="{B5398DB5-FEC4-7E45-9401-BE1AF4EA49E3}" presName="matrix" presStyleCnt="0">
        <dgm:presLayoutVars>
          <dgm:chMax val="1"/>
          <dgm:dir/>
          <dgm:resizeHandles val="exact"/>
        </dgm:presLayoutVars>
      </dgm:prSet>
      <dgm:spPr/>
      <dgm:t>
        <a:bodyPr/>
        <a:lstStyle/>
        <a:p>
          <a:endParaRPr lang="en-US"/>
        </a:p>
      </dgm:t>
    </dgm:pt>
    <dgm:pt modelId="{3E50F6AD-3053-9C4F-BC29-648BA1BD483E}" type="pres">
      <dgm:prSet presAssocID="{B5398DB5-FEC4-7E45-9401-BE1AF4EA49E3}" presName="diamond" presStyleLbl="bgShp" presStyleIdx="0" presStyleCnt="1"/>
      <dgm:spPr/>
    </dgm:pt>
    <dgm:pt modelId="{A09E9E99-BC73-7149-B6BD-5BBEF2041BDF}" type="pres">
      <dgm:prSet presAssocID="{B5398DB5-FEC4-7E45-9401-BE1AF4EA49E3}" presName="quad1" presStyleLbl="node1" presStyleIdx="0" presStyleCnt="4">
        <dgm:presLayoutVars>
          <dgm:chMax val="0"/>
          <dgm:chPref val="0"/>
          <dgm:bulletEnabled val="1"/>
        </dgm:presLayoutVars>
      </dgm:prSet>
      <dgm:spPr/>
      <dgm:t>
        <a:bodyPr/>
        <a:lstStyle/>
        <a:p>
          <a:endParaRPr lang="en-US"/>
        </a:p>
      </dgm:t>
    </dgm:pt>
    <dgm:pt modelId="{662A6D11-A7CC-ED46-9263-028DF96BCA33}" type="pres">
      <dgm:prSet presAssocID="{B5398DB5-FEC4-7E45-9401-BE1AF4EA49E3}" presName="quad2" presStyleLbl="node1" presStyleIdx="1" presStyleCnt="4">
        <dgm:presLayoutVars>
          <dgm:chMax val="0"/>
          <dgm:chPref val="0"/>
          <dgm:bulletEnabled val="1"/>
        </dgm:presLayoutVars>
      </dgm:prSet>
      <dgm:spPr/>
      <dgm:t>
        <a:bodyPr/>
        <a:lstStyle/>
        <a:p>
          <a:endParaRPr lang="en-US"/>
        </a:p>
      </dgm:t>
    </dgm:pt>
    <dgm:pt modelId="{96696AB6-0FAB-2E49-9007-56D6D26C1710}" type="pres">
      <dgm:prSet presAssocID="{B5398DB5-FEC4-7E45-9401-BE1AF4EA49E3}" presName="quad3" presStyleLbl="node1" presStyleIdx="2" presStyleCnt="4">
        <dgm:presLayoutVars>
          <dgm:chMax val="0"/>
          <dgm:chPref val="0"/>
          <dgm:bulletEnabled val="1"/>
        </dgm:presLayoutVars>
      </dgm:prSet>
      <dgm:spPr/>
      <dgm:t>
        <a:bodyPr/>
        <a:lstStyle/>
        <a:p>
          <a:endParaRPr lang="en-US"/>
        </a:p>
      </dgm:t>
    </dgm:pt>
    <dgm:pt modelId="{1CD2F4A6-34EA-7842-B7CC-7116548DB258}" type="pres">
      <dgm:prSet presAssocID="{B5398DB5-FEC4-7E45-9401-BE1AF4EA49E3}" presName="quad4" presStyleLbl="node1" presStyleIdx="3" presStyleCnt="4">
        <dgm:presLayoutVars>
          <dgm:chMax val="0"/>
          <dgm:chPref val="0"/>
          <dgm:bulletEnabled val="1"/>
        </dgm:presLayoutVars>
      </dgm:prSet>
      <dgm:spPr/>
      <dgm:t>
        <a:bodyPr/>
        <a:lstStyle/>
        <a:p>
          <a:endParaRPr lang="en-US"/>
        </a:p>
      </dgm:t>
    </dgm:pt>
  </dgm:ptLst>
  <dgm:cxnLst>
    <dgm:cxn modelId="{260F427C-9501-9245-AFC8-9B1A69E35F62}" type="presOf" srcId="{5823FF94-2CED-6642-83C9-5D2707B7636A}" destId="{96696AB6-0FAB-2E49-9007-56D6D26C1710}" srcOrd="0" destOrd="0" presId="urn:microsoft.com/office/officeart/2005/8/layout/matrix3"/>
    <dgm:cxn modelId="{9BB5B731-B989-9A40-96A5-8CCF4DB1D282}" srcId="{B5398DB5-FEC4-7E45-9401-BE1AF4EA49E3}" destId="{5823FF94-2CED-6642-83C9-5D2707B7636A}" srcOrd="2" destOrd="0" parTransId="{D6942C79-BB06-7B4B-AB60-6087F9C80158}" sibTransId="{629056D0-23EA-7F40-8A75-60B0602E7383}"/>
    <dgm:cxn modelId="{B9132170-067E-124F-8998-3E50EFE6CED2}" type="presOf" srcId="{B5398DB5-FEC4-7E45-9401-BE1AF4EA49E3}" destId="{E2AF3C59-A7C8-3640-99EF-BFE2F369975D}" srcOrd="0" destOrd="0" presId="urn:microsoft.com/office/officeart/2005/8/layout/matrix3"/>
    <dgm:cxn modelId="{E0D677C8-5514-6049-BC8F-A415FC56ADDD}" type="presOf" srcId="{03E77D45-7965-3746-89F0-D4B14AB78FF3}" destId="{662A6D11-A7CC-ED46-9263-028DF96BCA33}" srcOrd="0" destOrd="0" presId="urn:microsoft.com/office/officeart/2005/8/layout/matrix3"/>
    <dgm:cxn modelId="{06C98D9B-A4D3-9942-A888-077BB72ED2CD}" srcId="{B5398DB5-FEC4-7E45-9401-BE1AF4EA49E3}" destId="{AFA6E94D-C43B-EE44-AE56-21BB57250E49}" srcOrd="3" destOrd="0" parTransId="{5AF2A8D5-1E19-654F-9E85-A3F5F9982770}" sibTransId="{A6CC8148-1BA6-EF4A-8DC4-B90345CC6831}"/>
    <dgm:cxn modelId="{71FD3AD9-ED56-6C4D-8EE8-AD6E12404131}" srcId="{B5398DB5-FEC4-7E45-9401-BE1AF4EA49E3}" destId="{780485E5-8F53-2447-9BBB-26BF9E2932EF}" srcOrd="0" destOrd="0" parTransId="{935B5FA3-F910-1340-A386-5F5F5C24DBD7}" sibTransId="{07C938B3-F791-CD48-962C-8C6F7EAD17A9}"/>
    <dgm:cxn modelId="{E92C1445-F12E-BE45-B4B7-E057015E768E}" srcId="{B5398DB5-FEC4-7E45-9401-BE1AF4EA49E3}" destId="{03E77D45-7965-3746-89F0-D4B14AB78FF3}" srcOrd="1" destOrd="0" parTransId="{2C1E7E87-E146-5840-9171-D61DE2CD155C}" sibTransId="{6CE46FF0-A4C3-6B43-8A34-88E99CEDB3C1}"/>
    <dgm:cxn modelId="{3E776E06-BFD3-3246-80E4-261FDE23905A}" type="presOf" srcId="{780485E5-8F53-2447-9BBB-26BF9E2932EF}" destId="{A09E9E99-BC73-7149-B6BD-5BBEF2041BDF}" srcOrd="0" destOrd="0" presId="urn:microsoft.com/office/officeart/2005/8/layout/matrix3"/>
    <dgm:cxn modelId="{5F5989B7-C24D-B24B-8615-04C2AB876DB3}" type="presOf" srcId="{AFA6E94D-C43B-EE44-AE56-21BB57250E49}" destId="{1CD2F4A6-34EA-7842-B7CC-7116548DB258}" srcOrd="0" destOrd="0" presId="urn:microsoft.com/office/officeart/2005/8/layout/matrix3"/>
    <dgm:cxn modelId="{C41B1A2A-FDA7-A245-8E88-5704D5EE1048}" type="presParOf" srcId="{E2AF3C59-A7C8-3640-99EF-BFE2F369975D}" destId="{3E50F6AD-3053-9C4F-BC29-648BA1BD483E}" srcOrd="0" destOrd="0" presId="urn:microsoft.com/office/officeart/2005/8/layout/matrix3"/>
    <dgm:cxn modelId="{86D1BB2B-8361-F74B-9961-3570CEB2C98E}" type="presParOf" srcId="{E2AF3C59-A7C8-3640-99EF-BFE2F369975D}" destId="{A09E9E99-BC73-7149-B6BD-5BBEF2041BDF}" srcOrd="1" destOrd="0" presId="urn:microsoft.com/office/officeart/2005/8/layout/matrix3"/>
    <dgm:cxn modelId="{5BA6531F-5591-9449-97EB-09969E4711AA}" type="presParOf" srcId="{E2AF3C59-A7C8-3640-99EF-BFE2F369975D}" destId="{662A6D11-A7CC-ED46-9263-028DF96BCA33}" srcOrd="2" destOrd="0" presId="urn:microsoft.com/office/officeart/2005/8/layout/matrix3"/>
    <dgm:cxn modelId="{6CD49ED9-2D39-3C4F-8403-E14B01CF34E6}" type="presParOf" srcId="{E2AF3C59-A7C8-3640-99EF-BFE2F369975D}" destId="{96696AB6-0FAB-2E49-9007-56D6D26C1710}" srcOrd="3" destOrd="0" presId="urn:microsoft.com/office/officeart/2005/8/layout/matrix3"/>
    <dgm:cxn modelId="{0F4DED10-8595-6049-988C-F39275C449D5}" type="presParOf" srcId="{E2AF3C59-A7C8-3640-99EF-BFE2F369975D}" destId="{1CD2F4A6-34EA-7842-B7CC-7116548DB25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4E6E15-12BB-8C4D-BDF8-01D8E49300A9}"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en-US"/>
        </a:p>
      </dgm:t>
    </dgm:pt>
    <dgm:pt modelId="{A26CEAD2-4C3E-E243-AC4B-BDCC36BD8D12}">
      <dgm:prSet/>
      <dgm:spPr/>
      <dgm:t>
        <a:bodyPr/>
        <a:lstStyle/>
        <a:p>
          <a:pPr rtl="0"/>
          <a:r>
            <a:rPr lang="en-US" baseline="0" dirty="0" smtClean="0"/>
            <a:t>Node </a:t>
          </a:r>
          <a:br>
            <a:rPr lang="en-US" baseline="0" dirty="0" smtClean="0"/>
          </a:br>
          <a:r>
            <a:rPr lang="en-US" baseline="0" dirty="0" smtClean="0"/>
            <a:t>--debug</a:t>
          </a:r>
          <a:endParaRPr lang="en-US" dirty="0"/>
        </a:p>
      </dgm:t>
    </dgm:pt>
    <dgm:pt modelId="{ACE92172-043F-7A4D-8CCD-1327325954D6}" type="parTrans" cxnId="{BA33A25D-4DDE-3941-922B-C39F3FE28E38}">
      <dgm:prSet/>
      <dgm:spPr/>
      <dgm:t>
        <a:bodyPr/>
        <a:lstStyle/>
        <a:p>
          <a:endParaRPr lang="en-US"/>
        </a:p>
      </dgm:t>
    </dgm:pt>
    <dgm:pt modelId="{56DEE36B-BE9E-CC48-8D8B-BFDCCCC4F737}" type="sibTrans" cxnId="{BA33A25D-4DDE-3941-922B-C39F3FE28E38}">
      <dgm:prSet/>
      <dgm:spPr/>
      <dgm:t>
        <a:bodyPr/>
        <a:lstStyle/>
        <a:p>
          <a:endParaRPr lang="en-US"/>
        </a:p>
      </dgm:t>
    </dgm:pt>
    <dgm:pt modelId="{F6C25D47-BF74-944E-AE28-437B8ECBB69E}">
      <dgm:prSet/>
      <dgm:spPr/>
      <dgm:t>
        <a:bodyPr/>
        <a:lstStyle/>
        <a:p>
          <a:pPr rtl="0"/>
          <a:r>
            <a:rPr lang="en-US" baseline="0" smtClean="0"/>
            <a:t>node-inspector</a:t>
          </a:r>
          <a:endParaRPr lang="en-US"/>
        </a:p>
      </dgm:t>
    </dgm:pt>
    <dgm:pt modelId="{F0393882-BEAE-DD49-B7E7-69D7B1A8784B}" type="parTrans" cxnId="{0E883A1B-4CB0-C54E-8BBF-F1C76C66838A}">
      <dgm:prSet/>
      <dgm:spPr/>
      <dgm:t>
        <a:bodyPr/>
        <a:lstStyle/>
        <a:p>
          <a:endParaRPr lang="en-US"/>
        </a:p>
      </dgm:t>
    </dgm:pt>
    <dgm:pt modelId="{60196156-9EB9-274F-AD9A-99F7960113E6}" type="sibTrans" cxnId="{0E883A1B-4CB0-C54E-8BBF-F1C76C66838A}">
      <dgm:prSet/>
      <dgm:spPr/>
      <dgm:t>
        <a:bodyPr/>
        <a:lstStyle/>
        <a:p>
          <a:endParaRPr lang="en-US"/>
        </a:p>
      </dgm:t>
    </dgm:pt>
    <dgm:pt modelId="{79C617C0-0DDE-0B47-ABBC-85BFDF3BD3D8}">
      <dgm:prSet/>
      <dgm:spPr/>
      <dgm:t>
        <a:bodyPr/>
        <a:lstStyle/>
        <a:p>
          <a:pPr rtl="0"/>
          <a:r>
            <a:rPr lang="en-US" baseline="0" smtClean="0"/>
            <a:t>Nodemon</a:t>
          </a:r>
          <a:endParaRPr lang="en-US"/>
        </a:p>
      </dgm:t>
    </dgm:pt>
    <dgm:pt modelId="{E35A6BB7-0A07-1F45-B9E4-01B0CF45C49A}" type="parTrans" cxnId="{925B1875-C7D1-A14E-932E-A63CAEE973E7}">
      <dgm:prSet/>
      <dgm:spPr/>
      <dgm:t>
        <a:bodyPr/>
        <a:lstStyle/>
        <a:p>
          <a:endParaRPr lang="en-US"/>
        </a:p>
      </dgm:t>
    </dgm:pt>
    <dgm:pt modelId="{00B98E2E-51BE-6A4F-A3B4-F90F77A818E1}" type="sibTrans" cxnId="{925B1875-C7D1-A14E-932E-A63CAEE973E7}">
      <dgm:prSet/>
      <dgm:spPr/>
      <dgm:t>
        <a:bodyPr/>
        <a:lstStyle/>
        <a:p>
          <a:endParaRPr lang="en-US"/>
        </a:p>
      </dgm:t>
    </dgm:pt>
    <dgm:pt modelId="{80843026-EF53-434E-8F7E-C9BD07C0D488}">
      <dgm:prSet/>
      <dgm:spPr/>
      <dgm:t>
        <a:bodyPr/>
        <a:lstStyle/>
        <a:p>
          <a:pPr rtl="0"/>
          <a:r>
            <a:rPr lang="en-US" baseline="0" smtClean="0"/>
            <a:t>spy.js</a:t>
          </a:r>
          <a:endParaRPr lang="en-US"/>
        </a:p>
      </dgm:t>
    </dgm:pt>
    <dgm:pt modelId="{66AAD41B-0995-9B41-B55C-7CC51FCADFA0}" type="parTrans" cxnId="{B5350066-75FF-1849-9880-5F7561685FEA}">
      <dgm:prSet/>
      <dgm:spPr/>
      <dgm:t>
        <a:bodyPr/>
        <a:lstStyle/>
        <a:p>
          <a:endParaRPr lang="en-US"/>
        </a:p>
      </dgm:t>
    </dgm:pt>
    <dgm:pt modelId="{4B6AD514-8A1E-3445-B1F4-60C5D10B1516}" type="sibTrans" cxnId="{B5350066-75FF-1849-9880-5F7561685FEA}">
      <dgm:prSet/>
      <dgm:spPr/>
      <dgm:t>
        <a:bodyPr/>
        <a:lstStyle/>
        <a:p>
          <a:endParaRPr lang="en-US"/>
        </a:p>
      </dgm:t>
    </dgm:pt>
    <dgm:pt modelId="{19604F13-46BA-124A-A024-CEDF0DCEF0EA}" type="pres">
      <dgm:prSet presAssocID="{F24E6E15-12BB-8C4D-BDF8-01D8E49300A9}" presName="matrix" presStyleCnt="0">
        <dgm:presLayoutVars>
          <dgm:chMax val="1"/>
          <dgm:dir/>
          <dgm:resizeHandles val="exact"/>
        </dgm:presLayoutVars>
      </dgm:prSet>
      <dgm:spPr/>
      <dgm:t>
        <a:bodyPr/>
        <a:lstStyle/>
        <a:p>
          <a:endParaRPr lang="en-US"/>
        </a:p>
      </dgm:t>
    </dgm:pt>
    <dgm:pt modelId="{A2CFBB1F-83F0-B248-8575-FE1609C312C3}" type="pres">
      <dgm:prSet presAssocID="{F24E6E15-12BB-8C4D-BDF8-01D8E49300A9}" presName="diamond" presStyleLbl="bgShp" presStyleIdx="0" presStyleCnt="1"/>
      <dgm:spPr/>
    </dgm:pt>
    <dgm:pt modelId="{70852656-F908-A445-868B-9AB9FF73AA63}" type="pres">
      <dgm:prSet presAssocID="{F24E6E15-12BB-8C4D-BDF8-01D8E49300A9}" presName="quad1" presStyleLbl="node1" presStyleIdx="0" presStyleCnt="4">
        <dgm:presLayoutVars>
          <dgm:chMax val="0"/>
          <dgm:chPref val="0"/>
          <dgm:bulletEnabled val="1"/>
        </dgm:presLayoutVars>
      </dgm:prSet>
      <dgm:spPr/>
      <dgm:t>
        <a:bodyPr/>
        <a:lstStyle/>
        <a:p>
          <a:endParaRPr lang="en-US"/>
        </a:p>
      </dgm:t>
    </dgm:pt>
    <dgm:pt modelId="{D879F6AE-5ABD-124B-889C-F5BFC247E5AF}" type="pres">
      <dgm:prSet presAssocID="{F24E6E15-12BB-8C4D-BDF8-01D8E49300A9}" presName="quad2" presStyleLbl="node1" presStyleIdx="1" presStyleCnt="4">
        <dgm:presLayoutVars>
          <dgm:chMax val="0"/>
          <dgm:chPref val="0"/>
          <dgm:bulletEnabled val="1"/>
        </dgm:presLayoutVars>
      </dgm:prSet>
      <dgm:spPr/>
      <dgm:t>
        <a:bodyPr/>
        <a:lstStyle/>
        <a:p>
          <a:endParaRPr lang="en-US"/>
        </a:p>
      </dgm:t>
    </dgm:pt>
    <dgm:pt modelId="{D5873077-1DDF-0A4D-8863-0F907EC239B1}" type="pres">
      <dgm:prSet presAssocID="{F24E6E15-12BB-8C4D-BDF8-01D8E49300A9}" presName="quad3" presStyleLbl="node1" presStyleIdx="2" presStyleCnt="4">
        <dgm:presLayoutVars>
          <dgm:chMax val="0"/>
          <dgm:chPref val="0"/>
          <dgm:bulletEnabled val="1"/>
        </dgm:presLayoutVars>
      </dgm:prSet>
      <dgm:spPr/>
      <dgm:t>
        <a:bodyPr/>
        <a:lstStyle/>
        <a:p>
          <a:endParaRPr lang="en-US"/>
        </a:p>
      </dgm:t>
    </dgm:pt>
    <dgm:pt modelId="{CE0C4AE2-8E85-1446-95B2-2DD4F4A61743}" type="pres">
      <dgm:prSet presAssocID="{F24E6E15-12BB-8C4D-BDF8-01D8E49300A9}" presName="quad4" presStyleLbl="node1" presStyleIdx="3" presStyleCnt="4">
        <dgm:presLayoutVars>
          <dgm:chMax val="0"/>
          <dgm:chPref val="0"/>
          <dgm:bulletEnabled val="1"/>
        </dgm:presLayoutVars>
      </dgm:prSet>
      <dgm:spPr/>
      <dgm:t>
        <a:bodyPr/>
        <a:lstStyle/>
        <a:p>
          <a:endParaRPr lang="en-US"/>
        </a:p>
      </dgm:t>
    </dgm:pt>
  </dgm:ptLst>
  <dgm:cxnLst>
    <dgm:cxn modelId="{B0A728DF-2784-0449-92F9-74A93C0C4653}" type="presOf" srcId="{A26CEAD2-4C3E-E243-AC4B-BDCC36BD8D12}" destId="{70852656-F908-A445-868B-9AB9FF73AA63}" srcOrd="0" destOrd="0" presId="urn:microsoft.com/office/officeart/2005/8/layout/matrix3"/>
    <dgm:cxn modelId="{6B8C7B00-F996-3943-B21F-919DC1B2DF6F}" type="presOf" srcId="{F24E6E15-12BB-8C4D-BDF8-01D8E49300A9}" destId="{19604F13-46BA-124A-A024-CEDF0DCEF0EA}" srcOrd="0" destOrd="0" presId="urn:microsoft.com/office/officeart/2005/8/layout/matrix3"/>
    <dgm:cxn modelId="{662C6E13-8456-5647-8B95-3AABD62037A8}" type="presOf" srcId="{F6C25D47-BF74-944E-AE28-437B8ECBB69E}" destId="{D879F6AE-5ABD-124B-889C-F5BFC247E5AF}" srcOrd="0" destOrd="0" presId="urn:microsoft.com/office/officeart/2005/8/layout/matrix3"/>
    <dgm:cxn modelId="{BB108DEB-9C23-A14B-8FAC-4CDD156463FB}" type="presOf" srcId="{80843026-EF53-434E-8F7E-C9BD07C0D488}" destId="{CE0C4AE2-8E85-1446-95B2-2DD4F4A61743}" srcOrd="0" destOrd="0" presId="urn:microsoft.com/office/officeart/2005/8/layout/matrix3"/>
    <dgm:cxn modelId="{B5350066-75FF-1849-9880-5F7561685FEA}" srcId="{F24E6E15-12BB-8C4D-BDF8-01D8E49300A9}" destId="{80843026-EF53-434E-8F7E-C9BD07C0D488}" srcOrd="3" destOrd="0" parTransId="{66AAD41B-0995-9B41-B55C-7CC51FCADFA0}" sibTransId="{4B6AD514-8A1E-3445-B1F4-60C5D10B1516}"/>
    <dgm:cxn modelId="{CC2571C0-7F95-BB47-8EB7-6C45988A367E}" type="presOf" srcId="{79C617C0-0DDE-0B47-ABBC-85BFDF3BD3D8}" destId="{D5873077-1DDF-0A4D-8863-0F907EC239B1}" srcOrd="0" destOrd="0" presId="urn:microsoft.com/office/officeart/2005/8/layout/matrix3"/>
    <dgm:cxn modelId="{BA33A25D-4DDE-3941-922B-C39F3FE28E38}" srcId="{F24E6E15-12BB-8C4D-BDF8-01D8E49300A9}" destId="{A26CEAD2-4C3E-E243-AC4B-BDCC36BD8D12}" srcOrd="0" destOrd="0" parTransId="{ACE92172-043F-7A4D-8CCD-1327325954D6}" sibTransId="{56DEE36B-BE9E-CC48-8D8B-BFDCCCC4F737}"/>
    <dgm:cxn modelId="{925B1875-C7D1-A14E-932E-A63CAEE973E7}" srcId="{F24E6E15-12BB-8C4D-BDF8-01D8E49300A9}" destId="{79C617C0-0DDE-0B47-ABBC-85BFDF3BD3D8}" srcOrd="2" destOrd="0" parTransId="{E35A6BB7-0A07-1F45-B9E4-01B0CF45C49A}" sibTransId="{00B98E2E-51BE-6A4F-A3B4-F90F77A818E1}"/>
    <dgm:cxn modelId="{0E883A1B-4CB0-C54E-8BBF-F1C76C66838A}" srcId="{F24E6E15-12BB-8C4D-BDF8-01D8E49300A9}" destId="{F6C25D47-BF74-944E-AE28-437B8ECBB69E}" srcOrd="1" destOrd="0" parTransId="{F0393882-BEAE-DD49-B7E7-69D7B1A8784B}" sibTransId="{60196156-9EB9-274F-AD9A-99F7960113E6}"/>
    <dgm:cxn modelId="{36EB30C1-797F-AD4E-9E01-48D2C796612A}" type="presParOf" srcId="{19604F13-46BA-124A-A024-CEDF0DCEF0EA}" destId="{A2CFBB1F-83F0-B248-8575-FE1609C312C3}" srcOrd="0" destOrd="0" presId="urn:microsoft.com/office/officeart/2005/8/layout/matrix3"/>
    <dgm:cxn modelId="{0639C5DF-0E9B-C346-BD1C-6F3149308321}" type="presParOf" srcId="{19604F13-46BA-124A-A024-CEDF0DCEF0EA}" destId="{70852656-F908-A445-868B-9AB9FF73AA63}" srcOrd="1" destOrd="0" presId="urn:microsoft.com/office/officeart/2005/8/layout/matrix3"/>
    <dgm:cxn modelId="{D395F418-07F9-FA47-8544-49B042DE4679}" type="presParOf" srcId="{19604F13-46BA-124A-A024-CEDF0DCEF0EA}" destId="{D879F6AE-5ABD-124B-889C-F5BFC247E5AF}" srcOrd="2" destOrd="0" presId="urn:microsoft.com/office/officeart/2005/8/layout/matrix3"/>
    <dgm:cxn modelId="{95D04EA0-7A4B-9648-8CEB-5F831D0843C8}" type="presParOf" srcId="{19604F13-46BA-124A-A024-CEDF0DCEF0EA}" destId="{D5873077-1DDF-0A4D-8863-0F907EC239B1}" srcOrd="3" destOrd="0" presId="urn:microsoft.com/office/officeart/2005/8/layout/matrix3"/>
    <dgm:cxn modelId="{367826BF-A7CC-BA41-A0EF-0FB976BC3508}" type="presParOf" srcId="{19604F13-46BA-124A-A024-CEDF0DCEF0EA}" destId="{CE0C4AE2-8E85-1446-95B2-2DD4F4A6174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4/28/2015 4:24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4/28/2015 4:24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F00D60D-1703-4D24-8308-FEE06A50A69C}" type="datetime1">
              <a:rPr lang="en-US" smtClean="0"/>
              <a:t>4/28/2015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57700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4/28/2015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dirty="0" smtClean="0"/>
              <a:t>Build 2014</a:t>
            </a:r>
            <a:endParaRPr lang="en-US" dirty="0"/>
          </a:p>
        </p:txBody>
      </p:sp>
    </p:spTree>
    <p:extLst>
      <p:ext uri="{BB962C8B-B14F-4D97-AF65-F5344CB8AC3E}">
        <p14:creationId xmlns:p14="http://schemas.microsoft.com/office/powerpoint/2010/main" val="480285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3EF4D2-68E2-435F-819B-A8051FCA73E5}" type="slidenum">
              <a:rPr lang="en-US" smtClean="0"/>
              <a:t>3</a:t>
            </a:fld>
            <a:endParaRPr lang="en-US"/>
          </a:p>
        </p:txBody>
      </p:sp>
    </p:spTree>
    <p:extLst>
      <p:ext uri="{BB962C8B-B14F-4D97-AF65-F5344CB8AC3E}">
        <p14:creationId xmlns:p14="http://schemas.microsoft.com/office/powerpoint/2010/main" val="30670460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60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95251010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910924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Drag picture to placeholder or click icon to add</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512948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451427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742723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26812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480475423"/>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64844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2348856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62707096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436149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122634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70496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991446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4023499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5831073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0691528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1969733766"/>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3763487620"/>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2753842730"/>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76284904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41107979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66994300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06301483"/>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503682"/>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2495740866"/>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484397621"/>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05593210"/>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75771818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43938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813903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62871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792803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image" Target="../media/image1.png"/><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image" Target="../media/image1.pn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theme" Target="../theme/theme3.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 id="2147484325" r:id="rId17"/>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6" r:id="rId11"/>
    <p:sldLayoutId id="2147484304" r:id="rId12"/>
    <p:sldLayoutId id="2147484305"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737625543"/>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 id="2147484321" r:id="rId13"/>
    <p:sldLayoutId id="2147484322" r:id="rId14"/>
    <p:sldLayoutId id="2147484323" r:id="rId15"/>
    <p:sldLayoutId id="2147484324"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www.microsoft.com/web/webmatrix" TargetMode="External"/><Relationship Id="rId2" Type="http://schemas.openxmlformats.org/officeDocument/2006/relationships/hyperlink" Target="https://www.visualstudio.com/en-us/explore/node-js-vs" TargetMode="External"/><Relationship Id="rId1" Type="http://schemas.openxmlformats.org/officeDocument/2006/relationships/slideLayout" Target="../slideLayouts/slideLayout3.xml"/><Relationship Id="rId5" Type="http://schemas.openxmlformats.org/officeDocument/2006/relationships/hyperlink" Target="http://brackets.io/" TargetMode="External"/><Relationship Id="rId4" Type="http://schemas.openxmlformats.org/officeDocument/2006/relationships/hyperlink" Target="https://www.jetbrains.com/webstor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iojs.org/" TargetMode="External"/><Relationship Id="rId2" Type="http://schemas.openxmlformats.org/officeDocument/2006/relationships/hyperlink" Target="https://nodejs.org/" TargetMode="External"/><Relationship Id="rId1" Type="http://schemas.openxmlformats.org/officeDocument/2006/relationships/slideLayout" Target="../slideLayouts/slideLayout3.xml"/><Relationship Id="rId4" Type="http://schemas.openxmlformats.org/officeDocument/2006/relationships/hyperlink" Target="https://github.com/andrewconnell/pres-o365-node"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hyperlink" Target="http://dev.office.com/devprogram" TargetMode="External"/><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nodejs.org/"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aconn.me/1Gxy9hL" TargetMode="External"/><Relationship Id="rId7" Type="http://schemas.openxmlformats.org/officeDocument/2006/relationships/hyperlink" Target="http://aconn.me/1OjCPsI" TargetMode="External"/><Relationship Id="rId2" Type="http://schemas.openxmlformats.org/officeDocument/2006/relationships/hyperlink" Target="http://aconn.me/1HZWEl2" TargetMode="External"/><Relationship Id="rId1" Type="http://schemas.openxmlformats.org/officeDocument/2006/relationships/slideLayout" Target="../slideLayouts/slideLayout3.xml"/><Relationship Id="rId6" Type="http://schemas.openxmlformats.org/officeDocument/2006/relationships/hyperlink" Target="http://aconn.me/1NZNs1S" TargetMode="External"/><Relationship Id="rId5" Type="http://schemas.openxmlformats.org/officeDocument/2006/relationships/hyperlink" Target="http://aconn.me/1DsFZqx" TargetMode="External"/><Relationship Id="rId4" Type="http://schemas.openxmlformats.org/officeDocument/2006/relationships/hyperlink" Target="http://aconn.me/1HZWz0w" TargetMode="Externa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hyperlink" Target="https://iojs.org/en/index.html" TargetMode="External"/><Relationship Id="rId2" Type="http://schemas.openxmlformats.org/officeDocument/2006/relationships/hyperlink" Target="https://nodejs.org/" TargetMode="External"/><Relationship Id="rId1" Type="http://schemas.openxmlformats.org/officeDocument/2006/relationships/slideLayout" Target="../slideLayouts/slideLayout3.xml"/><Relationship Id="rId4" Type="http://schemas.openxmlformats.org/officeDocument/2006/relationships/hyperlink" Target="http://aconn.me/1NZQvH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28228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odejs-activit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4" y="635000"/>
            <a:ext cx="12366895" cy="5678424"/>
          </a:xfrm>
          <a:prstGeom prst="rect">
            <a:avLst/>
          </a:prstGeom>
          <a:ln>
            <a:solidFill>
              <a:srgbClr val="000000"/>
            </a:solidFill>
          </a:ln>
        </p:spPr>
      </p:pic>
      <p:sp>
        <p:nvSpPr>
          <p:cNvPr id="5" name="Alternate Process 4"/>
          <p:cNvSpPr/>
          <p:nvPr/>
        </p:nvSpPr>
        <p:spPr bwMode="auto">
          <a:xfrm>
            <a:off x="7970837" y="4106862"/>
            <a:ext cx="3276600" cy="1905000"/>
          </a:xfrm>
          <a:prstGeom prst="flowChartAlternateProcess">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iojs-activit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42" y="708342"/>
            <a:ext cx="12346591" cy="5577840"/>
          </a:xfrm>
          <a:prstGeom prst="rect">
            <a:avLst/>
          </a:prstGeom>
          <a:ln>
            <a:solidFill>
              <a:srgbClr val="000000"/>
            </a:solidFill>
          </a:ln>
        </p:spPr>
      </p:pic>
      <p:sp>
        <p:nvSpPr>
          <p:cNvPr id="8" name="Alternate Process 7"/>
          <p:cNvSpPr/>
          <p:nvPr/>
        </p:nvSpPr>
        <p:spPr bwMode="auto">
          <a:xfrm>
            <a:off x="7742237" y="4106862"/>
            <a:ext cx="3505200" cy="1905000"/>
          </a:xfrm>
          <a:prstGeom prst="flowChartAlternateProcess">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60388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542782"/>
          </a:xfrm>
        </p:spPr>
        <p:txBody>
          <a:bodyPr/>
          <a:lstStyle/>
          <a:p>
            <a:r>
              <a:rPr lang="en-US" dirty="0" smtClean="0"/>
              <a:t>One language used from server to client</a:t>
            </a:r>
          </a:p>
          <a:p>
            <a:r>
              <a:rPr lang="en-US" dirty="0" smtClean="0"/>
              <a:t>Same language used in projects &amp; ecosystem around the projects</a:t>
            </a:r>
          </a:p>
          <a:p>
            <a:pPr lvl="1"/>
            <a:r>
              <a:rPr lang="en-US" dirty="0" smtClean="0"/>
              <a:t>Build process</a:t>
            </a:r>
          </a:p>
          <a:p>
            <a:pPr lvl="1"/>
            <a:r>
              <a:rPr lang="en-US" dirty="0" smtClean="0"/>
              <a:t>Developer tooling</a:t>
            </a:r>
          </a:p>
          <a:p>
            <a:pPr lvl="1"/>
            <a:r>
              <a:rPr lang="en-US" dirty="0" smtClean="0"/>
              <a:t>System configuration</a:t>
            </a:r>
          </a:p>
          <a:p>
            <a:r>
              <a:rPr lang="en-US" dirty="0" smtClean="0"/>
              <a:t>Cross platform</a:t>
            </a:r>
          </a:p>
          <a:p>
            <a:r>
              <a:rPr lang="en-US" dirty="0" smtClean="0"/>
              <a:t>Built for network &amp; I/O bound operations</a:t>
            </a:r>
            <a:endParaRPr lang="en-US" dirty="0"/>
          </a:p>
        </p:txBody>
      </p:sp>
      <p:sp>
        <p:nvSpPr>
          <p:cNvPr id="3" name="Title 2"/>
          <p:cNvSpPr>
            <a:spLocks noGrp="1"/>
          </p:cNvSpPr>
          <p:nvPr>
            <p:ph type="title"/>
          </p:nvPr>
        </p:nvSpPr>
        <p:spPr/>
        <p:txBody>
          <a:bodyPr/>
          <a:lstStyle/>
          <a:p>
            <a:r>
              <a:rPr lang="en-US" dirty="0" smtClean="0"/>
              <a:t>Appeal of </a:t>
            </a:r>
            <a:r>
              <a:rPr lang="en-US" dirty="0" err="1" smtClean="0"/>
              <a:t>Node.js</a:t>
            </a:r>
            <a:r>
              <a:rPr lang="en-US" dirty="0" smtClean="0"/>
              <a:t> &amp; </a:t>
            </a:r>
            <a:r>
              <a:rPr lang="en-US" dirty="0" err="1" smtClean="0"/>
              <a:t>io.js</a:t>
            </a:r>
            <a:endParaRPr lang="en-US" dirty="0"/>
          </a:p>
        </p:txBody>
      </p:sp>
    </p:spTree>
    <p:extLst>
      <p:ext uri="{BB962C8B-B14F-4D97-AF65-F5344CB8AC3E}">
        <p14:creationId xmlns:p14="http://schemas.microsoft.com/office/powerpoint/2010/main" val="124974870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Developer Tooling for </a:t>
            </a:r>
            <a:r>
              <a:rPr lang="en-US" dirty="0" err="1" smtClean="0"/>
              <a:t>Node.js</a:t>
            </a:r>
            <a:endParaRPr lang="en-US" dirty="0"/>
          </a:p>
        </p:txBody>
      </p:sp>
      <p:sp>
        <p:nvSpPr>
          <p:cNvPr id="3" name="Title 2"/>
          <p:cNvSpPr>
            <a:spLocks noGrp="1"/>
          </p:cNvSpPr>
          <p:nvPr>
            <p:ph type="ctrTitle"/>
          </p:nvPr>
        </p:nvSpPr>
        <p:spPr/>
        <p:txBody>
          <a:bodyPr/>
          <a:lstStyle/>
          <a:p>
            <a:endParaRPr lang="en-US"/>
          </a:p>
        </p:txBody>
      </p:sp>
    </p:spTree>
    <p:extLst>
      <p:ext uri="{BB962C8B-B14F-4D97-AF65-F5344CB8AC3E}">
        <p14:creationId xmlns:p14="http://schemas.microsoft.com/office/powerpoint/2010/main" val="35240621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884688"/>
          </a:xfrm>
        </p:spPr>
        <p:txBody>
          <a:bodyPr/>
          <a:lstStyle/>
          <a:p>
            <a:r>
              <a:rPr lang="en-US" dirty="0" smtClean="0"/>
              <a:t>Visual Studio</a:t>
            </a:r>
          </a:p>
          <a:p>
            <a:pPr lvl="1"/>
            <a:r>
              <a:rPr lang="en-US" dirty="0" err="1" smtClean="0"/>
              <a:t>Node.js</a:t>
            </a:r>
            <a:r>
              <a:rPr lang="en-US" dirty="0" smtClean="0"/>
              <a:t> Tools for Visual Studio</a:t>
            </a:r>
          </a:p>
          <a:p>
            <a:pPr lvl="1"/>
            <a:r>
              <a:rPr lang="en-US" dirty="0">
                <a:hlinkClick r:id="rId2"/>
              </a:rPr>
              <a:t>https://</a:t>
            </a:r>
            <a:r>
              <a:rPr lang="en-US" dirty="0" smtClean="0">
                <a:hlinkClick r:id="rId2"/>
              </a:rPr>
              <a:t>www.visualstudio.com/en-us/explore/node-js-vs</a:t>
            </a:r>
            <a:endParaRPr lang="en-US" dirty="0" smtClean="0"/>
          </a:p>
          <a:p>
            <a:r>
              <a:rPr lang="en-US" dirty="0" err="1" smtClean="0"/>
              <a:t>WebMatrix</a:t>
            </a:r>
            <a:endParaRPr lang="en-US" dirty="0" smtClean="0"/>
          </a:p>
          <a:p>
            <a:pPr lvl="1"/>
            <a:r>
              <a:rPr lang="en-US" dirty="0">
                <a:hlinkClick r:id="rId3"/>
              </a:rPr>
              <a:t>http://</a:t>
            </a:r>
            <a:r>
              <a:rPr lang="en-US" dirty="0" smtClean="0">
                <a:hlinkClick r:id="rId3"/>
              </a:rPr>
              <a:t>www.microsoft.com/web/webmatrix</a:t>
            </a:r>
            <a:r>
              <a:rPr lang="en-US" dirty="0"/>
              <a:t> </a:t>
            </a:r>
          </a:p>
          <a:p>
            <a:r>
              <a:rPr lang="en-US" dirty="0" err="1" smtClean="0"/>
              <a:t>WebStorm</a:t>
            </a:r>
            <a:endParaRPr lang="en-US" dirty="0" smtClean="0"/>
          </a:p>
          <a:p>
            <a:pPr lvl="1"/>
            <a:r>
              <a:rPr lang="en-US" dirty="0">
                <a:hlinkClick r:id="rId4"/>
              </a:rPr>
              <a:t>https://</a:t>
            </a:r>
            <a:r>
              <a:rPr lang="en-US" dirty="0" smtClean="0">
                <a:hlinkClick r:id="rId4"/>
              </a:rPr>
              <a:t>www.jetbrains.com/webstorm</a:t>
            </a:r>
            <a:endParaRPr lang="en-US" dirty="0" smtClean="0"/>
          </a:p>
          <a:p>
            <a:r>
              <a:rPr lang="en-US" dirty="0" smtClean="0"/>
              <a:t>Brackets</a:t>
            </a:r>
          </a:p>
          <a:p>
            <a:pPr lvl="1"/>
            <a:r>
              <a:rPr lang="en-US" dirty="0" smtClean="0"/>
              <a:t>Open source – written in JavaScript &amp; </a:t>
            </a:r>
            <a:r>
              <a:rPr lang="en-US" dirty="0" err="1" smtClean="0"/>
              <a:t>Node.js</a:t>
            </a:r>
            <a:r>
              <a:rPr lang="en-US" dirty="0" smtClean="0"/>
              <a:t>!</a:t>
            </a:r>
          </a:p>
          <a:p>
            <a:pPr lvl="1"/>
            <a:r>
              <a:rPr lang="en-US" dirty="0">
                <a:hlinkClick r:id="rId5"/>
              </a:rPr>
              <a:t>http://</a:t>
            </a:r>
            <a:r>
              <a:rPr lang="en-US" dirty="0" smtClean="0">
                <a:hlinkClick r:id="rId5"/>
              </a:rPr>
              <a:t>brackets.io</a:t>
            </a:r>
            <a:endParaRPr lang="en-US" dirty="0" smtClean="0"/>
          </a:p>
          <a:p>
            <a:r>
              <a:rPr lang="en-US" dirty="0" smtClean="0"/>
              <a:t>Any text editor</a:t>
            </a:r>
          </a:p>
        </p:txBody>
      </p:sp>
      <p:sp>
        <p:nvSpPr>
          <p:cNvPr id="4" name="Title 3"/>
          <p:cNvSpPr>
            <a:spLocks noGrp="1"/>
          </p:cNvSpPr>
          <p:nvPr>
            <p:ph type="title"/>
          </p:nvPr>
        </p:nvSpPr>
        <p:spPr/>
        <p:txBody>
          <a:bodyPr/>
          <a:lstStyle/>
          <a:p>
            <a:r>
              <a:rPr lang="en-US" dirty="0" err="1" smtClean="0"/>
              <a:t>Node.js</a:t>
            </a:r>
            <a:r>
              <a:rPr lang="en-US" dirty="0" smtClean="0"/>
              <a:t> Developer Tooling Options</a:t>
            </a:r>
            <a:endParaRPr lang="en-US" dirty="0"/>
          </a:p>
        </p:txBody>
      </p:sp>
    </p:spTree>
    <p:extLst>
      <p:ext uri="{BB962C8B-B14F-4D97-AF65-F5344CB8AC3E}">
        <p14:creationId xmlns:p14="http://schemas.microsoft.com/office/powerpoint/2010/main" val="206724703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err="1" smtClean="0"/>
              <a:t>Node.js</a:t>
            </a:r>
            <a:r>
              <a:rPr lang="en-US" dirty="0" smtClean="0"/>
              <a:t> for Websites &amp; Web APIs</a:t>
            </a:r>
            <a:endParaRPr lang="en-US" dirty="0"/>
          </a:p>
        </p:txBody>
      </p:sp>
      <p:sp>
        <p:nvSpPr>
          <p:cNvPr id="3" name="Title 2"/>
          <p:cNvSpPr>
            <a:spLocks noGrp="1"/>
          </p:cNvSpPr>
          <p:nvPr>
            <p:ph type="ctrTitle"/>
          </p:nvPr>
        </p:nvSpPr>
        <p:spPr/>
        <p:txBody>
          <a:bodyPr/>
          <a:lstStyle/>
          <a:p>
            <a:endParaRPr lang="en-US"/>
          </a:p>
        </p:txBody>
      </p:sp>
    </p:spTree>
    <p:extLst>
      <p:ext uri="{BB962C8B-B14F-4D97-AF65-F5344CB8AC3E}">
        <p14:creationId xmlns:p14="http://schemas.microsoft.com/office/powerpoint/2010/main" val="103712782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Developing Node</a:t>
            </a:r>
            <a:endParaRPr lang="en-US" dirty="0"/>
          </a:p>
        </p:txBody>
      </p:sp>
      <p:sp>
        <p:nvSpPr>
          <p:cNvPr id="3" name="Title 2"/>
          <p:cNvSpPr>
            <a:spLocks noGrp="1"/>
          </p:cNvSpPr>
          <p:nvPr>
            <p:ph type="ctrTitle"/>
          </p:nvPr>
        </p:nvSpPr>
        <p:spPr/>
        <p:txBody>
          <a:bodyPr/>
          <a:lstStyle/>
          <a:p>
            <a:endParaRPr lang="en-US"/>
          </a:p>
        </p:txBody>
      </p:sp>
    </p:spTree>
    <p:extLst>
      <p:ext uri="{BB962C8B-B14F-4D97-AF65-F5344CB8AC3E}">
        <p14:creationId xmlns:p14="http://schemas.microsoft.com/office/powerpoint/2010/main" val="211390388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558581086"/>
              </p:ext>
            </p:extLst>
          </p:nvPr>
        </p:nvGraphicFramePr>
        <p:xfrm>
          <a:off x="274638" y="1212850"/>
          <a:ext cx="11887200" cy="5408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title"/>
          </p:nvPr>
        </p:nvSpPr>
        <p:spPr/>
        <p:txBody>
          <a:bodyPr/>
          <a:lstStyle/>
          <a:p>
            <a:r>
              <a:rPr lang="en-US" dirty="0" err="1" smtClean="0"/>
              <a:t>Node.js</a:t>
            </a:r>
            <a:r>
              <a:rPr lang="en-US" dirty="0" smtClean="0"/>
              <a:t> for Websites &amp; Web APIs</a:t>
            </a:r>
            <a:endParaRPr lang="en-US" dirty="0"/>
          </a:p>
        </p:txBody>
      </p:sp>
    </p:spTree>
    <p:extLst>
      <p:ext uri="{BB962C8B-B14F-4D97-AF65-F5344CB8AC3E}">
        <p14:creationId xmlns:p14="http://schemas.microsoft.com/office/powerpoint/2010/main" val="33101625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921621"/>
          </a:xfrm>
        </p:spPr>
        <p:txBody>
          <a:bodyPr/>
          <a:lstStyle/>
          <a:p>
            <a:r>
              <a:rPr lang="en-US" dirty="0" smtClean="0"/>
              <a:t>HTTP Middleware for </a:t>
            </a:r>
            <a:r>
              <a:rPr lang="en-US" dirty="0" err="1" smtClean="0"/>
              <a:t>Node.js</a:t>
            </a:r>
            <a:endParaRPr lang="en-US" dirty="0" smtClean="0"/>
          </a:p>
          <a:p>
            <a:pPr marL="0" indent="0">
              <a:buNone/>
            </a:pPr>
            <a:r>
              <a:rPr lang="en-US" sz="3200" dirty="0">
                <a:latin typeface="Courier New" charset="0"/>
                <a:ea typeface="Courier New" charset="0"/>
                <a:cs typeface="Courier New" charset="0"/>
              </a:rPr>
              <a:t>	</a:t>
            </a:r>
            <a:r>
              <a:rPr lang="en-US" sz="3200" dirty="0" err="1" smtClean="0">
                <a:latin typeface="Courier New" charset="0"/>
                <a:ea typeface="Courier New" charset="0"/>
                <a:cs typeface="Courier New" charset="0"/>
              </a:rPr>
              <a:t>var</a:t>
            </a:r>
            <a:r>
              <a:rPr lang="en-US" sz="3200" dirty="0" smtClean="0">
                <a:latin typeface="Courier New" charset="0"/>
                <a:ea typeface="Courier New" charset="0"/>
                <a:cs typeface="Courier New" charset="0"/>
              </a:rPr>
              <a:t> app = connect();</a:t>
            </a:r>
          </a:p>
          <a:p>
            <a:r>
              <a:rPr lang="en-US" dirty="0" smtClean="0"/>
              <a:t>Facilitates simple request &amp; response</a:t>
            </a:r>
          </a:p>
          <a:p>
            <a:r>
              <a:rPr lang="en-US" dirty="0" smtClean="0"/>
              <a:t>Extensible HTTP server framework using plugins</a:t>
            </a:r>
          </a:p>
          <a:p>
            <a:r>
              <a:rPr lang="en-US" dirty="0" smtClean="0"/>
              <a:t>Plugins = Middleware</a:t>
            </a:r>
          </a:p>
          <a:p>
            <a:pPr lvl="1"/>
            <a:r>
              <a:rPr lang="en-US" dirty="0" smtClean="0"/>
              <a:t>Code that is added as a stack</a:t>
            </a:r>
          </a:p>
          <a:p>
            <a:pPr lvl="1"/>
            <a:r>
              <a:rPr lang="en-US" dirty="0" smtClean="0"/>
              <a:t>Incoming requests execute each middleware one-by-one</a:t>
            </a:r>
          </a:p>
          <a:p>
            <a:pPr lvl="1"/>
            <a:r>
              <a:rPr lang="en-US" dirty="0" smtClean="0"/>
              <a:t>Continues until middleware doesn’t call next()</a:t>
            </a:r>
          </a:p>
          <a:p>
            <a:pPr lvl="1"/>
            <a:r>
              <a:rPr lang="en-US" dirty="0" smtClean="0"/>
              <a:t>Use middleware by executing:</a:t>
            </a:r>
          </a:p>
          <a:p>
            <a:pPr marL="342900" lvl="1" indent="0">
              <a:buNone/>
            </a:pPr>
            <a:r>
              <a:rPr lang="en-US" sz="3200" dirty="0">
                <a:latin typeface="Courier New" charset="0"/>
                <a:ea typeface="Courier New" charset="0"/>
                <a:cs typeface="Courier New" charset="0"/>
              </a:rPr>
              <a:t>	</a:t>
            </a:r>
            <a:r>
              <a:rPr lang="en-US" sz="3200" dirty="0" err="1" smtClean="0">
                <a:latin typeface="Courier New" charset="0"/>
                <a:ea typeface="Courier New" charset="0"/>
                <a:cs typeface="Courier New" charset="0"/>
              </a:rPr>
              <a:t>app.use</a:t>
            </a:r>
            <a:r>
              <a:rPr lang="en-US" sz="3200" dirty="0" smtClean="0">
                <a:latin typeface="Courier New" charset="0"/>
                <a:ea typeface="Courier New" charset="0"/>
                <a:cs typeface="Courier New" charset="0"/>
              </a:rPr>
              <a:t>(‘/foo’, </a:t>
            </a:r>
            <a:br>
              <a:rPr lang="en-US" sz="3200" dirty="0" smtClean="0">
                <a:latin typeface="Courier New" charset="0"/>
                <a:ea typeface="Courier New" charset="0"/>
                <a:cs typeface="Courier New" charset="0"/>
              </a:rPr>
            </a:br>
            <a:r>
              <a:rPr lang="en-US" sz="3200" dirty="0" smtClean="0">
                <a:latin typeface="Courier New" charset="0"/>
                <a:ea typeface="Courier New" charset="0"/>
                <a:cs typeface="Courier New" charset="0"/>
              </a:rPr>
              <a:t>		function mw(</a:t>
            </a:r>
            <a:r>
              <a:rPr lang="en-US" sz="3200" dirty="0" err="1" smtClean="0">
                <a:latin typeface="Courier New" charset="0"/>
                <a:ea typeface="Courier New" charset="0"/>
                <a:cs typeface="Courier New" charset="0"/>
              </a:rPr>
              <a:t>req</a:t>
            </a:r>
            <a:r>
              <a:rPr lang="en-US" sz="3200" dirty="0" smtClean="0">
                <a:latin typeface="Courier New" charset="0"/>
                <a:ea typeface="Courier New" charset="0"/>
                <a:cs typeface="Courier New" charset="0"/>
              </a:rPr>
              <a:t>, res, next){next();});</a:t>
            </a:r>
            <a:endParaRPr lang="en-US" sz="3200" dirty="0">
              <a:latin typeface="Courier New" charset="0"/>
              <a:ea typeface="Courier New" charset="0"/>
              <a:cs typeface="Courier New" charset="0"/>
            </a:endParaRPr>
          </a:p>
        </p:txBody>
      </p:sp>
      <p:sp>
        <p:nvSpPr>
          <p:cNvPr id="3" name="Title 2"/>
          <p:cNvSpPr>
            <a:spLocks noGrp="1"/>
          </p:cNvSpPr>
          <p:nvPr>
            <p:ph type="title"/>
          </p:nvPr>
        </p:nvSpPr>
        <p:spPr/>
        <p:txBody>
          <a:bodyPr/>
          <a:lstStyle/>
          <a:p>
            <a:r>
              <a:rPr lang="en-US" dirty="0" smtClean="0"/>
              <a:t>Connect</a:t>
            </a:r>
            <a:endParaRPr lang="en-US" dirty="0"/>
          </a:p>
        </p:txBody>
      </p:sp>
    </p:spTree>
    <p:extLst>
      <p:ext uri="{BB962C8B-B14F-4D97-AF65-F5344CB8AC3E}">
        <p14:creationId xmlns:p14="http://schemas.microsoft.com/office/powerpoint/2010/main" val="117598987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447098"/>
          </a:xfrm>
        </p:spPr>
        <p:txBody>
          <a:bodyPr/>
          <a:lstStyle/>
          <a:p>
            <a:r>
              <a:rPr lang="en-US" dirty="0" smtClean="0"/>
              <a:t>Minimalist web framework</a:t>
            </a:r>
          </a:p>
          <a:p>
            <a:r>
              <a:rPr lang="en-US" dirty="0" smtClean="0"/>
              <a:t>Built on Connect</a:t>
            </a:r>
          </a:p>
          <a:p>
            <a:r>
              <a:rPr lang="en-US" dirty="0" err="1" smtClean="0"/>
              <a:t>Unopionated</a:t>
            </a:r>
            <a:endParaRPr lang="en-US" dirty="0" smtClean="0"/>
          </a:p>
          <a:p>
            <a:r>
              <a:rPr lang="en-US" dirty="0" smtClean="0"/>
              <a:t>Developers write all the plumbing code</a:t>
            </a:r>
          </a:p>
          <a:p>
            <a:r>
              <a:rPr lang="en-US" dirty="0" smtClean="0"/>
              <a:t>Extensible – multiple MVC framework options</a:t>
            </a:r>
            <a:endParaRPr lang="en-US" dirty="0"/>
          </a:p>
        </p:txBody>
      </p:sp>
      <p:sp>
        <p:nvSpPr>
          <p:cNvPr id="3" name="Title 2"/>
          <p:cNvSpPr>
            <a:spLocks noGrp="1"/>
          </p:cNvSpPr>
          <p:nvPr>
            <p:ph type="title"/>
          </p:nvPr>
        </p:nvSpPr>
        <p:spPr/>
        <p:txBody>
          <a:bodyPr/>
          <a:lstStyle/>
          <a:p>
            <a:r>
              <a:rPr lang="en-US" dirty="0" smtClean="0"/>
              <a:t>Express</a:t>
            </a:r>
            <a:endParaRPr lang="en-US" dirty="0"/>
          </a:p>
        </p:txBody>
      </p:sp>
    </p:spTree>
    <p:extLst>
      <p:ext uri="{BB962C8B-B14F-4D97-AF65-F5344CB8AC3E}">
        <p14:creationId xmlns:p14="http://schemas.microsoft.com/office/powerpoint/2010/main" val="135366877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395049"/>
          </a:xfrm>
        </p:spPr>
        <p:txBody>
          <a:bodyPr/>
          <a:lstStyle/>
          <a:p>
            <a:r>
              <a:rPr lang="en-US" dirty="0" smtClean="0"/>
              <a:t>Jade</a:t>
            </a:r>
          </a:p>
          <a:p>
            <a:pPr lvl="1"/>
            <a:r>
              <a:rPr lang="en-US" dirty="0" smtClean="0"/>
              <a:t>Unique HTML shorthand syntax</a:t>
            </a:r>
          </a:p>
          <a:p>
            <a:r>
              <a:rPr lang="en-US" dirty="0" smtClean="0"/>
              <a:t>EJS</a:t>
            </a:r>
          </a:p>
          <a:p>
            <a:pPr lvl="1"/>
            <a:r>
              <a:rPr lang="en-US" dirty="0" smtClean="0"/>
              <a:t>Embedded JavaScript</a:t>
            </a:r>
          </a:p>
          <a:p>
            <a:r>
              <a:rPr lang="en-US" dirty="0" err="1" smtClean="0"/>
              <a:t>Vash</a:t>
            </a:r>
            <a:endParaRPr lang="en-US" dirty="0" smtClean="0"/>
          </a:p>
          <a:p>
            <a:pPr lvl="1"/>
            <a:r>
              <a:rPr lang="en-US" dirty="0" smtClean="0"/>
              <a:t>Similar to ASP.NET’s Razor syntax</a:t>
            </a:r>
          </a:p>
          <a:p>
            <a:r>
              <a:rPr lang="en-US" dirty="0" smtClean="0"/>
              <a:t>Handlebars</a:t>
            </a:r>
          </a:p>
          <a:p>
            <a:pPr lvl="1"/>
            <a:r>
              <a:rPr lang="en-US" dirty="0" smtClean="0"/>
              <a:t>Same as client-side syntax</a:t>
            </a:r>
            <a:endParaRPr lang="en-US" dirty="0"/>
          </a:p>
        </p:txBody>
      </p:sp>
      <p:sp>
        <p:nvSpPr>
          <p:cNvPr id="3" name="Title 2"/>
          <p:cNvSpPr>
            <a:spLocks noGrp="1"/>
          </p:cNvSpPr>
          <p:nvPr>
            <p:ph type="title"/>
          </p:nvPr>
        </p:nvSpPr>
        <p:spPr/>
        <p:txBody>
          <a:bodyPr/>
          <a:lstStyle/>
          <a:p>
            <a:r>
              <a:rPr lang="en-US" dirty="0" smtClean="0"/>
              <a:t>MVC Frameworks in </a:t>
            </a:r>
            <a:r>
              <a:rPr lang="en-US" dirty="0" err="1" smtClean="0"/>
              <a:t>Node.js</a:t>
            </a:r>
            <a:endParaRPr lang="en-US" dirty="0"/>
          </a:p>
        </p:txBody>
      </p:sp>
    </p:spTree>
    <p:extLst>
      <p:ext uri="{BB962C8B-B14F-4D97-AF65-F5344CB8AC3E}">
        <p14:creationId xmlns:p14="http://schemas.microsoft.com/office/powerpoint/2010/main" val="3179756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Building Office Add-ins using </a:t>
            </a:r>
            <a:r>
              <a:rPr lang="en-US" b="1" dirty="0" err="1" smtClean="0"/>
              <a:t>Node.js</a:t>
            </a:r>
            <a:endParaRPr lang="en-US" dirty="0"/>
          </a:p>
        </p:txBody>
      </p:sp>
      <p:sp>
        <p:nvSpPr>
          <p:cNvPr id="6" name="Text Placeholder 5"/>
          <p:cNvSpPr>
            <a:spLocks noGrp="1"/>
          </p:cNvSpPr>
          <p:nvPr>
            <p:ph type="body" sz="quarter" idx="13"/>
          </p:nvPr>
        </p:nvSpPr>
        <p:spPr/>
        <p:txBody>
          <a:bodyPr/>
          <a:lstStyle/>
          <a:p>
            <a:r>
              <a:rPr lang="en-US" dirty="0" smtClean="0"/>
              <a:t>3-699</a:t>
            </a:r>
            <a:endParaRPr lang="en-US" dirty="0"/>
          </a:p>
        </p:txBody>
      </p:sp>
      <p:sp>
        <p:nvSpPr>
          <p:cNvPr id="7" name="Subtitle 2"/>
          <p:cNvSpPr txBox="1">
            <a:spLocks/>
          </p:cNvSpPr>
          <p:nvPr/>
        </p:nvSpPr>
        <p:spPr>
          <a:xfrm>
            <a:off x="276540" y="5783263"/>
            <a:ext cx="2665097" cy="902608"/>
          </a:xfrm>
          <a:prstGeom prst="rect">
            <a:avLst/>
          </a:prstGeom>
          <a:noFill/>
        </p:spPr>
        <p:txBody>
          <a:bodyPr vert="horz" wrap="square" lIns="146304" tIns="109728" rIns="146304" bIns="109728" rtlCol="0" anchor="t">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000" kern="1200" spc="0" baseline="0">
                <a:gradFill>
                  <a:gsLst>
                    <a:gs pos="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Jeremy Thake</a:t>
            </a:r>
          </a:p>
          <a:p>
            <a:r>
              <a:rPr lang="en-US" smtClean="0"/>
              <a:t>Microsoft</a:t>
            </a:r>
          </a:p>
          <a:p>
            <a:r>
              <a:rPr lang="en-US" smtClean="0"/>
              <a:t>@jthake</a:t>
            </a:r>
            <a:endParaRPr lang="en-US" dirty="0"/>
          </a:p>
        </p:txBody>
      </p:sp>
      <p:sp>
        <p:nvSpPr>
          <p:cNvPr id="8" name="Subtitle 2"/>
          <p:cNvSpPr txBox="1">
            <a:spLocks/>
          </p:cNvSpPr>
          <p:nvPr/>
        </p:nvSpPr>
        <p:spPr>
          <a:xfrm>
            <a:off x="3437888" y="5783263"/>
            <a:ext cx="2665097" cy="902608"/>
          </a:xfrm>
          <a:prstGeom prst="rect">
            <a:avLst/>
          </a:prstGeom>
          <a:noFill/>
        </p:spPr>
        <p:txBody>
          <a:bodyPr vert="horz" wrap="square" lIns="146304" tIns="109728" rIns="146304" bIns="109728" rtlCol="0" anchor="t">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000" kern="1200" spc="0" baseline="0">
                <a:gradFill>
                  <a:gsLst>
                    <a:gs pos="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Andrew Connell</a:t>
            </a:r>
          </a:p>
          <a:p>
            <a:r>
              <a:rPr lang="en-US" dirty="0" smtClean="0"/>
              <a:t>MVP</a:t>
            </a:r>
          </a:p>
          <a:p>
            <a:r>
              <a:rPr lang="en-US" dirty="0" smtClean="0"/>
              <a:t>@</a:t>
            </a:r>
            <a:r>
              <a:rPr lang="en-US" dirty="0" err="1" smtClean="0"/>
              <a:t>andrewconnell</a:t>
            </a:r>
            <a:endParaRPr lang="en-US" dirty="0"/>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84665220"/>
              </p:ext>
            </p:extLst>
          </p:nvPr>
        </p:nvGraphicFramePr>
        <p:xfrm>
          <a:off x="274638" y="1212850"/>
          <a:ext cx="11887200" cy="5484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title"/>
          </p:nvPr>
        </p:nvSpPr>
        <p:spPr/>
        <p:txBody>
          <a:bodyPr/>
          <a:lstStyle/>
          <a:p>
            <a:r>
              <a:rPr lang="en-US" dirty="0" smtClean="0"/>
              <a:t>Debugging </a:t>
            </a:r>
            <a:r>
              <a:rPr lang="en-US" dirty="0" err="1" smtClean="0"/>
              <a:t>Node.js</a:t>
            </a:r>
            <a:r>
              <a:rPr lang="en-US" dirty="0" smtClean="0"/>
              <a:t> Applications</a:t>
            </a:r>
            <a:endParaRPr lang="en-US" dirty="0"/>
          </a:p>
        </p:txBody>
      </p:sp>
    </p:spTree>
    <p:extLst>
      <p:ext uri="{BB962C8B-B14F-4D97-AF65-F5344CB8AC3E}">
        <p14:creationId xmlns:p14="http://schemas.microsoft.com/office/powerpoint/2010/main" val="59701043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err="1" smtClean="0"/>
              <a:t>Node.js</a:t>
            </a:r>
            <a:r>
              <a:rPr lang="en-US" dirty="0" smtClean="0"/>
              <a:t> for Office 365, </a:t>
            </a:r>
            <a:br>
              <a:rPr lang="en-US" dirty="0" smtClean="0"/>
            </a:br>
            <a:r>
              <a:rPr lang="en-US" dirty="0" smtClean="0"/>
              <a:t>Office Add-ins</a:t>
            </a:r>
            <a:br>
              <a:rPr lang="en-US" dirty="0" smtClean="0"/>
            </a:br>
            <a:r>
              <a:rPr lang="en-US" dirty="0" smtClean="0"/>
              <a:t>&amp; SharePoint Add-ins</a:t>
            </a:r>
            <a:endParaRPr lang="en-US" dirty="0"/>
          </a:p>
        </p:txBody>
      </p:sp>
      <p:sp>
        <p:nvSpPr>
          <p:cNvPr id="3" name="Title 2"/>
          <p:cNvSpPr>
            <a:spLocks noGrp="1"/>
          </p:cNvSpPr>
          <p:nvPr>
            <p:ph type="ctrTitle"/>
          </p:nvPr>
        </p:nvSpPr>
        <p:spPr/>
        <p:txBody>
          <a:bodyPr/>
          <a:lstStyle/>
          <a:p>
            <a:endParaRPr lang="en-US"/>
          </a:p>
        </p:txBody>
      </p:sp>
    </p:spTree>
    <p:extLst>
      <p:ext uri="{BB962C8B-B14F-4D97-AF65-F5344CB8AC3E}">
        <p14:creationId xmlns:p14="http://schemas.microsoft.com/office/powerpoint/2010/main" val="58821975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355312"/>
          </a:xfrm>
        </p:spPr>
        <p:txBody>
          <a:bodyPr/>
          <a:lstStyle/>
          <a:p>
            <a:r>
              <a:rPr lang="en-US" dirty="0" smtClean="0"/>
              <a:t>All extensibility in Office related products &amp; platforms is web based</a:t>
            </a:r>
          </a:p>
          <a:p>
            <a:endParaRPr lang="en-US" dirty="0" smtClean="0"/>
          </a:p>
          <a:p>
            <a:r>
              <a:rPr lang="en-US" dirty="0" smtClean="0"/>
              <a:t>Websites, web applications &amp; Web APIs</a:t>
            </a:r>
          </a:p>
          <a:p>
            <a:endParaRPr lang="en-US" dirty="0" smtClean="0"/>
          </a:p>
          <a:p>
            <a:r>
              <a:rPr lang="en-US" dirty="0" smtClean="0"/>
              <a:t>Underlying tech &amp; platform irrelevant</a:t>
            </a:r>
          </a:p>
          <a:p>
            <a:endParaRPr lang="en-US" dirty="0" smtClean="0"/>
          </a:p>
          <a:p>
            <a:r>
              <a:rPr lang="en-US" dirty="0" err="1" smtClean="0"/>
              <a:t>Node.js</a:t>
            </a:r>
            <a:r>
              <a:rPr lang="en-US" dirty="0" smtClean="0"/>
              <a:t>, just like ASP.NET, is just another option</a:t>
            </a:r>
            <a:endParaRPr lang="en-US" dirty="0"/>
          </a:p>
        </p:txBody>
      </p:sp>
      <p:sp>
        <p:nvSpPr>
          <p:cNvPr id="4" name="Title 3"/>
          <p:cNvSpPr>
            <a:spLocks noGrp="1"/>
          </p:cNvSpPr>
          <p:nvPr>
            <p:ph type="title"/>
          </p:nvPr>
        </p:nvSpPr>
        <p:spPr/>
        <p:txBody>
          <a:bodyPr/>
          <a:lstStyle/>
          <a:p>
            <a:r>
              <a:rPr lang="en-US" sz="4400" dirty="0" smtClean="0"/>
              <a:t>Office 365, Office Add-ins &amp; SharePoint Add-ins</a:t>
            </a:r>
            <a:endParaRPr lang="en-US" sz="4400" dirty="0"/>
          </a:p>
        </p:txBody>
      </p:sp>
    </p:spTree>
    <p:extLst>
      <p:ext uri="{BB962C8B-B14F-4D97-AF65-F5344CB8AC3E}">
        <p14:creationId xmlns:p14="http://schemas.microsoft.com/office/powerpoint/2010/main" val="25578952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530471"/>
          </a:xfrm>
        </p:spPr>
        <p:txBody>
          <a:bodyPr/>
          <a:lstStyle/>
          <a:p>
            <a:r>
              <a:rPr lang="en-US" dirty="0" smtClean="0"/>
              <a:t>No wizards</a:t>
            </a:r>
          </a:p>
          <a:p>
            <a:pPr lvl="1"/>
            <a:r>
              <a:rPr lang="en-US" dirty="0" smtClean="0"/>
              <a:t>No “Connected Service Wizard”</a:t>
            </a:r>
          </a:p>
          <a:p>
            <a:pPr lvl="1"/>
            <a:r>
              <a:rPr lang="en-US" dirty="0" smtClean="0"/>
              <a:t>Create Azure AD application via Azure Portal</a:t>
            </a:r>
          </a:p>
          <a:p>
            <a:r>
              <a:rPr lang="en-US" dirty="0" smtClean="0"/>
              <a:t>No Office 365 / SharePoint SDKs</a:t>
            </a:r>
          </a:p>
          <a:p>
            <a:pPr lvl="1"/>
            <a:r>
              <a:rPr lang="en-US" dirty="0" smtClean="0"/>
              <a:t>Some packages available in NPM &amp; bower</a:t>
            </a:r>
          </a:p>
          <a:p>
            <a:pPr lvl="1"/>
            <a:r>
              <a:rPr lang="en-US" dirty="0" smtClean="0"/>
              <a:t>Use REST APIs</a:t>
            </a:r>
          </a:p>
          <a:p>
            <a:r>
              <a:rPr lang="en-US" dirty="0" smtClean="0"/>
              <a:t>Authentication Flow</a:t>
            </a:r>
          </a:p>
          <a:p>
            <a:pPr lvl="1"/>
            <a:r>
              <a:rPr lang="en-US" dirty="0" smtClean="0"/>
              <a:t>If all client side – use Azure AD’s Implicit Flow &amp; ADAL JS</a:t>
            </a:r>
          </a:p>
          <a:p>
            <a:pPr lvl="1"/>
            <a:r>
              <a:rPr lang="en-US" dirty="0" smtClean="0"/>
              <a:t>If server side – use ADAL for </a:t>
            </a:r>
            <a:r>
              <a:rPr lang="en-US" dirty="0" err="1" smtClean="0"/>
              <a:t>Node.js</a:t>
            </a:r>
            <a:endParaRPr lang="en-US" dirty="0" smtClean="0"/>
          </a:p>
        </p:txBody>
      </p:sp>
      <p:sp>
        <p:nvSpPr>
          <p:cNvPr id="3" name="Title 2"/>
          <p:cNvSpPr>
            <a:spLocks noGrp="1"/>
          </p:cNvSpPr>
          <p:nvPr>
            <p:ph type="title"/>
          </p:nvPr>
        </p:nvSpPr>
        <p:spPr/>
        <p:txBody>
          <a:bodyPr/>
          <a:lstStyle/>
          <a:p>
            <a:r>
              <a:rPr lang="en-US" dirty="0" err="1" smtClean="0"/>
              <a:t>Node.js</a:t>
            </a:r>
            <a:r>
              <a:rPr lang="en-US" dirty="0" smtClean="0"/>
              <a:t> + Office - Things to Consider</a:t>
            </a:r>
            <a:endParaRPr lang="en-US" dirty="0"/>
          </a:p>
        </p:txBody>
      </p:sp>
    </p:spTree>
    <p:extLst>
      <p:ext uri="{BB962C8B-B14F-4D97-AF65-F5344CB8AC3E}">
        <p14:creationId xmlns:p14="http://schemas.microsoft.com/office/powerpoint/2010/main" val="40601101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853363"/>
          </a:xfrm>
        </p:spPr>
        <p:txBody>
          <a:bodyPr/>
          <a:lstStyle/>
          <a:p>
            <a:r>
              <a:rPr lang="en-US" dirty="0" smtClean="0">
                <a:hlinkClick r:id="rId2"/>
              </a:rPr>
              <a:t>https://nodejs.org</a:t>
            </a:r>
            <a:endParaRPr lang="en-US" dirty="0" smtClean="0"/>
          </a:p>
          <a:p>
            <a:endParaRPr lang="en-US" dirty="0" smtClean="0">
              <a:hlinkClick r:id="rId3"/>
            </a:endParaRPr>
          </a:p>
          <a:p>
            <a:r>
              <a:rPr lang="en-US" dirty="0" smtClean="0">
                <a:hlinkClick r:id="rId3"/>
              </a:rPr>
              <a:t>https://iojs.org</a:t>
            </a:r>
            <a:r>
              <a:rPr lang="en-US" dirty="0" smtClean="0"/>
              <a:t> </a:t>
            </a:r>
          </a:p>
          <a:p>
            <a:endParaRPr lang="en-US" dirty="0" smtClean="0"/>
          </a:p>
          <a:p>
            <a:r>
              <a:rPr lang="en-US" dirty="0" smtClean="0"/>
              <a:t>Demos used in this session:</a:t>
            </a:r>
          </a:p>
          <a:p>
            <a:pPr lvl="1"/>
            <a:r>
              <a:rPr lang="en-US" dirty="0">
                <a:hlinkClick r:id="rId4"/>
              </a:rPr>
              <a:t>https://</a:t>
            </a:r>
            <a:r>
              <a:rPr lang="en-US" dirty="0" smtClean="0">
                <a:hlinkClick r:id="rId4"/>
              </a:rPr>
              <a:t>github.com/andrewconnell/pres-o365-node</a:t>
            </a:r>
            <a:r>
              <a:rPr lang="en-US" dirty="0" smtClean="0"/>
              <a:t> </a:t>
            </a:r>
            <a:endParaRPr lang="en-US" dirty="0"/>
          </a:p>
        </p:txBody>
      </p:sp>
      <p:sp>
        <p:nvSpPr>
          <p:cNvPr id="2" name="Title 1"/>
          <p:cNvSpPr>
            <a:spLocks noGrp="1"/>
          </p:cNvSpPr>
          <p:nvPr>
            <p:ph type="title"/>
          </p:nvPr>
        </p:nvSpPr>
        <p:spPr/>
        <p:txBody>
          <a:bodyPr/>
          <a:lstStyle/>
          <a:p>
            <a:r>
              <a:rPr lang="en-US" dirty="0" smtClean="0"/>
              <a:t>Call to Action</a:t>
            </a:r>
            <a:endParaRPr lang="en-US" dirty="0"/>
          </a:p>
        </p:txBody>
      </p:sp>
    </p:spTree>
    <p:extLst>
      <p:ext uri="{BB962C8B-B14F-4D97-AF65-F5344CB8AC3E}">
        <p14:creationId xmlns:p14="http://schemas.microsoft.com/office/powerpoint/2010/main" val="888486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882" y="5231556"/>
            <a:ext cx="12434711" cy="640233"/>
          </a:xfrm>
          <a:prstGeom prst="rect">
            <a:avLst/>
          </a:prstGeom>
        </p:spPr>
        <p:txBody>
          <a:bodyPr/>
          <a:lstStyle/>
          <a:p>
            <a:pPr marL="0" indent="0" algn="ctr">
              <a:buNone/>
            </a:pPr>
            <a:r>
              <a:rPr lang="en-US" sz="3199" dirty="0">
                <a:hlinkClick r:id="rId2"/>
              </a:rPr>
              <a:t>http://dev.office.com/devprogram</a:t>
            </a:r>
            <a:r>
              <a:rPr lang="en-US" sz="3199" dirty="0"/>
              <a:t> </a:t>
            </a:r>
          </a:p>
        </p:txBody>
      </p:sp>
      <p:sp>
        <p:nvSpPr>
          <p:cNvPr id="6" name="Title 5"/>
          <p:cNvSpPr>
            <a:spLocks noGrp="1"/>
          </p:cNvSpPr>
          <p:nvPr>
            <p:ph type="title"/>
          </p:nvPr>
        </p:nvSpPr>
        <p:spPr/>
        <p:txBody>
          <a:bodyPr/>
          <a:lstStyle/>
          <a:p>
            <a:r>
              <a:rPr lang="en-US" dirty="0" smtClean="0"/>
              <a:t>Developer Program Launch</a:t>
            </a:r>
            <a:endParaRPr lang="en-US" dirty="0"/>
          </a:p>
        </p:txBody>
      </p:sp>
      <p:grpSp>
        <p:nvGrpSpPr>
          <p:cNvPr id="83" name="Group 82"/>
          <p:cNvGrpSpPr/>
          <p:nvPr/>
        </p:nvGrpSpPr>
        <p:grpSpPr>
          <a:xfrm>
            <a:off x="4662709" y="3198857"/>
            <a:ext cx="3114234" cy="3817395"/>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noFill/>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91427" tIns="45713" rIns="91427" bIns="45713" numCol="1" anchor="t" anchorCtr="0" compatLnSpc="1">
              <a:prstTxWarp prst="textNoShape">
                <a:avLst/>
              </a:prstTxWarp>
            </a:bodyPr>
            <a:lstStyle/>
            <a:p>
              <a:pPr defTabSz="932563"/>
              <a:endParaRPr lang="en-US">
                <a:noFill/>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91427" tIns="45713" rIns="91427" bIns="45713" numCol="1" anchor="t" anchorCtr="0" compatLnSpc="1">
              <a:prstTxWarp prst="textNoShape">
                <a:avLst/>
              </a:prstTxWarp>
            </a:bodyPr>
            <a:lstStyle/>
            <a:p>
              <a:pPr defTabSz="932563"/>
              <a:endParaRPr lang="en-US">
                <a:noFill/>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91427" tIns="45713" rIns="91427" bIns="45713" numCol="1" anchor="t" anchorCtr="0" compatLnSpc="1">
              <a:prstTxWarp prst="textNoShape">
                <a:avLst/>
              </a:prstTxWarp>
            </a:bodyPr>
            <a:lstStyle/>
            <a:p>
              <a:pPr defTabSz="932563"/>
              <a:endParaRPr lang="en-US">
                <a:noFill/>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91427" tIns="45713" rIns="91427" bIns="45713" numCol="1" anchor="t" anchorCtr="0" compatLnSpc="1">
              <a:prstTxWarp prst="textNoShape">
                <a:avLst/>
              </a:prstTxWarp>
            </a:bodyPr>
            <a:lstStyle/>
            <a:p>
              <a:pPr defTabSz="932563"/>
              <a:endParaRPr lang="en-US">
                <a:noFill/>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91427" tIns="45713" rIns="91427" bIns="45713" numCol="1" anchor="t" anchorCtr="0" compatLnSpc="1">
              <a:prstTxWarp prst="textNoShape">
                <a:avLst/>
              </a:prstTxWarp>
            </a:bodyPr>
            <a:lstStyle/>
            <a:p>
              <a:pPr defTabSz="932563"/>
              <a:endParaRPr lang="en-US">
                <a:noFill/>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91427" tIns="45713" rIns="91427" bIns="45713" numCol="1" anchor="t" anchorCtr="0" compatLnSpc="1">
              <a:prstTxWarp prst="textNoShape">
                <a:avLst/>
              </a:prstTxWarp>
            </a:bodyPr>
            <a:lstStyle/>
            <a:p>
              <a:pPr defTabSz="932563"/>
              <a:endParaRPr lang="en-US">
                <a:noFill/>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91427" tIns="45713" rIns="91427" bIns="45713" numCol="1" anchor="t" anchorCtr="0" compatLnSpc="1">
              <a:prstTxWarp prst="textNoShape">
                <a:avLst/>
              </a:prstTxWarp>
            </a:bodyPr>
            <a:lstStyle/>
            <a:p>
              <a:pPr defTabSz="932563"/>
              <a:endParaRPr lang="en-US">
                <a:noFill/>
              </a:endParaRPr>
            </a:p>
          </p:txBody>
        </p:sp>
      </p:grpSp>
      <p:grpSp>
        <p:nvGrpSpPr>
          <p:cNvPr id="294" name="Group 293"/>
          <p:cNvGrpSpPr/>
          <p:nvPr/>
        </p:nvGrpSpPr>
        <p:grpSpPr>
          <a:xfrm>
            <a:off x="467184" y="2305432"/>
            <a:ext cx="2335911" cy="1951946"/>
            <a:chOff x="457200" y="2260433"/>
            <a:chExt cx="2290317" cy="1913846"/>
          </a:xfrm>
        </p:grpSpPr>
        <p:sp>
          <p:nvSpPr>
            <p:cNvPr id="67" name="Rectangle 66"/>
            <p:cNvSpPr/>
            <p:nvPr/>
          </p:nvSpPr>
          <p:spPr>
            <a:xfrm>
              <a:off x="457200" y="3466393"/>
              <a:ext cx="2290317" cy="707886"/>
            </a:xfrm>
            <a:prstGeom prst="rect">
              <a:avLst/>
            </a:prstGeom>
          </p:spPr>
          <p:txBody>
            <a:bodyPr wrap="square">
              <a:spAutoFit/>
            </a:bodyPr>
            <a:lstStyle/>
            <a:p>
              <a:pPr algn="ctr" defTabSz="932563"/>
              <a:r>
                <a:rPr lang="en-US" sz="2000" dirty="0">
                  <a:gradFill>
                    <a:gsLst>
                      <a:gs pos="0">
                        <a:srgbClr val="404040"/>
                      </a:gs>
                      <a:gs pos="100000">
                        <a:srgbClr val="404040"/>
                      </a:gs>
                    </a:gsLst>
                    <a:lin ang="5400000" scaled="0"/>
                  </a:gradFill>
                </a:rPr>
                <a:t>E-mail </a:t>
              </a:r>
              <a:br>
                <a:rPr lang="en-US" sz="2000" dirty="0">
                  <a:gradFill>
                    <a:gsLst>
                      <a:gs pos="0">
                        <a:srgbClr val="404040"/>
                      </a:gs>
                      <a:gs pos="100000">
                        <a:srgbClr val="404040"/>
                      </a:gs>
                    </a:gsLst>
                    <a:lin ang="5400000" scaled="0"/>
                  </a:gradFill>
                </a:rPr>
              </a:br>
              <a:r>
                <a:rPr lang="en-US" sz="2000" dirty="0">
                  <a:gradFill>
                    <a:gsLst>
                      <a:gs pos="0">
                        <a:srgbClr val="404040"/>
                      </a:gs>
                      <a:gs pos="100000">
                        <a:srgbClr val="404040"/>
                      </a:gs>
                    </a:gsLst>
                    <a:lin ang="5400000" scaled="0"/>
                  </a:gradFill>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404040"/>
                    </a:solidFill>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404040"/>
                    </a:solidFill>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404040"/>
                    </a:solidFill>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404040"/>
                    </a:solidFill>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348204" y="2328270"/>
            <a:ext cx="1642550" cy="2243012"/>
            <a:chOff x="3320378" y="2282825"/>
            <a:chExt cx="1610489" cy="2199231"/>
          </a:xfrm>
        </p:grpSpPr>
        <p:sp>
          <p:nvSpPr>
            <p:cNvPr id="1041" name="Rectangle 1040"/>
            <p:cNvSpPr/>
            <p:nvPr/>
          </p:nvSpPr>
          <p:spPr>
            <a:xfrm>
              <a:off x="3320378" y="3466393"/>
              <a:ext cx="1610489" cy="1015663"/>
            </a:xfrm>
            <a:prstGeom prst="rect">
              <a:avLst/>
            </a:prstGeom>
          </p:spPr>
          <p:txBody>
            <a:bodyPr wrap="square">
              <a:spAutoFit/>
            </a:bodyPr>
            <a:lstStyle/>
            <a:p>
              <a:pPr algn="ctr" defTabSz="932563"/>
              <a:r>
                <a:rPr lang="en-US" sz="2000" dirty="0">
                  <a:gradFill>
                    <a:gsLst>
                      <a:gs pos="0">
                        <a:srgbClr val="404040"/>
                      </a:gs>
                      <a:gs pos="100000">
                        <a:srgbClr val="404040"/>
                      </a:gs>
                    </a:gsLst>
                    <a:lin ang="5400000" scaled="0"/>
                  </a:gradFill>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26" name="TextBox 1125"/>
              <p:cNvSpPr txBox="1"/>
              <p:nvPr/>
            </p:nvSpPr>
            <p:spPr>
              <a:xfrm>
                <a:off x="3534023" y="2405361"/>
                <a:ext cx="1223320" cy="489365"/>
              </a:xfrm>
              <a:prstGeom prst="rect">
                <a:avLst/>
              </a:prstGeom>
              <a:noFill/>
            </p:spPr>
            <p:txBody>
              <a:bodyPr wrap="square" lIns="0" tIns="149217" rIns="0" bIns="149217" rtlCol="0" anchor="ctr" anchorCtr="0">
                <a:spAutoFit/>
              </a:bodyPr>
              <a:lstStyle/>
              <a:p>
                <a:pPr algn="ctr">
                  <a:lnSpc>
                    <a:spcPct val="90000"/>
                  </a:lnSpc>
                  <a:spcAft>
                    <a:spcPts val="612"/>
                  </a:spcAft>
                </a:pPr>
                <a:r>
                  <a:rPr lang="en-US" sz="1428" dirty="0">
                    <a:gradFill>
                      <a:gsLst>
                        <a:gs pos="83000">
                          <a:srgbClr val="FFFFFF"/>
                        </a:gs>
                        <a:gs pos="100000">
                          <a:srgbClr val="FFFFFF"/>
                        </a:gs>
                      </a:gsLst>
                      <a:lin ang="5400000" scaled="1"/>
                    </a:gradFill>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grpSp>
      </p:grpSp>
      <p:grpSp>
        <p:nvGrpSpPr>
          <p:cNvPr id="302" name="Group 301"/>
          <p:cNvGrpSpPr/>
          <p:nvPr/>
        </p:nvGrpSpPr>
        <p:grpSpPr>
          <a:xfrm>
            <a:off x="5535862" y="2257592"/>
            <a:ext cx="1642550" cy="1999785"/>
            <a:chOff x="5503728" y="2213527"/>
            <a:chExt cx="1610489" cy="1960752"/>
          </a:xfrm>
        </p:grpSpPr>
        <p:sp>
          <p:nvSpPr>
            <p:cNvPr id="134" name="Rectangle 133"/>
            <p:cNvSpPr/>
            <p:nvPr/>
          </p:nvSpPr>
          <p:spPr>
            <a:xfrm>
              <a:off x="5503728" y="3466393"/>
              <a:ext cx="1610489" cy="707886"/>
            </a:xfrm>
            <a:prstGeom prst="rect">
              <a:avLst/>
            </a:prstGeom>
          </p:spPr>
          <p:txBody>
            <a:bodyPr wrap="square">
              <a:spAutoFit/>
            </a:bodyPr>
            <a:lstStyle/>
            <a:p>
              <a:pPr algn="ctr" defTabSz="932563"/>
              <a:r>
                <a:rPr lang="en-US" sz="2000" dirty="0">
                  <a:gradFill>
                    <a:gsLst>
                      <a:gs pos="0">
                        <a:srgbClr val="404040"/>
                      </a:gs>
                      <a:gs pos="100000">
                        <a:srgbClr val="404040"/>
                      </a:gs>
                    </a:gsLst>
                    <a:lin ang="5400000" scaled="0"/>
                  </a:gradFill>
                </a:rPr>
                <a:t>Free </a:t>
              </a:r>
              <a:br>
                <a:rPr lang="en-US" sz="2000" dirty="0">
                  <a:gradFill>
                    <a:gsLst>
                      <a:gs pos="0">
                        <a:srgbClr val="404040"/>
                      </a:gs>
                      <a:gs pos="100000">
                        <a:srgbClr val="404040"/>
                      </a:gs>
                    </a:gsLst>
                    <a:lin ang="5400000" scaled="0"/>
                  </a:gradFill>
                </a:rPr>
              </a:br>
              <a:r>
                <a:rPr lang="en-US" sz="2000" dirty="0">
                  <a:gradFill>
                    <a:gsLst>
                      <a:gs pos="0">
                        <a:srgbClr val="404040"/>
                      </a:gs>
                      <a:gs pos="100000">
                        <a:srgbClr val="404040"/>
                      </a:gs>
                    </a:gsLst>
                    <a:lin ang="5400000" scaled="0"/>
                  </a:gradFill>
                </a:rPr>
                <a:t>Training</a:t>
              </a:r>
            </a:p>
          </p:txBody>
        </p:sp>
        <p:pic>
          <p:nvPicPr>
            <p:cNvPr id="303" name="Picture 302"/>
            <p:cNvPicPr>
              <a:picLocks noChangeAspect="1"/>
            </p:cNvPicPr>
            <p:nvPr/>
          </p:nvPicPr>
          <p:blipFill>
            <a:blip r:embed="rId3"/>
            <a:stretch>
              <a:fillRect/>
            </a:stretch>
          </p:blipFill>
          <p:spPr>
            <a:xfrm flipH="1">
              <a:off x="5899272" y="2213527"/>
              <a:ext cx="819400" cy="1205398"/>
            </a:xfrm>
            <a:prstGeom prst="rect">
              <a:avLst/>
            </a:prstGeom>
          </p:spPr>
        </p:pic>
      </p:grpSp>
      <p:grpSp>
        <p:nvGrpSpPr>
          <p:cNvPr id="298" name="Group 297"/>
          <p:cNvGrpSpPr/>
          <p:nvPr/>
        </p:nvGrpSpPr>
        <p:grpSpPr>
          <a:xfrm>
            <a:off x="7723520" y="2257436"/>
            <a:ext cx="1779745" cy="1999942"/>
            <a:chOff x="7453007" y="2213374"/>
            <a:chExt cx="1745006" cy="1960905"/>
          </a:xfrm>
        </p:grpSpPr>
        <p:sp>
          <p:nvSpPr>
            <p:cNvPr id="142" name="Rectangle 141"/>
            <p:cNvSpPr/>
            <p:nvPr/>
          </p:nvSpPr>
          <p:spPr>
            <a:xfrm>
              <a:off x="7520266" y="3466393"/>
              <a:ext cx="1610489" cy="707886"/>
            </a:xfrm>
            <a:prstGeom prst="rect">
              <a:avLst/>
            </a:prstGeom>
          </p:spPr>
          <p:txBody>
            <a:bodyPr wrap="square">
              <a:spAutoFit/>
            </a:bodyPr>
            <a:lstStyle/>
            <a:p>
              <a:pPr algn="ctr" defTabSz="932563"/>
              <a:r>
                <a:rPr lang="en-US" sz="2000" dirty="0">
                  <a:gradFill>
                    <a:gsLst>
                      <a:gs pos="0">
                        <a:srgbClr val="404040"/>
                      </a:gs>
                      <a:gs pos="100000">
                        <a:srgbClr val="404040"/>
                      </a:gs>
                    </a:gsLst>
                    <a:lin ang="5400000" scaled="0"/>
                  </a:gradFill>
                </a:rPr>
                <a:t>Free </a:t>
              </a:r>
              <a:br>
                <a:rPr lang="en-US" sz="2000" dirty="0">
                  <a:gradFill>
                    <a:gsLst>
                      <a:gs pos="0">
                        <a:srgbClr val="404040"/>
                      </a:gs>
                      <a:gs pos="100000">
                        <a:srgbClr val="404040"/>
                      </a:gs>
                    </a:gsLst>
                    <a:lin ang="5400000" scaled="0"/>
                  </a:gradFill>
                </a:rPr>
              </a:br>
              <a:r>
                <a:rPr lang="en-US" sz="2000" dirty="0">
                  <a:gradFill>
                    <a:gsLst>
                      <a:gs pos="0">
                        <a:srgbClr val="404040"/>
                      </a:gs>
                      <a:gs pos="100000">
                        <a:srgbClr val="404040"/>
                      </a:gs>
                    </a:gsLst>
                    <a:lin ang="5400000" scaled="0"/>
                  </a:gradFill>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pic>
            <p:nvPicPr>
              <p:cNvPr id="304" name="Picture 303"/>
              <p:cNvPicPr>
                <a:picLocks noChangeAspect="1"/>
              </p:cNvPicPr>
              <p:nvPr/>
            </p:nvPicPr>
            <p:blipFill>
              <a:blip r:embed="rId4"/>
              <a:stretch>
                <a:fillRect/>
              </a:stretch>
            </p:blipFill>
            <p:spPr>
              <a:xfrm>
                <a:off x="8203393" y="2481212"/>
                <a:ext cx="895067" cy="909740"/>
              </a:xfrm>
              <a:prstGeom prst="rect">
                <a:avLst/>
              </a:prstGeom>
            </p:spPr>
          </p:pic>
        </p:grpSp>
      </p:grpSp>
      <p:grpSp>
        <p:nvGrpSpPr>
          <p:cNvPr id="301" name="Group 300"/>
          <p:cNvGrpSpPr/>
          <p:nvPr/>
        </p:nvGrpSpPr>
        <p:grpSpPr>
          <a:xfrm>
            <a:off x="10048374" y="2260267"/>
            <a:ext cx="1642550" cy="1837074"/>
            <a:chOff x="9851377" y="2216150"/>
            <a:chExt cx="1610489" cy="1801216"/>
          </a:xfrm>
        </p:grpSpPr>
        <p:sp>
          <p:nvSpPr>
            <p:cNvPr id="177" name="Rectangle 176"/>
            <p:cNvSpPr/>
            <p:nvPr/>
          </p:nvSpPr>
          <p:spPr>
            <a:xfrm>
              <a:off x="9851377" y="3617256"/>
              <a:ext cx="1610489" cy="400110"/>
            </a:xfrm>
            <a:prstGeom prst="rect">
              <a:avLst/>
            </a:prstGeom>
          </p:spPr>
          <p:txBody>
            <a:bodyPr wrap="square">
              <a:spAutoFit/>
            </a:bodyPr>
            <a:lstStyle/>
            <a:p>
              <a:pPr algn="ctr" defTabSz="932563"/>
              <a:r>
                <a:rPr lang="en-US" sz="2000" dirty="0">
                  <a:gradFill>
                    <a:gsLst>
                      <a:gs pos="0">
                        <a:srgbClr val="404040"/>
                      </a:gs>
                      <a:gs pos="100000">
                        <a:srgbClr val="404040"/>
                      </a:gs>
                    </a:gsLst>
                    <a:lin ang="5400000" scaled="0"/>
                  </a:gradFill>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grpSp>
      </p:grpSp>
    </p:spTree>
    <p:extLst>
      <p:ext uri="{BB962C8B-B14F-4D97-AF65-F5344CB8AC3E}">
        <p14:creationId xmlns:p14="http://schemas.microsoft.com/office/powerpoint/2010/main" val="36524406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7981E-6 -0.08375 L -2.27981E-6 -2.00182E-6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fade">
                                      <p:cBhvr>
                                        <p:cTn id="47" dur="1000"/>
                                        <p:tgtEl>
                                          <p:spTgt spid="7">
                                            <p:txEl>
                                              <p:pRg st="0" end="0"/>
                                            </p:txEl>
                                          </p:spTgt>
                                        </p:tgtEl>
                                      </p:cBhvr>
                                    </p:animEffect>
                                  </p:childTnLst>
                                </p:cTn>
                              </p:par>
                              <p:par>
                                <p:cTn id="48" presetID="42" presetClass="path" presetSubtype="0" accel="50000" decel="50000" fill="hold" grpId="1" nodeType="withEffect">
                                  <p:stCondLst>
                                    <p:cond delay="0"/>
                                  </p:stCondLst>
                                  <p:childTnLst>
                                    <p:animMotion origin="layout" path="M -2.27981E-6 -0.08375 L -2.27981E-6 -2.00182E-6 " pathEditMode="relative" rAng="0" ptsTypes="AA">
                                      <p:cBhvr>
                                        <p:cTn id="49" dur="1000" fill="hold"/>
                                        <p:tgtEl>
                                          <p:spTgt spid="7">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7" grpI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to action</a:t>
            </a:r>
            <a:endParaRPr lang="en-US" dirty="0"/>
          </a:p>
        </p:txBody>
      </p:sp>
      <p:grpSp>
        <p:nvGrpSpPr>
          <p:cNvPr id="271" name="Group 270"/>
          <p:cNvGrpSpPr/>
          <p:nvPr/>
        </p:nvGrpSpPr>
        <p:grpSpPr>
          <a:xfrm>
            <a:off x="751414" y="1307098"/>
            <a:ext cx="3228383" cy="4742833"/>
            <a:chOff x="8779320" y="1281586"/>
            <a:chExt cx="3165369" cy="4650258"/>
          </a:xfrm>
        </p:grpSpPr>
        <p:grpSp>
          <p:nvGrpSpPr>
            <p:cNvPr id="251" name="Group 250"/>
            <p:cNvGrpSpPr/>
            <p:nvPr/>
          </p:nvGrpSpPr>
          <p:grpSpPr>
            <a:xfrm>
              <a:off x="9116931" y="1281586"/>
              <a:ext cx="2490146" cy="3374121"/>
              <a:chOff x="7841294" y="1339954"/>
              <a:chExt cx="3685837" cy="4994268"/>
            </a:xfrm>
          </p:grpSpPr>
          <p:sp>
            <p:nvSpPr>
              <p:cNvPr id="252"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rgbClr val="22A4D8"/>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3"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rgbClr val="18769C"/>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4"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rgbClr val="232F46"/>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5"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rgbClr val="232F46"/>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7"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8"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rgbClr val="0090B7"/>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9"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rgbClr val="EB3C00"/>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56" name="Freeform 13"/>
              <p:cNvSpPr>
                <a:spLocks/>
              </p:cNvSpPr>
              <p:nvPr/>
            </p:nvSpPr>
            <p:spPr bwMode="auto">
              <a:xfrm>
                <a:off x="10387426" y="5251708"/>
                <a:ext cx="1122383" cy="1082514"/>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sp>
          <p:nvSpPr>
            <p:cNvPr id="268" name="Rectangle 267"/>
            <p:cNvSpPr/>
            <p:nvPr/>
          </p:nvSpPr>
          <p:spPr>
            <a:xfrm>
              <a:off x="8779320" y="4960552"/>
              <a:ext cx="3165369" cy="971292"/>
            </a:xfrm>
            <a:prstGeom prst="rect">
              <a:avLst/>
            </a:prstGeom>
          </p:spPr>
          <p:txBody>
            <a:bodyPr wrap="square">
              <a:spAutoFit/>
            </a:bodyPr>
            <a:lstStyle/>
            <a:p>
              <a:pPr algn="ctr"/>
              <a:r>
                <a:rPr lang="en-US" sz="2856" dirty="0">
                  <a:gradFill>
                    <a:gsLst>
                      <a:gs pos="1250">
                        <a:srgbClr val="404040"/>
                      </a:gs>
                      <a:gs pos="100000">
                        <a:srgbClr val="404040"/>
                      </a:gs>
                    </a:gsLst>
                    <a:lin ang="5400000" scaled="0"/>
                  </a:gradFill>
                  <a:latin typeface="Segoe UI Light"/>
                </a:rPr>
                <a:t>Sign up for </a:t>
              </a:r>
              <a:br>
                <a:rPr lang="en-US" sz="2856" dirty="0">
                  <a:gradFill>
                    <a:gsLst>
                      <a:gs pos="1250">
                        <a:srgbClr val="404040"/>
                      </a:gs>
                      <a:gs pos="100000">
                        <a:srgbClr val="404040"/>
                      </a:gs>
                    </a:gsLst>
                    <a:lin ang="5400000" scaled="0"/>
                  </a:gradFill>
                  <a:latin typeface="Segoe UI Light"/>
                </a:rPr>
              </a:br>
              <a:r>
                <a:rPr lang="en-US" sz="2856" dirty="0">
                  <a:gradFill>
                    <a:gsLst>
                      <a:gs pos="1250">
                        <a:srgbClr val="404040"/>
                      </a:gs>
                      <a:gs pos="100000">
                        <a:srgbClr val="404040"/>
                      </a:gs>
                    </a:gsLst>
                    <a:lin ang="5400000" scaled="0"/>
                  </a:gradFill>
                  <a:latin typeface="Segoe UI Light"/>
                </a:rPr>
                <a:t>Developer Program</a:t>
              </a:r>
            </a:p>
          </p:txBody>
        </p:sp>
      </p:grpSp>
      <p:grpSp>
        <p:nvGrpSpPr>
          <p:cNvPr id="3" name="Group 2"/>
          <p:cNvGrpSpPr/>
          <p:nvPr/>
        </p:nvGrpSpPr>
        <p:grpSpPr>
          <a:xfrm>
            <a:off x="7944786" y="1272317"/>
            <a:ext cx="3939235" cy="4777614"/>
            <a:chOff x="706383" y="1247483"/>
            <a:chExt cx="3862346" cy="4684361"/>
          </a:xfrm>
        </p:grpSpPr>
        <p:sp>
          <p:nvSpPr>
            <p:cNvPr id="265" name="Rectangle 264"/>
            <p:cNvSpPr/>
            <p:nvPr/>
          </p:nvSpPr>
          <p:spPr>
            <a:xfrm>
              <a:off x="706383" y="4960552"/>
              <a:ext cx="3709946" cy="971292"/>
            </a:xfrm>
            <a:prstGeom prst="rect">
              <a:avLst/>
            </a:prstGeom>
          </p:spPr>
          <p:txBody>
            <a:bodyPr wrap="square">
              <a:spAutoFit/>
            </a:bodyPr>
            <a:lstStyle/>
            <a:p>
              <a:pPr algn="ctr"/>
              <a:r>
                <a:rPr lang="en-US" sz="2856" dirty="0">
                  <a:gradFill>
                    <a:gsLst>
                      <a:gs pos="1250">
                        <a:srgbClr val="404040"/>
                      </a:gs>
                      <a:gs pos="100000">
                        <a:srgbClr val="404040"/>
                      </a:gs>
                    </a:gsLst>
                    <a:lin ang="5400000" scaled="0"/>
                  </a:gradFill>
                  <a:latin typeface="Segoe UI Light"/>
                </a:rPr>
                <a:t>Collect your </a:t>
              </a:r>
              <a:br>
                <a:rPr lang="en-US" sz="2856" dirty="0">
                  <a:gradFill>
                    <a:gsLst>
                      <a:gs pos="1250">
                        <a:srgbClr val="404040"/>
                      </a:gs>
                      <a:gs pos="100000">
                        <a:srgbClr val="404040"/>
                      </a:gs>
                    </a:gsLst>
                    <a:lin ang="5400000" scaled="0"/>
                  </a:gradFill>
                  <a:latin typeface="Segoe UI Light"/>
                </a:rPr>
              </a:br>
              <a:r>
                <a:rPr lang="en-US" sz="2856" dirty="0">
                  <a:gradFill>
                    <a:gsLst>
                      <a:gs pos="1250">
                        <a:srgbClr val="404040"/>
                      </a:gs>
                      <a:gs pos="100000">
                        <a:srgbClr val="404040"/>
                      </a:gs>
                    </a:gsLst>
                    <a:lin ang="5400000" scaled="0"/>
                  </a:gradFill>
                  <a:latin typeface="Segoe UI Light"/>
                </a:rPr>
                <a:t>stickers at //build</a:t>
              </a:r>
            </a:p>
          </p:txBody>
        </p:sp>
        <p:grpSp>
          <p:nvGrpSpPr>
            <p:cNvPr id="331" name="Group 330"/>
            <p:cNvGrpSpPr/>
            <p:nvPr/>
          </p:nvGrpSpPr>
          <p:grpSpPr>
            <a:xfrm>
              <a:off x="1034582" y="3602105"/>
              <a:ext cx="1069025" cy="1069026"/>
              <a:chOff x="3571876" y="6197600"/>
              <a:chExt cx="1457325" cy="1457326"/>
            </a:xfrm>
          </p:grpSpPr>
          <p:sp>
            <p:nvSpPr>
              <p:cNvPr id="270" name="Freeform 5"/>
              <p:cNvSpPr>
                <a:spLocks/>
              </p:cNvSpPr>
              <p:nvPr/>
            </p:nvSpPr>
            <p:spPr bwMode="auto">
              <a:xfrm>
                <a:off x="3571876" y="6197600"/>
                <a:ext cx="1457325" cy="1457325"/>
              </a:xfrm>
              <a:custGeom>
                <a:avLst/>
                <a:gdLst>
                  <a:gd name="T0" fmla="*/ 78 w 388"/>
                  <a:gd name="T1" fmla="*/ 388 h 388"/>
                  <a:gd name="T2" fmla="*/ 0 w 388"/>
                  <a:gd name="T3" fmla="*/ 310 h 388"/>
                  <a:gd name="T4" fmla="*/ 0 w 388"/>
                  <a:gd name="T5" fmla="*/ 78 h 388"/>
                  <a:gd name="T6" fmla="*/ 78 w 388"/>
                  <a:gd name="T7" fmla="*/ 0 h 388"/>
                  <a:gd name="T8" fmla="*/ 310 w 388"/>
                  <a:gd name="T9" fmla="*/ 0 h 388"/>
                  <a:gd name="T10" fmla="*/ 388 w 388"/>
                  <a:gd name="T11" fmla="*/ 78 h 388"/>
                  <a:gd name="T12" fmla="*/ 388 w 388"/>
                  <a:gd name="T13" fmla="*/ 310 h 388"/>
                  <a:gd name="T14" fmla="*/ 310 w 388"/>
                  <a:gd name="T15" fmla="*/ 388 h 388"/>
                  <a:gd name="T16" fmla="*/ 78 w 388"/>
                  <a:gd name="T17" fmla="*/ 388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8" h="388">
                    <a:moveTo>
                      <a:pt x="78" y="388"/>
                    </a:moveTo>
                    <a:cubicBezTo>
                      <a:pt x="35" y="388"/>
                      <a:pt x="0" y="353"/>
                      <a:pt x="0" y="310"/>
                    </a:cubicBezTo>
                    <a:cubicBezTo>
                      <a:pt x="0" y="78"/>
                      <a:pt x="0" y="78"/>
                      <a:pt x="0" y="78"/>
                    </a:cubicBezTo>
                    <a:cubicBezTo>
                      <a:pt x="0" y="35"/>
                      <a:pt x="35" y="0"/>
                      <a:pt x="78" y="0"/>
                    </a:cubicBezTo>
                    <a:cubicBezTo>
                      <a:pt x="310" y="0"/>
                      <a:pt x="310" y="0"/>
                      <a:pt x="310" y="0"/>
                    </a:cubicBezTo>
                    <a:cubicBezTo>
                      <a:pt x="353" y="0"/>
                      <a:pt x="388" y="35"/>
                      <a:pt x="388" y="78"/>
                    </a:cubicBezTo>
                    <a:cubicBezTo>
                      <a:pt x="388" y="310"/>
                      <a:pt x="388" y="310"/>
                      <a:pt x="388" y="310"/>
                    </a:cubicBezTo>
                    <a:cubicBezTo>
                      <a:pt x="388" y="353"/>
                      <a:pt x="353" y="388"/>
                      <a:pt x="310" y="388"/>
                    </a:cubicBezTo>
                    <a:cubicBezTo>
                      <a:pt x="78" y="388"/>
                      <a:pt x="78" y="388"/>
                      <a:pt x="78" y="388"/>
                    </a:cubicBezTo>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74" name="Freeform 6"/>
              <p:cNvSpPr>
                <a:spLocks/>
              </p:cNvSpPr>
              <p:nvPr/>
            </p:nvSpPr>
            <p:spPr bwMode="auto">
              <a:xfrm>
                <a:off x="3902076" y="6599238"/>
                <a:ext cx="1127125" cy="1055688"/>
              </a:xfrm>
              <a:custGeom>
                <a:avLst/>
                <a:gdLst>
                  <a:gd name="T0" fmla="*/ 103 w 300"/>
                  <a:gd name="T1" fmla="*/ 0 h 281"/>
                  <a:gd name="T2" fmla="*/ 0 w 300"/>
                  <a:gd name="T3" fmla="*/ 78 h 281"/>
                  <a:gd name="T4" fmla="*/ 22 w 300"/>
                  <a:gd name="T5" fmla="*/ 125 h 281"/>
                  <a:gd name="T6" fmla="*/ 23 w 300"/>
                  <a:gd name="T7" fmla="*/ 127 h 281"/>
                  <a:gd name="T8" fmla="*/ 24 w 300"/>
                  <a:gd name="T9" fmla="*/ 128 h 281"/>
                  <a:gd name="T10" fmla="*/ 26 w 300"/>
                  <a:gd name="T11" fmla="*/ 129 h 281"/>
                  <a:gd name="T12" fmla="*/ 27 w 300"/>
                  <a:gd name="T13" fmla="*/ 131 h 281"/>
                  <a:gd name="T14" fmla="*/ 28 w 300"/>
                  <a:gd name="T15" fmla="*/ 131 h 281"/>
                  <a:gd name="T16" fmla="*/ 40 w 300"/>
                  <a:gd name="T17" fmla="*/ 144 h 281"/>
                  <a:gd name="T18" fmla="*/ 39 w 300"/>
                  <a:gd name="T19" fmla="*/ 146 h 281"/>
                  <a:gd name="T20" fmla="*/ 21 w 300"/>
                  <a:gd name="T21" fmla="*/ 174 h 281"/>
                  <a:gd name="T22" fmla="*/ 127 w 300"/>
                  <a:gd name="T23" fmla="*/ 281 h 281"/>
                  <a:gd name="T24" fmla="*/ 129 w 300"/>
                  <a:gd name="T25" fmla="*/ 281 h 281"/>
                  <a:gd name="T26" fmla="*/ 130 w 300"/>
                  <a:gd name="T27" fmla="*/ 281 h 281"/>
                  <a:gd name="T28" fmla="*/ 130 w 300"/>
                  <a:gd name="T29" fmla="*/ 281 h 281"/>
                  <a:gd name="T30" fmla="*/ 132 w 300"/>
                  <a:gd name="T31" fmla="*/ 281 h 281"/>
                  <a:gd name="T32" fmla="*/ 132 w 300"/>
                  <a:gd name="T33" fmla="*/ 281 h 281"/>
                  <a:gd name="T34" fmla="*/ 134 w 300"/>
                  <a:gd name="T35" fmla="*/ 281 h 281"/>
                  <a:gd name="T36" fmla="*/ 134 w 300"/>
                  <a:gd name="T37" fmla="*/ 281 h 281"/>
                  <a:gd name="T38" fmla="*/ 134 w 300"/>
                  <a:gd name="T39" fmla="*/ 281 h 281"/>
                  <a:gd name="T40" fmla="*/ 134 w 300"/>
                  <a:gd name="T41" fmla="*/ 281 h 281"/>
                  <a:gd name="T42" fmla="*/ 222 w 300"/>
                  <a:gd name="T43" fmla="*/ 281 h 281"/>
                  <a:gd name="T44" fmla="*/ 300 w 300"/>
                  <a:gd name="T45" fmla="*/ 203 h 281"/>
                  <a:gd name="T46" fmla="*/ 300 w 300"/>
                  <a:gd name="T47" fmla="*/ 142 h 281"/>
                  <a:gd name="T48" fmla="*/ 186 w 300"/>
                  <a:gd name="T49" fmla="*/ 31 h 281"/>
                  <a:gd name="T50" fmla="*/ 186 w 300"/>
                  <a:gd name="T51" fmla="*/ 31 h 281"/>
                  <a:gd name="T52" fmla="*/ 103 w 300"/>
                  <a:gd name="T53"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0" h="281">
                    <a:moveTo>
                      <a:pt x="103" y="0"/>
                    </a:moveTo>
                    <a:cubicBezTo>
                      <a:pt x="46" y="0"/>
                      <a:pt x="0" y="35"/>
                      <a:pt x="0" y="78"/>
                    </a:cubicBezTo>
                    <a:cubicBezTo>
                      <a:pt x="0" y="96"/>
                      <a:pt x="8" y="112"/>
                      <a:pt x="22" y="125"/>
                    </a:cubicBezTo>
                    <a:cubicBezTo>
                      <a:pt x="22" y="126"/>
                      <a:pt x="23" y="126"/>
                      <a:pt x="23" y="127"/>
                    </a:cubicBezTo>
                    <a:cubicBezTo>
                      <a:pt x="23" y="127"/>
                      <a:pt x="24" y="128"/>
                      <a:pt x="24" y="128"/>
                    </a:cubicBezTo>
                    <a:cubicBezTo>
                      <a:pt x="25" y="129"/>
                      <a:pt x="25" y="129"/>
                      <a:pt x="26" y="129"/>
                    </a:cubicBezTo>
                    <a:cubicBezTo>
                      <a:pt x="26" y="130"/>
                      <a:pt x="27" y="130"/>
                      <a:pt x="27" y="131"/>
                    </a:cubicBezTo>
                    <a:cubicBezTo>
                      <a:pt x="28" y="131"/>
                      <a:pt x="28" y="131"/>
                      <a:pt x="28" y="131"/>
                    </a:cubicBezTo>
                    <a:cubicBezTo>
                      <a:pt x="40" y="144"/>
                      <a:pt x="40" y="144"/>
                      <a:pt x="40" y="144"/>
                    </a:cubicBezTo>
                    <a:cubicBezTo>
                      <a:pt x="39" y="146"/>
                      <a:pt x="39" y="146"/>
                      <a:pt x="39" y="146"/>
                    </a:cubicBezTo>
                    <a:cubicBezTo>
                      <a:pt x="36" y="154"/>
                      <a:pt x="30" y="165"/>
                      <a:pt x="21" y="174"/>
                    </a:cubicBezTo>
                    <a:cubicBezTo>
                      <a:pt x="127" y="281"/>
                      <a:pt x="127" y="281"/>
                      <a:pt x="127" y="281"/>
                    </a:cubicBezTo>
                    <a:cubicBezTo>
                      <a:pt x="129" y="281"/>
                      <a:pt x="129" y="281"/>
                      <a:pt x="129" y="281"/>
                    </a:cubicBezTo>
                    <a:cubicBezTo>
                      <a:pt x="130" y="281"/>
                      <a:pt x="130" y="281"/>
                      <a:pt x="130" y="281"/>
                    </a:cubicBezTo>
                    <a:cubicBezTo>
                      <a:pt x="130" y="281"/>
                      <a:pt x="130" y="281"/>
                      <a:pt x="130" y="281"/>
                    </a:cubicBezTo>
                    <a:cubicBezTo>
                      <a:pt x="132" y="281"/>
                      <a:pt x="132" y="281"/>
                      <a:pt x="132" y="281"/>
                    </a:cubicBezTo>
                    <a:cubicBezTo>
                      <a:pt x="132" y="281"/>
                      <a:pt x="132" y="281"/>
                      <a:pt x="132" y="281"/>
                    </a:cubicBezTo>
                    <a:cubicBezTo>
                      <a:pt x="134" y="281"/>
                      <a:pt x="134" y="281"/>
                      <a:pt x="134" y="281"/>
                    </a:cubicBezTo>
                    <a:cubicBezTo>
                      <a:pt x="134" y="281"/>
                      <a:pt x="134" y="281"/>
                      <a:pt x="134" y="281"/>
                    </a:cubicBezTo>
                    <a:cubicBezTo>
                      <a:pt x="134" y="281"/>
                      <a:pt x="134" y="281"/>
                      <a:pt x="134" y="281"/>
                    </a:cubicBezTo>
                    <a:cubicBezTo>
                      <a:pt x="134" y="281"/>
                      <a:pt x="134" y="281"/>
                      <a:pt x="134" y="281"/>
                    </a:cubicBezTo>
                    <a:cubicBezTo>
                      <a:pt x="222" y="281"/>
                      <a:pt x="222" y="281"/>
                      <a:pt x="222" y="281"/>
                    </a:cubicBezTo>
                    <a:cubicBezTo>
                      <a:pt x="265" y="281"/>
                      <a:pt x="300" y="246"/>
                      <a:pt x="300" y="203"/>
                    </a:cubicBezTo>
                    <a:cubicBezTo>
                      <a:pt x="300" y="142"/>
                      <a:pt x="300" y="142"/>
                      <a:pt x="300" y="142"/>
                    </a:cubicBezTo>
                    <a:cubicBezTo>
                      <a:pt x="186" y="31"/>
                      <a:pt x="186" y="31"/>
                      <a:pt x="186" y="31"/>
                    </a:cubicBezTo>
                    <a:cubicBezTo>
                      <a:pt x="186" y="31"/>
                      <a:pt x="186" y="31"/>
                      <a:pt x="186" y="31"/>
                    </a:cubicBezTo>
                    <a:cubicBezTo>
                      <a:pt x="167" y="12"/>
                      <a:pt x="137" y="0"/>
                      <a:pt x="103" y="0"/>
                    </a:cubicBezTo>
                  </a:path>
                </a:pathLst>
              </a:custGeom>
              <a:solidFill>
                <a:srgbClr val="9528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75" name="Freeform 7"/>
              <p:cNvSpPr>
                <a:spLocks noEditPoints="1"/>
              </p:cNvSpPr>
              <p:nvPr/>
            </p:nvSpPr>
            <p:spPr bwMode="auto">
              <a:xfrm>
                <a:off x="3902076" y="6599238"/>
                <a:ext cx="774700" cy="654050"/>
              </a:xfrm>
              <a:custGeom>
                <a:avLst/>
                <a:gdLst>
                  <a:gd name="T0" fmla="*/ 103 w 206"/>
                  <a:gd name="T1" fmla="*/ 0 h 174"/>
                  <a:gd name="T2" fmla="*/ 0 w 206"/>
                  <a:gd name="T3" fmla="*/ 78 h 174"/>
                  <a:gd name="T4" fmla="*/ 41 w 206"/>
                  <a:gd name="T5" fmla="*/ 140 h 174"/>
                  <a:gd name="T6" fmla="*/ 21 w 206"/>
                  <a:gd name="T7" fmla="*/ 174 h 174"/>
                  <a:gd name="T8" fmla="*/ 63 w 206"/>
                  <a:gd name="T9" fmla="*/ 150 h 174"/>
                  <a:gd name="T10" fmla="*/ 103 w 206"/>
                  <a:gd name="T11" fmla="*/ 156 h 174"/>
                  <a:gd name="T12" fmla="*/ 206 w 206"/>
                  <a:gd name="T13" fmla="*/ 78 h 174"/>
                  <a:gd name="T14" fmla="*/ 103 w 206"/>
                  <a:gd name="T15" fmla="*/ 0 h 174"/>
                  <a:gd name="T16" fmla="*/ 62 w 206"/>
                  <a:gd name="T17" fmla="*/ 92 h 174"/>
                  <a:gd name="T18" fmla="*/ 49 w 206"/>
                  <a:gd name="T19" fmla="*/ 79 h 174"/>
                  <a:gd name="T20" fmla="*/ 62 w 206"/>
                  <a:gd name="T21" fmla="*/ 67 h 174"/>
                  <a:gd name="T22" fmla="*/ 74 w 206"/>
                  <a:gd name="T23" fmla="*/ 79 h 174"/>
                  <a:gd name="T24" fmla="*/ 62 w 206"/>
                  <a:gd name="T25" fmla="*/ 92 h 174"/>
                  <a:gd name="T26" fmla="*/ 104 w 206"/>
                  <a:gd name="T27" fmla="*/ 92 h 174"/>
                  <a:gd name="T28" fmla="*/ 92 w 206"/>
                  <a:gd name="T29" fmla="*/ 79 h 174"/>
                  <a:gd name="T30" fmla="*/ 104 w 206"/>
                  <a:gd name="T31" fmla="*/ 67 h 174"/>
                  <a:gd name="T32" fmla="*/ 117 w 206"/>
                  <a:gd name="T33" fmla="*/ 79 h 174"/>
                  <a:gd name="T34" fmla="*/ 104 w 206"/>
                  <a:gd name="T35" fmla="*/ 92 h 174"/>
                  <a:gd name="T36" fmla="*/ 147 w 206"/>
                  <a:gd name="T37" fmla="*/ 92 h 174"/>
                  <a:gd name="T38" fmla="*/ 135 w 206"/>
                  <a:gd name="T39" fmla="*/ 79 h 174"/>
                  <a:gd name="T40" fmla="*/ 147 w 206"/>
                  <a:gd name="T41" fmla="*/ 67 h 174"/>
                  <a:gd name="T42" fmla="*/ 160 w 206"/>
                  <a:gd name="T43" fmla="*/ 79 h 174"/>
                  <a:gd name="T44" fmla="*/ 147 w 206"/>
                  <a:gd name="T45" fmla="*/ 9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174">
                    <a:moveTo>
                      <a:pt x="103" y="0"/>
                    </a:moveTo>
                    <a:cubicBezTo>
                      <a:pt x="46" y="0"/>
                      <a:pt x="0" y="35"/>
                      <a:pt x="0" y="78"/>
                    </a:cubicBezTo>
                    <a:cubicBezTo>
                      <a:pt x="0" y="103"/>
                      <a:pt x="17" y="126"/>
                      <a:pt x="41" y="140"/>
                    </a:cubicBezTo>
                    <a:cubicBezTo>
                      <a:pt x="38" y="150"/>
                      <a:pt x="32" y="163"/>
                      <a:pt x="21" y="174"/>
                    </a:cubicBezTo>
                    <a:cubicBezTo>
                      <a:pt x="21" y="174"/>
                      <a:pt x="47" y="162"/>
                      <a:pt x="63" y="150"/>
                    </a:cubicBezTo>
                    <a:cubicBezTo>
                      <a:pt x="75" y="154"/>
                      <a:pt x="89" y="156"/>
                      <a:pt x="103" y="156"/>
                    </a:cubicBezTo>
                    <a:cubicBezTo>
                      <a:pt x="160" y="156"/>
                      <a:pt x="206" y="121"/>
                      <a:pt x="206" y="78"/>
                    </a:cubicBezTo>
                    <a:cubicBezTo>
                      <a:pt x="206" y="35"/>
                      <a:pt x="160" y="0"/>
                      <a:pt x="103" y="0"/>
                    </a:cubicBezTo>
                    <a:close/>
                    <a:moveTo>
                      <a:pt x="62" y="92"/>
                    </a:moveTo>
                    <a:cubicBezTo>
                      <a:pt x="55" y="92"/>
                      <a:pt x="49" y="86"/>
                      <a:pt x="49" y="79"/>
                    </a:cubicBezTo>
                    <a:cubicBezTo>
                      <a:pt x="49" y="72"/>
                      <a:pt x="55" y="67"/>
                      <a:pt x="62" y="67"/>
                    </a:cubicBezTo>
                    <a:cubicBezTo>
                      <a:pt x="68" y="67"/>
                      <a:pt x="74" y="72"/>
                      <a:pt x="74" y="79"/>
                    </a:cubicBezTo>
                    <a:cubicBezTo>
                      <a:pt x="74" y="86"/>
                      <a:pt x="68" y="92"/>
                      <a:pt x="62" y="92"/>
                    </a:cubicBezTo>
                    <a:close/>
                    <a:moveTo>
                      <a:pt x="104" y="92"/>
                    </a:moveTo>
                    <a:cubicBezTo>
                      <a:pt x="97" y="92"/>
                      <a:pt x="92" y="86"/>
                      <a:pt x="92" y="79"/>
                    </a:cubicBezTo>
                    <a:cubicBezTo>
                      <a:pt x="92" y="72"/>
                      <a:pt x="97" y="67"/>
                      <a:pt x="104" y="67"/>
                    </a:cubicBezTo>
                    <a:cubicBezTo>
                      <a:pt x="111" y="67"/>
                      <a:pt x="117" y="72"/>
                      <a:pt x="117" y="79"/>
                    </a:cubicBezTo>
                    <a:cubicBezTo>
                      <a:pt x="117" y="86"/>
                      <a:pt x="111" y="92"/>
                      <a:pt x="104" y="92"/>
                    </a:cubicBezTo>
                    <a:close/>
                    <a:moveTo>
                      <a:pt x="147" y="92"/>
                    </a:moveTo>
                    <a:cubicBezTo>
                      <a:pt x="140" y="92"/>
                      <a:pt x="135" y="86"/>
                      <a:pt x="135" y="79"/>
                    </a:cubicBezTo>
                    <a:cubicBezTo>
                      <a:pt x="135" y="72"/>
                      <a:pt x="140" y="67"/>
                      <a:pt x="147" y="67"/>
                    </a:cubicBezTo>
                    <a:cubicBezTo>
                      <a:pt x="154" y="67"/>
                      <a:pt x="160" y="72"/>
                      <a:pt x="160" y="79"/>
                    </a:cubicBezTo>
                    <a:cubicBezTo>
                      <a:pt x="160" y="86"/>
                      <a:pt x="154" y="92"/>
                      <a:pt x="147" y="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grpSp>
          <p:nvGrpSpPr>
            <p:cNvPr id="333" name="Group 332"/>
            <p:cNvGrpSpPr/>
            <p:nvPr/>
          </p:nvGrpSpPr>
          <p:grpSpPr>
            <a:xfrm>
              <a:off x="3499703" y="3602105"/>
              <a:ext cx="1069026" cy="1069025"/>
              <a:chOff x="7091363" y="4425950"/>
              <a:chExt cx="1457326" cy="1457325"/>
            </a:xfrm>
          </p:grpSpPr>
          <p:sp>
            <p:nvSpPr>
              <p:cNvPr id="283" name="Freeform 15"/>
              <p:cNvSpPr>
                <a:spLocks/>
              </p:cNvSpPr>
              <p:nvPr/>
            </p:nvSpPr>
            <p:spPr bwMode="auto">
              <a:xfrm>
                <a:off x="7091363" y="4425950"/>
                <a:ext cx="1457325" cy="1457325"/>
              </a:xfrm>
              <a:custGeom>
                <a:avLst/>
                <a:gdLst>
                  <a:gd name="T0" fmla="*/ 78 w 388"/>
                  <a:gd name="T1" fmla="*/ 388 h 388"/>
                  <a:gd name="T2" fmla="*/ 0 w 388"/>
                  <a:gd name="T3" fmla="*/ 310 h 388"/>
                  <a:gd name="T4" fmla="*/ 0 w 388"/>
                  <a:gd name="T5" fmla="*/ 78 h 388"/>
                  <a:gd name="T6" fmla="*/ 78 w 388"/>
                  <a:gd name="T7" fmla="*/ 0 h 388"/>
                  <a:gd name="T8" fmla="*/ 310 w 388"/>
                  <a:gd name="T9" fmla="*/ 0 h 388"/>
                  <a:gd name="T10" fmla="*/ 388 w 388"/>
                  <a:gd name="T11" fmla="*/ 78 h 388"/>
                  <a:gd name="T12" fmla="*/ 388 w 388"/>
                  <a:gd name="T13" fmla="*/ 310 h 388"/>
                  <a:gd name="T14" fmla="*/ 310 w 388"/>
                  <a:gd name="T15" fmla="*/ 388 h 388"/>
                  <a:gd name="T16" fmla="*/ 78 w 388"/>
                  <a:gd name="T17" fmla="*/ 388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8" h="388">
                    <a:moveTo>
                      <a:pt x="78" y="388"/>
                    </a:moveTo>
                    <a:cubicBezTo>
                      <a:pt x="35" y="388"/>
                      <a:pt x="0" y="353"/>
                      <a:pt x="0" y="310"/>
                    </a:cubicBezTo>
                    <a:cubicBezTo>
                      <a:pt x="0" y="78"/>
                      <a:pt x="0" y="78"/>
                      <a:pt x="0" y="78"/>
                    </a:cubicBezTo>
                    <a:cubicBezTo>
                      <a:pt x="0" y="35"/>
                      <a:pt x="35" y="0"/>
                      <a:pt x="78" y="0"/>
                    </a:cubicBezTo>
                    <a:cubicBezTo>
                      <a:pt x="310" y="0"/>
                      <a:pt x="310" y="0"/>
                      <a:pt x="310" y="0"/>
                    </a:cubicBezTo>
                    <a:cubicBezTo>
                      <a:pt x="353" y="0"/>
                      <a:pt x="388" y="35"/>
                      <a:pt x="388" y="78"/>
                    </a:cubicBezTo>
                    <a:cubicBezTo>
                      <a:pt x="388" y="310"/>
                      <a:pt x="388" y="310"/>
                      <a:pt x="388" y="310"/>
                    </a:cubicBezTo>
                    <a:cubicBezTo>
                      <a:pt x="388" y="353"/>
                      <a:pt x="353" y="388"/>
                      <a:pt x="310" y="388"/>
                    </a:cubicBezTo>
                    <a:cubicBezTo>
                      <a:pt x="78" y="388"/>
                      <a:pt x="78" y="388"/>
                      <a:pt x="78" y="388"/>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84" name="Freeform 16"/>
              <p:cNvSpPr>
                <a:spLocks/>
              </p:cNvSpPr>
              <p:nvPr/>
            </p:nvSpPr>
            <p:spPr bwMode="auto">
              <a:xfrm>
                <a:off x="7451726" y="4860925"/>
                <a:ext cx="1096963" cy="1022350"/>
              </a:xfrm>
              <a:custGeom>
                <a:avLst/>
                <a:gdLst>
                  <a:gd name="T0" fmla="*/ 154 w 292"/>
                  <a:gd name="T1" fmla="*/ 0 h 272"/>
                  <a:gd name="T2" fmla="*/ 148 w 292"/>
                  <a:gd name="T3" fmla="*/ 4 h 272"/>
                  <a:gd name="T4" fmla="*/ 148 w 292"/>
                  <a:gd name="T5" fmla="*/ 19 h 272"/>
                  <a:gd name="T6" fmla="*/ 148 w 292"/>
                  <a:gd name="T7" fmla="*/ 24 h 272"/>
                  <a:gd name="T8" fmla="*/ 141 w 292"/>
                  <a:gd name="T9" fmla="*/ 19 h 272"/>
                  <a:gd name="T10" fmla="*/ 123 w 292"/>
                  <a:gd name="T11" fmla="*/ 19 h 272"/>
                  <a:gd name="T12" fmla="*/ 103 w 292"/>
                  <a:gd name="T13" fmla="*/ 2 h 272"/>
                  <a:gd name="T14" fmla="*/ 103 w 292"/>
                  <a:gd name="T15" fmla="*/ 2 h 272"/>
                  <a:gd name="T16" fmla="*/ 98 w 292"/>
                  <a:gd name="T17" fmla="*/ 0 h 272"/>
                  <a:gd name="T18" fmla="*/ 92 w 292"/>
                  <a:gd name="T19" fmla="*/ 4 h 272"/>
                  <a:gd name="T20" fmla="*/ 92 w 292"/>
                  <a:gd name="T21" fmla="*/ 19 h 272"/>
                  <a:gd name="T22" fmla="*/ 92 w 292"/>
                  <a:gd name="T23" fmla="*/ 24 h 272"/>
                  <a:gd name="T24" fmla="*/ 92 w 292"/>
                  <a:gd name="T25" fmla="*/ 24 h 272"/>
                  <a:gd name="T26" fmla="*/ 85 w 292"/>
                  <a:gd name="T27" fmla="*/ 19 h 272"/>
                  <a:gd name="T28" fmla="*/ 67 w 292"/>
                  <a:gd name="T29" fmla="*/ 19 h 272"/>
                  <a:gd name="T30" fmla="*/ 48 w 292"/>
                  <a:gd name="T31" fmla="*/ 2 h 272"/>
                  <a:gd name="T32" fmla="*/ 42 w 292"/>
                  <a:gd name="T33" fmla="*/ 0 h 272"/>
                  <a:gd name="T34" fmla="*/ 36 w 292"/>
                  <a:gd name="T35" fmla="*/ 4 h 272"/>
                  <a:gd name="T36" fmla="*/ 36 w 292"/>
                  <a:gd name="T37" fmla="*/ 19 h 272"/>
                  <a:gd name="T38" fmla="*/ 36 w 292"/>
                  <a:gd name="T39" fmla="*/ 24 h 272"/>
                  <a:gd name="T40" fmla="*/ 29 w 292"/>
                  <a:gd name="T41" fmla="*/ 19 h 272"/>
                  <a:gd name="T42" fmla="*/ 15 w 292"/>
                  <a:gd name="T43" fmla="*/ 19 h 272"/>
                  <a:gd name="T44" fmla="*/ 0 w 292"/>
                  <a:gd name="T45" fmla="*/ 33 h 272"/>
                  <a:gd name="T46" fmla="*/ 0 w 292"/>
                  <a:gd name="T47" fmla="*/ 160 h 272"/>
                  <a:gd name="T48" fmla="*/ 5 w 292"/>
                  <a:gd name="T49" fmla="*/ 170 h 272"/>
                  <a:gd name="T50" fmla="*/ 6 w 292"/>
                  <a:gd name="T51" fmla="*/ 171 h 272"/>
                  <a:gd name="T52" fmla="*/ 106 w 292"/>
                  <a:gd name="T53" fmla="*/ 272 h 272"/>
                  <a:gd name="T54" fmla="*/ 107 w 292"/>
                  <a:gd name="T55" fmla="*/ 272 h 272"/>
                  <a:gd name="T56" fmla="*/ 214 w 292"/>
                  <a:gd name="T57" fmla="*/ 272 h 272"/>
                  <a:gd name="T58" fmla="*/ 292 w 292"/>
                  <a:gd name="T59" fmla="*/ 194 h 272"/>
                  <a:gd name="T60" fmla="*/ 292 w 292"/>
                  <a:gd name="T61" fmla="*/ 121 h 272"/>
                  <a:gd name="T62" fmla="*/ 191 w 292"/>
                  <a:gd name="T63" fmla="*/ 22 h 272"/>
                  <a:gd name="T64" fmla="*/ 191 w 292"/>
                  <a:gd name="T65" fmla="*/ 22 h 272"/>
                  <a:gd name="T66" fmla="*/ 182 w 292"/>
                  <a:gd name="T67" fmla="*/ 19 h 272"/>
                  <a:gd name="T68" fmla="*/ 178 w 292"/>
                  <a:gd name="T69" fmla="*/ 19 h 272"/>
                  <a:gd name="T70" fmla="*/ 159 w 292"/>
                  <a:gd name="T71" fmla="*/ 2 h 272"/>
                  <a:gd name="T72" fmla="*/ 154 w 292"/>
                  <a:gd name="T73"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2" h="272">
                    <a:moveTo>
                      <a:pt x="154" y="0"/>
                    </a:moveTo>
                    <a:cubicBezTo>
                      <a:pt x="151" y="0"/>
                      <a:pt x="148" y="2"/>
                      <a:pt x="148" y="4"/>
                    </a:cubicBezTo>
                    <a:cubicBezTo>
                      <a:pt x="148" y="19"/>
                      <a:pt x="148" y="19"/>
                      <a:pt x="148" y="19"/>
                    </a:cubicBezTo>
                    <a:cubicBezTo>
                      <a:pt x="148" y="24"/>
                      <a:pt x="148" y="24"/>
                      <a:pt x="148" y="24"/>
                    </a:cubicBezTo>
                    <a:cubicBezTo>
                      <a:pt x="141" y="19"/>
                      <a:pt x="141" y="19"/>
                      <a:pt x="141" y="19"/>
                    </a:cubicBezTo>
                    <a:cubicBezTo>
                      <a:pt x="123" y="19"/>
                      <a:pt x="123" y="19"/>
                      <a:pt x="123" y="19"/>
                    </a:cubicBezTo>
                    <a:cubicBezTo>
                      <a:pt x="103" y="2"/>
                      <a:pt x="103" y="2"/>
                      <a:pt x="103" y="2"/>
                    </a:cubicBezTo>
                    <a:cubicBezTo>
                      <a:pt x="103" y="2"/>
                      <a:pt x="103" y="2"/>
                      <a:pt x="103" y="2"/>
                    </a:cubicBezTo>
                    <a:cubicBezTo>
                      <a:pt x="102" y="1"/>
                      <a:pt x="100" y="0"/>
                      <a:pt x="98" y="0"/>
                    </a:cubicBezTo>
                    <a:cubicBezTo>
                      <a:pt x="95" y="0"/>
                      <a:pt x="92" y="2"/>
                      <a:pt x="92" y="4"/>
                    </a:cubicBezTo>
                    <a:cubicBezTo>
                      <a:pt x="92" y="19"/>
                      <a:pt x="92" y="19"/>
                      <a:pt x="92" y="19"/>
                    </a:cubicBezTo>
                    <a:cubicBezTo>
                      <a:pt x="92" y="24"/>
                      <a:pt x="92" y="24"/>
                      <a:pt x="92" y="24"/>
                    </a:cubicBezTo>
                    <a:cubicBezTo>
                      <a:pt x="92" y="24"/>
                      <a:pt x="92" y="24"/>
                      <a:pt x="92" y="24"/>
                    </a:cubicBezTo>
                    <a:cubicBezTo>
                      <a:pt x="85" y="19"/>
                      <a:pt x="85" y="19"/>
                      <a:pt x="85" y="19"/>
                    </a:cubicBezTo>
                    <a:cubicBezTo>
                      <a:pt x="67" y="19"/>
                      <a:pt x="67" y="19"/>
                      <a:pt x="67" y="19"/>
                    </a:cubicBezTo>
                    <a:cubicBezTo>
                      <a:pt x="48" y="2"/>
                      <a:pt x="48" y="2"/>
                      <a:pt x="48" y="2"/>
                    </a:cubicBezTo>
                    <a:cubicBezTo>
                      <a:pt x="47" y="1"/>
                      <a:pt x="45" y="0"/>
                      <a:pt x="42" y="0"/>
                    </a:cubicBezTo>
                    <a:cubicBezTo>
                      <a:pt x="39" y="0"/>
                      <a:pt x="36" y="2"/>
                      <a:pt x="36" y="4"/>
                    </a:cubicBezTo>
                    <a:cubicBezTo>
                      <a:pt x="36" y="19"/>
                      <a:pt x="36" y="19"/>
                      <a:pt x="36" y="19"/>
                    </a:cubicBezTo>
                    <a:cubicBezTo>
                      <a:pt x="36" y="24"/>
                      <a:pt x="36" y="24"/>
                      <a:pt x="36" y="24"/>
                    </a:cubicBezTo>
                    <a:cubicBezTo>
                      <a:pt x="29" y="19"/>
                      <a:pt x="29" y="19"/>
                      <a:pt x="29" y="19"/>
                    </a:cubicBezTo>
                    <a:cubicBezTo>
                      <a:pt x="15" y="19"/>
                      <a:pt x="15" y="19"/>
                      <a:pt x="15" y="19"/>
                    </a:cubicBezTo>
                    <a:cubicBezTo>
                      <a:pt x="7" y="19"/>
                      <a:pt x="0" y="25"/>
                      <a:pt x="0" y="33"/>
                    </a:cubicBezTo>
                    <a:cubicBezTo>
                      <a:pt x="0" y="160"/>
                      <a:pt x="0" y="160"/>
                      <a:pt x="0" y="160"/>
                    </a:cubicBezTo>
                    <a:cubicBezTo>
                      <a:pt x="0" y="164"/>
                      <a:pt x="2" y="168"/>
                      <a:pt x="5" y="170"/>
                    </a:cubicBezTo>
                    <a:cubicBezTo>
                      <a:pt x="6" y="171"/>
                      <a:pt x="6" y="171"/>
                      <a:pt x="6" y="171"/>
                    </a:cubicBezTo>
                    <a:cubicBezTo>
                      <a:pt x="106" y="272"/>
                      <a:pt x="106" y="272"/>
                      <a:pt x="106" y="272"/>
                    </a:cubicBezTo>
                    <a:cubicBezTo>
                      <a:pt x="107" y="272"/>
                      <a:pt x="107" y="272"/>
                      <a:pt x="107" y="272"/>
                    </a:cubicBezTo>
                    <a:cubicBezTo>
                      <a:pt x="214" y="272"/>
                      <a:pt x="214" y="272"/>
                      <a:pt x="214" y="272"/>
                    </a:cubicBezTo>
                    <a:cubicBezTo>
                      <a:pt x="257" y="272"/>
                      <a:pt x="292" y="237"/>
                      <a:pt x="292" y="194"/>
                    </a:cubicBezTo>
                    <a:cubicBezTo>
                      <a:pt x="292" y="121"/>
                      <a:pt x="292" y="121"/>
                      <a:pt x="292" y="121"/>
                    </a:cubicBezTo>
                    <a:cubicBezTo>
                      <a:pt x="191" y="22"/>
                      <a:pt x="191" y="22"/>
                      <a:pt x="191" y="22"/>
                    </a:cubicBezTo>
                    <a:cubicBezTo>
                      <a:pt x="191" y="22"/>
                      <a:pt x="191" y="22"/>
                      <a:pt x="191" y="22"/>
                    </a:cubicBezTo>
                    <a:cubicBezTo>
                      <a:pt x="188" y="20"/>
                      <a:pt x="185" y="19"/>
                      <a:pt x="182" y="19"/>
                    </a:cubicBezTo>
                    <a:cubicBezTo>
                      <a:pt x="178" y="19"/>
                      <a:pt x="178" y="19"/>
                      <a:pt x="178" y="19"/>
                    </a:cubicBezTo>
                    <a:cubicBezTo>
                      <a:pt x="159" y="2"/>
                      <a:pt x="159" y="2"/>
                      <a:pt x="159" y="2"/>
                    </a:cubicBezTo>
                    <a:cubicBezTo>
                      <a:pt x="158" y="1"/>
                      <a:pt x="156" y="0"/>
                      <a:pt x="154" y="0"/>
                    </a:cubicBezTo>
                  </a:path>
                </a:pathLst>
              </a:custGeom>
              <a:solidFill>
                <a:srgbClr val="C88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85" name="Freeform 17"/>
              <p:cNvSpPr>
                <a:spLocks noEditPoints="1"/>
              </p:cNvSpPr>
              <p:nvPr/>
            </p:nvSpPr>
            <p:spPr bwMode="auto">
              <a:xfrm>
                <a:off x="7451726" y="4932363"/>
                <a:ext cx="736600" cy="582613"/>
              </a:xfrm>
              <a:custGeom>
                <a:avLst/>
                <a:gdLst>
                  <a:gd name="T0" fmla="*/ 182 w 196"/>
                  <a:gd name="T1" fmla="*/ 0 h 155"/>
                  <a:gd name="T2" fmla="*/ 167 w 196"/>
                  <a:gd name="T3" fmla="*/ 0 h 155"/>
                  <a:gd name="T4" fmla="*/ 167 w 196"/>
                  <a:gd name="T5" fmla="*/ 7 h 155"/>
                  <a:gd name="T6" fmla="*/ 154 w 196"/>
                  <a:gd name="T7" fmla="*/ 18 h 155"/>
                  <a:gd name="T8" fmla="*/ 141 w 196"/>
                  <a:gd name="T9" fmla="*/ 7 h 155"/>
                  <a:gd name="T10" fmla="*/ 141 w 196"/>
                  <a:gd name="T11" fmla="*/ 0 h 155"/>
                  <a:gd name="T12" fmla="*/ 111 w 196"/>
                  <a:gd name="T13" fmla="*/ 0 h 155"/>
                  <a:gd name="T14" fmla="*/ 111 w 196"/>
                  <a:gd name="T15" fmla="*/ 7 h 155"/>
                  <a:gd name="T16" fmla="*/ 98 w 196"/>
                  <a:gd name="T17" fmla="*/ 18 h 155"/>
                  <a:gd name="T18" fmla="*/ 85 w 196"/>
                  <a:gd name="T19" fmla="*/ 7 h 155"/>
                  <a:gd name="T20" fmla="*/ 85 w 196"/>
                  <a:gd name="T21" fmla="*/ 0 h 155"/>
                  <a:gd name="T22" fmla="*/ 55 w 196"/>
                  <a:gd name="T23" fmla="*/ 0 h 155"/>
                  <a:gd name="T24" fmla="*/ 55 w 196"/>
                  <a:gd name="T25" fmla="*/ 7 h 155"/>
                  <a:gd name="T26" fmla="*/ 42 w 196"/>
                  <a:gd name="T27" fmla="*/ 18 h 155"/>
                  <a:gd name="T28" fmla="*/ 29 w 196"/>
                  <a:gd name="T29" fmla="*/ 7 h 155"/>
                  <a:gd name="T30" fmla="*/ 29 w 196"/>
                  <a:gd name="T31" fmla="*/ 0 h 155"/>
                  <a:gd name="T32" fmla="*/ 15 w 196"/>
                  <a:gd name="T33" fmla="*/ 0 h 155"/>
                  <a:gd name="T34" fmla="*/ 0 w 196"/>
                  <a:gd name="T35" fmla="*/ 14 h 155"/>
                  <a:gd name="T36" fmla="*/ 0 w 196"/>
                  <a:gd name="T37" fmla="*/ 141 h 155"/>
                  <a:gd name="T38" fmla="*/ 15 w 196"/>
                  <a:gd name="T39" fmla="*/ 155 h 155"/>
                  <a:gd name="T40" fmla="*/ 182 w 196"/>
                  <a:gd name="T41" fmla="*/ 155 h 155"/>
                  <a:gd name="T42" fmla="*/ 196 w 196"/>
                  <a:gd name="T43" fmla="*/ 141 h 155"/>
                  <a:gd name="T44" fmla="*/ 196 w 196"/>
                  <a:gd name="T45" fmla="*/ 14 h 155"/>
                  <a:gd name="T46" fmla="*/ 182 w 196"/>
                  <a:gd name="T47" fmla="*/ 0 h 155"/>
                  <a:gd name="T48" fmla="*/ 179 w 196"/>
                  <a:gd name="T49" fmla="*/ 139 h 155"/>
                  <a:gd name="T50" fmla="*/ 17 w 196"/>
                  <a:gd name="T51" fmla="*/ 139 h 155"/>
                  <a:gd name="T52" fmla="*/ 17 w 196"/>
                  <a:gd name="T53" fmla="*/ 33 h 155"/>
                  <a:gd name="T54" fmla="*/ 179 w 196"/>
                  <a:gd name="T55" fmla="*/ 33 h 155"/>
                  <a:gd name="T56" fmla="*/ 179 w 196"/>
                  <a:gd name="T57" fmla="*/ 13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6" h="155">
                    <a:moveTo>
                      <a:pt x="182" y="0"/>
                    </a:moveTo>
                    <a:cubicBezTo>
                      <a:pt x="167" y="0"/>
                      <a:pt x="167" y="0"/>
                      <a:pt x="167" y="0"/>
                    </a:cubicBezTo>
                    <a:cubicBezTo>
                      <a:pt x="167" y="7"/>
                      <a:pt x="167" y="7"/>
                      <a:pt x="167" y="7"/>
                    </a:cubicBezTo>
                    <a:cubicBezTo>
                      <a:pt x="167" y="13"/>
                      <a:pt x="161" y="18"/>
                      <a:pt x="154" y="18"/>
                    </a:cubicBezTo>
                    <a:cubicBezTo>
                      <a:pt x="147" y="18"/>
                      <a:pt x="141" y="13"/>
                      <a:pt x="141" y="7"/>
                    </a:cubicBezTo>
                    <a:cubicBezTo>
                      <a:pt x="141" y="0"/>
                      <a:pt x="141" y="0"/>
                      <a:pt x="141" y="0"/>
                    </a:cubicBezTo>
                    <a:cubicBezTo>
                      <a:pt x="111" y="0"/>
                      <a:pt x="111" y="0"/>
                      <a:pt x="111" y="0"/>
                    </a:cubicBezTo>
                    <a:cubicBezTo>
                      <a:pt x="111" y="7"/>
                      <a:pt x="111" y="7"/>
                      <a:pt x="111" y="7"/>
                    </a:cubicBezTo>
                    <a:cubicBezTo>
                      <a:pt x="111" y="13"/>
                      <a:pt x="105" y="18"/>
                      <a:pt x="98" y="18"/>
                    </a:cubicBezTo>
                    <a:cubicBezTo>
                      <a:pt x="91" y="18"/>
                      <a:pt x="85" y="13"/>
                      <a:pt x="85" y="7"/>
                    </a:cubicBezTo>
                    <a:cubicBezTo>
                      <a:pt x="85" y="0"/>
                      <a:pt x="85" y="0"/>
                      <a:pt x="85" y="0"/>
                    </a:cubicBezTo>
                    <a:cubicBezTo>
                      <a:pt x="55" y="0"/>
                      <a:pt x="55" y="0"/>
                      <a:pt x="55" y="0"/>
                    </a:cubicBezTo>
                    <a:cubicBezTo>
                      <a:pt x="55" y="7"/>
                      <a:pt x="55" y="7"/>
                      <a:pt x="55" y="7"/>
                    </a:cubicBezTo>
                    <a:cubicBezTo>
                      <a:pt x="55" y="13"/>
                      <a:pt x="49" y="18"/>
                      <a:pt x="42" y="18"/>
                    </a:cubicBezTo>
                    <a:cubicBezTo>
                      <a:pt x="35" y="18"/>
                      <a:pt x="29" y="13"/>
                      <a:pt x="29" y="7"/>
                    </a:cubicBezTo>
                    <a:cubicBezTo>
                      <a:pt x="29" y="0"/>
                      <a:pt x="29" y="0"/>
                      <a:pt x="29" y="0"/>
                    </a:cubicBezTo>
                    <a:cubicBezTo>
                      <a:pt x="15" y="0"/>
                      <a:pt x="15" y="0"/>
                      <a:pt x="15" y="0"/>
                    </a:cubicBezTo>
                    <a:cubicBezTo>
                      <a:pt x="7" y="0"/>
                      <a:pt x="0" y="6"/>
                      <a:pt x="0" y="14"/>
                    </a:cubicBezTo>
                    <a:cubicBezTo>
                      <a:pt x="0" y="141"/>
                      <a:pt x="0" y="141"/>
                      <a:pt x="0" y="141"/>
                    </a:cubicBezTo>
                    <a:cubicBezTo>
                      <a:pt x="0" y="149"/>
                      <a:pt x="7" y="155"/>
                      <a:pt x="15" y="155"/>
                    </a:cubicBezTo>
                    <a:cubicBezTo>
                      <a:pt x="182" y="155"/>
                      <a:pt x="182" y="155"/>
                      <a:pt x="182" y="155"/>
                    </a:cubicBezTo>
                    <a:cubicBezTo>
                      <a:pt x="190" y="155"/>
                      <a:pt x="196" y="149"/>
                      <a:pt x="196" y="141"/>
                    </a:cubicBezTo>
                    <a:cubicBezTo>
                      <a:pt x="196" y="14"/>
                      <a:pt x="196" y="14"/>
                      <a:pt x="196" y="14"/>
                    </a:cubicBezTo>
                    <a:cubicBezTo>
                      <a:pt x="196" y="6"/>
                      <a:pt x="190" y="0"/>
                      <a:pt x="182" y="0"/>
                    </a:cubicBezTo>
                    <a:close/>
                    <a:moveTo>
                      <a:pt x="179" y="139"/>
                    </a:moveTo>
                    <a:cubicBezTo>
                      <a:pt x="17" y="139"/>
                      <a:pt x="17" y="139"/>
                      <a:pt x="17" y="139"/>
                    </a:cubicBezTo>
                    <a:cubicBezTo>
                      <a:pt x="17" y="33"/>
                      <a:pt x="17" y="33"/>
                      <a:pt x="17" y="33"/>
                    </a:cubicBezTo>
                    <a:cubicBezTo>
                      <a:pt x="179" y="33"/>
                      <a:pt x="179" y="33"/>
                      <a:pt x="179" y="33"/>
                    </a:cubicBezTo>
                    <a:lnTo>
                      <a:pt x="179" y="1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86" name="Freeform 18"/>
              <p:cNvSpPr>
                <a:spLocks/>
              </p:cNvSpPr>
              <p:nvPr/>
            </p:nvSpPr>
            <p:spPr bwMode="auto">
              <a:xfrm>
                <a:off x="7797801" y="4860925"/>
                <a:ext cx="44450" cy="112713"/>
              </a:xfrm>
              <a:custGeom>
                <a:avLst/>
                <a:gdLst>
                  <a:gd name="T0" fmla="*/ 6 w 12"/>
                  <a:gd name="T1" fmla="*/ 30 h 30"/>
                  <a:gd name="T2" fmla="*/ 12 w 12"/>
                  <a:gd name="T3" fmla="*/ 26 h 30"/>
                  <a:gd name="T4" fmla="*/ 12 w 12"/>
                  <a:gd name="T5" fmla="*/ 19 h 30"/>
                  <a:gd name="T6" fmla="*/ 12 w 12"/>
                  <a:gd name="T7" fmla="*/ 4 h 30"/>
                  <a:gd name="T8" fmla="*/ 6 w 12"/>
                  <a:gd name="T9" fmla="*/ 0 h 30"/>
                  <a:gd name="T10" fmla="*/ 0 w 12"/>
                  <a:gd name="T11" fmla="*/ 4 h 30"/>
                  <a:gd name="T12" fmla="*/ 0 w 12"/>
                  <a:gd name="T13" fmla="*/ 19 h 30"/>
                  <a:gd name="T14" fmla="*/ 0 w 12"/>
                  <a:gd name="T15" fmla="*/ 26 h 30"/>
                  <a:gd name="T16" fmla="*/ 6 w 12"/>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6" y="30"/>
                    </a:moveTo>
                    <a:cubicBezTo>
                      <a:pt x="10" y="30"/>
                      <a:pt x="12" y="28"/>
                      <a:pt x="12" y="26"/>
                    </a:cubicBezTo>
                    <a:cubicBezTo>
                      <a:pt x="12" y="19"/>
                      <a:pt x="12" y="19"/>
                      <a:pt x="12" y="19"/>
                    </a:cubicBezTo>
                    <a:cubicBezTo>
                      <a:pt x="12" y="4"/>
                      <a:pt x="12" y="4"/>
                      <a:pt x="12" y="4"/>
                    </a:cubicBezTo>
                    <a:cubicBezTo>
                      <a:pt x="12" y="2"/>
                      <a:pt x="10" y="0"/>
                      <a:pt x="6" y="0"/>
                    </a:cubicBezTo>
                    <a:cubicBezTo>
                      <a:pt x="3" y="0"/>
                      <a:pt x="0" y="2"/>
                      <a:pt x="0" y="4"/>
                    </a:cubicBezTo>
                    <a:cubicBezTo>
                      <a:pt x="0" y="19"/>
                      <a:pt x="0" y="19"/>
                      <a:pt x="0" y="19"/>
                    </a:cubicBezTo>
                    <a:cubicBezTo>
                      <a:pt x="0" y="26"/>
                      <a:pt x="0" y="26"/>
                      <a:pt x="0" y="26"/>
                    </a:cubicBezTo>
                    <a:cubicBezTo>
                      <a:pt x="0" y="28"/>
                      <a:pt x="3" y="30"/>
                      <a:pt x="6"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87" name="Freeform 19"/>
              <p:cNvSpPr>
                <a:spLocks/>
              </p:cNvSpPr>
              <p:nvPr/>
            </p:nvSpPr>
            <p:spPr bwMode="auto">
              <a:xfrm>
                <a:off x="8007351" y="4860925"/>
                <a:ext cx="44450" cy="112713"/>
              </a:xfrm>
              <a:custGeom>
                <a:avLst/>
                <a:gdLst>
                  <a:gd name="T0" fmla="*/ 6 w 12"/>
                  <a:gd name="T1" fmla="*/ 30 h 30"/>
                  <a:gd name="T2" fmla="*/ 12 w 12"/>
                  <a:gd name="T3" fmla="*/ 26 h 30"/>
                  <a:gd name="T4" fmla="*/ 12 w 12"/>
                  <a:gd name="T5" fmla="*/ 19 h 30"/>
                  <a:gd name="T6" fmla="*/ 12 w 12"/>
                  <a:gd name="T7" fmla="*/ 4 h 30"/>
                  <a:gd name="T8" fmla="*/ 6 w 12"/>
                  <a:gd name="T9" fmla="*/ 0 h 30"/>
                  <a:gd name="T10" fmla="*/ 0 w 12"/>
                  <a:gd name="T11" fmla="*/ 4 h 30"/>
                  <a:gd name="T12" fmla="*/ 0 w 12"/>
                  <a:gd name="T13" fmla="*/ 19 h 30"/>
                  <a:gd name="T14" fmla="*/ 0 w 12"/>
                  <a:gd name="T15" fmla="*/ 26 h 30"/>
                  <a:gd name="T16" fmla="*/ 6 w 12"/>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6" y="30"/>
                    </a:moveTo>
                    <a:cubicBezTo>
                      <a:pt x="10" y="30"/>
                      <a:pt x="12" y="28"/>
                      <a:pt x="12" y="26"/>
                    </a:cubicBezTo>
                    <a:cubicBezTo>
                      <a:pt x="12" y="19"/>
                      <a:pt x="12" y="19"/>
                      <a:pt x="12" y="19"/>
                    </a:cubicBezTo>
                    <a:cubicBezTo>
                      <a:pt x="12" y="4"/>
                      <a:pt x="12" y="4"/>
                      <a:pt x="12" y="4"/>
                    </a:cubicBezTo>
                    <a:cubicBezTo>
                      <a:pt x="12" y="2"/>
                      <a:pt x="10" y="0"/>
                      <a:pt x="6" y="0"/>
                    </a:cubicBezTo>
                    <a:cubicBezTo>
                      <a:pt x="3" y="0"/>
                      <a:pt x="0" y="2"/>
                      <a:pt x="0" y="4"/>
                    </a:cubicBezTo>
                    <a:cubicBezTo>
                      <a:pt x="0" y="19"/>
                      <a:pt x="0" y="19"/>
                      <a:pt x="0" y="19"/>
                    </a:cubicBezTo>
                    <a:cubicBezTo>
                      <a:pt x="0" y="26"/>
                      <a:pt x="0" y="26"/>
                      <a:pt x="0" y="26"/>
                    </a:cubicBezTo>
                    <a:cubicBezTo>
                      <a:pt x="0" y="28"/>
                      <a:pt x="3" y="30"/>
                      <a:pt x="6"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48" name="Freeform 20"/>
              <p:cNvSpPr>
                <a:spLocks/>
              </p:cNvSpPr>
              <p:nvPr/>
            </p:nvSpPr>
            <p:spPr bwMode="auto">
              <a:xfrm>
                <a:off x="7586663" y="4860925"/>
                <a:ext cx="44450" cy="112713"/>
              </a:xfrm>
              <a:custGeom>
                <a:avLst/>
                <a:gdLst>
                  <a:gd name="T0" fmla="*/ 6 w 12"/>
                  <a:gd name="T1" fmla="*/ 30 h 30"/>
                  <a:gd name="T2" fmla="*/ 12 w 12"/>
                  <a:gd name="T3" fmla="*/ 26 h 30"/>
                  <a:gd name="T4" fmla="*/ 12 w 12"/>
                  <a:gd name="T5" fmla="*/ 19 h 30"/>
                  <a:gd name="T6" fmla="*/ 12 w 12"/>
                  <a:gd name="T7" fmla="*/ 4 h 30"/>
                  <a:gd name="T8" fmla="*/ 6 w 12"/>
                  <a:gd name="T9" fmla="*/ 0 h 30"/>
                  <a:gd name="T10" fmla="*/ 0 w 12"/>
                  <a:gd name="T11" fmla="*/ 4 h 30"/>
                  <a:gd name="T12" fmla="*/ 0 w 12"/>
                  <a:gd name="T13" fmla="*/ 19 h 30"/>
                  <a:gd name="T14" fmla="*/ 0 w 12"/>
                  <a:gd name="T15" fmla="*/ 26 h 30"/>
                  <a:gd name="T16" fmla="*/ 6 w 12"/>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6" y="30"/>
                    </a:moveTo>
                    <a:cubicBezTo>
                      <a:pt x="10" y="30"/>
                      <a:pt x="12" y="28"/>
                      <a:pt x="12" y="26"/>
                    </a:cubicBezTo>
                    <a:cubicBezTo>
                      <a:pt x="12" y="19"/>
                      <a:pt x="12" y="19"/>
                      <a:pt x="12" y="19"/>
                    </a:cubicBezTo>
                    <a:cubicBezTo>
                      <a:pt x="12" y="4"/>
                      <a:pt x="12" y="4"/>
                      <a:pt x="12" y="4"/>
                    </a:cubicBezTo>
                    <a:cubicBezTo>
                      <a:pt x="12" y="2"/>
                      <a:pt x="10" y="0"/>
                      <a:pt x="6" y="0"/>
                    </a:cubicBezTo>
                    <a:cubicBezTo>
                      <a:pt x="3" y="0"/>
                      <a:pt x="0" y="2"/>
                      <a:pt x="0" y="4"/>
                    </a:cubicBezTo>
                    <a:cubicBezTo>
                      <a:pt x="0" y="19"/>
                      <a:pt x="0" y="19"/>
                      <a:pt x="0" y="19"/>
                    </a:cubicBezTo>
                    <a:cubicBezTo>
                      <a:pt x="0" y="26"/>
                      <a:pt x="0" y="26"/>
                      <a:pt x="0" y="26"/>
                    </a:cubicBezTo>
                    <a:cubicBezTo>
                      <a:pt x="0" y="28"/>
                      <a:pt x="3" y="30"/>
                      <a:pt x="6"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49" name="Freeform 21"/>
              <p:cNvSpPr>
                <a:spLocks/>
              </p:cNvSpPr>
              <p:nvPr/>
            </p:nvSpPr>
            <p:spPr bwMode="auto">
              <a:xfrm>
                <a:off x="7702551" y="5078413"/>
                <a:ext cx="95250" cy="98425"/>
              </a:xfrm>
              <a:custGeom>
                <a:avLst/>
                <a:gdLst>
                  <a:gd name="T0" fmla="*/ 25 w 25"/>
                  <a:gd name="T1" fmla="*/ 21 h 26"/>
                  <a:gd name="T2" fmla="*/ 20 w 25"/>
                  <a:gd name="T3" fmla="*/ 26 h 26"/>
                  <a:gd name="T4" fmla="*/ 5 w 25"/>
                  <a:gd name="T5" fmla="*/ 26 h 26"/>
                  <a:gd name="T6" fmla="*/ 0 w 25"/>
                  <a:gd name="T7" fmla="*/ 21 h 26"/>
                  <a:gd name="T8" fmla="*/ 0 w 25"/>
                  <a:gd name="T9" fmla="*/ 5 h 26"/>
                  <a:gd name="T10" fmla="*/ 5 w 25"/>
                  <a:gd name="T11" fmla="*/ 0 h 26"/>
                  <a:gd name="T12" fmla="*/ 20 w 25"/>
                  <a:gd name="T13" fmla="*/ 0 h 26"/>
                  <a:gd name="T14" fmla="*/ 25 w 25"/>
                  <a:gd name="T15" fmla="*/ 5 h 26"/>
                  <a:gd name="T16" fmla="*/ 25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5" y="21"/>
                    </a:moveTo>
                    <a:cubicBezTo>
                      <a:pt x="25" y="23"/>
                      <a:pt x="23" y="26"/>
                      <a:pt x="20" y="26"/>
                    </a:cubicBezTo>
                    <a:cubicBezTo>
                      <a:pt x="5" y="26"/>
                      <a:pt x="5" y="26"/>
                      <a:pt x="5" y="26"/>
                    </a:cubicBezTo>
                    <a:cubicBezTo>
                      <a:pt x="2" y="26"/>
                      <a:pt x="0" y="23"/>
                      <a:pt x="0" y="21"/>
                    </a:cubicBezTo>
                    <a:cubicBezTo>
                      <a:pt x="0" y="5"/>
                      <a:pt x="0" y="5"/>
                      <a:pt x="0" y="5"/>
                    </a:cubicBezTo>
                    <a:cubicBezTo>
                      <a:pt x="0" y="3"/>
                      <a:pt x="2" y="0"/>
                      <a:pt x="5" y="0"/>
                    </a:cubicBezTo>
                    <a:cubicBezTo>
                      <a:pt x="20" y="0"/>
                      <a:pt x="20" y="0"/>
                      <a:pt x="20" y="0"/>
                    </a:cubicBezTo>
                    <a:cubicBezTo>
                      <a:pt x="23" y="0"/>
                      <a:pt x="25" y="3"/>
                      <a:pt x="25" y="5"/>
                    </a:cubicBezTo>
                    <a:lnTo>
                      <a:pt x="25"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50" name="Freeform 22"/>
              <p:cNvSpPr>
                <a:spLocks/>
              </p:cNvSpPr>
              <p:nvPr/>
            </p:nvSpPr>
            <p:spPr bwMode="auto">
              <a:xfrm>
                <a:off x="7845426" y="5078413"/>
                <a:ext cx="93663" cy="98425"/>
              </a:xfrm>
              <a:custGeom>
                <a:avLst/>
                <a:gdLst>
                  <a:gd name="T0" fmla="*/ 25 w 25"/>
                  <a:gd name="T1" fmla="*/ 21 h 26"/>
                  <a:gd name="T2" fmla="*/ 20 w 25"/>
                  <a:gd name="T3" fmla="*/ 26 h 26"/>
                  <a:gd name="T4" fmla="*/ 5 w 25"/>
                  <a:gd name="T5" fmla="*/ 26 h 26"/>
                  <a:gd name="T6" fmla="*/ 0 w 25"/>
                  <a:gd name="T7" fmla="*/ 21 h 26"/>
                  <a:gd name="T8" fmla="*/ 0 w 25"/>
                  <a:gd name="T9" fmla="*/ 5 h 26"/>
                  <a:gd name="T10" fmla="*/ 5 w 25"/>
                  <a:gd name="T11" fmla="*/ 0 h 26"/>
                  <a:gd name="T12" fmla="*/ 20 w 25"/>
                  <a:gd name="T13" fmla="*/ 0 h 26"/>
                  <a:gd name="T14" fmla="*/ 25 w 25"/>
                  <a:gd name="T15" fmla="*/ 5 h 26"/>
                  <a:gd name="T16" fmla="*/ 25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5" y="21"/>
                    </a:moveTo>
                    <a:cubicBezTo>
                      <a:pt x="25" y="23"/>
                      <a:pt x="23" y="26"/>
                      <a:pt x="20" y="26"/>
                    </a:cubicBezTo>
                    <a:cubicBezTo>
                      <a:pt x="5" y="26"/>
                      <a:pt x="5" y="26"/>
                      <a:pt x="5" y="26"/>
                    </a:cubicBezTo>
                    <a:cubicBezTo>
                      <a:pt x="2" y="26"/>
                      <a:pt x="0" y="23"/>
                      <a:pt x="0" y="21"/>
                    </a:cubicBezTo>
                    <a:cubicBezTo>
                      <a:pt x="0" y="5"/>
                      <a:pt x="0" y="5"/>
                      <a:pt x="0" y="5"/>
                    </a:cubicBezTo>
                    <a:cubicBezTo>
                      <a:pt x="0" y="3"/>
                      <a:pt x="2" y="0"/>
                      <a:pt x="5" y="0"/>
                    </a:cubicBezTo>
                    <a:cubicBezTo>
                      <a:pt x="20" y="0"/>
                      <a:pt x="20" y="0"/>
                      <a:pt x="20" y="0"/>
                    </a:cubicBezTo>
                    <a:cubicBezTo>
                      <a:pt x="23" y="0"/>
                      <a:pt x="25" y="3"/>
                      <a:pt x="25" y="5"/>
                    </a:cubicBezTo>
                    <a:lnTo>
                      <a:pt x="25"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88" name="Freeform 23"/>
              <p:cNvSpPr>
                <a:spLocks/>
              </p:cNvSpPr>
              <p:nvPr/>
            </p:nvSpPr>
            <p:spPr bwMode="auto">
              <a:xfrm>
                <a:off x="7985126" y="5078413"/>
                <a:ext cx="96838" cy="98425"/>
              </a:xfrm>
              <a:custGeom>
                <a:avLst/>
                <a:gdLst>
                  <a:gd name="T0" fmla="*/ 26 w 26"/>
                  <a:gd name="T1" fmla="*/ 21 h 26"/>
                  <a:gd name="T2" fmla="*/ 21 w 26"/>
                  <a:gd name="T3" fmla="*/ 26 h 26"/>
                  <a:gd name="T4" fmla="*/ 6 w 26"/>
                  <a:gd name="T5" fmla="*/ 26 h 26"/>
                  <a:gd name="T6" fmla="*/ 0 w 26"/>
                  <a:gd name="T7" fmla="*/ 21 h 26"/>
                  <a:gd name="T8" fmla="*/ 0 w 26"/>
                  <a:gd name="T9" fmla="*/ 5 h 26"/>
                  <a:gd name="T10" fmla="*/ 6 w 26"/>
                  <a:gd name="T11" fmla="*/ 0 h 26"/>
                  <a:gd name="T12" fmla="*/ 21 w 26"/>
                  <a:gd name="T13" fmla="*/ 0 h 26"/>
                  <a:gd name="T14" fmla="*/ 26 w 26"/>
                  <a:gd name="T15" fmla="*/ 5 h 26"/>
                  <a:gd name="T16" fmla="*/ 26 w 26"/>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26" y="21"/>
                    </a:moveTo>
                    <a:cubicBezTo>
                      <a:pt x="26" y="23"/>
                      <a:pt x="24" y="26"/>
                      <a:pt x="21" y="26"/>
                    </a:cubicBezTo>
                    <a:cubicBezTo>
                      <a:pt x="6" y="26"/>
                      <a:pt x="6" y="26"/>
                      <a:pt x="6" y="26"/>
                    </a:cubicBezTo>
                    <a:cubicBezTo>
                      <a:pt x="3" y="26"/>
                      <a:pt x="0" y="23"/>
                      <a:pt x="0" y="21"/>
                    </a:cubicBezTo>
                    <a:cubicBezTo>
                      <a:pt x="0" y="5"/>
                      <a:pt x="0" y="5"/>
                      <a:pt x="0" y="5"/>
                    </a:cubicBezTo>
                    <a:cubicBezTo>
                      <a:pt x="0" y="3"/>
                      <a:pt x="3" y="0"/>
                      <a:pt x="6" y="0"/>
                    </a:cubicBezTo>
                    <a:cubicBezTo>
                      <a:pt x="21" y="0"/>
                      <a:pt x="21" y="0"/>
                      <a:pt x="21" y="0"/>
                    </a:cubicBezTo>
                    <a:cubicBezTo>
                      <a:pt x="24" y="0"/>
                      <a:pt x="26" y="3"/>
                      <a:pt x="26" y="5"/>
                    </a:cubicBezTo>
                    <a:lnTo>
                      <a:pt x="26"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89" name="Freeform 24"/>
              <p:cNvSpPr>
                <a:spLocks/>
              </p:cNvSpPr>
              <p:nvPr/>
            </p:nvSpPr>
            <p:spPr bwMode="auto">
              <a:xfrm>
                <a:off x="7702551" y="5203825"/>
                <a:ext cx="95250" cy="96838"/>
              </a:xfrm>
              <a:custGeom>
                <a:avLst/>
                <a:gdLst>
                  <a:gd name="T0" fmla="*/ 25 w 25"/>
                  <a:gd name="T1" fmla="*/ 21 h 26"/>
                  <a:gd name="T2" fmla="*/ 20 w 25"/>
                  <a:gd name="T3" fmla="*/ 26 h 26"/>
                  <a:gd name="T4" fmla="*/ 5 w 25"/>
                  <a:gd name="T5" fmla="*/ 26 h 26"/>
                  <a:gd name="T6" fmla="*/ 0 w 25"/>
                  <a:gd name="T7" fmla="*/ 21 h 26"/>
                  <a:gd name="T8" fmla="*/ 0 w 25"/>
                  <a:gd name="T9" fmla="*/ 5 h 26"/>
                  <a:gd name="T10" fmla="*/ 5 w 25"/>
                  <a:gd name="T11" fmla="*/ 0 h 26"/>
                  <a:gd name="T12" fmla="*/ 20 w 25"/>
                  <a:gd name="T13" fmla="*/ 0 h 26"/>
                  <a:gd name="T14" fmla="*/ 25 w 25"/>
                  <a:gd name="T15" fmla="*/ 5 h 26"/>
                  <a:gd name="T16" fmla="*/ 25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5" y="21"/>
                    </a:moveTo>
                    <a:cubicBezTo>
                      <a:pt x="25" y="23"/>
                      <a:pt x="23" y="26"/>
                      <a:pt x="20" y="26"/>
                    </a:cubicBezTo>
                    <a:cubicBezTo>
                      <a:pt x="5" y="26"/>
                      <a:pt x="5" y="26"/>
                      <a:pt x="5" y="26"/>
                    </a:cubicBezTo>
                    <a:cubicBezTo>
                      <a:pt x="2" y="26"/>
                      <a:pt x="0" y="23"/>
                      <a:pt x="0" y="21"/>
                    </a:cubicBezTo>
                    <a:cubicBezTo>
                      <a:pt x="0" y="5"/>
                      <a:pt x="0" y="5"/>
                      <a:pt x="0" y="5"/>
                    </a:cubicBezTo>
                    <a:cubicBezTo>
                      <a:pt x="0" y="3"/>
                      <a:pt x="2" y="0"/>
                      <a:pt x="5" y="0"/>
                    </a:cubicBezTo>
                    <a:cubicBezTo>
                      <a:pt x="20" y="0"/>
                      <a:pt x="20" y="0"/>
                      <a:pt x="20" y="0"/>
                    </a:cubicBezTo>
                    <a:cubicBezTo>
                      <a:pt x="23" y="0"/>
                      <a:pt x="25" y="3"/>
                      <a:pt x="25" y="5"/>
                    </a:cubicBezTo>
                    <a:lnTo>
                      <a:pt x="25"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0" name="Freeform 25"/>
              <p:cNvSpPr>
                <a:spLocks/>
              </p:cNvSpPr>
              <p:nvPr/>
            </p:nvSpPr>
            <p:spPr bwMode="auto">
              <a:xfrm>
                <a:off x="7559676" y="5203825"/>
                <a:ext cx="95250" cy="96838"/>
              </a:xfrm>
              <a:custGeom>
                <a:avLst/>
                <a:gdLst>
                  <a:gd name="T0" fmla="*/ 25 w 25"/>
                  <a:gd name="T1" fmla="*/ 21 h 26"/>
                  <a:gd name="T2" fmla="*/ 20 w 25"/>
                  <a:gd name="T3" fmla="*/ 26 h 26"/>
                  <a:gd name="T4" fmla="*/ 5 w 25"/>
                  <a:gd name="T5" fmla="*/ 26 h 26"/>
                  <a:gd name="T6" fmla="*/ 0 w 25"/>
                  <a:gd name="T7" fmla="*/ 21 h 26"/>
                  <a:gd name="T8" fmla="*/ 0 w 25"/>
                  <a:gd name="T9" fmla="*/ 5 h 26"/>
                  <a:gd name="T10" fmla="*/ 5 w 25"/>
                  <a:gd name="T11" fmla="*/ 0 h 26"/>
                  <a:gd name="T12" fmla="*/ 20 w 25"/>
                  <a:gd name="T13" fmla="*/ 0 h 26"/>
                  <a:gd name="T14" fmla="*/ 25 w 25"/>
                  <a:gd name="T15" fmla="*/ 5 h 26"/>
                  <a:gd name="T16" fmla="*/ 25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5" y="21"/>
                    </a:moveTo>
                    <a:cubicBezTo>
                      <a:pt x="25" y="23"/>
                      <a:pt x="23" y="26"/>
                      <a:pt x="20" y="26"/>
                    </a:cubicBezTo>
                    <a:cubicBezTo>
                      <a:pt x="5" y="26"/>
                      <a:pt x="5" y="26"/>
                      <a:pt x="5" y="26"/>
                    </a:cubicBezTo>
                    <a:cubicBezTo>
                      <a:pt x="2" y="26"/>
                      <a:pt x="0" y="23"/>
                      <a:pt x="0" y="21"/>
                    </a:cubicBezTo>
                    <a:cubicBezTo>
                      <a:pt x="0" y="5"/>
                      <a:pt x="0" y="5"/>
                      <a:pt x="0" y="5"/>
                    </a:cubicBezTo>
                    <a:cubicBezTo>
                      <a:pt x="0" y="3"/>
                      <a:pt x="2" y="0"/>
                      <a:pt x="5" y="0"/>
                    </a:cubicBezTo>
                    <a:cubicBezTo>
                      <a:pt x="20" y="0"/>
                      <a:pt x="20" y="0"/>
                      <a:pt x="20" y="0"/>
                    </a:cubicBezTo>
                    <a:cubicBezTo>
                      <a:pt x="23" y="0"/>
                      <a:pt x="25" y="3"/>
                      <a:pt x="25" y="5"/>
                    </a:cubicBezTo>
                    <a:lnTo>
                      <a:pt x="25"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1" name="Freeform 26"/>
              <p:cNvSpPr>
                <a:spLocks/>
              </p:cNvSpPr>
              <p:nvPr/>
            </p:nvSpPr>
            <p:spPr bwMode="auto">
              <a:xfrm>
                <a:off x="7845426" y="5203825"/>
                <a:ext cx="93663" cy="96838"/>
              </a:xfrm>
              <a:custGeom>
                <a:avLst/>
                <a:gdLst>
                  <a:gd name="T0" fmla="*/ 25 w 25"/>
                  <a:gd name="T1" fmla="*/ 21 h 26"/>
                  <a:gd name="T2" fmla="*/ 20 w 25"/>
                  <a:gd name="T3" fmla="*/ 26 h 26"/>
                  <a:gd name="T4" fmla="*/ 5 w 25"/>
                  <a:gd name="T5" fmla="*/ 26 h 26"/>
                  <a:gd name="T6" fmla="*/ 0 w 25"/>
                  <a:gd name="T7" fmla="*/ 21 h 26"/>
                  <a:gd name="T8" fmla="*/ 0 w 25"/>
                  <a:gd name="T9" fmla="*/ 5 h 26"/>
                  <a:gd name="T10" fmla="*/ 5 w 25"/>
                  <a:gd name="T11" fmla="*/ 0 h 26"/>
                  <a:gd name="T12" fmla="*/ 20 w 25"/>
                  <a:gd name="T13" fmla="*/ 0 h 26"/>
                  <a:gd name="T14" fmla="*/ 25 w 25"/>
                  <a:gd name="T15" fmla="*/ 5 h 26"/>
                  <a:gd name="T16" fmla="*/ 25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5" y="21"/>
                    </a:moveTo>
                    <a:cubicBezTo>
                      <a:pt x="25" y="23"/>
                      <a:pt x="23" y="26"/>
                      <a:pt x="20" y="26"/>
                    </a:cubicBezTo>
                    <a:cubicBezTo>
                      <a:pt x="5" y="26"/>
                      <a:pt x="5" y="26"/>
                      <a:pt x="5" y="26"/>
                    </a:cubicBezTo>
                    <a:cubicBezTo>
                      <a:pt x="2" y="26"/>
                      <a:pt x="0" y="23"/>
                      <a:pt x="0" y="21"/>
                    </a:cubicBezTo>
                    <a:cubicBezTo>
                      <a:pt x="0" y="5"/>
                      <a:pt x="0" y="5"/>
                      <a:pt x="0" y="5"/>
                    </a:cubicBezTo>
                    <a:cubicBezTo>
                      <a:pt x="0" y="3"/>
                      <a:pt x="2" y="0"/>
                      <a:pt x="5" y="0"/>
                    </a:cubicBezTo>
                    <a:cubicBezTo>
                      <a:pt x="20" y="0"/>
                      <a:pt x="20" y="0"/>
                      <a:pt x="20" y="0"/>
                    </a:cubicBezTo>
                    <a:cubicBezTo>
                      <a:pt x="23" y="0"/>
                      <a:pt x="25" y="3"/>
                      <a:pt x="25" y="5"/>
                    </a:cubicBezTo>
                    <a:lnTo>
                      <a:pt x="25"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2" name="Freeform 27"/>
              <p:cNvSpPr>
                <a:spLocks/>
              </p:cNvSpPr>
              <p:nvPr/>
            </p:nvSpPr>
            <p:spPr bwMode="auto">
              <a:xfrm>
                <a:off x="7985126" y="5203825"/>
                <a:ext cx="96838" cy="96838"/>
              </a:xfrm>
              <a:custGeom>
                <a:avLst/>
                <a:gdLst>
                  <a:gd name="T0" fmla="*/ 26 w 26"/>
                  <a:gd name="T1" fmla="*/ 21 h 26"/>
                  <a:gd name="T2" fmla="*/ 21 w 26"/>
                  <a:gd name="T3" fmla="*/ 26 h 26"/>
                  <a:gd name="T4" fmla="*/ 6 w 26"/>
                  <a:gd name="T5" fmla="*/ 26 h 26"/>
                  <a:gd name="T6" fmla="*/ 0 w 26"/>
                  <a:gd name="T7" fmla="*/ 21 h 26"/>
                  <a:gd name="T8" fmla="*/ 0 w 26"/>
                  <a:gd name="T9" fmla="*/ 5 h 26"/>
                  <a:gd name="T10" fmla="*/ 6 w 26"/>
                  <a:gd name="T11" fmla="*/ 0 h 26"/>
                  <a:gd name="T12" fmla="*/ 21 w 26"/>
                  <a:gd name="T13" fmla="*/ 0 h 26"/>
                  <a:gd name="T14" fmla="*/ 26 w 26"/>
                  <a:gd name="T15" fmla="*/ 5 h 26"/>
                  <a:gd name="T16" fmla="*/ 26 w 26"/>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26" y="21"/>
                    </a:moveTo>
                    <a:cubicBezTo>
                      <a:pt x="26" y="23"/>
                      <a:pt x="24" y="26"/>
                      <a:pt x="21" y="26"/>
                    </a:cubicBezTo>
                    <a:cubicBezTo>
                      <a:pt x="6" y="26"/>
                      <a:pt x="6" y="26"/>
                      <a:pt x="6" y="26"/>
                    </a:cubicBezTo>
                    <a:cubicBezTo>
                      <a:pt x="3" y="26"/>
                      <a:pt x="0" y="23"/>
                      <a:pt x="0" y="21"/>
                    </a:cubicBezTo>
                    <a:cubicBezTo>
                      <a:pt x="0" y="5"/>
                      <a:pt x="0" y="5"/>
                      <a:pt x="0" y="5"/>
                    </a:cubicBezTo>
                    <a:cubicBezTo>
                      <a:pt x="0" y="3"/>
                      <a:pt x="3" y="0"/>
                      <a:pt x="6" y="0"/>
                    </a:cubicBezTo>
                    <a:cubicBezTo>
                      <a:pt x="21" y="0"/>
                      <a:pt x="21" y="0"/>
                      <a:pt x="21" y="0"/>
                    </a:cubicBezTo>
                    <a:cubicBezTo>
                      <a:pt x="24" y="0"/>
                      <a:pt x="26" y="3"/>
                      <a:pt x="26" y="5"/>
                    </a:cubicBezTo>
                    <a:lnTo>
                      <a:pt x="26"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3" name="Freeform 28"/>
              <p:cNvSpPr>
                <a:spLocks/>
              </p:cNvSpPr>
              <p:nvPr/>
            </p:nvSpPr>
            <p:spPr bwMode="auto">
              <a:xfrm>
                <a:off x="7702551" y="5327650"/>
                <a:ext cx="95250" cy="96838"/>
              </a:xfrm>
              <a:custGeom>
                <a:avLst/>
                <a:gdLst>
                  <a:gd name="T0" fmla="*/ 25 w 25"/>
                  <a:gd name="T1" fmla="*/ 20 h 26"/>
                  <a:gd name="T2" fmla="*/ 20 w 25"/>
                  <a:gd name="T3" fmla="*/ 26 h 26"/>
                  <a:gd name="T4" fmla="*/ 5 w 25"/>
                  <a:gd name="T5" fmla="*/ 26 h 26"/>
                  <a:gd name="T6" fmla="*/ 0 w 25"/>
                  <a:gd name="T7" fmla="*/ 20 h 26"/>
                  <a:gd name="T8" fmla="*/ 0 w 25"/>
                  <a:gd name="T9" fmla="*/ 5 h 26"/>
                  <a:gd name="T10" fmla="*/ 5 w 25"/>
                  <a:gd name="T11" fmla="*/ 0 h 26"/>
                  <a:gd name="T12" fmla="*/ 20 w 25"/>
                  <a:gd name="T13" fmla="*/ 0 h 26"/>
                  <a:gd name="T14" fmla="*/ 25 w 25"/>
                  <a:gd name="T15" fmla="*/ 5 h 26"/>
                  <a:gd name="T16" fmla="*/ 25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5" y="20"/>
                    </a:moveTo>
                    <a:cubicBezTo>
                      <a:pt x="25" y="23"/>
                      <a:pt x="23" y="26"/>
                      <a:pt x="20" y="26"/>
                    </a:cubicBezTo>
                    <a:cubicBezTo>
                      <a:pt x="5" y="26"/>
                      <a:pt x="5" y="26"/>
                      <a:pt x="5" y="26"/>
                    </a:cubicBezTo>
                    <a:cubicBezTo>
                      <a:pt x="2" y="26"/>
                      <a:pt x="0" y="23"/>
                      <a:pt x="0" y="20"/>
                    </a:cubicBezTo>
                    <a:cubicBezTo>
                      <a:pt x="0" y="5"/>
                      <a:pt x="0" y="5"/>
                      <a:pt x="0" y="5"/>
                    </a:cubicBezTo>
                    <a:cubicBezTo>
                      <a:pt x="0" y="2"/>
                      <a:pt x="2" y="0"/>
                      <a:pt x="5" y="0"/>
                    </a:cubicBezTo>
                    <a:cubicBezTo>
                      <a:pt x="20" y="0"/>
                      <a:pt x="20" y="0"/>
                      <a:pt x="20" y="0"/>
                    </a:cubicBezTo>
                    <a:cubicBezTo>
                      <a:pt x="23" y="0"/>
                      <a:pt x="25" y="2"/>
                      <a:pt x="25" y="5"/>
                    </a:cubicBezTo>
                    <a:lnTo>
                      <a:pt x="25"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4" name="Freeform 29"/>
              <p:cNvSpPr>
                <a:spLocks/>
              </p:cNvSpPr>
              <p:nvPr/>
            </p:nvSpPr>
            <p:spPr bwMode="auto">
              <a:xfrm>
                <a:off x="7559676" y="5327650"/>
                <a:ext cx="95250" cy="96838"/>
              </a:xfrm>
              <a:custGeom>
                <a:avLst/>
                <a:gdLst>
                  <a:gd name="T0" fmla="*/ 25 w 25"/>
                  <a:gd name="T1" fmla="*/ 20 h 26"/>
                  <a:gd name="T2" fmla="*/ 20 w 25"/>
                  <a:gd name="T3" fmla="*/ 26 h 26"/>
                  <a:gd name="T4" fmla="*/ 5 w 25"/>
                  <a:gd name="T5" fmla="*/ 26 h 26"/>
                  <a:gd name="T6" fmla="*/ 0 w 25"/>
                  <a:gd name="T7" fmla="*/ 20 h 26"/>
                  <a:gd name="T8" fmla="*/ 0 w 25"/>
                  <a:gd name="T9" fmla="*/ 5 h 26"/>
                  <a:gd name="T10" fmla="*/ 5 w 25"/>
                  <a:gd name="T11" fmla="*/ 0 h 26"/>
                  <a:gd name="T12" fmla="*/ 20 w 25"/>
                  <a:gd name="T13" fmla="*/ 0 h 26"/>
                  <a:gd name="T14" fmla="*/ 25 w 25"/>
                  <a:gd name="T15" fmla="*/ 5 h 26"/>
                  <a:gd name="T16" fmla="*/ 25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5" y="20"/>
                    </a:moveTo>
                    <a:cubicBezTo>
                      <a:pt x="25" y="23"/>
                      <a:pt x="23" y="26"/>
                      <a:pt x="20" y="26"/>
                    </a:cubicBezTo>
                    <a:cubicBezTo>
                      <a:pt x="5" y="26"/>
                      <a:pt x="5" y="26"/>
                      <a:pt x="5" y="26"/>
                    </a:cubicBezTo>
                    <a:cubicBezTo>
                      <a:pt x="2" y="26"/>
                      <a:pt x="0" y="23"/>
                      <a:pt x="0" y="20"/>
                    </a:cubicBezTo>
                    <a:cubicBezTo>
                      <a:pt x="0" y="5"/>
                      <a:pt x="0" y="5"/>
                      <a:pt x="0" y="5"/>
                    </a:cubicBezTo>
                    <a:cubicBezTo>
                      <a:pt x="0" y="2"/>
                      <a:pt x="2" y="0"/>
                      <a:pt x="5" y="0"/>
                    </a:cubicBezTo>
                    <a:cubicBezTo>
                      <a:pt x="20" y="0"/>
                      <a:pt x="20" y="0"/>
                      <a:pt x="20" y="0"/>
                    </a:cubicBezTo>
                    <a:cubicBezTo>
                      <a:pt x="23" y="0"/>
                      <a:pt x="25" y="2"/>
                      <a:pt x="25" y="5"/>
                    </a:cubicBezTo>
                    <a:lnTo>
                      <a:pt x="25"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5" name="Freeform 30"/>
              <p:cNvSpPr>
                <a:spLocks/>
              </p:cNvSpPr>
              <p:nvPr/>
            </p:nvSpPr>
            <p:spPr bwMode="auto">
              <a:xfrm>
                <a:off x="7845426" y="5327650"/>
                <a:ext cx="93663" cy="96838"/>
              </a:xfrm>
              <a:custGeom>
                <a:avLst/>
                <a:gdLst>
                  <a:gd name="T0" fmla="*/ 25 w 25"/>
                  <a:gd name="T1" fmla="*/ 20 h 26"/>
                  <a:gd name="T2" fmla="*/ 20 w 25"/>
                  <a:gd name="T3" fmla="*/ 26 h 26"/>
                  <a:gd name="T4" fmla="*/ 5 w 25"/>
                  <a:gd name="T5" fmla="*/ 26 h 26"/>
                  <a:gd name="T6" fmla="*/ 0 w 25"/>
                  <a:gd name="T7" fmla="*/ 20 h 26"/>
                  <a:gd name="T8" fmla="*/ 0 w 25"/>
                  <a:gd name="T9" fmla="*/ 5 h 26"/>
                  <a:gd name="T10" fmla="*/ 5 w 25"/>
                  <a:gd name="T11" fmla="*/ 0 h 26"/>
                  <a:gd name="T12" fmla="*/ 20 w 25"/>
                  <a:gd name="T13" fmla="*/ 0 h 26"/>
                  <a:gd name="T14" fmla="*/ 25 w 25"/>
                  <a:gd name="T15" fmla="*/ 5 h 26"/>
                  <a:gd name="T16" fmla="*/ 25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5" y="20"/>
                    </a:moveTo>
                    <a:cubicBezTo>
                      <a:pt x="25" y="23"/>
                      <a:pt x="23" y="26"/>
                      <a:pt x="20" y="26"/>
                    </a:cubicBezTo>
                    <a:cubicBezTo>
                      <a:pt x="5" y="26"/>
                      <a:pt x="5" y="26"/>
                      <a:pt x="5" y="26"/>
                    </a:cubicBezTo>
                    <a:cubicBezTo>
                      <a:pt x="2" y="26"/>
                      <a:pt x="0" y="23"/>
                      <a:pt x="0" y="20"/>
                    </a:cubicBezTo>
                    <a:cubicBezTo>
                      <a:pt x="0" y="5"/>
                      <a:pt x="0" y="5"/>
                      <a:pt x="0" y="5"/>
                    </a:cubicBezTo>
                    <a:cubicBezTo>
                      <a:pt x="0" y="2"/>
                      <a:pt x="2" y="0"/>
                      <a:pt x="5" y="0"/>
                    </a:cubicBezTo>
                    <a:cubicBezTo>
                      <a:pt x="20" y="0"/>
                      <a:pt x="20" y="0"/>
                      <a:pt x="20" y="0"/>
                    </a:cubicBezTo>
                    <a:cubicBezTo>
                      <a:pt x="23" y="0"/>
                      <a:pt x="25" y="2"/>
                      <a:pt x="25" y="5"/>
                    </a:cubicBezTo>
                    <a:lnTo>
                      <a:pt x="25"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6" name="Freeform 31"/>
              <p:cNvSpPr>
                <a:spLocks/>
              </p:cNvSpPr>
              <p:nvPr/>
            </p:nvSpPr>
            <p:spPr bwMode="auto">
              <a:xfrm>
                <a:off x="7985126" y="5327650"/>
                <a:ext cx="96838" cy="96838"/>
              </a:xfrm>
              <a:custGeom>
                <a:avLst/>
                <a:gdLst>
                  <a:gd name="T0" fmla="*/ 26 w 26"/>
                  <a:gd name="T1" fmla="*/ 20 h 26"/>
                  <a:gd name="T2" fmla="*/ 21 w 26"/>
                  <a:gd name="T3" fmla="*/ 26 h 26"/>
                  <a:gd name="T4" fmla="*/ 6 w 26"/>
                  <a:gd name="T5" fmla="*/ 26 h 26"/>
                  <a:gd name="T6" fmla="*/ 0 w 26"/>
                  <a:gd name="T7" fmla="*/ 20 h 26"/>
                  <a:gd name="T8" fmla="*/ 0 w 26"/>
                  <a:gd name="T9" fmla="*/ 5 h 26"/>
                  <a:gd name="T10" fmla="*/ 6 w 26"/>
                  <a:gd name="T11" fmla="*/ 0 h 26"/>
                  <a:gd name="T12" fmla="*/ 21 w 26"/>
                  <a:gd name="T13" fmla="*/ 0 h 26"/>
                  <a:gd name="T14" fmla="*/ 26 w 26"/>
                  <a:gd name="T15" fmla="*/ 5 h 26"/>
                  <a:gd name="T16" fmla="*/ 26 w 26"/>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26" y="20"/>
                    </a:moveTo>
                    <a:cubicBezTo>
                      <a:pt x="26" y="23"/>
                      <a:pt x="24" y="26"/>
                      <a:pt x="21" y="26"/>
                    </a:cubicBezTo>
                    <a:cubicBezTo>
                      <a:pt x="6" y="26"/>
                      <a:pt x="6" y="26"/>
                      <a:pt x="6" y="26"/>
                    </a:cubicBezTo>
                    <a:cubicBezTo>
                      <a:pt x="3" y="26"/>
                      <a:pt x="0" y="23"/>
                      <a:pt x="0" y="20"/>
                    </a:cubicBezTo>
                    <a:cubicBezTo>
                      <a:pt x="0" y="5"/>
                      <a:pt x="0" y="5"/>
                      <a:pt x="0" y="5"/>
                    </a:cubicBezTo>
                    <a:cubicBezTo>
                      <a:pt x="0" y="2"/>
                      <a:pt x="3" y="0"/>
                      <a:pt x="6" y="0"/>
                    </a:cubicBezTo>
                    <a:cubicBezTo>
                      <a:pt x="21" y="0"/>
                      <a:pt x="21" y="0"/>
                      <a:pt x="21" y="0"/>
                    </a:cubicBezTo>
                    <a:cubicBezTo>
                      <a:pt x="24" y="0"/>
                      <a:pt x="26" y="2"/>
                      <a:pt x="26" y="5"/>
                    </a:cubicBez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grpSp>
          <p:nvGrpSpPr>
            <p:cNvPr id="332" name="Group 331"/>
            <p:cNvGrpSpPr/>
            <p:nvPr/>
          </p:nvGrpSpPr>
          <p:grpSpPr>
            <a:xfrm>
              <a:off x="2253796" y="3602105"/>
              <a:ext cx="1069026" cy="1069025"/>
              <a:chOff x="5326063" y="4425950"/>
              <a:chExt cx="1457326" cy="1457325"/>
            </a:xfrm>
          </p:grpSpPr>
          <p:sp>
            <p:nvSpPr>
              <p:cNvPr id="297" name="Freeform 32"/>
              <p:cNvSpPr>
                <a:spLocks/>
              </p:cNvSpPr>
              <p:nvPr/>
            </p:nvSpPr>
            <p:spPr bwMode="auto">
              <a:xfrm>
                <a:off x="5326063" y="4425950"/>
                <a:ext cx="1457325" cy="1457325"/>
              </a:xfrm>
              <a:custGeom>
                <a:avLst/>
                <a:gdLst>
                  <a:gd name="T0" fmla="*/ 78 w 388"/>
                  <a:gd name="T1" fmla="*/ 388 h 388"/>
                  <a:gd name="T2" fmla="*/ 0 w 388"/>
                  <a:gd name="T3" fmla="*/ 310 h 388"/>
                  <a:gd name="T4" fmla="*/ 0 w 388"/>
                  <a:gd name="T5" fmla="*/ 78 h 388"/>
                  <a:gd name="T6" fmla="*/ 78 w 388"/>
                  <a:gd name="T7" fmla="*/ 0 h 388"/>
                  <a:gd name="T8" fmla="*/ 310 w 388"/>
                  <a:gd name="T9" fmla="*/ 0 h 388"/>
                  <a:gd name="T10" fmla="*/ 388 w 388"/>
                  <a:gd name="T11" fmla="*/ 78 h 388"/>
                  <a:gd name="T12" fmla="*/ 388 w 388"/>
                  <a:gd name="T13" fmla="*/ 310 h 388"/>
                  <a:gd name="T14" fmla="*/ 310 w 388"/>
                  <a:gd name="T15" fmla="*/ 388 h 388"/>
                  <a:gd name="T16" fmla="*/ 78 w 388"/>
                  <a:gd name="T17" fmla="*/ 388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8" h="388">
                    <a:moveTo>
                      <a:pt x="78" y="388"/>
                    </a:moveTo>
                    <a:cubicBezTo>
                      <a:pt x="35" y="388"/>
                      <a:pt x="0" y="353"/>
                      <a:pt x="0" y="310"/>
                    </a:cubicBezTo>
                    <a:cubicBezTo>
                      <a:pt x="0" y="78"/>
                      <a:pt x="0" y="78"/>
                      <a:pt x="0" y="78"/>
                    </a:cubicBezTo>
                    <a:cubicBezTo>
                      <a:pt x="0" y="35"/>
                      <a:pt x="35" y="0"/>
                      <a:pt x="78" y="0"/>
                    </a:cubicBezTo>
                    <a:cubicBezTo>
                      <a:pt x="310" y="0"/>
                      <a:pt x="310" y="0"/>
                      <a:pt x="310" y="0"/>
                    </a:cubicBezTo>
                    <a:cubicBezTo>
                      <a:pt x="353" y="0"/>
                      <a:pt x="388" y="35"/>
                      <a:pt x="388" y="78"/>
                    </a:cubicBezTo>
                    <a:cubicBezTo>
                      <a:pt x="388" y="310"/>
                      <a:pt x="388" y="310"/>
                      <a:pt x="388" y="310"/>
                    </a:cubicBezTo>
                    <a:cubicBezTo>
                      <a:pt x="388" y="353"/>
                      <a:pt x="353" y="388"/>
                      <a:pt x="310" y="388"/>
                    </a:cubicBezTo>
                    <a:cubicBezTo>
                      <a:pt x="78" y="388"/>
                      <a:pt x="78" y="388"/>
                      <a:pt x="78" y="388"/>
                    </a:cubicBezTo>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8" name="Freeform 33"/>
              <p:cNvSpPr>
                <a:spLocks/>
              </p:cNvSpPr>
              <p:nvPr/>
            </p:nvSpPr>
            <p:spPr bwMode="auto">
              <a:xfrm>
                <a:off x="5730876" y="4835525"/>
                <a:ext cx="1052513" cy="1047750"/>
              </a:xfrm>
              <a:custGeom>
                <a:avLst/>
                <a:gdLst>
                  <a:gd name="T0" fmla="*/ 101 w 280"/>
                  <a:gd name="T1" fmla="*/ 0 h 279"/>
                  <a:gd name="T2" fmla="*/ 74 w 280"/>
                  <a:gd name="T3" fmla="*/ 0 h 279"/>
                  <a:gd name="T4" fmla="*/ 74 w 280"/>
                  <a:gd name="T5" fmla="*/ 17 h 279"/>
                  <a:gd name="T6" fmla="*/ 48 w 280"/>
                  <a:gd name="T7" fmla="*/ 28 h 279"/>
                  <a:gd name="T8" fmla="*/ 45 w 280"/>
                  <a:gd name="T9" fmla="*/ 25 h 279"/>
                  <a:gd name="T10" fmla="*/ 39 w 280"/>
                  <a:gd name="T11" fmla="*/ 19 h 279"/>
                  <a:gd name="T12" fmla="*/ 38 w 280"/>
                  <a:gd name="T13" fmla="*/ 18 h 279"/>
                  <a:gd name="T14" fmla="*/ 37 w 280"/>
                  <a:gd name="T15" fmla="*/ 17 h 279"/>
                  <a:gd name="T16" fmla="*/ 37 w 280"/>
                  <a:gd name="T17" fmla="*/ 17 h 279"/>
                  <a:gd name="T18" fmla="*/ 36 w 280"/>
                  <a:gd name="T19" fmla="*/ 15 h 279"/>
                  <a:gd name="T20" fmla="*/ 16 w 280"/>
                  <a:gd name="T21" fmla="*/ 35 h 279"/>
                  <a:gd name="T22" fmla="*/ 17 w 280"/>
                  <a:gd name="T23" fmla="*/ 36 h 279"/>
                  <a:gd name="T24" fmla="*/ 28 w 280"/>
                  <a:gd name="T25" fmla="*/ 47 h 279"/>
                  <a:gd name="T26" fmla="*/ 18 w 280"/>
                  <a:gd name="T27" fmla="*/ 73 h 279"/>
                  <a:gd name="T28" fmla="*/ 0 w 280"/>
                  <a:gd name="T29" fmla="*/ 73 h 279"/>
                  <a:gd name="T30" fmla="*/ 0 w 280"/>
                  <a:gd name="T31" fmla="*/ 101 h 279"/>
                  <a:gd name="T32" fmla="*/ 27 w 280"/>
                  <a:gd name="T33" fmla="*/ 128 h 279"/>
                  <a:gd name="T34" fmla="*/ 16 w 280"/>
                  <a:gd name="T35" fmla="*/ 138 h 279"/>
                  <a:gd name="T36" fmla="*/ 19 w 280"/>
                  <a:gd name="T37" fmla="*/ 141 h 279"/>
                  <a:gd name="T38" fmla="*/ 19 w 280"/>
                  <a:gd name="T39" fmla="*/ 141 h 279"/>
                  <a:gd name="T40" fmla="*/ 25 w 280"/>
                  <a:gd name="T41" fmla="*/ 148 h 279"/>
                  <a:gd name="T42" fmla="*/ 30 w 280"/>
                  <a:gd name="T43" fmla="*/ 152 h 279"/>
                  <a:gd name="T44" fmla="*/ 32 w 280"/>
                  <a:gd name="T45" fmla="*/ 155 h 279"/>
                  <a:gd name="T46" fmla="*/ 32 w 280"/>
                  <a:gd name="T47" fmla="*/ 155 h 279"/>
                  <a:gd name="T48" fmla="*/ 36 w 280"/>
                  <a:gd name="T49" fmla="*/ 158 h 279"/>
                  <a:gd name="T50" fmla="*/ 156 w 280"/>
                  <a:gd name="T51" fmla="*/ 279 h 279"/>
                  <a:gd name="T52" fmla="*/ 157 w 280"/>
                  <a:gd name="T53" fmla="*/ 279 h 279"/>
                  <a:gd name="T54" fmla="*/ 202 w 280"/>
                  <a:gd name="T55" fmla="*/ 279 h 279"/>
                  <a:gd name="T56" fmla="*/ 280 w 280"/>
                  <a:gd name="T57" fmla="*/ 201 h 279"/>
                  <a:gd name="T58" fmla="*/ 280 w 280"/>
                  <a:gd name="T59" fmla="*/ 154 h 279"/>
                  <a:gd name="T60" fmla="*/ 159 w 280"/>
                  <a:gd name="T61" fmla="*/ 35 h 279"/>
                  <a:gd name="T62" fmla="*/ 152 w 280"/>
                  <a:gd name="T63" fmla="*/ 28 h 279"/>
                  <a:gd name="T64" fmla="*/ 149 w 280"/>
                  <a:gd name="T65" fmla="*/ 25 h 279"/>
                  <a:gd name="T66" fmla="*/ 141 w 280"/>
                  <a:gd name="T67" fmla="*/ 17 h 279"/>
                  <a:gd name="T68" fmla="*/ 139 w 280"/>
                  <a:gd name="T69" fmla="*/ 15 h 279"/>
                  <a:gd name="T70" fmla="*/ 129 w 280"/>
                  <a:gd name="T71" fmla="*/ 26 h 279"/>
                  <a:gd name="T72" fmla="*/ 101 w 280"/>
                  <a:gd name="T73"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0" h="279">
                    <a:moveTo>
                      <a:pt x="101" y="0"/>
                    </a:moveTo>
                    <a:cubicBezTo>
                      <a:pt x="74" y="0"/>
                      <a:pt x="74" y="0"/>
                      <a:pt x="74" y="0"/>
                    </a:cubicBezTo>
                    <a:cubicBezTo>
                      <a:pt x="74" y="17"/>
                      <a:pt x="74" y="17"/>
                      <a:pt x="74" y="17"/>
                    </a:cubicBezTo>
                    <a:cubicBezTo>
                      <a:pt x="64" y="19"/>
                      <a:pt x="56" y="22"/>
                      <a:pt x="48" y="28"/>
                    </a:cubicBezTo>
                    <a:cubicBezTo>
                      <a:pt x="45" y="25"/>
                      <a:pt x="45" y="25"/>
                      <a:pt x="45" y="25"/>
                    </a:cubicBezTo>
                    <a:cubicBezTo>
                      <a:pt x="39" y="19"/>
                      <a:pt x="39" y="19"/>
                      <a:pt x="39" y="19"/>
                    </a:cubicBezTo>
                    <a:cubicBezTo>
                      <a:pt x="38" y="18"/>
                      <a:pt x="38" y="18"/>
                      <a:pt x="38" y="18"/>
                    </a:cubicBezTo>
                    <a:cubicBezTo>
                      <a:pt x="37" y="17"/>
                      <a:pt x="37" y="17"/>
                      <a:pt x="37" y="17"/>
                    </a:cubicBezTo>
                    <a:cubicBezTo>
                      <a:pt x="37" y="17"/>
                      <a:pt x="37" y="17"/>
                      <a:pt x="37" y="17"/>
                    </a:cubicBezTo>
                    <a:cubicBezTo>
                      <a:pt x="36" y="15"/>
                      <a:pt x="36" y="15"/>
                      <a:pt x="36" y="15"/>
                    </a:cubicBezTo>
                    <a:cubicBezTo>
                      <a:pt x="16" y="35"/>
                      <a:pt x="16" y="35"/>
                      <a:pt x="16" y="35"/>
                    </a:cubicBezTo>
                    <a:cubicBezTo>
                      <a:pt x="17" y="36"/>
                      <a:pt x="17" y="36"/>
                      <a:pt x="17" y="36"/>
                    </a:cubicBezTo>
                    <a:cubicBezTo>
                      <a:pt x="28" y="47"/>
                      <a:pt x="28" y="47"/>
                      <a:pt x="28" y="47"/>
                    </a:cubicBezTo>
                    <a:cubicBezTo>
                      <a:pt x="23" y="55"/>
                      <a:pt x="20" y="63"/>
                      <a:pt x="18" y="73"/>
                    </a:cubicBezTo>
                    <a:cubicBezTo>
                      <a:pt x="0" y="73"/>
                      <a:pt x="0" y="73"/>
                      <a:pt x="0" y="73"/>
                    </a:cubicBezTo>
                    <a:cubicBezTo>
                      <a:pt x="0" y="101"/>
                      <a:pt x="0" y="101"/>
                      <a:pt x="0" y="101"/>
                    </a:cubicBezTo>
                    <a:cubicBezTo>
                      <a:pt x="27" y="128"/>
                      <a:pt x="27" y="128"/>
                      <a:pt x="27" y="128"/>
                    </a:cubicBezTo>
                    <a:cubicBezTo>
                      <a:pt x="16" y="138"/>
                      <a:pt x="16" y="138"/>
                      <a:pt x="16" y="138"/>
                    </a:cubicBezTo>
                    <a:cubicBezTo>
                      <a:pt x="19" y="141"/>
                      <a:pt x="19" y="141"/>
                      <a:pt x="19" y="141"/>
                    </a:cubicBezTo>
                    <a:cubicBezTo>
                      <a:pt x="19" y="141"/>
                      <a:pt x="19" y="141"/>
                      <a:pt x="19" y="141"/>
                    </a:cubicBezTo>
                    <a:cubicBezTo>
                      <a:pt x="25" y="148"/>
                      <a:pt x="25" y="148"/>
                      <a:pt x="25" y="148"/>
                    </a:cubicBezTo>
                    <a:cubicBezTo>
                      <a:pt x="30" y="152"/>
                      <a:pt x="30" y="152"/>
                      <a:pt x="30" y="152"/>
                    </a:cubicBezTo>
                    <a:cubicBezTo>
                      <a:pt x="32" y="155"/>
                      <a:pt x="32" y="155"/>
                      <a:pt x="32" y="155"/>
                    </a:cubicBezTo>
                    <a:cubicBezTo>
                      <a:pt x="32" y="155"/>
                      <a:pt x="32" y="155"/>
                      <a:pt x="32" y="155"/>
                    </a:cubicBezTo>
                    <a:cubicBezTo>
                      <a:pt x="36" y="158"/>
                      <a:pt x="36" y="158"/>
                      <a:pt x="36" y="158"/>
                    </a:cubicBezTo>
                    <a:cubicBezTo>
                      <a:pt x="156" y="279"/>
                      <a:pt x="156" y="279"/>
                      <a:pt x="156" y="279"/>
                    </a:cubicBezTo>
                    <a:cubicBezTo>
                      <a:pt x="157" y="279"/>
                      <a:pt x="157" y="279"/>
                      <a:pt x="157" y="279"/>
                    </a:cubicBezTo>
                    <a:cubicBezTo>
                      <a:pt x="202" y="279"/>
                      <a:pt x="202" y="279"/>
                      <a:pt x="202" y="279"/>
                    </a:cubicBezTo>
                    <a:cubicBezTo>
                      <a:pt x="245" y="279"/>
                      <a:pt x="280" y="244"/>
                      <a:pt x="280" y="201"/>
                    </a:cubicBezTo>
                    <a:cubicBezTo>
                      <a:pt x="280" y="154"/>
                      <a:pt x="280" y="154"/>
                      <a:pt x="280" y="154"/>
                    </a:cubicBezTo>
                    <a:cubicBezTo>
                      <a:pt x="159" y="35"/>
                      <a:pt x="159" y="35"/>
                      <a:pt x="159" y="35"/>
                    </a:cubicBezTo>
                    <a:cubicBezTo>
                      <a:pt x="152" y="28"/>
                      <a:pt x="152" y="28"/>
                      <a:pt x="152" y="28"/>
                    </a:cubicBezTo>
                    <a:cubicBezTo>
                      <a:pt x="149" y="25"/>
                      <a:pt x="149" y="25"/>
                      <a:pt x="149" y="25"/>
                    </a:cubicBezTo>
                    <a:cubicBezTo>
                      <a:pt x="141" y="17"/>
                      <a:pt x="141" y="17"/>
                      <a:pt x="141" y="17"/>
                    </a:cubicBezTo>
                    <a:cubicBezTo>
                      <a:pt x="139" y="15"/>
                      <a:pt x="139" y="15"/>
                      <a:pt x="139" y="15"/>
                    </a:cubicBezTo>
                    <a:cubicBezTo>
                      <a:pt x="129" y="26"/>
                      <a:pt x="129" y="26"/>
                      <a:pt x="129" y="26"/>
                    </a:cubicBezTo>
                    <a:cubicBezTo>
                      <a:pt x="101" y="0"/>
                      <a:pt x="101" y="0"/>
                      <a:pt x="101" y="0"/>
                    </a:cubicBezTo>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299" name="Freeform 34"/>
              <p:cNvSpPr>
                <a:spLocks noEditPoints="1"/>
              </p:cNvSpPr>
              <p:nvPr/>
            </p:nvSpPr>
            <p:spPr bwMode="auto">
              <a:xfrm>
                <a:off x="5730876" y="4835525"/>
                <a:ext cx="657225" cy="652463"/>
              </a:xfrm>
              <a:custGeom>
                <a:avLst/>
                <a:gdLst>
                  <a:gd name="T0" fmla="*/ 175 w 175"/>
                  <a:gd name="T1" fmla="*/ 101 h 174"/>
                  <a:gd name="T2" fmla="*/ 175 w 175"/>
                  <a:gd name="T3" fmla="*/ 73 h 174"/>
                  <a:gd name="T4" fmla="*/ 157 w 175"/>
                  <a:gd name="T5" fmla="*/ 73 h 174"/>
                  <a:gd name="T6" fmla="*/ 147 w 175"/>
                  <a:gd name="T7" fmla="*/ 47 h 174"/>
                  <a:gd name="T8" fmla="*/ 159 w 175"/>
                  <a:gd name="T9" fmla="*/ 35 h 174"/>
                  <a:gd name="T10" fmla="*/ 139 w 175"/>
                  <a:gd name="T11" fmla="*/ 15 h 174"/>
                  <a:gd name="T12" fmla="*/ 127 w 175"/>
                  <a:gd name="T13" fmla="*/ 28 h 174"/>
                  <a:gd name="T14" fmla="*/ 101 w 175"/>
                  <a:gd name="T15" fmla="*/ 17 h 174"/>
                  <a:gd name="T16" fmla="*/ 101 w 175"/>
                  <a:gd name="T17" fmla="*/ 0 h 174"/>
                  <a:gd name="T18" fmla="*/ 74 w 175"/>
                  <a:gd name="T19" fmla="*/ 0 h 174"/>
                  <a:gd name="T20" fmla="*/ 74 w 175"/>
                  <a:gd name="T21" fmla="*/ 17 h 174"/>
                  <a:gd name="T22" fmla="*/ 48 w 175"/>
                  <a:gd name="T23" fmla="*/ 28 h 174"/>
                  <a:gd name="T24" fmla="*/ 36 w 175"/>
                  <a:gd name="T25" fmla="*/ 15 h 174"/>
                  <a:gd name="T26" fmla="*/ 16 w 175"/>
                  <a:gd name="T27" fmla="*/ 35 h 174"/>
                  <a:gd name="T28" fmla="*/ 28 w 175"/>
                  <a:gd name="T29" fmla="*/ 47 h 174"/>
                  <a:gd name="T30" fmla="*/ 18 w 175"/>
                  <a:gd name="T31" fmla="*/ 73 h 174"/>
                  <a:gd name="T32" fmla="*/ 0 w 175"/>
                  <a:gd name="T33" fmla="*/ 73 h 174"/>
                  <a:gd name="T34" fmla="*/ 0 w 175"/>
                  <a:gd name="T35" fmla="*/ 101 h 174"/>
                  <a:gd name="T36" fmla="*/ 18 w 175"/>
                  <a:gd name="T37" fmla="*/ 101 h 174"/>
                  <a:gd name="T38" fmla="*/ 28 w 175"/>
                  <a:gd name="T39" fmla="*/ 126 h 174"/>
                  <a:gd name="T40" fmla="*/ 16 w 175"/>
                  <a:gd name="T41" fmla="*/ 138 h 174"/>
                  <a:gd name="T42" fmla="*/ 36 w 175"/>
                  <a:gd name="T43" fmla="*/ 158 h 174"/>
                  <a:gd name="T44" fmla="*/ 48 w 175"/>
                  <a:gd name="T45" fmla="*/ 146 h 174"/>
                  <a:gd name="T46" fmla="*/ 74 w 175"/>
                  <a:gd name="T47" fmla="*/ 156 h 174"/>
                  <a:gd name="T48" fmla="*/ 74 w 175"/>
                  <a:gd name="T49" fmla="*/ 174 h 174"/>
                  <a:gd name="T50" fmla="*/ 101 w 175"/>
                  <a:gd name="T51" fmla="*/ 174 h 174"/>
                  <a:gd name="T52" fmla="*/ 101 w 175"/>
                  <a:gd name="T53" fmla="*/ 156 h 174"/>
                  <a:gd name="T54" fmla="*/ 127 w 175"/>
                  <a:gd name="T55" fmla="*/ 146 h 174"/>
                  <a:gd name="T56" fmla="*/ 139 w 175"/>
                  <a:gd name="T57" fmla="*/ 158 h 174"/>
                  <a:gd name="T58" fmla="*/ 159 w 175"/>
                  <a:gd name="T59" fmla="*/ 138 h 174"/>
                  <a:gd name="T60" fmla="*/ 147 w 175"/>
                  <a:gd name="T61" fmla="*/ 126 h 174"/>
                  <a:gd name="T62" fmla="*/ 157 w 175"/>
                  <a:gd name="T63" fmla="*/ 101 h 174"/>
                  <a:gd name="T64" fmla="*/ 175 w 175"/>
                  <a:gd name="T65" fmla="*/ 101 h 174"/>
                  <a:gd name="T66" fmla="*/ 88 w 175"/>
                  <a:gd name="T67" fmla="*/ 127 h 174"/>
                  <a:gd name="T68" fmla="*/ 48 w 175"/>
                  <a:gd name="T69" fmla="*/ 87 h 174"/>
                  <a:gd name="T70" fmla="*/ 88 w 175"/>
                  <a:gd name="T71" fmla="*/ 47 h 174"/>
                  <a:gd name="T72" fmla="*/ 127 w 175"/>
                  <a:gd name="T73" fmla="*/ 87 h 174"/>
                  <a:gd name="T74" fmla="*/ 88 w 175"/>
                  <a:gd name="T75" fmla="*/ 12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5" h="174">
                    <a:moveTo>
                      <a:pt x="175" y="101"/>
                    </a:moveTo>
                    <a:cubicBezTo>
                      <a:pt x="175" y="73"/>
                      <a:pt x="175" y="73"/>
                      <a:pt x="175" y="73"/>
                    </a:cubicBezTo>
                    <a:cubicBezTo>
                      <a:pt x="157" y="73"/>
                      <a:pt x="157" y="73"/>
                      <a:pt x="157" y="73"/>
                    </a:cubicBezTo>
                    <a:cubicBezTo>
                      <a:pt x="155" y="63"/>
                      <a:pt x="152" y="55"/>
                      <a:pt x="147" y="47"/>
                    </a:cubicBezTo>
                    <a:cubicBezTo>
                      <a:pt x="159" y="35"/>
                      <a:pt x="159" y="35"/>
                      <a:pt x="159" y="35"/>
                    </a:cubicBezTo>
                    <a:cubicBezTo>
                      <a:pt x="139" y="15"/>
                      <a:pt x="139" y="15"/>
                      <a:pt x="139" y="15"/>
                    </a:cubicBezTo>
                    <a:cubicBezTo>
                      <a:pt x="127" y="28"/>
                      <a:pt x="127" y="28"/>
                      <a:pt x="127" y="28"/>
                    </a:cubicBezTo>
                    <a:cubicBezTo>
                      <a:pt x="119" y="22"/>
                      <a:pt x="111" y="19"/>
                      <a:pt x="101" y="17"/>
                    </a:cubicBezTo>
                    <a:cubicBezTo>
                      <a:pt x="101" y="0"/>
                      <a:pt x="101" y="0"/>
                      <a:pt x="101" y="0"/>
                    </a:cubicBezTo>
                    <a:cubicBezTo>
                      <a:pt x="74" y="0"/>
                      <a:pt x="74" y="0"/>
                      <a:pt x="74" y="0"/>
                    </a:cubicBezTo>
                    <a:cubicBezTo>
                      <a:pt x="74" y="17"/>
                      <a:pt x="74" y="17"/>
                      <a:pt x="74" y="17"/>
                    </a:cubicBezTo>
                    <a:cubicBezTo>
                      <a:pt x="64" y="19"/>
                      <a:pt x="56" y="22"/>
                      <a:pt x="48" y="28"/>
                    </a:cubicBezTo>
                    <a:cubicBezTo>
                      <a:pt x="36" y="15"/>
                      <a:pt x="36" y="15"/>
                      <a:pt x="36" y="15"/>
                    </a:cubicBezTo>
                    <a:cubicBezTo>
                      <a:pt x="16" y="35"/>
                      <a:pt x="16" y="35"/>
                      <a:pt x="16" y="35"/>
                    </a:cubicBezTo>
                    <a:cubicBezTo>
                      <a:pt x="28" y="47"/>
                      <a:pt x="28" y="47"/>
                      <a:pt x="28" y="47"/>
                    </a:cubicBezTo>
                    <a:cubicBezTo>
                      <a:pt x="23" y="55"/>
                      <a:pt x="20" y="63"/>
                      <a:pt x="18" y="73"/>
                    </a:cubicBezTo>
                    <a:cubicBezTo>
                      <a:pt x="0" y="73"/>
                      <a:pt x="0" y="73"/>
                      <a:pt x="0" y="73"/>
                    </a:cubicBezTo>
                    <a:cubicBezTo>
                      <a:pt x="0" y="101"/>
                      <a:pt x="0" y="101"/>
                      <a:pt x="0" y="101"/>
                    </a:cubicBezTo>
                    <a:cubicBezTo>
                      <a:pt x="18" y="101"/>
                      <a:pt x="18" y="101"/>
                      <a:pt x="18" y="101"/>
                    </a:cubicBezTo>
                    <a:cubicBezTo>
                      <a:pt x="20" y="110"/>
                      <a:pt x="23" y="119"/>
                      <a:pt x="28" y="126"/>
                    </a:cubicBezTo>
                    <a:cubicBezTo>
                      <a:pt x="16" y="138"/>
                      <a:pt x="16" y="138"/>
                      <a:pt x="16" y="138"/>
                    </a:cubicBezTo>
                    <a:cubicBezTo>
                      <a:pt x="36" y="158"/>
                      <a:pt x="36" y="158"/>
                      <a:pt x="36" y="158"/>
                    </a:cubicBezTo>
                    <a:cubicBezTo>
                      <a:pt x="48" y="146"/>
                      <a:pt x="48" y="146"/>
                      <a:pt x="48" y="146"/>
                    </a:cubicBezTo>
                    <a:cubicBezTo>
                      <a:pt x="56" y="151"/>
                      <a:pt x="64" y="155"/>
                      <a:pt x="74" y="156"/>
                    </a:cubicBezTo>
                    <a:cubicBezTo>
                      <a:pt x="74" y="174"/>
                      <a:pt x="74" y="174"/>
                      <a:pt x="74" y="174"/>
                    </a:cubicBezTo>
                    <a:cubicBezTo>
                      <a:pt x="101" y="174"/>
                      <a:pt x="101" y="174"/>
                      <a:pt x="101" y="174"/>
                    </a:cubicBezTo>
                    <a:cubicBezTo>
                      <a:pt x="101" y="156"/>
                      <a:pt x="101" y="156"/>
                      <a:pt x="101" y="156"/>
                    </a:cubicBezTo>
                    <a:cubicBezTo>
                      <a:pt x="111" y="155"/>
                      <a:pt x="119" y="151"/>
                      <a:pt x="127" y="146"/>
                    </a:cubicBezTo>
                    <a:cubicBezTo>
                      <a:pt x="139" y="158"/>
                      <a:pt x="139" y="158"/>
                      <a:pt x="139" y="158"/>
                    </a:cubicBezTo>
                    <a:cubicBezTo>
                      <a:pt x="159" y="138"/>
                      <a:pt x="159" y="138"/>
                      <a:pt x="159" y="138"/>
                    </a:cubicBezTo>
                    <a:cubicBezTo>
                      <a:pt x="147" y="126"/>
                      <a:pt x="147" y="126"/>
                      <a:pt x="147" y="126"/>
                    </a:cubicBezTo>
                    <a:cubicBezTo>
                      <a:pt x="152" y="119"/>
                      <a:pt x="155" y="110"/>
                      <a:pt x="157" y="101"/>
                    </a:cubicBezTo>
                    <a:lnTo>
                      <a:pt x="175" y="101"/>
                    </a:lnTo>
                    <a:close/>
                    <a:moveTo>
                      <a:pt x="88" y="127"/>
                    </a:moveTo>
                    <a:cubicBezTo>
                      <a:pt x="65" y="127"/>
                      <a:pt x="48" y="109"/>
                      <a:pt x="48" y="87"/>
                    </a:cubicBezTo>
                    <a:cubicBezTo>
                      <a:pt x="48" y="65"/>
                      <a:pt x="65" y="47"/>
                      <a:pt x="88" y="47"/>
                    </a:cubicBezTo>
                    <a:cubicBezTo>
                      <a:pt x="110" y="47"/>
                      <a:pt x="127" y="65"/>
                      <a:pt x="127" y="87"/>
                    </a:cubicBezTo>
                    <a:cubicBezTo>
                      <a:pt x="127" y="109"/>
                      <a:pt x="110" y="127"/>
                      <a:pt x="88"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grpSp>
          <p:nvGrpSpPr>
            <p:cNvPr id="330" name="Group 329"/>
            <p:cNvGrpSpPr/>
            <p:nvPr/>
          </p:nvGrpSpPr>
          <p:grpSpPr>
            <a:xfrm>
              <a:off x="3499703" y="2425376"/>
              <a:ext cx="1069025" cy="1067861"/>
              <a:chOff x="7091363" y="2654300"/>
              <a:chExt cx="1457325" cy="1455738"/>
            </a:xfrm>
          </p:grpSpPr>
          <p:sp>
            <p:nvSpPr>
              <p:cNvPr id="300" name="Freeform 35"/>
              <p:cNvSpPr>
                <a:spLocks/>
              </p:cNvSpPr>
              <p:nvPr/>
            </p:nvSpPr>
            <p:spPr bwMode="auto">
              <a:xfrm>
                <a:off x="7091363" y="2654300"/>
                <a:ext cx="1457325" cy="1455738"/>
              </a:xfrm>
              <a:custGeom>
                <a:avLst/>
                <a:gdLst>
                  <a:gd name="T0" fmla="*/ 78 w 388"/>
                  <a:gd name="T1" fmla="*/ 388 h 388"/>
                  <a:gd name="T2" fmla="*/ 0 w 388"/>
                  <a:gd name="T3" fmla="*/ 310 h 388"/>
                  <a:gd name="T4" fmla="*/ 0 w 388"/>
                  <a:gd name="T5" fmla="*/ 78 h 388"/>
                  <a:gd name="T6" fmla="*/ 78 w 388"/>
                  <a:gd name="T7" fmla="*/ 0 h 388"/>
                  <a:gd name="T8" fmla="*/ 310 w 388"/>
                  <a:gd name="T9" fmla="*/ 0 h 388"/>
                  <a:gd name="T10" fmla="*/ 388 w 388"/>
                  <a:gd name="T11" fmla="*/ 78 h 388"/>
                  <a:gd name="T12" fmla="*/ 388 w 388"/>
                  <a:gd name="T13" fmla="*/ 310 h 388"/>
                  <a:gd name="T14" fmla="*/ 310 w 388"/>
                  <a:gd name="T15" fmla="*/ 388 h 388"/>
                  <a:gd name="T16" fmla="*/ 78 w 388"/>
                  <a:gd name="T17" fmla="*/ 388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8" h="388">
                    <a:moveTo>
                      <a:pt x="78" y="388"/>
                    </a:moveTo>
                    <a:cubicBezTo>
                      <a:pt x="35" y="388"/>
                      <a:pt x="0" y="353"/>
                      <a:pt x="0" y="310"/>
                    </a:cubicBezTo>
                    <a:cubicBezTo>
                      <a:pt x="0" y="78"/>
                      <a:pt x="0" y="78"/>
                      <a:pt x="0" y="78"/>
                    </a:cubicBezTo>
                    <a:cubicBezTo>
                      <a:pt x="0" y="35"/>
                      <a:pt x="35" y="0"/>
                      <a:pt x="78" y="0"/>
                    </a:cubicBezTo>
                    <a:cubicBezTo>
                      <a:pt x="310" y="0"/>
                      <a:pt x="310" y="0"/>
                      <a:pt x="310" y="0"/>
                    </a:cubicBezTo>
                    <a:cubicBezTo>
                      <a:pt x="353" y="0"/>
                      <a:pt x="388" y="35"/>
                      <a:pt x="388" y="78"/>
                    </a:cubicBezTo>
                    <a:cubicBezTo>
                      <a:pt x="388" y="310"/>
                      <a:pt x="388" y="310"/>
                      <a:pt x="388" y="310"/>
                    </a:cubicBezTo>
                    <a:cubicBezTo>
                      <a:pt x="388" y="353"/>
                      <a:pt x="353" y="388"/>
                      <a:pt x="310" y="388"/>
                    </a:cubicBezTo>
                    <a:cubicBezTo>
                      <a:pt x="78" y="388"/>
                      <a:pt x="78" y="388"/>
                      <a:pt x="78" y="388"/>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01" name="Freeform 36"/>
              <p:cNvSpPr>
                <a:spLocks/>
              </p:cNvSpPr>
              <p:nvPr/>
            </p:nvSpPr>
            <p:spPr bwMode="auto">
              <a:xfrm>
                <a:off x="7361238" y="3097212"/>
                <a:ext cx="1187450" cy="1012825"/>
              </a:xfrm>
              <a:custGeom>
                <a:avLst/>
                <a:gdLst>
                  <a:gd name="T0" fmla="*/ 145 w 316"/>
                  <a:gd name="T1" fmla="*/ 0 h 270"/>
                  <a:gd name="T2" fmla="*/ 101 w 316"/>
                  <a:gd name="T3" fmla="*/ 24 h 270"/>
                  <a:gd name="T4" fmla="*/ 85 w 316"/>
                  <a:gd name="T5" fmla="*/ 21 h 270"/>
                  <a:gd name="T6" fmla="*/ 43 w 316"/>
                  <a:gd name="T7" fmla="*/ 54 h 270"/>
                  <a:gd name="T8" fmla="*/ 2 w 316"/>
                  <a:gd name="T9" fmla="*/ 90 h 270"/>
                  <a:gd name="T10" fmla="*/ 14 w 316"/>
                  <a:gd name="T11" fmla="*/ 126 h 270"/>
                  <a:gd name="T12" fmla="*/ 14 w 316"/>
                  <a:gd name="T13" fmla="*/ 126 h 270"/>
                  <a:gd name="T14" fmla="*/ 152 w 316"/>
                  <a:gd name="T15" fmla="*/ 270 h 270"/>
                  <a:gd name="T16" fmla="*/ 158 w 316"/>
                  <a:gd name="T17" fmla="*/ 270 h 270"/>
                  <a:gd name="T18" fmla="*/ 158 w 316"/>
                  <a:gd name="T19" fmla="*/ 270 h 270"/>
                  <a:gd name="T20" fmla="*/ 238 w 316"/>
                  <a:gd name="T21" fmla="*/ 270 h 270"/>
                  <a:gd name="T22" fmla="*/ 316 w 316"/>
                  <a:gd name="T23" fmla="*/ 192 h 270"/>
                  <a:gd name="T24" fmla="*/ 316 w 316"/>
                  <a:gd name="T25" fmla="*/ 144 h 270"/>
                  <a:gd name="T26" fmla="*/ 181 w 316"/>
                  <a:gd name="T27" fmla="*/ 14 h 270"/>
                  <a:gd name="T28" fmla="*/ 181 w 316"/>
                  <a:gd name="T29" fmla="*/ 14 h 270"/>
                  <a:gd name="T30" fmla="*/ 145 w 316"/>
                  <a:gd name="T31"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6" h="270">
                    <a:moveTo>
                      <a:pt x="145" y="0"/>
                    </a:moveTo>
                    <a:cubicBezTo>
                      <a:pt x="127" y="0"/>
                      <a:pt x="110" y="9"/>
                      <a:pt x="101" y="24"/>
                    </a:cubicBezTo>
                    <a:cubicBezTo>
                      <a:pt x="96" y="22"/>
                      <a:pt x="90" y="21"/>
                      <a:pt x="85" y="21"/>
                    </a:cubicBezTo>
                    <a:cubicBezTo>
                      <a:pt x="64" y="21"/>
                      <a:pt x="48" y="35"/>
                      <a:pt x="43" y="54"/>
                    </a:cubicBezTo>
                    <a:cubicBezTo>
                      <a:pt x="23" y="54"/>
                      <a:pt x="5" y="69"/>
                      <a:pt x="2" y="90"/>
                    </a:cubicBezTo>
                    <a:cubicBezTo>
                      <a:pt x="0" y="104"/>
                      <a:pt x="5" y="117"/>
                      <a:pt x="14" y="126"/>
                    </a:cubicBezTo>
                    <a:cubicBezTo>
                      <a:pt x="14" y="126"/>
                      <a:pt x="14" y="126"/>
                      <a:pt x="14" y="126"/>
                    </a:cubicBezTo>
                    <a:cubicBezTo>
                      <a:pt x="152" y="270"/>
                      <a:pt x="152" y="270"/>
                      <a:pt x="152" y="270"/>
                    </a:cubicBezTo>
                    <a:cubicBezTo>
                      <a:pt x="158" y="270"/>
                      <a:pt x="158" y="270"/>
                      <a:pt x="158" y="270"/>
                    </a:cubicBezTo>
                    <a:cubicBezTo>
                      <a:pt x="158" y="270"/>
                      <a:pt x="158" y="270"/>
                      <a:pt x="158" y="270"/>
                    </a:cubicBezTo>
                    <a:cubicBezTo>
                      <a:pt x="238" y="270"/>
                      <a:pt x="238" y="270"/>
                      <a:pt x="238" y="270"/>
                    </a:cubicBezTo>
                    <a:cubicBezTo>
                      <a:pt x="281" y="270"/>
                      <a:pt x="316" y="235"/>
                      <a:pt x="316" y="192"/>
                    </a:cubicBezTo>
                    <a:cubicBezTo>
                      <a:pt x="316" y="144"/>
                      <a:pt x="316" y="144"/>
                      <a:pt x="316" y="144"/>
                    </a:cubicBezTo>
                    <a:cubicBezTo>
                      <a:pt x="181" y="14"/>
                      <a:pt x="181" y="14"/>
                      <a:pt x="181" y="14"/>
                    </a:cubicBezTo>
                    <a:cubicBezTo>
                      <a:pt x="181" y="14"/>
                      <a:pt x="181" y="14"/>
                      <a:pt x="181" y="14"/>
                    </a:cubicBezTo>
                    <a:cubicBezTo>
                      <a:pt x="171" y="5"/>
                      <a:pt x="159" y="0"/>
                      <a:pt x="145" y="0"/>
                    </a:cubicBezTo>
                  </a:path>
                </a:pathLst>
              </a:custGeom>
              <a:solidFill>
                <a:srgbClr val="95AC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02" name="Freeform 37"/>
              <p:cNvSpPr>
                <a:spLocks/>
              </p:cNvSpPr>
              <p:nvPr/>
            </p:nvSpPr>
            <p:spPr bwMode="auto">
              <a:xfrm>
                <a:off x="7358063" y="3097212"/>
                <a:ext cx="915988" cy="517525"/>
              </a:xfrm>
              <a:custGeom>
                <a:avLst/>
                <a:gdLst>
                  <a:gd name="T0" fmla="*/ 202 w 244"/>
                  <a:gd name="T1" fmla="*/ 53 h 138"/>
                  <a:gd name="T2" fmla="*/ 199 w 244"/>
                  <a:gd name="T3" fmla="*/ 54 h 138"/>
                  <a:gd name="T4" fmla="*/ 199 w 244"/>
                  <a:gd name="T5" fmla="*/ 53 h 138"/>
                  <a:gd name="T6" fmla="*/ 146 w 244"/>
                  <a:gd name="T7" fmla="*/ 0 h 138"/>
                  <a:gd name="T8" fmla="*/ 102 w 244"/>
                  <a:gd name="T9" fmla="*/ 24 h 138"/>
                  <a:gd name="T10" fmla="*/ 86 w 244"/>
                  <a:gd name="T11" fmla="*/ 21 h 138"/>
                  <a:gd name="T12" fmla="*/ 44 w 244"/>
                  <a:gd name="T13" fmla="*/ 54 h 138"/>
                  <a:gd name="T14" fmla="*/ 3 w 244"/>
                  <a:gd name="T15" fmla="*/ 90 h 138"/>
                  <a:gd name="T16" fmla="*/ 39 w 244"/>
                  <a:gd name="T17" fmla="*/ 138 h 138"/>
                  <a:gd name="T18" fmla="*/ 41 w 244"/>
                  <a:gd name="T19" fmla="*/ 138 h 138"/>
                  <a:gd name="T20" fmla="*/ 41 w 244"/>
                  <a:gd name="T21" fmla="*/ 138 h 138"/>
                  <a:gd name="T22" fmla="*/ 202 w 244"/>
                  <a:gd name="T23" fmla="*/ 138 h 138"/>
                  <a:gd name="T24" fmla="*/ 202 w 244"/>
                  <a:gd name="T25" fmla="*/ 138 h 138"/>
                  <a:gd name="T26" fmla="*/ 244 w 244"/>
                  <a:gd name="T27" fmla="*/ 96 h 138"/>
                  <a:gd name="T28" fmla="*/ 202 w 244"/>
                  <a:gd name="T29" fmla="*/ 5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4" h="138">
                    <a:moveTo>
                      <a:pt x="202" y="53"/>
                    </a:moveTo>
                    <a:cubicBezTo>
                      <a:pt x="201" y="53"/>
                      <a:pt x="200" y="54"/>
                      <a:pt x="199" y="54"/>
                    </a:cubicBezTo>
                    <a:cubicBezTo>
                      <a:pt x="199" y="53"/>
                      <a:pt x="199" y="53"/>
                      <a:pt x="199" y="53"/>
                    </a:cubicBezTo>
                    <a:cubicBezTo>
                      <a:pt x="199" y="23"/>
                      <a:pt x="175" y="0"/>
                      <a:pt x="146" y="0"/>
                    </a:cubicBezTo>
                    <a:cubicBezTo>
                      <a:pt x="128" y="0"/>
                      <a:pt x="111" y="9"/>
                      <a:pt x="102" y="24"/>
                    </a:cubicBezTo>
                    <a:cubicBezTo>
                      <a:pt x="97" y="22"/>
                      <a:pt x="91" y="21"/>
                      <a:pt x="86" y="21"/>
                    </a:cubicBezTo>
                    <a:cubicBezTo>
                      <a:pt x="65" y="21"/>
                      <a:pt x="49" y="35"/>
                      <a:pt x="44" y="54"/>
                    </a:cubicBezTo>
                    <a:cubicBezTo>
                      <a:pt x="24" y="54"/>
                      <a:pt x="6" y="69"/>
                      <a:pt x="3" y="90"/>
                    </a:cubicBezTo>
                    <a:cubicBezTo>
                      <a:pt x="0" y="113"/>
                      <a:pt x="16" y="135"/>
                      <a:pt x="39" y="138"/>
                    </a:cubicBezTo>
                    <a:cubicBezTo>
                      <a:pt x="40" y="138"/>
                      <a:pt x="40" y="138"/>
                      <a:pt x="41" y="138"/>
                    </a:cubicBezTo>
                    <a:cubicBezTo>
                      <a:pt x="41" y="138"/>
                      <a:pt x="41" y="138"/>
                      <a:pt x="41" y="138"/>
                    </a:cubicBezTo>
                    <a:cubicBezTo>
                      <a:pt x="202" y="138"/>
                      <a:pt x="202" y="138"/>
                      <a:pt x="202" y="138"/>
                    </a:cubicBezTo>
                    <a:cubicBezTo>
                      <a:pt x="202" y="138"/>
                      <a:pt x="202" y="138"/>
                      <a:pt x="202" y="138"/>
                    </a:cubicBezTo>
                    <a:cubicBezTo>
                      <a:pt x="225" y="138"/>
                      <a:pt x="244" y="119"/>
                      <a:pt x="244" y="96"/>
                    </a:cubicBezTo>
                    <a:cubicBezTo>
                      <a:pt x="244" y="72"/>
                      <a:pt x="225" y="53"/>
                      <a:pt x="202"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grpSp>
          <p:nvGrpSpPr>
            <p:cNvPr id="329" name="Group 328"/>
            <p:cNvGrpSpPr/>
            <p:nvPr/>
          </p:nvGrpSpPr>
          <p:grpSpPr>
            <a:xfrm>
              <a:off x="2253796" y="2424794"/>
              <a:ext cx="1067861" cy="1069026"/>
              <a:chOff x="8856663" y="881062"/>
              <a:chExt cx="1455738" cy="1457326"/>
            </a:xfrm>
          </p:grpSpPr>
          <p:sp>
            <p:nvSpPr>
              <p:cNvPr id="303" name="Freeform 38"/>
              <p:cNvSpPr>
                <a:spLocks/>
              </p:cNvSpPr>
              <p:nvPr/>
            </p:nvSpPr>
            <p:spPr bwMode="auto">
              <a:xfrm>
                <a:off x="8856663" y="881062"/>
                <a:ext cx="1455738" cy="1457325"/>
              </a:xfrm>
              <a:custGeom>
                <a:avLst/>
                <a:gdLst>
                  <a:gd name="T0" fmla="*/ 78 w 388"/>
                  <a:gd name="T1" fmla="*/ 388 h 388"/>
                  <a:gd name="T2" fmla="*/ 0 w 388"/>
                  <a:gd name="T3" fmla="*/ 310 h 388"/>
                  <a:gd name="T4" fmla="*/ 0 w 388"/>
                  <a:gd name="T5" fmla="*/ 78 h 388"/>
                  <a:gd name="T6" fmla="*/ 78 w 388"/>
                  <a:gd name="T7" fmla="*/ 0 h 388"/>
                  <a:gd name="T8" fmla="*/ 310 w 388"/>
                  <a:gd name="T9" fmla="*/ 0 h 388"/>
                  <a:gd name="T10" fmla="*/ 388 w 388"/>
                  <a:gd name="T11" fmla="*/ 78 h 388"/>
                  <a:gd name="T12" fmla="*/ 388 w 388"/>
                  <a:gd name="T13" fmla="*/ 310 h 388"/>
                  <a:gd name="T14" fmla="*/ 310 w 388"/>
                  <a:gd name="T15" fmla="*/ 388 h 388"/>
                  <a:gd name="T16" fmla="*/ 78 w 388"/>
                  <a:gd name="T17" fmla="*/ 388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8" h="388">
                    <a:moveTo>
                      <a:pt x="78" y="388"/>
                    </a:moveTo>
                    <a:cubicBezTo>
                      <a:pt x="35" y="388"/>
                      <a:pt x="0" y="353"/>
                      <a:pt x="0" y="310"/>
                    </a:cubicBezTo>
                    <a:cubicBezTo>
                      <a:pt x="0" y="78"/>
                      <a:pt x="0" y="78"/>
                      <a:pt x="0" y="78"/>
                    </a:cubicBezTo>
                    <a:cubicBezTo>
                      <a:pt x="0" y="35"/>
                      <a:pt x="35" y="0"/>
                      <a:pt x="78" y="0"/>
                    </a:cubicBezTo>
                    <a:cubicBezTo>
                      <a:pt x="310" y="0"/>
                      <a:pt x="310" y="0"/>
                      <a:pt x="310" y="0"/>
                    </a:cubicBezTo>
                    <a:cubicBezTo>
                      <a:pt x="353" y="0"/>
                      <a:pt x="388" y="35"/>
                      <a:pt x="388" y="78"/>
                    </a:cubicBezTo>
                    <a:cubicBezTo>
                      <a:pt x="388" y="310"/>
                      <a:pt x="388" y="310"/>
                      <a:pt x="388" y="310"/>
                    </a:cubicBezTo>
                    <a:cubicBezTo>
                      <a:pt x="388" y="353"/>
                      <a:pt x="353" y="388"/>
                      <a:pt x="310" y="388"/>
                    </a:cubicBezTo>
                    <a:cubicBezTo>
                      <a:pt x="78" y="388"/>
                      <a:pt x="78" y="388"/>
                      <a:pt x="78" y="388"/>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04" name="Freeform 39"/>
              <p:cNvSpPr>
                <a:spLocks/>
              </p:cNvSpPr>
              <p:nvPr/>
            </p:nvSpPr>
            <p:spPr bwMode="auto">
              <a:xfrm>
                <a:off x="9205913" y="1282700"/>
                <a:ext cx="1106488" cy="1055688"/>
              </a:xfrm>
              <a:custGeom>
                <a:avLst/>
                <a:gdLst>
                  <a:gd name="T0" fmla="*/ 197 w 295"/>
                  <a:gd name="T1" fmla="*/ 0 h 281"/>
                  <a:gd name="T2" fmla="*/ 29 w 295"/>
                  <a:gd name="T3" fmla="*/ 0 h 281"/>
                  <a:gd name="T4" fmla="*/ 21 w 295"/>
                  <a:gd name="T5" fmla="*/ 8 h 281"/>
                  <a:gd name="T6" fmla="*/ 21 w 295"/>
                  <a:gd name="T7" fmla="*/ 40 h 281"/>
                  <a:gd name="T8" fmla="*/ 26 w 295"/>
                  <a:gd name="T9" fmla="*/ 45 h 281"/>
                  <a:gd name="T10" fmla="*/ 21 w 295"/>
                  <a:gd name="T11" fmla="*/ 45 h 281"/>
                  <a:gd name="T12" fmla="*/ 6 w 295"/>
                  <a:gd name="T13" fmla="*/ 45 h 281"/>
                  <a:gd name="T14" fmla="*/ 0 w 295"/>
                  <a:gd name="T15" fmla="*/ 51 h 281"/>
                  <a:gd name="T16" fmla="*/ 0 w 295"/>
                  <a:gd name="T17" fmla="*/ 53 h 281"/>
                  <a:gd name="T18" fmla="*/ 2 w 295"/>
                  <a:gd name="T19" fmla="*/ 57 h 281"/>
                  <a:gd name="T20" fmla="*/ 2 w 295"/>
                  <a:gd name="T21" fmla="*/ 57 h 281"/>
                  <a:gd name="T22" fmla="*/ 21 w 295"/>
                  <a:gd name="T23" fmla="*/ 76 h 281"/>
                  <a:gd name="T24" fmla="*/ 21 w 295"/>
                  <a:gd name="T25" fmla="*/ 80 h 281"/>
                  <a:gd name="T26" fmla="*/ 25 w 295"/>
                  <a:gd name="T27" fmla="*/ 86 h 281"/>
                  <a:gd name="T28" fmla="*/ 21 w 295"/>
                  <a:gd name="T29" fmla="*/ 86 h 281"/>
                  <a:gd name="T30" fmla="*/ 6 w 295"/>
                  <a:gd name="T31" fmla="*/ 86 h 281"/>
                  <a:gd name="T32" fmla="*/ 0 w 295"/>
                  <a:gd name="T33" fmla="*/ 91 h 281"/>
                  <a:gd name="T34" fmla="*/ 0 w 295"/>
                  <a:gd name="T35" fmla="*/ 93 h 281"/>
                  <a:gd name="T36" fmla="*/ 3 w 295"/>
                  <a:gd name="T37" fmla="*/ 98 h 281"/>
                  <a:gd name="T38" fmla="*/ 3 w 295"/>
                  <a:gd name="T39" fmla="*/ 98 h 281"/>
                  <a:gd name="T40" fmla="*/ 3 w 295"/>
                  <a:gd name="T41" fmla="*/ 98 h 281"/>
                  <a:gd name="T42" fmla="*/ 21 w 295"/>
                  <a:gd name="T43" fmla="*/ 116 h 281"/>
                  <a:gd name="T44" fmla="*/ 21 w 295"/>
                  <a:gd name="T45" fmla="*/ 120 h 281"/>
                  <a:gd name="T46" fmla="*/ 26 w 295"/>
                  <a:gd name="T47" fmla="*/ 126 h 281"/>
                  <a:gd name="T48" fmla="*/ 21 w 295"/>
                  <a:gd name="T49" fmla="*/ 126 h 281"/>
                  <a:gd name="T50" fmla="*/ 6 w 295"/>
                  <a:gd name="T51" fmla="*/ 126 h 281"/>
                  <a:gd name="T52" fmla="*/ 0 w 295"/>
                  <a:gd name="T53" fmla="*/ 131 h 281"/>
                  <a:gd name="T54" fmla="*/ 0 w 295"/>
                  <a:gd name="T55" fmla="*/ 134 h 281"/>
                  <a:gd name="T56" fmla="*/ 2 w 295"/>
                  <a:gd name="T57" fmla="*/ 137 h 281"/>
                  <a:gd name="T58" fmla="*/ 21 w 295"/>
                  <a:gd name="T59" fmla="*/ 158 h 281"/>
                  <a:gd name="T60" fmla="*/ 21 w 295"/>
                  <a:gd name="T61" fmla="*/ 172 h 281"/>
                  <a:gd name="T62" fmla="*/ 24 w 295"/>
                  <a:gd name="T63" fmla="*/ 178 h 281"/>
                  <a:gd name="T64" fmla="*/ 25 w 295"/>
                  <a:gd name="T65" fmla="*/ 180 h 281"/>
                  <a:gd name="T66" fmla="*/ 26 w 295"/>
                  <a:gd name="T67" fmla="*/ 181 h 281"/>
                  <a:gd name="T68" fmla="*/ 27 w 295"/>
                  <a:gd name="T69" fmla="*/ 182 h 281"/>
                  <a:gd name="T70" fmla="*/ 28 w 295"/>
                  <a:gd name="T71" fmla="*/ 183 h 281"/>
                  <a:gd name="T72" fmla="*/ 123 w 295"/>
                  <a:gd name="T73" fmla="*/ 281 h 281"/>
                  <a:gd name="T74" fmla="*/ 127 w 295"/>
                  <a:gd name="T75" fmla="*/ 281 h 281"/>
                  <a:gd name="T76" fmla="*/ 217 w 295"/>
                  <a:gd name="T77" fmla="*/ 281 h 281"/>
                  <a:gd name="T78" fmla="*/ 295 w 295"/>
                  <a:gd name="T79" fmla="*/ 203 h 281"/>
                  <a:gd name="T80" fmla="*/ 295 w 295"/>
                  <a:gd name="T81" fmla="*/ 90 h 281"/>
                  <a:gd name="T82" fmla="*/ 208 w 295"/>
                  <a:gd name="T83" fmla="*/ 8 h 281"/>
                  <a:gd name="T84" fmla="*/ 207 w 295"/>
                  <a:gd name="T85" fmla="*/ 7 h 281"/>
                  <a:gd name="T86" fmla="*/ 206 w 295"/>
                  <a:gd name="T87" fmla="*/ 6 h 281"/>
                  <a:gd name="T88" fmla="*/ 205 w 295"/>
                  <a:gd name="T89" fmla="*/ 5 h 281"/>
                  <a:gd name="T90" fmla="*/ 204 w 295"/>
                  <a:gd name="T91" fmla="*/ 4 h 281"/>
                  <a:gd name="T92" fmla="*/ 203 w 295"/>
                  <a:gd name="T93" fmla="*/ 3 h 281"/>
                  <a:gd name="T94" fmla="*/ 197 w 295"/>
                  <a:gd name="T95"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5" h="281">
                    <a:moveTo>
                      <a:pt x="197" y="0"/>
                    </a:moveTo>
                    <a:cubicBezTo>
                      <a:pt x="29" y="0"/>
                      <a:pt x="29" y="0"/>
                      <a:pt x="29" y="0"/>
                    </a:cubicBezTo>
                    <a:cubicBezTo>
                      <a:pt x="24" y="0"/>
                      <a:pt x="21" y="4"/>
                      <a:pt x="21" y="8"/>
                    </a:cubicBezTo>
                    <a:cubicBezTo>
                      <a:pt x="21" y="40"/>
                      <a:pt x="21" y="40"/>
                      <a:pt x="21" y="40"/>
                    </a:cubicBezTo>
                    <a:cubicBezTo>
                      <a:pt x="26" y="45"/>
                      <a:pt x="26" y="45"/>
                      <a:pt x="26" y="45"/>
                    </a:cubicBezTo>
                    <a:cubicBezTo>
                      <a:pt x="21" y="45"/>
                      <a:pt x="21" y="45"/>
                      <a:pt x="21" y="45"/>
                    </a:cubicBezTo>
                    <a:cubicBezTo>
                      <a:pt x="6" y="45"/>
                      <a:pt x="6" y="45"/>
                      <a:pt x="6" y="45"/>
                    </a:cubicBezTo>
                    <a:cubicBezTo>
                      <a:pt x="3" y="45"/>
                      <a:pt x="0" y="48"/>
                      <a:pt x="0" y="51"/>
                    </a:cubicBezTo>
                    <a:cubicBezTo>
                      <a:pt x="0" y="53"/>
                      <a:pt x="0" y="53"/>
                      <a:pt x="0" y="53"/>
                    </a:cubicBezTo>
                    <a:cubicBezTo>
                      <a:pt x="0" y="55"/>
                      <a:pt x="1" y="56"/>
                      <a:pt x="2" y="57"/>
                    </a:cubicBezTo>
                    <a:cubicBezTo>
                      <a:pt x="2" y="57"/>
                      <a:pt x="2" y="57"/>
                      <a:pt x="2" y="57"/>
                    </a:cubicBezTo>
                    <a:cubicBezTo>
                      <a:pt x="21" y="76"/>
                      <a:pt x="21" y="76"/>
                      <a:pt x="21" y="76"/>
                    </a:cubicBezTo>
                    <a:cubicBezTo>
                      <a:pt x="21" y="80"/>
                      <a:pt x="21" y="80"/>
                      <a:pt x="21" y="80"/>
                    </a:cubicBezTo>
                    <a:cubicBezTo>
                      <a:pt x="25" y="86"/>
                      <a:pt x="25" y="86"/>
                      <a:pt x="25" y="86"/>
                    </a:cubicBezTo>
                    <a:cubicBezTo>
                      <a:pt x="21" y="86"/>
                      <a:pt x="21" y="86"/>
                      <a:pt x="21" y="86"/>
                    </a:cubicBezTo>
                    <a:cubicBezTo>
                      <a:pt x="6" y="86"/>
                      <a:pt x="6" y="86"/>
                      <a:pt x="6" y="86"/>
                    </a:cubicBezTo>
                    <a:cubicBezTo>
                      <a:pt x="3" y="86"/>
                      <a:pt x="0" y="88"/>
                      <a:pt x="0" y="91"/>
                    </a:cubicBezTo>
                    <a:cubicBezTo>
                      <a:pt x="0" y="93"/>
                      <a:pt x="0" y="93"/>
                      <a:pt x="0" y="93"/>
                    </a:cubicBezTo>
                    <a:cubicBezTo>
                      <a:pt x="0" y="95"/>
                      <a:pt x="1" y="97"/>
                      <a:pt x="3" y="98"/>
                    </a:cubicBezTo>
                    <a:cubicBezTo>
                      <a:pt x="3" y="98"/>
                      <a:pt x="3" y="98"/>
                      <a:pt x="3" y="98"/>
                    </a:cubicBezTo>
                    <a:cubicBezTo>
                      <a:pt x="3" y="98"/>
                      <a:pt x="3" y="98"/>
                      <a:pt x="3" y="98"/>
                    </a:cubicBezTo>
                    <a:cubicBezTo>
                      <a:pt x="21" y="116"/>
                      <a:pt x="21" y="116"/>
                      <a:pt x="21" y="116"/>
                    </a:cubicBezTo>
                    <a:cubicBezTo>
                      <a:pt x="21" y="120"/>
                      <a:pt x="21" y="120"/>
                      <a:pt x="21" y="120"/>
                    </a:cubicBezTo>
                    <a:cubicBezTo>
                      <a:pt x="26" y="126"/>
                      <a:pt x="26" y="126"/>
                      <a:pt x="26" y="126"/>
                    </a:cubicBezTo>
                    <a:cubicBezTo>
                      <a:pt x="21" y="126"/>
                      <a:pt x="21" y="126"/>
                      <a:pt x="21" y="126"/>
                    </a:cubicBezTo>
                    <a:cubicBezTo>
                      <a:pt x="6" y="126"/>
                      <a:pt x="6" y="126"/>
                      <a:pt x="6" y="126"/>
                    </a:cubicBezTo>
                    <a:cubicBezTo>
                      <a:pt x="3" y="126"/>
                      <a:pt x="0" y="128"/>
                      <a:pt x="0" y="131"/>
                    </a:cubicBezTo>
                    <a:cubicBezTo>
                      <a:pt x="0" y="134"/>
                      <a:pt x="0" y="134"/>
                      <a:pt x="0" y="134"/>
                    </a:cubicBezTo>
                    <a:cubicBezTo>
                      <a:pt x="0" y="135"/>
                      <a:pt x="1" y="136"/>
                      <a:pt x="2" y="137"/>
                    </a:cubicBezTo>
                    <a:cubicBezTo>
                      <a:pt x="21" y="158"/>
                      <a:pt x="21" y="158"/>
                      <a:pt x="21" y="158"/>
                    </a:cubicBezTo>
                    <a:cubicBezTo>
                      <a:pt x="21" y="172"/>
                      <a:pt x="21" y="172"/>
                      <a:pt x="21" y="172"/>
                    </a:cubicBezTo>
                    <a:cubicBezTo>
                      <a:pt x="21" y="175"/>
                      <a:pt x="22" y="177"/>
                      <a:pt x="24" y="178"/>
                    </a:cubicBezTo>
                    <a:cubicBezTo>
                      <a:pt x="24" y="179"/>
                      <a:pt x="24" y="179"/>
                      <a:pt x="25" y="180"/>
                    </a:cubicBezTo>
                    <a:cubicBezTo>
                      <a:pt x="25" y="180"/>
                      <a:pt x="26" y="180"/>
                      <a:pt x="26" y="181"/>
                    </a:cubicBezTo>
                    <a:cubicBezTo>
                      <a:pt x="26" y="181"/>
                      <a:pt x="27" y="181"/>
                      <a:pt x="27" y="182"/>
                    </a:cubicBezTo>
                    <a:cubicBezTo>
                      <a:pt x="28" y="183"/>
                      <a:pt x="28" y="183"/>
                      <a:pt x="28" y="183"/>
                    </a:cubicBezTo>
                    <a:cubicBezTo>
                      <a:pt x="123" y="281"/>
                      <a:pt x="123" y="281"/>
                      <a:pt x="123" y="281"/>
                    </a:cubicBezTo>
                    <a:cubicBezTo>
                      <a:pt x="127" y="281"/>
                      <a:pt x="127" y="281"/>
                      <a:pt x="127" y="281"/>
                    </a:cubicBezTo>
                    <a:cubicBezTo>
                      <a:pt x="217" y="281"/>
                      <a:pt x="217" y="281"/>
                      <a:pt x="217" y="281"/>
                    </a:cubicBezTo>
                    <a:cubicBezTo>
                      <a:pt x="260" y="281"/>
                      <a:pt x="295" y="246"/>
                      <a:pt x="295" y="203"/>
                    </a:cubicBezTo>
                    <a:cubicBezTo>
                      <a:pt x="295" y="90"/>
                      <a:pt x="295" y="90"/>
                      <a:pt x="295" y="90"/>
                    </a:cubicBezTo>
                    <a:cubicBezTo>
                      <a:pt x="208" y="8"/>
                      <a:pt x="208" y="8"/>
                      <a:pt x="208" y="8"/>
                    </a:cubicBezTo>
                    <a:cubicBezTo>
                      <a:pt x="207" y="7"/>
                      <a:pt x="207" y="7"/>
                      <a:pt x="207" y="7"/>
                    </a:cubicBezTo>
                    <a:cubicBezTo>
                      <a:pt x="207" y="7"/>
                      <a:pt x="207" y="7"/>
                      <a:pt x="206" y="6"/>
                    </a:cubicBezTo>
                    <a:cubicBezTo>
                      <a:pt x="206" y="6"/>
                      <a:pt x="206" y="6"/>
                      <a:pt x="205" y="5"/>
                    </a:cubicBezTo>
                    <a:cubicBezTo>
                      <a:pt x="205" y="5"/>
                      <a:pt x="204" y="4"/>
                      <a:pt x="204" y="4"/>
                    </a:cubicBezTo>
                    <a:cubicBezTo>
                      <a:pt x="204" y="4"/>
                      <a:pt x="203" y="3"/>
                      <a:pt x="203" y="3"/>
                    </a:cubicBezTo>
                    <a:cubicBezTo>
                      <a:pt x="201" y="1"/>
                      <a:pt x="199" y="0"/>
                      <a:pt x="197" y="0"/>
                    </a:cubicBezTo>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05" name="Freeform 40"/>
              <p:cNvSpPr>
                <a:spLocks noEditPoints="1"/>
              </p:cNvSpPr>
              <p:nvPr/>
            </p:nvSpPr>
            <p:spPr bwMode="auto">
              <a:xfrm>
                <a:off x="9283701" y="1282700"/>
                <a:ext cx="692150" cy="676275"/>
              </a:xfrm>
              <a:custGeom>
                <a:avLst/>
                <a:gdLst>
                  <a:gd name="T0" fmla="*/ 176 w 184"/>
                  <a:gd name="T1" fmla="*/ 0 h 180"/>
                  <a:gd name="T2" fmla="*/ 8 w 184"/>
                  <a:gd name="T3" fmla="*/ 0 h 180"/>
                  <a:gd name="T4" fmla="*/ 0 w 184"/>
                  <a:gd name="T5" fmla="*/ 8 h 180"/>
                  <a:gd name="T6" fmla="*/ 0 w 184"/>
                  <a:gd name="T7" fmla="*/ 40 h 180"/>
                  <a:gd name="T8" fmla="*/ 13 w 184"/>
                  <a:gd name="T9" fmla="*/ 40 h 180"/>
                  <a:gd name="T10" fmla="*/ 24 w 184"/>
                  <a:gd name="T11" fmla="*/ 51 h 180"/>
                  <a:gd name="T12" fmla="*/ 24 w 184"/>
                  <a:gd name="T13" fmla="*/ 53 h 180"/>
                  <a:gd name="T14" fmla="*/ 13 w 184"/>
                  <a:gd name="T15" fmla="*/ 64 h 180"/>
                  <a:gd name="T16" fmla="*/ 0 w 184"/>
                  <a:gd name="T17" fmla="*/ 64 h 180"/>
                  <a:gd name="T18" fmla="*/ 0 w 184"/>
                  <a:gd name="T19" fmla="*/ 80 h 180"/>
                  <a:gd name="T20" fmla="*/ 13 w 184"/>
                  <a:gd name="T21" fmla="*/ 80 h 180"/>
                  <a:gd name="T22" fmla="*/ 24 w 184"/>
                  <a:gd name="T23" fmla="*/ 91 h 180"/>
                  <a:gd name="T24" fmla="*/ 24 w 184"/>
                  <a:gd name="T25" fmla="*/ 93 h 180"/>
                  <a:gd name="T26" fmla="*/ 13 w 184"/>
                  <a:gd name="T27" fmla="*/ 104 h 180"/>
                  <a:gd name="T28" fmla="*/ 0 w 184"/>
                  <a:gd name="T29" fmla="*/ 104 h 180"/>
                  <a:gd name="T30" fmla="*/ 0 w 184"/>
                  <a:gd name="T31" fmla="*/ 120 h 180"/>
                  <a:gd name="T32" fmla="*/ 13 w 184"/>
                  <a:gd name="T33" fmla="*/ 120 h 180"/>
                  <a:gd name="T34" fmla="*/ 24 w 184"/>
                  <a:gd name="T35" fmla="*/ 131 h 180"/>
                  <a:gd name="T36" fmla="*/ 24 w 184"/>
                  <a:gd name="T37" fmla="*/ 134 h 180"/>
                  <a:gd name="T38" fmla="*/ 13 w 184"/>
                  <a:gd name="T39" fmla="*/ 145 h 180"/>
                  <a:gd name="T40" fmla="*/ 0 w 184"/>
                  <a:gd name="T41" fmla="*/ 145 h 180"/>
                  <a:gd name="T42" fmla="*/ 0 w 184"/>
                  <a:gd name="T43" fmla="*/ 172 h 180"/>
                  <a:gd name="T44" fmla="*/ 8 w 184"/>
                  <a:gd name="T45" fmla="*/ 180 h 180"/>
                  <a:gd name="T46" fmla="*/ 176 w 184"/>
                  <a:gd name="T47" fmla="*/ 180 h 180"/>
                  <a:gd name="T48" fmla="*/ 184 w 184"/>
                  <a:gd name="T49" fmla="*/ 172 h 180"/>
                  <a:gd name="T50" fmla="*/ 184 w 184"/>
                  <a:gd name="T51" fmla="*/ 8 h 180"/>
                  <a:gd name="T52" fmla="*/ 176 w 184"/>
                  <a:gd name="T53" fmla="*/ 0 h 180"/>
                  <a:gd name="T54" fmla="*/ 97 w 184"/>
                  <a:gd name="T55" fmla="*/ 19 h 180"/>
                  <a:gd name="T56" fmla="*/ 121 w 184"/>
                  <a:gd name="T57" fmla="*/ 43 h 180"/>
                  <a:gd name="T58" fmla="*/ 97 w 184"/>
                  <a:gd name="T59" fmla="*/ 67 h 180"/>
                  <a:gd name="T60" fmla="*/ 73 w 184"/>
                  <a:gd name="T61" fmla="*/ 43 h 180"/>
                  <a:gd name="T62" fmla="*/ 97 w 184"/>
                  <a:gd name="T63" fmla="*/ 19 h 180"/>
                  <a:gd name="T64" fmla="*/ 143 w 184"/>
                  <a:gd name="T65" fmla="*/ 137 h 180"/>
                  <a:gd name="T66" fmla="*/ 97 w 184"/>
                  <a:gd name="T67" fmla="*/ 161 h 180"/>
                  <a:gd name="T68" fmla="*/ 51 w 184"/>
                  <a:gd name="T69" fmla="*/ 137 h 180"/>
                  <a:gd name="T70" fmla="*/ 51 w 184"/>
                  <a:gd name="T71" fmla="*/ 134 h 180"/>
                  <a:gd name="T72" fmla="*/ 97 w 184"/>
                  <a:gd name="T73" fmla="*/ 70 h 180"/>
                  <a:gd name="T74" fmla="*/ 143 w 184"/>
                  <a:gd name="T75" fmla="*/ 13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4" h="180">
                    <a:moveTo>
                      <a:pt x="176" y="0"/>
                    </a:moveTo>
                    <a:cubicBezTo>
                      <a:pt x="8" y="0"/>
                      <a:pt x="8" y="0"/>
                      <a:pt x="8" y="0"/>
                    </a:cubicBezTo>
                    <a:cubicBezTo>
                      <a:pt x="3" y="0"/>
                      <a:pt x="0" y="4"/>
                      <a:pt x="0" y="8"/>
                    </a:cubicBezTo>
                    <a:cubicBezTo>
                      <a:pt x="0" y="40"/>
                      <a:pt x="0" y="40"/>
                      <a:pt x="0" y="40"/>
                    </a:cubicBezTo>
                    <a:cubicBezTo>
                      <a:pt x="13" y="40"/>
                      <a:pt x="13" y="40"/>
                      <a:pt x="13" y="40"/>
                    </a:cubicBezTo>
                    <a:cubicBezTo>
                      <a:pt x="19" y="40"/>
                      <a:pt x="24" y="45"/>
                      <a:pt x="24" y="51"/>
                    </a:cubicBezTo>
                    <a:cubicBezTo>
                      <a:pt x="24" y="53"/>
                      <a:pt x="24" y="53"/>
                      <a:pt x="24" y="53"/>
                    </a:cubicBezTo>
                    <a:cubicBezTo>
                      <a:pt x="24" y="59"/>
                      <a:pt x="19" y="64"/>
                      <a:pt x="13" y="64"/>
                    </a:cubicBezTo>
                    <a:cubicBezTo>
                      <a:pt x="0" y="64"/>
                      <a:pt x="0" y="64"/>
                      <a:pt x="0" y="64"/>
                    </a:cubicBezTo>
                    <a:cubicBezTo>
                      <a:pt x="0" y="80"/>
                      <a:pt x="0" y="80"/>
                      <a:pt x="0" y="80"/>
                    </a:cubicBezTo>
                    <a:cubicBezTo>
                      <a:pt x="13" y="80"/>
                      <a:pt x="13" y="80"/>
                      <a:pt x="13" y="80"/>
                    </a:cubicBezTo>
                    <a:cubicBezTo>
                      <a:pt x="19" y="80"/>
                      <a:pt x="24" y="85"/>
                      <a:pt x="24" y="91"/>
                    </a:cubicBezTo>
                    <a:cubicBezTo>
                      <a:pt x="24" y="93"/>
                      <a:pt x="24" y="93"/>
                      <a:pt x="24" y="93"/>
                    </a:cubicBezTo>
                    <a:cubicBezTo>
                      <a:pt x="24" y="99"/>
                      <a:pt x="19" y="104"/>
                      <a:pt x="13" y="104"/>
                    </a:cubicBezTo>
                    <a:cubicBezTo>
                      <a:pt x="0" y="104"/>
                      <a:pt x="0" y="104"/>
                      <a:pt x="0" y="104"/>
                    </a:cubicBezTo>
                    <a:cubicBezTo>
                      <a:pt x="0" y="120"/>
                      <a:pt x="0" y="120"/>
                      <a:pt x="0" y="120"/>
                    </a:cubicBezTo>
                    <a:cubicBezTo>
                      <a:pt x="13" y="120"/>
                      <a:pt x="13" y="120"/>
                      <a:pt x="13" y="120"/>
                    </a:cubicBezTo>
                    <a:cubicBezTo>
                      <a:pt x="19" y="120"/>
                      <a:pt x="24" y="125"/>
                      <a:pt x="24" y="131"/>
                    </a:cubicBezTo>
                    <a:cubicBezTo>
                      <a:pt x="24" y="134"/>
                      <a:pt x="24" y="134"/>
                      <a:pt x="24" y="134"/>
                    </a:cubicBezTo>
                    <a:cubicBezTo>
                      <a:pt x="24" y="140"/>
                      <a:pt x="19" y="145"/>
                      <a:pt x="13" y="145"/>
                    </a:cubicBezTo>
                    <a:cubicBezTo>
                      <a:pt x="0" y="145"/>
                      <a:pt x="0" y="145"/>
                      <a:pt x="0" y="145"/>
                    </a:cubicBezTo>
                    <a:cubicBezTo>
                      <a:pt x="0" y="172"/>
                      <a:pt x="0" y="172"/>
                      <a:pt x="0" y="172"/>
                    </a:cubicBezTo>
                    <a:cubicBezTo>
                      <a:pt x="0" y="177"/>
                      <a:pt x="3" y="180"/>
                      <a:pt x="8" y="180"/>
                    </a:cubicBezTo>
                    <a:cubicBezTo>
                      <a:pt x="176" y="180"/>
                      <a:pt x="176" y="180"/>
                      <a:pt x="176" y="180"/>
                    </a:cubicBezTo>
                    <a:cubicBezTo>
                      <a:pt x="180" y="180"/>
                      <a:pt x="184" y="177"/>
                      <a:pt x="184" y="172"/>
                    </a:cubicBezTo>
                    <a:cubicBezTo>
                      <a:pt x="184" y="8"/>
                      <a:pt x="184" y="8"/>
                      <a:pt x="184" y="8"/>
                    </a:cubicBezTo>
                    <a:cubicBezTo>
                      <a:pt x="184" y="4"/>
                      <a:pt x="180" y="0"/>
                      <a:pt x="176" y="0"/>
                    </a:cubicBezTo>
                    <a:close/>
                    <a:moveTo>
                      <a:pt x="97" y="19"/>
                    </a:moveTo>
                    <a:cubicBezTo>
                      <a:pt x="110" y="19"/>
                      <a:pt x="121" y="30"/>
                      <a:pt x="121" y="43"/>
                    </a:cubicBezTo>
                    <a:cubicBezTo>
                      <a:pt x="121" y="56"/>
                      <a:pt x="110" y="67"/>
                      <a:pt x="97" y="67"/>
                    </a:cubicBezTo>
                    <a:cubicBezTo>
                      <a:pt x="84" y="67"/>
                      <a:pt x="73" y="56"/>
                      <a:pt x="73" y="43"/>
                    </a:cubicBezTo>
                    <a:cubicBezTo>
                      <a:pt x="73" y="30"/>
                      <a:pt x="84" y="19"/>
                      <a:pt x="97" y="19"/>
                    </a:cubicBezTo>
                    <a:close/>
                    <a:moveTo>
                      <a:pt x="143" y="137"/>
                    </a:moveTo>
                    <a:cubicBezTo>
                      <a:pt x="143" y="150"/>
                      <a:pt x="123" y="161"/>
                      <a:pt x="97" y="161"/>
                    </a:cubicBezTo>
                    <a:cubicBezTo>
                      <a:pt x="72" y="161"/>
                      <a:pt x="51" y="150"/>
                      <a:pt x="51" y="137"/>
                    </a:cubicBezTo>
                    <a:cubicBezTo>
                      <a:pt x="51" y="136"/>
                      <a:pt x="51" y="135"/>
                      <a:pt x="51" y="134"/>
                    </a:cubicBezTo>
                    <a:cubicBezTo>
                      <a:pt x="52" y="98"/>
                      <a:pt x="72" y="70"/>
                      <a:pt x="97" y="70"/>
                    </a:cubicBezTo>
                    <a:cubicBezTo>
                      <a:pt x="123" y="70"/>
                      <a:pt x="143" y="100"/>
                      <a:pt x="143" y="1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06" name="Freeform 41"/>
              <p:cNvSpPr>
                <a:spLocks/>
              </p:cNvSpPr>
              <p:nvPr/>
            </p:nvSpPr>
            <p:spPr bwMode="auto">
              <a:xfrm>
                <a:off x="9205913" y="1452562"/>
                <a:ext cx="149225" cy="52388"/>
              </a:xfrm>
              <a:custGeom>
                <a:avLst/>
                <a:gdLst>
                  <a:gd name="T0" fmla="*/ 6 w 40"/>
                  <a:gd name="T1" fmla="*/ 14 h 14"/>
                  <a:gd name="T2" fmla="*/ 21 w 40"/>
                  <a:gd name="T3" fmla="*/ 14 h 14"/>
                  <a:gd name="T4" fmla="*/ 34 w 40"/>
                  <a:gd name="T5" fmla="*/ 14 h 14"/>
                  <a:gd name="T6" fmla="*/ 40 w 40"/>
                  <a:gd name="T7" fmla="*/ 8 h 14"/>
                  <a:gd name="T8" fmla="*/ 40 w 40"/>
                  <a:gd name="T9" fmla="*/ 6 h 14"/>
                  <a:gd name="T10" fmla="*/ 34 w 40"/>
                  <a:gd name="T11" fmla="*/ 0 h 14"/>
                  <a:gd name="T12" fmla="*/ 21 w 40"/>
                  <a:gd name="T13" fmla="*/ 0 h 14"/>
                  <a:gd name="T14" fmla="*/ 6 w 40"/>
                  <a:gd name="T15" fmla="*/ 0 h 14"/>
                  <a:gd name="T16" fmla="*/ 0 w 40"/>
                  <a:gd name="T17" fmla="*/ 6 h 14"/>
                  <a:gd name="T18" fmla="*/ 0 w 40"/>
                  <a:gd name="T19" fmla="*/ 8 h 14"/>
                  <a:gd name="T20" fmla="*/ 6 w 40"/>
                  <a:gd name="T2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4">
                    <a:moveTo>
                      <a:pt x="6" y="14"/>
                    </a:moveTo>
                    <a:cubicBezTo>
                      <a:pt x="21" y="14"/>
                      <a:pt x="21" y="14"/>
                      <a:pt x="21" y="14"/>
                    </a:cubicBezTo>
                    <a:cubicBezTo>
                      <a:pt x="34" y="14"/>
                      <a:pt x="34" y="14"/>
                      <a:pt x="34" y="14"/>
                    </a:cubicBezTo>
                    <a:cubicBezTo>
                      <a:pt x="37" y="14"/>
                      <a:pt x="40" y="11"/>
                      <a:pt x="40" y="8"/>
                    </a:cubicBezTo>
                    <a:cubicBezTo>
                      <a:pt x="40" y="6"/>
                      <a:pt x="40" y="6"/>
                      <a:pt x="40" y="6"/>
                    </a:cubicBezTo>
                    <a:cubicBezTo>
                      <a:pt x="40" y="3"/>
                      <a:pt x="37" y="0"/>
                      <a:pt x="34" y="0"/>
                    </a:cubicBezTo>
                    <a:cubicBezTo>
                      <a:pt x="21" y="0"/>
                      <a:pt x="21" y="0"/>
                      <a:pt x="21" y="0"/>
                    </a:cubicBezTo>
                    <a:cubicBezTo>
                      <a:pt x="6" y="0"/>
                      <a:pt x="6" y="0"/>
                      <a:pt x="6" y="0"/>
                    </a:cubicBezTo>
                    <a:cubicBezTo>
                      <a:pt x="3" y="0"/>
                      <a:pt x="0" y="3"/>
                      <a:pt x="0" y="6"/>
                    </a:cubicBezTo>
                    <a:cubicBezTo>
                      <a:pt x="0" y="8"/>
                      <a:pt x="0" y="8"/>
                      <a:pt x="0" y="8"/>
                    </a:cubicBezTo>
                    <a:cubicBezTo>
                      <a:pt x="0" y="11"/>
                      <a:pt x="3" y="14"/>
                      <a:pt x="6"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07" name="Freeform 42"/>
              <p:cNvSpPr>
                <a:spLocks/>
              </p:cNvSpPr>
              <p:nvPr/>
            </p:nvSpPr>
            <p:spPr bwMode="auto">
              <a:xfrm>
                <a:off x="9205913" y="1606550"/>
                <a:ext cx="149225" cy="47625"/>
              </a:xfrm>
              <a:custGeom>
                <a:avLst/>
                <a:gdLst>
                  <a:gd name="T0" fmla="*/ 6 w 40"/>
                  <a:gd name="T1" fmla="*/ 13 h 13"/>
                  <a:gd name="T2" fmla="*/ 21 w 40"/>
                  <a:gd name="T3" fmla="*/ 13 h 13"/>
                  <a:gd name="T4" fmla="*/ 34 w 40"/>
                  <a:gd name="T5" fmla="*/ 13 h 13"/>
                  <a:gd name="T6" fmla="*/ 40 w 40"/>
                  <a:gd name="T7" fmla="*/ 7 h 13"/>
                  <a:gd name="T8" fmla="*/ 40 w 40"/>
                  <a:gd name="T9" fmla="*/ 5 h 13"/>
                  <a:gd name="T10" fmla="*/ 34 w 40"/>
                  <a:gd name="T11" fmla="*/ 0 h 13"/>
                  <a:gd name="T12" fmla="*/ 21 w 40"/>
                  <a:gd name="T13" fmla="*/ 0 h 13"/>
                  <a:gd name="T14" fmla="*/ 6 w 40"/>
                  <a:gd name="T15" fmla="*/ 0 h 13"/>
                  <a:gd name="T16" fmla="*/ 0 w 40"/>
                  <a:gd name="T17" fmla="*/ 5 h 13"/>
                  <a:gd name="T18" fmla="*/ 0 w 40"/>
                  <a:gd name="T19" fmla="*/ 7 h 13"/>
                  <a:gd name="T20" fmla="*/ 6 w 40"/>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3">
                    <a:moveTo>
                      <a:pt x="6" y="13"/>
                    </a:moveTo>
                    <a:cubicBezTo>
                      <a:pt x="21" y="13"/>
                      <a:pt x="21" y="13"/>
                      <a:pt x="21" y="13"/>
                    </a:cubicBezTo>
                    <a:cubicBezTo>
                      <a:pt x="34" y="13"/>
                      <a:pt x="34" y="13"/>
                      <a:pt x="34" y="13"/>
                    </a:cubicBezTo>
                    <a:cubicBezTo>
                      <a:pt x="37" y="13"/>
                      <a:pt x="40" y="10"/>
                      <a:pt x="40" y="7"/>
                    </a:cubicBezTo>
                    <a:cubicBezTo>
                      <a:pt x="40" y="5"/>
                      <a:pt x="40" y="5"/>
                      <a:pt x="40" y="5"/>
                    </a:cubicBezTo>
                    <a:cubicBezTo>
                      <a:pt x="40" y="2"/>
                      <a:pt x="37" y="0"/>
                      <a:pt x="34" y="0"/>
                    </a:cubicBezTo>
                    <a:cubicBezTo>
                      <a:pt x="21" y="0"/>
                      <a:pt x="21" y="0"/>
                      <a:pt x="21" y="0"/>
                    </a:cubicBezTo>
                    <a:cubicBezTo>
                      <a:pt x="6" y="0"/>
                      <a:pt x="6" y="0"/>
                      <a:pt x="6" y="0"/>
                    </a:cubicBezTo>
                    <a:cubicBezTo>
                      <a:pt x="3" y="0"/>
                      <a:pt x="0" y="2"/>
                      <a:pt x="0" y="5"/>
                    </a:cubicBezTo>
                    <a:cubicBezTo>
                      <a:pt x="0" y="7"/>
                      <a:pt x="0" y="7"/>
                      <a:pt x="0" y="7"/>
                    </a:cubicBezTo>
                    <a:cubicBezTo>
                      <a:pt x="0" y="10"/>
                      <a:pt x="3" y="13"/>
                      <a:pt x="6"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08" name="Freeform 43"/>
              <p:cNvSpPr>
                <a:spLocks/>
              </p:cNvSpPr>
              <p:nvPr/>
            </p:nvSpPr>
            <p:spPr bwMode="auto">
              <a:xfrm>
                <a:off x="9205913" y="1755775"/>
                <a:ext cx="149225" cy="49213"/>
              </a:xfrm>
              <a:custGeom>
                <a:avLst/>
                <a:gdLst>
                  <a:gd name="T0" fmla="*/ 34 w 40"/>
                  <a:gd name="T1" fmla="*/ 13 h 13"/>
                  <a:gd name="T2" fmla="*/ 40 w 40"/>
                  <a:gd name="T3" fmla="*/ 8 h 13"/>
                  <a:gd name="T4" fmla="*/ 40 w 40"/>
                  <a:gd name="T5" fmla="*/ 5 h 13"/>
                  <a:gd name="T6" fmla="*/ 34 w 40"/>
                  <a:gd name="T7" fmla="*/ 0 h 13"/>
                  <a:gd name="T8" fmla="*/ 21 w 40"/>
                  <a:gd name="T9" fmla="*/ 0 h 13"/>
                  <a:gd name="T10" fmla="*/ 6 w 40"/>
                  <a:gd name="T11" fmla="*/ 0 h 13"/>
                  <a:gd name="T12" fmla="*/ 0 w 40"/>
                  <a:gd name="T13" fmla="*/ 5 h 13"/>
                  <a:gd name="T14" fmla="*/ 0 w 40"/>
                  <a:gd name="T15" fmla="*/ 8 h 13"/>
                  <a:gd name="T16" fmla="*/ 6 w 40"/>
                  <a:gd name="T17" fmla="*/ 13 h 13"/>
                  <a:gd name="T18" fmla="*/ 21 w 40"/>
                  <a:gd name="T19" fmla="*/ 13 h 13"/>
                  <a:gd name="T20" fmla="*/ 34 w 40"/>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3">
                    <a:moveTo>
                      <a:pt x="34" y="13"/>
                    </a:moveTo>
                    <a:cubicBezTo>
                      <a:pt x="37" y="13"/>
                      <a:pt x="40" y="11"/>
                      <a:pt x="40" y="8"/>
                    </a:cubicBezTo>
                    <a:cubicBezTo>
                      <a:pt x="40" y="5"/>
                      <a:pt x="40" y="5"/>
                      <a:pt x="40" y="5"/>
                    </a:cubicBezTo>
                    <a:cubicBezTo>
                      <a:pt x="40" y="2"/>
                      <a:pt x="37" y="0"/>
                      <a:pt x="34" y="0"/>
                    </a:cubicBezTo>
                    <a:cubicBezTo>
                      <a:pt x="21" y="0"/>
                      <a:pt x="21" y="0"/>
                      <a:pt x="21" y="0"/>
                    </a:cubicBezTo>
                    <a:cubicBezTo>
                      <a:pt x="6" y="0"/>
                      <a:pt x="6" y="0"/>
                      <a:pt x="6" y="0"/>
                    </a:cubicBezTo>
                    <a:cubicBezTo>
                      <a:pt x="3" y="0"/>
                      <a:pt x="0" y="2"/>
                      <a:pt x="0" y="5"/>
                    </a:cubicBezTo>
                    <a:cubicBezTo>
                      <a:pt x="0" y="8"/>
                      <a:pt x="0" y="8"/>
                      <a:pt x="0" y="8"/>
                    </a:cubicBezTo>
                    <a:cubicBezTo>
                      <a:pt x="0" y="11"/>
                      <a:pt x="3" y="13"/>
                      <a:pt x="6" y="13"/>
                    </a:cubicBezTo>
                    <a:cubicBezTo>
                      <a:pt x="21" y="13"/>
                      <a:pt x="21" y="13"/>
                      <a:pt x="21" y="13"/>
                    </a:cubicBezTo>
                    <a:lnTo>
                      <a:pt x="34"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grpSp>
          <p:nvGrpSpPr>
            <p:cNvPr id="328" name="Group 327"/>
            <p:cNvGrpSpPr/>
            <p:nvPr/>
          </p:nvGrpSpPr>
          <p:grpSpPr>
            <a:xfrm>
              <a:off x="1034582" y="2424795"/>
              <a:ext cx="1069025" cy="1069025"/>
              <a:chOff x="7091363" y="881062"/>
              <a:chExt cx="1457325" cy="1457325"/>
            </a:xfrm>
          </p:grpSpPr>
          <p:sp>
            <p:nvSpPr>
              <p:cNvPr id="309" name="Freeform 44"/>
              <p:cNvSpPr>
                <a:spLocks/>
              </p:cNvSpPr>
              <p:nvPr/>
            </p:nvSpPr>
            <p:spPr bwMode="auto">
              <a:xfrm>
                <a:off x="7091363" y="881062"/>
                <a:ext cx="1457325" cy="1457325"/>
              </a:xfrm>
              <a:custGeom>
                <a:avLst/>
                <a:gdLst>
                  <a:gd name="T0" fmla="*/ 78 w 388"/>
                  <a:gd name="T1" fmla="*/ 388 h 388"/>
                  <a:gd name="T2" fmla="*/ 0 w 388"/>
                  <a:gd name="T3" fmla="*/ 310 h 388"/>
                  <a:gd name="T4" fmla="*/ 0 w 388"/>
                  <a:gd name="T5" fmla="*/ 78 h 388"/>
                  <a:gd name="T6" fmla="*/ 78 w 388"/>
                  <a:gd name="T7" fmla="*/ 0 h 388"/>
                  <a:gd name="T8" fmla="*/ 310 w 388"/>
                  <a:gd name="T9" fmla="*/ 0 h 388"/>
                  <a:gd name="T10" fmla="*/ 388 w 388"/>
                  <a:gd name="T11" fmla="*/ 78 h 388"/>
                  <a:gd name="T12" fmla="*/ 388 w 388"/>
                  <a:gd name="T13" fmla="*/ 310 h 388"/>
                  <a:gd name="T14" fmla="*/ 310 w 388"/>
                  <a:gd name="T15" fmla="*/ 388 h 388"/>
                  <a:gd name="T16" fmla="*/ 78 w 388"/>
                  <a:gd name="T17" fmla="*/ 388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8" h="388">
                    <a:moveTo>
                      <a:pt x="78" y="388"/>
                    </a:moveTo>
                    <a:cubicBezTo>
                      <a:pt x="35" y="388"/>
                      <a:pt x="0" y="353"/>
                      <a:pt x="0" y="310"/>
                    </a:cubicBezTo>
                    <a:cubicBezTo>
                      <a:pt x="0" y="78"/>
                      <a:pt x="0" y="78"/>
                      <a:pt x="0" y="78"/>
                    </a:cubicBezTo>
                    <a:cubicBezTo>
                      <a:pt x="0" y="35"/>
                      <a:pt x="35" y="0"/>
                      <a:pt x="78" y="0"/>
                    </a:cubicBezTo>
                    <a:cubicBezTo>
                      <a:pt x="310" y="0"/>
                      <a:pt x="310" y="0"/>
                      <a:pt x="310" y="0"/>
                    </a:cubicBezTo>
                    <a:cubicBezTo>
                      <a:pt x="353" y="0"/>
                      <a:pt x="388" y="35"/>
                      <a:pt x="388" y="78"/>
                    </a:cubicBezTo>
                    <a:cubicBezTo>
                      <a:pt x="388" y="310"/>
                      <a:pt x="388" y="310"/>
                      <a:pt x="388" y="310"/>
                    </a:cubicBezTo>
                    <a:cubicBezTo>
                      <a:pt x="388" y="353"/>
                      <a:pt x="353" y="388"/>
                      <a:pt x="310" y="388"/>
                    </a:cubicBezTo>
                    <a:cubicBezTo>
                      <a:pt x="78" y="388"/>
                      <a:pt x="78" y="388"/>
                      <a:pt x="78" y="388"/>
                    </a:cubicBezTo>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10" name="Freeform 45"/>
              <p:cNvSpPr>
                <a:spLocks/>
              </p:cNvSpPr>
              <p:nvPr/>
            </p:nvSpPr>
            <p:spPr bwMode="auto">
              <a:xfrm>
                <a:off x="7443788" y="1328737"/>
                <a:ext cx="1104900" cy="1009650"/>
              </a:xfrm>
              <a:custGeom>
                <a:avLst/>
                <a:gdLst>
                  <a:gd name="T0" fmla="*/ 100 w 294"/>
                  <a:gd name="T1" fmla="*/ 0 h 269"/>
                  <a:gd name="T2" fmla="*/ 0 w 294"/>
                  <a:gd name="T3" fmla="*/ 41 h 269"/>
                  <a:gd name="T4" fmla="*/ 2 w 294"/>
                  <a:gd name="T5" fmla="*/ 42 h 269"/>
                  <a:gd name="T6" fmla="*/ 3 w 294"/>
                  <a:gd name="T7" fmla="*/ 44 h 269"/>
                  <a:gd name="T8" fmla="*/ 5 w 294"/>
                  <a:gd name="T9" fmla="*/ 45 h 269"/>
                  <a:gd name="T10" fmla="*/ 5 w 294"/>
                  <a:gd name="T11" fmla="*/ 45 h 269"/>
                  <a:gd name="T12" fmla="*/ 12 w 294"/>
                  <a:gd name="T13" fmla="*/ 52 h 269"/>
                  <a:gd name="T14" fmla="*/ 13 w 294"/>
                  <a:gd name="T15" fmla="*/ 54 h 269"/>
                  <a:gd name="T16" fmla="*/ 15 w 294"/>
                  <a:gd name="T17" fmla="*/ 55 h 269"/>
                  <a:gd name="T18" fmla="*/ 16 w 294"/>
                  <a:gd name="T19" fmla="*/ 57 h 269"/>
                  <a:gd name="T20" fmla="*/ 16 w 294"/>
                  <a:gd name="T21" fmla="*/ 57 h 269"/>
                  <a:gd name="T22" fmla="*/ 18 w 294"/>
                  <a:gd name="T23" fmla="*/ 58 h 269"/>
                  <a:gd name="T24" fmla="*/ 19 w 294"/>
                  <a:gd name="T25" fmla="*/ 59 h 269"/>
                  <a:gd name="T26" fmla="*/ 28 w 294"/>
                  <a:gd name="T27" fmla="*/ 69 h 269"/>
                  <a:gd name="T28" fmla="*/ 28 w 294"/>
                  <a:gd name="T29" fmla="*/ 69 h 269"/>
                  <a:gd name="T30" fmla="*/ 25 w 294"/>
                  <a:gd name="T31" fmla="*/ 71 h 269"/>
                  <a:gd name="T32" fmla="*/ 27 w 294"/>
                  <a:gd name="T33" fmla="*/ 73 h 269"/>
                  <a:gd name="T34" fmla="*/ 28 w 294"/>
                  <a:gd name="T35" fmla="*/ 74 h 269"/>
                  <a:gd name="T36" fmla="*/ 30 w 294"/>
                  <a:gd name="T37" fmla="*/ 75 h 269"/>
                  <a:gd name="T38" fmla="*/ 30 w 294"/>
                  <a:gd name="T39" fmla="*/ 75 h 269"/>
                  <a:gd name="T40" fmla="*/ 44 w 294"/>
                  <a:gd name="T41" fmla="*/ 89 h 269"/>
                  <a:gd name="T42" fmla="*/ 51 w 294"/>
                  <a:gd name="T43" fmla="*/ 98 h 269"/>
                  <a:gd name="T44" fmla="*/ 51 w 294"/>
                  <a:gd name="T45" fmla="*/ 98 h 269"/>
                  <a:gd name="T46" fmla="*/ 47 w 294"/>
                  <a:gd name="T47" fmla="*/ 102 h 269"/>
                  <a:gd name="T48" fmla="*/ 48 w 294"/>
                  <a:gd name="T49" fmla="*/ 103 h 269"/>
                  <a:gd name="T50" fmla="*/ 49 w 294"/>
                  <a:gd name="T51" fmla="*/ 105 h 269"/>
                  <a:gd name="T52" fmla="*/ 49 w 294"/>
                  <a:gd name="T53" fmla="*/ 105 h 269"/>
                  <a:gd name="T54" fmla="*/ 52 w 294"/>
                  <a:gd name="T55" fmla="*/ 108 h 269"/>
                  <a:gd name="T56" fmla="*/ 52 w 294"/>
                  <a:gd name="T57" fmla="*/ 108 h 269"/>
                  <a:gd name="T58" fmla="*/ 58 w 294"/>
                  <a:gd name="T59" fmla="*/ 113 h 269"/>
                  <a:gd name="T60" fmla="*/ 59 w 294"/>
                  <a:gd name="T61" fmla="*/ 115 h 269"/>
                  <a:gd name="T62" fmla="*/ 61 w 294"/>
                  <a:gd name="T63" fmla="*/ 116 h 269"/>
                  <a:gd name="T64" fmla="*/ 61 w 294"/>
                  <a:gd name="T65" fmla="*/ 116 h 269"/>
                  <a:gd name="T66" fmla="*/ 65 w 294"/>
                  <a:gd name="T67" fmla="*/ 120 h 269"/>
                  <a:gd name="T68" fmla="*/ 81 w 294"/>
                  <a:gd name="T69" fmla="*/ 137 h 269"/>
                  <a:gd name="T70" fmla="*/ 81 w 294"/>
                  <a:gd name="T71" fmla="*/ 137 h 269"/>
                  <a:gd name="T72" fmla="*/ 81 w 294"/>
                  <a:gd name="T73" fmla="*/ 138 h 269"/>
                  <a:gd name="T74" fmla="*/ 87 w 294"/>
                  <a:gd name="T75" fmla="*/ 152 h 269"/>
                  <a:gd name="T76" fmla="*/ 88 w 294"/>
                  <a:gd name="T77" fmla="*/ 152 h 269"/>
                  <a:gd name="T78" fmla="*/ 88 w 294"/>
                  <a:gd name="T79" fmla="*/ 152 h 269"/>
                  <a:gd name="T80" fmla="*/ 203 w 294"/>
                  <a:gd name="T81" fmla="*/ 269 h 269"/>
                  <a:gd name="T82" fmla="*/ 205 w 294"/>
                  <a:gd name="T83" fmla="*/ 269 h 269"/>
                  <a:gd name="T84" fmla="*/ 216 w 294"/>
                  <a:gd name="T85" fmla="*/ 269 h 269"/>
                  <a:gd name="T86" fmla="*/ 294 w 294"/>
                  <a:gd name="T87" fmla="*/ 191 h 269"/>
                  <a:gd name="T88" fmla="*/ 294 w 294"/>
                  <a:gd name="T89" fmla="*/ 134 h 269"/>
                  <a:gd name="T90" fmla="*/ 200 w 294"/>
                  <a:gd name="T91" fmla="*/ 41 h 269"/>
                  <a:gd name="T92" fmla="*/ 100 w 294"/>
                  <a:gd name="T93"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4" h="269">
                    <a:moveTo>
                      <a:pt x="100" y="0"/>
                    </a:moveTo>
                    <a:cubicBezTo>
                      <a:pt x="63" y="0"/>
                      <a:pt x="27" y="14"/>
                      <a:pt x="0" y="41"/>
                    </a:cubicBezTo>
                    <a:cubicBezTo>
                      <a:pt x="2" y="42"/>
                      <a:pt x="2" y="42"/>
                      <a:pt x="2" y="42"/>
                    </a:cubicBezTo>
                    <a:cubicBezTo>
                      <a:pt x="3" y="44"/>
                      <a:pt x="3" y="44"/>
                      <a:pt x="3" y="44"/>
                    </a:cubicBezTo>
                    <a:cubicBezTo>
                      <a:pt x="5" y="45"/>
                      <a:pt x="5" y="45"/>
                      <a:pt x="5" y="45"/>
                    </a:cubicBezTo>
                    <a:cubicBezTo>
                      <a:pt x="5" y="45"/>
                      <a:pt x="5" y="45"/>
                      <a:pt x="5" y="45"/>
                    </a:cubicBezTo>
                    <a:cubicBezTo>
                      <a:pt x="12" y="52"/>
                      <a:pt x="12" y="52"/>
                      <a:pt x="12" y="52"/>
                    </a:cubicBezTo>
                    <a:cubicBezTo>
                      <a:pt x="13" y="54"/>
                      <a:pt x="13" y="54"/>
                      <a:pt x="13" y="54"/>
                    </a:cubicBezTo>
                    <a:cubicBezTo>
                      <a:pt x="15" y="55"/>
                      <a:pt x="15" y="55"/>
                      <a:pt x="15" y="55"/>
                    </a:cubicBezTo>
                    <a:cubicBezTo>
                      <a:pt x="16" y="57"/>
                      <a:pt x="16" y="57"/>
                      <a:pt x="16" y="57"/>
                    </a:cubicBezTo>
                    <a:cubicBezTo>
                      <a:pt x="16" y="57"/>
                      <a:pt x="16" y="57"/>
                      <a:pt x="16" y="57"/>
                    </a:cubicBezTo>
                    <a:cubicBezTo>
                      <a:pt x="18" y="58"/>
                      <a:pt x="18" y="58"/>
                      <a:pt x="18" y="58"/>
                    </a:cubicBezTo>
                    <a:cubicBezTo>
                      <a:pt x="19" y="59"/>
                      <a:pt x="19" y="59"/>
                      <a:pt x="19" y="59"/>
                    </a:cubicBezTo>
                    <a:cubicBezTo>
                      <a:pt x="28" y="69"/>
                      <a:pt x="28" y="69"/>
                      <a:pt x="28" y="69"/>
                    </a:cubicBezTo>
                    <a:cubicBezTo>
                      <a:pt x="28" y="69"/>
                      <a:pt x="28" y="69"/>
                      <a:pt x="28" y="69"/>
                    </a:cubicBezTo>
                    <a:cubicBezTo>
                      <a:pt x="27" y="70"/>
                      <a:pt x="26" y="70"/>
                      <a:pt x="25" y="71"/>
                    </a:cubicBezTo>
                    <a:cubicBezTo>
                      <a:pt x="27" y="73"/>
                      <a:pt x="27" y="73"/>
                      <a:pt x="27" y="73"/>
                    </a:cubicBezTo>
                    <a:cubicBezTo>
                      <a:pt x="28" y="74"/>
                      <a:pt x="28" y="74"/>
                      <a:pt x="28" y="74"/>
                    </a:cubicBezTo>
                    <a:cubicBezTo>
                      <a:pt x="30" y="75"/>
                      <a:pt x="30" y="75"/>
                      <a:pt x="30" y="75"/>
                    </a:cubicBezTo>
                    <a:cubicBezTo>
                      <a:pt x="30" y="75"/>
                      <a:pt x="30" y="75"/>
                      <a:pt x="30" y="75"/>
                    </a:cubicBezTo>
                    <a:cubicBezTo>
                      <a:pt x="44" y="89"/>
                      <a:pt x="44" y="89"/>
                      <a:pt x="44" y="89"/>
                    </a:cubicBezTo>
                    <a:cubicBezTo>
                      <a:pt x="51" y="98"/>
                      <a:pt x="51" y="98"/>
                      <a:pt x="51" y="98"/>
                    </a:cubicBezTo>
                    <a:cubicBezTo>
                      <a:pt x="51" y="98"/>
                      <a:pt x="51" y="98"/>
                      <a:pt x="51" y="98"/>
                    </a:cubicBezTo>
                    <a:cubicBezTo>
                      <a:pt x="50" y="99"/>
                      <a:pt x="48" y="100"/>
                      <a:pt x="47" y="102"/>
                    </a:cubicBezTo>
                    <a:cubicBezTo>
                      <a:pt x="48" y="103"/>
                      <a:pt x="48" y="103"/>
                      <a:pt x="48" y="103"/>
                    </a:cubicBezTo>
                    <a:cubicBezTo>
                      <a:pt x="49" y="105"/>
                      <a:pt x="49" y="105"/>
                      <a:pt x="49" y="105"/>
                    </a:cubicBezTo>
                    <a:cubicBezTo>
                      <a:pt x="49" y="105"/>
                      <a:pt x="49" y="105"/>
                      <a:pt x="49" y="105"/>
                    </a:cubicBezTo>
                    <a:cubicBezTo>
                      <a:pt x="52" y="108"/>
                      <a:pt x="52" y="108"/>
                      <a:pt x="52" y="108"/>
                    </a:cubicBezTo>
                    <a:cubicBezTo>
                      <a:pt x="52" y="108"/>
                      <a:pt x="52" y="108"/>
                      <a:pt x="52" y="108"/>
                    </a:cubicBezTo>
                    <a:cubicBezTo>
                      <a:pt x="58" y="113"/>
                      <a:pt x="58" y="113"/>
                      <a:pt x="58" y="113"/>
                    </a:cubicBezTo>
                    <a:cubicBezTo>
                      <a:pt x="59" y="115"/>
                      <a:pt x="59" y="115"/>
                      <a:pt x="59" y="115"/>
                    </a:cubicBezTo>
                    <a:cubicBezTo>
                      <a:pt x="61" y="116"/>
                      <a:pt x="61" y="116"/>
                      <a:pt x="61" y="116"/>
                    </a:cubicBezTo>
                    <a:cubicBezTo>
                      <a:pt x="61" y="116"/>
                      <a:pt x="61" y="116"/>
                      <a:pt x="61" y="116"/>
                    </a:cubicBezTo>
                    <a:cubicBezTo>
                      <a:pt x="65" y="120"/>
                      <a:pt x="65" y="120"/>
                      <a:pt x="65" y="120"/>
                    </a:cubicBezTo>
                    <a:cubicBezTo>
                      <a:pt x="81" y="137"/>
                      <a:pt x="81" y="137"/>
                      <a:pt x="81" y="137"/>
                    </a:cubicBezTo>
                    <a:cubicBezTo>
                      <a:pt x="81" y="137"/>
                      <a:pt x="81" y="137"/>
                      <a:pt x="81" y="137"/>
                    </a:cubicBezTo>
                    <a:cubicBezTo>
                      <a:pt x="81" y="138"/>
                      <a:pt x="81" y="138"/>
                      <a:pt x="81" y="138"/>
                    </a:cubicBezTo>
                    <a:cubicBezTo>
                      <a:pt x="81" y="143"/>
                      <a:pt x="83" y="148"/>
                      <a:pt x="87" y="152"/>
                    </a:cubicBezTo>
                    <a:cubicBezTo>
                      <a:pt x="88" y="152"/>
                      <a:pt x="88" y="152"/>
                      <a:pt x="88" y="152"/>
                    </a:cubicBezTo>
                    <a:cubicBezTo>
                      <a:pt x="88" y="152"/>
                      <a:pt x="88" y="152"/>
                      <a:pt x="88" y="152"/>
                    </a:cubicBezTo>
                    <a:cubicBezTo>
                      <a:pt x="203" y="269"/>
                      <a:pt x="203" y="269"/>
                      <a:pt x="203" y="269"/>
                    </a:cubicBezTo>
                    <a:cubicBezTo>
                      <a:pt x="205" y="269"/>
                      <a:pt x="205" y="269"/>
                      <a:pt x="205" y="269"/>
                    </a:cubicBezTo>
                    <a:cubicBezTo>
                      <a:pt x="216" y="269"/>
                      <a:pt x="216" y="269"/>
                      <a:pt x="216" y="269"/>
                    </a:cubicBezTo>
                    <a:cubicBezTo>
                      <a:pt x="259" y="269"/>
                      <a:pt x="294" y="234"/>
                      <a:pt x="294" y="191"/>
                    </a:cubicBezTo>
                    <a:cubicBezTo>
                      <a:pt x="294" y="134"/>
                      <a:pt x="294" y="134"/>
                      <a:pt x="294" y="134"/>
                    </a:cubicBezTo>
                    <a:cubicBezTo>
                      <a:pt x="200" y="41"/>
                      <a:pt x="200" y="41"/>
                      <a:pt x="200" y="41"/>
                    </a:cubicBezTo>
                    <a:cubicBezTo>
                      <a:pt x="173" y="14"/>
                      <a:pt x="138" y="0"/>
                      <a:pt x="100" y="0"/>
                    </a:cubicBezTo>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11" name="Freeform 46"/>
              <p:cNvSpPr>
                <a:spLocks/>
              </p:cNvSpPr>
              <p:nvPr/>
            </p:nvSpPr>
            <p:spPr bwMode="auto">
              <a:xfrm>
                <a:off x="7443788" y="1328737"/>
                <a:ext cx="750888" cy="220663"/>
              </a:xfrm>
              <a:custGeom>
                <a:avLst/>
                <a:gdLst>
                  <a:gd name="T0" fmla="*/ 182 w 200"/>
                  <a:gd name="T1" fmla="*/ 59 h 59"/>
                  <a:gd name="T2" fmla="*/ 100 w 200"/>
                  <a:gd name="T3" fmla="*/ 25 h 59"/>
                  <a:gd name="T4" fmla="*/ 19 w 200"/>
                  <a:gd name="T5" fmla="*/ 59 h 59"/>
                  <a:gd name="T6" fmla="*/ 0 w 200"/>
                  <a:gd name="T7" fmla="*/ 41 h 59"/>
                  <a:gd name="T8" fmla="*/ 100 w 200"/>
                  <a:gd name="T9" fmla="*/ 0 h 59"/>
                  <a:gd name="T10" fmla="*/ 200 w 200"/>
                  <a:gd name="T11" fmla="*/ 41 h 59"/>
                  <a:gd name="T12" fmla="*/ 182 w 200"/>
                  <a:gd name="T13" fmla="*/ 59 h 59"/>
                </a:gdLst>
                <a:ahLst/>
                <a:cxnLst>
                  <a:cxn ang="0">
                    <a:pos x="T0" y="T1"/>
                  </a:cxn>
                  <a:cxn ang="0">
                    <a:pos x="T2" y="T3"/>
                  </a:cxn>
                  <a:cxn ang="0">
                    <a:pos x="T4" y="T5"/>
                  </a:cxn>
                  <a:cxn ang="0">
                    <a:pos x="T6" y="T7"/>
                  </a:cxn>
                  <a:cxn ang="0">
                    <a:pos x="T8" y="T9"/>
                  </a:cxn>
                  <a:cxn ang="0">
                    <a:pos x="T10" y="T11"/>
                  </a:cxn>
                  <a:cxn ang="0">
                    <a:pos x="T12" y="T13"/>
                  </a:cxn>
                </a:cxnLst>
                <a:rect l="0" t="0" r="r" b="b"/>
                <a:pathLst>
                  <a:path w="200" h="59">
                    <a:moveTo>
                      <a:pt x="182" y="59"/>
                    </a:moveTo>
                    <a:cubicBezTo>
                      <a:pt x="160" y="37"/>
                      <a:pt x="131" y="25"/>
                      <a:pt x="100" y="25"/>
                    </a:cubicBezTo>
                    <a:cubicBezTo>
                      <a:pt x="69" y="25"/>
                      <a:pt x="40" y="37"/>
                      <a:pt x="19" y="59"/>
                    </a:cubicBezTo>
                    <a:cubicBezTo>
                      <a:pt x="0" y="41"/>
                      <a:pt x="0" y="41"/>
                      <a:pt x="0" y="41"/>
                    </a:cubicBezTo>
                    <a:cubicBezTo>
                      <a:pt x="27" y="14"/>
                      <a:pt x="63" y="0"/>
                      <a:pt x="100" y="0"/>
                    </a:cubicBezTo>
                    <a:cubicBezTo>
                      <a:pt x="138" y="0"/>
                      <a:pt x="173" y="14"/>
                      <a:pt x="200" y="41"/>
                    </a:cubicBezTo>
                    <a:lnTo>
                      <a:pt x="182"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12" name="Freeform 47"/>
              <p:cNvSpPr>
                <a:spLocks/>
              </p:cNvSpPr>
              <p:nvPr/>
            </p:nvSpPr>
            <p:spPr bwMode="auto">
              <a:xfrm>
                <a:off x="7537451" y="1477962"/>
                <a:ext cx="563563" cy="184150"/>
              </a:xfrm>
              <a:custGeom>
                <a:avLst/>
                <a:gdLst>
                  <a:gd name="T0" fmla="*/ 132 w 150"/>
                  <a:gd name="T1" fmla="*/ 49 h 49"/>
                  <a:gd name="T2" fmla="*/ 75 w 150"/>
                  <a:gd name="T3" fmla="*/ 26 h 49"/>
                  <a:gd name="T4" fmla="*/ 19 w 150"/>
                  <a:gd name="T5" fmla="*/ 49 h 49"/>
                  <a:gd name="T6" fmla="*/ 0 w 150"/>
                  <a:gd name="T7" fmla="*/ 31 h 49"/>
                  <a:gd name="T8" fmla="*/ 75 w 150"/>
                  <a:gd name="T9" fmla="*/ 0 h 49"/>
                  <a:gd name="T10" fmla="*/ 150 w 150"/>
                  <a:gd name="T11" fmla="*/ 31 h 49"/>
                  <a:gd name="T12" fmla="*/ 132 w 15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50" h="49">
                    <a:moveTo>
                      <a:pt x="132" y="49"/>
                    </a:moveTo>
                    <a:cubicBezTo>
                      <a:pt x="117" y="34"/>
                      <a:pt x="97" y="26"/>
                      <a:pt x="75" y="26"/>
                    </a:cubicBezTo>
                    <a:cubicBezTo>
                      <a:pt x="54" y="26"/>
                      <a:pt x="34" y="34"/>
                      <a:pt x="19" y="49"/>
                    </a:cubicBezTo>
                    <a:cubicBezTo>
                      <a:pt x="0" y="31"/>
                      <a:pt x="0" y="31"/>
                      <a:pt x="0" y="31"/>
                    </a:cubicBezTo>
                    <a:cubicBezTo>
                      <a:pt x="20" y="11"/>
                      <a:pt x="47" y="0"/>
                      <a:pt x="75" y="0"/>
                    </a:cubicBezTo>
                    <a:cubicBezTo>
                      <a:pt x="103" y="0"/>
                      <a:pt x="130" y="11"/>
                      <a:pt x="150" y="31"/>
                    </a:cubicBezTo>
                    <a:lnTo>
                      <a:pt x="132"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13" name="Freeform 48"/>
              <p:cNvSpPr>
                <a:spLocks/>
              </p:cNvSpPr>
              <p:nvPr/>
            </p:nvSpPr>
            <p:spPr bwMode="auto">
              <a:xfrm>
                <a:off x="7620001" y="1628775"/>
                <a:ext cx="401638" cy="150813"/>
              </a:xfrm>
              <a:custGeom>
                <a:avLst/>
                <a:gdLst>
                  <a:gd name="T0" fmla="*/ 89 w 107"/>
                  <a:gd name="T1" fmla="*/ 40 h 40"/>
                  <a:gd name="T2" fmla="*/ 53 w 107"/>
                  <a:gd name="T3" fmla="*/ 25 h 40"/>
                  <a:gd name="T4" fmla="*/ 18 w 107"/>
                  <a:gd name="T5" fmla="*/ 40 h 40"/>
                  <a:gd name="T6" fmla="*/ 0 w 107"/>
                  <a:gd name="T7" fmla="*/ 22 h 40"/>
                  <a:gd name="T8" fmla="*/ 53 w 107"/>
                  <a:gd name="T9" fmla="*/ 0 h 40"/>
                  <a:gd name="T10" fmla="*/ 107 w 107"/>
                  <a:gd name="T11" fmla="*/ 22 h 40"/>
                  <a:gd name="T12" fmla="*/ 89 w 10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07" h="40">
                    <a:moveTo>
                      <a:pt x="89" y="40"/>
                    </a:moveTo>
                    <a:cubicBezTo>
                      <a:pt x="79" y="30"/>
                      <a:pt x="67" y="25"/>
                      <a:pt x="53" y="25"/>
                    </a:cubicBezTo>
                    <a:cubicBezTo>
                      <a:pt x="40" y="25"/>
                      <a:pt x="27" y="30"/>
                      <a:pt x="18" y="40"/>
                    </a:cubicBezTo>
                    <a:cubicBezTo>
                      <a:pt x="0" y="22"/>
                      <a:pt x="0" y="22"/>
                      <a:pt x="0" y="22"/>
                    </a:cubicBezTo>
                    <a:cubicBezTo>
                      <a:pt x="14" y="7"/>
                      <a:pt x="33" y="0"/>
                      <a:pt x="53" y="0"/>
                    </a:cubicBezTo>
                    <a:cubicBezTo>
                      <a:pt x="73" y="0"/>
                      <a:pt x="93" y="7"/>
                      <a:pt x="107" y="22"/>
                    </a:cubicBezTo>
                    <a:lnTo>
                      <a:pt x="89"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14" name="Oval 49"/>
              <p:cNvSpPr>
                <a:spLocks noChangeArrowheads="1"/>
              </p:cNvSpPr>
              <p:nvPr/>
            </p:nvSpPr>
            <p:spPr bwMode="auto">
              <a:xfrm>
                <a:off x="7748588" y="1771650"/>
                <a:ext cx="142875" cy="146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grpSp>
          <p:nvGrpSpPr>
            <p:cNvPr id="327" name="Group 326"/>
            <p:cNvGrpSpPr/>
            <p:nvPr/>
          </p:nvGrpSpPr>
          <p:grpSpPr>
            <a:xfrm>
              <a:off x="3499703" y="1247483"/>
              <a:ext cx="1069025" cy="1069025"/>
              <a:chOff x="5326063" y="881062"/>
              <a:chExt cx="1457325" cy="1457325"/>
            </a:xfrm>
          </p:grpSpPr>
          <p:sp>
            <p:nvSpPr>
              <p:cNvPr id="315" name="Freeform 50"/>
              <p:cNvSpPr>
                <a:spLocks/>
              </p:cNvSpPr>
              <p:nvPr/>
            </p:nvSpPr>
            <p:spPr bwMode="auto">
              <a:xfrm>
                <a:off x="5326063" y="881062"/>
                <a:ext cx="1457325" cy="1457325"/>
              </a:xfrm>
              <a:custGeom>
                <a:avLst/>
                <a:gdLst>
                  <a:gd name="T0" fmla="*/ 78 w 388"/>
                  <a:gd name="T1" fmla="*/ 388 h 388"/>
                  <a:gd name="T2" fmla="*/ 0 w 388"/>
                  <a:gd name="T3" fmla="*/ 310 h 388"/>
                  <a:gd name="T4" fmla="*/ 0 w 388"/>
                  <a:gd name="T5" fmla="*/ 78 h 388"/>
                  <a:gd name="T6" fmla="*/ 78 w 388"/>
                  <a:gd name="T7" fmla="*/ 0 h 388"/>
                  <a:gd name="T8" fmla="*/ 310 w 388"/>
                  <a:gd name="T9" fmla="*/ 0 h 388"/>
                  <a:gd name="T10" fmla="*/ 388 w 388"/>
                  <a:gd name="T11" fmla="*/ 78 h 388"/>
                  <a:gd name="T12" fmla="*/ 388 w 388"/>
                  <a:gd name="T13" fmla="*/ 310 h 388"/>
                  <a:gd name="T14" fmla="*/ 310 w 388"/>
                  <a:gd name="T15" fmla="*/ 388 h 388"/>
                  <a:gd name="T16" fmla="*/ 78 w 388"/>
                  <a:gd name="T17" fmla="*/ 388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8" h="388">
                    <a:moveTo>
                      <a:pt x="78" y="388"/>
                    </a:moveTo>
                    <a:cubicBezTo>
                      <a:pt x="35" y="388"/>
                      <a:pt x="0" y="353"/>
                      <a:pt x="0" y="310"/>
                    </a:cubicBezTo>
                    <a:cubicBezTo>
                      <a:pt x="0" y="78"/>
                      <a:pt x="0" y="78"/>
                      <a:pt x="0" y="78"/>
                    </a:cubicBezTo>
                    <a:cubicBezTo>
                      <a:pt x="0" y="35"/>
                      <a:pt x="35" y="0"/>
                      <a:pt x="78" y="0"/>
                    </a:cubicBezTo>
                    <a:cubicBezTo>
                      <a:pt x="310" y="0"/>
                      <a:pt x="310" y="0"/>
                      <a:pt x="310" y="0"/>
                    </a:cubicBezTo>
                    <a:cubicBezTo>
                      <a:pt x="353" y="0"/>
                      <a:pt x="388" y="35"/>
                      <a:pt x="388" y="78"/>
                    </a:cubicBezTo>
                    <a:cubicBezTo>
                      <a:pt x="388" y="310"/>
                      <a:pt x="388" y="310"/>
                      <a:pt x="388" y="310"/>
                    </a:cubicBezTo>
                    <a:cubicBezTo>
                      <a:pt x="388" y="353"/>
                      <a:pt x="353" y="388"/>
                      <a:pt x="310" y="388"/>
                    </a:cubicBezTo>
                    <a:cubicBezTo>
                      <a:pt x="78" y="388"/>
                      <a:pt x="78" y="388"/>
                      <a:pt x="78" y="388"/>
                    </a:cubicBezTo>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16" name="Freeform 51"/>
              <p:cNvSpPr>
                <a:spLocks/>
              </p:cNvSpPr>
              <p:nvPr/>
            </p:nvSpPr>
            <p:spPr bwMode="auto">
              <a:xfrm>
                <a:off x="5843588" y="1293812"/>
                <a:ext cx="939800" cy="1044575"/>
              </a:xfrm>
              <a:custGeom>
                <a:avLst/>
                <a:gdLst>
                  <a:gd name="T0" fmla="*/ 53 w 250"/>
                  <a:gd name="T1" fmla="*/ 0 h 278"/>
                  <a:gd name="T2" fmla="*/ 1 w 250"/>
                  <a:gd name="T3" fmla="*/ 51 h 278"/>
                  <a:gd name="T4" fmla="*/ 51 w 250"/>
                  <a:gd name="T5" fmla="*/ 166 h 278"/>
                  <a:gd name="T6" fmla="*/ 161 w 250"/>
                  <a:gd name="T7" fmla="*/ 278 h 278"/>
                  <a:gd name="T8" fmla="*/ 163 w 250"/>
                  <a:gd name="T9" fmla="*/ 278 h 278"/>
                  <a:gd name="T10" fmla="*/ 163 w 250"/>
                  <a:gd name="T11" fmla="*/ 278 h 278"/>
                  <a:gd name="T12" fmla="*/ 172 w 250"/>
                  <a:gd name="T13" fmla="*/ 278 h 278"/>
                  <a:gd name="T14" fmla="*/ 250 w 250"/>
                  <a:gd name="T15" fmla="*/ 200 h 278"/>
                  <a:gd name="T16" fmla="*/ 250 w 250"/>
                  <a:gd name="T17" fmla="*/ 172 h 278"/>
                  <a:gd name="T18" fmla="*/ 92 w 250"/>
                  <a:gd name="T19" fmla="*/ 16 h 278"/>
                  <a:gd name="T20" fmla="*/ 92 w 250"/>
                  <a:gd name="T21" fmla="*/ 16 h 278"/>
                  <a:gd name="T22" fmla="*/ 55 w 250"/>
                  <a:gd name="T23" fmla="*/ 0 h 278"/>
                  <a:gd name="T24" fmla="*/ 53 w 250"/>
                  <a:gd name="T25"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278">
                    <a:moveTo>
                      <a:pt x="53" y="0"/>
                    </a:moveTo>
                    <a:cubicBezTo>
                      <a:pt x="25" y="0"/>
                      <a:pt x="2" y="23"/>
                      <a:pt x="1" y="51"/>
                    </a:cubicBezTo>
                    <a:cubicBezTo>
                      <a:pt x="0" y="80"/>
                      <a:pt x="51" y="166"/>
                      <a:pt x="51" y="166"/>
                    </a:cubicBezTo>
                    <a:cubicBezTo>
                      <a:pt x="161" y="278"/>
                      <a:pt x="161" y="278"/>
                      <a:pt x="161" y="278"/>
                    </a:cubicBezTo>
                    <a:cubicBezTo>
                      <a:pt x="163" y="278"/>
                      <a:pt x="163" y="278"/>
                      <a:pt x="163" y="278"/>
                    </a:cubicBezTo>
                    <a:cubicBezTo>
                      <a:pt x="163" y="278"/>
                      <a:pt x="163" y="278"/>
                      <a:pt x="163" y="278"/>
                    </a:cubicBezTo>
                    <a:cubicBezTo>
                      <a:pt x="172" y="278"/>
                      <a:pt x="172" y="278"/>
                      <a:pt x="172" y="278"/>
                    </a:cubicBezTo>
                    <a:cubicBezTo>
                      <a:pt x="215" y="278"/>
                      <a:pt x="250" y="243"/>
                      <a:pt x="250" y="200"/>
                    </a:cubicBezTo>
                    <a:cubicBezTo>
                      <a:pt x="250" y="172"/>
                      <a:pt x="250" y="172"/>
                      <a:pt x="250" y="172"/>
                    </a:cubicBezTo>
                    <a:cubicBezTo>
                      <a:pt x="92" y="16"/>
                      <a:pt x="92" y="16"/>
                      <a:pt x="92" y="16"/>
                    </a:cubicBezTo>
                    <a:cubicBezTo>
                      <a:pt x="92" y="16"/>
                      <a:pt x="92" y="16"/>
                      <a:pt x="92" y="16"/>
                    </a:cubicBezTo>
                    <a:cubicBezTo>
                      <a:pt x="82" y="7"/>
                      <a:pt x="69" y="0"/>
                      <a:pt x="55" y="0"/>
                    </a:cubicBezTo>
                    <a:cubicBezTo>
                      <a:pt x="54" y="0"/>
                      <a:pt x="54" y="0"/>
                      <a:pt x="53" y="0"/>
                    </a:cubicBezTo>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17" name="Freeform 52"/>
              <p:cNvSpPr>
                <a:spLocks noEditPoints="1"/>
              </p:cNvSpPr>
              <p:nvPr/>
            </p:nvSpPr>
            <p:spPr bwMode="auto">
              <a:xfrm>
                <a:off x="5843588" y="1290637"/>
                <a:ext cx="403225" cy="627063"/>
              </a:xfrm>
              <a:custGeom>
                <a:avLst/>
                <a:gdLst>
                  <a:gd name="T0" fmla="*/ 55 w 107"/>
                  <a:gd name="T1" fmla="*/ 1 h 167"/>
                  <a:gd name="T2" fmla="*/ 1 w 107"/>
                  <a:gd name="T3" fmla="*/ 52 h 167"/>
                  <a:gd name="T4" fmla="*/ 51 w 107"/>
                  <a:gd name="T5" fmla="*/ 167 h 167"/>
                  <a:gd name="T6" fmla="*/ 106 w 107"/>
                  <a:gd name="T7" fmla="*/ 55 h 167"/>
                  <a:gd name="T8" fmla="*/ 55 w 107"/>
                  <a:gd name="T9" fmla="*/ 1 h 167"/>
                  <a:gd name="T10" fmla="*/ 53 w 107"/>
                  <a:gd name="T11" fmla="*/ 87 h 167"/>
                  <a:gd name="T12" fmla="*/ 21 w 107"/>
                  <a:gd name="T13" fmla="*/ 53 h 167"/>
                  <a:gd name="T14" fmla="*/ 54 w 107"/>
                  <a:gd name="T15" fmla="*/ 22 h 167"/>
                  <a:gd name="T16" fmla="*/ 86 w 107"/>
                  <a:gd name="T17" fmla="*/ 55 h 167"/>
                  <a:gd name="T18" fmla="*/ 53 w 107"/>
                  <a:gd name="T19" fmla="*/ 8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67">
                    <a:moveTo>
                      <a:pt x="55" y="1"/>
                    </a:moveTo>
                    <a:cubicBezTo>
                      <a:pt x="26" y="0"/>
                      <a:pt x="2" y="23"/>
                      <a:pt x="1" y="52"/>
                    </a:cubicBezTo>
                    <a:cubicBezTo>
                      <a:pt x="0" y="81"/>
                      <a:pt x="51" y="167"/>
                      <a:pt x="51" y="167"/>
                    </a:cubicBezTo>
                    <a:cubicBezTo>
                      <a:pt x="51" y="167"/>
                      <a:pt x="105" y="84"/>
                      <a:pt x="106" y="55"/>
                    </a:cubicBezTo>
                    <a:cubicBezTo>
                      <a:pt x="107" y="26"/>
                      <a:pt x="84" y="2"/>
                      <a:pt x="55" y="1"/>
                    </a:cubicBezTo>
                    <a:close/>
                    <a:moveTo>
                      <a:pt x="53" y="87"/>
                    </a:moveTo>
                    <a:cubicBezTo>
                      <a:pt x="35" y="86"/>
                      <a:pt x="21" y="71"/>
                      <a:pt x="21" y="53"/>
                    </a:cubicBezTo>
                    <a:cubicBezTo>
                      <a:pt x="21" y="35"/>
                      <a:pt x="36" y="21"/>
                      <a:pt x="54" y="22"/>
                    </a:cubicBezTo>
                    <a:cubicBezTo>
                      <a:pt x="72" y="22"/>
                      <a:pt x="86" y="37"/>
                      <a:pt x="86" y="55"/>
                    </a:cubicBezTo>
                    <a:cubicBezTo>
                      <a:pt x="86" y="73"/>
                      <a:pt x="71" y="87"/>
                      <a:pt x="53" y="8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grpSp>
          <p:nvGrpSpPr>
            <p:cNvPr id="326" name="Group 325"/>
            <p:cNvGrpSpPr/>
            <p:nvPr/>
          </p:nvGrpSpPr>
          <p:grpSpPr>
            <a:xfrm>
              <a:off x="2253796" y="1247483"/>
              <a:ext cx="1069026" cy="1069025"/>
              <a:chOff x="5326063" y="-890588"/>
              <a:chExt cx="1457326" cy="1457325"/>
            </a:xfrm>
          </p:grpSpPr>
          <p:sp>
            <p:nvSpPr>
              <p:cNvPr id="318" name="Freeform 53"/>
              <p:cNvSpPr>
                <a:spLocks/>
              </p:cNvSpPr>
              <p:nvPr/>
            </p:nvSpPr>
            <p:spPr bwMode="auto">
              <a:xfrm>
                <a:off x="5326063" y="-890588"/>
                <a:ext cx="1457325" cy="1457325"/>
              </a:xfrm>
              <a:custGeom>
                <a:avLst/>
                <a:gdLst>
                  <a:gd name="T0" fmla="*/ 78 w 388"/>
                  <a:gd name="T1" fmla="*/ 388 h 388"/>
                  <a:gd name="T2" fmla="*/ 0 w 388"/>
                  <a:gd name="T3" fmla="*/ 310 h 388"/>
                  <a:gd name="T4" fmla="*/ 0 w 388"/>
                  <a:gd name="T5" fmla="*/ 78 h 388"/>
                  <a:gd name="T6" fmla="*/ 78 w 388"/>
                  <a:gd name="T7" fmla="*/ 0 h 388"/>
                  <a:gd name="T8" fmla="*/ 310 w 388"/>
                  <a:gd name="T9" fmla="*/ 0 h 388"/>
                  <a:gd name="T10" fmla="*/ 388 w 388"/>
                  <a:gd name="T11" fmla="*/ 78 h 388"/>
                  <a:gd name="T12" fmla="*/ 388 w 388"/>
                  <a:gd name="T13" fmla="*/ 310 h 388"/>
                  <a:gd name="T14" fmla="*/ 310 w 388"/>
                  <a:gd name="T15" fmla="*/ 388 h 388"/>
                  <a:gd name="T16" fmla="*/ 78 w 388"/>
                  <a:gd name="T17" fmla="*/ 388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8" h="388">
                    <a:moveTo>
                      <a:pt x="78" y="388"/>
                    </a:moveTo>
                    <a:cubicBezTo>
                      <a:pt x="35" y="388"/>
                      <a:pt x="0" y="353"/>
                      <a:pt x="0" y="310"/>
                    </a:cubicBezTo>
                    <a:cubicBezTo>
                      <a:pt x="0" y="78"/>
                      <a:pt x="0" y="78"/>
                      <a:pt x="0" y="78"/>
                    </a:cubicBezTo>
                    <a:cubicBezTo>
                      <a:pt x="0" y="35"/>
                      <a:pt x="35" y="0"/>
                      <a:pt x="78" y="0"/>
                    </a:cubicBezTo>
                    <a:cubicBezTo>
                      <a:pt x="310" y="0"/>
                      <a:pt x="310" y="0"/>
                      <a:pt x="310" y="0"/>
                    </a:cubicBezTo>
                    <a:cubicBezTo>
                      <a:pt x="353" y="0"/>
                      <a:pt x="388" y="35"/>
                      <a:pt x="388" y="78"/>
                    </a:cubicBezTo>
                    <a:cubicBezTo>
                      <a:pt x="388" y="310"/>
                      <a:pt x="388" y="310"/>
                      <a:pt x="388" y="310"/>
                    </a:cubicBezTo>
                    <a:cubicBezTo>
                      <a:pt x="388" y="353"/>
                      <a:pt x="353" y="388"/>
                      <a:pt x="310" y="388"/>
                    </a:cubicBezTo>
                    <a:cubicBezTo>
                      <a:pt x="78" y="388"/>
                      <a:pt x="78" y="388"/>
                      <a:pt x="78" y="388"/>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19" name="Freeform 54"/>
              <p:cNvSpPr>
                <a:spLocks/>
              </p:cNvSpPr>
              <p:nvPr/>
            </p:nvSpPr>
            <p:spPr bwMode="auto">
              <a:xfrm>
                <a:off x="5641976" y="-601663"/>
                <a:ext cx="1141413" cy="1168400"/>
              </a:xfrm>
              <a:custGeom>
                <a:avLst/>
                <a:gdLst>
                  <a:gd name="T0" fmla="*/ 116 w 304"/>
                  <a:gd name="T1" fmla="*/ 0 h 311"/>
                  <a:gd name="T2" fmla="*/ 0 w 304"/>
                  <a:gd name="T3" fmla="*/ 115 h 311"/>
                  <a:gd name="T4" fmla="*/ 33 w 304"/>
                  <a:gd name="T5" fmla="*/ 196 h 311"/>
                  <a:gd name="T6" fmla="*/ 33 w 304"/>
                  <a:gd name="T7" fmla="*/ 196 h 311"/>
                  <a:gd name="T8" fmla="*/ 148 w 304"/>
                  <a:gd name="T9" fmla="*/ 311 h 311"/>
                  <a:gd name="T10" fmla="*/ 151 w 304"/>
                  <a:gd name="T11" fmla="*/ 311 h 311"/>
                  <a:gd name="T12" fmla="*/ 151 w 304"/>
                  <a:gd name="T13" fmla="*/ 311 h 311"/>
                  <a:gd name="T14" fmla="*/ 226 w 304"/>
                  <a:gd name="T15" fmla="*/ 311 h 311"/>
                  <a:gd name="T16" fmla="*/ 304 w 304"/>
                  <a:gd name="T17" fmla="*/ 233 h 311"/>
                  <a:gd name="T18" fmla="*/ 304 w 304"/>
                  <a:gd name="T19" fmla="*/ 139 h 311"/>
                  <a:gd name="T20" fmla="*/ 195 w 304"/>
                  <a:gd name="T21" fmla="*/ 32 h 311"/>
                  <a:gd name="T22" fmla="*/ 195 w 304"/>
                  <a:gd name="T23" fmla="*/ 32 h 311"/>
                  <a:gd name="T24" fmla="*/ 116 w 304"/>
                  <a:gd name="T25"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4" h="311">
                    <a:moveTo>
                      <a:pt x="116" y="0"/>
                    </a:moveTo>
                    <a:cubicBezTo>
                      <a:pt x="52" y="0"/>
                      <a:pt x="0" y="52"/>
                      <a:pt x="0" y="115"/>
                    </a:cubicBezTo>
                    <a:cubicBezTo>
                      <a:pt x="0" y="147"/>
                      <a:pt x="13" y="175"/>
                      <a:pt x="33" y="196"/>
                    </a:cubicBezTo>
                    <a:cubicBezTo>
                      <a:pt x="33" y="196"/>
                      <a:pt x="33" y="196"/>
                      <a:pt x="33" y="196"/>
                    </a:cubicBezTo>
                    <a:cubicBezTo>
                      <a:pt x="148" y="311"/>
                      <a:pt x="148" y="311"/>
                      <a:pt x="148" y="311"/>
                    </a:cubicBezTo>
                    <a:cubicBezTo>
                      <a:pt x="151" y="311"/>
                      <a:pt x="151" y="311"/>
                      <a:pt x="151" y="311"/>
                    </a:cubicBezTo>
                    <a:cubicBezTo>
                      <a:pt x="151" y="311"/>
                      <a:pt x="151" y="311"/>
                      <a:pt x="151" y="311"/>
                    </a:cubicBezTo>
                    <a:cubicBezTo>
                      <a:pt x="226" y="311"/>
                      <a:pt x="226" y="311"/>
                      <a:pt x="226" y="311"/>
                    </a:cubicBezTo>
                    <a:cubicBezTo>
                      <a:pt x="269" y="311"/>
                      <a:pt x="304" y="276"/>
                      <a:pt x="304" y="233"/>
                    </a:cubicBezTo>
                    <a:cubicBezTo>
                      <a:pt x="304" y="139"/>
                      <a:pt x="304" y="139"/>
                      <a:pt x="304" y="139"/>
                    </a:cubicBezTo>
                    <a:cubicBezTo>
                      <a:pt x="195" y="32"/>
                      <a:pt x="195" y="32"/>
                      <a:pt x="195" y="32"/>
                    </a:cubicBezTo>
                    <a:cubicBezTo>
                      <a:pt x="195" y="32"/>
                      <a:pt x="195" y="32"/>
                      <a:pt x="195" y="32"/>
                    </a:cubicBezTo>
                    <a:cubicBezTo>
                      <a:pt x="174" y="13"/>
                      <a:pt x="146" y="0"/>
                      <a:pt x="116" y="0"/>
                    </a:cubicBezTo>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20" name="Freeform 55"/>
              <p:cNvSpPr>
                <a:spLocks noEditPoints="1"/>
              </p:cNvSpPr>
              <p:nvPr/>
            </p:nvSpPr>
            <p:spPr bwMode="auto">
              <a:xfrm>
                <a:off x="5641976" y="-601663"/>
                <a:ext cx="866775" cy="866775"/>
              </a:xfrm>
              <a:custGeom>
                <a:avLst/>
                <a:gdLst>
                  <a:gd name="T0" fmla="*/ 116 w 231"/>
                  <a:gd name="T1" fmla="*/ 0 h 231"/>
                  <a:gd name="T2" fmla="*/ 0 w 231"/>
                  <a:gd name="T3" fmla="*/ 115 h 231"/>
                  <a:gd name="T4" fmla="*/ 116 w 231"/>
                  <a:gd name="T5" fmla="*/ 231 h 231"/>
                  <a:gd name="T6" fmla="*/ 231 w 231"/>
                  <a:gd name="T7" fmla="*/ 115 h 231"/>
                  <a:gd name="T8" fmla="*/ 116 w 231"/>
                  <a:gd name="T9" fmla="*/ 0 h 231"/>
                  <a:gd name="T10" fmla="*/ 121 w 231"/>
                  <a:gd name="T11" fmla="*/ 216 h 231"/>
                  <a:gd name="T12" fmla="*/ 121 w 231"/>
                  <a:gd name="T13" fmla="*/ 206 h 231"/>
                  <a:gd name="T14" fmla="*/ 110 w 231"/>
                  <a:gd name="T15" fmla="*/ 206 h 231"/>
                  <a:gd name="T16" fmla="*/ 110 w 231"/>
                  <a:gd name="T17" fmla="*/ 216 h 231"/>
                  <a:gd name="T18" fmla="*/ 14 w 231"/>
                  <a:gd name="T19" fmla="*/ 121 h 231"/>
                  <a:gd name="T20" fmla="*/ 25 w 231"/>
                  <a:gd name="T21" fmla="*/ 121 h 231"/>
                  <a:gd name="T22" fmla="*/ 25 w 231"/>
                  <a:gd name="T23" fmla="*/ 110 h 231"/>
                  <a:gd name="T24" fmla="*/ 14 w 231"/>
                  <a:gd name="T25" fmla="*/ 110 h 231"/>
                  <a:gd name="T26" fmla="*/ 110 w 231"/>
                  <a:gd name="T27" fmla="*/ 14 h 231"/>
                  <a:gd name="T28" fmla="*/ 110 w 231"/>
                  <a:gd name="T29" fmla="*/ 25 h 231"/>
                  <a:gd name="T30" fmla="*/ 116 w 231"/>
                  <a:gd name="T31" fmla="*/ 25 h 231"/>
                  <a:gd name="T32" fmla="*/ 121 w 231"/>
                  <a:gd name="T33" fmla="*/ 25 h 231"/>
                  <a:gd name="T34" fmla="*/ 121 w 231"/>
                  <a:gd name="T35" fmla="*/ 14 h 231"/>
                  <a:gd name="T36" fmla="*/ 217 w 231"/>
                  <a:gd name="T37" fmla="*/ 110 h 231"/>
                  <a:gd name="T38" fmla="*/ 207 w 231"/>
                  <a:gd name="T39" fmla="*/ 110 h 231"/>
                  <a:gd name="T40" fmla="*/ 207 w 231"/>
                  <a:gd name="T41" fmla="*/ 121 h 231"/>
                  <a:gd name="T42" fmla="*/ 217 w 231"/>
                  <a:gd name="T43" fmla="*/ 121 h 231"/>
                  <a:gd name="T44" fmla="*/ 121 w 231"/>
                  <a:gd name="T45" fmla="*/ 21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1" h="231">
                    <a:moveTo>
                      <a:pt x="116" y="0"/>
                    </a:moveTo>
                    <a:cubicBezTo>
                      <a:pt x="52" y="0"/>
                      <a:pt x="0" y="52"/>
                      <a:pt x="0" y="115"/>
                    </a:cubicBezTo>
                    <a:cubicBezTo>
                      <a:pt x="0" y="179"/>
                      <a:pt x="52" y="231"/>
                      <a:pt x="116" y="231"/>
                    </a:cubicBezTo>
                    <a:cubicBezTo>
                      <a:pt x="179" y="231"/>
                      <a:pt x="231" y="179"/>
                      <a:pt x="231" y="115"/>
                    </a:cubicBezTo>
                    <a:cubicBezTo>
                      <a:pt x="231" y="52"/>
                      <a:pt x="179" y="0"/>
                      <a:pt x="116" y="0"/>
                    </a:cubicBezTo>
                    <a:close/>
                    <a:moveTo>
                      <a:pt x="121" y="216"/>
                    </a:moveTo>
                    <a:cubicBezTo>
                      <a:pt x="121" y="206"/>
                      <a:pt x="121" y="206"/>
                      <a:pt x="121" y="206"/>
                    </a:cubicBezTo>
                    <a:cubicBezTo>
                      <a:pt x="110" y="206"/>
                      <a:pt x="110" y="206"/>
                      <a:pt x="110" y="206"/>
                    </a:cubicBezTo>
                    <a:cubicBezTo>
                      <a:pt x="110" y="216"/>
                      <a:pt x="110" y="216"/>
                      <a:pt x="110" y="216"/>
                    </a:cubicBezTo>
                    <a:cubicBezTo>
                      <a:pt x="59" y="214"/>
                      <a:pt x="17" y="172"/>
                      <a:pt x="14" y="121"/>
                    </a:cubicBezTo>
                    <a:cubicBezTo>
                      <a:pt x="25" y="121"/>
                      <a:pt x="25" y="121"/>
                      <a:pt x="25" y="121"/>
                    </a:cubicBezTo>
                    <a:cubicBezTo>
                      <a:pt x="25" y="110"/>
                      <a:pt x="25" y="110"/>
                      <a:pt x="25" y="110"/>
                    </a:cubicBezTo>
                    <a:cubicBezTo>
                      <a:pt x="14" y="110"/>
                      <a:pt x="14" y="110"/>
                      <a:pt x="14" y="110"/>
                    </a:cubicBezTo>
                    <a:cubicBezTo>
                      <a:pt x="17" y="58"/>
                      <a:pt x="59" y="17"/>
                      <a:pt x="110" y="14"/>
                    </a:cubicBezTo>
                    <a:cubicBezTo>
                      <a:pt x="110" y="25"/>
                      <a:pt x="110" y="25"/>
                      <a:pt x="110" y="25"/>
                    </a:cubicBezTo>
                    <a:cubicBezTo>
                      <a:pt x="116" y="25"/>
                      <a:pt x="116" y="25"/>
                      <a:pt x="116" y="25"/>
                    </a:cubicBezTo>
                    <a:cubicBezTo>
                      <a:pt x="121" y="25"/>
                      <a:pt x="121" y="25"/>
                      <a:pt x="121" y="25"/>
                    </a:cubicBezTo>
                    <a:cubicBezTo>
                      <a:pt x="121" y="14"/>
                      <a:pt x="121" y="14"/>
                      <a:pt x="121" y="14"/>
                    </a:cubicBezTo>
                    <a:cubicBezTo>
                      <a:pt x="172" y="17"/>
                      <a:pt x="214" y="58"/>
                      <a:pt x="217" y="110"/>
                    </a:cubicBezTo>
                    <a:cubicBezTo>
                      <a:pt x="207" y="110"/>
                      <a:pt x="207" y="110"/>
                      <a:pt x="207" y="110"/>
                    </a:cubicBezTo>
                    <a:cubicBezTo>
                      <a:pt x="207" y="121"/>
                      <a:pt x="207" y="121"/>
                      <a:pt x="207" y="121"/>
                    </a:cubicBezTo>
                    <a:cubicBezTo>
                      <a:pt x="217" y="121"/>
                      <a:pt x="217" y="121"/>
                      <a:pt x="217" y="121"/>
                    </a:cubicBezTo>
                    <a:cubicBezTo>
                      <a:pt x="214" y="172"/>
                      <a:pt x="172" y="214"/>
                      <a:pt x="121" y="2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21" name="Freeform 56"/>
              <p:cNvSpPr>
                <a:spLocks/>
              </p:cNvSpPr>
              <p:nvPr/>
            </p:nvSpPr>
            <p:spPr bwMode="auto">
              <a:xfrm>
                <a:off x="5881688" y="-508000"/>
                <a:ext cx="214313" cy="376238"/>
              </a:xfrm>
              <a:custGeom>
                <a:avLst/>
                <a:gdLst>
                  <a:gd name="T0" fmla="*/ 48 w 57"/>
                  <a:gd name="T1" fmla="*/ 89 h 100"/>
                  <a:gd name="T2" fmla="*/ 0 w 57"/>
                  <a:gd name="T3" fmla="*/ 95 h 100"/>
                  <a:gd name="T4" fmla="*/ 50 w 57"/>
                  <a:gd name="T5" fmla="*/ 100 h 100"/>
                  <a:gd name="T6" fmla="*/ 55 w 57"/>
                  <a:gd name="T7" fmla="*/ 95 h 100"/>
                  <a:gd name="T8" fmla="*/ 53 w 57"/>
                  <a:gd name="T9" fmla="*/ 90 h 100"/>
                  <a:gd name="T10" fmla="*/ 57 w 57"/>
                  <a:gd name="T11" fmla="*/ 83 h 100"/>
                  <a:gd name="T12" fmla="*/ 52 w 57"/>
                  <a:gd name="T13" fmla="*/ 0 h 100"/>
                  <a:gd name="T14" fmla="*/ 46 w 57"/>
                  <a:gd name="T15" fmla="*/ 83 h 100"/>
                  <a:gd name="T16" fmla="*/ 48 w 57"/>
                  <a:gd name="T17" fmla="*/ 8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100">
                    <a:moveTo>
                      <a:pt x="48" y="89"/>
                    </a:moveTo>
                    <a:cubicBezTo>
                      <a:pt x="0" y="95"/>
                      <a:pt x="0" y="95"/>
                      <a:pt x="0" y="95"/>
                    </a:cubicBezTo>
                    <a:cubicBezTo>
                      <a:pt x="50" y="100"/>
                      <a:pt x="50" y="100"/>
                      <a:pt x="50" y="100"/>
                    </a:cubicBezTo>
                    <a:cubicBezTo>
                      <a:pt x="53" y="100"/>
                      <a:pt x="55" y="98"/>
                      <a:pt x="55" y="95"/>
                    </a:cubicBezTo>
                    <a:cubicBezTo>
                      <a:pt x="55" y="93"/>
                      <a:pt x="54" y="91"/>
                      <a:pt x="53" y="90"/>
                    </a:cubicBezTo>
                    <a:cubicBezTo>
                      <a:pt x="55" y="89"/>
                      <a:pt x="57" y="86"/>
                      <a:pt x="57" y="83"/>
                    </a:cubicBezTo>
                    <a:cubicBezTo>
                      <a:pt x="52" y="0"/>
                      <a:pt x="52" y="0"/>
                      <a:pt x="52" y="0"/>
                    </a:cubicBezTo>
                    <a:cubicBezTo>
                      <a:pt x="46" y="83"/>
                      <a:pt x="46" y="83"/>
                      <a:pt x="46" y="83"/>
                    </a:cubicBezTo>
                    <a:cubicBezTo>
                      <a:pt x="46" y="85"/>
                      <a:pt x="47" y="88"/>
                      <a:pt x="48"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grpSp>
          <p:nvGrpSpPr>
            <p:cNvPr id="325" name="Group 324"/>
            <p:cNvGrpSpPr/>
            <p:nvPr/>
          </p:nvGrpSpPr>
          <p:grpSpPr>
            <a:xfrm>
              <a:off x="1034582" y="1247483"/>
              <a:ext cx="1069026" cy="1069026"/>
              <a:chOff x="1792288" y="-890588"/>
              <a:chExt cx="1457326" cy="1457326"/>
            </a:xfrm>
          </p:grpSpPr>
          <p:sp>
            <p:nvSpPr>
              <p:cNvPr id="322" name="Freeform 57"/>
              <p:cNvSpPr>
                <a:spLocks/>
              </p:cNvSpPr>
              <p:nvPr/>
            </p:nvSpPr>
            <p:spPr bwMode="auto">
              <a:xfrm>
                <a:off x="1792288" y="-890588"/>
                <a:ext cx="1457325" cy="1457325"/>
              </a:xfrm>
              <a:custGeom>
                <a:avLst/>
                <a:gdLst>
                  <a:gd name="T0" fmla="*/ 78 w 388"/>
                  <a:gd name="T1" fmla="*/ 388 h 388"/>
                  <a:gd name="T2" fmla="*/ 0 w 388"/>
                  <a:gd name="T3" fmla="*/ 310 h 388"/>
                  <a:gd name="T4" fmla="*/ 0 w 388"/>
                  <a:gd name="T5" fmla="*/ 78 h 388"/>
                  <a:gd name="T6" fmla="*/ 78 w 388"/>
                  <a:gd name="T7" fmla="*/ 0 h 388"/>
                  <a:gd name="T8" fmla="*/ 310 w 388"/>
                  <a:gd name="T9" fmla="*/ 0 h 388"/>
                  <a:gd name="T10" fmla="*/ 388 w 388"/>
                  <a:gd name="T11" fmla="*/ 78 h 388"/>
                  <a:gd name="T12" fmla="*/ 388 w 388"/>
                  <a:gd name="T13" fmla="*/ 310 h 388"/>
                  <a:gd name="T14" fmla="*/ 310 w 388"/>
                  <a:gd name="T15" fmla="*/ 388 h 388"/>
                  <a:gd name="T16" fmla="*/ 78 w 388"/>
                  <a:gd name="T17" fmla="*/ 388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8" h="388">
                    <a:moveTo>
                      <a:pt x="78" y="388"/>
                    </a:moveTo>
                    <a:cubicBezTo>
                      <a:pt x="35" y="388"/>
                      <a:pt x="0" y="353"/>
                      <a:pt x="0" y="310"/>
                    </a:cubicBezTo>
                    <a:cubicBezTo>
                      <a:pt x="0" y="78"/>
                      <a:pt x="0" y="78"/>
                      <a:pt x="0" y="78"/>
                    </a:cubicBezTo>
                    <a:cubicBezTo>
                      <a:pt x="0" y="35"/>
                      <a:pt x="35" y="0"/>
                      <a:pt x="78" y="0"/>
                    </a:cubicBezTo>
                    <a:cubicBezTo>
                      <a:pt x="310" y="0"/>
                      <a:pt x="310" y="0"/>
                      <a:pt x="310" y="0"/>
                    </a:cubicBezTo>
                    <a:cubicBezTo>
                      <a:pt x="353" y="0"/>
                      <a:pt x="388" y="35"/>
                      <a:pt x="388" y="78"/>
                    </a:cubicBezTo>
                    <a:cubicBezTo>
                      <a:pt x="388" y="310"/>
                      <a:pt x="388" y="310"/>
                      <a:pt x="388" y="310"/>
                    </a:cubicBezTo>
                    <a:cubicBezTo>
                      <a:pt x="388" y="353"/>
                      <a:pt x="353" y="388"/>
                      <a:pt x="310" y="388"/>
                    </a:cubicBezTo>
                    <a:cubicBezTo>
                      <a:pt x="78" y="388"/>
                      <a:pt x="78" y="388"/>
                      <a:pt x="78" y="388"/>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23" name="Freeform 58"/>
              <p:cNvSpPr>
                <a:spLocks/>
              </p:cNvSpPr>
              <p:nvPr/>
            </p:nvSpPr>
            <p:spPr bwMode="auto">
              <a:xfrm>
                <a:off x="2279651" y="-533400"/>
                <a:ext cx="969963" cy="1100138"/>
              </a:xfrm>
              <a:custGeom>
                <a:avLst/>
                <a:gdLst>
                  <a:gd name="T0" fmla="*/ 112 w 258"/>
                  <a:gd name="T1" fmla="*/ 0 h 293"/>
                  <a:gd name="T2" fmla="*/ 6 w 258"/>
                  <a:gd name="T3" fmla="*/ 0 h 293"/>
                  <a:gd name="T4" fmla="*/ 0 w 258"/>
                  <a:gd name="T5" fmla="*/ 8 h 293"/>
                  <a:gd name="T6" fmla="*/ 0 w 258"/>
                  <a:gd name="T7" fmla="*/ 194 h 293"/>
                  <a:gd name="T8" fmla="*/ 3 w 258"/>
                  <a:gd name="T9" fmla="*/ 201 h 293"/>
                  <a:gd name="T10" fmla="*/ 3 w 258"/>
                  <a:gd name="T11" fmla="*/ 201 h 293"/>
                  <a:gd name="T12" fmla="*/ 93 w 258"/>
                  <a:gd name="T13" fmla="*/ 293 h 293"/>
                  <a:gd name="T14" fmla="*/ 95 w 258"/>
                  <a:gd name="T15" fmla="*/ 293 h 293"/>
                  <a:gd name="T16" fmla="*/ 180 w 258"/>
                  <a:gd name="T17" fmla="*/ 293 h 293"/>
                  <a:gd name="T18" fmla="*/ 258 w 258"/>
                  <a:gd name="T19" fmla="*/ 215 h 293"/>
                  <a:gd name="T20" fmla="*/ 258 w 258"/>
                  <a:gd name="T21" fmla="*/ 142 h 293"/>
                  <a:gd name="T22" fmla="*/ 116 w 258"/>
                  <a:gd name="T23" fmla="*/ 2 h 293"/>
                  <a:gd name="T24" fmla="*/ 116 w 258"/>
                  <a:gd name="T25" fmla="*/ 2 h 293"/>
                  <a:gd name="T26" fmla="*/ 112 w 258"/>
                  <a:gd name="T27"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8" h="293">
                    <a:moveTo>
                      <a:pt x="112" y="0"/>
                    </a:moveTo>
                    <a:cubicBezTo>
                      <a:pt x="6" y="0"/>
                      <a:pt x="6" y="0"/>
                      <a:pt x="6" y="0"/>
                    </a:cubicBezTo>
                    <a:cubicBezTo>
                      <a:pt x="3" y="0"/>
                      <a:pt x="0" y="4"/>
                      <a:pt x="0" y="8"/>
                    </a:cubicBezTo>
                    <a:cubicBezTo>
                      <a:pt x="0" y="194"/>
                      <a:pt x="0" y="194"/>
                      <a:pt x="0" y="194"/>
                    </a:cubicBezTo>
                    <a:cubicBezTo>
                      <a:pt x="0" y="197"/>
                      <a:pt x="1" y="199"/>
                      <a:pt x="3" y="201"/>
                    </a:cubicBezTo>
                    <a:cubicBezTo>
                      <a:pt x="3" y="201"/>
                      <a:pt x="3" y="201"/>
                      <a:pt x="3" y="201"/>
                    </a:cubicBezTo>
                    <a:cubicBezTo>
                      <a:pt x="93" y="293"/>
                      <a:pt x="93" y="293"/>
                      <a:pt x="93" y="293"/>
                    </a:cubicBezTo>
                    <a:cubicBezTo>
                      <a:pt x="95" y="293"/>
                      <a:pt x="95" y="293"/>
                      <a:pt x="95" y="293"/>
                    </a:cubicBezTo>
                    <a:cubicBezTo>
                      <a:pt x="180" y="293"/>
                      <a:pt x="180" y="293"/>
                      <a:pt x="180" y="293"/>
                    </a:cubicBezTo>
                    <a:cubicBezTo>
                      <a:pt x="223" y="293"/>
                      <a:pt x="258" y="258"/>
                      <a:pt x="258" y="215"/>
                    </a:cubicBezTo>
                    <a:cubicBezTo>
                      <a:pt x="258" y="142"/>
                      <a:pt x="258" y="142"/>
                      <a:pt x="258" y="142"/>
                    </a:cubicBezTo>
                    <a:cubicBezTo>
                      <a:pt x="116" y="2"/>
                      <a:pt x="116" y="2"/>
                      <a:pt x="116" y="2"/>
                    </a:cubicBezTo>
                    <a:cubicBezTo>
                      <a:pt x="116" y="2"/>
                      <a:pt x="116" y="2"/>
                      <a:pt x="116" y="2"/>
                    </a:cubicBezTo>
                    <a:cubicBezTo>
                      <a:pt x="115" y="1"/>
                      <a:pt x="113" y="0"/>
                      <a:pt x="112" y="0"/>
                    </a:cubicBezTo>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24" name="Freeform 59"/>
              <p:cNvSpPr>
                <a:spLocks noEditPoints="1"/>
              </p:cNvSpPr>
              <p:nvPr/>
            </p:nvSpPr>
            <p:spPr bwMode="auto">
              <a:xfrm>
                <a:off x="2279651" y="-533400"/>
                <a:ext cx="444500" cy="762000"/>
              </a:xfrm>
              <a:custGeom>
                <a:avLst/>
                <a:gdLst>
                  <a:gd name="T0" fmla="*/ 112 w 118"/>
                  <a:gd name="T1" fmla="*/ 0 h 203"/>
                  <a:gd name="T2" fmla="*/ 6 w 118"/>
                  <a:gd name="T3" fmla="*/ 0 h 203"/>
                  <a:gd name="T4" fmla="*/ 0 w 118"/>
                  <a:gd name="T5" fmla="*/ 8 h 203"/>
                  <a:gd name="T6" fmla="*/ 0 w 118"/>
                  <a:gd name="T7" fmla="*/ 194 h 203"/>
                  <a:gd name="T8" fmla="*/ 6 w 118"/>
                  <a:gd name="T9" fmla="*/ 203 h 203"/>
                  <a:gd name="T10" fmla="*/ 112 w 118"/>
                  <a:gd name="T11" fmla="*/ 203 h 203"/>
                  <a:gd name="T12" fmla="*/ 118 w 118"/>
                  <a:gd name="T13" fmla="*/ 194 h 203"/>
                  <a:gd name="T14" fmla="*/ 118 w 118"/>
                  <a:gd name="T15" fmla="*/ 8 h 203"/>
                  <a:gd name="T16" fmla="*/ 112 w 118"/>
                  <a:gd name="T17" fmla="*/ 0 h 203"/>
                  <a:gd name="T18" fmla="*/ 81 w 118"/>
                  <a:gd name="T19" fmla="*/ 195 h 203"/>
                  <a:gd name="T20" fmla="*/ 37 w 118"/>
                  <a:gd name="T21" fmla="*/ 195 h 203"/>
                  <a:gd name="T22" fmla="*/ 34 w 118"/>
                  <a:gd name="T23" fmla="*/ 190 h 203"/>
                  <a:gd name="T24" fmla="*/ 37 w 118"/>
                  <a:gd name="T25" fmla="*/ 186 h 203"/>
                  <a:gd name="T26" fmla="*/ 81 w 118"/>
                  <a:gd name="T27" fmla="*/ 186 h 203"/>
                  <a:gd name="T28" fmla="*/ 84 w 118"/>
                  <a:gd name="T29" fmla="*/ 190 h 203"/>
                  <a:gd name="T30" fmla="*/ 81 w 118"/>
                  <a:gd name="T31" fmla="*/ 195 h 203"/>
                  <a:gd name="T32" fmla="*/ 108 w 118"/>
                  <a:gd name="T33" fmla="*/ 171 h 203"/>
                  <a:gd name="T34" fmla="*/ 103 w 118"/>
                  <a:gd name="T35" fmla="*/ 178 h 203"/>
                  <a:gd name="T36" fmla="*/ 16 w 118"/>
                  <a:gd name="T37" fmla="*/ 178 h 203"/>
                  <a:gd name="T38" fmla="*/ 11 w 118"/>
                  <a:gd name="T39" fmla="*/ 171 h 203"/>
                  <a:gd name="T40" fmla="*/ 11 w 118"/>
                  <a:gd name="T41" fmla="*/ 19 h 203"/>
                  <a:gd name="T42" fmla="*/ 16 w 118"/>
                  <a:gd name="T43" fmla="*/ 12 h 203"/>
                  <a:gd name="T44" fmla="*/ 103 w 118"/>
                  <a:gd name="T45" fmla="*/ 12 h 203"/>
                  <a:gd name="T46" fmla="*/ 108 w 118"/>
                  <a:gd name="T47" fmla="*/ 19 h 203"/>
                  <a:gd name="T48" fmla="*/ 108 w 118"/>
                  <a:gd name="T49"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203">
                    <a:moveTo>
                      <a:pt x="112" y="0"/>
                    </a:moveTo>
                    <a:cubicBezTo>
                      <a:pt x="6" y="0"/>
                      <a:pt x="6" y="0"/>
                      <a:pt x="6" y="0"/>
                    </a:cubicBezTo>
                    <a:cubicBezTo>
                      <a:pt x="3" y="0"/>
                      <a:pt x="0" y="4"/>
                      <a:pt x="0" y="8"/>
                    </a:cubicBezTo>
                    <a:cubicBezTo>
                      <a:pt x="0" y="194"/>
                      <a:pt x="0" y="194"/>
                      <a:pt x="0" y="194"/>
                    </a:cubicBezTo>
                    <a:cubicBezTo>
                      <a:pt x="0" y="199"/>
                      <a:pt x="3" y="203"/>
                      <a:pt x="6" y="203"/>
                    </a:cubicBezTo>
                    <a:cubicBezTo>
                      <a:pt x="112" y="203"/>
                      <a:pt x="112" y="203"/>
                      <a:pt x="112" y="203"/>
                    </a:cubicBezTo>
                    <a:cubicBezTo>
                      <a:pt x="115" y="203"/>
                      <a:pt x="118" y="199"/>
                      <a:pt x="118" y="194"/>
                    </a:cubicBezTo>
                    <a:cubicBezTo>
                      <a:pt x="118" y="8"/>
                      <a:pt x="118" y="8"/>
                      <a:pt x="118" y="8"/>
                    </a:cubicBezTo>
                    <a:cubicBezTo>
                      <a:pt x="118" y="4"/>
                      <a:pt x="115" y="0"/>
                      <a:pt x="112" y="0"/>
                    </a:cubicBezTo>
                    <a:close/>
                    <a:moveTo>
                      <a:pt x="81" y="195"/>
                    </a:moveTo>
                    <a:cubicBezTo>
                      <a:pt x="37" y="195"/>
                      <a:pt x="37" y="195"/>
                      <a:pt x="37" y="195"/>
                    </a:cubicBezTo>
                    <a:cubicBezTo>
                      <a:pt x="35" y="195"/>
                      <a:pt x="34" y="193"/>
                      <a:pt x="34" y="190"/>
                    </a:cubicBezTo>
                    <a:cubicBezTo>
                      <a:pt x="34" y="188"/>
                      <a:pt x="35" y="186"/>
                      <a:pt x="37" y="186"/>
                    </a:cubicBezTo>
                    <a:cubicBezTo>
                      <a:pt x="81" y="186"/>
                      <a:pt x="81" y="186"/>
                      <a:pt x="81" y="186"/>
                    </a:cubicBezTo>
                    <a:cubicBezTo>
                      <a:pt x="83" y="186"/>
                      <a:pt x="84" y="188"/>
                      <a:pt x="84" y="190"/>
                    </a:cubicBezTo>
                    <a:cubicBezTo>
                      <a:pt x="84" y="193"/>
                      <a:pt x="83" y="195"/>
                      <a:pt x="81" y="195"/>
                    </a:cubicBezTo>
                    <a:close/>
                    <a:moveTo>
                      <a:pt x="108" y="171"/>
                    </a:moveTo>
                    <a:cubicBezTo>
                      <a:pt x="108" y="175"/>
                      <a:pt x="105" y="178"/>
                      <a:pt x="103" y="178"/>
                    </a:cubicBezTo>
                    <a:cubicBezTo>
                      <a:pt x="16" y="178"/>
                      <a:pt x="16" y="178"/>
                      <a:pt x="16" y="178"/>
                    </a:cubicBezTo>
                    <a:cubicBezTo>
                      <a:pt x="13" y="178"/>
                      <a:pt x="11" y="175"/>
                      <a:pt x="11" y="171"/>
                    </a:cubicBezTo>
                    <a:cubicBezTo>
                      <a:pt x="11" y="19"/>
                      <a:pt x="11" y="19"/>
                      <a:pt x="11" y="19"/>
                    </a:cubicBezTo>
                    <a:cubicBezTo>
                      <a:pt x="11" y="15"/>
                      <a:pt x="13" y="12"/>
                      <a:pt x="16" y="12"/>
                    </a:cubicBezTo>
                    <a:cubicBezTo>
                      <a:pt x="103" y="12"/>
                      <a:pt x="103" y="12"/>
                      <a:pt x="103" y="12"/>
                    </a:cubicBezTo>
                    <a:cubicBezTo>
                      <a:pt x="105" y="12"/>
                      <a:pt x="108" y="15"/>
                      <a:pt x="108" y="19"/>
                    </a:cubicBezTo>
                    <a:lnTo>
                      <a:pt x="108" y="1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grpSp>
      <p:grpSp>
        <p:nvGrpSpPr>
          <p:cNvPr id="4" name="Group 3"/>
          <p:cNvGrpSpPr/>
          <p:nvPr/>
        </p:nvGrpSpPr>
        <p:grpSpPr>
          <a:xfrm>
            <a:off x="4054556" y="1336860"/>
            <a:ext cx="3783801" cy="4685655"/>
            <a:chOff x="4867444" y="1337648"/>
            <a:chExt cx="3709946" cy="4594196"/>
          </a:xfrm>
        </p:grpSpPr>
        <p:sp>
          <p:nvSpPr>
            <p:cNvPr id="267" name="Rectangle 266"/>
            <p:cNvSpPr/>
            <p:nvPr/>
          </p:nvSpPr>
          <p:spPr>
            <a:xfrm>
              <a:off x="4867444" y="4960552"/>
              <a:ext cx="3709946" cy="971292"/>
            </a:xfrm>
            <a:prstGeom prst="rect">
              <a:avLst/>
            </a:prstGeom>
          </p:spPr>
          <p:txBody>
            <a:bodyPr wrap="square">
              <a:spAutoFit/>
            </a:bodyPr>
            <a:lstStyle/>
            <a:p>
              <a:pPr algn="ctr"/>
              <a:r>
                <a:rPr lang="en-US" sz="2856" dirty="0">
                  <a:gradFill>
                    <a:gsLst>
                      <a:gs pos="1250">
                        <a:srgbClr val="404040"/>
                      </a:gs>
                      <a:gs pos="100000">
                        <a:srgbClr val="404040"/>
                      </a:gs>
                    </a:gsLst>
                    <a:lin ang="5400000" scaled="0"/>
                  </a:gradFill>
                  <a:latin typeface="Segoe UI Light"/>
                </a:rPr>
                <a:t>Check out the </a:t>
              </a:r>
              <a:br>
                <a:rPr lang="en-US" sz="2856" dirty="0">
                  <a:gradFill>
                    <a:gsLst>
                      <a:gs pos="1250">
                        <a:srgbClr val="404040"/>
                      </a:gs>
                      <a:gs pos="100000">
                        <a:srgbClr val="404040"/>
                      </a:gs>
                    </a:gsLst>
                    <a:lin ang="5400000" scaled="0"/>
                  </a:gradFill>
                  <a:latin typeface="Segoe UI Light"/>
                </a:rPr>
              </a:br>
              <a:r>
                <a:rPr lang="en-US" sz="2856" dirty="0">
                  <a:gradFill>
                    <a:gsLst>
                      <a:gs pos="1250">
                        <a:srgbClr val="404040"/>
                      </a:gs>
                      <a:gs pos="100000">
                        <a:srgbClr val="404040"/>
                      </a:gs>
                    </a:gsLst>
                    <a:lin ang="5400000" scaled="0"/>
                  </a:gradFill>
                  <a:latin typeface="Segoe UI Light"/>
                </a:rPr>
                <a:t>express talks</a:t>
              </a:r>
            </a:p>
          </p:txBody>
        </p:sp>
        <p:grpSp>
          <p:nvGrpSpPr>
            <p:cNvPr id="18" name="Group 17"/>
            <p:cNvGrpSpPr/>
            <p:nvPr/>
          </p:nvGrpSpPr>
          <p:grpSpPr>
            <a:xfrm>
              <a:off x="5559030" y="1337648"/>
              <a:ext cx="2326774" cy="3238660"/>
              <a:chOff x="5973763" y="1414463"/>
              <a:chExt cx="1138238" cy="1584325"/>
            </a:xfrm>
          </p:grpSpPr>
          <p:sp>
            <p:nvSpPr>
              <p:cNvPr id="6" name="Freeform 6"/>
              <p:cNvSpPr>
                <a:spLocks/>
              </p:cNvSpPr>
              <p:nvPr/>
            </p:nvSpPr>
            <p:spPr bwMode="auto">
              <a:xfrm>
                <a:off x="5973763" y="2508250"/>
                <a:ext cx="1020763" cy="490538"/>
              </a:xfrm>
              <a:custGeom>
                <a:avLst/>
                <a:gdLst>
                  <a:gd name="T0" fmla="*/ 637 w 1366"/>
                  <a:gd name="T1" fmla="*/ 650 h 656"/>
                  <a:gd name="T2" fmla="*/ 511 w 1366"/>
                  <a:gd name="T3" fmla="*/ 579 h 656"/>
                  <a:gd name="T4" fmla="*/ 493 w 1366"/>
                  <a:gd name="T5" fmla="*/ 577 h 656"/>
                  <a:gd name="T6" fmla="*/ 332 w 1366"/>
                  <a:gd name="T7" fmla="*/ 649 h 656"/>
                  <a:gd name="T8" fmla="*/ 313 w 1366"/>
                  <a:gd name="T9" fmla="*/ 649 h 656"/>
                  <a:gd name="T10" fmla="*/ 124 w 1366"/>
                  <a:gd name="T11" fmla="*/ 463 h 656"/>
                  <a:gd name="T12" fmla="*/ 80 w 1366"/>
                  <a:gd name="T13" fmla="*/ 468 h 656"/>
                  <a:gd name="T14" fmla="*/ 0 w 1366"/>
                  <a:gd name="T15" fmla="*/ 247 h 656"/>
                  <a:gd name="T16" fmla="*/ 679 w 1366"/>
                  <a:gd name="T17" fmla="*/ 167 h 656"/>
                  <a:gd name="T18" fmla="*/ 739 w 1366"/>
                  <a:gd name="T19" fmla="*/ 0 h 656"/>
                  <a:gd name="T20" fmla="*/ 759 w 1366"/>
                  <a:gd name="T21" fmla="*/ 106 h 656"/>
                  <a:gd name="T22" fmla="*/ 80 w 1366"/>
                  <a:gd name="T23" fmla="*/ 187 h 656"/>
                  <a:gd name="T24" fmla="*/ 20 w 1366"/>
                  <a:gd name="T25" fmla="*/ 388 h 656"/>
                  <a:gd name="T26" fmla="*/ 109 w 1366"/>
                  <a:gd name="T27" fmla="*/ 448 h 656"/>
                  <a:gd name="T28" fmla="*/ 215 w 1366"/>
                  <a:gd name="T29" fmla="*/ 276 h 656"/>
                  <a:gd name="T30" fmla="*/ 323 w 1366"/>
                  <a:gd name="T31" fmla="*/ 615 h 656"/>
                  <a:gd name="T32" fmla="*/ 430 w 1366"/>
                  <a:gd name="T33" fmla="*/ 348 h 656"/>
                  <a:gd name="T34" fmla="*/ 505 w 1366"/>
                  <a:gd name="T35" fmla="*/ 551 h 656"/>
                  <a:gd name="T36" fmla="*/ 575 w 1366"/>
                  <a:gd name="T37" fmla="*/ 456 h 656"/>
                  <a:gd name="T38" fmla="*/ 645 w 1366"/>
                  <a:gd name="T39" fmla="*/ 616 h 656"/>
                  <a:gd name="T40" fmla="*/ 754 w 1366"/>
                  <a:gd name="T41" fmla="*/ 276 h 656"/>
                  <a:gd name="T42" fmla="*/ 764 w 1366"/>
                  <a:gd name="T43" fmla="*/ 283 h 656"/>
                  <a:gd name="T44" fmla="*/ 926 w 1366"/>
                  <a:gd name="T45" fmla="*/ 388 h 656"/>
                  <a:gd name="T46" fmla="*/ 942 w 1366"/>
                  <a:gd name="T47" fmla="*/ 388 h 656"/>
                  <a:gd name="T48" fmla="*/ 1141 w 1366"/>
                  <a:gd name="T49" fmla="*/ 282 h 656"/>
                  <a:gd name="T50" fmla="*/ 1160 w 1366"/>
                  <a:gd name="T51" fmla="*/ 282 h 656"/>
                  <a:gd name="T52" fmla="*/ 1366 w 1366"/>
                  <a:gd name="T53" fmla="*/ 456 h 656"/>
                  <a:gd name="T54" fmla="*/ 1222 w 1366"/>
                  <a:gd name="T55" fmla="*/ 476 h 656"/>
                  <a:gd name="T56" fmla="*/ 1150 w 1366"/>
                  <a:gd name="T57" fmla="*/ 312 h 656"/>
                  <a:gd name="T58" fmla="*/ 1043 w 1366"/>
                  <a:gd name="T59" fmla="*/ 548 h 656"/>
                  <a:gd name="T60" fmla="*/ 934 w 1366"/>
                  <a:gd name="T61" fmla="*/ 411 h 656"/>
                  <a:gd name="T62" fmla="*/ 824 w 1366"/>
                  <a:gd name="T63" fmla="*/ 548 h 656"/>
                  <a:gd name="T64" fmla="*/ 754 w 1366"/>
                  <a:gd name="T65" fmla="*/ 322 h 656"/>
                  <a:gd name="T66" fmla="*/ 647 w 1366"/>
                  <a:gd name="T67" fmla="*/ 656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6" h="656">
                    <a:moveTo>
                      <a:pt x="646" y="656"/>
                    </a:moveTo>
                    <a:cubicBezTo>
                      <a:pt x="642" y="656"/>
                      <a:pt x="638" y="653"/>
                      <a:pt x="637" y="650"/>
                    </a:cubicBezTo>
                    <a:cubicBezTo>
                      <a:pt x="572" y="487"/>
                      <a:pt x="572" y="487"/>
                      <a:pt x="572" y="487"/>
                    </a:cubicBezTo>
                    <a:cubicBezTo>
                      <a:pt x="511" y="579"/>
                      <a:pt x="511" y="579"/>
                      <a:pt x="511" y="579"/>
                    </a:cubicBezTo>
                    <a:cubicBezTo>
                      <a:pt x="508" y="583"/>
                      <a:pt x="505" y="584"/>
                      <a:pt x="501" y="584"/>
                    </a:cubicBezTo>
                    <a:cubicBezTo>
                      <a:pt x="497" y="583"/>
                      <a:pt x="494" y="581"/>
                      <a:pt x="493" y="577"/>
                    </a:cubicBezTo>
                    <a:cubicBezTo>
                      <a:pt x="430" y="388"/>
                      <a:pt x="430" y="388"/>
                      <a:pt x="430" y="388"/>
                    </a:cubicBezTo>
                    <a:cubicBezTo>
                      <a:pt x="332" y="649"/>
                      <a:pt x="332" y="649"/>
                      <a:pt x="332" y="649"/>
                    </a:cubicBezTo>
                    <a:cubicBezTo>
                      <a:pt x="330" y="653"/>
                      <a:pt x="326" y="656"/>
                      <a:pt x="322" y="656"/>
                    </a:cubicBezTo>
                    <a:cubicBezTo>
                      <a:pt x="318" y="656"/>
                      <a:pt x="314" y="653"/>
                      <a:pt x="313" y="649"/>
                    </a:cubicBezTo>
                    <a:cubicBezTo>
                      <a:pt x="211" y="311"/>
                      <a:pt x="211" y="311"/>
                      <a:pt x="211" y="311"/>
                    </a:cubicBezTo>
                    <a:cubicBezTo>
                      <a:pt x="124" y="463"/>
                      <a:pt x="124" y="463"/>
                      <a:pt x="124" y="463"/>
                    </a:cubicBezTo>
                    <a:cubicBezTo>
                      <a:pt x="122" y="466"/>
                      <a:pt x="119" y="468"/>
                      <a:pt x="115" y="468"/>
                    </a:cubicBezTo>
                    <a:cubicBezTo>
                      <a:pt x="80" y="468"/>
                      <a:pt x="80" y="468"/>
                      <a:pt x="80" y="468"/>
                    </a:cubicBezTo>
                    <a:cubicBezTo>
                      <a:pt x="16" y="468"/>
                      <a:pt x="0" y="416"/>
                      <a:pt x="0" y="388"/>
                    </a:cubicBezTo>
                    <a:cubicBezTo>
                      <a:pt x="0" y="247"/>
                      <a:pt x="0" y="247"/>
                      <a:pt x="0" y="247"/>
                    </a:cubicBezTo>
                    <a:cubicBezTo>
                      <a:pt x="0" y="183"/>
                      <a:pt x="52" y="167"/>
                      <a:pt x="80" y="167"/>
                    </a:cubicBezTo>
                    <a:cubicBezTo>
                      <a:pt x="679" y="167"/>
                      <a:pt x="679" y="167"/>
                      <a:pt x="679" y="167"/>
                    </a:cubicBezTo>
                    <a:cubicBezTo>
                      <a:pt x="737" y="167"/>
                      <a:pt x="739" y="112"/>
                      <a:pt x="739" y="106"/>
                    </a:cubicBezTo>
                    <a:cubicBezTo>
                      <a:pt x="739" y="0"/>
                      <a:pt x="739" y="0"/>
                      <a:pt x="739" y="0"/>
                    </a:cubicBezTo>
                    <a:cubicBezTo>
                      <a:pt x="759" y="0"/>
                      <a:pt x="759" y="0"/>
                      <a:pt x="759" y="0"/>
                    </a:cubicBezTo>
                    <a:cubicBezTo>
                      <a:pt x="759" y="106"/>
                      <a:pt x="759" y="106"/>
                      <a:pt x="759" y="106"/>
                    </a:cubicBezTo>
                    <a:cubicBezTo>
                      <a:pt x="759" y="134"/>
                      <a:pt x="742" y="187"/>
                      <a:pt x="679" y="187"/>
                    </a:cubicBezTo>
                    <a:cubicBezTo>
                      <a:pt x="80" y="187"/>
                      <a:pt x="80" y="187"/>
                      <a:pt x="80" y="187"/>
                    </a:cubicBezTo>
                    <a:cubicBezTo>
                      <a:pt x="74" y="187"/>
                      <a:pt x="20" y="189"/>
                      <a:pt x="20" y="247"/>
                    </a:cubicBezTo>
                    <a:cubicBezTo>
                      <a:pt x="20" y="388"/>
                      <a:pt x="20" y="388"/>
                      <a:pt x="20" y="388"/>
                    </a:cubicBezTo>
                    <a:cubicBezTo>
                      <a:pt x="20" y="394"/>
                      <a:pt x="22" y="448"/>
                      <a:pt x="80" y="448"/>
                    </a:cubicBezTo>
                    <a:cubicBezTo>
                      <a:pt x="109" y="448"/>
                      <a:pt x="109" y="448"/>
                      <a:pt x="109" y="448"/>
                    </a:cubicBezTo>
                    <a:cubicBezTo>
                      <a:pt x="206" y="281"/>
                      <a:pt x="206" y="281"/>
                      <a:pt x="206" y="281"/>
                    </a:cubicBezTo>
                    <a:cubicBezTo>
                      <a:pt x="208" y="277"/>
                      <a:pt x="211" y="276"/>
                      <a:pt x="215" y="276"/>
                    </a:cubicBezTo>
                    <a:cubicBezTo>
                      <a:pt x="219" y="276"/>
                      <a:pt x="223" y="279"/>
                      <a:pt x="224" y="283"/>
                    </a:cubicBezTo>
                    <a:cubicBezTo>
                      <a:pt x="323" y="615"/>
                      <a:pt x="323" y="615"/>
                      <a:pt x="323" y="615"/>
                    </a:cubicBezTo>
                    <a:cubicBezTo>
                      <a:pt x="421" y="354"/>
                      <a:pt x="421" y="354"/>
                      <a:pt x="421" y="354"/>
                    </a:cubicBezTo>
                    <a:cubicBezTo>
                      <a:pt x="422" y="350"/>
                      <a:pt x="426" y="348"/>
                      <a:pt x="430" y="348"/>
                    </a:cubicBezTo>
                    <a:cubicBezTo>
                      <a:pt x="435" y="348"/>
                      <a:pt x="438" y="351"/>
                      <a:pt x="440" y="355"/>
                    </a:cubicBezTo>
                    <a:cubicBezTo>
                      <a:pt x="505" y="551"/>
                      <a:pt x="505" y="551"/>
                      <a:pt x="505" y="551"/>
                    </a:cubicBezTo>
                    <a:cubicBezTo>
                      <a:pt x="566" y="460"/>
                      <a:pt x="566" y="460"/>
                      <a:pt x="566" y="460"/>
                    </a:cubicBezTo>
                    <a:cubicBezTo>
                      <a:pt x="568" y="457"/>
                      <a:pt x="572" y="456"/>
                      <a:pt x="575" y="456"/>
                    </a:cubicBezTo>
                    <a:cubicBezTo>
                      <a:pt x="579" y="456"/>
                      <a:pt x="582" y="459"/>
                      <a:pt x="584" y="462"/>
                    </a:cubicBezTo>
                    <a:cubicBezTo>
                      <a:pt x="645" y="616"/>
                      <a:pt x="645" y="616"/>
                      <a:pt x="645" y="616"/>
                    </a:cubicBezTo>
                    <a:cubicBezTo>
                      <a:pt x="745" y="283"/>
                      <a:pt x="745" y="283"/>
                      <a:pt x="745" y="283"/>
                    </a:cubicBezTo>
                    <a:cubicBezTo>
                      <a:pt x="746" y="279"/>
                      <a:pt x="750" y="276"/>
                      <a:pt x="754" y="276"/>
                    </a:cubicBezTo>
                    <a:cubicBezTo>
                      <a:pt x="754" y="276"/>
                      <a:pt x="754" y="276"/>
                      <a:pt x="754" y="276"/>
                    </a:cubicBezTo>
                    <a:cubicBezTo>
                      <a:pt x="759" y="276"/>
                      <a:pt x="763" y="279"/>
                      <a:pt x="764" y="283"/>
                    </a:cubicBezTo>
                    <a:cubicBezTo>
                      <a:pt x="830" y="516"/>
                      <a:pt x="830" y="516"/>
                      <a:pt x="830" y="516"/>
                    </a:cubicBezTo>
                    <a:cubicBezTo>
                      <a:pt x="926" y="388"/>
                      <a:pt x="926" y="388"/>
                      <a:pt x="926" y="388"/>
                    </a:cubicBezTo>
                    <a:cubicBezTo>
                      <a:pt x="928" y="385"/>
                      <a:pt x="931" y="384"/>
                      <a:pt x="934" y="384"/>
                    </a:cubicBezTo>
                    <a:cubicBezTo>
                      <a:pt x="937" y="384"/>
                      <a:pt x="940" y="385"/>
                      <a:pt x="942" y="388"/>
                    </a:cubicBezTo>
                    <a:cubicBezTo>
                      <a:pt x="1040" y="518"/>
                      <a:pt x="1040" y="518"/>
                      <a:pt x="1040" y="518"/>
                    </a:cubicBezTo>
                    <a:cubicBezTo>
                      <a:pt x="1141" y="282"/>
                      <a:pt x="1141" y="282"/>
                      <a:pt x="1141" y="282"/>
                    </a:cubicBezTo>
                    <a:cubicBezTo>
                      <a:pt x="1143" y="278"/>
                      <a:pt x="1146" y="276"/>
                      <a:pt x="1150" y="276"/>
                    </a:cubicBezTo>
                    <a:cubicBezTo>
                      <a:pt x="1154" y="276"/>
                      <a:pt x="1158" y="278"/>
                      <a:pt x="1160" y="282"/>
                    </a:cubicBezTo>
                    <a:cubicBezTo>
                      <a:pt x="1229" y="456"/>
                      <a:pt x="1229" y="456"/>
                      <a:pt x="1229" y="456"/>
                    </a:cubicBezTo>
                    <a:cubicBezTo>
                      <a:pt x="1366" y="456"/>
                      <a:pt x="1366" y="456"/>
                      <a:pt x="1366" y="456"/>
                    </a:cubicBezTo>
                    <a:cubicBezTo>
                      <a:pt x="1366" y="476"/>
                      <a:pt x="1366" y="476"/>
                      <a:pt x="1366" y="476"/>
                    </a:cubicBezTo>
                    <a:cubicBezTo>
                      <a:pt x="1222" y="476"/>
                      <a:pt x="1222" y="476"/>
                      <a:pt x="1222" y="476"/>
                    </a:cubicBezTo>
                    <a:cubicBezTo>
                      <a:pt x="1218" y="476"/>
                      <a:pt x="1214" y="473"/>
                      <a:pt x="1213" y="470"/>
                    </a:cubicBezTo>
                    <a:cubicBezTo>
                      <a:pt x="1150" y="312"/>
                      <a:pt x="1150" y="312"/>
                      <a:pt x="1150" y="312"/>
                    </a:cubicBezTo>
                    <a:cubicBezTo>
                      <a:pt x="1051" y="542"/>
                      <a:pt x="1051" y="542"/>
                      <a:pt x="1051" y="542"/>
                    </a:cubicBezTo>
                    <a:cubicBezTo>
                      <a:pt x="1050" y="545"/>
                      <a:pt x="1047" y="547"/>
                      <a:pt x="1043" y="548"/>
                    </a:cubicBezTo>
                    <a:cubicBezTo>
                      <a:pt x="1040" y="548"/>
                      <a:pt x="1036" y="547"/>
                      <a:pt x="1034" y="544"/>
                    </a:cubicBezTo>
                    <a:cubicBezTo>
                      <a:pt x="934" y="411"/>
                      <a:pt x="934" y="411"/>
                      <a:pt x="934" y="411"/>
                    </a:cubicBezTo>
                    <a:cubicBezTo>
                      <a:pt x="834" y="544"/>
                      <a:pt x="834" y="544"/>
                      <a:pt x="834" y="544"/>
                    </a:cubicBezTo>
                    <a:cubicBezTo>
                      <a:pt x="832" y="547"/>
                      <a:pt x="828" y="548"/>
                      <a:pt x="824" y="548"/>
                    </a:cubicBezTo>
                    <a:cubicBezTo>
                      <a:pt x="821" y="547"/>
                      <a:pt x="818" y="544"/>
                      <a:pt x="817" y="541"/>
                    </a:cubicBezTo>
                    <a:cubicBezTo>
                      <a:pt x="754" y="322"/>
                      <a:pt x="754" y="322"/>
                      <a:pt x="754" y="322"/>
                    </a:cubicBezTo>
                    <a:cubicBezTo>
                      <a:pt x="656" y="649"/>
                      <a:pt x="656" y="649"/>
                      <a:pt x="656" y="649"/>
                    </a:cubicBezTo>
                    <a:cubicBezTo>
                      <a:pt x="655" y="653"/>
                      <a:pt x="651" y="656"/>
                      <a:pt x="647" y="656"/>
                    </a:cubicBezTo>
                    <a:cubicBezTo>
                      <a:pt x="647" y="656"/>
                      <a:pt x="646" y="656"/>
                      <a:pt x="646" y="656"/>
                    </a:cubicBez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7" name="Rectangle 7"/>
              <p:cNvSpPr>
                <a:spLocks noChangeArrowheads="1"/>
              </p:cNvSpPr>
              <p:nvPr/>
            </p:nvSpPr>
            <p:spPr bwMode="auto">
              <a:xfrm>
                <a:off x="7043738" y="2841625"/>
                <a:ext cx="68263" cy="190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8" name="Freeform 8"/>
              <p:cNvSpPr>
                <a:spLocks/>
              </p:cNvSpPr>
              <p:nvPr/>
            </p:nvSpPr>
            <p:spPr bwMode="auto">
              <a:xfrm>
                <a:off x="6975476" y="2825750"/>
                <a:ext cx="73025" cy="50800"/>
              </a:xfrm>
              <a:custGeom>
                <a:avLst/>
                <a:gdLst>
                  <a:gd name="T0" fmla="*/ 97 w 97"/>
                  <a:gd name="T1" fmla="*/ 0 h 67"/>
                  <a:gd name="T2" fmla="*/ 92 w 97"/>
                  <a:gd name="T3" fmla="*/ 0 h 67"/>
                  <a:gd name="T4" fmla="*/ 33 w 97"/>
                  <a:gd name="T5" fmla="*/ 0 h 67"/>
                  <a:gd name="T6" fmla="*/ 0 w 97"/>
                  <a:gd name="T7" fmla="*/ 33 h 67"/>
                  <a:gd name="T8" fmla="*/ 33 w 97"/>
                  <a:gd name="T9" fmla="*/ 67 h 67"/>
                  <a:gd name="T10" fmla="*/ 92 w 97"/>
                  <a:gd name="T11" fmla="*/ 67 h 67"/>
                  <a:gd name="T12" fmla="*/ 97 w 97"/>
                  <a:gd name="T13" fmla="*/ 66 h 67"/>
                  <a:gd name="T14" fmla="*/ 97 w 97"/>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67">
                    <a:moveTo>
                      <a:pt x="97" y="0"/>
                    </a:moveTo>
                    <a:cubicBezTo>
                      <a:pt x="96" y="0"/>
                      <a:pt x="94" y="0"/>
                      <a:pt x="92" y="0"/>
                    </a:cubicBezTo>
                    <a:cubicBezTo>
                      <a:pt x="33" y="0"/>
                      <a:pt x="33" y="0"/>
                      <a:pt x="33" y="0"/>
                    </a:cubicBezTo>
                    <a:cubicBezTo>
                      <a:pt x="15" y="0"/>
                      <a:pt x="0" y="15"/>
                      <a:pt x="0" y="33"/>
                    </a:cubicBezTo>
                    <a:cubicBezTo>
                      <a:pt x="0" y="52"/>
                      <a:pt x="15" y="67"/>
                      <a:pt x="33" y="67"/>
                    </a:cubicBezTo>
                    <a:cubicBezTo>
                      <a:pt x="92" y="67"/>
                      <a:pt x="92" y="67"/>
                      <a:pt x="92" y="67"/>
                    </a:cubicBezTo>
                    <a:cubicBezTo>
                      <a:pt x="94" y="67"/>
                      <a:pt x="96" y="67"/>
                      <a:pt x="97" y="66"/>
                    </a:cubicBezTo>
                    <a:lnTo>
                      <a:pt x="97"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9" name="Rectangle 9"/>
              <p:cNvSpPr>
                <a:spLocks noChangeArrowheads="1"/>
              </p:cNvSpPr>
              <p:nvPr/>
            </p:nvSpPr>
            <p:spPr bwMode="auto">
              <a:xfrm>
                <a:off x="7016751" y="2825750"/>
                <a:ext cx="3175" cy="5080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0" name="Freeform 10"/>
              <p:cNvSpPr>
                <a:spLocks/>
              </p:cNvSpPr>
              <p:nvPr/>
            </p:nvSpPr>
            <p:spPr bwMode="auto">
              <a:xfrm>
                <a:off x="6324601" y="1414463"/>
                <a:ext cx="417513" cy="784225"/>
              </a:xfrm>
              <a:custGeom>
                <a:avLst/>
                <a:gdLst>
                  <a:gd name="T0" fmla="*/ 280 w 559"/>
                  <a:gd name="T1" fmla="*/ 0 h 1048"/>
                  <a:gd name="T2" fmla="*/ 0 w 559"/>
                  <a:gd name="T3" fmla="*/ 280 h 1048"/>
                  <a:gd name="T4" fmla="*/ 0 w 559"/>
                  <a:gd name="T5" fmla="*/ 769 h 1048"/>
                  <a:gd name="T6" fmla="*/ 280 w 559"/>
                  <a:gd name="T7" fmla="*/ 1048 h 1048"/>
                  <a:gd name="T8" fmla="*/ 559 w 559"/>
                  <a:gd name="T9" fmla="*/ 769 h 1048"/>
                  <a:gd name="T10" fmla="*/ 559 w 559"/>
                  <a:gd name="T11" fmla="*/ 280 h 1048"/>
                  <a:gd name="T12" fmla="*/ 280 w 559"/>
                  <a:gd name="T13" fmla="*/ 0 h 1048"/>
                </a:gdLst>
                <a:ahLst/>
                <a:cxnLst>
                  <a:cxn ang="0">
                    <a:pos x="T0" y="T1"/>
                  </a:cxn>
                  <a:cxn ang="0">
                    <a:pos x="T2" y="T3"/>
                  </a:cxn>
                  <a:cxn ang="0">
                    <a:pos x="T4" y="T5"/>
                  </a:cxn>
                  <a:cxn ang="0">
                    <a:pos x="T6" y="T7"/>
                  </a:cxn>
                  <a:cxn ang="0">
                    <a:pos x="T8" y="T9"/>
                  </a:cxn>
                  <a:cxn ang="0">
                    <a:pos x="T10" y="T11"/>
                  </a:cxn>
                  <a:cxn ang="0">
                    <a:pos x="T12" y="T13"/>
                  </a:cxn>
                </a:cxnLst>
                <a:rect l="0" t="0" r="r" b="b"/>
                <a:pathLst>
                  <a:path w="559" h="1048">
                    <a:moveTo>
                      <a:pt x="280" y="0"/>
                    </a:moveTo>
                    <a:cubicBezTo>
                      <a:pt x="125" y="0"/>
                      <a:pt x="0" y="125"/>
                      <a:pt x="0" y="280"/>
                    </a:cubicBezTo>
                    <a:cubicBezTo>
                      <a:pt x="0" y="769"/>
                      <a:pt x="0" y="769"/>
                      <a:pt x="0" y="769"/>
                    </a:cubicBezTo>
                    <a:cubicBezTo>
                      <a:pt x="0" y="923"/>
                      <a:pt x="125" y="1048"/>
                      <a:pt x="280" y="1048"/>
                    </a:cubicBezTo>
                    <a:cubicBezTo>
                      <a:pt x="434" y="1048"/>
                      <a:pt x="559" y="923"/>
                      <a:pt x="559" y="769"/>
                    </a:cubicBezTo>
                    <a:cubicBezTo>
                      <a:pt x="559" y="280"/>
                      <a:pt x="559" y="280"/>
                      <a:pt x="559" y="280"/>
                    </a:cubicBezTo>
                    <a:cubicBezTo>
                      <a:pt x="559" y="125"/>
                      <a:pt x="434" y="0"/>
                      <a:pt x="280"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1" name="Freeform 11"/>
              <p:cNvSpPr>
                <a:spLocks/>
              </p:cNvSpPr>
              <p:nvPr/>
            </p:nvSpPr>
            <p:spPr bwMode="auto">
              <a:xfrm>
                <a:off x="6324601" y="1676400"/>
                <a:ext cx="412750" cy="522288"/>
              </a:xfrm>
              <a:custGeom>
                <a:avLst/>
                <a:gdLst>
                  <a:gd name="T0" fmla="*/ 280 w 552"/>
                  <a:gd name="T1" fmla="*/ 698 h 698"/>
                  <a:gd name="T2" fmla="*/ 552 w 552"/>
                  <a:gd name="T3" fmla="*/ 482 h 698"/>
                  <a:gd name="T4" fmla="*/ 0 w 552"/>
                  <a:gd name="T5" fmla="*/ 0 h 698"/>
                  <a:gd name="T6" fmla="*/ 0 w 552"/>
                  <a:gd name="T7" fmla="*/ 419 h 698"/>
                  <a:gd name="T8" fmla="*/ 280 w 552"/>
                  <a:gd name="T9" fmla="*/ 698 h 698"/>
                </a:gdLst>
                <a:ahLst/>
                <a:cxnLst>
                  <a:cxn ang="0">
                    <a:pos x="T0" y="T1"/>
                  </a:cxn>
                  <a:cxn ang="0">
                    <a:pos x="T2" y="T3"/>
                  </a:cxn>
                  <a:cxn ang="0">
                    <a:pos x="T4" y="T5"/>
                  </a:cxn>
                  <a:cxn ang="0">
                    <a:pos x="T6" y="T7"/>
                  </a:cxn>
                  <a:cxn ang="0">
                    <a:pos x="T8" y="T9"/>
                  </a:cxn>
                </a:cxnLst>
                <a:rect l="0" t="0" r="r" b="b"/>
                <a:pathLst>
                  <a:path w="552" h="698">
                    <a:moveTo>
                      <a:pt x="280" y="698"/>
                    </a:moveTo>
                    <a:cubicBezTo>
                      <a:pt x="412" y="698"/>
                      <a:pt x="523" y="606"/>
                      <a:pt x="552" y="482"/>
                    </a:cubicBezTo>
                    <a:cubicBezTo>
                      <a:pt x="0" y="0"/>
                      <a:pt x="0" y="0"/>
                      <a:pt x="0" y="0"/>
                    </a:cubicBezTo>
                    <a:cubicBezTo>
                      <a:pt x="0" y="419"/>
                      <a:pt x="0" y="419"/>
                      <a:pt x="0" y="419"/>
                    </a:cubicBezTo>
                    <a:cubicBezTo>
                      <a:pt x="0" y="573"/>
                      <a:pt x="125" y="698"/>
                      <a:pt x="280" y="698"/>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2" name="Oval 12"/>
              <p:cNvSpPr>
                <a:spLocks noChangeArrowheads="1"/>
              </p:cNvSpPr>
              <p:nvPr/>
            </p:nvSpPr>
            <p:spPr bwMode="auto">
              <a:xfrm>
                <a:off x="6626226" y="1630363"/>
                <a:ext cx="26988" cy="2540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3" name="Oval 13"/>
              <p:cNvSpPr>
                <a:spLocks noChangeArrowheads="1"/>
              </p:cNvSpPr>
              <p:nvPr/>
            </p:nvSpPr>
            <p:spPr bwMode="auto">
              <a:xfrm>
                <a:off x="6600826" y="1655763"/>
                <a:ext cx="25400" cy="26988"/>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4" name="Oval 14"/>
              <p:cNvSpPr>
                <a:spLocks noChangeArrowheads="1"/>
              </p:cNvSpPr>
              <p:nvPr/>
            </p:nvSpPr>
            <p:spPr bwMode="auto">
              <a:xfrm>
                <a:off x="6653213" y="1655763"/>
                <a:ext cx="25400" cy="26988"/>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5" name="Freeform 15"/>
              <p:cNvSpPr>
                <a:spLocks/>
              </p:cNvSpPr>
              <p:nvPr/>
            </p:nvSpPr>
            <p:spPr bwMode="auto">
              <a:xfrm>
                <a:off x="6261101" y="1695450"/>
                <a:ext cx="542925" cy="815975"/>
              </a:xfrm>
              <a:custGeom>
                <a:avLst/>
                <a:gdLst>
                  <a:gd name="T0" fmla="*/ 392 w 727"/>
                  <a:gd name="T1" fmla="*/ 754 h 1092"/>
                  <a:gd name="T2" fmla="*/ 727 w 727"/>
                  <a:gd name="T3" fmla="*/ 392 h 1092"/>
                  <a:gd name="T4" fmla="*/ 727 w 727"/>
                  <a:gd name="T5" fmla="*/ 28 h 1092"/>
                  <a:gd name="T6" fmla="*/ 699 w 727"/>
                  <a:gd name="T7" fmla="*/ 0 h 1092"/>
                  <a:gd name="T8" fmla="*/ 671 w 727"/>
                  <a:gd name="T9" fmla="*/ 28 h 1092"/>
                  <a:gd name="T10" fmla="*/ 671 w 727"/>
                  <a:gd name="T11" fmla="*/ 392 h 1092"/>
                  <a:gd name="T12" fmla="*/ 364 w 727"/>
                  <a:gd name="T13" fmla="*/ 699 h 1092"/>
                  <a:gd name="T14" fmla="*/ 56 w 727"/>
                  <a:gd name="T15" fmla="*/ 392 h 1092"/>
                  <a:gd name="T16" fmla="*/ 56 w 727"/>
                  <a:gd name="T17" fmla="*/ 36 h 1092"/>
                  <a:gd name="T18" fmla="*/ 28 w 727"/>
                  <a:gd name="T19" fmla="*/ 8 h 1092"/>
                  <a:gd name="T20" fmla="*/ 0 w 727"/>
                  <a:gd name="T21" fmla="*/ 36 h 1092"/>
                  <a:gd name="T22" fmla="*/ 0 w 727"/>
                  <a:gd name="T23" fmla="*/ 392 h 1092"/>
                  <a:gd name="T24" fmla="*/ 336 w 727"/>
                  <a:gd name="T25" fmla="*/ 754 h 1092"/>
                  <a:gd name="T26" fmla="*/ 336 w 727"/>
                  <a:gd name="T27" fmla="*/ 813 h 1092"/>
                  <a:gd name="T28" fmla="*/ 336 w 727"/>
                  <a:gd name="T29" fmla="*/ 814 h 1092"/>
                  <a:gd name="T30" fmla="*/ 84 w 727"/>
                  <a:gd name="T31" fmla="*/ 1092 h 1092"/>
                  <a:gd name="T32" fmla="*/ 643 w 727"/>
                  <a:gd name="T33" fmla="*/ 1092 h 1092"/>
                  <a:gd name="T34" fmla="*/ 392 w 727"/>
                  <a:gd name="T35" fmla="*/ 814 h 1092"/>
                  <a:gd name="T36" fmla="*/ 392 w 727"/>
                  <a:gd name="T37" fmla="*/ 813 h 1092"/>
                  <a:gd name="T38" fmla="*/ 392 w 727"/>
                  <a:gd name="T39" fmla="*/ 754 h 1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7" h="1092">
                    <a:moveTo>
                      <a:pt x="392" y="754"/>
                    </a:moveTo>
                    <a:cubicBezTo>
                      <a:pt x="579" y="739"/>
                      <a:pt x="727" y="582"/>
                      <a:pt x="727" y="392"/>
                    </a:cubicBezTo>
                    <a:cubicBezTo>
                      <a:pt x="727" y="28"/>
                      <a:pt x="727" y="28"/>
                      <a:pt x="727" y="28"/>
                    </a:cubicBezTo>
                    <a:cubicBezTo>
                      <a:pt x="727" y="13"/>
                      <a:pt x="714" y="0"/>
                      <a:pt x="699" y="0"/>
                    </a:cubicBezTo>
                    <a:cubicBezTo>
                      <a:pt x="683" y="0"/>
                      <a:pt x="671" y="13"/>
                      <a:pt x="671" y="28"/>
                    </a:cubicBezTo>
                    <a:cubicBezTo>
                      <a:pt x="671" y="392"/>
                      <a:pt x="671" y="392"/>
                      <a:pt x="671" y="392"/>
                    </a:cubicBezTo>
                    <a:cubicBezTo>
                      <a:pt x="671" y="561"/>
                      <a:pt x="533" y="699"/>
                      <a:pt x="364" y="699"/>
                    </a:cubicBezTo>
                    <a:cubicBezTo>
                      <a:pt x="194" y="699"/>
                      <a:pt x="56" y="561"/>
                      <a:pt x="56" y="392"/>
                    </a:cubicBezTo>
                    <a:cubicBezTo>
                      <a:pt x="56" y="36"/>
                      <a:pt x="56" y="36"/>
                      <a:pt x="56" y="36"/>
                    </a:cubicBezTo>
                    <a:cubicBezTo>
                      <a:pt x="56" y="21"/>
                      <a:pt x="44" y="8"/>
                      <a:pt x="28" y="8"/>
                    </a:cubicBezTo>
                    <a:cubicBezTo>
                      <a:pt x="13" y="8"/>
                      <a:pt x="0" y="21"/>
                      <a:pt x="0" y="36"/>
                    </a:cubicBezTo>
                    <a:cubicBezTo>
                      <a:pt x="0" y="392"/>
                      <a:pt x="0" y="392"/>
                      <a:pt x="0" y="392"/>
                    </a:cubicBezTo>
                    <a:cubicBezTo>
                      <a:pt x="0" y="582"/>
                      <a:pt x="148" y="739"/>
                      <a:pt x="336" y="754"/>
                    </a:cubicBezTo>
                    <a:cubicBezTo>
                      <a:pt x="336" y="813"/>
                      <a:pt x="336" y="813"/>
                      <a:pt x="336" y="813"/>
                    </a:cubicBezTo>
                    <a:cubicBezTo>
                      <a:pt x="336" y="813"/>
                      <a:pt x="336" y="814"/>
                      <a:pt x="336" y="814"/>
                    </a:cubicBezTo>
                    <a:cubicBezTo>
                      <a:pt x="195" y="828"/>
                      <a:pt x="84" y="947"/>
                      <a:pt x="84" y="1092"/>
                    </a:cubicBezTo>
                    <a:cubicBezTo>
                      <a:pt x="643" y="1092"/>
                      <a:pt x="643" y="1092"/>
                      <a:pt x="643" y="1092"/>
                    </a:cubicBezTo>
                    <a:cubicBezTo>
                      <a:pt x="643" y="947"/>
                      <a:pt x="533" y="828"/>
                      <a:pt x="392" y="814"/>
                    </a:cubicBezTo>
                    <a:cubicBezTo>
                      <a:pt x="392" y="814"/>
                      <a:pt x="392" y="813"/>
                      <a:pt x="392" y="813"/>
                    </a:cubicBezTo>
                    <a:lnTo>
                      <a:pt x="392" y="75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6" name="Freeform 16"/>
              <p:cNvSpPr>
                <a:spLocks/>
              </p:cNvSpPr>
              <p:nvPr/>
            </p:nvSpPr>
            <p:spPr bwMode="auto">
              <a:xfrm>
                <a:off x="6324601" y="2303463"/>
                <a:ext cx="209550" cy="207963"/>
              </a:xfrm>
              <a:custGeom>
                <a:avLst/>
                <a:gdLst>
                  <a:gd name="T0" fmla="*/ 0 w 280"/>
                  <a:gd name="T1" fmla="*/ 279 h 279"/>
                  <a:gd name="T2" fmla="*/ 280 w 280"/>
                  <a:gd name="T3" fmla="*/ 279 h 279"/>
                  <a:gd name="T4" fmla="*/ 280 w 280"/>
                  <a:gd name="T5" fmla="*/ 0 h 279"/>
                  <a:gd name="T6" fmla="*/ 0 w 280"/>
                  <a:gd name="T7" fmla="*/ 279 h 279"/>
                </a:gdLst>
                <a:ahLst/>
                <a:cxnLst>
                  <a:cxn ang="0">
                    <a:pos x="T0" y="T1"/>
                  </a:cxn>
                  <a:cxn ang="0">
                    <a:pos x="T2" y="T3"/>
                  </a:cxn>
                  <a:cxn ang="0">
                    <a:pos x="T4" y="T5"/>
                  </a:cxn>
                  <a:cxn ang="0">
                    <a:pos x="T6" y="T7"/>
                  </a:cxn>
                </a:cxnLst>
                <a:rect l="0" t="0" r="r" b="b"/>
                <a:pathLst>
                  <a:path w="280" h="279">
                    <a:moveTo>
                      <a:pt x="0" y="279"/>
                    </a:moveTo>
                    <a:cubicBezTo>
                      <a:pt x="280" y="279"/>
                      <a:pt x="280" y="279"/>
                      <a:pt x="280" y="279"/>
                    </a:cubicBezTo>
                    <a:cubicBezTo>
                      <a:pt x="280" y="0"/>
                      <a:pt x="280" y="0"/>
                      <a:pt x="280" y="0"/>
                    </a:cubicBezTo>
                    <a:cubicBezTo>
                      <a:pt x="125" y="0"/>
                      <a:pt x="0" y="125"/>
                      <a:pt x="0" y="279"/>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17" name="Rectangle 17"/>
              <p:cNvSpPr>
                <a:spLocks noChangeArrowheads="1"/>
              </p:cNvSpPr>
              <p:nvPr/>
            </p:nvSpPr>
            <p:spPr bwMode="auto">
              <a:xfrm>
                <a:off x="6316663" y="1795463"/>
                <a:ext cx="433388" cy="222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grpSp>
    </p:spTree>
    <p:extLst>
      <p:ext uri="{BB962C8B-B14F-4D97-AF65-F5344CB8AC3E}">
        <p14:creationId xmlns:p14="http://schemas.microsoft.com/office/powerpoint/2010/main" val="28799682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decel="10000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750" fill="hold"/>
                                        <p:tgtEl>
                                          <p:spTgt spid="4"/>
                                        </p:tgtEl>
                                        <p:attrNameLst>
                                          <p:attrName>ppt_x</p:attrName>
                                        </p:attrNameLst>
                                      </p:cBhvr>
                                      <p:tavLst>
                                        <p:tav tm="0">
                                          <p:val>
                                            <p:strVal val="#ppt_x"/>
                                          </p:val>
                                        </p:tav>
                                        <p:tav tm="100000">
                                          <p:val>
                                            <p:strVal val="#ppt_x"/>
                                          </p:val>
                                        </p:tav>
                                      </p:tavLst>
                                    </p:anim>
                                    <p:anim calcmode="lin" valueType="num">
                                      <p:cBhvr additive="base">
                                        <p:cTn id="14" dur="75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decel="100000" fill="hold" nodeType="clickEffect">
                                  <p:stCondLst>
                                    <p:cond delay="0"/>
                                  </p:stCondLst>
                                  <p:childTnLst>
                                    <p:set>
                                      <p:cBhvr>
                                        <p:cTn id="18" dur="1" fill="hold">
                                          <p:stCondLst>
                                            <p:cond delay="0"/>
                                          </p:stCondLst>
                                        </p:cTn>
                                        <p:tgtEl>
                                          <p:spTgt spid="271"/>
                                        </p:tgtEl>
                                        <p:attrNameLst>
                                          <p:attrName>style.visibility</p:attrName>
                                        </p:attrNameLst>
                                      </p:cBhvr>
                                      <p:to>
                                        <p:strVal val="visible"/>
                                      </p:to>
                                    </p:set>
                                    <p:anim calcmode="lin" valueType="num">
                                      <p:cBhvr additive="base">
                                        <p:cTn id="19" dur="750" fill="hold"/>
                                        <p:tgtEl>
                                          <p:spTgt spid="271"/>
                                        </p:tgtEl>
                                        <p:attrNameLst>
                                          <p:attrName>ppt_x</p:attrName>
                                        </p:attrNameLst>
                                      </p:cBhvr>
                                      <p:tavLst>
                                        <p:tav tm="0">
                                          <p:val>
                                            <p:strVal val="1+#ppt_w/2"/>
                                          </p:val>
                                        </p:tav>
                                        <p:tav tm="100000">
                                          <p:val>
                                            <p:strVal val="#ppt_x"/>
                                          </p:val>
                                        </p:tav>
                                      </p:tavLst>
                                    </p:anim>
                                    <p:anim calcmode="lin" valueType="num">
                                      <p:cBhvr additive="base">
                                        <p:cTn id="20" dur="750" fill="hold"/>
                                        <p:tgtEl>
                                          <p:spTgt spid="2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33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6687971" y="2173258"/>
            <a:ext cx="5371795" cy="1048809"/>
          </a:xfrm>
          <a:prstGeom prst="rect">
            <a:avLst/>
          </a:prstGeom>
          <a:solidFill>
            <a:schemeClr val="bg2">
              <a:lumMod val="85000"/>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1210" name="Data"/>
          <p:cNvSpPr/>
          <p:nvPr/>
        </p:nvSpPr>
        <p:spPr bwMode="auto">
          <a:xfrm>
            <a:off x="6482574" y="1248329"/>
            <a:ext cx="5744837" cy="74145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80" tIns="149217" rIns="182780" bIns="146225" numCol="1" spcCol="0" rtlCol="0" fromWordArt="0" anchor="ctr" anchorCtr="0" forceAA="0" compatLnSpc="1">
            <a:prstTxWarp prst="textNoShape">
              <a:avLst/>
            </a:prstTxWarp>
            <a:noAutofit/>
          </a:bodyPr>
          <a:lstStyle/>
          <a:p>
            <a:pPr algn="ctr" defTabSz="931834" fontAlgn="base">
              <a:lnSpc>
                <a:spcPct val="90000"/>
              </a:lnSpc>
              <a:spcBef>
                <a:spcPct val="0"/>
              </a:spcBef>
              <a:spcAft>
                <a:spcPct val="0"/>
              </a:spcAft>
            </a:pPr>
            <a:r>
              <a:rPr lang="en-US" sz="5507" b="1" spc="-2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DATA</a:t>
            </a:r>
            <a:endParaRPr lang="en-US" sz="5507"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277" name="USER"/>
          <p:cNvSpPr/>
          <p:nvPr/>
        </p:nvSpPr>
        <p:spPr bwMode="auto">
          <a:xfrm>
            <a:off x="467184" y="1248329"/>
            <a:ext cx="5745502" cy="74145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80" tIns="149217" rIns="182780" bIns="146225" numCol="1" spcCol="0" rtlCol="0" fromWordArt="0" anchor="ctr" anchorCtr="0" forceAA="0" compatLnSpc="1">
            <a:prstTxWarp prst="textNoShape">
              <a:avLst/>
            </a:prstTxWarp>
            <a:noAutofit/>
          </a:bodyPr>
          <a:lstStyle/>
          <a:p>
            <a:pPr algn="ctr" defTabSz="931834" fontAlgn="base">
              <a:lnSpc>
                <a:spcPct val="90000"/>
              </a:lnSpc>
              <a:spcBef>
                <a:spcPct val="0"/>
              </a:spcBef>
              <a:spcAft>
                <a:spcPct val="0"/>
              </a:spcAft>
            </a:pPr>
            <a:r>
              <a:rPr lang="en-US" sz="5507"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USERS</a:t>
            </a:r>
          </a:p>
        </p:txBody>
      </p:sp>
      <p:grpSp>
        <p:nvGrpSpPr>
          <p:cNvPr id="1284" name="Group 1283"/>
          <p:cNvGrpSpPr/>
          <p:nvPr/>
        </p:nvGrpSpPr>
        <p:grpSpPr>
          <a:xfrm>
            <a:off x="551813" y="2908313"/>
            <a:ext cx="5367095" cy="2818886"/>
            <a:chOff x="540178" y="2851546"/>
            <a:chExt cx="5262336" cy="2763865"/>
          </a:xfrm>
        </p:grpSpPr>
        <p:sp>
          <p:nvSpPr>
            <p:cNvPr id="478"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19" name="Rounded Rectangle 618"/>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620" name="Rounded Rectangle 619"/>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621" name="Oval 620"/>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607" name="Rectangle 606"/>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5075" tIns="47538" rIns="95075" bIns="47538" rtlCol="0" anchor="ctr"/>
            <a:lstStyle/>
            <a:p>
              <a:pPr algn="ctr" defTabSz="951024"/>
              <a:endParaRPr lang="en-US" sz="1872">
                <a:solidFill>
                  <a:srgbClr val="000000"/>
                </a:solidFill>
              </a:endParaRPr>
            </a:p>
          </p:txBody>
        </p:sp>
        <p:sp>
          <p:nvSpPr>
            <p:cNvPr id="608" name="Rectangle 607"/>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5075" tIns="47538" rIns="95075" bIns="47538" rtlCol="0" anchor="ctr"/>
            <a:lstStyle/>
            <a:p>
              <a:pPr algn="ctr" defTabSz="951024"/>
              <a:endParaRPr lang="en-US" sz="1872">
                <a:solidFill>
                  <a:srgbClr val="000000"/>
                </a:solidFill>
              </a:endParaRPr>
            </a:p>
          </p:txBody>
        </p:sp>
        <p:cxnSp>
          <p:nvCxnSpPr>
            <p:cNvPr id="612" name="Straight Connector 611"/>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3" name="Straight Connector 612"/>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4" name="Straight Connector 613"/>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11"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63"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64"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65"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66"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67"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68"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69"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3260" tIns="46630" rIns="93260" bIns="46630" numCol="1" anchor="t" anchorCtr="0" compatLnSpc="1">
              <a:prstTxWarp prst="textNoShape">
                <a:avLst/>
              </a:prstTxWarp>
            </a:bodyPr>
            <a:lstStyle/>
            <a:p>
              <a:pPr defTabSz="951304">
                <a:defRPr/>
              </a:pPr>
              <a:endParaRPr lang="en-US" sz="1836" kern="0">
                <a:solidFill>
                  <a:srgbClr val="505050"/>
                </a:solidFill>
              </a:endParaRPr>
            </a:p>
          </p:txBody>
        </p:sp>
        <p:sp>
          <p:nvSpPr>
            <p:cNvPr id="571" name="Rectangle 57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5075" tIns="47538" rIns="95075" bIns="47538" rtlCol="0" anchor="ctr"/>
            <a:lstStyle/>
            <a:p>
              <a:pPr algn="ctr" defTabSz="951024"/>
              <a:endParaRPr lang="en-US" sz="1872">
                <a:solidFill>
                  <a:srgbClr val="000000"/>
                </a:solidFill>
              </a:endParaRPr>
            </a:p>
          </p:txBody>
        </p:sp>
        <p:sp>
          <p:nvSpPr>
            <p:cNvPr id="572" name="Rectangle 57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5075" tIns="47538" rIns="95075" bIns="47538" rtlCol="0" anchor="ctr"/>
            <a:lstStyle/>
            <a:p>
              <a:pPr algn="ctr" defTabSz="951024"/>
              <a:endParaRPr lang="en-US" sz="1872">
                <a:solidFill>
                  <a:srgbClr val="000000"/>
                </a:solidFill>
              </a:endParaRPr>
            </a:p>
          </p:txBody>
        </p:sp>
        <p:grpSp>
          <p:nvGrpSpPr>
            <p:cNvPr id="573" name="Group 572"/>
            <p:cNvGrpSpPr/>
            <p:nvPr/>
          </p:nvGrpSpPr>
          <p:grpSpPr>
            <a:xfrm>
              <a:off x="2786888" y="3533161"/>
              <a:ext cx="1165218" cy="775768"/>
              <a:chOff x="1536522" y="2097832"/>
              <a:chExt cx="830830" cy="553142"/>
            </a:xfrm>
          </p:grpSpPr>
          <p:sp>
            <p:nvSpPr>
              <p:cNvPr id="576" name="Rectangle 575"/>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577" name="Rectangle 576"/>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578" name="Rectangle 577"/>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579" name="Rectangle 578"/>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580" name="Rectangle 579"/>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581" name="Rectangle 580"/>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582" name="Rectangle 581"/>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583" name="Rectangle 582"/>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584" name="Rectangle 583"/>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585" name="Rectangle 584"/>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586" name="Rectangle 585"/>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587" name="Rectangle 586"/>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588" name="Rectangle 587"/>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589" name="Rectangle 588"/>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590" name="Rectangle 589"/>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591" name="Rectangle 590"/>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592" name="Rectangle 591"/>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593" name="Rectangle 592"/>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594" name="Rectangle 593"/>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595" name="Rectangle 594"/>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596" name="Rectangle 595"/>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597" name="Rectangle 596"/>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598" name="Rectangle 597"/>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599" name="Rectangle 598"/>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600" name="Rectangle 599"/>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601" name="Rectangle 600"/>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602" name="Rectangle 601"/>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603" name="Rectangle 602"/>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604" name="Rectangle 603"/>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605" name="Rectangle 604"/>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grpSp>
        <p:sp>
          <p:nvSpPr>
            <p:cNvPr id="547"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48"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49"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50"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51"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52" name="Rectangle 551"/>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5075" tIns="47538" rIns="95075" bIns="47538" rtlCol="0" anchor="ctr"/>
            <a:lstStyle/>
            <a:p>
              <a:pPr algn="ctr" defTabSz="951024"/>
              <a:endParaRPr lang="en-US" sz="1872">
                <a:solidFill>
                  <a:srgbClr val="000000"/>
                </a:solidFill>
              </a:endParaRPr>
            </a:p>
          </p:txBody>
        </p:sp>
        <p:sp>
          <p:nvSpPr>
            <p:cNvPr id="553" name="Rectangle 552"/>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5075" tIns="47538" rIns="95075" bIns="47538" rtlCol="0" anchor="ctr"/>
            <a:lstStyle/>
            <a:p>
              <a:pPr algn="ctr" defTabSz="951024"/>
              <a:endParaRPr lang="en-US" sz="1872">
                <a:solidFill>
                  <a:srgbClr val="000000"/>
                </a:solidFill>
              </a:endParaRPr>
            </a:p>
          </p:txBody>
        </p:sp>
        <p:cxnSp>
          <p:nvCxnSpPr>
            <p:cNvPr id="560" name="Straight Connector 559"/>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61" name="Straight Connector 560"/>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62" name="Straight Connector 561"/>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5" name="Straight Connector 554"/>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6" name="Straight Connector 555"/>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7" name="Straight Connector 556"/>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558"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3260" tIns="46630" rIns="93260" bIns="46630" numCol="1" anchor="t" anchorCtr="0" compatLnSpc="1">
              <a:prstTxWarp prst="textNoShape">
                <a:avLst/>
              </a:prstTxWarp>
            </a:bodyPr>
            <a:lstStyle/>
            <a:p>
              <a:pPr defTabSz="951304">
                <a:defRPr/>
              </a:pPr>
              <a:endParaRPr lang="en-US" sz="1836" kern="0">
                <a:solidFill>
                  <a:srgbClr val="505050"/>
                </a:solidFill>
              </a:endParaRPr>
            </a:p>
          </p:txBody>
        </p:sp>
        <p:sp>
          <p:nvSpPr>
            <p:cNvPr id="530"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91390" tIns="45695" rIns="91390" bIns="45695" numCol="1" anchor="t" anchorCtr="0" compatLnSpc="1">
              <a:prstTxWarp prst="textNoShape">
                <a:avLst/>
              </a:prstTxWarp>
            </a:bodyPr>
            <a:lstStyle/>
            <a:p>
              <a:pPr defTabSz="932104"/>
              <a:endParaRPr lang="en-US" sz="1799">
                <a:solidFill>
                  <a:srgbClr val="FFFFFF"/>
                </a:solidFill>
              </a:endParaRPr>
            </a:p>
          </p:txBody>
        </p:sp>
        <p:sp>
          <p:nvSpPr>
            <p:cNvPr id="531" name="Rectangle 530"/>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31834"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532" name="Round Same Side Corner Rectangle 531"/>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31834"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533" name="Oval 532"/>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31834"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543"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44"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45"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46"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35"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36"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539" name="Rectangle 538"/>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540" name="Rectangle 539"/>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541" name="Rectangle 540"/>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542" name="Rectangle 541"/>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cxnSp>
          <p:nvCxnSpPr>
            <p:cNvPr id="525" name="Straight Connector 524"/>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6" name="Straight Connector 525"/>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7" name="Straight Connector 526"/>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8"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91390" tIns="45695" rIns="91390" bIns="45695" numCol="1" anchor="t" anchorCtr="0" compatLnSpc="1">
              <a:prstTxWarp prst="textNoShape">
                <a:avLst/>
              </a:prstTxWarp>
            </a:bodyPr>
            <a:lstStyle/>
            <a:p>
              <a:pPr defTabSz="932104"/>
              <a:endParaRPr lang="en-US" sz="1799">
                <a:solidFill>
                  <a:srgbClr val="FFFFFF"/>
                </a:solidFill>
              </a:endParaRPr>
            </a:p>
          </p:txBody>
        </p:sp>
        <p:sp>
          <p:nvSpPr>
            <p:cNvPr id="519" name="Rounded Rectangle 518"/>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31834"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20" name="Group 519"/>
            <p:cNvGrpSpPr/>
            <p:nvPr/>
          </p:nvGrpSpPr>
          <p:grpSpPr>
            <a:xfrm>
              <a:off x="751181" y="4641194"/>
              <a:ext cx="134394" cy="15647"/>
              <a:chOff x="5596078" y="2180378"/>
              <a:chExt cx="138544" cy="16130"/>
            </a:xfrm>
            <a:solidFill>
              <a:schemeClr val="tx1">
                <a:lumMod val="50000"/>
              </a:schemeClr>
            </a:solidFill>
          </p:grpSpPr>
          <p:sp>
            <p:nvSpPr>
              <p:cNvPr id="523" name="Rounded Rectangle 522"/>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31834"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524" name="Oval 523"/>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31834"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21" name="Oval 520"/>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31834"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522" name="Oval 521"/>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31834"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508" name="Rectangle 507"/>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509" name="Rectangle 508"/>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cxnSp>
          <p:nvCxnSpPr>
            <p:cNvPr id="510" name="Straight Connector 509"/>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1" name="Straight Connector 510"/>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2" name="Straight Connector 511"/>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3" name="Straight Connector 512"/>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4" name="Straight Connector 513"/>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6" name="Straight Connector 515"/>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7" name="Straight Connector 516"/>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8" name="Group 497"/>
            <p:cNvGrpSpPr/>
            <p:nvPr/>
          </p:nvGrpSpPr>
          <p:grpSpPr>
            <a:xfrm>
              <a:off x="1022496" y="4379028"/>
              <a:ext cx="651017" cy="1236383"/>
              <a:chOff x="5651685" y="-476444"/>
              <a:chExt cx="1669255" cy="2809977"/>
            </a:xfrm>
          </p:grpSpPr>
          <p:sp>
            <p:nvSpPr>
              <p:cNvPr id="500" name="Rectangle 49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31834"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501" name="Freeform 50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31834"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02" name="Group 501"/>
              <p:cNvGrpSpPr/>
              <p:nvPr/>
            </p:nvGrpSpPr>
            <p:grpSpPr>
              <a:xfrm>
                <a:off x="6124436" y="2123612"/>
                <a:ext cx="723752" cy="98117"/>
                <a:chOff x="6147223" y="2123612"/>
                <a:chExt cx="723752" cy="98117"/>
              </a:xfrm>
            </p:grpSpPr>
            <p:sp>
              <p:nvSpPr>
                <p:cNvPr id="503" name="Rounded Rectangle 50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31834"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504" name="Oval 50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31834"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505" name="Oval 50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31834"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499" name="Rounded Rectangle 498"/>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4" tIns="146204" rIns="182754" bIns="146204" numCol="1" spcCol="0" rtlCol="0" fromWordArt="0" anchor="t" anchorCtr="0" forceAA="0" compatLnSpc="1">
              <a:prstTxWarp prst="textNoShape">
                <a:avLst/>
              </a:prstTxWarp>
              <a:noAutofit/>
            </a:bodyPr>
            <a:lstStyle/>
            <a:p>
              <a:pPr algn="ctr" defTabSz="931656"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490" name="Rectangle 489"/>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491" name="Rectangle 490"/>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cxnSp>
          <p:nvCxnSpPr>
            <p:cNvPr id="492" name="Straight Connector 491"/>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3" name="Straight Connector 492"/>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4" name="Straight Connector 493"/>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5" name="Straight Connector 494"/>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6" name="Straight Connector 495"/>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10" name="Rectangle 609"/>
          <p:cNvSpPr/>
          <p:nvPr/>
        </p:nvSpPr>
        <p:spPr>
          <a:xfrm>
            <a:off x="5210813" y="5165402"/>
            <a:ext cx="505663" cy="235510"/>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5075" tIns="47538" rIns="95075" bIns="47538" rtlCol="0" anchor="ctr"/>
          <a:lstStyle/>
          <a:p>
            <a:pPr algn="ctr" defTabSz="951024"/>
            <a:endParaRPr lang="en-US" sz="1872">
              <a:solidFill>
                <a:srgbClr val="000000"/>
              </a:solidFill>
            </a:endParaRPr>
          </a:p>
        </p:txBody>
      </p:sp>
      <p:sp>
        <p:nvSpPr>
          <p:cNvPr id="574" name="Rectangle 573"/>
          <p:cNvSpPr/>
          <p:nvPr/>
        </p:nvSpPr>
        <p:spPr bwMode="auto">
          <a:xfrm>
            <a:off x="2839416" y="3597453"/>
            <a:ext cx="435529" cy="24545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575" name="Rectangle 574"/>
          <p:cNvSpPr/>
          <p:nvPr/>
        </p:nvSpPr>
        <p:spPr bwMode="auto">
          <a:xfrm>
            <a:off x="3336730" y="3873462"/>
            <a:ext cx="435529" cy="24545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559" name="Rectangle 558"/>
          <p:cNvSpPr/>
          <p:nvPr/>
        </p:nvSpPr>
        <p:spPr>
          <a:xfrm>
            <a:off x="4021459" y="4435469"/>
            <a:ext cx="869386" cy="210987"/>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5075" tIns="47538" rIns="95075" bIns="47538" rtlCol="0" anchor="ctr"/>
          <a:lstStyle/>
          <a:p>
            <a:pPr algn="ctr" defTabSz="951024"/>
            <a:endParaRPr lang="en-US" sz="1872">
              <a:solidFill>
                <a:srgbClr val="000000"/>
              </a:solidFill>
            </a:endParaRPr>
          </a:p>
        </p:txBody>
      </p:sp>
      <p:sp>
        <p:nvSpPr>
          <p:cNvPr id="537" name="Rectangle 536"/>
          <p:cNvSpPr/>
          <p:nvPr/>
        </p:nvSpPr>
        <p:spPr bwMode="auto">
          <a:xfrm flipH="1">
            <a:off x="1706072" y="4718905"/>
            <a:ext cx="216420" cy="279167"/>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515" name="Rectangle 514"/>
          <p:cNvSpPr/>
          <p:nvPr/>
        </p:nvSpPr>
        <p:spPr bwMode="auto">
          <a:xfrm>
            <a:off x="946782" y="5005040"/>
            <a:ext cx="94169" cy="49602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497" name="Rectangle 496"/>
          <p:cNvSpPr/>
          <p:nvPr/>
        </p:nvSpPr>
        <p:spPr bwMode="auto">
          <a:xfrm>
            <a:off x="1180060" y="5102074"/>
            <a:ext cx="219788" cy="16115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24" name="Oval 23"/>
          <p:cNvSpPr/>
          <p:nvPr/>
        </p:nvSpPr>
        <p:spPr bwMode="auto">
          <a:xfrm>
            <a:off x="7046804" y="2256565"/>
            <a:ext cx="870130" cy="870130"/>
          </a:xfrm>
          <a:prstGeom prst="ellipse">
            <a:avLst/>
          </a:pr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332" name="Freeform 18"/>
          <p:cNvSpPr>
            <a:spLocks noChangeAspect="1" noEditPoints="1"/>
          </p:cNvSpPr>
          <p:nvPr/>
        </p:nvSpPr>
        <p:spPr bwMode="auto">
          <a:xfrm>
            <a:off x="7197462" y="2481677"/>
            <a:ext cx="568816" cy="419909"/>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545" tIns="45671" rIns="0" bIns="45671" numCol="1" spcCol="0" rtlCol="0" fromWordArt="0" anchor="ctr" anchorCtr="0" forceAA="0" compatLnSpc="1">
            <a:prstTxWarp prst="textNoShape">
              <a:avLst/>
            </a:prstTxWarp>
            <a:noAutofit/>
          </a:bodyPr>
          <a:lstStyle/>
          <a:p>
            <a:pPr defTabSz="931469">
              <a:lnSpc>
                <a:spcPct val="90000"/>
              </a:lnSpc>
              <a:spcAft>
                <a:spcPts val="600"/>
              </a:spcAft>
            </a:pPr>
            <a:endParaRPr lang="en-US" sz="1396" b="1" dirty="0">
              <a:gradFill>
                <a:gsLst>
                  <a:gs pos="50427">
                    <a:srgbClr val="FFFFFF"/>
                  </a:gs>
                  <a:gs pos="30000">
                    <a:srgbClr val="FFFFFF"/>
                  </a:gs>
                </a:gsLst>
                <a:lin ang="5400000" scaled="0"/>
              </a:gradFill>
            </a:endParaRPr>
          </a:p>
        </p:txBody>
      </p:sp>
      <p:sp>
        <p:nvSpPr>
          <p:cNvPr id="333" name="Oval 332"/>
          <p:cNvSpPr/>
          <p:nvPr/>
        </p:nvSpPr>
        <p:spPr bwMode="auto">
          <a:xfrm>
            <a:off x="8298735" y="2256565"/>
            <a:ext cx="870130" cy="870130"/>
          </a:xfrm>
          <a:prstGeom prst="ellipse">
            <a:avLst/>
          </a:pr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334" name="Freeform 17"/>
          <p:cNvSpPr>
            <a:spLocks noEditPoints="1"/>
          </p:cNvSpPr>
          <p:nvPr/>
        </p:nvSpPr>
        <p:spPr bwMode="auto">
          <a:xfrm>
            <a:off x="8494142" y="2387066"/>
            <a:ext cx="479316" cy="60913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37" name="Oval 336"/>
          <p:cNvSpPr/>
          <p:nvPr/>
        </p:nvSpPr>
        <p:spPr bwMode="auto">
          <a:xfrm>
            <a:off x="9550666" y="2256565"/>
            <a:ext cx="870130" cy="870130"/>
          </a:xfrm>
          <a:prstGeom prst="ellipse">
            <a:avLst/>
          </a:pr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338" name="Freeform 337"/>
          <p:cNvSpPr>
            <a:spLocks noEditPoints="1"/>
          </p:cNvSpPr>
          <p:nvPr/>
        </p:nvSpPr>
        <p:spPr bwMode="auto">
          <a:xfrm>
            <a:off x="9684839" y="2433609"/>
            <a:ext cx="601787" cy="516041"/>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340" name="Oval 339"/>
          <p:cNvSpPr/>
          <p:nvPr/>
        </p:nvSpPr>
        <p:spPr bwMode="auto">
          <a:xfrm>
            <a:off x="10802596" y="2256565"/>
            <a:ext cx="870130" cy="870130"/>
          </a:xfrm>
          <a:prstGeom prst="ellipse">
            <a:avLst/>
          </a:pr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p:cNvGrpSpPr/>
          <p:nvPr/>
        </p:nvGrpSpPr>
        <p:grpSpPr>
          <a:xfrm>
            <a:off x="10954204" y="2444519"/>
            <a:ext cx="566917" cy="494224"/>
            <a:chOff x="10450695" y="2384201"/>
            <a:chExt cx="683568" cy="595918"/>
          </a:xfrm>
        </p:grpSpPr>
        <p:sp>
          <p:nvSpPr>
            <p:cNvPr id="10" name="Rectangle 9"/>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9"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grpSp>
        <p:nvGrpSpPr>
          <p:cNvPr id="679" name="Group 678"/>
          <p:cNvGrpSpPr/>
          <p:nvPr/>
        </p:nvGrpSpPr>
        <p:grpSpPr>
          <a:xfrm>
            <a:off x="10490380" y="4644000"/>
            <a:ext cx="1371145" cy="1083199"/>
            <a:chOff x="9972097" y="4402078"/>
            <a:chExt cx="1344382" cy="1062056"/>
          </a:xfrm>
        </p:grpSpPr>
        <p:grpSp>
          <p:nvGrpSpPr>
            <p:cNvPr id="678" name="Group 677"/>
            <p:cNvGrpSpPr/>
            <p:nvPr/>
          </p:nvGrpSpPr>
          <p:grpSpPr>
            <a:xfrm>
              <a:off x="9973234" y="4402078"/>
              <a:ext cx="1342109" cy="1062056"/>
              <a:chOff x="10031532" y="4402078"/>
              <a:chExt cx="1342109" cy="1062056"/>
            </a:xfrm>
          </p:grpSpPr>
          <p:sp>
            <p:nvSpPr>
              <p:cNvPr id="677" name="Rectangle 676"/>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641"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5075" tIns="47538" rIns="95075" bIns="47538" rtlCol="0" anchor="ctr"/>
              <a:lstStyle/>
              <a:p>
                <a:pPr algn="ctr" defTabSz="951024"/>
                <a:endParaRPr lang="en-US" sz="1872">
                  <a:solidFill>
                    <a:srgbClr val="000000"/>
                  </a:solidFill>
                </a:endParaRPr>
              </a:p>
            </p:txBody>
          </p:sp>
          <p:sp>
            <p:nvSpPr>
              <p:cNvPr id="639" name="Rectangle 638"/>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5075" tIns="47538" rIns="95075" bIns="47538" rtlCol="0" anchor="ctr"/>
              <a:lstStyle/>
              <a:p>
                <a:pPr algn="ctr" defTabSz="951024"/>
                <a:endParaRPr lang="en-US" sz="1872">
                  <a:solidFill>
                    <a:srgbClr val="000000"/>
                  </a:solidFill>
                </a:endParaRPr>
              </a:p>
            </p:txBody>
          </p:sp>
          <p:sp>
            <p:nvSpPr>
              <p:cNvPr id="638" name="Rectangle 637"/>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5075" tIns="47538" rIns="95075" bIns="47538" rtlCol="0" anchor="ctr"/>
              <a:lstStyle/>
              <a:p>
                <a:pPr algn="ctr" defTabSz="951024"/>
                <a:endParaRPr lang="en-US" sz="1872">
                  <a:solidFill>
                    <a:srgbClr val="000000"/>
                  </a:solidFill>
                </a:endParaRPr>
              </a:p>
            </p:txBody>
          </p:sp>
        </p:grpSp>
        <p:sp>
          <p:nvSpPr>
            <p:cNvPr id="673" name="TextBox 672"/>
            <p:cNvSpPr txBox="1"/>
            <p:nvPr/>
          </p:nvSpPr>
          <p:spPr>
            <a:xfrm>
              <a:off x="9972097" y="4577624"/>
              <a:ext cx="1344382" cy="859622"/>
            </a:xfrm>
            <a:prstGeom prst="rect">
              <a:avLst/>
            </a:prstGeom>
            <a:noFill/>
          </p:spPr>
          <p:txBody>
            <a:bodyPr wrap="square" lIns="186521" tIns="149217" rIns="186521" bIns="149217" rtlCol="0" anchor="ctr" anchorCtr="0">
              <a:noAutofit/>
            </a:bodyPr>
            <a:lstStyle/>
            <a:p>
              <a:pPr algn="ctr">
                <a:lnSpc>
                  <a:spcPct val="90000"/>
                </a:lnSpc>
                <a:spcAft>
                  <a:spcPts val="612"/>
                </a:spcAft>
              </a:pPr>
              <a:r>
                <a:rPr lang="en-US" sz="3060" dirty="0">
                  <a:gradFill>
                    <a:gsLst>
                      <a:gs pos="2917">
                        <a:srgbClr val="404040"/>
                      </a:gs>
                      <a:gs pos="30000">
                        <a:srgbClr val="404040"/>
                      </a:gs>
                    </a:gsLst>
                    <a:lin ang="5400000" scaled="0"/>
                  </a:gradFill>
                  <a:latin typeface="Segoe UI Light"/>
                </a:rPr>
                <a:t>HTML</a:t>
              </a:r>
            </a:p>
          </p:txBody>
        </p:sp>
      </p:grpSp>
      <p:grpSp>
        <p:nvGrpSpPr>
          <p:cNvPr id="675" name="Group 674"/>
          <p:cNvGrpSpPr/>
          <p:nvPr/>
        </p:nvGrpSpPr>
        <p:grpSpPr>
          <a:xfrm>
            <a:off x="7095010" y="4387026"/>
            <a:ext cx="917478" cy="1340173"/>
            <a:chOff x="6803259" y="4273052"/>
            <a:chExt cx="899570" cy="1314014"/>
          </a:xfrm>
        </p:grpSpPr>
        <p:sp>
          <p:nvSpPr>
            <p:cNvPr id="328" name="Rounded Rectangle 327"/>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329" name="Rounded Rectangle 328"/>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330" name="Oval 329"/>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sp>
          <p:nvSpPr>
            <p:cNvPr id="640"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60" tIns="93260" rIns="34977" bIns="34977" rtlCol="0" anchor="b" anchorCtr="0"/>
            <a:lstStyle/>
            <a:p>
              <a:pPr algn="ctr" defTabSz="950961"/>
              <a:endParaRPr lang="en-US" sz="816" dirty="0">
                <a:gradFill>
                  <a:gsLst>
                    <a:gs pos="0">
                      <a:srgbClr val="FFFFFF"/>
                    </a:gs>
                    <a:gs pos="100000">
                      <a:srgbClr val="FFFFFF"/>
                    </a:gs>
                  </a:gsLst>
                  <a:lin ang="5400000" scaled="0"/>
                </a:gradFill>
                <a:ea typeface="Segoe UI" pitchFamily="34" charset="0"/>
                <a:cs typeface="Segoe UI" pitchFamily="34" charset="0"/>
              </a:endParaRPr>
            </a:p>
          </p:txBody>
        </p:sp>
      </p:grpSp>
      <p:sp>
        <p:nvSpPr>
          <p:cNvPr id="652" name="AutoShape 165"/>
          <p:cNvSpPr>
            <a:spLocks noChangeAspect="1" noChangeArrowheads="1" noTextEdit="1"/>
          </p:cNvSpPr>
          <p:nvPr/>
        </p:nvSpPr>
        <p:spPr bwMode="auto">
          <a:xfrm>
            <a:off x="8603177" y="3136203"/>
            <a:ext cx="1078323" cy="837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nvGrpSpPr>
          <p:cNvPr id="668" name="Group 667"/>
          <p:cNvGrpSpPr/>
          <p:nvPr/>
        </p:nvGrpSpPr>
        <p:grpSpPr>
          <a:xfrm>
            <a:off x="8604272" y="3182400"/>
            <a:ext cx="892648" cy="723194"/>
            <a:chOff x="8283062" y="3056784"/>
            <a:chExt cx="875225" cy="709078"/>
          </a:xfrm>
        </p:grpSpPr>
        <p:sp>
          <p:nvSpPr>
            <p:cNvPr id="653"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54"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grpSp>
        <p:nvGrpSpPr>
          <p:cNvPr id="669" name="Group 668"/>
          <p:cNvGrpSpPr/>
          <p:nvPr/>
        </p:nvGrpSpPr>
        <p:grpSpPr>
          <a:xfrm>
            <a:off x="9496918" y="3182400"/>
            <a:ext cx="618341" cy="730195"/>
            <a:chOff x="9158285" y="3056784"/>
            <a:chExt cx="606272" cy="715942"/>
          </a:xfrm>
        </p:grpSpPr>
        <p:sp>
          <p:nvSpPr>
            <p:cNvPr id="655"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58"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grpSp>
        <p:nvGrpSpPr>
          <p:cNvPr id="680" name="Group 679"/>
          <p:cNvGrpSpPr/>
          <p:nvPr/>
        </p:nvGrpSpPr>
        <p:grpSpPr>
          <a:xfrm>
            <a:off x="8463300" y="3838496"/>
            <a:ext cx="1357954" cy="1888703"/>
            <a:chOff x="8144842" y="4004140"/>
            <a:chExt cx="1331448" cy="1851838"/>
          </a:xfrm>
        </p:grpSpPr>
        <p:pic>
          <p:nvPicPr>
            <p:cNvPr id="636" name="Picture 635"/>
            <p:cNvPicPr>
              <a:picLocks noChangeAspect="1"/>
            </p:cNvPicPr>
            <p:nvPr/>
          </p:nvPicPr>
          <p:blipFill>
            <a:blip r:embed="rId3"/>
            <a:stretch>
              <a:fillRect/>
            </a:stretch>
          </p:blipFill>
          <p:spPr>
            <a:xfrm>
              <a:off x="8843731" y="4004140"/>
              <a:ext cx="632559" cy="1851838"/>
            </a:xfrm>
            <a:prstGeom prst="rect">
              <a:avLst/>
            </a:prstGeom>
          </p:spPr>
        </p:pic>
        <p:pic>
          <p:nvPicPr>
            <p:cNvPr id="637" name="Picture 636"/>
            <p:cNvPicPr>
              <a:picLocks noChangeAspect="1"/>
            </p:cNvPicPr>
            <p:nvPr/>
          </p:nvPicPr>
          <p:blipFill>
            <a:blip r:embed="rId4"/>
            <a:stretch>
              <a:fillRect/>
            </a:stretch>
          </p:blipFill>
          <p:spPr>
            <a:xfrm>
              <a:off x="8144842" y="4762867"/>
              <a:ext cx="1080760" cy="1093111"/>
            </a:xfrm>
            <a:prstGeom prst="rect">
              <a:avLst/>
            </a:prstGeom>
          </p:spPr>
        </p:pic>
      </p:grpSp>
      <p:grpSp>
        <p:nvGrpSpPr>
          <p:cNvPr id="670" name="Group 669"/>
          <p:cNvGrpSpPr/>
          <p:nvPr/>
        </p:nvGrpSpPr>
        <p:grpSpPr>
          <a:xfrm>
            <a:off x="11006130" y="3182400"/>
            <a:ext cx="463063" cy="1473360"/>
            <a:chOff x="10638038" y="3056784"/>
            <a:chExt cx="454025" cy="1444602"/>
          </a:xfrm>
        </p:grpSpPr>
        <p:sp>
          <p:nvSpPr>
            <p:cNvPr id="660"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64"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grpSp>
        <p:nvGrpSpPr>
          <p:cNvPr id="671" name="Group 670"/>
          <p:cNvGrpSpPr/>
          <p:nvPr/>
        </p:nvGrpSpPr>
        <p:grpSpPr>
          <a:xfrm>
            <a:off x="7286845" y="3182400"/>
            <a:ext cx="390204" cy="1849771"/>
            <a:chOff x="6991350" y="3056784"/>
            <a:chExt cx="382588" cy="1813666"/>
          </a:xfrm>
        </p:grpSpPr>
        <p:grpSp>
          <p:nvGrpSpPr>
            <p:cNvPr id="667" name="Group 666"/>
            <p:cNvGrpSpPr/>
            <p:nvPr/>
          </p:nvGrpSpPr>
          <p:grpSpPr>
            <a:xfrm>
              <a:off x="6991350" y="3092450"/>
              <a:ext cx="382588" cy="1778000"/>
              <a:chOff x="6991350" y="3092450"/>
              <a:chExt cx="382588" cy="1778000"/>
            </a:xfrm>
          </p:grpSpPr>
          <p:sp>
            <p:nvSpPr>
              <p:cNvPr id="646"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sp>
            <p:nvSpPr>
              <p:cNvPr id="647"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sp>
          <p:nvSpPr>
            <p:cNvPr id="666"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3260" tIns="46630" rIns="93260" bIns="46630" numCol="1" anchor="t" anchorCtr="0" compatLnSpc="1">
              <a:prstTxWarp prst="textNoShape">
                <a:avLst/>
              </a:prstTxWarp>
            </a:bodyPr>
            <a:lstStyle/>
            <a:p>
              <a:endParaRPr lang="en-US" sz="1836">
                <a:solidFill>
                  <a:srgbClr val="404040"/>
                </a:solidFill>
              </a:endParaRPr>
            </a:p>
          </p:txBody>
        </p:sp>
      </p:grpSp>
      <p:sp>
        <p:nvSpPr>
          <p:cNvPr id="174" name="Title 1"/>
          <p:cNvSpPr>
            <a:spLocks noGrp="1"/>
          </p:cNvSpPr>
          <p:nvPr>
            <p:ph type="title"/>
          </p:nvPr>
        </p:nvSpPr>
        <p:spPr>
          <a:xfrm>
            <a:off x="275481" y="295274"/>
            <a:ext cx="11887878" cy="917575"/>
          </a:xfrm>
        </p:spPr>
        <p:txBody>
          <a:bodyPr/>
          <a:lstStyle/>
          <a:p>
            <a:r>
              <a:rPr lang="en-US" dirty="0" smtClean="0"/>
              <a:t>Developer vision</a:t>
            </a:r>
            <a:endParaRPr lang="en-US" dirty="0"/>
          </a:p>
        </p:txBody>
      </p:sp>
    </p:spTree>
    <p:extLst>
      <p:ext uri="{BB962C8B-B14F-4D97-AF65-F5344CB8AC3E}">
        <p14:creationId xmlns:p14="http://schemas.microsoft.com/office/powerpoint/2010/main" val="20785834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1277"/>
                                        </p:tgtEl>
                                        <p:attrNameLst>
                                          <p:attrName>style.visibility</p:attrName>
                                        </p:attrNameLst>
                                      </p:cBhvr>
                                      <p:to>
                                        <p:strVal val="visible"/>
                                      </p:to>
                                    </p:set>
                                    <p:anim calcmode="lin" valueType="num">
                                      <p:cBhvr additive="base">
                                        <p:cTn id="7" dur="640" fill="hold"/>
                                        <p:tgtEl>
                                          <p:spTgt spid="1277"/>
                                        </p:tgtEl>
                                        <p:attrNameLst>
                                          <p:attrName>ppt_x</p:attrName>
                                        </p:attrNameLst>
                                      </p:cBhvr>
                                      <p:tavLst>
                                        <p:tav tm="0">
                                          <p:val>
                                            <p:strVal val="0-#ppt_w/2"/>
                                          </p:val>
                                        </p:tav>
                                        <p:tav tm="100000">
                                          <p:val>
                                            <p:strVal val="#ppt_x"/>
                                          </p:val>
                                        </p:tav>
                                      </p:tavLst>
                                    </p:anim>
                                    <p:anim calcmode="lin" valueType="num">
                                      <p:cBhvr additive="base">
                                        <p:cTn id="8" dur="640" fill="hold"/>
                                        <p:tgtEl>
                                          <p:spTgt spid="1277"/>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1210"/>
                                        </p:tgtEl>
                                        <p:attrNameLst>
                                          <p:attrName>style.visibility</p:attrName>
                                        </p:attrNameLst>
                                      </p:cBhvr>
                                      <p:to>
                                        <p:strVal val="visible"/>
                                      </p:to>
                                    </p:set>
                                    <p:anim calcmode="lin" valueType="num">
                                      <p:cBhvr additive="base">
                                        <p:cTn id="12" dur="640" fill="hold"/>
                                        <p:tgtEl>
                                          <p:spTgt spid="1210"/>
                                        </p:tgtEl>
                                        <p:attrNameLst>
                                          <p:attrName>ppt_x</p:attrName>
                                        </p:attrNameLst>
                                      </p:cBhvr>
                                      <p:tavLst>
                                        <p:tav tm="0">
                                          <p:val>
                                            <p:strVal val="1+#ppt_w/2"/>
                                          </p:val>
                                        </p:tav>
                                        <p:tav tm="100000">
                                          <p:val>
                                            <p:strVal val="#ppt_x"/>
                                          </p:val>
                                        </p:tav>
                                      </p:tavLst>
                                    </p:anim>
                                    <p:anim calcmode="lin" valueType="num">
                                      <p:cBhvr additive="base">
                                        <p:cTn id="13" dur="640" fill="hold"/>
                                        <p:tgtEl>
                                          <p:spTgt spid="12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10"/>
                                        </p:tgtEl>
                                        <p:attrNameLst>
                                          <p:attrName>style.visibility</p:attrName>
                                        </p:attrNameLst>
                                      </p:cBhvr>
                                      <p:to>
                                        <p:strVal val="visible"/>
                                      </p:to>
                                    </p:set>
                                    <p:animEffect transition="in" filter="fade">
                                      <p:cBhvr>
                                        <p:cTn id="18" dur="500"/>
                                        <p:tgtEl>
                                          <p:spTgt spid="610"/>
                                        </p:tgtEl>
                                      </p:cBhvr>
                                    </p:animEffect>
                                    <p:anim calcmode="lin" valueType="num">
                                      <p:cBhvr>
                                        <p:cTn id="19" dur="500" fill="hold"/>
                                        <p:tgtEl>
                                          <p:spTgt spid="610"/>
                                        </p:tgtEl>
                                        <p:attrNameLst>
                                          <p:attrName>ppt_x</p:attrName>
                                        </p:attrNameLst>
                                      </p:cBhvr>
                                      <p:tavLst>
                                        <p:tav tm="0">
                                          <p:val>
                                            <p:strVal val="#ppt_x"/>
                                          </p:val>
                                        </p:tav>
                                        <p:tav tm="100000">
                                          <p:val>
                                            <p:strVal val="#ppt_x"/>
                                          </p:val>
                                        </p:tav>
                                      </p:tavLst>
                                    </p:anim>
                                    <p:anim calcmode="lin" valueType="num">
                                      <p:cBhvr>
                                        <p:cTn id="20" dur="500" fill="hold"/>
                                        <p:tgtEl>
                                          <p:spTgt spid="610"/>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574"/>
                                        </p:tgtEl>
                                        <p:attrNameLst>
                                          <p:attrName>style.visibility</p:attrName>
                                        </p:attrNameLst>
                                      </p:cBhvr>
                                      <p:to>
                                        <p:strVal val="visible"/>
                                      </p:to>
                                    </p:set>
                                    <p:animEffect transition="in" filter="fade">
                                      <p:cBhvr>
                                        <p:cTn id="24" dur="500"/>
                                        <p:tgtEl>
                                          <p:spTgt spid="574"/>
                                        </p:tgtEl>
                                      </p:cBhvr>
                                    </p:animEffect>
                                    <p:anim calcmode="lin" valueType="num">
                                      <p:cBhvr>
                                        <p:cTn id="25" dur="500" fill="hold"/>
                                        <p:tgtEl>
                                          <p:spTgt spid="574"/>
                                        </p:tgtEl>
                                        <p:attrNameLst>
                                          <p:attrName>ppt_x</p:attrName>
                                        </p:attrNameLst>
                                      </p:cBhvr>
                                      <p:tavLst>
                                        <p:tav tm="0">
                                          <p:val>
                                            <p:strVal val="#ppt_x"/>
                                          </p:val>
                                        </p:tav>
                                        <p:tav tm="100000">
                                          <p:val>
                                            <p:strVal val="#ppt_x"/>
                                          </p:val>
                                        </p:tav>
                                      </p:tavLst>
                                    </p:anim>
                                    <p:anim calcmode="lin" valueType="num">
                                      <p:cBhvr>
                                        <p:cTn id="26" dur="500" fill="hold"/>
                                        <p:tgtEl>
                                          <p:spTgt spid="574"/>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575"/>
                                        </p:tgtEl>
                                        <p:attrNameLst>
                                          <p:attrName>style.visibility</p:attrName>
                                        </p:attrNameLst>
                                      </p:cBhvr>
                                      <p:to>
                                        <p:strVal val="visible"/>
                                      </p:to>
                                    </p:set>
                                    <p:animEffect transition="in" filter="fade">
                                      <p:cBhvr>
                                        <p:cTn id="30" dur="500"/>
                                        <p:tgtEl>
                                          <p:spTgt spid="575"/>
                                        </p:tgtEl>
                                      </p:cBhvr>
                                    </p:animEffect>
                                    <p:anim calcmode="lin" valueType="num">
                                      <p:cBhvr>
                                        <p:cTn id="31" dur="500" fill="hold"/>
                                        <p:tgtEl>
                                          <p:spTgt spid="575"/>
                                        </p:tgtEl>
                                        <p:attrNameLst>
                                          <p:attrName>ppt_x</p:attrName>
                                        </p:attrNameLst>
                                      </p:cBhvr>
                                      <p:tavLst>
                                        <p:tav tm="0">
                                          <p:val>
                                            <p:strVal val="#ppt_x"/>
                                          </p:val>
                                        </p:tav>
                                        <p:tav tm="100000">
                                          <p:val>
                                            <p:strVal val="#ppt_x"/>
                                          </p:val>
                                        </p:tav>
                                      </p:tavLst>
                                    </p:anim>
                                    <p:anim calcmode="lin" valueType="num">
                                      <p:cBhvr>
                                        <p:cTn id="32" dur="500" fill="hold"/>
                                        <p:tgtEl>
                                          <p:spTgt spid="575"/>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559"/>
                                        </p:tgtEl>
                                        <p:attrNameLst>
                                          <p:attrName>style.visibility</p:attrName>
                                        </p:attrNameLst>
                                      </p:cBhvr>
                                      <p:to>
                                        <p:strVal val="visible"/>
                                      </p:to>
                                    </p:set>
                                    <p:animEffect transition="in" filter="fade">
                                      <p:cBhvr>
                                        <p:cTn id="36" dur="500"/>
                                        <p:tgtEl>
                                          <p:spTgt spid="559"/>
                                        </p:tgtEl>
                                      </p:cBhvr>
                                    </p:animEffect>
                                    <p:anim calcmode="lin" valueType="num">
                                      <p:cBhvr>
                                        <p:cTn id="37" dur="500" fill="hold"/>
                                        <p:tgtEl>
                                          <p:spTgt spid="559"/>
                                        </p:tgtEl>
                                        <p:attrNameLst>
                                          <p:attrName>ppt_x</p:attrName>
                                        </p:attrNameLst>
                                      </p:cBhvr>
                                      <p:tavLst>
                                        <p:tav tm="0">
                                          <p:val>
                                            <p:strVal val="#ppt_x"/>
                                          </p:val>
                                        </p:tav>
                                        <p:tav tm="100000">
                                          <p:val>
                                            <p:strVal val="#ppt_x"/>
                                          </p:val>
                                        </p:tav>
                                      </p:tavLst>
                                    </p:anim>
                                    <p:anim calcmode="lin" valueType="num">
                                      <p:cBhvr>
                                        <p:cTn id="38" dur="500" fill="hold"/>
                                        <p:tgtEl>
                                          <p:spTgt spid="559"/>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537"/>
                                        </p:tgtEl>
                                        <p:attrNameLst>
                                          <p:attrName>style.visibility</p:attrName>
                                        </p:attrNameLst>
                                      </p:cBhvr>
                                      <p:to>
                                        <p:strVal val="visible"/>
                                      </p:to>
                                    </p:set>
                                    <p:animEffect transition="in" filter="fade">
                                      <p:cBhvr>
                                        <p:cTn id="42" dur="500"/>
                                        <p:tgtEl>
                                          <p:spTgt spid="537"/>
                                        </p:tgtEl>
                                      </p:cBhvr>
                                    </p:animEffect>
                                    <p:anim calcmode="lin" valueType="num">
                                      <p:cBhvr>
                                        <p:cTn id="43" dur="500" fill="hold"/>
                                        <p:tgtEl>
                                          <p:spTgt spid="537"/>
                                        </p:tgtEl>
                                        <p:attrNameLst>
                                          <p:attrName>ppt_x</p:attrName>
                                        </p:attrNameLst>
                                      </p:cBhvr>
                                      <p:tavLst>
                                        <p:tav tm="0">
                                          <p:val>
                                            <p:strVal val="#ppt_x"/>
                                          </p:val>
                                        </p:tav>
                                        <p:tav tm="100000">
                                          <p:val>
                                            <p:strVal val="#ppt_x"/>
                                          </p:val>
                                        </p:tav>
                                      </p:tavLst>
                                    </p:anim>
                                    <p:anim calcmode="lin" valueType="num">
                                      <p:cBhvr>
                                        <p:cTn id="44" dur="500" fill="hold"/>
                                        <p:tgtEl>
                                          <p:spTgt spid="537"/>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515"/>
                                        </p:tgtEl>
                                        <p:attrNameLst>
                                          <p:attrName>style.visibility</p:attrName>
                                        </p:attrNameLst>
                                      </p:cBhvr>
                                      <p:to>
                                        <p:strVal val="visible"/>
                                      </p:to>
                                    </p:set>
                                    <p:animEffect transition="in" filter="fade">
                                      <p:cBhvr>
                                        <p:cTn id="48" dur="500"/>
                                        <p:tgtEl>
                                          <p:spTgt spid="515"/>
                                        </p:tgtEl>
                                      </p:cBhvr>
                                    </p:animEffect>
                                    <p:anim calcmode="lin" valueType="num">
                                      <p:cBhvr>
                                        <p:cTn id="49" dur="500" fill="hold"/>
                                        <p:tgtEl>
                                          <p:spTgt spid="515"/>
                                        </p:tgtEl>
                                        <p:attrNameLst>
                                          <p:attrName>ppt_x</p:attrName>
                                        </p:attrNameLst>
                                      </p:cBhvr>
                                      <p:tavLst>
                                        <p:tav tm="0">
                                          <p:val>
                                            <p:strVal val="#ppt_x"/>
                                          </p:val>
                                        </p:tav>
                                        <p:tav tm="100000">
                                          <p:val>
                                            <p:strVal val="#ppt_x"/>
                                          </p:val>
                                        </p:tav>
                                      </p:tavLst>
                                    </p:anim>
                                    <p:anim calcmode="lin" valueType="num">
                                      <p:cBhvr>
                                        <p:cTn id="50" dur="500" fill="hold"/>
                                        <p:tgtEl>
                                          <p:spTgt spid="515"/>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497"/>
                                        </p:tgtEl>
                                        <p:attrNameLst>
                                          <p:attrName>style.visibility</p:attrName>
                                        </p:attrNameLst>
                                      </p:cBhvr>
                                      <p:to>
                                        <p:strVal val="visible"/>
                                      </p:to>
                                    </p:set>
                                    <p:animEffect transition="in" filter="fade">
                                      <p:cBhvr>
                                        <p:cTn id="54" dur="500"/>
                                        <p:tgtEl>
                                          <p:spTgt spid="497"/>
                                        </p:tgtEl>
                                      </p:cBhvr>
                                    </p:animEffect>
                                    <p:anim calcmode="lin" valueType="num">
                                      <p:cBhvr>
                                        <p:cTn id="55" dur="500" fill="hold"/>
                                        <p:tgtEl>
                                          <p:spTgt spid="497"/>
                                        </p:tgtEl>
                                        <p:attrNameLst>
                                          <p:attrName>ppt_x</p:attrName>
                                        </p:attrNameLst>
                                      </p:cBhvr>
                                      <p:tavLst>
                                        <p:tav tm="0">
                                          <p:val>
                                            <p:strVal val="#ppt_x"/>
                                          </p:val>
                                        </p:tav>
                                        <p:tav tm="100000">
                                          <p:val>
                                            <p:strVal val="#ppt_x"/>
                                          </p:val>
                                        </p:tav>
                                      </p:tavLst>
                                    </p:anim>
                                    <p:anim calcmode="lin" valueType="num">
                                      <p:cBhvr>
                                        <p:cTn id="56" dur="500" fill="hold"/>
                                        <p:tgtEl>
                                          <p:spTgt spid="497"/>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71"/>
                                        </p:tgtEl>
                                        <p:attrNameLst>
                                          <p:attrName>style.visibility</p:attrName>
                                        </p:attrNameLst>
                                      </p:cBhvr>
                                      <p:to>
                                        <p:strVal val="visible"/>
                                      </p:to>
                                    </p:set>
                                    <p:animEffect transition="in" filter="wipe(down)">
                                      <p:cBhvr>
                                        <p:cTn id="61" dur="1000"/>
                                        <p:tgtEl>
                                          <p:spTgt spid="671"/>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24"/>
                                        </p:tgtEl>
                                        <p:attrNameLst>
                                          <p:attrName>style.color</p:attrName>
                                        </p:attrNameLst>
                                      </p:cBhvr>
                                      <p:to>
                                        <a:srgbClr val="0078D7"/>
                                      </p:to>
                                    </p:animClr>
                                    <p:animClr clrSpc="rgb" dir="cw">
                                      <p:cBhvr>
                                        <p:cTn id="65" dur="500" fill="hold"/>
                                        <p:tgtEl>
                                          <p:spTgt spid="24"/>
                                        </p:tgtEl>
                                        <p:attrNameLst>
                                          <p:attrName>fillcolor</p:attrName>
                                        </p:attrNameLst>
                                      </p:cBhvr>
                                      <p:to>
                                        <a:srgbClr val="0078D7"/>
                                      </p:to>
                                    </p:animClr>
                                    <p:set>
                                      <p:cBhvr>
                                        <p:cTn id="66" dur="500" fill="hold"/>
                                        <p:tgtEl>
                                          <p:spTgt spid="24"/>
                                        </p:tgtEl>
                                        <p:attrNameLst>
                                          <p:attrName>fill.type</p:attrName>
                                        </p:attrNameLst>
                                      </p:cBhvr>
                                      <p:to>
                                        <p:strVal val="solid"/>
                                      </p:to>
                                    </p:set>
                                    <p:set>
                                      <p:cBhvr>
                                        <p:cTn id="67" dur="500" fill="hold"/>
                                        <p:tgtEl>
                                          <p:spTgt spid="24"/>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668"/>
                                        </p:tgtEl>
                                        <p:attrNameLst>
                                          <p:attrName>style.visibility</p:attrName>
                                        </p:attrNameLst>
                                      </p:cBhvr>
                                      <p:to>
                                        <p:strVal val="visible"/>
                                      </p:to>
                                    </p:set>
                                    <p:animEffect transition="in" filter="wipe(down)">
                                      <p:cBhvr>
                                        <p:cTn id="71" dur="600"/>
                                        <p:tgtEl>
                                          <p:spTgt spid="66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333"/>
                                        </p:tgtEl>
                                        <p:attrNameLst>
                                          <p:attrName>style.color</p:attrName>
                                        </p:attrNameLst>
                                      </p:cBhvr>
                                      <p:to>
                                        <a:srgbClr val="FF8C00"/>
                                      </p:to>
                                    </p:animClr>
                                    <p:animClr clrSpc="rgb" dir="cw">
                                      <p:cBhvr>
                                        <p:cTn id="75" dur="500" fill="hold"/>
                                        <p:tgtEl>
                                          <p:spTgt spid="333"/>
                                        </p:tgtEl>
                                        <p:attrNameLst>
                                          <p:attrName>fillcolor</p:attrName>
                                        </p:attrNameLst>
                                      </p:cBhvr>
                                      <p:to>
                                        <a:srgbClr val="FF8C00"/>
                                      </p:to>
                                    </p:animClr>
                                    <p:set>
                                      <p:cBhvr>
                                        <p:cTn id="76" dur="500" fill="hold"/>
                                        <p:tgtEl>
                                          <p:spTgt spid="333"/>
                                        </p:tgtEl>
                                        <p:attrNameLst>
                                          <p:attrName>fill.type</p:attrName>
                                        </p:attrNameLst>
                                      </p:cBhvr>
                                      <p:to>
                                        <p:strVal val="solid"/>
                                      </p:to>
                                    </p:set>
                                    <p:set>
                                      <p:cBhvr>
                                        <p:cTn id="77" dur="500" fill="hold"/>
                                        <p:tgtEl>
                                          <p:spTgt spid="333"/>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669"/>
                                        </p:tgtEl>
                                        <p:attrNameLst>
                                          <p:attrName>style.visibility</p:attrName>
                                        </p:attrNameLst>
                                      </p:cBhvr>
                                      <p:to>
                                        <p:strVal val="visible"/>
                                      </p:to>
                                    </p:set>
                                    <p:animEffect transition="in" filter="wipe(down)">
                                      <p:cBhvr>
                                        <p:cTn id="81" dur="600"/>
                                        <p:tgtEl>
                                          <p:spTgt spid="669"/>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337"/>
                                        </p:tgtEl>
                                        <p:attrNameLst>
                                          <p:attrName>style.color</p:attrName>
                                        </p:attrNameLst>
                                      </p:cBhvr>
                                      <p:to>
                                        <a:srgbClr val="5C2D91"/>
                                      </p:to>
                                    </p:animClr>
                                    <p:animClr clrSpc="rgb" dir="cw">
                                      <p:cBhvr>
                                        <p:cTn id="85" dur="500" fill="hold"/>
                                        <p:tgtEl>
                                          <p:spTgt spid="337"/>
                                        </p:tgtEl>
                                        <p:attrNameLst>
                                          <p:attrName>fillcolor</p:attrName>
                                        </p:attrNameLst>
                                      </p:cBhvr>
                                      <p:to>
                                        <a:srgbClr val="5C2D91"/>
                                      </p:to>
                                    </p:animClr>
                                    <p:set>
                                      <p:cBhvr>
                                        <p:cTn id="86" dur="500" fill="hold"/>
                                        <p:tgtEl>
                                          <p:spTgt spid="337"/>
                                        </p:tgtEl>
                                        <p:attrNameLst>
                                          <p:attrName>fill.type</p:attrName>
                                        </p:attrNameLst>
                                      </p:cBhvr>
                                      <p:to>
                                        <p:strVal val="solid"/>
                                      </p:to>
                                    </p:set>
                                    <p:set>
                                      <p:cBhvr>
                                        <p:cTn id="87" dur="500" fill="hold"/>
                                        <p:tgtEl>
                                          <p:spTgt spid="337"/>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670"/>
                                        </p:tgtEl>
                                        <p:attrNameLst>
                                          <p:attrName>style.visibility</p:attrName>
                                        </p:attrNameLst>
                                      </p:cBhvr>
                                      <p:to>
                                        <p:strVal val="visible"/>
                                      </p:to>
                                    </p:set>
                                    <p:animEffect transition="in" filter="wipe(down)">
                                      <p:cBhvr>
                                        <p:cTn id="91" dur="1000"/>
                                        <p:tgtEl>
                                          <p:spTgt spid="670"/>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340"/>
                                        </p:tgtEl>
                                        <p:attrNameLst>
                                          <p:attrName>style.color</p:attrName>
                                        </p:attrNameLst>
                                      </p:cBhvr>
                                      <p:to>
                                        <a:srgbClr val="D83B01"/>
                                      </p:to>
                                    </p:animClr>
                                    <p:animClr clrSpc="rgb" dir="cw">
                                      <p:cBhvr>
                                        <p:cTn id="95" dur="500" fill="hold"/>
                                        <p:tgtEl>
                                          <p:spTgt spid="340"/>
                                        </p:tgtEl>
                                        <p:attrNameLst>
                                          <p:attrName>fillcolor</p:attrName>
                                        </p:attrNameLst>
                                      </p:cBhvr>
                                      <p:to>
                                        <a:srgbClr val="D83B01"/>
                                      </p:to>
                                    </p:animClr>
                                    <p:set>
                                      <p:cBhvr>
                                        <p:cTn id="96" dur="500" fill="hold"/>
                                        <p:tgtEl>
                                          <p:spTgt spid="340"/>
                                        </p:tgtEl>
                                        <p:attrNameLst>
                                          <p:attrName>fill.type</p:attrName>
                                        </p:attrNameLst>
                                      </p:cBhvr>
                                      <p:to>
                                        <p:strVal val="solid"/>
                                      </p:to>
                                    </p:set>
                                    <p:set>
                                      <p:cBhvr>
                                        <p:cTn id="97" dur="500" fill="hold"/>
                                        <p:tgtEl>
                                          <p:spTgt spid="340"/>
                                        </p:tgtEl>
                                        <p:attrNameLst>
                                          <p:attrName>fill.on</p:attrName>
                                        </p:attrNameLst>
                                      </p:cBhvr>
                                      <p:to>
                                        <p:strVal val="true"/>
                                      </p:to>
                                    </p:set>
                                  </p:childTnLst>
                                </p:cTn>
                              </p:par>
                            </p:childTnLst>
                          </p:cTn>
                        </p:par>
                        <p:par>
                          <p:cTn id="98" fill="hold">
                            <p:stCondLst>
                              <p:cond delay="5200"/>
                            </p:stCondLst>
                            <p:childTnLst>
                              <p:par>
                                <p:cTn id="99" presetID="24" presetClass="emph" presetSubtype="0" fill="hold" grpId="0" nodeType="afterEffect">
                                  <p:stCondLst>
                                    <p:cond delay="0"/>
                                  </p:stCondLst>
                                  <p:childTnLst>
                                    <p:animClr clrSpc="hsl" dir="cw">
                                      <p:cBhvr override="childStyle">
                                        <p:cTn id="100" dur="500" fill="hold"/>
                                        <p:tgtEl>
                                          <p:spTgt spid="29"/>
                                        </p:tgtEl>
                                        <p:attrNameLst>
                                          <p:attrName>style.color</p:attrName>
                                        </p:attrNameLst>
                                      </p:cBhvr>
                                      <p:by>
                                        <p:hsl h="0" s="-12549" l="-25098"/>
                                      </p:by>
                                    </p:animClr>
                                    <p:animClr clrSpc="hsl" dir="cw">
                                      <p:cBhvr>
                                        <p:cTn id="101" dur="500" fill="hold"/>
                                        <p:tgtEl>
                                          <p:spTgt spid="29"/>
                                        </p:tgtEl>
                                        <p:attrNameLst>
                                          <p:attrName>fillcolor</p:attrName>
                                        </p:attrNameLst>
                                      </p:cBhvr>
                                      <p:by>
                                        <p:hsl h="0" s="-12549" l="-25098"/>
                                      </p:by>
                                    </p:animClr>
                                    <p:animClr clrSpc="hsl" dir="cw">
                                      <p:cBhvr>
                                        <p:cTn id="102" dur="500" fill="hold"/>
                                        <p:tgtEl>
                                          <p:spTgt spid="29"/>
                                        </p:tgtEl>
                                        <p:attrNameLst>
                                          <p:attrName>stroke.color</p:attrName>
                                        </p:attrNameLst>
                                      </p:cBhvr>
                                      <p:by>
                                        <p:hsl h="0" s="-12549" l="-25098"/>
                                      </p:by>
                                    </p:animClr>
                                    <p:set>
                                      <p:cBhvr>
                                        <p:cTn id="103" dur="500" fill="hold"/>
                                        <p:tgtEl>
                                          <p:spTgt spid="2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210" grpId="0" animBg="1"/>
      <p:bldP spid="1277" grpId="0" animBg="1"/>
      <p:bldP spid="610" grpId="0" animBg="1"/>
      <p:bldP spid="574" grpId="0" animBg="1"/>
      <p:bldP spid="575" grpId="0" animBg="1"/>
      <p:bldP spid="559" grpId="0" animBg="1"/>
      <p:bldP spid="537" grpId="0" animBg="1"/>
      <p:bldP spid="515" grpId="0" animBg="1"/>
      <p:bldP spid="497" grpId="0" animBg="1"/>
      <p:bldP spid="24" grpId="0" animBg="1"/>
      <p:bldP spid="333" grpId="0" animBg="1"/>
      <p:bldP spid="337" grpId="0" animBg="1"/>
      <p:bldP spid="3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3447098"/>
          </a:xfrm>
        </p:spPr>
        <p:txBody>
          <a:bodyPr/>
          <a:lstStyle/>
          <a:p>
            <a:r>
              <a:rPr lang="en-US" dirty="0" smtClean="0"/>
              <a:t>What is </a:t>
            </a:r>
            <a:r>
              <a:rPr lang="en-US" dirty="0" err="1" smtClean="0"/>
              <a:t>Node.js</a:t>
            </a:r>
            <a:r>
              <a:rPr lang="en-US" dirty="0" smtClean="0"/>
              <a:t>? … and </a:t>
            </a:r>
            <a:r>
              <a:rPr lang="en-US" dirty="0" err="1" smtClean="0"/>
              <a:t>io.js</a:t>
            </a:r>
            <a:r>
              <a:rPr lang="en-US" dirty="0" smtClean="0"/>
              <a:t>?</a:t>
            </a:r>
          </a:p>
          <a:p>
            <a:r>
              <a:rPr lang="en-US" dirty="0" smtClean="0"/>
              <a:t>Developer Tooling for </a:t>
            </a:r>
            <a:r>
              <a:rPr lang="en-US" dirty="0" err="1" smtClean="0"/>
              <a:t>Node.js</a:t>
            </a:r>
            <a:endParaRPr lang="en-US" dirty="0" smtClean="0"/>
          </a:p>
          <a:p>
            <a:r>
              <a:rPr lang="en-US" dirty="0" smtClean="0"/>
              <a:t>Creating Websites &amp; Web APIs with </a:t>
            </a:r>
            <a:r>
              <a:rPr lang="en-US" dirty="0" err="1" smtClean="0"/>
              <a:t>Node.js</a:t>
            </a:r>
            <a:endParaRPr lang="en-US" dirty="0" smtClean="0"/>
          </a:p>
          <a:p>
            <a:r>
              <a:rPr lang="en-US" dirty="0" smtClean="0"/>
              <a:t>Developing with </a:t>
            </a:r>
            <a:r>
              <a:rPr lang="en-US" dirty="0" err="1" smtClean="0"/>
              <a:t>Node.js</a:t>
            </a:r>
            <a:endParaRPr lang="en-US" dirty="0" smtClean="0"/>
          </a:p>
          <a:p>
            <a:r>
              <a:rPr lang="en-US" dirty="0" smtClean="0"/>
              <a:t>Node for Office &amp; SharePoint Add-ins</a:t>
            </a:r>
            <a:endParaRPr lang="en-US" dirty="0"/>
          </a:p>
        </p:txBody>
      </p:sp>
      <p:sp>
        <p:nvSpPr>
          <p:cNvPr id="5" name="Title 4"/>
          <p:cNvSpPr>
            <a:spLocks noGrp="1"/>
          </p:cNvSpPr>
          <p:nvPr>
            <p:ph type="title"/>
          </p:nvPr>
        </p:nvSpPr>
        <p:spPr/>
        <p:txBody>
          <a:bodyPr/>
          <a:lstStyle/>
          <a:p>
            <a:r>
              <a:rPr lang="en-US" dirty="0" smtClean="0"/>
              <a:t>Topics</a:t>
            </a:r>
            <a:endParaRPr lang="en-US" dirty="0"/>
          </a:p>
        </p:txBody>
      </p:sp>
    </p:spTree>
    <p:extLst>
      <p:ext uri="{BB962C8B-B14F-4D97-AF65-F5344CB8AC3E}">
        <p14:creationId xmlns:p14="http://schemas.microsoft.com/office/powerpoint/2010/main" val="115226209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r>
              <a:rPr lang="en-US" dirty="0" smtClean="0"/>
              <a:t>What is </a:t>
            </a:r>
            <a:r>
              <a:rPr lang="en-US" dirty="0" err="1" smtClean="0"/>
              <a:t>Node.js</a:t>
            </a:r>
            <a:r>
              <a:rPr lang="en-US" dirty="0" smtClean="0"/>
              <a:t>?</a:t>
            </a:r>
            <a:endParaRPr lang="en-US" dirty="0"/>
          </a:p>
        </p:txBody>
      </p:sp>
      <p:sp>
        <p:nvSpPr>
          <p:cNvPr id="5" name="Title 4"/>
          <p:cNvSpPr>
            <a:spLocks noGrp="1"/>
          </p:cNvSpPr>
          <p:nvPr>
            <p:ph type="ctrTitle"/>
          </p:nvPr>
        </p:nvSpPr>
        <p:spPr/>
        <p:txBody>
          <a:bodyPr/>
          <a:lstStyle/>
          <a:p>
            <a:endParaRPr lang="en-US"/>
          </a:p>
        </p:txBody>
      </p:sp>
    </p:spTree>
    <p:extLst>
      <p:ext uri="{BB962C8B-B14F-4D97-AF65-F5344CB8AC3E}">
        <p14:creationId xmlns:p14="http://schemas.microsoft.com/office/powerpoint/2010/main" val="194734661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613845"/>
          </a:xfrm>
        </p:spPr>
        <p:txBody>
          <a:bodyPr/>
          <a:lstStyle/>
          <a:p>
            <a:r>
              <a:rPr lang="en-US" dirty="0" smtClean="0"/>
              <a:t>Cross platform environment for hosting JavaScript</a:t>
            </a:r>
          </a:p>
          <a:p>
            <a:r>
              <a:rPr lang="en-US" dirty="0" smtClean="0"/>
              <a:t>Facilitates end-to-end JavaScript environment</a:t>
            </a:r>
          </a:p>
          <a:p>
            <a:r>
              <a:rPr lang="en-US" dirty="0" smtClean="0"/>
              <a:t>Ideal for network &amp; I/O based applications</a:t>
            </a:r>
          </a:p>
          <a:p>
            <a:r>
              <a:rPr lang="en-US" dirty="0" smtClean="0"/>
              <a:t>Non-blocking, event driven</a:t>
            </a:r>
          </a:p>
          <a:p>
            <a:r>
              <a:rPr lang="en-US" dirty="0" smtClean="0"/>
              <a:t>Open source</a:t>
            </a:r>
          </a:p>
          <a:p>
            <a:r>
              <a:rPr lang="en-US" dirty="0" smtClean="0"/>
              <a:t>Managed by</a:t>
            </a:r>
          </a:p>
          <a:p>
            <a:pPr lvl="1"/>
            <a:r>
              <a:rPr lang="en-US" dirty="0" err="1" smtClean="0"/>
              <a:t>Node.js</a:t>
            </a:r>
            <a:r>
              <a:rPr lang="en-US" dirty="0" smtClean="0"/>
              <a:t> Foundation</a:t>
            </a:r>
          </a:p>
          <a:p>
            <a:pPr lvl="1"/>
            <a:r>
              <a:rPr lang="en-US" dirty="0" err="1" smtClean="0"/>
              <a:t>Joyent</a:t>
            </a:r>
            <a:endParaRPr lang="en-US" dirty="0" smtClean="0"/>
          </a:p>
          <a:p>
            <a:r>
              <a:rPr lang="en-US" dirty="0">
                <a:hlinkClick r:id="rId2"/>
              </a:rPr>
              <a:t>https://</a:t>
            </a:r>
            <a:r>
              <a:rPr lang="en-US" dirty="0" smtClean="0">
                <a:hlinkClick r:id="rId2"/>
              </a:rPr>
              <a:t>nodejs.org</a:t>
            </a:r>
            <a:r>
              <a:rPr lang="en-US" dirty="0" smtClean="0"/>
              <a:t> </a:t>
            </a:r>
          </a:p>
        </p:txBody>
      </p:sp>
      <p:sp>
        <p:nvSpPr>
          <p:cNvPr id="4" name="Title 3"/>
          <p:cNvSpPr>
            <a:spLocks noGrp="1"/>
          </p:cNvSpPr>
          <p:nvPr>
            <p:ph type="title"/>
          </p:nvPr>
        </p:nvSpPr>
        <p:spPr/>
        <p:txBody>
          <a:bodyPr/>
          <a:lstStyle/>
          <a:p>
            <a:r>
              <a:rPr lang="en-US" dirty="0" smtClean="0"/>
              <a:t>What is </a:t>
            </a:r>
            <a:r>
              <a:rPr lang="en-US" dirty="0" err="1" smtClean="0"/>
              <a:t>Node.js</a:t>
            </a:r>
            <a:endParaRPr lang="en-US" dirty="0"/>
          </a:p>
        </p:txBody>
      </p:sp>
    </p:spTree>
    <p:extLst>
      <p:ext uri="{BB962C8B-B14F-4D97-AF65-F5344CB8AC3E}">
        <p14:creationId xmlns:p14="http://schemas.microsoft.com/office/powerpoint/2010/main" val="144314532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336298"/>
          </a:xfrm>
        </p:spPr>
        <p:txBody>
          <a:bodyPr/>
          <a:lstStyle/>
          <a:p>
            <a:r>
              <a:rPr lang="en-US" sz="3200" dirty="0"/>
              <a:t>Microsoft Azure - </a:t>
            </a:r>
            <a:r>
              <a:rPr lang="en-US" sz="3200" dirty="0">
                <a:hlinkClick r:id="rId2"/>
              </a:rPr>
              <a:t>http://aconn.me/1HZWEl2</a:t>
            </a:r>
            <a:r>
              <a:rPr lang="en-US" sz="3200" dirty="0"/>
              <a:t> </a:t>
            </a:r>
          </a:p>
          <a:p>
            <a:r>
              <a:rPr lang="en-US" sz="3200" dirty="0"/>
              <a:t>Yammer - </a:t>
            </a:r>
            <a:r>
              <a:rPr lang="en-US" sz="3200" dirty="0">
                <a:hlinkClick r:id="rId3"/>
              </a:rPr>
              <a:t>http://aconn.me/1Gxy9hL</a:t>
            </a:r>
            <a:r>
              <a:rPr lang="en-US" sz="3200" dirty="0"/>
              <a:t> </a:t>
            </a:r>
          </a:p>
          <a:p>
            <a:r>
              <a:rPr lang="en-US" sz="3200" dirty="0" smtClean="0"/>
              <a:t>Walmart - </a:t>
            </a:r>
            <a:r>
              <a:rPr lang="en-US" sz="3200" dirty="0" smtClean="0">
                <a:hlinkClick r:id="rId4"/>
              </a:rPr>
              <a:t>http</a:t>
            </a:r>
            <a:r>
              <a:rPr lang="en-US" sz="3200" dirty="0">
                <a:hlinkClick r:id="rId4"/>
              </a:rPr>
              <a:t>://</a:t>
            </a:r>
            <a:r>
              <a:rPr lang="en-US" sz="3200" dirty="0" smtClean="0">
                <a:hlinkClick r:id="rId4"/>
              </a:rPr>
              <a:t>aconn.me/1HZWz0w</a:t>
            </a:r>
            <a:r>
              <a:rPr lang="en-US" sz="3200" dirty="0" smtClean="0"/>
              <a:t> </a:t>
            </a:r>
          </a:p>
          <a:p>
            <a:r>
              <a:rPr lang="en-US" sz="3200" dirty="0" smtClean="0"/>
              <a:t>PayPal - </a:t>
            </a:r>
            <a:r>
              <a:rPr lang="en-US" sz="3200" dirty="0" smtClean="0">
                <a:hlinkClick r:id="rId5"/>
              </a:rPr>
              <a:t>http</a:t>
            </a:r>
            <a:r>
              <a:rPr lang="en-US" sz="3200" dirty="0">
                <a:hlinkClick r:id="rId5"/>
              </a:rPr>
              <a:t>://</a:t>
            </a:r>
            <a:r>
              <a:rPr lang="en-US" sz="3200" dirty="0" smtClean="0">
                <a:hlinkClick r:id="rId5"/>
              </a:rPr>
              <a:t>aconn.me/1DsFZqx</a:t>
            </a:r>
            <a:r>
              <a:rPr lang="en-US" sz="3200" dirty="0" smtClean="0"/>
              <a:t> </a:t>
            </a:r>
          </a:p>
          <a:p>
            <a:r>
              <a:rPr lang="en-US" sz="3200" dirty="0" smtClean="0"/>
              <a:t>LinkedIn - </a:t>
            </a:r>
            <a:r>
              <a:rPr lang="en-US" sz="3200" dirty="0" smtClean="0">
                <a:hlinkClick r:id="rId6"/>
              </a:rPr>
              <a:t>http</a:t>
            </a:r>
            <a:r>
              <a:rPr lang="en-US" sz="3200" dirty="0">
                <a:hlinkClick r:id="rId6"/>
              </a:rPr>
              <a:t>://</a:t>
            </a:r>
            <a:r>
              <a:rPr lang="en-US" sz="3200" dirty="0" smtClean="0">
                <a:hlinkClick r:id="rId6"/>
              </a:rPr>
              <a:t>aconn.me/1NZNs1S</a:t>
            </a:r>
            <a:r>
              <a:rPr lang="en-US" sz="3200" dirty="0" smtClean="0"/>
              <a:t> </a:t>
            </a:r>
          </a:p>
          <a:p>
            <a:r>
              <a:rPr lang="en-US" sz="3200" dirty="0" err="1" smtClean="0"/>
              <a:t>Trello</a:t>
            </a:r>
            <a:r>
              <a:rPr lang="en-US" sz="3200" dirty="0" smtClean="0"/>
              <a:t> - </a:t>
            </a:r>
            <a:r>
              <a:rPr lang="en-US" sz="3200" dirty="0" smtClean="0">
                <a:hlinkClick r:id="rId7"/>
              </a:rPr>
              <a:t>http</a:t>
            </a:r>
            <a:r>
              <a:rPr lang="en-US" sz="3200" dirty="0">
                <a:hlinkClick r:id="rId7"/>
              </a:rPr>
              <a:t>://</a:t>
            </a:r>
            <a:r>
              <a:rPr lang="en-US" sz="3200" dirty="0" smtClean="0">
                <a:hlinkClick r:id="rId7"/>
              </a:rPr>
              <a:t>aconn.me/1OjCPsI</a:t>
            </a:r>
            <a:r>
              <a:rPr lang="en-US" sz="3200" dirty="0" smtClean="0"/>
              <a:t> </a:t>
            </a:r>
          </a:p>
        </p:txBody>
      </p:sp>
      <p:sp>
        <p:nvSpPr>
          <p:cNvPr id="3" name="Title 2"/>
          <p:cNvSpPr>
            <a:spLocks noGrp="1"/>
          </p:cNvSpPr>
          <p:nvPr>
            <p:ph type="title"/>
          </p:nvPr>
        </p:nvSpPr>
        <p:spPr/>
        <p:txBody>
          <a:bodyPr/>
          <a:lstStyle/>
          <a:p>
            <a:r>
              <a:rPr lang="en-US" dirty="0" smtClean="0"/>
              <a:t>Who uses </a:t>
            </a:r>
            <a:r>
              <a:rPr lang="en-US" dirty="0" err="1" smtClean="0"/>
              <a:t>Node.js</a:t>
            </a:r>
            <a:r>
              <a:rPr lang="en-US" dirty="0" smtClean="0"/>
              <a:t>?</a:t>
            </a:r>
            <a:endParaRPr lang="en-US" dirty="0"/>
          </a:p>
        </p:txBody>
      </p:sp>
    </p:spTree>
    <p:extLst>
      <p:ext uri="{BB962C8B-B14F-4D97-AF65-F5344CB8AC3E}">
        <p14:creationId xmlns:p14="http://schemas.microsoft.com/office/powerpoint/2010/main" val="80404600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934695984"/>
              </p:ext>
            </p:extLst>
          </p:nvPr>
        </p:nvGraphicFramePr>
        <p:xfrm>
          <a:off x="274638" y="1212850"/>
          <a:ext cx="11887200" cy="5484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err="1" smtClean="0"/>
              <a:t>Node.js</a:t>
            </a:r>
            <a:r>
              <a:rPr lang="en-US" dirty="0" smtClean="0"/>
              <a:t> Components</a:t>
            </a:r>
            <a:endParaRPr lang="en-US" dirty="0"/>
          </a:p>
        </p:txBody>
      </p:sp>
    </p:spTree>
    <p:extLst>
      <p:ext uri="{BB962C8B-B14F-4D97-AF65-F5344CB8AC3E}">
        <p14:creationId xmlns:p14="http://schemas.microsoft.com/office/powerpoint/2010/main" val="151545038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269135"/>
          </a:xfrm>
        </p:spPr>
        <p:txBody>
          <a:bodyPr/>
          <a:lstStyle/>
          <a:p>
            <a:r>
              <a:rPr lang="en-US" dirty="0" err="1" smtClean="0"/>
              <a:t>Node.js</a:t>
            </a:r>
            <a:r>
              <a:rPr lang="en-US" dirty="0" smtClean="0"/>
              <a:t> </a:t>
            </a:r>
            <a:r>
              <a:rPr lang="en-US" dirty="0"/>
              <a:t>– </a:t>
            </a:r>
            <a:r>
              <a:rPr lang="en-US" dirty="0">
                <a:hlinkClick r:id="rId2"/>
              </a:rPr>
              <a:t>https://</a:t>
            </a:r>
            <a:r>
              <a:rPr lang="en-US" dirty="0" smtClean="0">
                <a:hlinkClick r:id="rId2"/>
              </a:rPr>
              <a:t>nodejs.org</a:t>
            </a:r>
            <a:r>
              <a:rPr lang="en-US" dirty="0"/>
              <a:t> </a:t>
            </a:r>
            <a:endParaRPr lang="en-US" dirty="0" smtClean="0"/>
          </a:p>
          <a:p>
            <a:pPr lvl="1"/>
            <a:r>
              <a:rPr lang="en-US" dirty="0" smtClean="0"/>
              <a:t>Managed by </a:t>
            </a:r>
            <a:r>
              <a:rPr lang="en-US" dirty="0" err="1" smtClean="0"/>
              <a:t>Node.js</a:t>
            </a:r>
            <a:r>
              <a:rPr lang="en-US" dirty="0" smtClean="0"/>
              <a:t> Foundation (+</a:t>
            </a:r>
            <a:r>
              <a:rPr lang="en-US" dirty="0" err="1" smtClean="0"/>
              <a:t>Joyent</a:t>
            </a:r>
            <a:r>
              <a:rPr lang="en-US" dirty="0" smtClean="0"/>
              <a:t>)</a:t>
            </a:r>
          </a:p>
          <a:p>
            <a:pPr lvl="1"/>
            <a:r>
              <a:rPr lang="en-US" dirty="0" smtClean="0"/>
              <a:t>Current (v0.12.2) uses V8 v3.28.73</a:t>
            </a:r>
          </a:p>
          <a:p>
            <a:r>
              <a:rPr lang="en-US" dirty="0" err="1" smtClean="0"/>
              <a:t>io.js</a:t>
            </a:r>
            <a:r>
              <a:rPr lang="en-US" dirty="0" smtClean="0"/>
              <a:t> - </a:t>
            </a:r>
            <a:r>
              <a:rPr lang="en-US" dirty="0" smtClean="0">
                <a:hlinkClick r:id="rId3"/>
              </a:rPr>
              <a:t>https</a:t>
            </a:r>
            <a:r>
              <a:rPr lang="en-US" dirty="0">
                <a:hlinkClick r:id="rId3"/>
              </a:rPr>
              <a:t>://iojs.org</a:t>
            </a:r>
            <a:endParaRPr lang="en-US" dirty="0" smtClean="0"/>
          </a:p>
          <a:p>
            <a:pPr lvl="1"/>
            <a:r>
              <a:rPr lang="en-US" dirty="0" smtClean="0"/>
              <a:t>Forked copy of </a:t>
            </a:r>
            <a:r>
              <a:rPr lang="en-US" dirty="0" err="1" smtClean="0"/>
              <a:t>Node.js</a:t>
            </a:r>
            <a:r>
              <a:rPr lang="en-US" dirty="0" smtClean="0"/>
              <a:t> in late 2014</a:t>
            </a:r>
          </a:p>
          <a:p>
            <a:pPr lvl="1"/>
            <a:r>
              <a:rPr lang="en-US" dirty="0" smtClean="0"/>
              <a:t>Created out of community frustrations with decline in the pace of </a:t>
            </a:r>
            <a:br>
              <a:rPr lang="en-US" dirty="0" smtClean="0"/>
            </a:br>
            <a:r>
              <a:rPr lang="en-US" dirty="0" smtClean="0"/>
              <a:t>contributions &amp; releases - </a:t>
            </a:r>
            <a:r>
              <a:rPr lang="en-US" dirty="0" smtClean="0">
                <a:hlinkClick r:id="rId4"/>
              </a:rPr>
              <a:t>http</a:t>
            </a:r>
            <a:r>
              <a:rPr lang="en-US" dirty="0">
                <a:hlinkClick r:id="rId4"/>
              </a:rPr>
              <a:t>://</a:t>
            </a:r>
            <a:r>
              <a:rPr lang="en-US" dirty="0" smtClean="0">
                <a:hlinkClick r:id="rId4"/>
              </a:rPr>
              <a:t>aconn.me/1NZQvHl</a:t>
            </a:r>
            <a:r>
              <a:rPr lang="en-US" dirty="0" smtClean="0"/>
              <a:t> </a:t>
            </a:r>
          </a:p>
          <a:p>
            <a:pPr lvl="1"/>
            <a:r>
              <a:rPr lang="en-US" dirty="0" smtClean="0"/>
              <a:t>Current version (v1.6.4) uses V8 v4.1.0.27</a:t>
            </a:r>
          </a:p>
          <a:p>
            <a:pPr lvl="1"/>
            <a:r>
              <a:rPr lang="en-US" dirty="0" smtClean="0"/>
              <a:t>Contains many fixes &amp; features not yet implemented in </a:t>
            </a:r>
            <a:r>
              <a:rPr lang="en-US" dirty="0" err="1" smtClean="0"/>
              <a:t>Node.js</a:t>
            </a:r>
            <a:endParaRPr lang="en-US" dirty="0" smtClean="0"/>
          </a:p>
          <a:p>
            <a:pPr lvl="1"/>
            <a:r>
              <a:rPr lang="en-US" dirty="0" smtClean="0"/>
              <a:t>Compatible with NPM</a:t>
            </a:r>
          </a:p>
          <a:p>
            <a:r>
              <a:rPr lang="en-US" dirty="0" smtClean="0"/>
              <a:t>What will the future hold? Yet to be determined!</a:t>
            </a:r>
            <a:endParaRPr lang="en-US" dirty="0"/>
          </a:p>
        </p:txBody>
      </p:sp>
      <p:sp>
        <p:nvSpPr>
          <p:cNvPr id="3" name="Title 2"/>
          <p:cNvSpPr>
            <a:spLocks noGrp="1"/>
          </p:cNvSpPr>
          <p:nvPr>
            <p:ph type="title"/>
          </p:nvPr>
        </p:nvSpPr>
        <p:spPr/>
        <p:txBody>
          <a:bodyPr/>
          <a:lstStyle/>
          <a:p>
            <a:r>
              <a:rPr lang="en-US" dirty="0" err="1" smtClean="0"/>
              <a:t>Node.js</a:t>
            </a:r>
            <a:r>
              <a:rPr lang="en-US" dirty="0" smtClean="0"/>
              <a:t> vs </a:t>
            </a:r>
            <a:r>
              <a:rPr lang="en-US" dirty="0" err="1" smtClean="0"/>
              <a:t>io.js</a:t>
            </a:r>
            <a:endParaRPr lang="en-US" dirty="0"/>
          </a:p>
        </p:txBody>
      </p:sp>
    </p:spTree>
    <p:extLst>
      <p:ext uri="{BB962C8B-B14F-4D97-AF65-F5344CB8AC3E}">
        <p14:creationId xmlns:p14="http://schemas.microsoft.com/office/powerpoint/2010/main" val="151165808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2.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74387833-FC5C-4245-A3BF-5305B54D3E19}"/>
    </a:ext>
  </a:extLst>
</a:theme>
</file>

<file path=ppt/theme/theme3.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3.potx" id="{60010040-FB05-4F4C-8C92-987A22EFC14F}" vid="{8A0926CE-FFCE-40A6-A065-050108FA550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pfbfa50075a04958bd8757dc155d3e08>
    <Presentation_x0020_Date xmlns="12a172fe-0250-434a-85cf-03b10810c5e5">2015-04-30T00:00:00-07:00</Presentation_x0020_Date>
    <o72fbe6ee5ae4131af0832c08ec51202 xmlns="12a172fe-0250-434a-85cf-03b10810c5e5">
      <Terms xmlns="http://schemas.microsoft.com/office/infopath/2007/PartnerControls"/>
    </o72fbe6ee5ae4131af0832c08ec51202>
    <Event_x0020_Start_x0020_Date xmlns="12a172fe-0250-434a-85cf-03b10810c5e5">2015-04-29T07:00:00+00:00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Andrew Connell;Jeremy Thake</External_x0020_Speaker>
    <Session_x0020_Code xmlns="12a172fe-0250-434a-85cf-03b10810c5e5">3-699</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2015-05-01T07:00:00+00:00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Build 2015</TermName>
          <TermId xmlns="http://schemas.microsoft.com/office/infopath/2007/PartnerControls">54419920-0a06-43b0-b2df-79127b266d93</TermId>
        </TermInfo>
      </Terms>
    </TaxKeywordTaxHTField>
    <TaxCatchAll xmlns="230e9df3-be65-4c73-a93b-d1236ebd677e">
      <Value>173</Value>
      <Value>172</Value>
      <Value>171</Value>
      <Value>170</Value>
    </TaxCatchAll>
    <eb9cf3a3af7b473faa5c9c98148a90a4 xmlns="12a172fe-0250-434a-85cf-03b10810c5e5">
      <Terms xmlns="http://schemas.microsoft.com/office/infopath/2007/PartnerControls"/>
    </eb9cf3a3af7b473faa5c9c98148a90a4>
    <SharingHintHash xmlns="12a172fe-0250-434a-85cf-03b10810c5e5">-103767253</SharingHintHash>
    <SharedWithUsers xmlns="12a172fe-0250-434a-85cf-03b10810c5e5">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5" ma:contentTypeDescription="Create a new document." ma:contentTypeScope="" ma:versionID="9f49739d1da212619d044bf1bfa27251">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d1ec06fbcf9feb71c233288b468d8e39"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sharepoint/v3"/>
    <ds:schemaRef ds:uri="http://schemas.microsoft.com/office/2006/documentManagement/types"/>
    <ds:schemaRef ds:uri="http://purl.org/dc/elements/1.1/"/>
    <ds:schemaRef ds:uri="http://www.w3.org/XML/1998/namespace"/>
    <ds:schemaRef ds:uri="http://schemas.openxmlformats.org/package/2006/metadata/core-properties"/>
    <ds:schemaRef ds:uri="http://purl.org/dc/terms/"/>
    <ds:schemaRef ds:uri="http://purl.org/dc/dcmitype/"/>
    <ds:schemaRef ds:uri="http://schemas.microsoft.com/office/infopath/2007/PartnerControls"/>
    <ds:schemaRef ds:uri="230e9df3-be65-4c73-a93b-d1236ebd677e"/>
    <ds:schemaRef ds:uri="12a172fe-0250-434a-85cf-03b10810c5e5"/>
    <ds:schemaRef ds:uri="http://schemas.microsoft.com/office/2006/metadata/propertie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9E0065C-627B-42FD-A7AD-D2ABAFAC7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Build_2015_Template</Template>
  <TotalTime>371</TotalTime>
  <Words>631</Words>
  <Application>Microsoft Office PowerPoint</Application>
  <PresentationFormat>Custom</PresentationFormat>
  <Paragraphs>157</Paragraphs>
  <Slides>27</Slides>
  <Notes>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27</vt:i4>
      </vt:variant>
    </vt:vector>
  </HeadingPairs>
  <TitlesOfParts>
    <vt:vector size="37" baseType="lpstr">
      <vt:lpstr>ＭＳ Ｐゴシック</vt:lpstr>
      <vt:lpstr>Arial</vt:lpstr>
      <vt:lpstr>Avenir LT Pro 45 Book</vt:lpstr>
      <vt:lpstr>Consolas</vt:lpstr>
      <vt:lpstr>Courier New</vt:lpstr>
      <vt:lpstr>Segoe UI</vt:lpstr>
      <vt:lpstr>Segoe UI Light</vt:lpstr>
      <vt:lpstr>5-30629_Build_Template_WHITE</vt:lpstr>
      <vt:lpstr>5-30629_Build_Template_DARK BLUE</vt:lpstr>
      <vt:lpstr>1_5-30629_Build_Template_WHITE</vt:lpstr>
      <vt:lpstr>PowerPoint Presentation</vt:lpstr>
      <vt:lpstr>Building Office Add-ins using Node.js</vt:lpstr>
      <vt:lpstr>Developer vision</vt:lpstr>
      <vt:lpstr>Topics</vt:lpstr>
      <vt:lpstr>PowerPoint Presentation</vt:lpstr>
      <vt:lpstr>What is Node.js</vt:lpstr>
      <vt:lpstr>Who uses Node.js?</vt:lpstr>
      <vt:lpstr>Node.js Components</vt:lpstr>
      <vt:lpstr>Node.js vs io.js</vt:lpstr>
      <vt:lpstr>PowerPoint Presentation</vt:lpstr>
      <vt:lpstr>Appeal of Node.js &amp; io.js</vt:lpstr>
      <vt:lpstr>PowerPoint Presentation</vt:lpstr>
      <vt:lpstr>Node.js Developer Tooling Options</vt:lpstr>
      <vt:lpstr>PowerPoint Presentation</vt:lpstr>
      <vt:lpstr>PowerPoint Presentation</vt:lpstr>
      <vt:lpstr>Node.js for Websites &amp; Web APIs</vt:lpstr>
      <vt:lpstr>Connect</vt:lpstr>
      <vt:lpstr>Express</vt:lpstr>
      <vt:lpstr>MVC Frameworks in Node.js</vt:lpstr>
      <vt:lpstr>Debugging Node.js Applications</vt:lpstr>
      <vt:lpstr>PowerPoint Presentation</vt:lpstr>
      <vt:lpstr>Office 365, Office Add-ins &amp; SharePoint Add-ins</vt:lpstr>
      <vt:lpstr>Node.js + Office - Things to Consider</vt:lpstr>
      <vt:lpstr>Call to Action</vt:lpstr>
      <vt:lpstr>Developer Program Launch</vt:lpstr>
      <vt:lpstr>Call to action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Office Add-ins using Node.JS</dc:title>
  <dc:subject>Build 2015</dc:subject>
  <dc:creator>Andrew Connell</dc:creator>
  <cp:keywords>Build 2015</cp:keywords>
  <dc:description>Template: Mitchell Derrey, Silver Fox Productions
Formatting: 
Audience Type:</dc:description>
  <cp:lastModifiedBy>Kate Kuzel (Silver Fox)</cp:lastModifiedBy>
  <cp:revision>25</cp:revision>
  <dcterms:created xsi:type="dcterms:W3CDTF">2015-04-10T13:36:36Z</dcterms:created>
  <dcterms:modified xsi:type="dcterms:W3CDTF">2015-04-28T23:24:39Z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