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1183" r:id="rId2"/>
    <p:sldId id="1184" r:id="rId3"/>
    <p:sldId id="1187" r:id="rId4"/>
    <p:sldId id="1193" r:id="rId5"/>
    <p:sldId id="1194" r:id="rId6"/>
    <p:sldId id="1195" r:id="rId7"/>
    <p:sldId id="1196" r:id="rId8"/>
    <p:sldId id="1197" r:id="rId9"/>
    <p:sldId id="1191" r:id="rId10"/>
    <p:sldId id="1188" r:id="rId11"/>
    <p:sldId id="1198" r:id="rId12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英" initials="张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D8EDF4"/>
    <a:srgbClr val="006699"/>
    <a:srgbClr val="000099"/>
    <a:srgbClr val="5A92B5"/>
    <a:srgbClr val="008000"/>
    <a:srgbClr val="FF0000"/>
    <a:srgbClr val="FF9933"/>
    <a:srgbClr val="FFFF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0" autoAdjust="0"/>
    <p:restoredTop sz="91367" autoAdjust="0"/>
  </p:normalViewPr>
  <p:slideViewPr>
    <p:cSldViewPr>
      <p:cViewPr>
        <p:scale>
          <a:sx n="80" d="100"/>
          <a:sy n="80" d="100"/>
        </p:scale>
        <p:origin x="-714" y="204"/>
      </p:cViewPr>
      <p:guideLst>
        <p:guide orient="horz" pos="2886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7C17F1-50E5-44A4-AA3F-8850E2B31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369AD1-7AC3-4854-96EE-BF8EE24CF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3775075" y="4298950"/>
            <a:ext cx="2347913" cy="2201863"/>
            <a:chOff x="3775768" y="4055379"/>
            <a:chExt cx="2347369" cy="2202615"/>
          </a:xfrm>
        </p:grpSpPr>
        <p:pic>
          <p:nvPicPr>
            <p:cNvPr id="3" name="图片 14" descr="MCj03270150000[1]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768" y="4055379"/>
              <a:ext cx="2347369" cy="220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 userDrawn="1"/>
          </p:nvSpPr>
          <p:spPr bwMode="auto">
            <a:xfrm>
              <a:off x="3829546" y="4961737"/>
              <a:ext cx="2210192" cy="1295631"/>
            </a:xfrm>
            <a:prstGeom prst="rect">
              <a:avLst/>
            </a:prstGeom>
            <a:gradFill flip="none" rotWithShape="1">
              <a:gsLst>
                <a:gs pos="1900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9906000" cy="11255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57938"/>
            <a:ext cx="9906000" cy="527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2" descr="Autonavi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404813"/>
            <a:ext cx="1993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452438" y="6434138"/>
            <a:ext cx="900112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</a:rPr>
              <a:t>构建虚拟世界  服务真实生活  共创和谐社会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9144064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9144065" cy="5072098"/>
          </a:xfrm>
        </p:spPr>
        <p:txBody>
          <a:bodyPr/>
          <a:lstStyle>
            <a:lvl1pPr>
              <a:buSzPct val="75000"/>
              <a:defRPr sz="1800"/>
            </a:lvl1pPr>
            <a:lvl2pPr>
              <a:buSzPct val="50000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8929687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4488" y="1230313"/>
            <a:ext cx="4495800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2688" y="1230313"/>
            <a:ext cx="4497387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6434138"/>
            <a:ext cx="9906000" cy="357187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33375"/>
            <a:ext cx="8929687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44488" y="1052513"/>
            <a:ext cx="9217025" cy="0"/>
          </a:xfrm>
          <a:prstGeom prst="line">
            <a:avLst/>
          </a:prstGeom>
          <a:noFill/>
          <a:ln w="15875">
            <a:solidFill>
              <a:srgbClr val="1130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7764463" y="6473825"/>
            <a:ext cx="8159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t>Page </a:t>
            </a:r>
            <a:fld id="{7A4AE6E7-8A2A-4949-8011-E661CA0C2723}" type="slidenum"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pPr algn="ctr" eaLnBrk="0" hangingPunct="0">
                <a:defRPr/>
              </a:pPr>
              <a:t>‹#›</a:t>
            </a:fld>
            <a:r>
              <a:rPr lang="en-GB" altLang="zh-CN" sz="1200">
                <a:latin typeface="Arial" charset="0"/>
                <a:ea typeface="华文楷体" pitchFamily="2" charset="-122"/>
                <a:cs typeface="Arial" charset="0"/>
              </a:rPr>
              <a:t> 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284288"/>
            <a:ext cx="8501063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Text:  18pt. Arial with .75 square bullet</a:t>
            </a:r>
          </a:p>
          <a:p>
            <a:pPr lvl="1"/>
            <a:r>
              <a:rPr lang="en-GB" altLang="zh-CN" dirty="0" smtClean="0"/>
              <a:t>Level 2</a:t>
            </a:r>
          </a:p>
          <a:p>
            <a:pPr lvl="2"/>
            <a:r>
              <a:rPr lang="en-GB" altLang="zh-CN" dirty="0" smtClean="0"/>
              <a:t>Level 3</a:t>
            </a:r>
          </a:p>
          <a:p>
            <a:pPr lvl="3"/>
            <a:r>
              <a:rPr lang="en-GB" altLang="zh-CN" dirty="0" smtClean="0"/>
              <a:t>Level 4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8375650" y="6445250"/>
            <a:ext cx="223838" cy="27463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2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|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44488" y="6499225"/>
            <a:ext cx="165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88" tIns="46794" rIns="89988" bIns="4679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9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PRIVATE &amp; CONFIDENTIAL</a:t>
            </a:r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2001838" y="6600825"/>
            <a:ext cx="71437" cy="73025"/>
          </a:xfrm>
          <a:prstGeom prst="homePlate">
            <a:avLst>
              <a:gd name="adj" fmla="val 100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6" name="图片 11" descr="Autonavi-logo-[200]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4875" y="6537325"/>
            <a:ext cx="1047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47" r:id="rId2"/>
    <p:sldLayoutId id="21474851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n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l"/>
        <a:defRPr sz="16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¾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-"/>
        <a:defRPr sz="1200">
          <a:solidFill>
            <a:schemeClr val="bg2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»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产品介绍 </a:t>
            </a:r>
            <a:r>
              <a:rPr lang="en-US" altLang="zh-CN" dirty="0" smtClean="0"/>
              <a:t>- </a:t>
            </a:r>
            <a:r>
              <a:rPr lang="en-US" altLang="zh-CN" dirty="0" smtClean="0"/>
              <a:t>GS600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0967" y="1214422"/>
            <a:ext cx="5072099" cy="50720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1920 x 1080@30FPS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 FULL HD video resolution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Loop recording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USB data reader mode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Wide vision angle 120 degree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Support to 64GB Micro SD card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Vehicle engine started, video recording starts automatically.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AV OUT or HDMI output, USB data reader mode available.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GPS logger in GPS Google earth map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Collision Data protection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Re-play video data via IR remote controller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Infrared Laser proofread : for checking the view angle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Quick data deletion hole operation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Stop voice recording function: press pause button</a:t>
            </a:r>
            <a:br>
              <a:rPr lang="en-US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of voice recording( 1 minutes) it will stop voice record. </a:t>
            </a:r>
            <a:br>
              <a:rPr lang="en-US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After 1 minutes, start voice record again.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Vehicle speed and time &amp; Date on video.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2" y="1285860"/>
            <a:ext cx="308870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4" y="3714752"/>
            <a:ext cx="3219449" cy="199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1071546"/>
            <a:ext cx="8501122" cy="5072098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309662" y="207167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GPS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初始化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309926" y="207167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GSM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初始化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309662" y="2714620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定位成功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714620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/>
              <a:t>注册中心平台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309662" y="335756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设置时钟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35756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/>
              <a:t>获取配置参数</a:t>
            </a:r>
          </a:p>
        </p:txBody>
      </p:sp>
      <p:sp>
        <p:nvSpPr>
          <p:cNvPr id="12" name="流程图: 决策 11"/>
          <p:cNvSpPr/>
          <p:nvPr/>
        </p:nvSpPr>
        <p:spPr bwMode="auto">
          <a:xfrm>
            <a:off x="2166918" y="4500570"/>
            <a:ext cx="1571636" cy="500066"/>
          </a:xfrm>
          <a:prstGeom prst="flowChartDecision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录像策略判别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347894" y="5286388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停录像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2238356" y="1214422"/>
            <a:ext cx="1214446" cy="428628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上电启动</a:t>
            </a:r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 bwMode="auto">
          <a:xfrm rot="5400000">
            <a:off x="2256216" y="1482315"/>
            <a:ext cx="428628" cy="75009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stCxn id="15" idx="2"/>
          </p:cNvCxnSpPr>
          <p:nvPr/>
        </p:nvCxnSpPr>
        <p:spPr bwMode="auto">
          <a:xfrm rot="16200000" flipH="1">
            <a:off x="3077752" y="1410876"/>
            <a:ext cx="500066" cy="964413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4" idx="2"/>
            <a:endCxn id="6" idx="0"/>
          </p:cNvCxnSpPr>
          <p:nvPr/>
        </p:nvCxnSpPr>
        <p:spPr bwMode="auto">
          <a:xfrm rot="5400000">
            <a:off x="1809728" y="2607463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5" idx="2"/>
            <a:endCxn id="7" idx="0"/>
          </p:cNvCxnSpPr>
          <p:nvPr/>
        </p:nvCxnSpPr>
        <p:spPr bwMode="auto">
          <a:xfrm rot="5400000">
            <a:off x="3809992" y="2607463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6" idx="2"/>
            <a:endCxn id="8" idx="0"/>
          </p:cNvCxnSpPr>
          <p:nvPr/>
        </p:nvCxnSpPr>
        <p:spPr bwMode="auto">
          <a:xfrm rot="5400000">
            <a:off x="1809728" y="3250405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7" idx="2"/>
            <a:endCxn id="10" idx="0"/>
          </p:cNvCxnSpPr>
          <p:nvPr/>
        </p:nvCxnSpPr>
        <p:spPr bwMode="auto">
          <a:xfrm rot="5400000">
            <a:off x="3809992" y="3250405"/>
            <a:ext cx="214314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095348" y="4213230"/>
            <a:ext cx="3571900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3684976" y="3982645"/>
            <a:ext cx="428628" cy="357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8" idx="2"/>
          </p:cNvCxnSpPr>
          <p:nvPr/>
        </p:nvCxnSpPr>
        <p:spPr bwMode="auto">
          <a:xfrm rot="5400000">
            <a:off x="1684712" y="3982645"/>
            <a:ext cx="428628" cy="357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肘形连接符 41"/>
          <p:cNvCxnSpPr>
            <a:endCxn id="12" idx="0"/>
          </p:cNvCxnSpPr>
          <p:nvPr/>
        </p:nvCxnSpPr>
        <p:spPr bwMode="auto">
          <a:xfrm rot="5400000">
            <a:off x="2809860" y="4357694"/>
            <a:ext cx="28575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12" idx="2"/>
            <a:endCxn id="13" idx="0"/>
          </p:cNvCxnSpPr>
          <p:nvPr/>
        </p:nvCxnSpPr>
        <p:spPr bwMode="auto">
          <a:xfrm rot="16200000" flipH="1">
            <a:off x="2811050" y="5142321"/>
            <a:ext cx="285752" cy="2381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stCxn id="13" idx="2"/>
            <a:endCxn id="12" idx="1"/>
          </p:cNvCxnSpPr>
          <p:nvPr/>
        </p:nvCxnSpPr>
        <p:spPr bwMode="auto">
          <a:xfrm rot="5400000" flipH="1">
            <a:off x="2078811" y="4838711"/>
            <a:ext cx="964413" cy="788199"/>
          </a:xfrm>
          <a:prstGeom prst="bentConnector4">
            <a:avLst>
              <a:gd name="adj1" fmla="val -23704"/>
              <a:gd name="adj2" fmla="val 129003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81430" y="4572008"/>
            <a:ext cx="1500198" cy="430887"/>
          </a:xfrm>
          <a:prstGeom prst="rect">
            <a:avLst/>
          </a:prstGeom>
          <a:solidFill>
            <a:schemeClr val="folHlink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录像时间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行驶区域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3881430" y="5286388"/>
            <a:ext cx="1500198" cy="415498"/>
          </a:xfrm>
          <a:prstGeom prst="rect">
            <a:avLst/>
          </a:prstGeom>
          <a:solidFill>
            <a:schemeClr val="folHlink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存储监测</a:t>
            </a:r>
            <a:endParaRPr lang="en-US" altLang="zh-CN" sz="1050" dirty="0" smtClean="0"/>
          </a:p>
          <a:p>
            <a:r>
              <a:rPr lang="en-US" altLang="zh-CN" sz="1050" dirty="0" smtClean="0"/>
              <a:t>2.Sd</a:t>
            </a:r>
            <a:r>
              <a:rPr lang="zh-CN" altLang="en-US" sz="1050" dirty="0" smtClean="0"/>
              <a:t>切换</a:t>
            </a:r>
            <a:endParaRPr lang="en-US" altLang="zh-CN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530" y="1071546"/>
            <a:ext cx="8501122" cy="5072098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5282" y="1428736"/>
            <a:ext cx="8929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zh-CN" altLang="en-US" dirty="0" smtClean="0"/>
              <a:t>外包方应对</a:t>
            </a:r>
            <a:r>
              <a:rPr lang="zh-CN" altLang="en-US" smtClean="0"/>
              <a:t>系统需求及早提</a:t>
            </a:r>
            <a:r>
              <a:rPr lang="zh-CN" altLang="en-US" dirty="0" smtClean="0"/>
              <a:t>出意见和建议，不明白之处及时沟通，尽快确认，前期需要的东西提前通知我方做准备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外包方提供具体的硬件设计方案，包括控制卡、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阵列卡、模具等等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外包方前期是否能提供开发板和开发套件之类的东西，方便我们可以熟悉硬件体系和操作系统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确定设备软件开发的边界，明确哪些模块是对方要做的，总之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和驱动必定是要求外包方提供，且保证稳定、接口设计合理，其他的管理逻辑由我方实现；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/>
            <a:r>
              <a:rPr lang="en-US" altLang="zh-CN" dirty="0" smtClean="0"/>
              <a:t>	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092" y="357166"/>
            <a:ext cx="9144064" cy="668338"/>
          </a:xfrm>
        </p:spPr>
        <p:txBody>
          <a:bodyPr/>
          <a:lstStyle/>
          <a:p>
            <a:r>
              <a:rPr lang="zh-CN" altLang="en-US" dirty="0" smtClean="0"/>
              <a:t>设备形态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20" y="2264830"/>
            <a:ext cx="2180458" cy="166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ADMINI~1\AppData\Local\Temp\SNAGHTML124456a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4" y="1928802"/>
            <a:ext cx="2143140" cy="17416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95348" y="450057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采集部分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8818" y="464344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4174" y="2712361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pic>
        <p:nvPicPr>
          <p:cNvPr id="2058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7380" y="3143248"/>
            <a:ext cx="1642220" cy="1214446"/>
          </a:xfrm>
          <a:prstGeom prst="rect">
            <a:avLst/>
          </a:prstGeom>
          <a:noFill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74" y="1643050"/>
            <a:ext cx="1747836" cy="152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 bwMode="auto">
          <a:xfrm>
            <a:off x="3952868" y="1571612"/>
            <a:ext cx="4714908" cy="29289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096008" y="2543226"/>
            <a:ext cx="78581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95810" y="368623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3264" y="404342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卡阵列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1826" y="3009125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GSM/GPS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844" y="5000636"/>
            <a:ext cx="28575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影像采集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模块，天线内置或外接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单卡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32G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5744" y="5029084"/>
            <a:ext cx="2857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设备电源控制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录像起停控制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通信，传送设备状态，接收中心控制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位置，根据配置规则控制录像启停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卡阵列存储，单卡每天存储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小时，每天切换到不同的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，实现海量存储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功能概</a:t>
            </a:r>
            <a:r>
              <a:rPr lang="zh-CN" altLang="en-US" dirty="0" smtClean="0"/>
              <a:t>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68" y="1285860"/>
            <a:ext cx="3714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 smtClean="0"/>
              <a:t>RF</a:t>
            </a:r>
            <a:r>
              <a:rPr lang="zh-CN" altLang="en-US" sz="1200" dirty="0" smtClean="0"/>
              <a:t>控制： 控制设备通过</a:t>
            </a:r>
            <a:r>
              <a:rPr lang="en-US" altLang="zh-CN" sz="1200" dirty="0" err="1" smtClean="0"/>
              <a:t>Rf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停止录像和开始录像（通过检测</a:t>
            </a:r>
            <a:r>
              <a:rPr lang="en-US" altLang="zh-CN" sz="1200" dirty="0" err="1" smtClean="0"/>
              <a:t>sdhc</a:t>
            </a:r>
            <a:r>
              <a:rPr lang="zh-CN" altLang="en-US" sz="1200" dirty="0" smtClean="0"/>
              <a:t>数据线判别判别是否是录像写入状态）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电源控制：根据录像时间策略，在工作时间段给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供电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时钟管理：设备通过</a:t>
            </a:r>
            <a:r>
              <a:rPr lang="en-US" altLang="zh-CN" sz="1200" dirty="0" smtClean="0"/>
              <a:t>GPS</a:t>
            </a:r>
            <a:r>
              <a:rPr lang="zh-CN" altLang="en-US" sz="1200" dirty="0" smtClean="0"/>
              <a:t>接收卫星时钟</a:t>
            </a:r>
            <a:r>
              <a:rPr lang="en-US" altLang="zh-CN" sz="1200" dirty="0" smtClean="0"/>
              <a:t>(gmt+8)</a:t>
            </a:r>
            <a:r>
              <a:rPr lang="zh-CN" altLang="en-US" sz="1200" dirty="0" smtClean="0"/>
              <a:t>来设置当前设备时钟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时钟未获取时不进行录像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轨迹： 实时上传服务器</a:t>
            </a:r>
            <a:r>
              <a:rPr lang="en-US" altLang="zh-CN" sz="1200" dirty="0" smtClean="0"/>
              <a:t>(5-10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或者滞后压缩上传两种模式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远程监控： 通过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与中心建立连接，实时监控设备状态包括： 设备参数、行驶轨迹、当前录像存储状态、远程复位等等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存储管理： 将每天的录像调度存储到不同的</a:t>
            </a:r>
            <a:r>
              <a:rPr lang="en-US" altLang="zh-CN" sz="1200" dirty="0" err="1" smtClean="0"/>
              <a:t>sd</a:t>
            </a:r>
            <a:r>
              <a:rPr lang="en-US" altLang="zh-CN" sz="1200" dirty="0" smtClean="0"/>
              <a:t> slot</a:t>
            </a:r>
            <a:r>
              <a:rPr lang="zh-CN" altLang="en-US" sz="1200" dirty="0" smtClean="0"/>
              <a:t>上；支持最少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天存储，采用</a:t>
            </a:r>
            <a:r>
              <a:rPr lang="en-US" altLang="zh-CN" sz="1200" dirty="0" err="1" smtClean="0"/>
              <a:t>sd</a:t>
            </a:r>
            <a:r>
              <a:rPr lang="zh-CN" altLang="en-US" sz="1200" dirty="0" smtClean="0"/>
              <a:t>阵列方式实现一卡槽存储一天录像资料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系统管理：上位机软件读写设备配置信息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需增加管理</a:t>
            </a:r>
            <a:r>
              <a:rPr lang="en-US" altLang="zh-CN" sz="1200" dirty="0" err="1" smtClean="0"/>
              <a:t>uart</a:t>
            </a:r>
            <a:r>
              <a:rPr lang="en-US" altLang="zh-CN" sz="1200" dirty="0" smtClean="0"/>
              <a:t>; </a:t>
            </a:r>
          </a:p>
          <a:p>
            <a:pPr marL="228600" indent="-228600">
              <a:buAutoNum type="arabicPeriod" startAt="9"/>
            </a:pPr>
            <a:r>
              <a:rPr lang="zh-CN" altLang="en-US" sz="1200" dirty="0" smtClean="0"/>
              <a:t>工作指示：</a:t>
            </a:r>
            <a:r>
              <a:rPr lang="en-US" altLang="zh-CN" sz="1200" dirty="0" err="1" smtClean="0"/>
              <a:t>gps</a:t>
            </a:r>
            <a:r>
              <a:rPr lang="zh-CN" altLang="en-US" sz="1200" dirty="0" smtClean="0"/>
              <a:t>定位、</a:t>
            </a:r>
            <a:r>
              <a:rPr lang="en-US" altLang="zh-CN" sz="1200" dirty="0" smtClean="0"/>
              <a:t>GSM</a:t>
            </a:r>
            <a:r>
              <a:rPr lang="zh-CN" altLang="en-US" sz="1200" dirty="0" smtClean="0"/>
              <a:t>注册、</a:t>
            </a:r>
            <a:r>
              <a:rPr lang="en-US" altLang="zh-CN" sz="1200" dirty="0" err="1" smtClean="0"/>
              <a:t>sd</a:t>
            </a:r>
            <a:r>
              <a:rPr lang="zh-CN" altLang="en-US" sz="1200" dirty="0" smtClean="0"/>
              <a:t>卡写入指示、</a:t>
            </a:r>
            <a:r>
              <a:rPr lang="en-US" altLang="zh-CN" sz="1200" dirty="0" err="1" smtClean="0"/>
              <a:t>gsm</a:t>
            </a:r>
            <a:r>
              <a:rPr lang="zh-CN" altLang="en-US" sz="1200" dirty="0" smtClean="0"/>
              <a:t>数据传输指示、工作电源指示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电源： </a:t>
            </a:r>
            <a:r>
              <a:rPr lang="en-US" altLang="zh-CN" sz="1200" dirty="0" smtClean="0"/>
              <a:t>12-24V</a:t>
            </a:r>
            <a:r>
              <a:rPr lang="zh-CN" altLang="en-US" sz="1200" dirty="0" smtClean="0"/>
              <a:t>车载</a:t>
            </a:r>
            <a:endParaRPr lang="en-US" altLang="zh-CN" sz="1200" dirty="0" smtClean="0"/>
          </a:p>
          <a:p>
            <a:pPr marL="228600" indent="-228600">
              <a:buFontTx/>
              <a:buAutoNum type="arabicPeriod" startAt="9"/>
            </a:pPr>
            <a:r>
              <a:rPr lang="zh-CN" altLang="en-US" sz="1200" dirty="0" smtClean="0"/>
              <a:t>异常处理：  </a:t>
            </a:r>
            <a:r>
              <a:rPr lang="en-US" altLang="zh-CN" sz="1200" dirty="0" smtClean="0"/>
              <a:t>gs600</a:t>
            </a:r>
            <a:r>
              <a:rPr lang="zh-CN" altLang="en-US" sz="1200" dirty="0" smtClean="0"/>
              <a:t>设备死机复位；看门狗</a:t>
            </a:r>
            <a:endParaRPr lang="en-US" altLang="zh-CN" sz="1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95810" y="3752498"/>
          <a:ext cx="4529979" cy="236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6"/>
                <a:gridCol w="947970"/>
                <a:gridCol w="2440672"/>
                <a:gridCol w="886641"/>
              </a:tblGrid>
              <a:tr h="4184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序号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名称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功能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接口</a:t>
                      </a:r>
                      <a:endParaRPr lang="zh-CN" altLang="en-US" sz="1100" dirty="0"/>
                    </a:p>
                  </a:txBody>
                  <a:tcPr/>
                </a:tc>
              </a:tr>
              <a:tr h="328618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RF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zh-CN" altLang="en-US" sz="1100" baseline="0" dirty="0" smtClean="0"/>
                        <a:t>控制器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控制</a:t>
                      </a:r>
                      <a:r>
                        <a:rPr lang="en-US" altLang="zh-CN" sz="1100" dirty="0" smtClean="0"/>
                        <a:t>gs600</a:t>
                      </a:r>
                      <a:r>
                        <a:rPr lang="zh-CN" altLang="en-US" sz="1100" dirty="0" smtClean="0"/>
                        <a:t>录像启停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9801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GPS</a:t>
                      </a:r>
                      <a:r>
                        <a:rPr lang="zh-CN" altLang="en-US" sz="1100" dirty="0" smtClean="0"/>
                        <a:t>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控制卡同样具有</a:t>
                      </a:r>
                      <a:r>
                        <a:rPr lang="en-US" altLang="zh-CN" sz="1100" dirty="0" err="1" smtClean="0"/>
                        <a:t>gps</a:t>
                      </a:r>
                      <a:r>
                        <a:rPr lang="zh-CN" altLang="en-US" sz="1100" dirty="0" smtClean="0"/>
                        <a:t>模块，接收定位信号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</a:tr>
              <a:tr h="41844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GSM</a:t>
                      </a:r>
                      <a:r>
                        <a:rPr lang="zh-CN" altLang="en-US" sz="1100" dirty="0" smtClean="0"/>
                        <a:t>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建立中心与设备的数据和控制链路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</a:tr>
              <a:tr h="339405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SD</a:t>
                      </a:r>
                      <a:r>
                        <a:rPr lang="en-US" altLang="zh-CN" sz="1100" baseline="0" dirty="0" smtClean="0"/>
                        <a:t> HUB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Sd</a:t>
                      </a:r>
                      <a:r>
                        <a:rPr lang="zh-CN" altLang="en-US" sz="1100" dirty="0" smtClean="0"/>
                        <a:t>卡阵列提供按日分割存储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dirty="0" smtClean="0"/>
                    </a:p>
                  </a:txBody>
                  <a:tcPr/>
                </a:tc>
              </a:tr>
              <a:tr h="41844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FLASH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数据存储空间，用于存放配置信息、</a:t>
                      </a:r>
                      <a:r>
                        <a:rPr lang="en-US" altLang="zh-CN" sz="1100" dirty="0" err="1" smtClean="0"/>
                        <a:t>gps</a:t>
                      </a:r>
                      <a:r>
                        <a:rPr lang="zh-CN" altLang="en-US" sz="1100" dirty="0" smtClean="0"/>
                        <a:t>待处理数据等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1106" y="1142984"/>
            <a:ext cx="5000475" cy="24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</a:t>
            </a:r>
            <a:r>
              <a:rPr lang="zh-CN" altLang="en-US" dirty="0" smtClean="0"/>
              <a:t>件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MCU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1600" b="0" dirty="0" smtClean="0"/>
              <a:t>16</a:t>
            </a:r>
            <a:r>
              <a:rPr lang="zh-CN" altLang="en-US" sz="1600" b="0" dirty="0" smtClean="0"/>
              <a:t>位高频处理器，支持某种压缩算法的开销，例如</a:t>
            </a:r>
            <a:r>
              <a:rPr lang="en-US" altLang="zh-CN" sz="1600" b="0" dirty="0" smtClean="0"/>
              <a:t>: LZSS</a:t>
            </a:r>
            <a:r>
              <a:rPr lang="zh-CN" altLang="en-US" sz="1600" b="0" dirty="0" smtClean="0"/>
              <a:t>等等</a:t>
            </a:r>
            <a:endParaRPr lang="en-US" altLang="zh-CN" sz="1600" b="0" dirty="0" smtClean="0"/>
          </a:p>
          <a:p>
            <a:r>
              <a:rPr lang="zh-CN" altLang="en-US" dirty="0" smtClean="0"/>
              <a:t>外部存储</a:t>
            </a:r>
            <a:r>
              <a:rPr lang="en-US" altLang="zh-CN" dirty="0" smtClean="0"/>
              <a:t>flash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至少</a:t>
            </a:r>
            <a:r>
              <a:rPr lang="en-US" altLang="zh-CN" sz="1600" b="0" dirty="0" smtClean="0"/>
              <a:t>256k</a:t>
            </a:r>
            <a:r>
              <a:rPr lang="zh-CN" altLang="en-US" sz="1600" b="0" dirty="0" smtClean="0"/>
              <a:t>数据存储空间，轨迹数据要被暂存，所以要求</a:t>
            </a:r>
            <a:r>
              <a:rPr lang="en-US" altLang="zh-CN" sz="1600" b="0" dirty="0" smtClean="0"/>
              <a:t>flash</a:t>
            </a:r>
            <a:r>
              <a:rPr lang="zh-CN" altLang="en-US" sz="1600" b="0" dirty="0" smtClean="0"/>
              <a:t>稳定、性能好，重复擦写坏块率低</a:t>
            </a:r>
            <a:endParaRPr lang="en-US" altLang="zh-CN" sz="1600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数据估算：经纬度</a:t>
            </a:r>
            <a:r>
              <a:rPr lang="en-US" altLang="zh-CN" sz="1600" b="0" dirty="0" smtClean="0"/>
              <a:t>(8bytes),</a:t>
            </a:r>
            <a:r>
              <a:rPr lang="zh-CN" altLang="en-US" sz="1600" b="0" dirty="0" smtClean="0"/>
              <a:t>时间</a:t>
            </a:r>
            <a:r>
              <a:rPr lang="en-US" altLang="zh-CN" sz="1600" b="0" dirty="0" smtClean="0"/>
              <a:t>(4bytes),</a:t>
            </a:r>
            <a:r>
              <a:rPr lang="zh-CN" altLang="en-US" sz="1600" b="0" dirty="0" smtClean="0"/>
              <a:t>速度</a:t>
            </a:r>
            <a:r>
              <a:rPr lang="en-US" altLang="zh-CN" sz="1600" b="0" dirty="0" smtClean="0"/>
              <a:t>(4),</a:t>
            </a:r>
            <a:r>
              <a:rPr lang="zh-CN" altLang="en-US" sz="1600" b="0" dirty="0" smtClean="0"/>
              <a:t>方向</a:t>
            </a:r>
            <a:r>
              <a:rPr lang="en-US" altLang="zh-CN" sz="1600" b="0" dirty="0" smtClean="0"/>
              <a:t>(4),</a:t>
            </a:r>
            <a:r>
              <a:rPr lang="zh-CN" altLang="en-US" sz="1600" b="0" dirty="0" smtClean="0"/>
              <a:t>搜星数</a:t>
            </a:r>
            <a:r>
              <a:rPr lang="en-US" altLang="zh-CN" sz="1600" b="0" dirty="0" smtClean="0"/>
              <a:t>(4),</a:t>
            </a:r>
            <a:r>
              <a:rPr lang="zh-CN" altLang="en-US" sz="1600" b="0" dirty="0" smtClean="0"/>
              <a:t>共计 </a:t>
            </a:r>
            <a:r>
              <a:rPr lang="en-US" altLang="zh-CN" sz="1600" b="0" dirty="0" smtClean="0"/>
              <a:t>24</a:t>
            </a:r>
            <a:r>
              <a:rPr lang="zh-CN" altLang="en-US" sz="1600" b="0" dirty="0" smtClean="0"/>
              <a:t>字节，</a:t>
            </a:r>
            <a:endParaRPr lang="en-US" altLang="zh-CN" sz="1600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日工作</a:t>
            </a:r>
            <a:r>
              <a:rPr lang="en-US" altLang="zh-CN" sz="1600" b="0" dirty="0" smtClean="0"/>
              <a:t>10</a:t>
            </a:r>
            <a:r>
              <a:rPr lang="zh-CN" altLang="en-US" sz="1600" b="0" dirty="0" smtClean="0"/>
              <a:t>小时，</a:t>
            </a:r>
            <a:r>
              <a:rPr lang="en-US" altLang="zh-CN" sz="1600" b="0" dirty="0" smtClean="0"/>
              <a:t>5</a:t>
            </a:r>
            <a:r>
              <a:rPr lang="zh-CN" altLang="en-US" sz="1600" b="0" dirty="0" smtClean="0"/>
              <a:t>秒记录一次</a:t>
            </a:r>
            <a:r>
              <a:rPr lang="en-US" altLang="zh-CN" sz="1600" b="0" dirty="0" err="1" smtClean="0"/>
              <a:t>gps</a:t>
            </a:r>
            <a:r>
              <a:rPr lang="zh-CN" altLang="en-US" sz="1600" b="0" dirty="0" smtClean="0"/>
              <a:t>数据，共计数据</a:t>
            </a:r>
            <a:r>
              <a:rPr lang="en-US" altLang="zh-CN" sz="1600" b="0" dirty="0" smtClean="0"/>
              <a:t>168k</a:t>
            </a:r>
            <a:r>
              <a:rPr lang="zh-CN" altLang="en-US" sz="1600" b="0" dirty="0" smtClean="0"/>
              <a:t>需要暂存，网传时需要压缩处理</a:t>
            </a:r>
            <a:endParaRPr lang="en-US" altLang="zh-CN" sz="1600" b="0" dirty="0" smtClean="0"/>
          </a:p>
          <a:p>
            <a:r>
              <a:rPr lang="en-US" altLang="zh-CN" dirty="0" smtClean="0"/>
              <a:t>RF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通过</a:t>
            </a:r>
            <a:r>
              <a:rPr lang="en-US" altLang="zh-CN" sz="1600" b="0" dirty="0" smtClean="0"/>
              <a:t>RF</a:t>
            </a:r>
            <a:r>
              <a:rPr lang="zh-CN" altLang="en-US" sz="1600" b="0" dirty="0" smtClean="0"/>
              <a:t>控制</a:t>
            </a:r>
            <a:r>
              <a:rPr lang="en-US" altLang="zh-CN" sz="1600" b="0" dirty="0" smtClean="0"/>
              <a:t>gs600</a:t>
            </a:r>
            <a:r>
              <a:rPr lang="zh-CN" altLang="en-US" sz="1600" b="0" dirty="0" smtClean="0"/>
              <a:t>停止录像和开始录像（通过检测</a:t>
            </a:r>
            <a:r>
              <a:rPr lang="en-US" altLang="zh-CN" sz="1600" b="0" dirty="0" err="1" smtClean="0"/>
              <a:t>sdhc</a:t>
            </a:r>
            <a:r>
              <a:rPr lang="zh-CN" altLang="en-US" sz="1600" b="0" dirty="0" smtClean="0"/>
              <a:t>数据线判别判别是否是录像写入状态）</a:t>
            </a:r>
            <a:endParaRPr lang="en-US" altLang="zh-CN" sz="1600" b="0" dirty="0" smtClean="0"/>
          </a:p>
          <a:p>
            <a:r>
              <a:rPr lang="zh-CN" altLang="en-US" dirty="0" smtClean="0"/>
              <a:t>时钟管理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设备接收</a:t>
            </a:r>
            <a:r>
              <a:rPr lang="en-US" altLang="zh-CN" sz="1600" b="0" dirty="0" smtClean="0"/>
              <a:t>GPS</a:t>
            </a:r>
            <a:r>
              <a:rPr lang="zh-CN" altLang="en-US" sz="1600" b="0" dirty="0" smtClean="0"/>
              <a:t>时钟</a:t>
            </a:r>
            <a:r>
              <a:rPr lang="en-US" altLang="zh-CN" sz="1600" b="0" dirty="0" smtClean="0"/>
              <a:t>(gmt+8)</a:t>
            </a:r>
            <a:r>
              <a:rPr lang="zh-CN" altLang="en-US" sz="1600" b="0" dirty="0" smtClean="0"/>
              <a:t>作为当前设备系统时钟，未定位时禁止录像采集。</a:t>
            </a:r>
            <a:endParaRPr lang="en-US" altLang="zh-CN" sz="1600" b="0" dirty="0" smtClean="0"/>
          </a:p>
          <a:p>
            <a:r>
              <a:rPr lang="zh-CN" altLang="en-US" sz="1600" dirty="0" smtClean="0"/>
              <a:t>串口</a:t>
            </a:r>
            <a:endParaRPr lang="en-US" altLang="zh-CN" sz="160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需要三个串口分别用于</a:t>
            </a:r>
            <a:r>
              <a:rPr lang="en-US" altLang="zh-CN" sz="1600" b="0" dirty="0" smtClean="0"/>
              <a:t>GPRS</a:t>
            </a:r>
            <a:r>
              <a:rPr lang="zh-CN" altLang="en-US" sz="1600" b="0" dirty="0" smtClean="0"/>
              <a:t>通信、</a:t>
            </a:r>
            <a:r>
              <a:rPr lang="en-US" altLang="zh-CN" sz="1600" b="0" dirty="0" smtClean="0"/>
              <a:t>GPS</a:t>
            </a:r>
            <a:r>
              <a:rPr lang="zh-CN" altLang="en-US" sz="1600" b="0" dirty="0" smtClean="0"/>
              <a:t>接收、上位机控制软件通信 。</a:t>
            </a:r>
            <a:endParaRPr lang="en-US" altLang="zh-CN" sz="1600" b="0" dirty="0" smtClean="0"/>
          </a:p>
          <a:p>
            <a:pPr>
              <a:lnSpc>
                <a:spcPct val="100000"/>
              </a:lnSpc>
              <a:buNone/>
            </a:pPr>
            <a:r>
              <a:rPr lang="zh-CN" altLang="en-US" sz="1600" b="0" dirty="0" smtClean="0"/>
              <a:t>波特率支持</a:t>
            </a:r>
            <a:r>
              <a:rPr lang="en-US" altLang="zh-CN" sz="1600" b="0" dirty="0" smtClean="0"/>
              <a:t>4800 – 256000 </a:t>
            </a:r>
            <a:r>
              <a:rPr lang="zh-CN" altLang="en-US" sz="1600" b="0" dirty="0" smtClean="0"/>
              <a:t>，支持硬件握手，校验</a:t>
            </a:r>
            <a:endParaRPr lang="en-US" altLang="zh-CN" sz="1600" b="0" dirty="0" smtClean="0"/>
          </a:p>
          <a:p>
            <a:pPr>
              <a:buNone/>
            </a:pP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电源管理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工作电压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12-32V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电压输入，浪涌保护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输出电压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12V 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供电，根据录像时间策略，在工作时间段给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工作状态指示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smtClean="0"/>
              <a:t>	</a:t>
            </a:r>
            <a:r>
              <a:rPr lang="zh-CN" altLang="en-US" sz="1600" b="0" dirty="0" smtClean="0"/>
              <a:t>供电状态、</a:t>
            </a:r>
            <a:r>
              <a:rPr lang="en-US" altLang="zh-CN" sz="1600" b="0" dirty="0" smtClean="0"/>
              <a:t>GPS</a:t>
            </a:r>
            <a:r>
              <a:rPr lang="zh-CN" altLang="en-US" sz="1600" b="0" dirty="0" smtClean="0"/>
              <a:t>已定位、</a:t>
            </a:r>
            <a:r>
              <a:rPr lang="en-US" altLang="zh-CN" sz="1600" b="0" dirty="0" smtClean="0"/>
              <a:t>GSM</a:t>
            </a:r>
            <a:r>
              <a:rPr lang="zh-CN" altLang="en-US" sz="1600" b="0" dirty="0" smtClean="0"/>
              <a:t>已注册网络、</a:t>
            </a:r>
            <a:r>
              <a:rPr lang="en-US" altLang="zh-CN" sz="1600" b="0" dirty="0" smtClean="0"/>
              <a:t>GSM</a:t>
            </a:r>
            <a:r>
              <a:rPr lang="zh-CN" altLang="en-US" sz="1600" b="0" dirty="0" smtClean="0"/>
              <a:t>数据传输中、异常报警、</a:t>
            </a:r>
            <a:r>
              <a:rPr lang="en-US" altLang="zh-CN" sz="1600" b="0" dirty="0" err="1" smtClean="0"/>
              <a:t>sd</a:t>
            </a:r>
            <a:r>
              <a:rPr lang="zh-CN" altLang="en-US" sz="1600" b="0" dirty="0" smtClean="0"/>
              <a:t>卡数据写入中</a:t>
            </a:r>
            <a:endParaRPr lang="en-US" altLang="zh-CN" sz="1600" b="0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472" y="3429000"/>
          <a:ext cx="515938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177"/>
                <a:gridCol w="1014643"/>
                <a:gridCol w="775903"/>
                <a:gridCol w="848832"/>
                <a:gridCol w="848832"/>
              </a:tblGrid>
              <a:tr h="24747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 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LED 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供电状态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GPS</a:t>
                      </a:r>
                      <a:r>
                        <a:rPr lang="zh-CN" altLang="en-US" sz="1400" dirty="0" smtClean="0"/>
                        <a:t>已定位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GSM</a:t>
                      </a:r>
                      <a:r>
                        <a:rPr lang="zh-CN" altLang="en-US" sz="1400" dirty="0" smtClean="0"/>
                        <a:t>已注册网络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GSM</a:t>
                      </a:r>
                      <a:r>
                        <a:rPr lang="zh-CN" altLang="en-US" sz="1400" dirty="0" smtClean="0"/>
                        <a:t>数据传输中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异常报警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4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sd</a:t>
                      </a:r>
                      <a:r>
                        <a:rPr lang="zh-CN" altLang="en-US" sz="1400" dirty="0" smtClean="0"/>
                        <a:t>卡数据写入中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flash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GSM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None/>
            </a:pPr>
            <a:r>
              <a:rPr lang="zh-CN" altLang="en-US" sz="1600" b="0" dirty="0" smtClean="0"/>
              <a:t>支持</a:t>
            </a:r>
            <a:r>
              <a:rPr lang="en-US" altLang="zh-CN" sz="1600" b="0" dirty="0" smtClean="0"/>
              <a:t>CMNET</a:t>
            </a:r>
            <a:r>
              <a:rPr lang="zh-CN" altLang="en-US" sz="1600" b="0" dirty="0" smtClean="0"/>
              <a:t>网络，</a:t>
            </a:r>
            <a:r>
              <a:rPr lang="en-US" altLang="zh-CN" sz="1600" b="0" dirty="0" smtClean="0"/>
              <a:t>AT</a:t>
            </a:r>
            <a:r>
              <a:rPr lang="zh-CN" altLang="en-US" sz="1600" b="0" dirty="0" smtClean="0"/>
              <a:t>指令集，稳定且通信质量好</a:t>
            </a:r>
            <a:endParaRPr lang="en-US" altLang="zh-CN" sz="1600" b="0" dirty="0" smtClean="0"/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sz="1600" b="0" dirty="0" smtClean="0"/>
              <a:t>定位性能、精度好</a:t>
            </a:r>
            <a:endParaRPr lang="en-US" altLang="zh-CN" sz="1600" b="0" dirty="0" smtClean="0"/>
          </a:p>
          <a:p>
            <a:r>
              <a:rPr lang="en-US" altLang="zh-CN" dirty="0" err="1" smtClean="0"/>
              <a:t>Sd</a:t>
            </a:r>
            <a:r>
              <a:rPr lang="zh-CN" altLang="en-US" dirty="0" smtClean="0"/>
              <a:t>阵列卡</a:t>
            </a:r>
            <a:endParaRPr lang="en-US" altLang="zh-CN" dirty="0" smtClean="0"/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为了便于数据获取，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阵列卡与控制卡分离设计，工作时将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阵列卡插入控制卡的插槽即可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充分考虑阵列卡频繁插拔的便捷、稳定和牢固；至少支持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路卡槽，工作时将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sdhc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桥接到某一个卡槽，实现一天一卡的存储方式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zh-CN" altLang="en-US" dirty="0" smtClean="0"/>
              <a:t>按键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一个开机按键，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秒关机，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秒关机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模具设计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设计紧凑、结构合理，便于数据维护、安装；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、控制卡、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阵列卡在模具中的布局合理，插拔卡应提供轨道； 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600" b="0" dirty="0" smtClean="0"/>
              <a:t>温度、防尘、减震要求</a:t>
            </a:r>
            <a:endParaRPr lang="en-US" altLang="zh-CN" sz="1600" b="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</a:t>
            </a:r>
            <a:r>
              <a:rPr lang="zh-CN" altLang="en-US" dirty="0" smtClean="0"/>
              <a:t>件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err="1" smtClean="0"/>
              <a:t>UCosII</a:t>
            </a:r>
            <a:r>
              <a:rPr lang="zh-CN" altLang="en-US" sz="1600" b="0" dirty="0" smtClean="0"/>
              <a:t>系统或者其他，提供内存访问、时钟、中断、文件系统管理、</a:t>
            </a:r>
            <a:r>
              <a:rPr lang="en-US" altLang="zh-CN" sz="1600" b="0" dirty="0" err="1" smtClean="0"/>
              <a:t>io</a:t>
            </a:r>
            <a:r>
              <a:rPr lang="zh-CN" altLang="en-US" sz="1600" b="0" dirty="0" smtClean="0"/>
              <a:t>设备管理等接口</a:t>
            </a:r>
            <a:endParaRPr lang="en-US" altLang="zh-CN" sz="1600" b="0" dirty="0" smtClean="0"/>
          </a:p>
          <a:p>
            <a:r>
              <a:rPr lang="zh-CN" altLang="en-US" dirty="0" smtClean="0"/>
              <a:t>存储驱动（</a:t>
            </a:r>
            <a:r>
              <a:rPr lang="en-US" altLang="zh-CN" dirty="0" smtClean="0"/>
              <a:t>flash)</a:t>
            </a:r>
          </a:p>
          <a:p>
            <a:pPr marL="228600" indent="-228600">
              <a:buNone/>
            </a:pPr>
            <a:r>
              <a:rPr lang="zh-CN" altLang="en-US" sz="1600" b="0" dirty="0" smtClean="0"/>
              <a:t>提供读写外部</a:t>
            </a:r>
            <a:r>
              <a:rPr lang="en-US" altLang="zh-CN" sz="1600" b="0" dirty="0" err="1" smtClean="0"/>
              <a:t>flah</a:t>
            </a:r>
            <a:r>
              <a:rPr lang="en-US" altLang="zh-CN" sz="1600" b="0" dirty="0" smtClean="0"/>
              <a:t> </a:t>
            </a:r>
            <a:r>
              <a:rPr lang="zh-CN" altLang="en-US" sz="1600" b="0" dirty="0" smtClean="0"/>
              <a:t>的接口，最好是</a:t>
            </a:r>
            <a:r>
              <a:rPr lang="en-US" altLang="zh-CN" sz="1600" b="0" dirty="0" smtClean="0"/>
              <a:t>c</a:t>
            </a:r>
            <a:r>
              <a:rPr lang="zh-CN" altLang="en-US" sz="1600" b="0" dirty="0" smtClean="0"/>
              <a:t>接口，</a:t>
            </a:r>
            <a:r>
              <a:rPr lang="en-US" altLang="zh-CN" sz="1600" b="0" dirty="0" smtClean="0"/>
              <a:t>flash</a:t>
            </a:r>
            <a:r>
              <a:rPr lang="zh-CN" altLang="en-US" sz="1600" b="0" dirty="0" smtClean="0"/>
              <a:t>最好有文件系统管理驱动和接口。</a:t>
            </a:r>
            <a:endParaRPr lang="en-US" altLang="zh-CN" sz="1600" b="0" dirty="0" smtClean="0"/>
          </a:p>
          <a:p>
            <a:r>
              <a:rPr lang="en-US" altLang="zh-CN" dirty="0" err="1" smtClean="0"/>
              <a:t>Sd</a:t>
            </a:r>
            <a:r>
              <a:rPr lang="zh-CN" altLang="en-US" dirty="0" smtClean="0"/>
              <a:t>阵列卡驱动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存储卡槽切换（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0-15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），查询当前工作卡槽编号、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sdhc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写入数据状态监测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LED</a:t>
            </a:r>
            <a:r>
              <a:rPr lang="zh-CN" altLang="en-US" dirty="0" smtClean="0"/>
              <a:t>控制驱动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的调用接口，或者其他控制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的接口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RF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提供控制驱动用于控制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设备录像启动和停止，配置</a:t>
            </a:r>
            <a:r>
              <a:rPr lang="en-US" altLang="zh-CN" sz="1400" b="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的数据检测接口可正确控制录像启停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电源驱动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提供 设备关机、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gs600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供电和断电功能接口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系统管理接口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b="0" dirty="0" smtClean="0"/>
              <a:t>支持</a:t>
            </a:r>
            <a:r>
              <a:rPr lang="en-US" altLang="zh-CN" b="0" dirty="0" err="1" smtClean="0"/>
              <a:t>gps</a:t>
            </a:r>
            <a:r>
              <a:rPr lang="zh-CN" altLang="en-US" b="0" dirty="0" smtClean="0"/>
              <a:t>模块复位、</a:t>
            </a:r>
            <a:r>
              <a:rPr lang="en-US" altLang="zh-CN" b="0" dirty="0" err="1" smtClean="0"/>
              <a:t>gsm</a:t>
            </a:r>
            <a:r>
              <a:rPr lang="zh-CN" altLang="en-US" b="0" dirty="0" smtClean="0"/>
              <a:t>模块等</a:t>
            </a:r>
            <a:r>
              <a:rPr lang="en-US" altLang="zh-CN" b="0" dirty="0" err="1" smtClean="0"/>
              <a:t>io</a:t>
            </a:r>
            <a:r>
              <a:rPr lang="zh-CN" altLang="en-US" b="0" dirty="0" smtClean="0"/>
              <a:t>控制</a:t>
            </a:r>
            <a:endParaRPr lang="en-US" altLang="zh-CN" b="0" dirty="0" smtClean="0"/>
          </a:p>
          <a:p>
            <a:pPr>
              <a:buNone/>
            </a:pPr>
            <a:r>
              <a:rPr lang="zh-CN" altLang="en-US" b="0" dirty="0" smtClean="0"/>
              <a:t>提供串口与上位机通信，提供系统配置、烧写、软件升级、程序调试接口</a:t>
            </a:r>
            <a:endParaRPr lang="en-US" altLang="zh-CN" b="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</a:t>
            </a:r>
            <a:r>
              <a:rPr lang="zh-CN" altLang="en-US" dirty="0" smtClean="0"/>
              <a:t>统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44" y="1071546"/>
            <a:ext cx="5786477" cy="5072098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中心管理系统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b="0" dirty="0" smtClean="0"/>
              <a:t>	</a:t>
            </a:r>
            <a:r>
              <a:rPr lang="zh-CN" altLang="en-US" sz="1400" b="0" dirty="0" smtClean="0"/>
              <a:t>终端管理</a:t>
            </a:r>
            <a:r>
              <a:rPr lang="en-US" altLang="zh-CN" sz="1400" b="0" dirty="0" smtClean="0"/>
              <a:t>: </a:t>
            </a:r>
            <a:r>
              <a:rPr lang="zh-CN" altLang="en-US" sz="1400" b="0" dirty="0" smtClean="0"/>
              <a:t>添加、删除、修改维护终端设备信息</a:t>
            </a:r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策略管理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根据历史采集轨迹，分析和规划出合理的采集路段和区域，形成计划并下发到终端设备</a:t>
            </a:r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监控管理</a:t>
            </a:r>
            <a:r>
              <a:rPr lang="en-US" altLang="zh-CN" sz="1400" b="0" dirty="0" smtClean="0"/>
              <a:t>: </a:t>
            </a:r>
            <a:r>
              <a:rPr lang="zh-CN" altLang="en-US" sz="1400" b="0" dirty="0" smtClean="0"/>
              <a:t>记录终端的</a:t>
            </a:r>
            <a:r>
              <a:rPr lang="en-US" altLang="zh-CN" sz="1400" b="0" dirty="0" err="1" smtClean="0"/>
              <a:t>gps</a:t>
            </a:r>
            <a:r>
              <a:rPr lang="zh-CN" altLang="en-US" sz="1400" b="0" dirty="0" smtClean="0"/>
              <a:t>轨迹和运行状态</a:t>
            </a:r>
            <a:endParaRPr lang="en-US" altLang="zh-CN" sz="1600" dirty="0" smtClean="0"/>
          </a:p>
          <a:p>
            <a:r>
              <a:rPr lang="zh-CN" altLang="en-US" dirty="0" smtClean="0"/>
              <a:t>主机软件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200" b="0" dirty="0" smtClean="0"/>
              <a:t>电源管理</a:t>
            </a:r>
            <a:r>
              <a:rPr lang="en-US" altLang="zh-CN" sz="1200" b="0" dirty="0" smtClean="0"/>
              <a:t>:    </a:t>
            </a:r>
            <a:r>
              <a:rPr lang="zh-CN" altLang="en-US" sz="1200" b="0" dirty="0" smtClean="0"/>
              <a:t>为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供电，控制其是否进入工作状态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存储管理： 调度每天的存储录像到不同的</a:t>
            </a:r>
            <a:r>
              <a:rPr lang="en-US" altLang="zh-CN" sz="1200" b="0" dirty="0" err="1" smtClean="0"/>
              <a:t>sd</a:t>
            </a:r>
            <a:r>
              <a:rPr lang="zh-CN" altLang="en-US" sz="1200" b="0" dirty="0" smtClean="0"/>
              <a:t>阵列槽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RF</a:t>
            </a:r>
            <a:r>
              <a:rPr lang="zh-CN" altLang="en-US" sz="1200" b="0" dirty="0" smtClean="0"/>
              <a:t>控制：    通过红外控制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录像启、停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策略管理</a:t>
            </a:r>
            <a:r>
              <a:rPr lang="en-US" altLang="zh-CN" sz="1200" b="0" dirty="0" smtClean="0"/>
              <a:t>:   </a:t>
            </a:r>
            <a:r>
              <a:rPr lang="zh-CN" altLang="en-US" sz="1200" b="0" dirty="0" smtClean="0"/>
              <a:t>连接中心平台，获取配置录像策略，控制设备录像行为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系统管理： 主机状态监控、轨迹上报、异常报警</a:t>
            </a:r>
            <a:endParaRPr lang="en-US" altLang="zh-CN" dirty="0" smtClean="0"/>
          </a:p>
          <a:p>
            <a:r>
              <a:rPr lang="zh-CN" altLang="en-US" dirty="0" smtClean="0"/>
              <a:t>上位机软件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b="0" dirty="0" smtClean="0"/>
              <a:t>上位机通过串口连接设备实现数据通信完成系统配置、管理、升级</a:t>
            </a:r>
            <a:endParaRPr lang="zh-CN" altLang="en-US" sz="1400" b="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7310454" y="1500174"/>
            <a:ext cx="1285884" cy="928694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中心管理系统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6667512" y="3071810"/>
            <a:ext cx="914400" cy="91440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/>
              <a:t>主机软件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8610632" y="3071810"/>
            <a:ext cx="914400" cy="91440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上位机软件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 bwMode="auto">
          <a:xfrm rot="5400000">
            <a:off x="7310454" y="2428868"/>
            <a:ext cx="642942" cy="642942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 bwMode="auto">
          <a:xfrm rot="10800000">
            <a:off x="7581912" y="3529010"/>
            <a:ext cx="102872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024702" y="257174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GSM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718269" y="3457518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utonavi">
  <a:themeElements>
    <a:clrScheme name="2_Autonavi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Autonavi">
      <a:majorFont>
        <a:latin typeface="Arial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15875" cap="flat" cmpd="sng" algn="ctr">
          <a:solidFill>
            <a:srgbClr val="C00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13038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solidFill>
          <a:schemeClr val="folHlink"/>
        </a:solidFill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2_Autonavi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64778</TotalTime>
  <Words>1587</Words>
  <Application>Microsoft Office PowerPoint</Application>
  <PresentationFormat>A4 纸张(210x297 毫米)</PresentationFormat>
  <Paragraphs>183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2_Autonavi</vt:lpstr>
      <vt:lpstr>产品介绍 - GS600</vt:lpstr>
      <vt:lpstr>设备形态</vt:lpstr>
      <vt:lpstr>功能概述</vt:lpstr>
      <vt:lpstr>硬件配置</vt:lpstr>
      <vt:lpstr>硬件配置</vt:lpstr>
      <vt:lpstr>硬件配置</vt:lpstr>
      <vt:lpstr>软件配置</vt:lpstr>
      <vt:lpstr>软件配置</vt:lpstr>
      <vt:lpstr>系统介绍</vt:lpstr>
      <vt:lpstr>运行流程</vt:lpstr>
      <vt:lpstr>一些要求</vt:lpstr>
    </vt:vector>
  </TitlesOfParts>
  <Company>AutoNavi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Winston</dc:creator>
  <cp:lastModifiedBy>scott</cp:lastModifiedBy>
  <cp:revision>6713</cp:revision>
  <dcterms:created xsi:type="dcterms:W3CDTF">2005-11-05T03:08:08Z</dcterms:created>
  <dcterms:modified xsi:type="dcterms:W3CDTF">2012-04-25T07:29:58Z</dcterms:modified>
</cp:coreProperties>
</file>