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commentAuthors.xml" ContentType="application/vnd.openxmlformats-officedocument.presentationml.commentAuthor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1" r:id="rId1"/>
  </p:sldMasterIdLst>
  <p:notesMasterIdLst>
    <p:notesMasterId r:id="rId14"/>
  </p:notesMasterIdLst>
  <p:handoutMasterIdLst>
    <p:handoutMasterId r:id="rId15"/>
  </p:handoutMasterIdLst>
  <p:sldIdLst>
    <p:sldId id="1192" r:id="rId2"/>
    <p:sldId id="1208" r:id="rId3"/>
    <p:sldId id="1207" r:id="rId4"/>
    <p:sldId id="1195" r:id="rId5"/>
    <p:sldId id="1196" r:id="rId6"/>
    <p:sldId id="1198" r:id="rId7"/>
    <p:sldId id="1199" r:id="rId8"/>
    <p:sldId id="1200" r:id="rId9"/>
    <p:sldId id="1201" r:id="rId10"/>
    <p:sldId id="1202" r:id="rId11"/>
    <p:sldId id="1203" r:id="rId12"/>
    <p:sldId id="1206" r:id="rId13"/>
  </p:sldIdLst>
  <p:sldSz cx="9906000" cy="6858000" type="A4"/>
  <p:notesSz cx="6797675" cy="9926638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113038"/>
        </a:solidFill>
        <a:latin typeface="华文细黑" pitchFamily="2" charset="-122"/>
        <a:ea typeface="华文细黑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113038"/>
        </a:solidFill>
        <a:latin typeface="华文细黑" pitchFamily="2" charset="-122"/>
        <a:ea typeface="华文细黑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113038"/>
        </a:solidFill>
        <a:latin typeface="华文细黑" pitchFamily="2" charset="-122"/>
        <a:ea typeface="华文细黑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113038"/>
        </a:solidFill>
        <a:latin typeface="华文细黑" pitchFamily="2" charset="-122"/>
        <a:ea typeface="华文细黑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113038"/>
        </a:solidFill>
        <a:latin typeface="华文细黑" pitchFamily="2" charset="-122"/>
        <a:ea typeface="华文细黑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rgbClr val="113038"/>
        </a:solidFill>
        <a:latin typeface="华文细黑" pitchFamily="2" charset="-122"/>
        <a:ea typeface="华文细黑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rgbClr val="113038"/>
        </a:solidFill>
        <a:latin typeface="华文细黑" pitchFamily="2" charset="-122"/>
        <a:ea typeface="华文细黑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rgbClr val="113038"/>
        </a:solidFill>
        <a:latin typeface="华文细黑" pitchFamily="2" charset="-122"/>
        <a:ea typeface="华文细黑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rgbClr val="113038"/>
        </a:solidFill>
        <a:latin typeface="华文细黑" pitchFamily="2" charset="-122"/>
        <a:ea typeface="华文细黑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张英" initials="张英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99"/>
    <a:srgbClr val="00CC99"/>
    <a:srgbClr val="D8EDF4"/>
    <a:srgbClr val="006699"/>
    <a:srgbClr val="000099"/>
    <a:srgbClr val="5A92B5"/>
    <a:srgbClr val="008000"/>
    <a:srgbClr val="FF0000"/>
    <a:srgbClr val="FF9933"/>
    <a:srgbClr val="FFFFC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E171933-4619-4E11-9A3F-F7608DF75F80}" styleName="中度样式 1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7347" autoAdjust="0"/>
    <p:restoredTop sz="91367" autoAdjust="0"/>
  </p:normalViewPr>
  <p:slideViewPr>
    <p:cSldViewPr>
      <p:cViewPr>
        <p:scale>
          <a:sx n="80" d="100"/>
          <a:sy n="80" d="100"/>
        </p:scale>
        <p:origin x="-612" y="204"/>
      </p:cViewPr>
      <p:guideLst>
        <p:guide orient="horz" pos="2886"/>
        <p:guide pos="3120"/>
      </p:guideLst>
    </p:cSldViewPr>
  </p:slideViewPr>
  <p:outlineViewPr>
    <p:cViewPr>
      <p:scale>
        <a:sx n="50" d="100"/>
        <a:sy n="5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0" d="100"/>
          <a:sy n="50" d="100"/>
        </p:scale>
        <p:origin x="-2640" y="-90"/>
      </p:cViewPr>
      <p:guideLst>
        <p:guide orient="horz" pos="3127"/>
        <p:guide pos="214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2D7C17F1-50E5-44A4-AA3F-8850E2B31E2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2788" y="744538"/>
            <a:ext cx="5376862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42369AD1-7AC3-4854-96EE-BF8EE24CFA5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1"/>
          <p:cNvGrpSpPr>
            <a:grpSpLocks/>
          </p:cNvGrpSpPr>
          <p:nvPr userDrawn="1"/>
        </p:nvGrpSpPr>
        <p:grpSpPr bwMode="auto">
          <a:xfrm>
            <a:off x="3775075" y="4298950"/>
            <a:ext cx="2347913" cy="2201863"/>
            <a:chOff x="3775768" y="4055379"/>
            <a:chExt cx="2347369" cy="2202615"/>
          </a:xfrm>
        </p:grpSpPr>
        <p:pic>
          <p:nvPicPr>
            <p:cNvPr id="3" name="图片 14" descr="MCj03270150000[1].jpg"/>
            <p:cNvPicPr>
              <a:picLocks noChangeAspect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775768" y="4055379"/>
              <a:ext cx="2347369" cy="22026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" name="矩形 3"/>
            <p:cNvSpPr/>
            <p:nvPr userDrawn="1"/>
          </p:nvSpPr>
          <p:spPr bwMode="auto">
            <a:xfrm>
              <a:off x="3829546" y="4961737"/>
              <a:ext cx="2210192" cy="1295631"/>
            </a:xfrm>
            <a:prstGeom prst="rect">
              <a:avLst/>
            </a:prstGeom>
            <a:gradFill flip="none" rotWithShape="1">
              <a:gsLst>
                <a:gs pos="19000">
                  <a:schemeClr val="bg1"/>
                </a:gs>
                <a:gs pos="100000">
                  <a:schemeClr val="bg2">
                    <a:alpha val="0"/>
                  </a:schemeClr>
                </a:gs>
              </a:gsLst>
              <a:lin ang="16200000" scaled="1"/>
              <a:tileRect/>
            </a:gra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5" name="Rectangle 9"/>
          <p:cNvSpPr>
            <a:spLocks noChangeArrowheads="1"/>
          </p:cNvSpPr>
          <p:nvPr userDrawn="1"/>
        </p:nvSpPr>
        <p:spPr bwMode="auto">
          <a:xfrm>
            <a:off x="0" y="0"/>
            <a:ext cx="9906000" cy="1125538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2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Rectangle 10"/>
          <p:cNvSpPr>
            <a:spLocks noChangeArrowheads="1"/>
          </p:cNvSpPr>
          <p:nvPr userDrawn="1"/>
        </p:nvSpPr>
        <p:spPr bwMode="auto">
          <a:xfrm>
            <a:off x="0" y="6357938"/>
            <a:ext cx="9906000" cy="52705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2"/>
              </a:gs>
              <a:gs pos="100000">
                <a:schemeClr val="bg1"/>
              </a:gs>
            </a:gsLst>
            <a:lin ang="0" scaled="1"/>
            <a:tileRect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pic>
        <p:nvPicPr>
          <p:cNvPr id="7" name="Picture 12" descr="Autonavi-logo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2250" y="404813"/>
            <a:ext cx="1993900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 userDrawn="1"/>
        </p:nvSpPr>
        <p:spPr>
          <a:xfrm>
            <a:off x="452438" y="6434138"/>
            <a:ext cx="9001125" cy="3667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1800">
                <a:solidFill>
                  <a:schemeClr val="bg1"/>
                </a:solidFill>
              </a:rPr>
              <a:t>构建虚拟世界  服务真实生活  共创和谐社会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0968" y="333375"/>
            <a:ext cx="9144064" cy="6683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0967" y="1214422"/>
            <a:ext cx="9144065" cy="5072098"/>
          </a:xfrm>
        </p:spPr>
        <p:txBody>
          <a:bodyPr/>
          <a:lstStyle>
            <a:lvl1pPr>
              <a:buSzPct val="75000"/>
              <a:defRPr sz="1800"/>
            </a:lvl1pPr>
            <a:lvl2pPr>
              <a:buSzPct val="50000"/>
              <a:defRPr b="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0968" y="333375"/>
            <a:ext cx="8929687" cy="6683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44488" y="1230313"/>
            <a:ext cx="4495800" cy="48958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92688" y="1230313"/>
            <a:ext cx="4497387" cy="48958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 bwMode="auto">
          <a:xfrm>
            <a:off x="0" y="6434138"/>
            <a:ext cx="9906000" cy="357187"/>
          </a:xfrm>
          <a:prstGeom prst="rect">
            <a:avLst/>
          </a:prstGeom>
          <a:gradFill flip="none" rotWithShape="1">
            <a:gsLst>
              <a:gs pos="32000">
                <a:schemeClr val="bg2">
                  <a:lumMod val="75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921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52438" y="333375"/>
            <a:ext cx="8929687" cy="66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5" rIns="91428" bIns="4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/>
            </a:r>
            <a:br>
              <a:rPr lang="en-US" altLang="zh-CN" smtClean="0"/>
            </a:br>
            <a:endParaRPr lang="en-US" altLang="zh-CN" smtClean="0"/>
          </a:p>
        </p:txBody>
      </p:sp>
      <p:sp>
        <p:nvSpPr>
          <p:cNvPr id="368646" name="Line 6"/>
          <p:cNvSpPr>
            <a:spLocks noChangeShapeType="1"/>
          </p:cNvSpPr>
          <p:nvPr/>
        </p:nvSpPr>
        <p:spPr bwMode="auto">
          <a:xfrm>
            <a:off x="344488" y="1052513"/>
            <a:ext cx="9217025" cy="0"/>
          </a:xfrm>
          <a:prstGeom prst="line">
            <a:avLst/>
          </a:prstGeom>
          <a:noFill/>
          <a:ln w="15875">
            <a:solidFill>
              <a:srgbClr val="113038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68647" name="Rectangle 7"/>
          <p:cNvSpPr>
            <a:spLocks noChangeArrowheads="1"/>
          </p:cNvSpPr>
          <p:nvPr/>
        </p:nvSpPr>
        <p:spPr bwMode="auto">
          <a:xfrm>
            <a:off x="7764463" y="6473825"/>
            <a:ext cx="815975" cy="271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 eaLnBrk="0" hangingPunct="0">
              <a:defRPr/>
            </a:pPr>
            <a:r>
              <a:rPr lang="en-GB" altLang="zh-CN" sz="1200" b="1">
                <a:latin typeface="Arial" charset="0"/>
                <a:ea typeface="华文楷体" pitchFamily="2" charset="-122"/>
                <a:cs typeface="Arial" charset="0"/>
              </a:rPr>
              <a:t>Page </a:t>
            </a:r>
            <a:fld id="{7A4AE6E7-8A2A-4949-8011-E661CA0C2723}" type="slidenum">
              <a:rPr lang="en-GB" altLang="zh-CN" sz="1200" b="1">
                <a:latin typeface="Arial" charset="0"/>
                <a:ea typeface="华文楷体" pitchFamily="2" charset="-122"/>
                <a:cs typeface="Arial" charset="0"/>
              </a:rPr>
              <a:pPr algn="ctr" eaLnBrk="0" hangingPunct="0">
                <a:defRPr/>
              </a:pPr>
              <a:t>‹#›</a:t>
            </a:fld>
            <a:r>
              <a:rPr lang="en-GB" altLang="zh-CN" sz="1200">
                <a:latin typeface="Arial" charset="0"/>
                <a:ea typeface="华文楷体" pitchFamily="2" charset="-122"/>
                <a:cs typeface="Arial" charset="0"/>
              </a:rPr>
              <a:t> </a:t>
            </a:r>
          </a:p>
        </p:txBody>
      </p:sp>
      <p:sp>
        <p:nvSpPr>
          <p:cNvPr id="922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1284288"/>
            <a:ext cx="8501063" cy="4787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 dirty="0" smtClean="0"/>
              <a:t>Text:  18pt. Arial with .75 square bullet</a:t>
            </a:r>
          </a:p>
          <a:p>
            <a:pPr lvl="1"/>
            <a:r>
              <a:rPr lang="en-GB" altLang="zh-CN" dirty="0" smtClean="0"/>
              <a:t>Level 2</a:t>
            </a:r>
          </a:p>
          <a:p>
            <a:pPr lvl="2"/>
            <a:r>
              <a:rPr lang="en-GB" altLang="zh-CN" dirty="0" smtClean="0"/>
              <a:t>Level 3</a:t>
            </a:r>
          </a:p>
          <a:p>
            <a:pPr lvl="3"/>
            <a:r>
              <a:rPr lang="en-GB" altLang="zh-CN" dirty="0" smtClean="0"/>
              <a:t>Level 4</a:t>
            </a:r>
          </a:p>
        </p:txBody>
      </p:sp>
      <p:sp>
        <p:nvSpPr>
          <p:cNvPr id="368653" name="Text Box 13"/>
          <p:cNvSpPr txBox="1">
            <a:spLocks noChangeArrowheads="1"/>
          </p:cNvSpPr>
          <p:nvPr/>
        </p:nvSpPr>
        <p:spPr bwMode="auto">
          <a:xfrm>
            <a:off x="8375650" y="6445250"/>
            <a:ext cx="223838" cy="274638"/>
          </a:xfrm>
          <a:prstGeom prst="rect">
            <a:avLst/>
          </a:prstGeom>
          <a:noFill/>
          <a:ln w="317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30000"/>
              </a:spcBef>
              <a:defRPr/>
            </a:pPr>
            <a:r>
              <a:rPr lang="en-US" altLang="zh-CN" sz="1200">
                <a:solidFill>
                  <a:schemeClr val="bg2"/>
                </a:solidFill>
                <a:latin typeface="Arial" charset="0"/>
                <a:ea typeface="黑体" pitchFamily="2" charset="-122"/>
              </a:rPr>
              <a:t>|</a:t>
            </a:r>
          </a:p>
        </p:txBody>
      </p:sp>
      <p:sp>
        <p:nvSpPr>
          <p:cNvPr id="368657" name="Text Box 17"/>
          <p:cNvSpPr txBox="1">
            <a:spLocks noChangeArrowheads="1"/>
          </p:cNvSpPr>
          <p:nvPr/>
        </p:nvSpPr>
        <p:spPr bwMode="auto">
          <a:xfrm>
            <a:off x="344488" y="6499225"/>
            <a:ext cx="1655762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9988" tIns="46794" rIns="89988" bIns="46794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altLang="zh-CN" sz="900" dirty="0">
                <a:solidFill>
                  <a:schemeClr val="bg1"/>
                </a:solidFill>
                <a:latin typeface="Arial" charset="0"/>
                <a:ea typeface="宋体" pitchFamily="2" charset="-122"/>
              </a:rPr>
              <a:t>PRIVATE &amp; CONFIDENTIAL</a:t>
            </a:r>
          </a:p>
        </p:txBody>
      </p:sp>
      <p:sp>
        <p:nvSpPr>
          <p:cNvPr id="368658" name="AutoShape 18"/>
          <p:cNvSpPr>
            <a:spLocks noChangeArrowheads="1"/>
          </p:cNvSpPr>
          <p:nvPr/>
        </p:nvSpPr>
        <p:spPr bwMode="auto">
          <a:xfrm>
            <a:off x="2001838" y="6600825"/>
            <a:ext cx="71437" cy="73025"/>
          </a:xfrm>
          <a:prstGeom prst="homePlate">
            <a:avLst>
              <a:gd name="adj" fmla="val 100000"/>
            </a:avLst>
          </a:prstGeom>
          <a:solidFill>
            <a:srgbClr val="CC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pic>
        <p:nvPicPr>
          <p:cNvPr id="9226" name="图片 11" descr="Autonavi-logo-[200].pn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524875" y="6537325"/>
            <a:ext cx="10477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171" r:id="rId1"/>
    <p:sldLayoutId id="2147485147" r:id="rId2"/>
    <p:sldLayoutId id="2147485149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charset="0"/>
          <a:ea typeface="华文细黑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charset="0"/>
          <a:ea typeface="华文细黑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charset="0"/>
          <a:ea typeface="华文细黑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charset="0"/>
          <a:ea typeface="华文细黑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113038"/>
          </a:solidFill>
          <a:latin typeface="Arial" charset="0"/>
          <a:ea typeface="华文细黑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113038"/>
          </a:solidFill>
          <a:latin typeface="Arial" charset="0"/>
          <a:ea typeface="华文细黑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113038"/>
          </a:solidFill>
          <a:latin typeface="Arial" charset="0"/>
          <a:ea typeface="华文细黑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113038"/>
          </a:solidFill>
          <a:latin typeface="Arial" charset="0"/>
          <a:ea typeface="华文细黑" pitchFamily="2" charset="-122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30000"/>
        </a:spcBef>
        <a:spcAft>
          <a:spcPct val="15000"/>
        </a:spcAft>
        <a:buClr>
          <a:schemeClr val="bg2"/>
        </a:buClr>
        <a:buFont typeface="Wingdings" pitchFamily="2" charset="2"/>
        <a:buChar char="n"/>
        <a:defRPr sz="2000" b="1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30000"/>
        </a:spcBef>
        <a:spcAft>
          <a:spcPct val="15000"/>
        </a:spcAft>
        <a:buClr>
          <a:schemeClr val="bg2"/>
        </a:buClr>
        <a:buFont typeface="Wingdings" pitchFamily="2" charset="2"/>
        <a:buChar char="l"/>
        <a:defRPr sz="1600">
          <a:solidFill>
            <a:schemeClr val="bg2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20000"/>
        </a:lnSpc>
        <a:spcBef>
          <a:spcPct val="30000"/>
        </a:spcBef>
        <a:spcAft>
          <a:spcPct val="15000"/>
        </a:spcAft>
        <a:buClr>
          <a:schemeClr val="bg2"/>
        </a:buClr>
        <a:buFont typeface="Symbol" pitchFamily="18" charset="2"/>
        <a:buChar char="¾"/>
        <a:defRPr sz="1400">
          <a:solidFill>
            <a:schemeClr val="bg2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30000"/>
        </a:spcBef>
        <a:spcAft>
          <a:spcPct val="15000"/>
        </a:spcAft>
        <a:buClr>
          <a:schemeClr val="bg2"/>
        </a:buClr>
        <a:buFont typeface="Symbol" pitchFamily="18" charset="2"/>
        <a:buChar char="-"/>
        <a:defRPr sz="1200">
          <a:solidFill>
            <a:schemeClr val="bg2"/>
          </a:solidFill>
          <a:latin typeface="+mn-lt"/>
          <a:ea typeface="+mn-ea"/>
          <a:cs typeface="Arial Unicode MS" pitchFamily="34" charset="-122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»"/>
        <a:defRPr sz="1600">
          <a:solidFill>
            <a:schemeClr val="tx1"/>
          </a:solidFill>
          <a:latin typeface="Tahoma" pitchFamily="34" charset="0"/>
          <a:ea typeface="宋体" pitchFamily="2" charset="-122"/>
          <a:cs typeface="Arial Unicode MS" pitchFamily="34" charset="-122"/>
        </a:defRPr>
      </a:lvl5pPr>
      <a:lvl6pPr marL="25146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defRPr sz="1600">
          <a:solidFill>
            <a:schemeClr val="tx1"/>
          </a:solidFill>
          <a:latin typeface="Tahoma" pitchFamily="34" charset="0"/>
          <a:ea typeface="宋体" pitchFamily="2" charset="-122"/>
          <a:cs typeface="Arial Unicode MS" pitchFamily="34" charset="-122"/>
        </a:defRPr>
      </a:lvl6pPr>
      <a:lvl7pPr marL="29718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defRPr sz="1600">
          <a:solidFill>
            <a:schemeClr val="tx1"/>
          </a:solidFill>
          <a:latin typeface="Tahoma" pitchFamily="34" charset="0"/>
          <a:ea typeface="宋体" pitchFamily="2" charset="-122"/>
          <a:cs typeface="Arial Unicode MS" pitchFamily="34" charset="-122"/>
        </a:defRPr>
      </a:lvl7pPr>
      <a:lvl8pPr marL="34290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defRPr sz="1600">
          <a:solidFill>
            <a:schemeClr val="tx1"/>
          </a:solidFill>
          <a:latin typeface="Tahoma" pitchFamily="34" charset="0"/>
          <a:ea typeface="宋体" pitchFamily="2" charset="-122"/>
          <a:cs typeface="Arial Unicode MS" pitchFamily="34" charset="-122"/>
        </a:defRPr>
      </a:lvl8pPr>
      <a:lvl9pPr marL="38862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defRPr sz="1600">
          <a:solidFill>
            <a:schemeClr val="tx1"/>
          </a:solidFill>
          <a:latin typeface="Tahoma" pitchFamily="34" charset="0"/>
          <a:ea typeface="宋体" pitchFamily="2" charset="-122"/>
          <a:cs typeface="Arial Unicode MS" pitchFamily="34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8158" y="2786058"/>
            <a:ext cx="5143537" cy="2643206"/>
          </a:xfrm>
        </p:spPr>
        <p:txBody>
          <a:bodyPr/>
          <a:lstStyle/>
          <a:p>
            <a:r>
              <a:rPr lang="en-US" altLang="zh-CN" sz="1600" b="0" dirty="0" smtClean="0"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zh-CN" altLang="en-US" sz="1600" b="0" dirty="0" smtClean="0">
                <a:latin typeface="微软雅黑" pitchFamily="34" charset="-122"/>
                <a:ea typeface="微软雅黑" pitchFamily="34" charset="-122"/>
              </a:rPr>
              <a:t>项目进程</a:t>
            </a:r>
            <a:endParaRPr lang="en-US" altLang="zh-CN" sz="1600" b="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b="0" dirty="0" smtClean="0">
                <a:latin typeface="微软雅黑" pitchFamily="34" charset="-122"/>
                <a:ea typeface="微软雅黑" pitchFamily="34" charset="-122"/>
              </a:rPr>
              <a:t>2. </a:t>
            </a:r>
            <a:r>
              <a:rPr lang="zh-CN" altLang="en-US" sz="1600" b="0" dirty="0" smtClean="0">
                <a:latin typeface="微软雅黑" pitchFamily="34" charset="-122"/>
                <a:ea typeface="微软雅黑" pitchFamily="34" charset="-122"/>
              </a:rPr>
              <a:t>进度计划</a:t>
            </a:r>
            <a:endParaRPr lang="en-US" altLang="zh-CN" sz="1600" b="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b="0" dirty="0" smtClean="0">
                <a:latin typeface="微软雅黑" pitchFamily="34" charset="-122"/>
                <a:ea typeface="微软雅黑" pitchFamily="34" charset="-122"/>
              </a:rPr>
              <a:t>3. </a:t>
            </a:r>
            <a:r>
              <a:rPr lang="zh-CN" altLang="en-US" sz="1600" b="0" dirty="0" smtClean="0">
                <a:latin typeface="微软雅黑" pitchFamily="34" charset="-122"/>
                <a:ea typeface="微软雅黑" pitchFamily="34" charset="-122"/>
              </a:rPr>
              <a:t>系统设计</a:t>
            </a:r>
            <a:endParaRPr lang="en-US" altLang="zh-CN" sz="1600" b="0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3.1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采集系统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3.2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影像系统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buSzPct val="75000"/>
              <a:buFont typeface="Wingdings" pitchFamily="2" charset="2"/>
              <a:buChar char="n"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cs typeface="+mn-cs"/>
              </a:rPr>
              <a:t>4.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+mn-cs"/>
              </a:rPr>
              <a:t>强生出租车采集</a:t>
            </a:r>
            <a:endParaRPr lang="en-US" altLang="zh-CN" dirty="0" smtClean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endParaRPr lang="en-US" altLang="zh-CN" b="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b="0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b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6720" y="1214422"/>
            <a:ext cx="482856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zh-CN" sz="4000" dirty="0" smtClean="0"/>
              <a:t>DVR</a:t>
            </a:r>
            <a:r>
              <a:rPr lang="zh-CN" altLang="en-US" sz="4000" dirty="0" smtClean="0"/>
              <a:t>项目阶段性报告</a:t>
            </a:r>
            <a:r>
              <a:rPr lang="en-US" altLang="zh-CN" sz="4000" dirty="0" smtClean="0"/>
              <a:t/>
            </a:r>
            <a:br>
              <a:rPr lang="en-US" altLang="zh-CN" sz="4000" dirty="0" smtClean="0"/>
            </a:br>
            <a:r>
              <a:rPr lang="en-US" altLang="zh-CN" dirty="0" smtClean="0"/>
              <a:t>(2011.11 – </a:t>
            </a:r>
            <a:r>
              <a:rPr lang="en-US" altLang="zh-CN" dirty="0" smtClean="0"/>
              <a:t>2012.4)</a:t>
            </a:r>
            <a:endParaRPr lang="zh-CN" altLang="en-US" dirty="0" smtClean="0"/>
          </a:p>
          <a:p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0968" y="1214422"/>
            <a:ext cx="9144065" cy="5072098"/>
          </a:xfrm>
        </p:spPr>
        <p:txBody>
          <a:bodyPr/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3.2.2.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系统设计：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b="0" dirty="0" smtClean="0"/>
          </a:p>
          <a:p>
            <a:endParaRPr lang="zh-CN" altLang="en-US" dirty="0"/>
          </a:p>
        </p:txBody>
      </p:sp>
      <p:sp>
        <p:nvSpPr>
          <p:cNvPr id="6" name="标题 1"/>
          <p:cNvSpPr txBox="1">
            <a:spLocks/>
          </p:cNvSpPr>
          <p:nvPr/>
        </p:nvSpPr>
        <p:spPr bwMode="auto">
          <a:xfrm>
            <a:off x="380968" y="428604"/>
            <a:ext cx="9144064" cy="66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5" rIns="91428" bIns="45715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DVR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项目阶段性报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告</a:t>
            </a:r>
            <a:endParaRPr kumimoji="0" lang="zh-CN" altLang="en-US" sz="1200" b="1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4810124" y="1714488"/>
            <a:ext cx="1571636" cy="571504"/>
          </a:xfrm>
          <a:prstGeom prst="rect">
            <a:avLst/>
          </a:prstGeom>
          <a:solidFill>
            <a:schemeClr val="folHlink"/>
          </a:solidFill>
          <a:ln w="15875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113038"/>
                </a:solidFill>
                <a:effectLst/>
                <a:latin typeface="华文细黑" pitchFamily="2" charset="-122"/>
                <a:ea typeface="华文细黑" pitchFamily="2" charset="-122"/>
              </a:rPr>
              <a:t>Master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rgbClr val="113038"/>
              </a:solidFill>
              <a:effectLst/>
              <a:latin typeface="华文细黑" pitchFamily="2" charset="-122"/>
              <a:ea typeface="华文细黑" pitchFamily="2" charset="-122"/>
            </a:endParaRP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4524372" y="2714620"/>
            <a:ext cx="5143536" cy="1588"/>
          </a:xfrm>
          <a:prstGeom prst="line">
            <a:avLst/>
          </a:prstGeom>
          <a:solidFill>
            <a:schemeClr val="folHlink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4524372" y="2500306"/>
            <a:ext cx="12144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存储总线</a:t>
            </a:r>
            <a:endParaRPr lang="zh-CN" altLang="en-US" sz="1200" dirty="0"/>
          </a:p>
        </p:txBody>
      </p:sp>
      <p:sp>
        <p:nvSpPr>
          <p:cNvPr id="8" name="矩形 7"/>
          <p:cNvSpPr/>
          <p:nvPr/>
        </p:nvSpPr>
        <p:spPr bwMode="auto">
          <a:xfrm>
            <a:off x="5881694" y="3071810"/>
            <a:ext cx="1428760" cy="500066"/>
          </a:xfrm>
          <a:prstGeom prst="rect">
            <a:avLst/>
          </a:prstGeom>
          <a:solidFill>
            <a:schemeClr val="folHlink"/>
          </a:solidFill>
          <a:ln w="15875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113038"/>
                </a:solidFill>
                <a:effectLst/>
                <a:latin typeface="华文细黑" pitchFamily="2" charset="-122"/>
                <a:ea typeface="华文细黑" pitchFamily="2" charset="-122"/>
              </a:rPr>
              <a:t>Node</a:t>
            </a:r>
            <a:r>
              <a:rPr lang="en-US" altLang="zh-CN" sz="1400" dirty="0" smtClean="0"/>
              <a:t>.1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rgbClr val="113038"/>
              </a:solidFill>
              <a:effectLst/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7310454" y="1785926"/>
            <a:ext cx="1428760" cy="500066"/>
          </a:xfrm>
          <a:prstGeom prst="rect">
            <a:avLst/>
          </a:prstGeom>
          <a:solidFill>
            <a:schemeClr val="folHlink"/>
          </a:solidFill>
          <a:ln w="15875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113038"/>
                </a:solidFill>
                <a:effectLst/>
                <a:latin typeface="华文细黑" pitchFamily="2" charset="-122"/>
                <a:ea typeface="华文细黑" pitchFamily="2" charset="-122"/>
              </a:rPr>
              <a:t>Node.3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rgbClr val="113038"/>
              </a:solidFill>
              <a:effectLst/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7953396" y="3071810"/>
            <a:ext cx="1428760" cy="500066"/>
          </a:xfrm>
          <a:prstGeom prst="rect">
            <a:avLst/>
          </a:prstGeom>
          <a:solidFill>
            <a:schemeClr val="folHlink"/>
          </a:solidFill>
          <a:ln w="15875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113038"/>
                </a:solidFill>
                <a:effectLst/>
                <a:latin typeface="华文细黑" pitchFamily="2" charset="-122"/>
                <a:ea typeface="华文细黑" pitchFamily="2" charset="-122"/>
              </a:rPr>
              <a:t>Node.2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rgbClr val="113038"/>
              </a:solidFill>
              <a:effectLst/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11" name="流程图: 磁盘 10"/>
          <p:cNvSpPr/>
          <p:nvPr/>
        </p:nvSpPr>
        <p:spPr bwMode="auto">
          <a:xfrm>
            <a:off x="6024570" y="3929066"/>
            <a:ext cx="1143008" cy="428628"/>
          </a:xfrm>
          <a:prstGeom prst="flowChartMagneticDisk">
            <a:avLst/>
          </a:prstGeom>
          <a:solidFill>
            <a:schemeClr val="folHlink"/>
          </a:solidFill>
          <a:ln w="15875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/>
              <a:t>disk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rgbClr val="113038"/>
              </a:solidFill>
              <a:effectLst/>
              <a:latin typeface="华文细黑" pitchFamily="2" charset="-122"/>
              <a:ea typeface="华文细黑" pitchFamily="2" charset="-122"/>
            </a:endParaRPr>
          </a:p>
        </p:txBody>
      </p:sp>
      <p:cxnSp>
        <p:nvCxnSpPr>
          <p:cNvPr id="12" name="肘形连接符 11"/>
          <p:cNvCxnSpPr/>
          <p:nvPr/>
        </p:nvCxnSpPr>
        <p:spPr bwMode="auto">
          <a:xfrm rot="5400000" flipH="1" flipV="1">
            <a:off x="5380834" y="2500306"/>
            <a:ext cx="429422" cy="794"/>
          </a:xfrm>
          <a:prstGeom prst="bentConnector3">
            <a:avLst>
              <a:gd name="adj1" fmla="val 50000"/>
            </a:avLst>
          </a:prstGeom>
          <a:solidFill>
            <a:schemeClr val="folHlink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流程图: 磁盘 12"/>
          <p:cNvSpPr/>
          <p:nvPr/>
        </p:nvSpPr>
        <p:spPr bwMode="auto">
          <a:xfrm>
            <a:off x="6176970" y="4081466"/>
            <a:ext cx="1143008" cy="428628"/>
          </a:xfrm>
          <a:prstGeom prst="flowChartMagneticDisk">
            <a:avLst/>
          </a:prstGeom>
          <a:solidFill>
            <a:schemeClr val="folHlink"/>
          </a:solidFill>
          <a:ln w="15875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/>
              <a:t>disk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rgbClr val="113038"/>
              </a:solidFill>
              <a:effectLst/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14" name="流程图: 磁盘 13"/>
          <p:cNvSpPr/>
          <p:nvPr/>
        </p:nvSpPr>
        <p:spPr bwMode="auto">
          <a:xfrm>
            <a:off x="6329370" y="4233866"/>
            <a:ext cx="1143008" cy="428628"/>
          </a:xfrm>
          <a:prstGeom prst="flowChartMagneticDisk">
            <a:avLst/>
          </a:prstGeom>
          <a:solidFill>
            <a:schemeClr val="folHlink"/>
          </a:solidFill>
          <a:ln w="15875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/>
              <a:t>disk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rgbClr val="113038"/>
              </a:solidFill>
              <a:effectLst/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15" name="流程图: 磁盘 14"/>
          <p:cNvSpPr/>
          <p:nvPr/>
        </p:nvSpPr>
        <p:spPr bwMode="auto">
          <a:xfrm>
            <a:off x="8096272" y="3910018"/>
            <a:ext cx="1143008" cy="428628"/>
          </a:xfrm>
          <a:prstGeom prst="flowChartMagneticDisk">
            <a:avLst/>
          </a:prstGeom>
          <a:solidFill>
            <a:schemeClr val="folHlink"/>
          </a:solidFill>
          <a:ln w="15875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/>
              <a:t>disk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rgbClr val="113038"/>
              </a:solidFill>
              <a:effectLst/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16" name="流程图: 磁盘 15"/>
          <p:cNvSpPr/>
          <p:nvPr/>
        </p:nvSpPr>
        <p:spPr bwMode="auto">
          <a:xfrm>
            <a:off x="8248672" y="4062418"/>
            <a:ext cx="1143008" cy="428628"/>
          </a:xfrm>
          <a:prstGeom prst="flowChartMagneticDisk">
            <a:avLst/>
          </a:prstGeom>
          <a:solidFill>
            <a:schemeClr val="folHlink"/>
          </a:solidFill>
          <a:ln w="15875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/>
              <a:t>disk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rgbClr val="113038"/>
              </a:solidFill>
              <a:effectLst/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17" name="流程图: 磁盘 16"/>
          <p:cNvSpPr/>
          <p:nvPr/>
        </p:nvSpPr>
        <p:spPr bwMode="auto">
          <a:xfrm>
            <a:off x="8401072" y="4214818"/>
            <a:ext cx="1143008" cy="428628"/>
          </a:xfrm>
          <a:prstGeom prst="flowChartMagneticDisk">
            <a:avLst/>
          </a:prstGeom>
          <a:solidFill>
            <a:schemeClr val="folHlink"/>
          </a:solidFill>
          <a:ln w="15875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/>
              <a:t>disk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rgbClr val="113038"/>
              </a:solidFill>
              <a:effectLst/>
              <a:latin typeface="华文细黑" pitchFamily="2" charset="-122"/>
              <a:ea typeface="华文细黑" pitchFamily="2" charset="-122"/>
            </a:endParaRPr>
          </a:p>
        </p:txBody>
      </p:sp>
      <p:cxnSp>
        <p:nvCxnSpPr>
          <p:cNvPr id="18" name="直接箭头连接符 17"/>
          <p:cNvCxnSpPr/>
          <p:nvPr/>
        </p:nvCxnSpPr>
        <p:spPr bwMode="auto">
          <a:xfrm>
            <a:off x="5738818" y="4143380"/>
            <a:ext cx="785818" cy="714380"/>
          </a:xfrm>
          <a:prstGeom prst="straightConnector1">
            <a:avLst/>
          </a:prstGeom>
          <a:solidFill>
            <a:schemeClr val="folHlink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肘形连接符 18"/>
          <p:cNvCxnSpPr>
            <a:stCxn id="11" idx="1"/>
            <a:endCxn id="8" idx="2"/>
          </p:cNvCxnSpPr>
          <p:nvPr/>
        </p:nvCxnSpPr>
        <p:spPr bwMode="auto">
          <a:xfrm rot="5400000" flipH="1" flipV="1">
            <a:off x="6417479" y="3750471"/>
            <a:ext cx="357190" cy="1588"/>
          </a:xfrm>
          <a:prstGeom prst="bentConnector3">
            <a:avLst>
              <a:gd name="adj1" fmla="val 50000"/>
            </a:avLst>
          </a:prstGeom>
          <a:solidFill>
            <a:schemeClr val="folHlink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肘形连接符 19"/>
          <p:cNvCxnSpPr>
            <a:stCxn id="15" idx="1"/>
            <a:endCxn id="10" idx="2"/>
          </p:cNvCxnSpPr>
          <p:nvPr/>
        </p:nvCxnSpPr>
        <p:spPr bwMode="auto">
          <a:xfrm rot="5400000" flipH="1" flipV="1">
            <a:off x="8498705" y="3740947"/>
            <a:ext cx="338142" cy="1588"/>
          </a:xfrm>
          <a:prstGeom prst="bentConnector3">
            <a:avLst>
              <a:gd name="adj1" fmla="val 50000"/>
            </a:avLst>
          </a:prstGeom>
          <a:solidFill>
            <a:schemeClr val="folHlink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肘形连接符 20"/>
          <p:cNvCxnSpPr>
            <a:stCxn id="8" idx="0"/>
          </p:cNvCxnSpPr>
          <p:nvPr/>
        </p:nvCxnSpPr>
        <p:spPr bwMode="auto">
          <a:xfrm rot="5400000" flipH="1" flipV="1">
            <a:off x="6417479" y="2893215"/>
            <a:ext cx="357190" cy="1588"/>
          </a:xfrm>
          <a:prstGeom prst="bentConnector3">
            <a:avLst>
              <a:gd name="adj1" fmla="val 50000"/>
            </a:avLst>
          </a:prstGeom>
          <a:solidFill>
            <a:schemeClr val="folHlink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肘形连接符 21"/>
          <p:cNvCxnSpPr>
            <a:stCxn id="10" idx="0"/>
          </p:cNvCxnSpPr>
          <p:nvPr/>
        </p:nvCxnSpPr>
        <p:spPr bwMode="auto">
          <a:xfrm rot="5400000" flipH="1" flipV="1">
            <a:off x="8489181" y="2893215"/>
            <a:ext cx="357190" cy="1588"/>
          </a:xfrm>
          <a:prstGeom prst="bentConnector3">
            <a:avLst>
              <a:gd name="adj1" fmla="val 50000"/>
            </a:avLst>
          </a:prstGeom>
          <a:solidFill>
            <a:schemeClr val="folHlink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肘形连接符 22"/>
          <p:cNvCxnSpPr>
            <a:stCxn id="9" idx="2"/>
          </p:cNvCxnSpPr>
          <p:nvPr/>
        </p:nvCxnSpPr>
        <p:spPr bwMode="auto">
          <a:xfrm rot="5400000">
            <a:off x="7810520" y="2500306"/>
            <a:ext cx="428628" cy="1588"/>
          </a:xfrm>
          <a:prstGeom prst="bentConnector3">
            <a:avLst>
              <a:gd name="adj1" fmla="val 50000"/>
            </a:avLst>
          </a:prstGeom>
          <a:solidFill>
            <a:schemeClr val="folHlink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TextBox 23"/>
          <p:cNvSpPr txBox="1"/>
          <p:nvPr/>
        </p:nvSpPr>
        <p:spPr>
          <a:xfrm rot="2456352">
            <a:off x="5769346" y="438186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扩展</a:t>
            </a:r>
            <a:endParaRPr lang="zh-CN" altLang="en-US" sz="1200" dirty="0"/>
          </a:p>
        </p:txBody>
      </p:sp>
      <p:cxnSp>
        <p:nvCxnSpPr>
          <p:cNvPr id="25" name="直接箭头连接符 24"/>
          <p:cNvCxnSpPr/>
          <p:nvPr/>
        </p:nvCxnSpPr>
        <p:spPr bwMode="auto">
          <a:xfrm>
            <a:off x="6096008" y="5000636"/>
            <a:ext cx="3286148" cy="1588"/>
          </a:xfrm>
          <a:prstGeom prst="straightConnector1">
            <a:avLst/>
          </a:prstGeom>
          <a:solidFill>
            <a:schemeClr val="folHlink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7381892" y="500063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扩展</a:t>
            </a:r>
            <a:endParaRPr lang="zh-CN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238092" y="3143248"/>
            <a:ext cx="5325497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chemeClr val="bg2"/>
                </a:solidFill>
                <a:latin typeface="+mn-lt"/>
                <a:ea typeface="+mn-ea"/>
              </a:rPr>
              <a:t>1. </a:t>
            </a:r>
            <a:r>
              <a:rPr lang="zh-CN" altLang="en-US" sz="1400" dirty="0" smtClean="0">
                <a:solidFill>
                  <a:schemeClr val="bg2"/>
                </a:solidFill>
                <a:latin typeface="+mn-lt"/>
                <a:ea typeface="+mn-ea"/>
              </a:rPr>
              <a:t>主从存储结构：</a:t>
            </a:r>
            <a:r>
              <a:rPr lang="en-US" altLang="zh-CN" sz="1400" dirty="0" smtClean="0">
                <a:solidFill>
                  <a:schemeClr val="bg2"/>
                </a:solidFill>
                <a:latin typeface="+mn-lt"/>
                <a:ea typeface="+mn-ea"/>
              </a:rPr>
              <a:t>Master</a:t>
            </a:r>
            <a:r>
              <a:rPr lang="zh-CN" altLang="en-US" sz="1400" dirty="0" smtClean="0">
                <a:solidFill>
                  <a:schemeClr val="bg2"/>
                </a:solidFill>
                <a:latin typeface="+mn-lt"/>
                <a:ea typeface="+mn-ea"/>
              </a:rPr>
              <a:t>调度存储规则，</a:t>
            </a:r>
            <a:r>
              <a:rPr lang="en-US" altLang="zh-CN" sz="1400" dirty="0" smtClean="0">
                <a:solidFill>
                  <a:schemeClr val="bg2"/>
                </a:solidFill>
                <a:latin typeface="+mn-lt"/>
                <a:ea typeface="+mn-ea"/>
              </a:rPr>
              <a:t>Node</a:t>
            </a:r>
            <a:r>
              <a:rPr lang="zh-CN" altLang="en-US" sz="1400" dirty="0" smtClean="0">
                <a:solidFill>
                  <a:schemeClr val="bg2"/>
                </a:solidFill>
                <a:latin typeface="+mn-lt"/>
                <a:ea typeface="+mn-ea"/>
              </a:rPr>
              <a:t>执行存储</a:t>
            </a:r>
            <a:endParaRPr lang="en-US" altLang="zh-CN" sz="1400" dirty="0" smtClean="0">
              <a:solidFill>
                <a:schemeClr val="bg2"/>
              </a:solidFill>
              <a:latin typeface="+mn-lt"/>
              <a:ea typeface="+mn-ea"/>
            </a:endParaRPr>
          </a:p>
          <a:p>
            <a:r>
              <a:rPr lang="en-US" altLang="zh-CN" sz="1400" dirty="0" smtClean="0">
                <a:solidFill>
                  <a:schemeClr val="bg2"/>
                </a:solidFill>
                <a:latin typeface="+mn-lt"/>
                <a:ea typeface="+mn-ea"/>
              </a:rPr>
              <a:t>2. </a:t>
            </a:r>
            <a:r>
              <a:rPr lang="zh-CN" altLang="en-US" sz="1400" dirty="0" smtClean="0">
                <a:solidFill>
                  <a:schemeClr val="bg2"/>
                </a:solidFill>
                <a:latin typeface="+mn-lt"/>
                <a:ea typeface="+mn-ea"/>
              </a:rPr>
              <a:t>集群存储二维度扩展</a:t>
            </a:r>
            <a:r>
              <a:rPr lang="en-US" altLang="zh-CN" sz="1400" dirty="0" smtClean="0">
                <a:solidFill>
                  <a:schemeClr val="bg2"/>
                </a:solidFill>
                <a:latin typeface="+mn-lt"/>
                <a:ea typeface="+mn-ea"/>
              </a:rPr>
              <a:t>: </a:t>
            </a:r>
            <a:r>
              <a:rPr lang="zh-CN" altLang="en-US" sz="1400" dirty="0" smtClean="0">
                <a:solidFill>
                  <a:schemeClr val="bg2"/>
                </a:solidFill>
                <a:latin typeface="+mn-lt"/>
                <a:ea typeface="+mn-ea"/>
              </a:rPr>
              <a:t>主机扩展、磁盘扩展</a:t>
            </a:r>
            <a:endParaRPr lang="en-US" altLang="zh-CN" sz="1400" dirty="0" smtClean="0">
              <a:solidFill>
                <a:schemeClr val="bg2"/>
              </a:solidFill>
              <a:latin typeface="+mn-lt"/>
              <a:ea typeface="+mn-ea"/>
            </a:endParaRPr>
          </a:p>
          <a:p>
            <a:r>
              <a:rPr lang="en-US" altLang="zh-CN" sz="1400" dirty="0" smtClean="0">
                <a:solidFill>
                  <a:schemeClr val="bg2"/>
                </a:solidFill>
                <a:latin typeface="+mn-lt"/>
                <a:ea typeface="+mn-ea"/>
              </a:rPr>
              <a:t>3.</a:t>
            </a:r>
            <a:r>
              <a:rPr lang="zh-CN" altLang="en-US" sz="1400" dirty="0" smtClean="0">
                <a:solidFill>
                  <a:schemeClr val="bg2"/>
                </a:solidFill>
                <a:latin typeface="+mn-lt"/>
                <a:ea typeface="+mn-ea"/>
              </a:rPr>
              <a:t>更低的存储成本：采用普通</a:t>
            </a:r>
            <a:r>
              <a:rPr lang="en-US" altLang="zh-CN" sz="1400" dirty="0" smtClean="0">
                <a:solidFill>
                  <a:schemeClr val="bg2"/>
                </a:solidFill>
                <a:latin typeface="+mn-lt"/>
                <a:ea typeface="+mn-ea"/>
              </a:rPr>
              <a:t>pc</a:t>
            </a:r>
            <a:r>
              <a:rPr lang="zh-CN" altLang="en-US" sz="1400" dirty="0" smtClean="0">
                <a:solidFill>
                  <a:schemeClr val="bg2"/>
                </a:solidFill>
                <a:latin typeface="+mn-lt"/>
                <a:ea typeface="+mn-ea"/>
              </a:rPr>
              <a:t>和</a:t>
            </a:r>
            <a:r>
              <a:rPr lang="en-US" altLang="zh-CN" sz="1400" dirty="0" err="1" smtClean="0">
                <a:solidFill>
                  <a:schemeClr val="bg2"/>
                </a:solidFill>
                <a:latin typeface="+mn-lt"/>
                <a:ea typeface="+mn-ea"/>
              </a:rPr>
              <a:t>sata</a:t>
            </a:r>
            <a:r>
              <a:rPr lang="zh-CN" altLang="en-US" sz="1400" dirty="0" smtClean="0">
                <a:solidFill>
                  <a:schemeClr val="bg2"/>
                </a:solidFill>
                <a:latin typeface="+mn-lt"/>
                <a:ea typeface="+mn-ea"/>
              </a:rPr>
              <a:t>扩展卡单机可支持</a:t>
            </a:r>
            <a:r>
              <a:rPr lang="en-US" altLang="zh-CN" sz="1400" dirty="0" smtClean="0">
                <a:solidFill>
                  <a:schemeClr val="bg2"/>
                </a:solidFill>
                <a:latin typeface="+mn-lt"/>
                <a:ea typeface="+mn-ea"/>
              </a:rPr>
              <a:t>20T</a:t>
            </a:r>
          </a:p>
          <a:p>
            <a:r>
              <a:rPr lang="en-US" altLang="zh-CN" sz="1400" dirty="0" smtClean="0">
                <a:solidFill>
                  <a:schemeClr val="bg2"/>
                </a:solidFill>
                <a:latin typeface="+mn-lt"/>
                <a:ea typeface="+mn-ea"/>
              </a:rPr>
              <a:t>4.</a:t>
            </a:r>
            <a:r>
              <a:rPr lang="zh-CN" altLang="en-US" sz="1400" dirty="0" smtClean="0">
                <a:solidFill>
                  <a:schemeClr val="bg2"/>
                </a:solidFill>
                <a:latin typeface="+mn-lt"/>
                <a:ea typeface="+mn-ea"/>
              </a:rPr>
              <a:t>良好的</a:t>
            </a:r>
            <a:r>
              <a:rPr lang="en-US" altLang="zh-CN" sz="1400" dirty="0" smtClean="0">
                <a:solidFill>
                  <a:schemeClr val="bg2"/>
                </a:solidFill>
                <a:latin typeface="+mn-lt"/>
                <a:ea typeface="+mn-ea"/>
              </a:rPr>
              <a:t>IO</a:t>
            </a:r>
            <a:r>
              <a:rPr lang="zh-CN" altLang="en-US" sz="1400" dirty="0" smtClean="0">
                <a:solidFill>
                  <a:schemeClr val="bg2"/>
                </a:solidFill>
                <a:latin typeface="+mn-lt"/>
                <a:ea typeface="+mn-ea"/>
              </a:rPr>
              <a:t>性能：多个</a:t>
            </a:r>
            <a:r>
              <a:rPr lang="en-US" altLang="zh-CN" sz="1400" dirty="0" smtClean="0">
                <a:solidFill>
                  <a:schemeClr val="bg2"/>
                </a:solidFill>
                <a:latin typeface="+mn-lt"/>
                <a:ea typeface="+mn-ea"/>
              </a:rPr>
              <a:t>Node</a:t>
            </a:r>
            <a:r>
              <a:rPr lang="zh-CN" altLang="en-US" sz="1400" dirty="0" smtClean="0">
                <a:solidFill>
                  <a:schemeClr val="bg2"/>
                </a:solidFill>
                <a:latin typeface="+mn-lt"/>
                <a:ea typeface="+mn-ea"/>
              </a:rPr>
              <a:t>同时提供影像访问能力 </a:t>
            </a:r>
            <a:endParaRPr lang="en-US" altLang="zh-CN" sz="1400" dirty="0" smtClean="0">
              <a:solidFill>
                <a:schemeClr val="bg2"/>
              </a:solidFill>
              <a:latin typeface="+mn-lt"/>
              <a:ea typeface="+mn-ea"/>
            </a:endParaRPr>
          </a:p>
          <a:p>
            <a:r>
              <a:rPr lang="en-US" altLang="zh-CN" sz="1400" dirty="0" smtClean="0">
                <a:solidFill>
                  <a:schemeClr val="bg2"/>
                </a:solidFill>
                <a:latin typeface="+mn-lt"/>
                <a:ea typeface="+mn-ea"/>
              </a:rPr>
              <a:t>5.</a:t>
            </a:r>
            <a:r>
              <a:rPr lang="zh-CN" altLang="en-US" sz="1400" dirty="0" smtClean="0">
                <a:solidFill>
                  <a:schemeClr val="bg2"/>
                </a:solidFill>
                <a:latin typeface="+mn-lt"/>
                <a:ea typeface="+mn-ea"/>
              </a:rPr>
              <a:t>存储颗粒到文件：与市场的云存储方案不同的是因地制宜的</a:t>
            </a:r>
            <a:endParaRPr lang="en-US" altLang="zh-CN" sz="1400" dirty="0" smtClean="0">
              <a:solidFill>
                <a:schemeClr val="bg2"/>
              </a:solidFill>
              <a:latin typeface="+mn-lt"/>
              <a:ea typeface="+mn-ea"/>
            </a:endParaRPr>
          </a:p>
          <a:p>
            <a:r>
              <a:rPr lang="zh-CN" altLang="en-US" sz="1400" dirty="0" smtClean="0">
                <a:solidFill>
                  <a:schemeClr val="bg2"/>
                </a:solidFill>
                <a:latin typeface="+mn-lt"/>
                <a:ea typeface="+mn-ea"/>
              </a:rPr>
              <a:t>   设计自己的存储系统，跟文件被存储在单个</a:t>
            </a:r>
            <a:r>
              <a:rPr lang="en-US" altLang="zh-CN" sz="1400" dirty="0" smtClean="0">
                <a:solidFill>
                  <a:schemeClr val="bg2"/>
                </a:solidFill>
                <a:latin typeface="+mn-lt"/>
                <a:ea typeface="+mn-ea"/>
              </a:rPr>
              <a:t>Node</a:t>
            </a:r>
            <a:r>
              <a:rPr lang="zh-CN" altLang="en-US" sz="1400" dirty="0" smtClean="0">
                <a:solidFill>
                  <a:schemeClr val="bg2"/>
                </a:solidFill>
                <a:latin typeface="+mn-lt"/>
                <a:ea typeface="+mn-ea"/>
              </a:rPr>
              <a:t>的单磁盘上，</a:t>
            </a:r>
            <a:endParaRPr lang="en-US" altLang="zh-CN" sz="1400" dirty="0" smtClean="0">
              <a:solidFill>
                <a:schemeClr val="bg2"/>
              </a:solidFill>
              <a:latin typeface="+mn-lt"/>
              <a:ea typeface="+mn-ea"/>
            </a:endParaRPr>
          </a:p>
          <a:p>
            <a:r>
              <a:rPr lang="en-US" altLang="zh-CN" sz="1400" dirty="0" smtClean="0">
                <a:solidFill>
                  <a:schemeClr val="bg2"/>
                </a:solidFill>
                <a:latin typeface="+mn-lt"/>
                <a:ea typeface="+mn-ea"/>
              </a:rPr>
              <a:t>   </a:t>
            </a:r>
            <a:r>
              <a:rPr lang="zh-CN" altLang="en-US" sz="1400" dirty="0" smtClean="0">
                <a:solidFill>
                  <a:schemeClr val="bg2"/>
                </a:solidFill>
                <a:latin typeface="+mn-lt"/>
                <a:ea typeface="+mn-ea"/>
              </a:rPr>
              <a:t>而不是</a:t>
            </a:r>
            <a:r>
              <a:rPr lang="en-US" altLang="zh-CN" sz="1400" dirty="0" smtClean="0">
                <a:solidFill>
                  <a:schemeClr val="bg2"/>
                </a:solidFill>
                <a:latin typeface="+mn-lt"/>
                <a:ea typeface="+mn-ea"/>
              </a:rPr>
              <a:t>shard</a:t>
            </a:r>
            <a:r>
              <a:rPr lang="zh-CN" altLang="en-US" sz="1400" dirty="0" smtClean="0">
                <a:solidFill>
                  <a:schemeClr val="bg2"/>
                </a:solidFill>
                <a:latin typeface="+mn-lt"/>
                <a:ea typeface="+mn-ea"/>
              </a:rPr>
              <a:t>到不同</a:t>
            </a:r>
            <a:r>
              <a:rPr lang="en-US" altLang="zh-CN" sz="1400" dirty="0" smtClean="0">
                <a:solidFill>
                  <a:schemeClr val="bg2"/>
                </a:solidFill>
                <a:latin typeface="+mn-lt"/>
                <a:ea typeface="+mn-ea"/>
              </a:rPr>
              <a:t>Node</a:t>
            </a:r>
            <a:r>
              <a:rPr lang="zh-CN" altLang="en-US" sz="1400" dirty="0" smtClean="0">
                <a:solidFill>
                  <a:schemeClr val="bg2"/>
                </a:solidFill>
                <a:latin typeface="+mn-lt"/>
                <a:ea typeface="+mn-ea"/>
              </a:rPr>
              <a:t>上，避免了单</a:t>
            </a:r>
            <a:r>
              <a:rPr lang="en-US" altLang="zh-CN" sz="1400" dirty="0" smtClean="0">
                <a:solidFill>
                  <a:schemeClr val="bg2"/>
                </a:solidFill>
                <a:latin typeface="+mn-lt"/>
                <a:ea typeface="+mn-ea"/>
              </a:rPr>
              <a:t>node</a:t>
            </a:r>
            <a:r>
              <a:rPr lang="zh-CN" altLang="en-US" sz="1400" dirty="0" smtClean="0">
                <a:solidFill>
                  <a:schemeClr val="bg2"/>
                </a:solidFill>
                <a:latin typeface="+mn-lt"/>
                <a:ea typeface="+mn-ea"/>
              </a:rPr>
              <a:t>损坏导致文件无</a:t>
            </a:r>
            <a:endParaRPr lang="en-US" altLang="zh-CN" sz="1400" dirty="0" smtClean="0">
              <a:solidFill>
                <a:schemeClr val="bg2"/>
              </a:solidFill>
              <a:latin typeface="+mn-lt"/>
              <a:ea typeface="+mn-ea"/>
            </a:endParaRPr>
          </a:p>
          <a:p>
            <a:r>
              <a:rPr lang="zh-CN" altLang="en-US" sz="1400" dirty="0" smtClean="0">
                <a:solidFill>
                  <a:schemeClr val="bg2"/>
                </a:solidFill>
                <a:latin typeface="+mn-lt"/>
                <a:ea typeface="+mn-ea"/>
              </a:rPr>
              <a:t>   法使用的风险，同时不必考虑备份的成本</a:t>
            </a:r>
            <a:endParaRPr lang="en-US" altLang="zh-CN" sz="1400" dirty="0" smtClean="0">
              <a:solidFill>
                <a:schemeClr val="bg2"/>
              </a:solidFill>
              <a:latin typeface="+mn-lt"/>
              <a:ea typeface="+mn-ea"/>
            </a:endParaRPr>
          </a:p>
          <a:p>
            <a:r>
              <a:rPr lang="en-US" altLang="zh-CN" sz="1400" dirty="0" smtClean="0">
                <a:solidFill>
                  <a:schemeClr val="bg2"/>
                </a:solidFill>
                <a:latin typeface="+mn-lt"/>
                <a:ea typeface="+mn-ea"/>
              </a:rPr>
              <a:t>6.</a:t>
            </a:r>
            <a:r>
              <a:rPr lang="zh-CN" altLang="en-US" sz="1400" dirty="0" smtClean="0">
                <a:solidFill>
                  <a:schemeClr val="bg2"/>
                </a:solidFill>
                <a:latin typeface="+mn-lt"/>
                <a:ea typeface="+mn-ea"/>
              </a:rPr>
              <a:t>简便低成本的维护： 支持</a:t>
            </a:r>
            <a:r>
              <a:rPr lang="en-US" altLang="zh-CN" sz="1400" dirty="0" err="1" smtClean="0">
                <a:solidFill>
                  <a:schemeClr val="bg2"/>
                </a:solidFill>
                <a:latin typeface="+mn-lt"/>
                <a:ea typeface="+mn-ea"/>
              </a:rPr>
              <a:t>windows,linux</a:t>
            </a:r>
            <a:r>
              <a:rPr lang="zh-CN" altLang="en-US" sz="1400" dirty="0" smtClean="0">
                <a:solidFill>
                  <a:schemeClr val="bg2"/>
                </a:solidFill>
                <a:latin typeface="+mn-lt"/>
                <a:ea typeface="+mn-ea"/>
              </a:rPr>
              <a:t>，自动化影像存储管理</a:t>
            </a:r>
            <a:endParaRPr lang="en-US" altLang="zh-CN" sz="1400" dirty="0" smtClean="0">
              <a:solidFill>
                <a:schemeClr val="bg2"/>
              </a:solidFill>
              <a:latin typeface="+mn-lt"/>
              <a:ea typeface="+mn-ea"/>
            </a:endParaRPr>
          </a:p>
          <a:p>
            <a:r>
              <a:rPr lang="zh-CN" altLang="en-US" sz="1400" dirty="0" smtClean="0">
                <a:solidFill>
                  <a:schemeClr val="bg2"/>
                </a:solidFill>
                <a:latin typeface="+mn-lt"/>
                <a:ea typeface="+mn-ea"/>
              </a:rPr>
              <a:t>   接口，无需人工介入；</a:t>
            </a:r>
            <a:endParaRPr lang="en-US" altLang="zh-CN" sz="1400" dirty="0" smtClean="0">
              <a:solidFill>
                <a:schemeClr val="bg2"/>
              </a:solidFill>
              <a:latin typeface="+mn-lt"/>
              <a:ea typeface="+mn-ea"/>
            </a:endParaRPr>
          </a:p>
          <a:p>
            <a:r>
              <a:rPr lang="en-US" altLang="zh-CN" sz="1400" dirty="0" smtClean="0">
                <a:solidFill>
                  <a:schemeClr val="bg2"/>
                </a:solidFill>
                <a:latin typeface="+mn-lt"/>
                <a:ea typeface="+mn-ea"/>
              </a:rPr>
              <a:t>7.</a:t>
            </a:r>
            <a:r>
              <a:rPr lang="zh-CN" altLang="en-US" sz="1400" dirty="0" smtClean="0">
                <a:solidFill>
                  <a:schemeClr val="bg2"/>
                </a:solidFill>
                <a:latin typeface="+mn-lt"/>
                <a:ea typeface="+mn-ea"/>
              </a:rPr>
              <a:t>更好的安全性：允许单</a:t>
            </a:r>
            <a:r>
              <a:rPr lang="en-US" altLang="zh-CN" sz="1400" dirty="0" smtClean="0">
                <a:solidFill>
                  <a:schemeClr val="bg2"/>
                </a:solidFill>
                <a:latin typeface="+mn-lt"/>
                <a:ea typeface="+mn-ea"/>
              </a:rPr>
              <a:t>Node,</a:t>
            </a:r>
            <a:r>
              <a:rPr lang="zh-CN" altLang="en-US" sz="1400" dirty="0" smtClean="0">
                <a:solidFill>
                  <a:schemeClr val="bg2"/>
                </a:solidFill>
                <a:latin typeface="+mn-lt"/>
                <a:ea typeface="+mn-ea"/>
              </a:rPr>
              <a:t>单磁盘损坏，直接进行替换即可</a:t>
            </a:r>
          </a:p>
        </p:txBody>
      </p:sp>
      <p:sp>
        <p:nvSpPr>
          <p:cNvPr id="28" name="流程图: 磁盘 27"/>
          <p:cNvSpPr/>
          <p:nvPr/>
        </p:nvSpPr>
        <p:spPr bwMode="auto">
          <a:xfrm>
            <a:off x="3167050" y="1473706"/>
            <a:ext cx="1285884" cy="1071570"/>
          </a:xfrm>
          <a:prstGeom prst="flowChartMagneticDisk">
            <a:avLst/>
          </a:prstGeom>
          <a:solidFill>
            <a:schemeClr val="folHlink"/>
          </a:solidFill>
          <a:ln w="15875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113038"/>
                </a:solidFill>
                <a:effectLst/>
                <a:latin typeface="华文细黑" pitchFamily="2" charset="-122"/>
                <a:ea typeface="华文细黑" pitchFamily="2" charset="-122"/>
              </a:rPr>
              <a:t>DB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rgbClr val="113038"/>
              </a:solidFill>
              <a:effectLst/>
              <a:latin typeface="华文细黑" pitchFamily="2" charset="-122"/>
              <a:ea typeface="华文细黑" pitchFamily="2" charset="-122"/>
            </a:endParaRPr>
          </a:p>
        </p:txBody>
      </p:sp>
      <p:cxnSp>
        <p:nvCxnSpPr>
          <p:cNvPr id="29" name="直接连接符 28"/>
          <p:cNvCxnSpPr>
            <a:stCxn id="28" idx="4"/>
            <a:endCxn id="4" idx="1"/>
          </p:cNvCxnSpPr>
          <p:nvPr/>
        </p:nvCxnSpPr>
        <p:spPr bwMode="auto">
          <a:xfrm flipV="1">
            <a:off x="4452934" y="2000240"/>
            <a:ext cx="357190" cy="9251"/>
          </a:xfrm>
          <a:prstGeom prst="line">
            <a:avLst/>
          </a:prstGeom>
          <a:solidFill>
            <a:schemeClr val="folHlink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3.2.3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系统模块构成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 bwMode="auto">
          <a:xfrm>
            <a:off x="523844" y="2143116"/>
            <a:ext cx="1857388" cy="714380"/>
          </a:xfrm>
          <a:prstGeom prst="roundRect">
            <a:avLst/>
          </a:prstGeom>
          <a:solidFill>
            <a:schemeClr val="folHlink"/>
          </a:solidFill>
          <a:ln w="15875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err="1" smtClean="0">
                <a:ln>
                  <a:noFill/>
                </a:ln>
                <a:solidFill>
                  <a:srgbClr val="113038"/>
                </a:solidFill>
                <a:effectLst/>
                <a:latin typeface="华文细黑" pitchFamily="2" charset="-122"/>
                <a:ea typeface="华文细黑" pitchFamily="2" charset="-122"/>
              </a:rPr>
              <a:t>MasterMgr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rgbClr val="113038"/>
              </a:solidFill>
              <a:effectLst/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3309926" y="2143116"/>
            <a:ext cx="1857388" cy="714380"/>
          </a:xfrm>
          <a:prstGeom prst="roundRect">
            <a:avLst/>
          </a:prstGeom>
          <a:solidFill>
            <a:schemeClr val="folHlink"/>
          </a:solidFill>
          <a:ln w="15875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err="1" smtClean="0">
                <a:ln>
                  <a:noFill/>
                </a:ln>
                <a:solidFill>
                  <a:srgbClr val="113038"/>
                </a:solidFill>
                <a:effectLst/>
                <a:latin typeface="华文细黑" pitchFamily="2" charset="-122"/>
                <a:ea typeface="华文细黑" pitchFamily="2" charset="-122"/>
              </a:rPr>
              <a:t>NodeInstance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rgbClr val="113038"/>
              </a:solidFill>
              <a:effectLst/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8" name="圆角矩形 7"/>
          <p:cNvSpPr/>
          <p:nvPr/>
        </p:nvSpPr>
        <p:spPr bwMode="auto">
          <a:xfrm>
            <a:off x="523844" y="3714752"/>
            <a:ext cx="1857388" cy="714380"/>
          </a:xfrm>
          <a:prstGeom prst="roundRect">
            <a:avLst/>
          </a:prstGeom>
          <a:solidFill>
            <a:schemeClr val="folHlink"/>
          </a:solidFill>
          <a:ln w="15875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err="1" smtClean="0">
                <a:ln>
                  <a:noFill/>
                </a:ln>
                <a:solidFill>
                  <a:srgbClr val="113038"/>
                </a:solidFill>
                <a:effectLst/>
                <a:latin typeface="华文细黑" pitchFamily="2" charset="-122"/>
                <a:ea typeface="华文细黑" pitchFamily="2" charset="-122"/>
              </a:rPr>
              <a:t>ImageClient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rgbClr val="113038"/>
              </a:solidFill>
              <a:effectLst/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3381364" y="5000636"/>
            <a:ext cx="1857388" cy="714380"/>
          </a:xfrm>
          <a:prstGeom prst="roundRect">
            <a:avLst/>
          </a:prstGeom>
          <a:solidFill>
            <a:schemeClr val="folHlink"/>
          </a:solidFill>
          <a:ln w="15875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 err="1" smtClean="0"/>
              <a:t>ImageConverter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rgbClr val="113038"/>
              </a:solidFill>
              <a:effectLst/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10" name="圆角矩形 9"/>
          <p:cNvSpPr/>
          <p:nvPr/>
        </p:nvSpPr>
        <p:spPr bwMode="auto">
          <a:xfrm>
            <a:off x="3309926" y="3714752"/>
            <a:ext cx="1857388" cy="714380"/>
          </a:xfrm>
          <a:prstGeom prst="roundRect">
            <a:avLst/>
          </a:prstGeom>
          <a:solidFill>
            <a:schemeClr val="folHlink"/>
          </a:solidFill>
          <a:ln w="15875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err="1" smtClean="0">
                <a:ln>
                  <a:noFill/>
                </a:ln>
                <a:solidFill>
                  <a:srgbClr val="113038"/>
                </a:solidFill>
                <a:effectLst/>
                <a:latin typeface="华文细黑" pitchFamily="2" charset="-122"/>
                <a:ea typeface="华文细黑" pitchFamily="2" charset="-122"/>
              </a:rPr>
              <a:t>ImageSDK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rgbClr val="113038"/>
              </a:solidFill>
              <a:effectLst/>
              <a:latin typeface="华文细黑" pitchFamily="2" charset="-122"/>
              <a:ea typeface="华文细黑" pitchFamily="2" charset="-122"/>
            </a:endParaRPr>
          </a:p>
        </p:txBody>
      </p:sp>
      <p:cxnSp>
        <p:nvCxnSpPr>
          <p:cNvPr id="12" name="直接箭头连接符 11"/>
          <p:cNvCxnSpPr>
            <a:stCxn id="10" idx="0"/>
          </p:cNvCxnSpPr>
          <p:nvPr/>
        </p:nvCxnSpPr>
        <p:spPr bwMode="auto">
          <a:xfrm rot="16200000" flipV="1">
            <a:off x="2809860" y="2285992"/>
            <a:ext cx="928694" cy="1928826"/>
          </a:xfrm>
          <a:prstGeom prst="straightConnector1">
            <a:avLst/>
          </a:prstGeom>
          <a:solidFill>
            <a:schemeClr val="folHlink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直接箭头连接符 13"/>
          <p:cNvCxnSpPr>
            <a:stCxn id="10" idx="0"/>
            <a:endCxn id="7" idx="2"/>
          </p:cNvCxnSpPr>
          <p:nvPr/>
        </p:nvCxnSpPr>
        <p:spPr bwMode="auto">
          <a:xfrm rot="5400000" flipH="1" flipV="1">
            <a:off x="3809992" y="3286124"/>
            <a:ext cx="857256" cy="1588"/>
          </a:xfrm>
          <a:prstGeom prst="straightConnector1">
            <a:avLst/>
          </a:prstGeom>
          <a:solidFill>
            <a:schemeClr val="folHlink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直接箭头连接符 15"/>
          <p:cNvCxnSpPr>
            <a:stCxn id="8" idx="0"/>
          </p:cNvCxnSpPr>
          <p:nvPr/>
        </p:nvCxnSpPr>
        <p:spPr bwMode="auto">
          <a:xfrm rot="5400000" flipH="1" flipV="1">
            <a:off x="1916885" y="2321711"/>
            <a:ext cx="928694" cy="1857388"/>
          </a:xfrm>
          <a:prstGeom prst="straightConnector1">
            <a:avLst/>
          </a:prstGeom>
          <a:solidFill>
            <a:schemeClr val="folHlink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直接箭头连接符 17"/>
          <p:cNvCxnSpPr>
            <a:stCxn id="8" idx="0"/>
            <a:endCxn id="6" idx="2"/>
          </p:cNvCxnSpPr>
          <p:nvPr/>
        </p:nvCxnSpPr>
        <p:spPr bwMode="auto">
          <a:xfrm rot="5400000" flipH="1" flipV="1">
            <a:off x="1023910" y="3286124"/>
            <a:ext cx="857256" cy="1588"/>
          </a:xfrm>
          <a:prstGeom prst="straightConnector1">
            <a:avLst/>
          </a:prstGeom>
          <a:solidFill>
            <a:schemeClr val="folHlink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90591" y="4838716"/>
            <a:ext cx="790575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1" name="直接箭头连接符 20"/>
          <p:cNvCxnSpPr>
            <a:endCxn id="9" idx="1"/>
          </p:cNvCxnSpPr>
          <p:nvPr/>
        </p:nvCxnSpPr>
        <p:spPr bwMode="auto">
          <a:xfrm>
            <a:off x="1952604" y="5357826"/>
            <a:ext cx="1428760" cy="1588"/>
          </a:xfrm>
          <a:prstGeom prst="straightConnector1">
            <a:avLst/>
          </a:prstGeom>
          <a:solidFill>
            <a:schemeClr val="folHlink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直接箭头连接符 23"/>
          <p:cNvCxnSpPr/>
          <p:nvPr/>
        </p:nvCxnSpPr>
        <p:spPr bwMode="auto">
          <a:xfrm flipV="1">
            <a:off x="1952604" y="4429132"/>
            <a:ext cx="1357322" cy="714380"/>
          </a:xfrm>
          <a:prstGeom prst="straightConnector1">
            <a:avLst/>
          </a:prstGeom>
          <a:solidFill>
            <a:schemeClr val="folHlink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直接箭头连接符 25"/>
          <p:cNvCxnSpPr/>
          <p:nvPr/>
        </p:nvCxnSpPr>
        <p:spPr bwMode="auto">
          <a:xfrm rot="5400000" flipH="1" flipV="1">
            <a:off x="1381100" y="4643446"/>
            <a:ext cx="285752" cy="1588"/>
          </a:xfrm>
          <a:prstGeom prst="straightConnector1">
            <a:avLst/>
          </a:prstGeom>
          <a:solidFill>
            <a:schemeClr val="folHlink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5667380" y="1714488"/>
            <a:ext cx="4024306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altLang="zh-CN" sz="1600" dirty="0" err="1" smtClean="0">
                <a:solidFill>
                  <a:schemeClr val="bg2"/>
                </a:solidFill>
                <a:latin typeface="+mn-lt"/>
                <a:ea typeface="+mn-ea"/>
              </a:rPr>
              <a:t>MasterMgr</a:t>
            </a:r>
            <a:r>
              <a:rPr lang="en-US" altLang="zh-CN" sz="1600" dirty="0" smtClean="0">
                <a:solidFill>
                  <a:schemeClr val="bg2"/>
                </a:solidFill>
                <a:latin typeface="+mn-lt"/>
                <a:ea typeface="+mn-ea"/>
              </a:rPr>
              <a:t>:</a:t>
            </a:r>
            <a:r>
              <a:rPr lang="zh-CN" altLang="en-US" sz="1600" dirty="0" smtClean="0">
                <a:solidFill>
                  <a:schemeClr val="bg2"/>
                </a:solidFill>
                <a:latin typeface="+mn-lt"/>
                <a:ea typeface="+mn-ea"/>
              </a:rPr>
              <a:t>主控服务器</a:t>
            </a:r>
            <a:endParaRPr lang="en-US" altLang="zh-CN" sz="1600" dirty="0" smtClean="0">
              <a:solidFill>
                <a:schemeClr val="bg2"/>
              </a:solidFill>
              <a:latin typeface="+mn-lt"/>
              <a:ea typeface="+mn-ea"/>
            </a:endParaRPr>
          </a:p>
          <a:p>
            <a:r>
              <a:rPr lang="zh-CN" altLang="en-US" sz="1600" dirty="0" smtClean="0">
                <a:solidFill>
                  <a:schemeClr val="bg2"/>
                </a:solidFill>
                <a:latin typeface="+mn-lt"/>
                <a:ea typeface="+mn-ea"/>
              </a:rPr>
              <a:t>访问调度、影像管理、系统管理</a:t>
            </a:r>
            <a:endParaRPr lang="en-US" altLang="zh-CN" sz="1600" dirty="0" smtClean="0">
              <a:solidFill>
                <a:schemeClr val="bg2"/>
              </a:solidFill>
              <a:latin typeface="+mn-lt"/>
              <a:ea typeface="+mn-ea"/>
            </a:endParaRPr>
          </a:p>
          <a:p>
            <a:endParaRPr lang="en-US" altLang="zh-CN" sz="1600" dirty="0" smtClean="0">
              <a:solidFill>
                <a:schemeClr val="bg2"/>
              </a:solidFill>
              <a:latin typeface="+mn-lt"/>
              <a:ea typeface="+mn-ea"/>
            </a:endParaRPr>
          </a:p>
          <a:p>
            <a:pPr>
              <a:buFont typeface="Wingdings" pitchFamily="2" charset="2"/>
              <a:buChar char="ü"/>
            </a:pPr>
            <a:r>
              <a:rPr lang="en-US" altLang="zh-CN" sz="1600" dirty="0" err="1" smtClean="0">
                <a:solidFill>
                  <a:schemeClr val="bg2"/>
                </a:solidFill>
                <a:latin typeface="+mn-lt"/>
                <a:ea typeface="+mn-ea"/>
              </a:rPr>
              <a:t>NodeInst</a:t>
            </a:r>
            <a:r>
              <a:rPr lang="en-US" altLang="zh-CN" sz="1600" dirty="0" smtClean="0">
                <a:solidFill>
                  <a:schemeClr val="bg2"/>
                </a:solidFill>
                <a:latin typeface="+mn-lt"/>
                <a:ea typeface="+mn-ea"/>
              </a:rPr>
              <a:t>: </a:t>
            </a:r>
            <a:r>
              <a:rPr lang="zh-CN" altLang="en-US" sz="1600" dirty="0" smtClean="0">
                <a:solidFill>
                  <a:schemeClr val="bg2"/>
                </a:solidFill>
                <a:latin typeface="+mn-lt"/>
                <a:ea typeface="+mn-ea"/>
              </a:rPr>
              <a:t>存储节点服务器</a:t>
            </a:r>
            <a:endParaRPr lang="en-US" altLang="zh-CN" sz="1600" dirty="0" smtClean="0">
              <a:solidFill>
                <a:schemeClr val="bg2"/>
              </a:solidFill>
              <a:latin typeface="+mn-lt"/>
              <a:ea typeface="+mn-ea"/>
            </a:endParaRPr>
          </a:p>
          <a:p>
            <a:r>
              <a:rPr lang="zh-CN" altLang="en-US" sz="1600" dirty="0" smtClean="0">
                <a:solidFill>
                  <a:schemeClr val="bg2"/>
                </a:solidFill>
                <a:latin typeface="+mn-lt"/>
                <a:ea typeface="+mn-ea"/>
              </a:rPr>
              <a:t>单点数据存储访问服务</a:t>
            </a:r>
            <a:endParaRPr lang="en-US" altLang="zh-CN" sz="1600" dirty="0" smtClean="0">
              <a:solidFill>
                <a:schemeClr val="bg2"/>
              </a:solidFill>
              <a:latin typeface="+mn-lt"/>
              <a:ea typeface="+mn-ea"/>
            </a:endParaRPr>
          </a:p>
          <a:p>
            <a:endParaRPr lang="en-US" altLang="zh-CN" sz="1600" dirty="0" smtClean="0">
              <a:solidFill>
                <a:schemeClr val="bg2"/>
              </a:solidFill>
              <a:latin typeface="+mn-lt"/>
              <a:ea typeface="+mn-ea"/>
            </a:endParaRPr>
          </a:p>
          <a:p>
            <a:pPr>
              <a:buFont typeface="Wingdings" pitchFamily="2" charset="2"/>
              <a:buChar char="ü"/>
            </a:pPr>
            <a:r>
              <a:rPr lang="en-US" altLang="zh-CN" sz="1600" dirty="0" err="1" smtClean="0">
                <a:solidFill>
                  <a:schemeClr val="bg2"/>
                </a:solidFill>
                <a:latin typeface="+mn-lt"/>
                <a:ea typeface="+mn-ea"/>
              </a:rPr>
              <a:t>ImageClient</a:t>
            </a:r>
            <a:r>
              <a:rPr lang="zh-CN" altLang="en-US" sz="1600" dirty="0" smtClean="0">
                <a:solidFill>
                  <a:schemeClr val="bg2"/>
                </a:solidFill>
                <a:latin typeface="+mn-lt"/>
                <a:ea typeface="+mn-ea"/>
              </a:rPr>
              <a:t>：影像管理客户端</a:t>
            </a:r>
            <a:endParaRPr lang="en-US" altLang="zh-CN" sz="1600" dirty="0" smtClean="0">
              <a:solidFill>
                <a:schemeClr val="bg2"/>
              </a:solidFill>
              <a:latin typeface="+mn-lt"/>
              <a:ea typeface="+mn-ea"/>
            </a:endParaRPr>
          </a:p>
          <a:p>
            <a:r>
              <a:rPr lang="zh-CN" altLang="en-US" sz="1600" dirty="0" smtClean="0">
                <a:solidFill>
                  <a:schemeClr val="bg2"/>
                </a:solidFill>
                <a:latin typeface="+mn-lt"/>
                <a:ea typeface="+mn-ea"/>
              </a:rPr>
              <a:t>导入和管理影像资料，管理服务器</a:t>
            </a:r>
            <a:endParaRPr lang="en-US" altLang="zh-CN" sz="1600" dirty="0" smtClean="0">
              <a:solidFill>
                <a:schemeClr val="bg2"/>
              </a:solidFill>
              <a:latin typeface="+mn-lt"/>
              <a:ea typeface="+mn-ea"/>
            </a:endParaRPr>
          </a:p>
          <a:p>
            <a:r>
              <a:rPr lang="zh-CN" altLang="en-US" sz="1600" dirty="0" smtClean="0">
                <a:solidFill>
                  <a:schemeClr val="bg2"/>
                </a:solidFill>
                <a:latin typeface="+mn-lt"/>
                <a:ea typeface="+mn-ea"/>
              </a:rPr>
              <a:t>的操作界面</a:t>
            </a:r>
            <a:endParaRPr lang="en-US" altLang="zh-CN" sz="1600" dirty="0" smtClean="0">
              <a:solidFill>
                <a:schemeClr val="bg2"/>
              </a:solidFill>
              <a:latin typeface="+mn-lt"/>
              <a:ea typeface="+mn-ea"/>
            </a:endParaRPr>
          </a:p>
          <a:p>
            <a:endParaRPr lang="en-US" altLang="zh-CN" sz="1600" dirty="0" smtClean="0">
              <a:solidFill>
                <a:schemeClr val="bg2"/>
              </a:solidFill>
              <a:latin typeface="+mn-lt"/>
              <a:ea typeface="+mn-ea"/>
            </a:endParaRPr>
          </a:p>
          <a:p>
            <a:pPr>
              <a:buFont typeface="Wingdings" pitchFamily="2" charset="2"/>
              <a:buChar char="ü"/>
            </a:pPr>
            <a:r>
              <a:rPr lang="en-US" altLang="zh-CN" sz="1600" dirty="0" err="1" smtClean="0">
                <a:solidFill>
                  <a:schemeClr val="bg2"/>
                </a:solidFill>
                <a:latin typeface="+mn-lt"/>
                <a:ea typeface="+mn-ea"/>
              </a:rPr>
              <a:t>ImageSDK</a:t>
            </a:r>
            <a:r>
              <a:rPr lang="zh-CN" altLang="en-US" sz="1600" dirty="0" smtClean="0">
                <a:solidFill>
                  <a:schemeClr val="bg2"/>
                </a:solidFill>
                <a:latin typeface="+mn-lt"/>
                <a:ea typeface="+mn-ea"/>
              </a:rPr>
              <a:t>：流式影像数据接口，提供外部系统访问影像的编程界面</a:t>
            </a:r>
            <a:endParaRPr lang="en-US" altLang="zh-CN" sz="1600" dirty="0" smtClean="0">
              <a:solidFill>
                <a:schemeClr val="bg2"/>
              </a:solidFill>
              <a:latin typeface="+mn-lt"/>
              <a:ea typeface="+mn-ea"/>
            </a:endParaRPr>
          </a:p>
          <a:p>
            <a:pPr>
              <a:buFont typeface="Wingdings" pitchFamily="2" charset="2"/>
              <a:buChar char="ü"/>
            </a:pPr>
            <a:endParaRPr lang="en-US" altLang="zh-CN" sz="1600" dirty="0" smtClean="0">
              <a:solidFill>
                <a:schemeClr val="bg2"/>
              </a:solidFill>
              <a:latin typeface="+mn-lt"/>
              <a:ea typeface="+mn-ea"/>
            </a:endParaRPr>
          </a:p>
          <a:p>
            <a:pPr>
              <a:buFont typeface="Wingdings" pitchFamily="2" charset="2"/>
              <a:buChar char="ü"/>
            </a:pPr>
            <a:r>
              <a:rPr lang="en-US" altLang="zh-CN" sz="1600" dirty="0" err="1" smtClean="0">
                <a:solidFill>
                  <a:schemeClr val="bg2"/>
                </a:solidFill>
                <a:latin typeface="+mn-lt"/>
                <a:ea typeface="+mn-ea"/>
              </a:rPr>
              <a:t>ImageComnverter</a:t>
            </a:r>
            <a:r>
              <a:rPr lang="en-US" altLang="zh-CN" sz="1600" dirty="0" smtClean="0">
                <a:solidFill>
                  <a:schemeClr val="bg2"/>
                </a:solidFill>
                <a:latin typeface="+mn-lt"/>
                <a:ea typeface="+mn-ea"/>
              </a:rPr>
              <a:t>: </a:t>
            </a:r>
            <a:r>
              <a:rPr lang="zh-CN" altLang="en-US" sz="1600" dirty="0" smtClean="0">
                <a:solidFill>
                  <a:schemeClr val="bg2"/>
                </a:solidFill>
                <a:latin typeface="+mn-lt"/>
                <a:ea typeface="+mn-ea"/>
              </a:rPr>
              <a:t>影像转换程序</a:t>
            </a:r>
            <a:endParaRPr lang="en-US" altLang="zh-CN" sz="1600" dirty="0" smtClean="0">
              <a:solidFill>
                <a:schemeClr val="bg2"/>
              </a:solidFill>
              <a:latin typeface="+mn-lt"/>
              <a:ea typeface="+mn-ea"/>
            </a:endParaRPr>
          </a:p>
          <a:p>
            <a:r>
              <a:rPr lang="zh-CN" altLang="en-US" sz="1600" dirty="0" smtClean="0">
                <a:solidFill>
                  <a:schemeClr val="bg2"/>
                </a:solidFill>
                <a:latin typeface="+mn-lt"/>
                <a:ea typeface="+mn-ea"/>
              </a:rPr>
              <a:t>转换到内业生产数据</a:t>
            </a:r>
            <a:endParaRPr lang="en-US" altLang="zh-CN" sz="1600" dirty="0" smtClean="0">
              <a:solidFill>
                <a:schemeClr val="bg2"/>
              </a:solidFill>
              <a:latin typeface="+mn-lt"/>
              <a:ea typeface="+mn-ea"/>
            </a:endParaRPr>
          </a:p>
          <a:p>
            <a:endParaRPr lang="en-US" altLang="zh-CN" sz="1800" dirty="0" smtClean="0"/>
          </a:p>
        </p:txBody>
      </p:sp>
      <p:sp>
        <p:nvSpPr>
          <p:cNvPr id="48" name="矩形 47"/>
          <p:cNvSpPr/>
          <p:nvPr/>
        </p:nvSpPr>
        <p:spPr bwMode="auto">
          <a:xfrm>
            <a:off x="380968" y="1785926"/>
            <a:ext cx="5000660" cy="1428760"/>
          </a:xfrm>
          <a:prstGeom prst="rect">
            <a:avLst/>
          </a:prstGeom>
          <a:noFill/>
          <a:ln w="1587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rgbClr val="113038"/>
              </a:solidFill>
              <a:effectLst/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23844" y="1785926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</a:rPr>
              <a:t>服务器网络</a:t>
            </a:r>
          </a:p>
        </p:txBody>
      </p:sp>
      <p:cxnSp>
        <p:nvCxnSpPr>
          <p:cNvPr id="22" name="直接连接符 21"/>
          <p:cNvCxnSpPr/>
          <p:nvPr/>
        </p:nvCxnSpPr>
        <p:spPr bwMode="auto">
          <a:xfrm>
            <a:off x="2381232" y="2498718"/>
            <a:ext cx="928694" cy="1588"/>
          </a:xfrm>
          <a:prstGeom prst="line">
            <a:avLst/>
          </a:prstGeom>
          <a:solidFill>
            <a:schemeClr val="folHlink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标题 1"/>
          <p:cNvSpPr txBox="1">
            <a:spLocks noGrp="1"/>
          </p:cNvSpPr>
          <p:nvPr>
            <p:ph type="title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5" rIns="91428" bIns="45715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DVR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项目阶段性报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告</a:t>
            </a:r>
            <a:endParaRPr kumimoji="0" lang="zh-CN" altLang="en-US" sz="1200" b="1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0968" y="1214422"/>
            <a:ext cx="9144064" cy="4572032"/>
          </a:xfrm>
        </p:spPr>
        <p:txBody>
          <a:bodyPr/>
          <a:lstStyle/>
          <a:p>
            <a:r>
              <a:rPr lang="en-US" altLang="zh-CN" b="0" dirty="0" smtClean="0"/>
              <a:t>4. </a:t>
            </a:r>
            <a:r>
              <a:rPr lang="zh-CN" altLang="en-US" b="0" dirty="0" smtClean="0"/>
              <a:t>强生出租车采集</a:t>
            </a:r>
            <a:endParaRPr lang="en-US" altLang="zh-CN" b="0" dirty="0" smtClean="0"/>
          </a:p>
          <a:p>
            <a:pPr>
              <a:buNone/>
            </a:pPr>
            <a:r>
              <a:rPr lang="en-US" altLang="zh-CN" sz="1400" b="0" dirty="0" smtClean="0"/>
              <a:t>1.</a:t>
            </a:r>
            <a:r>
              <a:rPr lang="zh-CN" altLang="en-US" sz="1400" b="0" dirty="0" smtClean="0"/>
              <a:t>目的</a:t>
            </a:r>
            <a:endParaRPr lang="en-US" altLang="zh-CN" sz="1400" b="0" dirty="0" smtClean="0"/>
          </a:p>
          <a:p>
            <a:r>
              <a:rPr lang="zh-CN" altLang="en-US" sz="1400" b="0" dirty="0" smtClean="0"/>
              <a:t>接触出租车相关部门和人员，建立良好的合作关系</a:t>
            </a:r>
            <a:endParaRPr lang="en-US" altLang="zh-CN" sz="1400" b="0" dirty="0" smtClean="0"/>
          </a:p>
          <a:p>
            <a:r>
              <a:rPr lang="zh-CN" altLang="en-US" sz="1400" b="0" dirty="0" smtClean="0"/>
              <a:t>了解出租车行业特性结合道路采集的目标，不断修正系统设计</a:t>
            </a:r>
            <a:r>
              <a:rPr lang="en-US" altLang="zh-CN" sz="1400" b="0" dirty="0" smtClean="0"/>
              <a:t>,</a:t>
            </a:r>
            <a:r>
              <a:rPr lang="zh-CN" altLang="en-US" sz="1400" b="0" dirty="0" smtClean="0"/>
              <a:t>包括：需求、安装、软硬件方案</a:t>
            </a:r>
            <a:endParaRPr lang="en-US" altLang="zh-CN" sz="1400" b="0" dirty="0" smtClean="0"/>
          </a:p>
          <a:p>
            <a:r>
              <a:rPr lang="zh-CN" altLang="en-US" sz="1400" b="0" dirty="0" smtClean="0"/>
              <a:t>对采集终端的功能、性能进行评测，检测机器耐温、抗震、连续工作的能力</a:t>
            </a:r>
            <a:endParaRPr lang="en-US" altLang="zh-CN" sz="1400" b="0" dirty="0" smtClean="0"/>
          </a:p>
          <a:p>
            <a:r>
              <a:rPr lang="zh-CN" altLang="en-US" sz="1400" b="0" dirty="0" smtClean="0"/>
              <a:t>采集一批数据回来，评估数据在不同条件下</a:t>
            </a:r>
            <a:r>
              <a:rPr lang="en-US" altLang="zh-CN" sz="1400" b="0" dirty="0" smtClean="0"/>
              <a:t>(</a:t>
            </a:r>
            <a:r>
              <a:rPr lang="zh-CN" altLang="en-US" sz="1400" b="0" dirty="0" smtClean="0"/>
              <a:t>速度、天气、光照等</a:t>
            </a:r>
            <a:r>
              <a:rPr lang="en-US" altLang="zh-CN" sz="1400" b="0" dirty="0" smtClean="0"/>
              <a:t>)</a:t>
            </a:r>
            <a:r>
              <a:rPr lang="zh-CN" altLang="en-US" sz="1400" b="0" dirty="0" smtClean="0"/>
              <a:t>的质量</a:t>
            </a:r>
            <a:endParaRPr lang="en-US" altLang="zh-CN" sz="1400" b="0" dirty="0" smtClean="0"/>
          </a:p>
          <a:p>
            <a:endParaRPr lang="en-US" altLang="zh-CN" sz="1400" b="0" dirty="0" smtClean="0"/>
          </a:p>
          <a:p>
            <a:pPr>
              <a:buNone/>
            </a:pPr>
            <a:r>
              <a:rPr lang="en-US" altLang="zh-CN" sz="1400" b="0" dirty="0" smtClean="0"/>
              <a:t>2.</a:t>
            </a:r>
            <a:r>
              <a:rPr lang="zh-CN" altLang="en-US" sz="1400" b="0" dirty="0" smtClean="0"/>
              <a:t>计划</a:t>
            </a:r>
            <a:endParaRPr lang="en-US" altLang="zh-CN" sz="1400" b="0" dirty="0" smtClean="0"/>
          </a:p>
          <a:p>
            <a:pPr>
              <a:buNone/>
            </a:pPr>
            <a:r>
              <a:rPr lang="zh-CN" altLang="en-US" sz="1400" b="0" dirty="0" smtClean="0"/>
              <a:t>周期： </a:t>
            </a:r>
            <a:r>
              <a:rPr lang="en-US" altLang="zh-CN" sz="1400" b="0" dirty="0" smtClean="0"/>
              <a:t>2012.4 </a:t>
            </a:r>
            <a:r>
              <a:rPr lang="en-US" altLang="zh-CN" sz="1400" b="0" smtClean="0"/>
              <a:t>– </a:t>
            </a:r>
            <a:r>
              <a:rPr lang="en-US" altLang="zh-CN" sz="1400" b="0" smtClean="0"/>
              <a:t>2012.8</a:t>
            </a:r>
            <a:endParaRPr lang="en-US" altLang="zh-CN" sz="1400" b="0" dirty="0" smtClean="0"/>
          </a:p>
          <a:p>
            <a:pPr>
              <a:buNone/>
            </a:pPr>
            <a:r>
              <a:rPr lang="zh-CN" altLang="en-US" sz="1400" b="0" dirty="0" smtClean="0"/>
              <a:t>地址</a:t>
            </a:r>
            <a:r>
              <a:rPr lang="en-US" altLang="zh-CN" sz="1400" b="0" dirty="0" smtClean="0"/>
              <a:t>:  </a:t>
            </a:r>
            <a:r>
              <a:rPr lang="zh-CN" altLang="en-US" sz="1400" b="0" dirty="0" smtClean="0"/>
              <a:t>老沪闵路</a:t>
            </a:r>
            <a:r>
              <a:rPr lang="en-US" altLang="en-US" sz="1400" b="0" dirty="0" smtClean="0"/>
              <a:t>1482</a:t>
            </a:r>
            <a:r>
              <a:rPr lang="zh-CN" altLang="en-US" sz="1400" b="0" dirty="0" smtClean="0"/>
              <a:t>号 瑞星商务大厦</a:t>
            </a:r>
            <a:endParaRPr lang="en-US" altLang="zh-CN" sz="1400" b="0" dirty="0" smtClean="0"/>
          </a:p>
          <a:p>
            <a:pPr>
              <a:buNone/>
            </a:pPr>
            <a:r>
              <a:rPr lang="zh-CN" altLang="en-US" sz="1400" b="0" dirty="0" smtClean="0"/>
              <a:t>存储 ：</a:t>
            </a:r>
            <a:r>
              <a:rPr lang="en-US" altLang="zh-CN" sz="1400" b="0" dirty="0" smtClean="0"/>
              <a:t> </a:t>
            </a:r>
            <a:r>
              <a:rPr lang="en-US" altLang="zh-CN" sz="1400" b="0" dirty="0" smtClean="0"/>
              <a:t>10 T</a:t>
            </a:r>
            <a:r>
              <a:rPr lang="zh-CN" altLang="en-US" sz="1400" b="0" dirty="0" smtClean="0"/>
              <a:t> 容量</a:t>
            </a:r>
            <a:endParaRPr lang="en-US" altLang="zh-CN" sz="1400" b="0" dirty="0" smtClean="0"/>
          </a:p>
          <a:p>
            <a:pPr>
              <a:buNone/>
            </a:pPr>
            <a:r>
              <a:rPr lang="zh-CN" altLang="en-US" sz="1400" b="0" dirty="0" smtClean="0"/>
              <a:t>执行</a:t>
            </a:r>
            <a:r>
              <a:rPr lang="en-US" altLang="zh-CN" sz="1400" b="0" dirty="0" smtClean="0"/>
              <a:t>:  </a:t>
            </a:r>
            <a:r>
              <a:rPr lang="zh-CN" altLang="en-US" sz="1400" b="0" dirty="0" smtClean="0"/>
              <a:t>每台车携带</a:t>
            </a:r>
            <a:r>
              <a:rPr lang="en-US" altLang="zh-CN" sz="1400" b="0" dirty="0" smtClean="0"/>
              <a:t>7</a:t>
            </a:r>
            <a:r>
              <a:rPr lang="zh-CN" altLang="en-US" sz="1400" b="0" dirty="0" smtClean="0"/>
              <a:t>张卡，每周一、周四上午与司机预定交替存储卡</a:t>
            </a:r>
            <a:endParaRPr lang="en-US" altLang="zh-CN" sz="1400" b="0" dirty="0" smtClean="0"/>
          </a:p>
          <a:p>
            <a:pPr>
              <a:buNone/>
            </a:pPr>
            <a:endParaRPr lang="en-US" altLang="zh-CN" sz="1400" b="0" dirty="0" smtClean="0"/>
          </a:p>
        </p:txBody>
      </p:sp>
      <p:sp>
        <p:nvSpPr>
          <p:cNvPr id="6" name="标题 1"/>
          <p:cNvSpPr txBox="1">
            <a:spLocks/>
          </p:cNvSpPr>
          <p:nvPr/>
        </p:nvSpPr>
        <p:spPr bwMode="auto">
          <a:xfrm>
            <a:off x="380968" y="428604"/>
            <a:ext cx="9144064" cy="66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5" rIns="91428" bIns="45715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DVR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项目阶段性报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告</a:t>
            </a:r>
            <a:endParaRPr kumimoji="0" lang="zh-CN" altLang="en-US" sz="1200" b="1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4881562" y="3714752"/>
          <a:ext cx="4429155" cy="128588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76385"/>
                <a:gridCol w="1476385"/>
                <a:gridCol w="1476385"/>
              </a:tblGrid>
              <a:tr h="32147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名称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数量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说明</a:t>
                      </a:r>
                      <a:endParaRPr lang="zh-CN" altLang="en-US" sz="1200" dirty="0"/>
                    </a:p>
                  </a:txBody>
                  <a:tcPr anchor="ctr"/>
                </a:tc>
              </a:tr>
              <a:tr h="32147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世博出租车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5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</a:tr>
              <a:tr h="3214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GS600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5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</a:tr>
              <a:tr h="32147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存储卡</a:t>
                      </a:r>
                      <a:r>
                        <a:rPr lang="en-US" altLang="zh-CN" sz="1200" dirty="0" smtClean="0"/>
                        <a:t>32G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50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项目进程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AutoShape 2"/>
          <p:cNvSpPr>
            <a:spLocks noChangeArrowheads="1"/>
          </p:cNvSpPr>
          <p:nvPr/>
        </p:nvSpPr>
        <p:spPr bwMode="gray">
          <a:xfrm>
            <a:off x="6096008" y="3071810"/>
            <a:ext cx="3000396" cy="1938992"/>
          </a:xfrm>
          <a:prstGeom prst="chevron">
            <a:avLst>
              <a:gd name="adj" fmla="val 16967"/>
            </a:avLst>
          </a:prstGeom>
          <a:gradFill rotWithShape="1">
            <a:gsLst>
              <a:gs pos="0">
                <a:srgbClr val="9999FF"/>
              </a:gs>
              <a:gs pos="100000">
                <a:srgbClr val="9999FF">
                  <a:gamma/>
                  <a:tint val="60784"/>
                  <a:invGamma/>
                </a:srgbClr>
              </a:gs>
            </a:gsLst>
            <a:lin ang="0" scaled="1"/>
          </a:gradFill>
          <a:ln w="38100">
            <a:solidFill>
              <a:srgbClr val="EAEAEA"/>
            </a:solidFill>
            <a:miter lim="800000"/>
            <a:headEnd/>
            <a:tailEnd/>
          </a:ln>
          <a:effectLst>
            <a:outerShdw dist="109250" dir="3267739" algn="ctr" rotWithShape="0">
              <a:srgbClr val="333333">
                <a:alpha val="50000"/>
              </a:srgbClr>
            </a:outerShdw>
          </a:effectLst>
        </p:spPr>
        <p:txBody>
          <a:bodyPr wrap="square" anchor="ctr">
            <a:spAutoFit/>
          </a:bodyPr>
          <a:lstStyle/>
          <a:p>
            <a:endParaRPr lang="en-US" altLang="zh-CN" dirty="0" smtClean="0"/>
          </a:p>
          <a:p>
            <a:pPr>
              <a:buFont typeface="Wingdings" pitchFamily="2" charset="2"/>
              <a:buChar char="ü"/>
            </a:pPr>
            <a:r>
              <a:rPr lang="zh-CN" altLang="en-US" dirty="0" smtClean="0"/>
              <a:t>测试与评估</a:t>
            </a:r>
            <a:endParaRPr lang="en-US" altLang="zh-CN" dirty="0" smtClean="0"/>
          </a:p>
          <a:p>
            <a:pPr>
              <a:buFont typeface="Wingdings" pitchFamily="2" charset="2"/>
              <a:buChar char="ü"/>
            </a:pPr>
            <a:r>
              <a:rPr lang="zh-CN" altLang="en-US" dirty="0" smtClean="0"/>
              <a:t>采集与内业生产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gray">
          <a:xfrm>
            <a:off x="3222632" y="3038476"/>
            <a:ext cx="3016252" cy="1938992"/>
          </a:xfrm>
          <a:prstGeom prst="chevron">
            <a:avLst>
              <a:gd name="adj" fmla="val 18877"/>
            </a:avLst>
          </a:prstGeom>
          <a:gradFill rotWithShape="1">
            <a:gsLst>
              <a:gs pos="0">
                <a:srgbClr val="DA971E"/>
              </a:gs>
              <a:gs pos="100000">
                <a:srgbClr val="DA971E">
                  <a:gamma/>
                  <a:tint val="60784"/>
                  <a:invGamma/>
                </a:srgbClr>
              </a:gs>
            </a:gsLst>
            <a:lin ang="0" scaled="1"/>
          </a:gradFill>
          <a:ln w="38100">
            <a:solidFill>
              <a:srgbClr val="EAEAEA"/>
            </a:solidFill>
            <a:miter lim="800000"/>
            <a:headEnd/>
            <a:tailEnd/>
          </a:ln>
          <a:effectLst>
            <a:outerShdw dist="109250" dir="3267739" algn="ctr" rotWithShape="0">
              <a:srgbClr val="333333">
                <a:alpha val="50000"/>
              </a:srgbClr>
            </a:outerShdw>
          </a:effectLst>
        </p:spPr>
        <p:txBody>
          <a:bodyPr wrap="square" anchor="ctr">
            <a:spAutoFit/>
          </a:bodyPr>
          <a:lstStyle/>
          <a:p>
            <a:endParaRPr lang="en-US" altLang="zh-CN" dirty="0" smtClean="0"/>
          </a:p>
          <a:p>
            <a:pPr>
              <a:buFont typeface="Wingdings" pitchFamily="2" charset="2"/>
              <a:buChar char="ü"/>
            </a:pPr>
            <a:r>
              <a:rPr lang="zh-CN" altLang="en-US" dirty="0" smtClean="0"/>
              <a:t>采集系统</a:t>
            </a:r>
            <a:endParaRPr lang="en-US" altLang="zh-CN" dirty="0" smtClean="0"/>
          </a:p>
          <a:p>
            <a:pPr>
              <a:buFont typeface="Wingdings" pitchFamily="2" charset="2"/>
              <a:buChar char="ü"/>
            </a:pPr>
            <a:r>
              <a:rPr lang="zh-CN" altLang="en-US" dirty="0" smtClean="0"/>
              <a:t>影像系统</a:t>
            </a:r>
            <a:endParaRPr lang="en-US" altLang="zh-CN" dirty="0" smtClean="0"/>
          </a:p>
          <a:p>
            <a:pPr>
              <a:buFont typeface="Wingdings" pitchFamily="2" charset="2"/>
              <a:buChar char="ü"/>
            </a:pPr>
            <a:r>
              <a:rPr lang="zh-CN" altLang="en-US" dirty="0" smtClean="0"/>
              <a:t>采集分析和评估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gray">
          <a:xfrm>
            <a:off x="666720" y="3000372"/>
            <a:ext cx="2730500" cy="1938992"/>
          </a:xfrm>
          <a:prstGeom prst="chevron">
            <a:avLst>
              <a:gd name="adj" fmla="val 18877"/>
            </a:avLst>
          </a:prstGeom>
          <a:gradFill rotWithShape="1">
            <a:gsLst>
              <a:gs pos="0">
                <a:srgbClr val="4A71D4"/>
              </a:gs>
              <a:gs pos="100000">
                <a:srgbClr val="4A71D4">
                  <a:gamma/>
                  <a:tint val="60784"/>
                  <a:invGamma/>
                </a:srgbClr>
              </a:gs>
            </a:gsLst>
            <a:lin ang="0" scaled="1"/>
          </a:gradFill>
          <a:ln w="38100">
            <a:solidFill>
              <a:srgbClr val="EAEAEA"/>
            </a:solidFill>
            <a:miter lim="800000"/>
            <a:headEnd/>
            <a:tailEnd/>
          </a:ln>
          <a:effectLst>
            <a:outerShdw dist="109250" dir="3267739" algn="ctr" rotWithShape="0">
              <a:srgbClr val="333333">
                <a:alpha val="50000"/>
              </a:srgbClr>
            </a:outerShdw>
          </a:effectLst>
        </p:spPr>
        <p:txBody>
          <a:bodyPr anchor="ctr">
            <a:spAutoFit/>
          </a:bodyPr>
          <a:lstStyle/>
          <a:p>
            <a:endParaRPr lang="en-US" altLang="zh-CN" dirty="0" smtClean="0"/>
          </a:p>
          <a:p>
            <a:pPr>
              <a:buFont typeface="Wingdings" pitchFamily="2" charset="2"/>
              <a:buChar char="ü"/>
            </a:pPr>
            <a:r>
              <a:rPr lang="zh-CN" altLang="en-US" dirty="0" smtClean="0"/>
              <a:t>项目计划</a:t>
            </a:r>
            <a:endParaRPr lang="en-US" altLang="zh-CN" dirty="0" smtClean="0"/>
          </a:p>
          <a:p>
            <a:pPr>
              <a:buFont typeface="Wingdings" pitchFamily="2" charset="2"/>
              <a:buChar char="ü"/>
            </a:pPr>
            <a:r>
              <a:rPr lang="zh-CN" altLang="en-US" dirty="0" smtClean="0"/>
              <a:t>需求分析</a:t>
            </a:r>
            <a:endParaRPr lang="en-US" altLang="zh-CN" dirty="0" smtClean="0"/>
          </a:p>
          <a:p>
            <a:pPr>
              <a:buFont typeface="Wingdings" pitchFamily="2" charset="2"/>
              <a:buChar char="ü"/>
            </a:pPr>
            <a:r>
              <a:rPr lang="zh-CN" altLang="en-US" dirty="0" smtClean="0"/>
              <a:t>设备选型</a:t>
            </a:r>
            <a:endParaRPr lang="en-US" altLang="zh-CN" dirty="0" smtClean="0"/>
          </a:p>
          <a:p>
            <a:pPr>
              <a:buFont typeface="Wingdings" pitchFamily="2" charset="2"/>
              <a:buChar char="ü"/>
            </a:pPr>
            <a:r>
              <a:rPr lang="zh-CN" altLang="en-US" dirty="0" smtClean="0"/>
              <a:t>测试和评估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gray">
          <a:xfrm>
            <a:off x="838200" y="2143116"/>
            <a:ext cx="1900222" cy="565159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4A71D4"/>
              </a:gs>
              <a:gs pos="100000">
                <a:srgbClr val="4A71D4">
                  <a:gamma/>
                  <a:shade val="46275"/>
                  <a:invGamma/>
                </a:srgbClr>
              </a:gs>
            </a:gsLst>
            <a:lin ang="0" scaled="1"/>
          </a:gradFill>
          <a:ln w="38100" algn="ctr">
            <a:solidFill>
              <a:srgbClr val="FFFFFF"/>
            </a:solidFill>
            <a:round/>
            <a:headEnd/>
            <a:tailEnd/>
          </a:ln>
          <a:effectLst>
            <a:outerShdw dist="63500" dir="3187806" algn="ctr" rotWithShape="0">
              <a:srgbClr val="001D3A"/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zh-CN" altLang="en-US" sz="2000" b="1" dirty="0" smtClean="0">
                <a:solidFill>
                  <a:srgbClr val="FFFFFF"/>
                </a:solidFill>
              </a:rPr>
              <a:t>项目准备</a:t>
            </a:r>
            <a:endParaRPr lang="en-US" altLang="zh-CN" sz="2000" b="1" dirty="0" smtClean="0">
              <a:solidFill>
                <a:srgbClr val="FFFFFF"/>
              </a:solidFill>
            </a:endParaRPr>
          </a:p>
          <a:p>
            <a:pPr algn="ctr" eaLnBrk="0" hangingPunct="0"/>
            <a:r>
              <a:rPr lang="zh-CN" altLang="en-US" sz="1400" b="1" dirty="0" smtClean="0">
                <a:solidFill>
                  <a:srgbClr val="FFFFFF"/>
                </a:solidFill>
              </a:rPr>
              <a:t>（</a:t>
            </a:r>
            <a:r>
              <a:rPr lang="en-US" altLang="zh-CN" sz="1400" b="1" dirty="0" smtClean="0">
                <a:solidFill>
                  <a:srgbClr val="FFFFFF"/>
                </a:solidFill>
              </a:rPr>
              <a:t>2011.11-2012.1)</a:t>
            </a:r>
            <a:endParaRPr lang="en-US" altLang="zh-CN" sz="1400" b="1" dirty="0">
              <a:solidFill>
                <a:srgbClr val="FFFFFF"/>
              </a:solidFill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gray">
          <a:xfrm>
            <a:off x="3619504" y="2143116"/>
            <a:ext cx="2119314" cy="57150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DA971E"/>
              </a:gs>
              <a:gs pos="100000">
                <a:srgbClr val="DA971E">
                  <a:gamma/>
                  <a:shade val="46275"/>
                  <a:invGamma/>
                </a:srgbClr>
              </a:gs>
            </a:gsLst>
            <a:lin ang="0" scaled="1"/>
          </a:gradFill>
          <a:ln w="38100" algn="ctr">
            <a:solidFill>
              <a:srgbClr val="FFFFFF"/>
            </a:solidFill>
            <a:round/>
            <a:headEnd/>
            <a:tailEnd/>
          </a:ln>
          <a:effectLst>
            <a:outerShdw dist="63500" dir="3187806" algn="ctr" rotWithShape="0">
              <a:srgbClr val="001D3A"/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1800" b="1" dirty="0" smtClean="0">
                <a:solidFill>
                  <a:srgbClr val="FFFFFF"/>
                </a:solidFill>
              </a:rPr>
              <a:t>系统设计</a:t>
            </a:r>
            <a:endParaRPr lang="en-US" altLang="zh-CN" sz="1800" b="1" dirty="0" smtClean="0">
              <a:solidFill>
                <a:srgbClr val="FFFFFF"/>
              </a:solidFill>
            </a:endParaRPr>
          </a:p>
          <a:p>
            <a:pPr algn="ctr"/>
            <a:r>
              <a:rPr lang="en-US" altLang="zh-CN" sz="1800" b="1" smtClean="0">
                <a:solidFill>
                  <a:srgbClr val="FFFFFF"/>
                </a:solidFill>
              </a:rPr>
              <a:t>(2012.2-2012.6</a:t>
            </a:r>
            <a:r>
              <a:rPr lang="en-US" altLang="zh-CN" sz="1800" b="1" dirty="0" smtClean="0">
                <a:solidFill>
                  <a:srgbClr val="FFFFFF"/>
                </a:solidFill>
              </a:rPr>
              <a:t>)</a:t>
            </a:r>
            <a:endParaRPr lang="en-US" altLang="zh-CN" sz="1800" b="1" dirty="0">
              <a:solidFill>
                <a:srgbClr val="FFFFFF"/>
              </a:solidFill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gray">
          <a:xfrm>
            <a:off x="6443685" y="2143116"/>
            <a:ext cx="2224091" cy="565159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9999FF"/>
              </a:gs>
              <a:gs pos="100000">
                <a:srgbClr val="9999FF">
                  <a:gamma/>
                  <a:shade val="46275"/>
                  <a:invGamma/>
                </a:srgbClr>
              </a:gs>
            </a:gsLst>
            <a:lin ang="0" scaled="1"/>
          </a:gradFill>
          <a:ln w="38100" algn="ctr">
            <a:solidFill>
              <a:srgbClr val="FFFFFF"/>
            </a:solidFill>
            <a:round/>
            <a:headEnd/>
            <a:tailEnd/>
          </a:ln>
          <a:effectLst>
            <a:outerShdw dist="63500" dir="3187806" algn="ctr" rotWithShape="0">
              <a:srgbClr val="001D3A"/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1600" b="1" dirty="0" smtClean="0">
                <a:solidFill>
                  <a:srgbClr val="FFFFFF"/>
                </a:solidFill>
              </a:rPr>
              <a:t>测试和运行</a:t>
            </a:r>
            <a:endParaRPr lang="en-US" altLang="zh-CN" sz="1600" b="1" dirty="0" smtClean="0">
              <a:solidFill>
                <a:srgbClr val="FFFFFF"/>
              </a:solidFill>
            </a:endParaRPr>
          </a:p>
          <a:p>
            <a:pPr algn="ctr"/>
            <a:r>
              <a:rPr lang="zh-CN" altLang="en-US" sz="1600" b="1" dirty="0" smtClean="0">
                <a:solidFill>
                  <a:srgbClr val="FFFFFF"/>
                </a:solidFill>
              </a:rPr>
              <a:t>（</a:t>
            </a:r>
            <a:r>
              <a:rPr lang="en-US" altLang="zh-CN" sz="1600" b="1" dirty="0" smtClean="0">
                <a:solidFill>
                  <a:srgbClr val="FFFFFF"/>
                </a:solidFill>
              </a:rPr>
              <a:t>2012.6 – 2012.7</a:t>
            </a:r>
            <a:r>
              <a:rPr lang="zh-CN" altLang="en-US" sz="1600" b="1" dirty="0" smtClean="0">
                <a:solidFill>
                  <a:srgbClr val="FFFFFF"/>
                </a:solidFill>
              </a:rPr>
              <a:t>）</a:t>
            </a:r>
            <a:endParaRPr lang="en-US" altLang="zh-CN" sz="1600" b="1" dirty="0">
              <a:solidFill>
                <a:srgbClr val="FFFFFF"/>
              </a:solidFill>
            </a:endParaRPr>
          </a:p>
        </p:txBody>
      </p:sp>
      <p:sp>
        <p:nvSpPr>
          <p:cNvPr id="11" name="标题 1"/>
          <p:cNvSpPr txBox="1">
            <a:spLocks/>
          </p:cNvSpPr>
          <p:nvPr/>
        </p:nvSpPr>
        <p:spPr bwMode="auto">
          <a:xfrm>
            <a:off x="380968" y="428604"/>
            <a:ext cx="9144064" cy="66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5" rIns="91428" bIns="45715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DVR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项目阶段性报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告</a:t>
            </a:r>
            <a:endParaRPr kumimoji="0" lang="zh-CN" altLang="en-US" sz="1200" b="1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>
            <a:spLocks/>
          </p:cNvSpPr>
          <p:nvPr/>
        </p:nvSpPr>
        <p:spPr bwMode="auto">
          <a:xfrm>
            <a:off x="380968" y="428604"/>
            <a:ext cx="9144064" cy="66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5" rIns="91428" bIns="45715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DVR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项目阶段性报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告</a:t>
            </a:r>
            <a:endParaRPr kumimoji="0" lang="zh-CN" altLang="en-US" sz="1200" b="1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66786" y="1928802"/>
            <a:ext cx="5609524" cy="2733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595282" y="1214422"/>
            <a:ext cx="256993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eaLnBrk="0" hangingPunct="0">
              <a:lnSpc>
                <a:spcPct val="120000"/>
              </a:lnSpc>
              <a:spcBef>
                <a:spcPct val="30000"/>
              </a:spcBef>
              <a:spcAft>
                <a:spcPct val="1500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altLang="zh-CN" sz="1800" b="1" dirty="0" smtClean="0">
                <a:solidFill>
                  <a:schemeClr val="bg2"/>
                </a:solidFill>
                <a:latin typeface="+mn-lt"/>
                <a:ea typeface="+mn-ea"/>
              </a:rPr>
              <a:t>2.</a:t>
            </a:r>
            <a:r>
              <a:rPr lang="zh-CN" altLang="en-US" sz="1800" b="1" dirty="0" smtClean="0">
                <a:solidFill>
                  <a:schemeClr val="bg2"/>
                </a:solidFill>
                <a:latin typeface="+mn-lt"/>
                <a:ea typeface="+mn-ea"/>
              </a:rPr>
              <a:t>第二阶段进度计划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0968" y="1142984"/>
            <a:ext cx="9144065" cy="5143536"/>
          </a:xfrm>
        </p:spPr>
        <p:txBody>
          <a:bodyPr/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系统设计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6" name="标题 1"/>
          <p:cNvSpPr txBox="1">
            <a:spLocks/>
          </p:cNvSpPr>
          <p:nvPr/>
        </p:nvSpPr>
        <p:spPr bwMode="auto">
          <a:xfrm>
            <a:off x="380968" y="428604"/>
            <a:ext cx="9144064" cy="66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5" rIns="91428" bIns="45715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DVR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项目阶段性报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告</a:t>
            </a:r>
            <a:endParaRPr kumimoji="0" lang="zh-CN" altLang="en-US" sz="1200" b="1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6" name="AutoShape 2"/>
          <p:cNvSpPr>
            <a:spLocks noChangeArrowheads="1"/>
          </p:cNvSpPr>
          <p:nvPr/>
        </p:nvSpPr>
        <p:spPr bwMode="auto">
          <a:xfrm>
            <a:off x="2238356" y="1428736"/>
            <a:ext cx="6572296" cy="2286016"/>
          </a:xfrm>
          <a:prstGeom prst="roundRect">
            <a:avLst>
              <a:gd name="adj" fmla="val 2931"/>
            </a:avLst>
          </a:prstGeom>
          <a:gradFill rotWithShape="1">
            <a:gsLst>
              <a:gs pos="0">
                <a:srgbClr val="F0F1FF"/>
              </a:gs>
              <a:gs pos="100000">
                <a:srgbClr val="B3C8DF"/>
              </a:gs>
            </a:gsLst>
            <a:lin ang="5400000" scaled="1"/>
          </a:gradFill>
          <a:ln w="9525" algn="ctr">
            <a:noFill/>
            <a:round/>
            <a:headEnd/>
            <a:tailEnd/>
          </a:ln>
          <a:effectLst>
            <a:outerShdw dist="53882" dir="2700000" algn="ctr" rotWithShape="0">
              <a:srgbClr val="ADADAD">
                <a:alpha val="50000"/>
              </a:srgbClr>
            </a:outerShdw>
          </a:effectLst>
        </p:spPr>
        <p:txBody>
          <a:bodyPr wrap="none" anchor="t"/>
          <a:lstStyle/>
          <a:p>
            <a:r>
              <a:rPr lang="zh-CN" altLang="en-US" dirty="0" smtClean="0"/>
              <a:t>采集系统</a:t>
            </a:r>
            <a:endParaRPr lang="zh-CN" altLang="en-US" dirty="0"/>
          </a:p>
        </p:txBody>
      </p:sp>
      <p:sp>
        <p:nvSpPr>
          <p:cNvPr id="17" name="AutoShape 5"/>
          <p:cNvSpPr>
            <a:spLocks noChangeArrowheads="1"/>
          </p:cNvSpPr>
          <p:nvPr/>
        </p:nvSpPr>
        <p:spPr bwMode="auto">
          <a:xfrm>
            <a:off x="2309794" y="1928802"/>
            <a:ext cx="3095625" cy="1652588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ADE2A1"/>
              </a:gs>
              <a:gs pos="100000">
                <a:srgbClr val="E8F6E4"/>
              </a:gs>
            </a:gsLst>
            <a:lin ang="2700000" scaled="1"/>
          </a:gradFill>
          <a:ln w="9525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/>
          <a:lstStyle/>
          <a:p>
            <a:pPr marL="111125" indent="-111125"/>
            <a:r>
              <a:rPr lang="zh-CN" altLang="en-US" sz="1600" b="1" i="1" dirty="0" smtClean="0">
                <a:solidFill>
                  <a:srgbClr val="000099"/>
                </a:solidFill>
                <a:latin typeface="Arial Narrow" pitchFamily="34" charset="0"/>
              </a:rPr>
              <a:t>采集终端</a:t>
            </a:r>
            <a:endParaRPr lang="en-US" altLang="zh-CN" sz="1600" b="1" i="1" dirty="0" smtClean="0">
              <a:solidFill>
                <a:srgbClr val="000099"/>
              </a:solidFill>
              <a:latin typeface="Arial Narrow" pitchFamily="34" charset="0"/>
            </a:endParaRPr>
          </a:p>
          <a:p>
            <a:pPr marL="111125" indent="-111125">
              <a:buFontTx/>
              <a:buChar char="•"/>
            </a:pPr>
            <a:r>
              <a:rPr lang="zh-CN" altLang="en-US" sz="1400" dirty="0" smtClean="0"/>
              <a:t>高清影像采集</a:t>
            </a:r>
            <a:endParaRPr lang="en-US" altLang="zh-CN" sz="1400" dirty="0" smtClean="0"/>
          </a:p>
          <a:p>
            <a:pPr marL="111125" indent="-111125">
              <a:buFontTx/>
              <a:buChar char="•"/>
            </a:pPr>
            <a:r>
              <a:rPr lang="zh-CN" altLang="en-US" sz="1400" dirty="0" smtClean="0"/>
              <a:t>存储管理、</a:t>
            </a:r>
            <a:r>
              <a:rPr lang="en-US" altLang="zh-CN" sz="1400" dirty="0" smtClean="0"/>
              <a:t>8x16</a:t>
            </a:r>
            <a:r>
              <a:rPr lang="zh-CN" altLang="en-US" sz="1400" dirty="0" smtClean="0"/>
              <a:t>日视频存储</a:t>
            </a:r>
            <a:endParaRPr lang="en-US" altLang="zh-CN" sz="1400" dirty="0" smtClean="0"/>
          </a:p>
          <a:p>
            <a:pPr marL="111125" indent="-111125">
              <a:buFontTx/>
              <a:buChar char="•"/>
            </a:pPr>
            <a:r>
              <a:rPr lang="zh-CN" altLang="en-US" sz="1400" dirty="0" smtClean="0"/>
              <a:t>实时轨迹和状态监控</a:t>
            </a:r>
            <a:endParaRPr lang="en-US" altLang="zh-CN" sz="1400" dirty="0" smtClean="0"/>
          </a:p>
        </p:txBody>
      </p:sp>
      <p:grpSp>
        <p:nvGrpSpPr>
          <p:cNvPr id="18" name="Group 14"/>
          <p:cNvGrpSpPr>
            <a:grpSpLocks/>
          </p:cNvGrpSpPr>
          <p:nvPr/>
        </p:nvGrpSpPr>
        <p:grpSpPr bwMode="auto">
          <a:xfrm>
            <a:off x="2738422" y="2928934"/>
            <a:ext cx="1071570" cy="512763"/>
            <a:chOff x="659" y="932"/>
            <a:chExt cx="3010" cy="929"/>
          </a:xfrm>
        </p:grpSpPr>
        <p:sp>
          <p:nvSpPr>
            <p:cNvPr id="19" name="Freeform 2"/>
            <p:cNvSpPr>
              <a:spLocks/>
            </p:cNvSpPr>
            <p:nvPr/>
          </p:nvSpPr>
          <p:spPr bwMode="auto">
            <a:xfrm>
              <a:off x="2426" y="1590"/>
              <a:ext cx="1243" cy="271"/>
            </a:xfrm>
            <a:custGeom>
              <a:avLst/>
              <a:gdLst>
                <a:gd name="T0" fmla="*/ 0 w 1105"/>
                <a:gd name="T1" fmla="*/ 240 h 241"/>
                <a:gd name="T2" fmla="*/ 672 w 1105"/>
                <a:gd name="T3" fmla="*/ 240 h 241"/>
                <a:gd name="T4" fmla="*/ 1104 w 1105"/>
                <a:gd name="T5" fmla="*/ 0 h 241"/>
                <a:gd name="T6" fmla="*/ 432 w 1105"/>
                <a:gd name="T7" fmla="*/ 0 h 241"/>
                <a:gd name="T8" fmla="*/ 0 w 1105"/>
                <a:gd name="T9" fmla="*/ 240 h 2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05"/>
                <a:gd name="T16" fmla="*/ 0 h 241"/>
                <a:gd name="T17" fmla="*/ 1105 w 1105"/>
                <a:gd name="T18" fmla="*/ 241 h 2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05" h="241">
                  <a:moveTo>
                    <a:pt x="0" y="240"/>
                  </a:moveTo>
                  <a:lnTo>
                    <a:pt x="672" y="240"/>
                  </a:lnTo>
                  <a:lnTo>
                    <a:pt x="1104" y="0"/>
                  </a:lnTo>
                  <a:lnTo>
                    <a:pt x="432" y="0"/>
                  </a:lnTo>
                  <a:lnTo>
                    <a:pt x="0" y="240"/>
                  </a:lnTo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006699"/>
                </a:gs>
              </a:gsLst>
              <a:lin ang="5400000" scaled="1"/>
            </a:gra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Rectangle 3"/>
            <p:cNvSpPr>
              <a:spLocks noChangeArrowheads="1"/>
            </p:cNvSpPr>
            <p:nvPr/>
          </p:nvSpPr>
          <p:spPr bwMode="auto">
            <a:xfrm>
              <a:off x="663" y="1044"/>
              <a:ext cx="2496" cy="816"/>
            </a:xfrm>
            <a:prstGeom prst="rect">
              <a:avLst/>
            </a:prstGeom>
            <a:gradFill rotWithShape="0">
              <a:gsLst>
                <a:gs pos="0">
                  <a:srgbClr val="021245"/>
                </a:gs>
                <a:gs pos="50000">
                  <a:srgbClr val="063DE8"/>
                </a:gs>
                <a:gs pos="100000">
                  <a:srgbClr val="021245"/>
                </a:gs>
              </a:gsLst>
              <a:lin ang="2700000" scaled="1"/>
            </a:gradFill>
            <a:ln w="12700">
              <a:solidFill>
                <a:srgbClr val="99CC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zh-CN" altLang="en-US" sz="1400" dirty="0" smtClean="0">
                  <a:solidFill>
                    <a:schemeClr val="accent3"/>
                  </a:solidFill>
                </a:rPr>
                <a:t>影像采集</a:t>
              </a:r>
              <a:endParaRPr lang="zh-CN" altLang="en-US" dirty="0">
                <a:solidFill>
                  <a:schemeClr val="accent3"/>
                </a:solidFill>
              </a:endParaRPr>
            </a:p>
          </p:txBody>
        </p:sp>
        <p:sp>
          <p:nvSpPr>
            <p:cNvPr id="21" name="Freeform 4"/>
            <p:cNvSpPr>
              <a:spLocks/>
            </p:cNvSpPr>
            <p:nvPr/>
          </p:nvSpPr>
          <p:spPr bwMode="auto">
            <a:xfrm>
              <a:off x="659" y="936"/>
              <a:ext cx="2584" cy="108"/>
            </a:xfrm>
            <a:custGeom>
              <a:avLst/>
              <a:gdLst>
                <a:gd name="T0" fmla="*/ 0 w 2584"/>
                <a:gd name="T1" fmla="*/ 104 h 108"/>
                <a:gd name="T2" fmla="*/ 100 w 2584"/>
                <a:gd name="T3" fmla="*/ 0 h 108"/>
                <a:gd name="T4" fmla="*/ 2584 w 2584"/>
                <a:gd name="T5" fmla="*/ 0 h 108"/>
                <a:gd name="T6" fmla="*/ 2524 w 2584"/>
                <a:gd name="T7" fmla="*/ 108 h 108"/>
                <a:gd name="T8" fmla="*/ 0 w 2584"/>
                <a:gd name="T9" fmla="*/ 104 h 1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84"/>
                <a:gd name="T16" fmla="*/ 0 h 108"/>
                <a:gd name="T17" fmla="*/ 2584 w 2584"/>
                <a:gd name="T18" fmla="*/ 108 h 1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84" h="108">
                  <a:moveTo>
                    <a:pt x="0" y="104"/>
                  </a:moveTo>
                  <a:lnTo>
                    <a:pt x="100" y="0"/>
                  </a:lnTo>
                  <a:lnTo>
                    <a:pt x="2584" y="0"/>
                  </a:lnTo>
                  <a:lnTo>
                    <a:pt x="2524" y="108"/>
                  </a:lnTo>
                  <a:lnTo>
                    <a:pt x="0" y="104"/>
                  </a:lnTo>
                </a:path>
              </a:pathLst>
            </a:custGeom>
            <a:solidFill>
              <a:srgbClr val="618FFD"/>
            </a:solidFill>
            <a:ln w="12700" cap="rnd">
              <a:solidFill>
                <a:srgbClr val="99CC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5"/>
            <p:cNvSpPr>
              <a:spLocks/>
            </p:cNvSpPr>
            <p:nvPr/>
          </p:nvSpPr>
          <p:spPr bwMode="auto">
            <a:xfrm>
              <a:off x="3159" y="932"/>
              <a:ext cx="95" cy="928"/>
            </a:xfrm>
            <a:custGeom>
              <a:avLst/>
              <a:gdLst>
                <a:gd name="T0" fmla="*/ 12 w 95"/>
                <a:gd name="T1" fmla="*/ 928 h 928"/>
                <a:gd name="T2" fmla="*/ 95 w 95"/>
                <a:gd name="T3" fmla="*/ 772 h 928"/>
                <a:gd name="T4" fmla="*/ 95 w 95"/>
                <a:gd name="T5" fmla="*/ 0 h 928"/>
                <a:gd name="T6" fmla="*/ 0 w 95"/>
                <a:gd name="T7" fmla="*/ 112 h 928"/>
                <a:gd name="T8" fmla="*/ 0 w 95"/>
                <a:gd name="T9" fmla="*/ 916 h 9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5"/>
                <a:gd name="T16" fmla="*/ 0 h 928"/>
                <a:gd name="T17" fmla="*/ 95 w 95"/>
                <a:gd name="T18" fmla="*/ 928 h 9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5" h="928">
                  <a:moveTo>
                    <a:pt x="12" y="928"/>
                  </a:moveTo>
                  <a:lnTo>
                    <a:pt x="95" y="772"/>
                  </a:lnTo>
                  <a:lnTo>
                    <a:pt x="95" y="0"/>
                  </a:lnTo>
                  <a:lnTo>
                    <a:pt x="0" y="112"/>
                  </a:lnTo>
                  <a:lnTo>
                    <a:pt x="0" y="916"/>
                  </a:lnTo>
                </a:path>
              </a:pathLst>
            </a:custGeom>
            <a:solidFill>
              <a:srgbClr val="00279F"/>
            </a:solidFill>
            <a:ln w="12700" cap="rnd">
              <a:solidFill>
                <a:srgbClr val="99CC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3" name="Group 14"/>
          <p:cNvGrpSpPr>
            <a:grpSpLocks/>
          </p:cNvGrpSpPr>
          <p:nvPr/>
        </p:nvGrpSpPr>
        <p:grpSpPr bwMode="auto">
          <a:xfrm>
            <a:off x="4024306" y="2928934"/>
            <a:ext cx="1071570" cy="512763"/>
            <a:chOff x="659" y="932"/>
            <a:chExt cx="3010" cy="929"/>
          </a:xfrm>
        </p:grpSpPr>
        <p:sp>
          <p:nvSpPr>
            <p:cNvPr id="24" name="Freeform 2"/>
            <p:cNvSpPr>
              <a:spLocks/>
            </p:cNvSpPr>
            <p:nvPr/>
          </p:nvSpPr>
          <p:spPr bwMode="auto">
            <a:xfrm>
              <a:off x="2426" y="1590"/>
              <a:ext cx="1243" cy="271"/>
            </a:xfrm>
            <a:custGeom>
              <a:avLst/>
              <a:gdLst>
                <a:gd name="T0" fmla="*/ 0 w 1105"/>
                <a:gd name="T1" fmla="*/ 240 h 241"/>
                <a:gd name="T2" fmla="*/ 672 w 1105"/>
                <a:gd name="T3" fmla="*/ 240 h 241"/>
                <a:gd name="T4" fmla="*/ 1104 w 1105"/>
                <a:gd name="T5" fmla="*/ 0 h 241"/>
                <a:gd name="T6" fmla="*/ 432 w 1105"/>
                <a:gd name="T7" fmla="*/ 0 h 241"/>
                <a:gd name="T8" fmla="*/ 0 w 1105"/>
                <a:gd name="T9" fmla="*/ 240 h 2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05"/>
                <a:gd name="T16" fmla="*/ 0 h 241"/>
                <a:gd name="T17" fmla="*/ 1105 w 1105"/>
                <a:gd name="T18" fmla="*/ 241 h 2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05" h="241">
                  <a:moveTo>
                    <a:pt x="0" y="240"/>
                  </a:moveTo>
                  <a:lnTo>
                    <a:pt x="672" y="240"/>
                  </a:lnTo>
                  <a:lnTo>
                    <a:pt x="1104" y="0"/>
                  </a:lnTo>
                  <a:lnTo>
                    <a:pt x="432" y="0"/>
                  </a:lnTo>
                  <a:lnTo>
                    <a:pt x="0" y="240"/>
                  </a:lnTo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006699"/>
                </a:gs>
              </a:gsLst>
              <a:lin ang="5400000" scaled="1"/>
            </a:gra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663" y="1044"/>
              <a:ext cx="2496" cy="816"/>
            </a:xfrm>
            <a:prstGeom prst="rect">
              <a:avLst/>
            </a:prstGeom>
            <a:gradFill rotWithShape="0">
              <a:gsLst>
                <a:gs pos="0">
                  <a:srgbClr val="021245"/>
                </a:gs>
                <a:gs pos="50000">
                  <a:srgbClr val="063DE8"/>
                </a:gs>
                <a:gs pos="100000">
                  <a:srgbClr val="021245"/>
                </a:gs>
              </a:gsLst>
              <a:lin ang="2700000" scaled="1"/>
            </a:gradFill>
            <a:ln w="12700">
              <a:solidFill>
                <a:srgbClr val="99CC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zh-CN" altLang="en-US" sz="1400" dirty="0" smtClean="0">
                  <a:solidFill>
                    <a:schemeClr val="accent3"/>
                  </a:solidFill>
                </a:rPr>
                <a:t>存储控制</a:t>
              </a:r>
              <a:endParaRPr lang="zh-CN" altLang="en-US" sz="1400" dirty="0">
                <a:solidFill>
                  <a:schemeClr val="accent3"/>
                </a:solidFill>
              </a:endParaRPr>
            </a:p>
          </p:txBody>
        </p:sp>
        <p:sp>
          <p:nvSpPr>
            <p:cNvPr id="26" name="Freeform 4"/>
            <p:cNvSpPr>
              <a:spLocks/>
            </p:cNvSpPr>
            <p:nvPr/>
          </p:nvSpPr>
          <p:spPr bwMode="auto">
            <a:xfrm>
              <a:off x="659" y="936"/>
              <a:ext cx="2584" cy="108"/>
            </a:xfrm>
            <a:custGeom>
              <a:avLst/>
              <a:gdLst>
                <a:gd name="T0" fmla="*/ 0 w 2584"/>
                <a:gd name="T1" fmla="*/ 104 h 108"/>
                <a:gd name="T2" fmla="*/ 100 w 2584"/>
                <a:gd name="T3" fmla="*/ 0 h 108"/>
                <a:gd name="T4" fmla="*/ 2584 w 2584"/>
                <a:gd name="T5" fmla="*/ 0 h 108"/>
                <a:gd name="T6" fmla="*/ 2524 w 2584"/>
                <a:gd name="T7" fmla="*/ 108 h 108"/>
                <a:gd name="T8" fmla="*/ 0 w 2584"/>
                <a:gd name="T9" fmla="*/ 104 h 1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84"/>
                <a:gd name="T16" fmla="*/ 0 h 108"/>
                <a:gd name="T17" fmla="*/ 2584 w 2584"/>
                <a:gd name="T18" fmla="*/ 108 h 1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84" h="108">
                  <a:moveTo>
                    <a:pt x="0" y="104"/>
                  </a:moveTo>
                  <a:lnTo>
                    <a:pt x="100" y="0"/>
                  </a:lnTo>
                  <a:lnTo>
                    <a:pt x="2584" y="0"/>
                  </a:lnTo>
                  <a:lnTo>
                    <a:pt x="2524" y="108"/>
                  </a:lnTo>
                  <a:lnTo>
                    <a:pt x="0" y="104"/>
                  </a:lnTo>
                </a:path>
              </a:pathLst>
            </a:custGeom>
            <a:solidFill>
              <a:srgbClr val="618FFD"/>
            </a:solidFill>
            <a:ln w="12700" cap="rnd">
              <a:solidFill>
                <a:srgbClr val="99CC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5"/>
            <p:cNvSpPr>
              <a:spLocks/>
            </p:cNvSpPr>
            <p:nvPr/>
          </p:nvSpPr>
          <p:spPr bwMode="auto">
            <a:xfrm>
              <a:off x="3159" y="932"/>
              <a:ext cx="95" cy="928"/>
            </a:xfrm>
            <a:custGeom>
              <a:avLst/>
              <a:gdLst>
                <a:gd name="T0" fmla="*/ 12 w 95"/>
                <a:gd name="T1" fmla="*/ 928 h 928"/>
                <a:gd name="T2" fmla="*/ 95 w 95"/>
                <a:gd name="T3" fmla="*/ 772 h 928"/>
                <a:gd name="T4" fmla="*/ 95 w 95"/>
                <a:gd name="T5" fmla="*/ 0 h 928"/>
                <a:gd name="T6" fmla="*/ 0 w 95"/>
                <a:gd name="T7" fmla="*/ 112 h 928"/>
                <a:gd name="T8" fmla="*/ 0 w 95"/>
                <a:gd name="T9" fmla="*/ 916 h 9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5"/>
                <a:gd name="T16" fmla="*/ 0 h 928"/>
                <a:gd name="T17" fmla="*/ 95 w 95"/>
                <a:gd name="T18" fmla="*/ 928 h 9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5" h="928">
                  <a:moveTo>
                    <a:pt x="12" y="928"/>
                  </a:moveTo>
                  <a:lnTo>
                    <a:pt x="95" y="772"/>
                  </a:lnTo>
                  <a:lnTo>
                    <a:pt x="95" y="0"/>
                  </a:lnTo>
                  <a:lnTo>
                    <a:pt x="0" y="112"/>
                  </a:lnTo>
                  <a:lnTo>
                    <a:pt x="0" y="916"/>
                  </a:lnTo>
                </a:path>
              </a:pathLst>
            </a:custGeom>
            <a:solidFill>
              <a:srgbClr val="00279F"/>
            </a:solidFill>
            <a:ln w="12700" cap="rnd">
              <a:solidFill>
                <a:srgbClr val="99CC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9" name="AutoShape 4"/>
          <p:cNvSpPr>
            <a:spLocks noChangeArrowheads="1"/>
          </p:cNvSpPr>
          <p:nvPr/>
        </p:nvSpPr>
        <p:spPr bwMode="auto">
          <a:xfrm>
            <a:off x="5595964" y="1928802"/>
            <a:ext cx="3071812" cy="1631950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99CCFF"/>
              </a:gs>
              <a:gs pos="100000">
                <a:srgbClr val="CCFFFF"/>
              </a:gs>
            </a:gsLst>
            <a:lin ang="2700000" scaled="1"/>
          </a:gradFill>
          <a:ln w="9525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/>
          <a:lstStyle/>
          <a:p>
            <a:pPr marL="111125" indent="-111125" eaLnBrk="0" hangingPunct="0"/>
            <a:r>
              <a:rPr lang="zh-CN" altLang="en-US" sz="1600" b="1" dirty="0" smtClean="0">
                <a:solidFill>
                  <a:schemeClr val="accent5">
                    <a:lumMod val="25000"/>
                  </a:schemeClr>
                </a:solidFill>
                <a:latin typeface="Arial Narrow" pitchFamily="34" charset="0"/>
              </a:rPr>
              <a:t>终端管理平台</a:t>
            </a:r>
            <a:endParaRPr lang="en-US" altLang="zh-CN" sz="1600" b="1" dirty="0">
              <a:solidFill>
                <a:schemeClr val="accent5">
                  <a:lumMod val="25000"/>
                </a:schemeClr>
              </a:solidFill>
              <a:latin typeface="Arial Narrow" pitchFamily="34" charset="0"/>
            </a:endParaRPr>
          </a:p>
          <a:p>
            <a:pPr marL="111125" indent="-111125" eaLnBrk="0" hangingPunct="0">
              <a:buFontTx/>
              <a:buChar char="•"/>
            </a:pPr>
            <a:r>
              <a:rPr lang="zh-CN" altLang="en-US" sz="1400" dirty="0" smtClean="0"/>
              <a:t>作业区域调度</a:t>
            </a:r>
            <a:endParaRPr lang="en-US" altLang="zh-CN" sz="1400" dirty="0" smtClean="0"/>
          </a:p>
          <a:p>
            <a:pPr marL="111125" indent="-111125" eaLnBrk="0" hangingPunct="0">
              <a:buFontTx/>
              <a:buChar char="•"/>
            </a:pPr>
            <a:r>
              <a:rPr lang="zh-CN" altLang="en-US" sz="1400" dirty="0" smtClean="0"/>
              <a:t>远程监控</a:t>
            </a:r>
            <a:endParaRPr lang="en-US" altLang="zh-CN" sz="1400" dirty="0" smtClean="0"/>
          </a:p>
          <a:p>
            <a:pPr marL="111125" indent="-111125" eaLnBrk="0" hangingPunct="0">
              <a:buFontTx/>
              <a:buChar char="•"/>
            </a:pPr>
            <a:r>
              <a:rPr lang="zh-CN" altLang="en-US" sz="1400" dirty="0" smtClean="0"/>
              <a:t>数据维护规划</a:t>
            </a:r>
            <a:endParaRPr lang="en-US" altLang="zh-CN" sz="1400" dirty="0" smtClean="0"/>
          </a:p>
          <a:p>
            <a:pPr marL="111125" indent="-111125" eaLnBrk="0" hangingPunct="0">
              <a:buFontTx/>
              <a:buChar char="•"/>
            </a:pPr>
            <a:r>
              <a:rPr lang="zh-CN" altLang="en-US" sz="1400" dirty="0" smtClean="0"/>
              <a:t>设备管理</a:t>
            </a:r>
            <a:endParaRPr lang="en-US" altLang="zh-CN" sz="1400" dirty="0" smtClean="0"/>
          </a:p>
          <a:p>
            <a:pPr marL="111125" indent="-111125" eaLnBrk="0" hangingPunct="0">
              <a:buFontTx/>
              <a:buChar char="•"/>
            </a:pPr>
            <a:r>
              <a:rPr lang="en-US" altLang="zh-CN" sz="1400" dirty="0" smtClean="0"/>
              <a:t>…</a:t>
            </a:r>
          </a:p>
          <a:p>
            <a:pPr marL="111125" indent="-111125" eaLnBrk="0" hangingPunct="0"/>
            <a:endParaRPr lang="en-US" altLang="zh-CN" sz="1400" b="1" dirty="0">
              <a:solidFill>
                <a:srgbClr val="000000"/>
              </a:solidFill>
              <a:latin typeface="Arial Narrow" pitchFamily="34" charset="0"/>
            </a:endParaRPr>
          </a:p>
          <a:p>
            <a:pPr marL="111125" indent="-111125" eaLnBrk="0" hangingPunct="0"/>
            <a:endParaRPr lang="en-US" altLang="zh-CN" sz="1400" b="1" dirty="0">
              <a:solidFill>
                <a:srgbClr val="000000"/>
              </a:solidFill>
              <a:latin typeface="Arial Narrow" pitchFamily="34" charset="0"/>
            </a:endParaRPr>
          </a:p>
        </p:txBody>
      </p:sp>
      <p:pic>
        <p:nvPicPr>
          <p:cNvPr id="30" name="Picture 14" descr="Database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10520" y="2857496"/>
            <a:ext cx="625475" cy="504825"/>
          </a:xfrm>
          <a:prstGeom prst="rect">
            <a:avLst/>
          </a:prstGeom>
          <a:noFill/>
        </p:spPr>
      </p:pic>
      <p:grpSp>
        <p:nvGrpSpPr>
          <p:cNvPr id="31" name="Group 14"/>
          <p:cNvGrpSpPr>
            <a:grpSpLocks/>
          </p:cNvGrpSpPr>
          <p:nvPr/>
        </p:nvGrpSpPr>
        <p:grpSpPr bwMode="auto">
          <a:xfrm>
            <a:off x="7239016" y="2143116"/>
            <a:ext cx="1285884" cy="512763"/>
            <a:chOff x="659" y="932"/>
            <a:chExt cx="3010" cy="929"/>
          </a:xfrm>
        </p:grpSpPr>
        <p:sp>
          <p:nvSpPr>
            <p:cNvPr id="32" name="Freeform 2"/>
            <p:cNvSpPr>
              <a:spLocks/>
            </p:cNvSpPr>
            <p:nvPr/>
          </p:nvSpPr>
          <p:spPr bwMode="auto">
            <a:xfrm>
              <a:off x="2426" y="1590"/>
              <a:ext cx="1243" cy="271"/>
            </a:xfrm>
            <a:custGeom>
              <a:avLst/>
              <a:gdLst>
                <a:gd name="T0" fmla="*/ 0 w 1105"/>
                <a:gd name="T1" fmla="*/ 240 h 241"/>
                <a:gd name="T2" fmla="*/ 672 w 1105"/>
                <a:gd name="T3" fmla="*/ 240 h 241"/>
                <a:gd name="T4" fmla="*/ 1104 w 1105"/>
                <a:gd name="T5" fmla="*/ 0 h 241"/>
                <a:gd name="T6" fmla="*/ 432 w 1105"/>
                <a:gd name="T7" fmla="*/ 0 h 241"/>
                <a:gd name="T8" fmla="*/ 0 w 1105"/>
                <a:gd name="T9" fmla="*/ 240 h 2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05"/>
                <a:gd name="T16" fmla="*/ 0 h 241"/>
                <a:gd name="T17" fmla="*/ 1105 w 1105"/>
                <a:gd name="T18" fmla="*/ 241 h 2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05" h="241">
                  <a:moveTo>
                    <a:pt x="0" y="240"/>
                  </a:moveTo>
                  <a:lnTo>
                    <a:pt x="672" y="240"/>
                  </a:lnTo>
                  <a:lnTo>
                    <a:pt x="1104" y="0"/>
                  </a:lnTo>
                  <a:lnTo>
                    <a:pt x="432" y="0"/>
                  </a:lnTo>
                  <a:lnTo>
                    <a:pt x="0" y="240"/>
                  </a:lnTo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006699"/>
                </a:gs>
              </a:gsLst>
              <a:lin ang="5400000" scaled="1"/>
            </a:gra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Rectangle 3"/>
            <p:cNvSpPr>
              <a:spLocks noChangeArrowheads="1"/>
            </p:cNvSpPr>
            <p:nvPr/>
          </p:nvSpPr>
          <p:spPr bwMode="auto">
            <a:xfrm>
              <a:off x="663" y="1044"/>
              <a:ext cx="2496" cy="816"/>
            </a:xfrm>
            <a:prstGeom prst="rect">
              <a:avLst/>
            </a:prstGeom>
            <a:gradFill rotWithShape="0">
              <a:gsLst>
                <a:gs pos="0">
                  <a:srgbClr val="021245"/>
                </a:gs>
                <a:gs pos="50000">
                  <a:srgbClr val="063DE8"/>
                </a:gs>
                <a:gs pos="100000">
                  <a:srgbClr val="021245"/>
                </a:gs>
              </a:gsLst>
              <a:lin ang="2700000" scaled="1"/>
            </a:gradFill>
            <a:ln w="12700">
              <a:solidFill>
                <a:srgbClr val="99CC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1400" dirty="0" smtClean="0">
                  <a:solidFill>
                    <a:schemeClr val="accent3"/>
                  </a:solidFill>
                </a:rPr>
                <a:t>服务器</a:t>
              </a:r>
              <a:endParaRPr lang="zh-CN" altLang="en-US" sz="1400" dirty="0">
                <a:solidFill>
                  <a:schemeClr val="accent3"/>
                </a:solidFill>
              </a:endParaRPr>
            </a:p>
          </p:txBody>
        </p:sp>
        <p:sp>
          <p:nvSpPr>
            <p:cNvPr id="34" name="Freeform 4"/>
            <p:cNvSpPr>
              <a:spLocks/>
            </p:cNvSpPr>
            <p:nvPr/>
          </p:nvSpPr>
          <p:spPr bwMode="auto">
            <a:xfrm>
              <a:off x="659" y="936"/>
              <a:ext cx="2584" cy="108"/>
            </a:xfrm>
            <a:custGeom>
              <a:avLst/>
              <a:gdLst>
                <a:gd name="T0" fmla="*/ 0 w 2584"/>
                <a:gd name="T1" fmla="*/ 104 h 108"/>
                <a:gd name="T2" fmla="*/ 100 w 2584"/>
                <a:gd name="T3" fmla="*/ 0 h 108"/>
                <a:gd name="T4" fmla="*/ 2584 w 2584"/>
                <a:gd name="T5" fmla="*/ 0 h 108"/>
                <a:gd name="T6" fmla="*/ 2524 w 2584"/>
                <a:gd name="T7" fmla="*/ 108 h 108"/>
                <a:gd name="T8" fmla="*/ 0 w 2584"/>
                <a:gd name="T9" fmla="*/ 104 h 1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84"/>
                <a:gd name="T16" fmla="*/ 0 h 108"/>
                <a:gd name="T17" fmla="*/ 2584 w 2584"/>
                <a:gd name="T18" fmla="*/ 108 h 1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84" h="108">
                  <a:moveTo>
                    <a:pt x="0" y="104"/>
                  </a:moveTo>
                  <a:lnTo>
                    <a:pt x="100" y="0"/>
                  </a:lnTo>
                  <a:lnTo>
                    <a:pt x="2584" y="0"/>
                  </a:lnTo>
                  <a:lnTo>
                    <a:pt x="2524" y="108"/>
                  </a:lnTo>
                  <a:lnTo>
                    <a:pt x="0" y="104"/>
                  </a:lnTo>
                </a:path>
              </a:pathLst>
            </a:custGeom>
            <a:solidFill>
              <a:srgbClr val="618FFD"/>
            </a:solidFill>
            <a:ln w="12700" cap="rnd">
              <a:solidFill>
                <a:srgbClr val="99CC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5"/>
            <p:cNvSpPr>
              <a:spLocks/>
            </p:cNvSpPr>
            <p:nvPr/>
          </p:nvSpPr>
          <p:spPr bwMode="auto">
            <a:xfrm>
              <a:off x="3159" y="932"/>
              <a:ext cx="95" cy="928"/>
            </a:xfrm>
            <a:custGeom>
              <a:avLst/>
              <a:gdLst>
                <a:gd name="T0" fmla="*/ 12 w 95"/>
                <a:gd name="T1" fmla="*/ 928 h 928"/>
                <a:gd name="T2" fmla="*/ 95 w 95"/>
                <a:gd name="T3" fmla="*/ 772 h 928"/>
                <a:gd name="T4" fmla="*/ 95 w 95"/>
                <a:gd name="T5" fmla="*/ 0 h 928"/>
                <a:gd name="T6" fmla="*/ 0 w 95"/>
                <a:gd name="T7" fmla="*/ 112 h 928"/>
                <a:gd name="T8" fmla="*/ 0 w 95"/>
                <a:gd name="T9" fmla="*/ 916 h 9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5"/>
                <a:gd name="T16" fmla="*/ 0 h 928"/>
                <a:gd name="T17" fmla="*/ 95 w 95"/>
                <a:gd name="T18" fmla="*/ 928 h 9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5" h="928">
                  <a:moveTo>
                    <a:pt x="12" y="928"/>
                  </a:moveTo>
                  <a:lnTo>
                    <a:pt x="95" y="772"/>
                  </a:lnTo>
                  <a:lnTo>
                    <a:pt x="95" y="0"/>
                  </a:lnTo>
                  <a:lnTo>
                    <a:pt x="0" y="112"/>
                  </a:lnTo>
                  <a:lnTo>
                    <a:pt x="0" y="916"/>
                  </a:lnTo>
                </a:path>
              </a:pathLst>
            </a:custGeom>
            <a:solidFill>
              <a:srgbClr val="00279F"/>
            </a:solidFill>
            <a:ln w="12700" cap="rnd">
              <a:solidFill>
                <a:srgbClr val="99CC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cxnSp>
        <p:nvCxnSpPr>
          <p:cNvPr id="38" name="直接连接符 37"/>
          <p:cNvCxnSpPr/>
          <p:nvPr/>
        </p:nvCxnSpPr>
        <p:spPr bwMode="auto">
          <a:xfrm>
            <a:off x="3667116" y="3214686"/>
            <a:ext cx="358614" cy="1263"/>
          </a:xfrm>
          <a:prstGeom prst="line">
            <a:avLst/>
          </a:prstGeom>
          <a:solidFill>
            <a:schemeClr val="folHlink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形状 40"/>
          <p:cNvCxnSpPr>
            <a:endCxn id="30" idx="1"/>
          </p:cNvCxnSpPr>
          <p:nvPr/>
        </p:nvCxnSpPr>
        <p:spPr bwMode="auto">
          <a:xfrm rot="16200000" flipH="1">
            <a:off x="7470000" y="2769388"/>
            <a:ext cx="466727" cy="214314"/>
          </a:xfrm>
          <a:prstGeom prst="bentConnector2">
            <a:avLst/>
          </a:prstGeom>
          <a:solidFill>
            <a:schemeClr val="folHlink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2" name="TextBox 41"/>
          <p:cNvSpPr txBox="1"/>
          <p:nvPr/>
        </p:nvSpPr>
        <p:spPr>
          <a:xfrm>
            <a:off x="7953396" y="3294877"/>
            <a:ext cx="3802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DB</a:t>
            </a:r>
            <a:endParaRPr lang="zh-CN" altLang="en-US" sz="11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Freeform 13"/>
          <p:cNvSpPr>
            <a:spLocks/>
          </p:cNvSpPr>
          <p:nvPr/>
        </p:nvSpPr>
        <p:spPr bwMode="gray">
          <a:xfrm>
            <a:off x="5024438" y="1714488"/>
            <a:ext cx="857256" cy="428628"/>
          </a:xfrm>
          <a:custGeom>
            <a:avLst/>
            <a:gdLst/>
            <a:ahLst/>
            <a:cxnLst>
              <a:cxn ang="0">
                <a:pos x="0" y="774"/>
              </a:cxn>
              <a:cxn ang="0">
                <a:pos x="2" y="770"/>
              </a:cxn>
              <a:cxn ang="0">
                <a:pos x="8" y="754"/>
              </a:cxn>
              <a:cxn ang="0">
                <a:pos x="16" y="730"/>
              </a:cxn>
              <a:cxn ang="0">
                <a:pos x="32" y="698"/>
              </a:cxn>
              <a:cxn ang="0">
                <a:pos x="50" y="660"/>
              </a:cxn>
              <a:cxn ang="0">
                <a:pos x="76" y="618"/>
              </a:cxn>
              <a:cxn ang="0">
                <a:pos x="106" y="574"/>
              </a:cxn>
              <a:cxn ang="0">
                <a:pos x="142" y="528"/>
              </a:cxn>
              <a:cxn ang="0">
                <a:pos x="186" y="482"/>
              </a:cxn>
              <a:cxn ang="0">
                <a:pos x="236" y="438"/>
              </a:cxn>
              <a:cxn ang="0">
                <a:pos x="294" y="398"/>
              </a:cxn>
              <a:cxn ang="0">
                <a:pos x="360" y="360"/>
              </a:cxn>
              <a:cxn ang="0">
                <a:pos x="426" y="332"/>
              </a:cxn>
              <a:cxn ang="0">
                <a:pos x="488" y="314"/>
              </a:cxn>
              <a:cxn ang="0">
                <a:pos x="544" y="304"/>
              </a:cxn>
              <a:cxn ang="0">
                <a:pos x="594" y="300"/>
              </a:cxn>
              <a:cxn ang="0">
                <a:pos x="638" y="300"/>
              </a:cxn>
              <a:cxn ang="0">
                <a:pos x="678" y="304"/>
              </a:cxn>
              <a:cxn ang="0">
                <a:pos x="710" y="312"/>
              </a:cxn>
              <a:cxn ang="0">
                <a:pos x="736" y="320"/>
              </a:cxn>
              <a:cxn ang="0">
                <a:pos x="754" y="326"/>
              </a:cxn>
              <a:cxn ang="0">
                <a:pos x="766" y="332"/>
              </a:cxn>
              <a:cxn ang="0">
                <a:pos x="770" y="334"/>
              </a:cxn>
              <a:cxn ang="0">
                <a:pos x="680" y="476"/>
              </a:cxn>
              <a:cxn ang="0">
                <a:pos x="982" y="370"/>
              </a:cxn>
              <a:cxn ang="0">
                <a:pos x="912" y="0"/>
              </a:cxn>
              <a:cxn ang="0">
                <a:pos x="854" y="150"/>
              </a:cxn>
              <a:cxn ang="0">
                <a:pos x="850" y="148"/>
              </a:cxn>
              <a:cxn ang="0">
                <a:pos x="838" y="142"/>
              </a:cxn>
              <a:cxn ang="0">
                <a:pos x="822" y="134"/>
              </a:cxn>
              <a:cxn ang="0">
                <a:pos x="798" y="126"/>
              </a:cxn>
              <a:cxn ang="0">
                <a:pos x="768" y="120"/>
              </a:cxn>
              <a:cxn ang="0">
                <a:pos x="732" y="114"/>
              </a:cxn>
              <a:cxn ang="0">
                <a:pos x="692" y="110"/>
              </a:cxn>
              <a:cxn ang="0">
                <a:pos x="646" y="110"/>
              </a:cxn>
              <a:cxn ang="0">
                <a:pos x="596" y="116"/>
              </a:cxn>
              <a:cxn ang="0">
                <a:pos x="540" y="126"/>
              </a:cxn>
              <a:cxn ang="0">
                <a:pos x="482" y="146"/>
              </a:cxn>
              <a:cxn ang="0">
                <a:pos x="422" y="172"/>
              </a:cxn>
              <a:cxn ang="0">
                <a:pos x="356" y="210"/>
              </a:cxn>
              <a:cxn ang="0">
                <a:pos x="290" y="258"/>
              </a:cxn>
              <a:cxn ang="0">
                <a:pos x="230" y="310"/>
              </a:cxn>
              <a:cxn ang="0">
                <a:pos x="178" y="364"/>
              </a:cxn>
              <a:cxn ang="0">
                <a:pos x="136" y="422"/>
              </a:cxn>
              <a:cxn ang="0">
                <a:pos x="100" y="480"/>
              </a:cxn>
              <a:cxn ang="0">
                <a:pos x="72" y="536"/>
              </a:cxn>
              <a:cxn ang="0">
                <a:pos x="48" y="590"/>
              </a:cxn>
              <a:cxn ang="0">
                <a:pos x="30" y="640"/>
              </a:cxn>
              <a:cxn ang="0">
                <a:pos x="18" y="684"/>
              </a:cxn>
              <a:cxn ang="0">
                <a:pos x="8" y="722"/>
              </a:cxn>
              <a:cxn ang="0">
                <a:pos x="4" y="750"/>
              </a:cxn>
              <a:cxn ang="0">
                <a:pos x="0" y="768"/>
              </a:cxn>
              <a:cxn ang="0">
                <a:pos x="0" y="774"/>
              </a:cxn>
            </a:cxnLst>
            <a:rect l="0" t="0" r="r" b="b"/>
            <a:pathLst>
              <a:path w="982" h="774">
                <a:moveTo>
                  <a:pt x="0" y="774"/>
                </a:moveTo>
                <a:lnTo>
                  <a:pt x="2" y="770"/>
                </a:lnTo>
                <a:lnTo>
                  <a:pt x="8" y="754"/>
                </a:lnTo>
                <a:lnTo>
                  <a:pt x="16" y="730"/>
                </a:lnTo>
                <a:lnTo>
                  <a:pt x="32" y="698"/>
                </a:lnTo>
                <a:lnTo>
                  <a:pt x="50" y="660"/>
                </a:lnTo>
                <a:lnTo>
                  <a:pt x="76" y="618"/>
                </a:lnTo>
                <a:lnTo>
                  <a:pt x="106" y="574"/>
                </a:lnTo>
                <a:lnTo>
                  <a:pt x="142" y="528"/>
                </a:lnTo>
                <a:lnTo>
                  <a:pt x="186" y="482"/>
                </a:lnTo>
                <a:lnTo>
                  <a:pt x="236" y="438"/>
                </a:lnTo>
                <a:lnTo>
                  <a:pt x="294" y="398"/>
                </a:lnTo>
                <a:lnTo>
                  <a:pt x="360" y="360"/>
                </a:lnTo>
                <a:lnTo>
                  <a:pt x="426" y="332"/>
                </a:lnTo>
                <a:lnTo>
                  <a:pt x="488" y="314"/>
                </a:lnTo>
                <a:lnTo>
                  <a:pt x="544" y="304"/>
                </a:lnTo>
                <a:lnTo>
                  <a:pt x="594" y="300"/>
                </a:lnTo>
                <a:lnTo>
                  <a:pt x="638" y="300"/>
                </a:lnTo>
                <a:lnTo>
                  <a:pt x="678" y="304"/>
                </a:lnTo>
                <a:lnTo>
                  <a:pt x="710" y="312"/>
                </a:lnTo>
                <a:lnTo>
                  <a:pt x="736" y="320"/>
                </a:lnTo>
                <a:lnTo>
                  <a:pt x="754" y="326"/>
                </a:lnTo>
                <a:lnTo>
                  <a:pt x="766" y="332"/>
                </a:lnTo>
                <a:lnTo>
                  <a:pt x="770" y="334"/>
                </a:lnTo>
                <a:lnTo>
                  <a:pt x="680" y="476"/>
                </a:lnTo>
                <a:lnTo>
                  <a:pt x="982" y="370"/>
                </a:lnTo>
                <a:lnTo>
                  <a:pt x="912" y="0"/>
                </a:lnTo>
                <a:lnTo>
                  <a:pt x="854" y="150"/>
                </a:lnTo>
                <a:lnTo>
                  <a:pt x="850" y="148"/>
                </a:lnTo>
                <a:lnTo>
                  <a:pt x="838" y="142"/>
                </a:lnTo>
                <a:lnTo>
                  <a:pt x="822" y="134"/>
                </a:lnTo>
                <a:lnTo>
                  <a:pt x="798" y="126"/>
                </a:lnTo>
                <a:lnTo>
                  <a:pt x="768" y="120"/>
                </a:lnTo>
                <a:lnTo>
                  <a:pt x="732" y="114"/>
                </a:lnTo>
                <a:lnTo>
                  <a:pt x="692" y="110"/>
                </a:lnTo>
                <a:lnTo>
                  <a:pt x="646" y="110"/>
                </a:lnTo>
                <a:lnTo>
                  <a:pt x="596" y="116"/>
                </a:lnTo>
                <a:lnTo>
                  <a:pt x="540" y="126"/>
                </a:lnTo>
                <a:lnTo>
                  <a:pt x="482" y="146"/>
                </a:lnTo>
                <a:lnTo>
                  <a:pt x="422" y="172"/>
                </a:lnTo>
                <a:lnTo>
                  <a:pt x="356" y="210"/>
                </a:lnTo>
                <a:lnTo>
                  <a:pt x="290" y="258"/>
                </a:lnTo>
                <a:lnTo>
                  <a:pt x="230" y="310"/>
                </a:lnTo>
                <a:lnTo>
                  <a:pt x="178" y="364"/>
                </a:lnTo>
                <a:lnTo>
                  <a:pt x="136" y="422"/>
                </a:lnTo>
                <a:lnTo>
                  <a:pt x="100" y="480"/>
                </a:lnTo>
                <a:lnTo>
                  <a:pt x="72" y="536"/>
                </a:lnTo>
                <a:lnTo>
                  <a:pt x="48" y="590"/>
                </a:lnTo>
                <a:lnTo>
                  <a:pt x="30" y="640"/>
                </a:lnTo>
                <a:lnTo>
                  <a:pt x="18" y="684"/>
                </a:lnTo>
                <a:lnTo>
                  <a:pt x="8" y="722"/>
                </a:lnTo>
                <a:lnTo>
                  <a:pt x="4" y="750"/>
                </a:lnTo>
                <a:lnTo>
                  <a:pt x="0" y="768"/>
                </a:lnTo>
                <a:lnTo>
                  <a:pt x="0" y="774"/>
                </a:lnTo>
              </a:path>
            </a:pathLst>
          </a:custGeom>
          <a:gradFill rotWithShape="1"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0" scaled="0"/>
          </a:gradFill>
          <a:ln w="1270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" name="Freeform 13"/>
          <p:cNvSpPr>
            <a:spLocks/>
          </p:cNvSpPr>
          <p:nvPr/>
        </p:nvSpPr>
        <p:spPr bwMode="gray">
          <a:xfrm rot="10800000">
            <a:off x="5024438" y="3357562"/>
            <a:ext cx="857256" cy="428628"/>
          </a:xfrm>
          <a:custGeom>
            <a:avLst/>
            <a:gdLst/>
            <a:ahLst/>
            <a:cxnLst>
              <a:cxn ang="0">
                <a:pos x="0" y="774"/>
              </a:cxn>
              <a:cxn ang="0">
                <a:pos x="2" y="770"/>
              </a:cxn>
              <a:cxn ang="0">
                <a:pos x="8" y="754"/>
              </a:cxn>
              <a:cxn ang="0">
                <a:pos x="16" y="730"/>
              </a:cxn>
              <a:cxn ang="0">
                <a:pos x="32" y="698"/>
              </a:cxn>
              <a:cxn ang="0">
                <a:pos x="50" y="660"/>
              </a:cxn>
              <a:cxn ang="0">
                <a:pos x="76" y="618"/>
              </a:cxn>
              <a:cxn ang="0">
                <a:pos x="106" y="574"/>
              </a:cxn>
              <a:cxn ang="0">
                <a:pos x="142" y="528"/>
              </a:cxn>
              <a:cxn ang="0">
                <a:pos x="186" y="482"/>
              </a:cxn>
              <a:cxn ang="0">
                <a:pos x="236" y="438"/>
              </a:cxn>
              <a:cxn ang="0">
                <a:pos x="294" y="398"/>
              </a:cxn>
              <a:cxn ang="0">
                <a:pos x="360" y="360"/>
              </a:cxn>
              <a:cxn ang="0">
                <a:pos x="426" y="332"/>
              </a:cxn>
              <a:cxn ang="0">
                <a:pos x="488" y="314"/>
              </a:cxn>
              <a:cxn ang="0">
                <a:pos x="544" y="304"/>
              </a:cxn>
              <a:cxn ang="0">
                <a:pos x="594" y="300"/>
              </a:cxn>
              <a:cxn ang="0">
                <a:pos x="638" y="300"/>
              </a:cxn>
              <a:cxn ang="0">
                <a:pos x="678" y="304"/>
              </a:cxn>
              <a:cxn ang="0">
                <a:pos x="710" y="312"/>
              </a:cxn>
              <a:cxn ang="0">
                <a:pos x="736" y="320"/>
              </a:cxn>
              <a:cxn ang="0">
                <a:pos x="754" y="326"/>
              </a:cxn>
              <a:cxn ang="0">
                <a:pos x="766" y="332"/>
              </a:cxn>
              <a:cxn ang="0">
                <a:pos x="770" y="334"/>
              </a:cxn>
              <a:cxn ang="0">
                <a:pos x="680" y="476"/>
              </a:cxn>
              <a:cxn ang="0">
                <a:pos x="982" y="370"/>
              </a:cxn>
              <a:cxn ang="0">
                <a:pos x="912" y="0"/>
              </a:cxn>
              <a:cxn ang="0">
                <a:pos x="854" y="150"/>
              </a:cxn>
              <a:cxn ang="0">
                <a:pos x="850" y="148"/>
              </a:cxn>
              <a:cxn ang="0">
                <a:pos x="838" y="142"/>
              </a:cxn>
              <a:cxn ang="0">
                <a:pos x="822" y="134"/>
              </a:cxn>
              <a:cxn ang="0">
                <a:pos x="798" y="126"/>
              </a:cxn>
              <a:cxn ang="0">
                <a:pos x="768" y="120"/>
              </a:cxn>
              <a:cxn ang="0">
                <a:pos x="732" y="114"/>
              </a:cxn>
              <a:cxn ang="0">
                <a:pos x="692" y="110"/>
              </a:cxn>
              <a:cxn ang="0">
                <a:pos x="646" y="110"/>
              </a:cxn>
              <a:cxn ang="0">
                <a:pos x="596" y="116"/>
              </a:cxn>
              <a:cxn ang="0">
                <a:pos x="540" y="126"/>
              </a:cxn>
              <a:cxn ang="0">
                <a:pos x="482" y="146"/>
              </a:cxn>
              <a:cxn ang="0">
                <a:pos x="422" y="172"/>
              </a:cxn>
              <a:cxn ang="0">
                <a:pos x="356" y="210"/>
              </a:cxn>
              <a:cxn ang="0">
                <a:pos x="290" y="258"/>
              </a:cxn>
              <a:cxn ang="0">
                <a:pos x="230" y="310"/>
              </a:cxn>
              <a:cxn ang="0">
                <a:pos x="178" y="364"/>
              </a:cxn>
              <a:cxn ang="0">
                <a:pos x="136" y="422"/>
              </a:cxn>
              <a:cxn ang="0">
                <a:pos x="100" y="480"/>
              </a:cxn>
              <a:cxn ang="0">
                <a:pos x="72" y="536"/>
              </a:cxn>
              <a:cxn ang="0">
                <a:pos x="48" y="590"/>
              </a:cxn>
              <a:cxn ang="0">
                <a:pos x="30" y="640"/>
              </a:cxn>
              <a:cxn ang="0">
                <a:pos x="18" y="684"/>
              </a:cxn>
              <a:cxn ang="0">
                <a:pos x="8" y="722"/>
              </a:cxn>
              <a:cxn ang="0">
                <a:pos x="4" y="750"/>
              </a:cxn>
              <a:cxn ang="0">
                <a:pos x="0" y="768"/>
              </a:cxn>
              <a:cxn ang="0">
                <a:pos x="0" y="774"/>
              </a:cxn>
            </a:cxnLst>
            <a:rect l="0" t="0" r="r" b="b"/>
            <a:pathLst>
              <a:path w="982" h="774">
                <a:moveTo>
                  <a:pt x="0" y="774"/>
                </a:moveTo>
                <a:lnTo>
                  <a:pt x="2" y="770"/>
                </a:lnTo>
                <a:lnTo>
                  <a:pt x="8" y="754"/>
                </a:lnTo>
                <a:lnTo>
                  <a:pt x="16" y="730"/>
                </a:lnTo>
                <a:lnTo>
                  <a:pt x="32" y="698"/>
                </a:lnTo>
                <a:lnTo>
                  <a:pt x="50" y="660"/>
                </a:lnTo>
                <a:lnTo>
                  <a:pt x="76" y="618"/>
                </a:lnTo>
                <a:lnTo>
                  <a:pt x="106" y="574"/>
                </a:lnTo>
                <a:lnTo>
                  <a:pt x="142" y="528"/>
                </a:lnTo>
                <a:lnTo>
                  <a:pt x="186" y="482"/>
                </a:lnTo>
                <a:lnTo>
                  <a:pt x="236" y="438"/>
                </a:lnTo>
                <a:lnTo>
                  <a:pt x="294" y="398"/>
                </a:lnTo>
                <a:lnTo>
                  <a:pt x="360" y="360"/>
                </a:lnTo>
                <a:lnTo>
                  <a:pt x="426" y="332"/>
                </a:lnTo>
                <a:lnTo>
                  <a:pt x="488" y="314"/>
                </a:lnTo>
                <a:lnTo>
                  <a:pt x="544" y="304"/>
                </a:lnTo>
                <a:lnTo>
                  <a:pt x="594" y="300"/>
                </a:lnTo>
                <a:lnTo>
                  <a:pt x="638" y="300"/>
                </a:lnTo>
                <a:lnTo>
                  <a:pt x="678" y="304"/>
                </a:lnTo>
                <a:lnTo>
                  <a:pt x="710" y="312"/>
                </a:lnTo>
                <a:lnTo>
                  <a:pt x="736" y="320"/>
                </a:lnTo>
                <a:lnTo>
                  <a:pt x="754" y="326"/>
                </a:lnTo>
                <a:lnTo>
                  <a:pt x="766" y="332"/>
                </a:lnTo>
                <a:lnTo>
                  <a:pt x="770" y="334"/>
                </a:lnTo>
                <a:lnTo>
                  <a:pt x="680" y="476"/>
                </a:lnTo>
                <a:lnTo>
                  <a:pt x="982" y="370"/>
                </a:lnTo>
                <a:lnTo>
                  <a:pt x="912" y="0"/>
                </a:lnTo>
                <a:lnTo>
                  <a:pt x="854" y="150"/>
                </a:lnTo>
                <a:lnTo>
                  <a:pt x="850" y="148"/>
                </a:lnTo>
                <a:lnTo>
                  <a:pt x="838" y="142"/>
                </a:lnTo>
                <a:lnTo>
                  <a:pt x="822" y="134"/>
                </a:lnTo>
                <a:lnTo>
                  <a:pt x="798" y="126"/>
                </a:lnTo>
                <a:lnTo>
                  <a:pt x="768" y="120"/>
                </a:lnTo>
                <a:lnTo>
                  <a:pt x="732" y="114"/>
                </a:lnTo>
                <a:lnTo>
                  <a:pt x="692" y="110"/>
                </a:lnTo>
                <a:lnTo>
                  <a:pt x="646" y="110"/>
                </a:lnTo>
                <a:lnTo>
                  <a:pt x="596" y="116"/>
                </a:lnTo>
                <a:lnTo>
                  <a:pt x="540" y="126"/>
                </a:lnTo>
                <a:lnTo>
                  <a:pt x="482" y="146"/>
                </a:lnTo>
                <a:lnTo>
                  <a:pt x="422" y="172"/>
                </a:lnTo>
                <a:lnTo>
                  <a:pt x="356" y="210"/>
                </a:lnTo>
                <a:lnTo>
                  <a:pt x="290" y="258"/>
                </a:lnTo>
                <a:lnTo>
                  <a:pt x="230" y="310"/>
                </a:lnTo>
                <a:lnTo>
                  <a:pt x="178" y="364"/>
                </a:lnTo>
                <a:lnTo>
                  <a:pt x="136" y="422"/>
                </a:lnTo>
                <a:lnTo>
                  <a:pt x="100" y="480"/>
                </a:lnTo>
                <a:lnTo>
                  <a:pt x="72" y="536"/>
                </a:lnTo>
                <a:lnTo>
                  <a:pt x="48" y="590"/>
                </a:lnTo>
                <a:lnTo>
                  <a:pt x="30" y="640"/>
                </a:lnTo>
                <a:lnTo>
                  <a:pt x="18" y="684"/>
                </a:lnTo>
                <a:lnTo>
                  <a:pt x="8" y="722"/>
                </a:lnTo>
                <a:lnTo>
                  <a:pt x="4" y="750"/>
                </a:lnTo>
                <a:lnTo>
                  <a:pt x="0" y="768"/>
                </a:lnTo>
                <a:lnTo>
                  <a:pt x="0" y="774"/>
                </a:lnTo>
              </a:path>
            </a:pathLst>
          </a:custGeom>
          <a:gradFill rotWithShape="1"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0" scaled="0"/>
          </a:gradFill>
          <a:ln w="1270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" name="AutoShape 6"/>
          <p:cNvSpPr>
            <a:spLocks noChangeArrowheads="1"/>
          </p:cNvSpPr>
          <p:nvPr/>
        </p:nvSpPr>
        <p:spPr bwMode="auto">
          <a:xfrm>
            <a:off x="2238356" y="4071942"/>
            <a:ext cx="6572296" cy="2000265"/>
          </a:xfrm>
          <a:prstGeom prst="roundRect">
            <a:avLst>
              <a:gd name="adj" fmla="val 2931"/>
            </a:avLst>
          </a:prstGeom>
          <a:gradFill rotWithShape="1">
            <a:gsLst>
              <a:gs pos="0">
                <a:srgbClr val="F0F1FF"/>
              </a:gs>
              <a:gs pos="100000">
                <a:srgbClr val="B3C8DF"/>
              </a:gs>
            </a:gsLst>
            <a:lin ang="5400000" scaled="1"/>
          </a:gradFill>
          <a:ln w="9525" algn="ctr">
            <a:noFill/>
            <a:round/>
            <a:headEnd/>
            <a:tailEnd/>
          </a:ln>
          <a:effectLst>
            <a:outerShdw dist="53882" dir="2700000" algn="ctr" rotWithShape="0">
              <a:srgbClr val="ADADAD">
                <a:alpha val="50000"/>
              </a:srgbClr>
            </a:outerShdw>
          </a:effectLst>
        </p:spPr>
        <p:txBody>
          <a:bodyPr wrap="none"/>
          <a:lstStyle/>
          <a:p>
            <a:r>
              <a:rPr lang="zh-CN" altLang="en-US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影像系统</a:t>
            </a:r>
            <a:endParaRPr lang="en-US" altLang="zh-CN" sz="2000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pic>
        <p:nvPicPr>
          <p:cNvPr id="54" name="Picture 14" descr="Database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67643" y="4495812"/>
            <a:ext cx="625475" cy="504825"/>
          </a:xfrm>
          <a:prstGeom prst="rect">
            <a:avLst/>
          </a:prstGeom>
          <a:noFill/>
        </p:spPr>
      </p:pic>
      <p:grpSp>
        <p:nvGrpSpPr>
          <p:cNvPr id="60" name="Group 14"/>
          <p:cNvGrpSpPr>
            <a:grpSpLocks/>
          </p:cNvGrpSpPr>
          <p:nvPr/>
        </p:nvGrpSpPr>
        <p:grpSpPr bwMode="auto">
          <a:xfrm>
            <a:off x="6524635" y="4487874"/>
            <a:ext cx="1071570" cy="512763"/>
            <a:chOff x="659" y="932"/>
            <a:chExt cx="3010" cy="929"/>
          </a:xfrm>
        </p:grpSpPr>
        <p:sp>
          <p:nvSpPr>
            <p:cNvPr id="61" name="Freeform 2"/>
            <p:cNvSpPr>
              <a:spLocks/>
            </p:cNvSpPr>
            <p:nvPr/>
          </p:nvSpPr>
          <p:spPr bwMode="auto">
            <a:xfrm>
              <a:off x="2426" y="1590"/>
              <a:ext cx="1243" cy="271"/>
            </a:xfrm>
            <a:custGeom>
              <a:avLst/>
              <a:gdLst>
                <a:gd name="T0" fmla="*/ 0 w 1105"/>
                <a:gd name="T1" fmla="*/ 240 h 241"/>
                <a:gd name="T2" fmla="*/ 672 w 1105"/>
                <a:gd name="T3" fmla="*/ 240 h 241"/>
                <a:gd name="T4" fmla="*/ 1104 w 1105"/>
                <a:gd name="T5" fmla="*/ 0 h 241"/>
                <a:gd name="T6" fmla="*/ 432 w 1105"/>
                <a:gd name="T7" fmla="*/ 0 h 241"/>
                <a:gd name="T8" fmla="*/ 0 w 1105"/>
                <a:gd name="T9" fmla="*/ 240 h 2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05"/>
                <a:gd name="T16" fmla="*/ 0 h 241"/>
                <a:gd name="T17" fmla="*/ 1105 w 1105"/>
                <a:gd name="T18" fmla="*/ 241 h 2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05" h="241">
                  <a:moveTo>
                    <a:pt x="0" y="240"/>
                  </a:moveTo>
                  <a:lnTo>
                    <a:pt x="672" y="240"/>
                  </a:lnTo>
                  <a:lnTo>
                    <a:pt x="1104" y="0"/>
                  </a:lnTo>
                  <a:lnTo>
                    <a:pt x="432" y="0"/>
                  </a:lnTo>
                  <a:lnTo>
                    <a:pt x="0" y="240"/>
                  </a:lnTo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006699"/>
                </a:gs>
              </a:gsLst>
              <a:lin ang="5400000" scaled="1"/>
            </a:gra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Rectangle 3"/>
            <p:cNvSpPr>
              <a:spLocks noChangeArrowheads="1"/>
            </p:cNvSpPr>
            <p:nvPr/>
          </p:nvSpPr>
          <p:spPr bwMode="auto">
            <a:xfrm>
              <a:off x="663" y="1044"/>
              <a:ext cx="2496" cy="816"/>
            </a:xfrm>
            <a:prstGeom prst="rect">
              <a:avLst/>
            </a:prstGeom>
            <a:gradFill rotWithShape="0">
              <a:gsLst>
                <a:gs pos="0">
                  <a:srgbClr val="021245"/>
                </a:gs>
                <a:gs pos="50000">
                  <a:srgbClr val="063DE8"/>
                </a:gs>
                <a:gs pos="100000">
                  <a:srgbClr val="021245"/>
                </a:gs>
              </a:gsLst>
              <a:lin ang="2700000" scaled="1"/>
            </a:gradFill>
            <a:ln w="12700">
              <a:solidFill>
                <a:srgbClr val="99CC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zh-CN" altLang="en-US" sz="1400" dirty="0" smtClean="0">
                  <a:solidFill>
                    <a:schemeClr val="accent3"/>
                  </a:solidFill>
                </a:rPr>
                <a:t>存储控制</a:t>
              </a:r>
              <a:endParaRPr lang="zh-CN" altLang="en-US" sz="1400" dirty="0">
                <a:solidFill>
                  <a:schemeClr val="accent3"/>
                </a:solidFill>
              </a:endParaRPr>
            </a:p>
          </p:txBody>
        </p:sp>
        <p:sp>
          <p:nvSpPr>
            <p:cNvPr id="63" name="Freeform 4"/>
            <p:cNvSpPr>
              <a:spLocks/>
            </p:cNvSpPr>
            <p:nvPr/>
          </p:nvSpPr>
          <p:spPr bwMode="auto">
            <a:xfrm>
              <a:off x="659" y="936"/>
              <a:ext cx="2584" cy="108"/>
            </a:xfrm>
            <a:custGeom>
              <a:avLst/>
              <a:gdLst>
                <a:gd name="T0" fmla="*/ 0 w 2584"/>
                <a:gd name="T1" fmla="*/ 104 h 108"/>
                <a:gd name="T2" fmla="*/ 100 w 2584"/>
                <a:gd name="T3" fmla="*/ 0 h 108"/>
                <a:gd name="T4" fmla="*/ 2584 w 2584"/>
                <a:gd name="T5" fmla="*/ 0 h 108"/>
                <a:gd name="T6" fmla="*/ 2524 w 2584"/>
                <a:gd name="T7" fmla="*/ 108 h 108"/>
                <a:gd name="T8" fmla="*/ 0 w 2584"/>
                <a:gd name="T9" fmla="*/ 104 h 1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84"/>
                <a:gd name="T16" fmla="*/ 0 h 108"/>
                <a:gd name="T17" fmla="*/ 2584 w 2584"/>
                <a:gd name="T18" fmla="*/ 108 h 1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84" h="108">
                  <a:moveTo>
                    <a:pt x="0" y="104"/>
                  </a:moveTo>
                  <a:lnTo>
                    <a:pt x="100" y="0"/>
                  </a:lnTo>
                  <a:lnTo>
                    <a:pt x="2584" y="0"/>
                  </a:lnTo>
                  <a:lnTo>
                    <a:pt x="2524" y="108"/>
                  </a:lnTo>
                  <a:lnTo>
                    <a:pt x="0" y="104"/>
                  </a:lnTo>
                </a:path>
              </a:pathLst>
            </a:custGeom>
            <a:solidFill>
              <a:srgbClr val="618FFD"/>
            </a:solidFill>
            <a:ln w="12700" cap="rnd">
              <a:solidFill>
                <a:srgbClr val="99CC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Freeform 5"/>
            <p:cNvSpPr>
              <a:spLocks/>
            </p:cNvSpPr>
            <p:nvPr/>
          </p:nvSpPr>
          <p:spPr bwMode="auto">
            <a:xfrm>
              <a:off x="3159" y="932"/>
              <a:ext cx="95" cy="928"/>
            </a:xfrm>
            <a:custGeom>
              <a:avLst/>
              <a:gdLst>
                <a:gd name="T0" fmla="*/ 12 w 95"/>
                <a:gd name="T1" fmla="*/ 928 h 928"/>
                <a:gd name="T2" fmla="*/ 95 w 95"/>
                <a:gd name="T3" fmla="*/ 772 h 928"/>
                <a:gd name="T4" fmla="*/ 95 w 95"/>
                <a:gd name="T5" fmla="*/ 0 h 928"/>
                <a:gd name="T6" fmla="*/ 0 w 95"/>
                <a:gd name="T7" fmla="*/ 112 h 928"/>
                <a:gd name="T8" fmla="*/ 0 w 95"/>
                <a:gd name="T9" fmla="*/ 916 h 9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5"/>
                <a:gd name="T16" fmla="*/ 0 h 928"/>
                <a:gd name="T17" fmla="*/ 95 w 95"/>
                <a:gd name="T18" fmla="*/ 928 h 9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5" h="928">
                  <a:moveTo>
                    <a:pt x="12" y="928"/>
                  </a:moveTo>
                  <a:lnTo>
                    <a:pt x="95" y="772"/>
                  </a:lnTo>
                  <a:lnTo>
                    <a:pt x="95" y="0"/>
                  </a:lnTo>
                  <a:lnTo>
                    <a:pt x="0" y="112"/>
                  </a:lnTo>
                  <a:lnTo>
                    <a:pt x="0" y="916"/>
                  </a:lnTo>
                </a:path>
              </a:pathLst>
            </a:custGeom>
            <a:solidFill>
              <a:srgbClr val="00279F"/>
            </a:solidFill>
            <a:ln w="12700" cap="rnd">
              <a:solidFill>
                <a:srgbClr val="99CC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5" name="Group 14"/>
          <p:cNvGrpSpPr>
            <a:grpSpLocks/>
          </p:cNvGrpSpPr>
          <p:nvPr/>
        </p:nvGrpSpPr>
        <p:grpSpPr bwMode="auto">
          <a:xfrm>
            <a:off x="5238751" y="4487874"/>
            <a:ext cx="1071570" cy="512763"/>
            <a:chOff x="659" y="932"/>
            <a:chExt cx="3010" cy="929"/>
          </a:xfrm>
        </p:grpSpPr>
        <p:sp>
          <p:nvSpPr>
            <p:cNvPr id="66" name="Freeform 2"/>
            <p:cNvSpPr>
              <a:spLocks/>
            </p:cNvSpPr>
            <p:nvPr/>
          </p:nvSpPr>
          <p:spPr bwMode="auto">
            <a:xfrm>
              <a:off x="2426" y="1590"/>
              <a:ext cx="1243" cy="271"/>
            </a:xfrm>
            <a:custGeom>
              <a:avLst/>
              <a:gdLst>
                <a:gd name="T0" fmla="*/ 0 w 1105"/>
                <a:gd name="T1" fmla="*/ 240 h 241"/>
                <a:gd name="T2" fmla="*/ 672 w 1105"/>
                <a:gd name="T3" fmla="*/ 240 h 241"/>
                <a:gd name="T4" fmla="*/ 1104 w 1105"/>
                <a:gd name="T5" fmla="*/ 0 h 241"/>
                <a:gd name="T6" fmla="*/ 432 w 1105"/>
                <a:gd name="T7" fmla="*/ 0 h 241"/>
                <a:gd name="T8" fmla="*/ 0 w 1105"/>
                <a:gd name="T9" fmla="*/ 240 h 2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05"/>
                <a:gd name="T16" fmla="*/ 0 h 241"/>
                <a:gd name="T17" fmla="*/ 1105 w 1105"/>
                <a:gd name="T18" fmla="*/ 241 h 2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05" h="241">
                  <a:moveTo>
                    <a:pt x="0" y="240"/>
                  </a:moveTo>
                  <a:lnTo>
                    <a:pt x="672" y="240"/>
                  </a:lnTo>
                  <a:lnTo>
                    <a:pt x="1104" y="0"/>
                  </a:lnTo>
                  <a:lnTo>
                    <a:pt x="432" y="0"/>
                  </a:lnTo>
                  <a:lnTo>
                    <a:pt x="0" y="240"/>
                  </a:lnTo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006699"/>
                </a:gs>
              </a:gsLst>
              <a:lin ang="5400000" scaled="1"/>
            </a:gra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Rectangle 3"/>
            <p:cNvSpPr>
              <a:spLocks noChangeArrowheads="1"/>
            </p:cNvSpPr>
            <p:nvPr/>
          </p:nvSpPr>
          <p:spPr bwMode="auto">
            <a:xfrm>
              <a:off x="663" y="1044"/>
              <a:ext cx="2496" cy="816"/>
            </a:xfrm>
            <a:prstGeom prst="rect">
              <a:avLst/>
            </a:prstGeom>
            <a:gradFill rotWithShape="0">
              <a:gsLst>
                <a:gs pos="0">
                  <a:srgbClr val="021245"/>
                </a:gs>
                <a:gs pos="50000">
                  <a:srgbClr val="063DE8"/>
                </a:gs>
                <a:gs pos="100000">
                  <a:srgbClr val="021245"/>
                </a:gs>
              </a:gsLst>
              <a:lin ang="2700000" scaled="1"/>
            </a:gradFill>
            <a:ln w="12700">
              <a:solidFill>
                <a:srgbClr val="99CC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zh-CN" altLang="en-US" sz="1400" dirty="0" smtClean="0">
                  <a:solidFill>
                    <a:schemeClr val="accent3"/>
                  </a:solidFill>
                </a:rPr>
                <a:t>存储节点</a:t>
              </a:r>
              <a:endParaRPr lang="zh-CN" altLang="en-US" sz="1400" dirty="0">
                <a:solidFill>
                  <a:schemeClr val="accent3"/>
                </a:solidFill>
              </a:endParaRPr>
            </a:p>
          </p:txBody>
        </p:sp>
        <p:sp>
          <p:nvSpPr>
            <p:cNvPr id="68" name="Freeform 4"/>
            <p:cNvSpPr>
              <a:spLocks/>
            </p:cNvSpPr>
            <p:nvPr/>
          </p:nvSpPr>
          <p:spPr bwMode="auto">
            <a:xfrm>
              <a:off x="659" y="936"/>
              <a:ext cx="2584" cy="108"/>
            </a:xfrm>
            <a:custGeom>
              <a:avLst/>
              <a:gdLst>
                <a:gd name="T0" fmla="*/ 0 w 2584"/>
                <a:gd name="T1" fmla="*/ 104 h 108"/>
                <a:gd name="T2" fmla="*/ 100 w 2584"/>
                <a:gd name="T3" fmla="*/ 0 h 108"/>
                <a:gd name="T4" fmla="*/ 2584 w 2584"/>
                <a:gd name="T5" fmla="*/ 0 h 108"/>
                <a:gd name="T6" fmla="*/ 2524 w 2584"/>
                <a:gd name="T7" fmla="*/ 108 h 108"/>
                <a:gd name="T8" fmla="*/ 0 w 2584"/>
                <a:gd name="T9" fmla="*/ 104 h 1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84"/>
                <a:gd name="T16" fmla="*/ 0 h 108"/>
                <a:gd name="T17" fmla="*/ 2584 w 2584"/>
                <a:gd name="T18" fmla="*/ 108 h 1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84" h="108">
                  <a:moveTo>
                    <a:pt x="0" y="104"/>
                  </a:moveTo>
                  <a:lnTo>
                    <a:pt x="100" y="0"/>
                  </a:lnTo>
                  <a:lnTo>
                    <a:pt x="2584" y="0"/>
                  </a:lnTo>
                  <a:lnTo>
                    <a:pt x="2524" y="108"/>
                  </a:lnTo>
                  <a:lnTo>
                    <a:pt x="0" y="104"/>
                  </a:lnTo>
                </a:path>
              </a:pathLst>
            </a:custGeom>
            <a:solidFill>
              <a:srgbClr val="618FFD"/>
            </a:solidFill>
            <a:ln w="12700" cap="rnd">
              <a:solidFill>
                <a:srgbClr val="99CC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Freeform 5"/>
            <p:cNvSpPr>
              <a:spLocks/>
            </p:cNvSpPr>
            <p:nvPr/>
          </p:nvSpPr>
          <p:spPr bwMode="auto">
            <a:xfrm>
              <a:off x="3159" y="932"/>
              <a:ext cx="95" cy="928"/>
            </a:xfrm>
            <a:custGeom>
              <a:avLst/>
              <a:gdLst>
                <a:gd name="T0" fmla="*/ 12 w 95"/>
                <a:gd name="T1" fmla="*/ 928 h 928"/>
                <a:gd name="T2" fmla="*/ 95 w 95"/>
                <a:gd name="T3" fmla="*/ 772 h 928"/>
                <a:gd name="T4" fmla="*/ 95 w 95"/>
                <a:gd name="T5" fmla="*/ 0 h 928"/>
                <a:gd name="T6" fmla="*/ 0 w 95"/>
                <a:gd name="T7" fmla="*/ 112 h 928"/>
                <a:gd name="T8" fmla="*/ 0 w 95"/>
                <a:gd name="T9" fmla="*/ 916 h 9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5"/>
                <a:gd name="T16" fmla="*/ 0 h 928"/>
                <a:gd name="T17" fmla="*/ 95 w 95"/>
                <a:gd name="T18" fmla="*/ 928 h 9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5" h="928">
                  <a:moveTo>
                    <a:pt x="12" y="928"/>
                  </a:moveTo>
                  <a:lnTo>
                    <a:pt x="95" y="772"/>
                  </a:lnTo>
                  <a:lnTo>
                    <a:pt x="95" y="0"/>
                  </a:lnTo>
                  <a:lnTo>
                    <a:pt x="0" y="112"/>
                  </a:lnTo>
                  <a:lnTo>
                    <a:pt x="0" y="916"/>
                  </a:lnTo>
                </a:path>
              </a:pathLst>
            </a:custGeom>
            <a:solidFill>
              <a:srgbClr val="00279F"/>
            </a:solidFill>
            <a:ln w="12700" cap="rnd">
              <a:solidFill>
                <a:srgbClr val="99CC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0" name="Group 14"/>
          <p:cNvGrpSpPr>
            <a:grpSpLocks/>
          </p:cNvGrpSpPr>
          <p:nvPr/>
        </p:nvGrpSpPr>
        <p:grpSpPr bwMode="auto">
          <a:xfrm>
            <a:off x="5238751" y="5286389"/>
            <a:ext cx="1071570" cy="512763"/>
            <a:chOff x="659" y="932"/>
            <a:chExt cx="3010" cy="929"/>
          </a:xfrm>
          <a:gradFill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0" scaled="0"/>
          </a:gradFill>
        </p:grpSpPr>
        <p:sp>
          <p:nvSpPr>
            <p:cNvPr id="71" name="Freeform 2"/>
            <p:cNvSpPr>
              <a:spLocks/>
            </p:cNvSpPr>
            <p:nvPr/>
          </p:nvSpPr>
          <p:spPr bwMode="auto">
            <a:xfrm>
              <a:off x="2426" y="1590"/>
              <a:ext cx="1243" cy="271"/>
            </a:xfrm>
            <a:custGeom>
              <a:avLst/>
              <a:gdLst>
                <a:gd name="T0" fmla="*/ 0 w 1105"/>
                <a:gd name="T1" fmla="*/ 240 h 241"/>
                <a:gd name="T2" fmla="*/ 672 w 1105"/>
                <a:gd name="T3" fmla="*/ 240 h 241"/>
                <a:gd name="T4" fmla="*/ 1104 w 1105"/>
                <a:gd name="T5" fmla="*/ 0 h 241"/>
                <a:gd name="T6" fmla="*/ 432 w 1105"/>
                <a:gd name="T7" fmla="*/ 0 h 241"/>
                <a:gd name="T8" fmla="*/ 0 w 1105"/>
                <a:gd name="T9" fmla="*/ 240 h 2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05"/>
                <a:gd name="T16" fmla="*/ 0 h 241"/>
                <a:gd name="T17" fmla="*/ 1105 w 1105"/>
                <a:gd name="T18" fmla="*/ 241 h 2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05" h="241">
                  <a:moveTo>
                    <a:pt x="0" y="240"/>
                  </a:moveTo>
                  <a:lnTo>
                    <a:pt x="672" y="240"/>
                  </a:lnTo>
                  <a:lnTo>
                    <a:pt x="1104" y="0"/>
                  </a:lnTo>
                  <a:lnTo>
                    <a:pt x="432" y="0"/>
                  </a:lnTo>
                  <a:lnTo>
                    <a:pt x="0" y="240"/>
                  </a:lnTo>
                </a:path>
              </a:pathLst>
            </a:custGeom>
            <a:grpFill/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Rectangle 3"/>
            <p:cNvSpPr>
              <a:spLocks noChangeArrowheads="1"/>
            </p:cNvSpPr>
            <p:nvPr/>
          </p:nvSpPr>
          <p:spPr bwMode="auto">
            <a:xfrm>
              <a:off x="663" y="1044"/>
              <a:ext cx="2496" cy="816"/>
            </a:xfrm>
            <a:prstGeom prst="rect">
              <a:avLst/>
            </a:prstGeom>
            <a:grpFill/>
            <a:ln w="12700">
              <a:solidFill>
                <a:srgbClr val="99CC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zh-CN" altLang="en-US" sz="1200" dirty="0" smtClean="0">
                  <a:solidFill>
                    <a:schemeClr val="accent3"/>
                  </a:solidFill>
                </a:rPr>
                <a:t>管理控制台</a:t>
              </a:r>
              <a:endParaRPr lang="zh-CN" altLang="en-US" sz="1200" dirty="0">
                <a:solidFill>
                  <a:schemeClr val="accent3"/>
                </a:solidFill>
              </a:endParaRPr>
            </a:p>
          </p:txBody>
        </p:sp>
        <p:sp>
          <p:nvSpPr>
            <p:cNvPr id="73" name="Freeform 4"/>
            <p:cNvSpPr>
              <a:spLocks/>
            </p:cNvSpPr>
            <p:nvPr/>
          </p:nvSpPr>
          <p:spPr bwMode="auto">
            <a:xfrm>
              <a:off x="659" y="936"/>
              <a:ext cx="2584" cy="108"/>
            </a:xfrm>
            <a:custGeom>
              <a:avLst/>
              <a:gdLst>
                <a:gd name="T0" fmla="*/ 0 w 2584"/>
                <a:gd name="T1" fmla="*/ 104 h 108"/>
                <a:gd name="T2" fmla="*/ 100 w 2584"/>
                <a:gd name="T3" fmla="*/ 0 h 108"/>
                <a:gd name="T4" fmla="*/ 2584 w 2584"/>
                <a:gd name="T5" fmla="*/ 0 h 108"/>
                <a:gd name="T6" fmla="*/ 2524 w 2584"/>
                <a:gd name="T7" fmla="*/ 108 h 108"/>
                <a:gd name="T8" fmla="*/ 0 w 2584"/>
                <a:gd name="T9" fmla="*/ 104 h 1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84"/>
                <a:gd name="T16" fmla="*/ 0 h 108"/>
                <a:gd name="T17" fmla="*/ 2584 w 2584"/>
                <a:gd name="T18" fmla="*/ 108 h 1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84" h="108">
                  <a:moveTo>
                    <a:pt x="0" y="104"/>
                  </a:moveTo>
                  <a:lnTo>
                    <a:pt x="100" y="0"/>
                  </a:lnTo>
                  <a:lnTo>
                    <a:pt x="2584" y="0"/>
                  </a:lnTo>
                  <a:lnTo>
                    <a:pt x="2524" y="108"/>
                  </a:lnTo>
                  <a:lnTo>
                    <a:pt x="0" y="104"/>
                  </a:lnTo>
                </a:path>
              </a:pathLst>
            </a:custGeom>
            <a:grpFill/>
            <a:ln w="12700" cap="rnd">
              <a:solidFill>
                <a:srgbClr val="99CC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Freeform 5"/>
            <p:cNvSpPr>
              <a:spLocks/>
            </p:cNvSpPr>
            <p:nvPr/>
          </p:nvSpPr>
          <p:spPr bwMode="auto">
            <a:xfrm>
              <a:off x="3159" y="932"/>
              <a:ext cx="95" cy="928"/>
            </a:xfrm>
            <a:custGeom>
              <a:avLst/>
              <a:gdLst>
                <a:gd name="T0" fmla="*/ 12 w 95"/>
                <a:gd name="T1" fmla="*/ 928 h 928"/>
                <a:gd name="T2" fmla="*/ 95 w 95"/>
                <a:gd name="T3" fmla="*/ 772 h 928"/>
                <a:gd name="T4" fmla="*/ 95 w 95"/>
                <a:gd name="T5" fmla="*/ 0 h 928"/>
                <a:gd name="T6" fmla="*/ 0 w 95"/>
                <a:gd name="T7" fmla="*/ 112 h 928"/>
                <a:gd name="T8" fmla="*/ 0 w 95"/>
                <a:gd name="T9" fmla="*/ 916 h 9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5"/>
                <a:gd name="T16" fmla="*/ 0 h 928"/>
                <a:gd name="T17" fmla="*/ 95 w 95"/>
                <a:gd name="T18" fmla="*/ 928 h 9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5" h="928">
                  <a:moveTo>
                    <a:pt x="12" y="928"/>
                  </a:moveTo>
                  <a:lnTo>
                    <a:pt x="95" y="772"/>
                  </a:lnTo>
                  <a:lnTo>
                    <a:pt x="95" y="0"/>
                  </a:lnTo>
                  <a:lnTo>
                    <a:pt x="0" y="112"/>
                  </a:lnTo>
                  <a:lnTo>
                    <a:pt x="0" y="916"/>
                  </a:lnTo>
                </a:path>
              </a:pathLst>
            </a:custGeom>
            <a:grpFill/>
            <a:ln w="12700" cap="rnd">
              <a:solidFill>
                <a:srgbClr val="99CC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5" name="Group 14"/>
          <p:cNvGrpSpPr>
            <a:grpSpLocks/>
          </p:cNvGrpSpPr>
          <p:nvPr/>
        </p:nvGrpSpPr>
        <p:grpSpPr bwMode="auto">
          <a:xfrm>
            <a:off x="6524635" y="5273692"/>
            <a:ext cx="1071570" cy="512763"/>
            <a:chOff x="659" y="932"/>
            <a:chExt cx="3010" cy="929"/>
          </a:xfrm>
          <a:gradFill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0" scaled="0"/>
          </a:gradFill>
        </p:grpSpPr>
        <p:sp>
          <p:nvSpPr>
            <p:cNvPr id="76" name="Freeform 2"/>
            <p:cNvSpPr>
              <a:spLocks/>
            </p:cNvSpPr>
            <p:nvPr/>
          </p:nvSpPr>
          <p:spPr bwMode="auto">
            <a:xfrm>
              <a:off x="2426" y="1590"/>
              <a:ext cx="1243" cy="271"/>
            </a:xfrm>
            <a:custGeom>
              <a:avLst/>
              <a:gdLst>
                <a:gd name="T0" fmla="*/ 0 w 1105"/>
                <a:gd name="T1" fmla="*/ 240 h 241"/>
                <a:gd name="T2" fmla="*/ 672 w 1105"/>
                <a:gd name="T3" fmla="*/ 240 h 241"/>
                <a:gd name="T4" fmla="*/ 1104 w 1105"/>
                <a:gd name="T5" fmla="*/ 0 h 241"/>
                <a:gd name="T6" fmla="*/ 432 w 1105"/>
                <a:gd name="T7" fmla="*/ 0 h 241"/>
                <a:gd name="T8" fmla="*/ 0 w 1105"/>
                <a:gd name="T9" fmla="*/ 240 h 2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05"/>
                <a:gd name="T16" fmla="*/ 0 h 241"/>
                <a:gd name="T17" fmla="*/ 1105 w 1105"/>
                <a:gd name="T18" fmla="*/ 241 h 2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05" h="241">
                  <a:moveTo>
                    <a:pt x="0" y="240"/>
                  </a:moveTo>
                  <a:lnTo>
                    <a:pt x="672" y="240"/>
                  </a:lnTo>
                  <a:lnTo>
                    <a:pt x="1104" y="0"/>
                  </a:lnTo>
                  <a:lnTo>
                    <a:pt x="432" y="0"/>
                  </a:lnTo>
                  <a:lnTo>
                    <a:pt x="0" y="240"/>
                  </a:lnTo>
                </a:path>
              </a:pathLst>
            </a:custGeom>
            <a:grpFill/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Rectangle 3"/>
            <p:cNvSpPr>
              <a:spLocks noChangeArrowheads="1"/>
            </p:cNvSpPr>
            <p:nvPr/>
          </p:nvSpPr>
          <p:spPr bwMode="auto">
            <a:xfrm>
              <a:off x="663" y="1044"/>
              <a:ext cx="2496" cy="816"/>
            </a:xfrm>
            <a:prstGeom prst="rect">
              <a:avLst/>
            </a:prstGeom>
            <a:grpFill/>
            <a:ln w="12700">
              <a:solidFill>
                <a:srgbClr val="99CC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1200" dirty="0" smtClean="0">
                  <a:solidFill>
                    <a:schemeClr val="accent3"/>
                  </a:solidFill>
                </a:rPr>
                <a:t>SDK</a:t>
              </a:r>
              <a:r>
                <a:rPr lang="zh-CN" altLang="en-US" sz="1200" dirty="0" smtClean="0">
                  <a:solidFill>
                    <a:schemeClr val="accent3"/>
                  </a:solidFill>
                </a:rPr>
                <a:t>接口</a:t>
              </a:r>
              <a:endParaRPr lang="zh-CN" altLang="en-US" sz="1200" dirty="0">
                <a:solidFill>
                  <a:schemeClr val="accent3"/>
                </a:solidFill>
              </a:endParaRPr>
            </a:p>
          </p:txBody>
        </p:sp>
        <p:sp>
          <p:nvSpPr>
            <p:cNvPr id="78" name="Freeform 4"/>
            <p:cNvSpPr>
              <a:spLocks/>
            </p:cNvSpPr>
            <p:nvPr/>
          </p:nvSpPr>
          <p:spPr bwMode="auto">
            <a:xfrm>
              <a:off x="659" y="936"/>
              <a:ext cx="2584" cy="108"/>
            </a:xfrm>
            <a:custGeom>
              <a:avLst/>
              <a:gdLst>
                <a:gd name="T0" fmla="*/ 0 w 2584"/>
                <a:gd name="T1" fmla="*/ 104 h 108"/>
                <a:gd name="T2" fmla="*/ 100 w 2584"/>
                <a:gd name="T3" fmla="*/ 0 h 108"/>
                <a:gd name="T4" fmla="*/ 2584 w 2584"/>
                <a:gd name="T5" fmla="*/ 0 h 108"/>
                <a:gd name="T6" fmla="*/ 2524 w 2584"/>
                <a:gd name="T7" fmla="*/ 108 h 108"/>
                <a:gd name="T8" fmla="*/ 0 w 2584"/>
                <a:gd name="T9" fmla="*/ 104 h 1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84"/>
                <a:gd name="T16" fmla="*/ 0 h 108"/>
                <a:gd name="T17" fmla="*/ 2584 w 2584"/>
                <a:gd name="T18" fmla="*/ 108 h 1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84" h="108">
                  <a:moveTo>
                    <a:pt x="0" y="104"/>
                  </a:moveTo>
                  <a:lnTo>
                    <a:pt x="100" y="0"/>
                  </a:lnTo>
                  <a:lnTo>
                    <a:pt x="2584" y="0"/>
                  </a:lnTo>
                  <a:lnTo>
                    <a:pt x="2524" y="108"/>
                  </a:lnTo>
                  <a:lnTo>
                    <a:pt x="0" y="104"/>
                  </a:lnTo>
                </a:path>
              </a:pathLst>
            </a:custGeom>
            <a:grpFill/>
            <a:ln w="12700" cap="rnd">
              <a:solidFill>
                <a:srgbClr val="99CC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Freeform 5"/>
            <p:cNvSpPr>
              <a:spLocks/>
            </p:cNvSpPr>
            <p:nvPr/>
          </p:nvSpPr>
          <p:spPr bwMode="auto">
            <a:xfrm>
              <a:off x="3159" y="932"/>
              <a:ext cx="95" cy="928"/>
            </a:xfrm>
            <a:custGeom>
              <a:avLst/>
              <a:gdLst>
                <a:gd name="T0" fmla="*/ 12 w 95"/>
                <a:gd name="T1" fmla="*/ 928 h 928"/>
                <a:gd name="T2" fmla="*/ 95 w 95"/>
                <a:gd name="T3" fmla="*/ 772 h 928"/>
                <a:gd name="T4" fmla="*/ 95 w 95"/>
                <a:gd name="T5" fmla="*/ 0 h 928"/>
                <a:gd name="T6" fmla="*/ 0 w 95"/>
                <a:gd name="T7" fmla="*/ 112 h 928"/>
                <a:gd name="T8" fmla="*/ 0 w 95"/>
                <a:gd name="T9" fmla="*/ 916 h 9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5"/>
                <a:gd name="T16" fmla="*/ 0 h 928"/>
                <a:gd name="T17" fmla="*/ 95 w 95"/>
                <a:gd name="T18" fmla="*/ 928 h 9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5" h="928">
                  <a:moveTo>
                    <a:pt x="12" y="928"/>
                  </a:moveTo>
                  <a:lnTo>
                    <a:pt x="95" y="772"/>
                  </a:lnTo>
                  <a:lnTo>
                    <a:pt x="95" y="0"/>
                  </a:lnTo>
                  <a:lnTo>
                    <a:pt x="0" y="112"/>
                  </a:lnTo>
                  <a:lnTo>
                    <a:pt x="0" y="916"/>
                  </a:lnTo>
                </a:path>
              </a:pathLst>
            </a:custGeom>
            <a:grpFill/>
            <a:ln w="12700" cap="rnd">
              <a:solidFill>
                <a:srgbClr val="99CC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4" name="Text Box 9"/>
          <p:cNvSpPr txBox="1">
            <a:spLocks noChangeArrowheads="1"/>
          </p:cNvSpPr>
          <p:nvPr/>
        </p:nvSpPr>
        <p:spPr bwMode="auto">
          <a:xfrm>
            <a:off x="2381232" y="4500570"/>
            <a:ext cx="2387600" cy="1277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rIns="0">
            <a:spAutoFit/>
          </a:bodyPr>
          <a:lstStyle/>
          <a:p>
            <a:pPr marL="231775" indent="-231775" algn="just" eaLnBrk="0" hangingPunct="0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zh-CN" altLang="en-US" sz="1400" dirty="0" smtClean="0"/>
              <a:t>集中管理、海量存储</a:t>
            </a:r>
            <a:endParaRPr lang="en-US" altLang="zh-CN" sz="1400" dirty="0" smtClean="0"/>
          </a:p>
          <a:p>
            <a:pPr marL="231775" indent="-231775" algn="just" eaLnBrk="0" hangingPunct="0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zh-CN" altLang="en-US" sz="1400" dirty="0" smtClean="0"/>
              <a:t>兼容作业存储方式</a:t>
            </a:r>
            <a:endParaRPr lang="en-US" altLang="zh-CN" sz="1400" dirty="0" smtClean="0"/>
          </a:p>
          <a:p>
            <a:pPr marL="231775" indent="-231775" algn="just" eaLnBrk="0" hangingPunct="0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zh-CN" altLang="en-US" sz="1400" dirty="0" smtClean="0"/>
              <a:t>提供外部系统访问影像的编程接口</a:t>
            </a:r>
            <a:endParaRPr lang="en-US" altLang="zh-CN" sz="1400" dirty="0" smtClean="0"/>
          </a:p>
          <a:p>
            <a:pPr marL="231775" indent="-231775" algn="just" eaLnBrk="0" hangingPunct="0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altLang="zh-CN" sz="1400" b="1" dirty="0" smtClean="0">
                <a:solidFill>
                  <a:srgbClr val="000000"/>
                </a:solidFill>
                <a:latin typeface="Arial Narrow" pitchFamily="34" charset="0"/>
              </a:rPr>
              <a:t>….</a:t>
            </a:r>
          </a:p>
        </p:txBody>
      </p:sp>
      <p:cxnSp>
        <p:nvCxnSpPr>
          <p:cNvPr id="90" name="直接连接符 89"/>
          <p:cNvCxnSpPr/>
          <p:nvPr/>
        </p:nvCxnSpPr>
        <p:spPr bwMode="auto">
          <a:xfrm rot="5400000">
            <a:off x="5596735" y="5143513"/>
            <a:ext cx="285752" cy="1588"/>
          </a:xfrm>
          <a:prstGeom prst="line">
            <a:avLst/>
          </a:prstGeom>
          <a:solidFill>
            <a:schemeClr val="folHlink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2" name="直接连接符 91"/>
          <p:cNvCxnSpPr/>
          <p:nvPr/>
        </p:nvCxnSpPr>
        <p:spPr bwMode="auto">
          <a:xfrm>
            <a:off x="5738817" y="5143513"/>
            <a:ext cx="2214578" cy="1588"/>
          </a:xfrm>
          <a:prstGeom prst="line">
            <a:avLst/>
          </a:prstGeom>
          <a:solidFill>
            <a:schemeClr val="folHlink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4" name="直接连接符 93"/>
          <p:cNvCxnSpPr/>
          <p:nvPr/>
        </p:nvCxnSpPr>
        <p:spPr bwMode="auto">
          <a:xfrm rot="5400000">
            <a:off x="7881957" y="5072075"/>
            <a:ext cx="142876" cy="1588"/>
          </a:xfrm>
          <a:prstGeom prst="line">
            <a:avLst/>
          </a:prstGeom>
          <a:solidFill>
            <a:schemeClr val="folHlink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6" name="直接连接符 95"/>
          <p:cNvCxnSpPr/>
          <p:nvPr/>
        </p:nvCxnSpPr>
        <p:spPr bwMode="auto">
          <a:xfrm rot="5400000">
            <a:off x="6881031" y="5143513"/>
            <a:ext cx="285752" cy="1588"/>
          </a:xfrm>
          <a:prstGeom prst="line">
            <a:avLst/>
          </a:prstGeom>
          <a:solidFill>
            <a:schemeClr val="folHlink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7" name="TextBox 96"/>
          <p:cNvSpPr txBox="1"/>
          <p:nvPr/>
        </p:nvSpPr>
        <p:spPr>
          <a:xfrm>
            <a:off x="7930353" y="4953341"/>
            <a:ext cx="3802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DB</a:t>
            </a:r>
            <a:endParaRPr lang="zh-CN" altLang="en-US" sz="11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8" name="AutoShape 4"/>
          <p:cNvSpPr>
            <a:spLocks noChangeArrowheads="1"/>
          </p:cNvSpPr>
          <p:nvPr/>
        </p:nvSpPr>
        <p:spPr bwMode="gray">
          <a:xfrm flipV="1">
            <a:off x="6624654" y="3643314"/>
            <a:ext cx="614362" cy="500066"/>
          </a:xfrm>
          <a:prstGeom prst="upArrow">
            <a:avLst>
              <a:gd name="adj1" fmla="val 50000"/>
              <a:gd name="adj2" fmla="val 49241"/>
            </a:avLst>
          </a:prstGeom>
          <a:gradFill rotWithShape="0">
            <a:gsLst>
              <a:gs pos="0">
                <a:srgbClr val="FFFFFF"/>
              </a:gs>
              <a:gs pos="100000">
                <a:srgbClr val="008000"/>
              </a:gs>
            </a:gsLst>
            <a:lin ang="0" scaled="1"/>
          </a:gra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" name="AutoShape 4"/>
          <p:cNvSpPr>
            <a:spLocks noChangeArrowheads="1"/>
          </p:cNvSpPr>
          <p:nvPr/>
        </p:nvSpPr>
        <p:spPr bwMode="gray">
          <a:xfrm flipV="1">
            <a:off x="3481382" y="3643314"/>
            <a:ext cx="614362" cy="500066"/>
          </a:xfrm>
          <a:prstGeom prst="upArrow">
            <a:avLst>
              <a:gd name="adj1" fmla="val 50000"/>
              <a:gd name="adj2" fmla="val 49241"/>
            </a:avLst>
          </a:prstGeom>
          <a:gradFill rotWithShape="0">
            <a:gsLst>
              <a:gs pos="0">
                <a:srgbClr val="FFFFFF"/>
              </a:gs>
              <a:gs pos="100000">
                <a:srgbClr val="008000"/>
              </a:gs>
            </a:gsLst>
            <a:lin ang="0" scaled="1"/>
          </a:gra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0968" y="1214422"/>
            <a:ext cx="9144065" cy="5072098"/>
          </a:xfrm>
        </p:spPr>
        <p:txBody>
          <a:bodyPr/>
          <a:lstStyle/>
          <a:p>
            <a:r>
              <a:rPr lang="en-US" altLang="zh-CN" dirty="0" smtClean="0"/>
              <a:t>3.1</a:t>
            </a:r>
            <a:r>
              <a:rPr lang="zh-CN" altLang="en-US" dirty="0" smtClean="0"/>
              <a:t>采集系统</a:t>
            </a:r>
            <a:endParaRPr lang="en-US" altLang="zh-CN" dirty="0" smtClean="0"/>
          </a:p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3.1.1.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需求：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b="0" dirty="0" smtClean="0"/>
              <a:t>高清画质</a:t>
            </a:r>
            <a:r>
              <a:rPr lang="en-US" altLang="zh-CN" sz="1200" b="0" dirty="0" smtClean="0"/>
              <a:t>:  </a:t>
            </a:r>
            <a:r>
              <a:rPr lang="zh-CN" altLang="en-US" sz="1200" b="0" dirty="0" smtClean="0"/>
              <a:t>达到</a:t>
            </a:r>
            <a:r>
              <a:rPr lang="en-US" altLang="zh-CN" sz="1200" b="0" dirty="0" smtClean="0"/>
              <a:t>1080p 25fps</a:t>
            </a:r>
            <a:r>
              <a:rPr lang="zh-CN" altLang="en-US" sz="1200" b="0" dirty="0" smtClean="0"/>
              <a:t>效果，</a:t>
            </a:r>
            <a:r>
              <a:rPr lang="en-US" altLang="zh-CN" sz="1200" b="0" dirty="0" smtClean="0"/>
              <a:t> </a:t>
            </a:r>
            <a:r>
              <a:rPr lang="zh-CN" altLang="en-US" sz="1200" b="0" dirty="0" smtClean="0"/>
              <a:t>满足内业作业对道路、路牌、交通标志清晰识别</a:t>
            </a:r>
            <a:endParaRPr lang="en-US" altLang="zh-CN" sz="1200" b="0" dirty="0" smtClean="0"/>
          </a:p>
          <a:p>
            <a:r>
              <a:rPr lang="zh-CN" altLang="en-US" sz="1200" b="0" dirty="0" smtClean="0"/>
              <a:t>大容量、长时间存储</a:t>
            </a:r>
            <a:r>
              <a:rPr lang="en-US" altLang="zh-CN" sz="1200" b="0" dirty="0" smtClean="0"/>
              <a:t>: </a:t>
            </a:r>
            <a:r>
              <a:rPr lang="zh-CN" altLang="en-US" sz="1200" b="0" dirty="0" smtClean="0"/>
              <a:t>  支持</a:t>
            </a:r>
            <a:r>
              <a:rPr lang="en-US" altLang="zh-CN" sz="1200" b="0" dirty="0" smtClean="0"/>
              <a:t>8</a:t>
            </a:r>
            <a:r>
              <a:rPr lang="zh-CN" altLang="en-US" sz="1200" b="0" dirty="0" smtClean="0"/>
              <a:t>小时</a:t>
            </a:r>
            <a:r>
              <a:rPr lang="en-US" altLang="zh-CN" sz="1200" b="0" dirty="0" smtClean="0"/>
              <a:t> x 16</a:t>
            </a:r>
            <a:r>
              <a:rPr lang="zh-CN" altLang="en-US" sz="1200" b="0" dirty="0" smtClean="0"/>
              <a:t>天存储</a:t>
            </a:r>
            <a:endParaRPr lang="en-US" altLang="zh-CN" sz="1200" b="0" dirty="0" smtClean="0"/>
          </a:p>
          <a:p>
            <a:r>
              <a:rPr lang="zh-CN" altLang="en-US" sz="1200" b="0" dirty="0" smtClean="0"/>
              <a:t>实时监控</a:t>
            </a:r>
            <a:r>
              <a:rPr lang="en-US" altLang="zh-CN" sz="1200" b="0" dirty="0" smtClean="0"/>
              <a:t>:  </a:t>
            </a:r>
            <a:r>
              <a:rPr lang="zh-CN" altLang="en-US" sz="1200" b="0" dirty="0" smtClean="0"/>
              <a:t>通过</a:t>
            </a:r>
            <a:r>
              <a:rPr lang="en-US" altLang="zh-CN" sz="1200" b="0" dirty="0" smtClean="0"/>
              <a:t>GPRS</a:t>
            </a:r>
            <a:r>
              <a:rPr lang="zh-CN" altLang="en-US" sz="1200" b="0" dirty="0" smtClean="0"/>
              <a:t>网络实时传递轨迹和设备运行状态到中心管理平台便于统一管理</a:t>
            </a:r>
            <a:endParaRPr lang="en-US" altLang="zh-CN" sz="1200" b="0" dirty="0" smtClean="0"/>
          </a:p>
          <a:p>
            <a:r>
              <a:rPr lang="zh-CN" altLang="en-US" sz="1200" b="0" dirty="0" smtClean="0"/>
              <a:t>采集调度： 中心平台下发区域采集策略到设备，设备根据策略启、停录像，保证存储空间最大利用率和降低存储卡写损耗</a:t>
            </a:r>
            <a:endParaRPr lang="en-US" altLang="zh-CN" sz="1200" b="0" dirty="0" smtClean="0"/>
          </a:p>
          <a:p>
            <a:r>
              <a:rPr lang="zh-CN" altLang="en-US" sz="1200" b="0" dirty="0" smtClean="0"/>
              <a:t>集成度： 设备模块和功能高度集成，电源、</a:t>
            </a:r>
            <a:r>
              <a:rPr lang="en-US" altLang="zh-CN" sz="1200" b="0" dirty="0" smtClean="0"/>
              <a:t>GPS</a:t>
            </a:r>
            <a:r>
              <a:rPr lang="zh-CN" altLang="en-US" sz="1200" b="0" dirty="0" smtClean="0"/>
              <a:t>、</a:t>
            </a:r>
            <a:r>
              <a:rPr lang="en-US" altLang="zh-CN" sz="1200" b="0" dirty="0" smtClean="0"/>
              <a:t>GPRS</a:t>
            </a:r>
            <a:r>
              <a:rPr lang="zh-CN" altLang="en-US" sz="1200" b="0" dirty="0" smtClean="0"/>
              <a:t>、存储、天线等模块设计合理，尽量降低与外部设备的耦合度。体积小、方便安装和日常维护</a:t>
            </a:r>
            <a:endParaRPr lang="en-US" altLang="zh-CN" sz="1200" b="0" dirty="0" smtClean="0"/>
          </a:p>
          <a:p>
            <a:r>
              <a:rPr lang="zh-CN" altLang="en-US" sz="1200" b="0" dirty="0" smtClean="0"/>
              <a:t>安全和稳定性： 设备工作温度 </a:t>
            </a:r>
            <a:r>
              <a:rPr lang="en-US" altLang="zh-CN" sz="1200" b="0" dirty="0" smtClean="0"/>
              <a:t>-10 ~60</a:t>
            </a:r>
            <a:r>
              <a:rPr lang="zh-CN" altLang="en-US" sz="1200" b="0" dirty="0" smtClean="0"/>
              <a:t>；硬件和软件工作稳定；模具和支架设计合理，不能有明显的缝隙和松动现象</a:t>
            </a:r>
            <a:endParaRPr lang="en-US" altLang="zh-CN" sz="1200" b="0" dirty="0" smtClean="0"/>
          </a:p>
          <a:p>
            <a:pPr>
              <a:buNone/>
            </a:pPr>
            <a:endParaRPr lang="en-US" altLang="zh-CN" b="0" dirty="0" smtClean="0"/>
          </a:p>
          <a:p>
            <a:endParaRPr lang="zh-CN" altLang="en-US" dirty="0"/>
          </a:p>
        </p:txBody>
      </p:sp>
      <p:sp>
        <p:nvSpPr>
          <p:cNvPr id="6" name="标题 1"/>
          <p:cNvSpPr txBox="1">
            <a:spLocks/>
          </p:cNvSpPr>
          <p:nvPr/>
        </p:nvSpPr>
        <p:spPr bwMode="auto">
          <a:xfrm>
            <a:off x="380968" y="428604"/>
            <a:ext cx="9144064" cy="66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5" rIns="91428" bIns="45715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DVR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项目阶段性报告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(2011.11 – 2012.2)</a:t>
            </a:r>
            <a:endParaRPr kumimoji="0" lang="zh-CN" altLang="en-US" sz="1200" b="1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0968" y="1214422"/>
            <a:ext cx="9144064" cy="2071702"/>
          </a:xfrm>
        </p:spPr>
        <p:txBody>
          <a:bodyPr/>
          <a:lstStyle/>
          <a:p>
            <a:pPr>
              <a:buNone/>
            </a:pPr>
            <a:r>
              <a:rPr lang="en-US" altLang="zh-CN" dirty="0" smtClean="0"/>
              <a:t>3.1.2.</a:t>
            </a:r>
            <a:r>
              <a:rPr lang="zh-CN" altLang="en-US" dirty="0" smtClean="0"/>
              <a:t>分</a:t>
            </a:r>
            <a:r>
              <a:rPr lang="zh-CN" altLang="en-US" dirty="0" smtClean="0"/>
              <a:t>析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sz="1200" b="0" dirty="0" smtClean="0"/>
              <a:t>目前市场没有完全满足采集需求的现成设备。行业使用的车载</a:t>
            </a:r>
            <a:r>
              <a:rPr lang="en-US" altLang="zh-CN" sz="1200" b="0" dirty="0" smtClean="0"/>
              <a:t>DVR</a:t>
            </a:r>
            <a:r>
              <a:rPr lang="zh-CN" altLang="en-US" sz="1200" b="0" dirty="0" smtClean="0"/>
              <a:t>设备画质最能支持到</a:t>
            </a:r>
            <a:r>
              <a:rPr lang="en-US" altLang="zh-CN" sz="1200" b="0" dirty="0" smtClean="0"/>
              <a:t>D1</a:t>
            </a:r>
            <a:r>
              <a:rPr lang="zh-CN" altLang="en-US" sz="1200" b="0" dirty="0" smtClean="0"/>
              <a:t>效果，但不能达到内业作业要求；达到</a:t>
            </a:r>
            <a:r>
              <a:rPr lang="en-US" altLang="zh-CN" sz="1200" b="0" dirty="0" smtClean="0"/>
              <a:t>1080p</a:t>
            </a:r>
            <a:r>
              <a:rPr lang="zh-CN" altLang="en-US" sz="1200" b="0" dirty="0" smtClean="0"/>
              <a:t>高清度且具有</a:t>
            </a:r>
            <a:r>
              <a:rPr lang="en-US" altLang="zh-CN" sz="1200" b="0" dirty="0" smtClean="0"/>
              <a:t>GPS</a:t>
            </a:r>
            <a:r>
              <a:rPr lang="zh-CN" altLang="en-US" sz="1200" b="0" dirty="0" smtClean="0"/>
              <a:t>、大存储容量的设备少之又少，</a:t>
            </a:r>
            <a:r>
              <a:rPr lang="en-US" altLang="zh-CN" sz="1200" b="0" dirty="0" smtClean="0"/>
              <a:t>DOD</a:t>
            </a:r>
            <a:r>
              <a:rPr lang="zh-CN" altLang="en-US" sz="1200" b="0" dirty="0" smtClean="0"/>
              <a:t> </a:t>
            </a:r>
            <a:r>
              <a:rPr lang="en-US" altLang="zh-CN" sz="1200" b="0" dirty="0" smtClean="0"/>
              <a:t>GS600</a:t>
            </a:r>
            <a:r>
              <a:rPr lang="zh-CN" altLang="en-US" sz="1200" b="0" dirty="0" smtClean="0"/>
              <a:t>是唯一一款满足要求的设备。</a:t>
            </a:r>
            <a:endParaRPr lang="en-US" altLang="zh-CN" sz="1200" b="0" dirty="0" smtClean="0"/>
          </a:p>
          <a:p>
            <a:pPr>
              <a:buNone/>
            </a:pPr>
            <a:r>
              <a:rPr lang="en-US" altLang="zh-CN" sz="1200" b="0" dirty="0" smtClean="0"/>
              <a:t>	gs600</a:t>
            </a:r>
            <a:r>
              <a:rPr lang="zh-CN" altLang="en-US" sz="1200" b="0" dirty="0" smtClean="0"/>
              <a:t>是专为消费市场设计的产品，其不足之处在于</a:t>
            </a:r>
            <a:r>
              <a:rPr lang="en-US" altLang="zh-CN" sz="1200" b="0" dirty="0" smtClean="0"/>
              <a:t>:  </a:t>
            </a:r>
          </a:p>
          <a:p>
            <a:pPr>
              <a:buNone/>
            </a:pPr>
            <a:r>
              <a:rPr lang="en-US" altLang="zh-CN" sz="1200" b="0" dirty="0" smtClean="0"/>
              <a:t>	1.</a:t>
            </a:r>
            <a:r>
              <a:rPr lang="zh-CN" altLang="en-US" sz="1200" b="0" dirty="0" smtClean="0"/>
              <a:t>无主机时钟，</a:t>
            </a:r>
            <a:r>
              <a:rPr lang="en-US" altLang="zh-CN" sz="1200" b="0" dirty="0" err="1" smtClean="0"/>
              <a:t>gps</a:t>
            </a:r>
            <a:r>
              <a:rPr lang="zh-CN" altLang="en-US" sz="1200" b="0" dirty="0" smtClean="0"/>
              <a:t>时间作为主机时间</a:t>
            </a:r>
            <a:r>
              <a:rPr lang="en-US" altLang="zh-CN" sz="1200" b="0" dirty="0" smtClean="0"/>
              <a:t>	3.</a:t>
            </a:r>
            <a:r>
              <a:rPr lang="zh-CN" altLang="en-US" sz="1200" b="0" dirty="0" smtClean="0"/>
              <a:t>单一的存储卡，最大支持</a:t>
            </a:r>
            <a:r>
              <a:rPr lang="en-US" altLang="zh-CN" sz="1200" b="0" dirty="0" smtClean="0"/>
              <a:t>32G</a:t>
            </a:r>
            <a:r>
              <a:rPr lang="zh-CN" altLang="en-US" sz="1200" b="0" dirty="0" smtClean="0"/>
              <a:t>，</a:t>
            </a:r>
            <a:r>
              <a:rPr lang="en-US" altLang="zh-CN" sz="1200" b="0" dirty="0" smtClean="0"/>
              <a:t>1080p</a:t>
            </a:r>
            <a:r>
              <a:rPr lang="zh-CN" altLang="en-US" sz="1200" b="0" dirty="0" smtClean="0"/>
              <a:t>单卡支持</a:t>
            </a:r>
            <a:r>
              <a:rPr lang="en-US" altLang="zh-CN" sz="1200" b="0" dirty="0" smtClean="0"/>
              <a:t>8</a:t>
            </a:r>
            <a:r>
              <a:rPr lang="zh-CN" altLang="en-US" sz="1200" b="0" dirty="0" smtClean="0"/>
              <a:t>小时影像</a:t>
            </a:r>
            <a:endParaRPr lang="en-US" altLang="zh-CN" sz="1200" b="0" dirty="0" smtClean="0"/>
          </a:p>
          <a:p>
            <a:pPr>
              <a:buNone/>
            </a:pPr>
            <a:r>
              <a:rPr lang="en-US" altLang="zh-CN" sz="1200" b="0" dirty="0" smtClean="0"/>
              <a:t>	2.</a:t>
            </a:r>
            <a:r>
              <a:rPr lang="zh-CN" altLang="en-US" sz="1200" b="0" dirty="0" smtClean="0"/>
              <a:t>无法配置录像启、停时间</a:t>
            </a:r>
            <a:r>
              <a:rPr lang="en-US" altLang="zh-CN" sz="1200" b="0" dirty="0" smtClean="0"/>
              <a:t>(</a:t>
            </a:r>
            <a:r>
              <a:rPr lang="zh-CN" altLang="en-US" sz="1200" b="0" dirty="0" smtClean="0"/>
              <a:t>上电工作</a:t>
            </a:r>
            <a:r>
              <a:rPr lang="en-US" altLang="zh-CN" sz="1200" b="0" dirty="0" smtClean="0"/>
              <a:t>)	4.</a:t>
            </a:r>
            <a:r>
              <a:rPr lang="zh-CN" altLang="en-US" sz="1200" b="0" dirty="0" smtClean="0"/>
              <a:t>封闭系统，无对外的开发、应用接口</a:t>
            </a:r>
            <a:endParaRPr lang="en-US" altLang="zh-CN" sz="1200" b="0" dirty="0" smtClean="0"/>
          </a:p>
          <a:p>
            <a:pPr>
              <a:buNone/>
            </a:pPr>
            <a:endParaRPr lang="en-US" altLang="zh-CN" sz="1200" b="0" dirty="0" smtClean="0"/>
          </a:p>
          <a:p>
            <a:pPr>
              <a:buNone/>
            </a:pPr>
            <a:endParaRPr lang="en-US" altLang="zh-CN" sz="1200" b="0" dirty="0" smtClean="0"/>
          </a:p>
          <a:p>
            <a:pPr>
              <a:buNone/>
            </a:pPr>
            <a:endParaRPr lang="en-US" altLang="zh-CN" b="0" dirty="0" smtClean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6" name="标题 1"/>
          <p:cNvSpPr txBox="1">
            <a:spLocks/>
          </p:cNvSpPr>
          <p:nvPr/>
        </p:nvSpPr>
        <p:spPr bwMode="auto">
          <a:xfrm>
            <a:off x="380968" y="428604"/>
            <a:ext cx="9144064" cy="66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5" rIns="91428" bIns="45715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DVR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项目阶段性报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告</a:t>
            </a:r>
            <a:endParaRPr kumimoji="0" lang="zh-CN" altLang="en-US" sz="1200" b="1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8092" y="3786190"/>
            <a:ext cx="2714313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10256" y="3643314"/>
            <a:ext cx="4071967" cy="2264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内容占位符 4"/>
          <p:cNvSpPr txBox="1">
            <a:spLocks/>
          </p:cNvSpPr>
          <p:nvPr/>
        </p:nvSpPr>
        <p:spPr bwMode="auto">
          <a:xfrm>
            <a:off x="2881298" y="3429000"/>
            <a:ext cx="4000528" cy="28575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1500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1920 x 1080@30FPS</a:t>
            </a:r>
            <a:r>
              <a:rPr kumimoji="0" lang="zh-CN" alt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</a:t>
            </a:r>
            <a:r>
              <a:rPr kumimoji="0" 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FULL HD video resolution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1500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Loop recording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1500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USB data reader mode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1500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Wide vision angle 120 degree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1500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Support to 64GB Micro SD card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1500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Vehicle engine started, video recording starts automatically.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1500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AV OUT or HDMI output, USB data reader mode available.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1500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GPS logger in GPS Google earth map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1500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Collision Data protection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1500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Re-play video data via IR remote controller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1500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Infrared Laser proofread : for checking the view angle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1500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Quick data deletion hole operation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1500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Stop voice recording function: press pause button</a:t>
            </a:r>
            <a:br>
              <a:rPr kumimoji="0" 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</a:br>
            <a:r>
              <a:rPr kumimoji="0" 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of voice recording( 1 minutes) it will stop voice record. </a:t>
            </a:r>
            <a:br>
              <a:rPr kumimoji="0" 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</a:br>
            <a:r>
              <a:rPr kumimoji="0" 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After 1 minutes, start voice record again.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1500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Vehicle speed and time &amp; Date on video.</a:t>
            </a:r>
            <a:endParaRPr kumimoji="0" lang="en-US" sz="1050" b="1" i="0" u="none" strike="noStrike" kern="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30000"/>
              </a:spcBef>
              <a:spcAft>
                <a:spcPct val="1500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tabLst/>
              <a:defRPr/>
            </a:pPr>
            <a:endParaRPr kumimoji="0" lang="zh-CN" altLang="en-US" sz="1050" b="1" i="0" u="none" strike="noStrike" kern="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30000"/>
              </a:spcBef>
              <a:spcAft>
                <a:spcPct val="1500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tabLst/>
              <a:defRPr/>
            </a:pPr>
            <a:endParaRPr kumimoji="0" lang="zh-CN" altLang="en-US" sz="1050" b="1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52472" y="6000768"/>
            <a:ext cx="89479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900" b="1" u="sng" kern="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DOG  GS600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24570" y="2928934"/>
            <a:ext cx="1143008" cy="995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2406" y="1428736"/>
            <a:ext cx="3571900" cy="2786082"/>
          </a:xfrm>
        </p:spPr>
        <p:txBody>
          <a:bodyPr/>
          <a:lstStyle/>
          <a:p>
            <a:pPr>
              <a:buNone/>
            </a:pPr>
            <a:r>
              <a:rPr lang="en-US" altLang="zh-CN" sz="1200" b="0" dirty="0" smtClean="0"/>
              <a:t>GS600</a:t>
            </a:r>
            <a:r>
              <a:rPr lang="zh-CN" altLang="en-US" sz="1200" b="0" dirty="0" smtClean="0"/>
              <a:t>解决了高清影像质量问题，开发扩展卡来增加管理控制功能，并将</a:t>
            </a:r>
            <a:r>
              <a:rPr lang="en-US" altLang="zh-CN" sz="1200" b="0" dirty="0" smtClean="0"/>
              <a:t>gs600</a:t>
            </a:r>
            <a:r>
              <a:rPr lang="zh-CN" altLang="en-US" sz="1200" b="0" dirty="0" smtClean="0"/>
              <a:t>和扩展卡等部件整合成一个独立采集终端设备。</a:t>
            </a:r>
            <a:endParaRPr lang="en-US" altLang="zh-CN" sz="1200" b="0" dirty="0" smtClean="0"/>
          </a:p>
          <a:p>
            <a:pPr>
              <a:buNone/>
            </a:pPr>
            <a:r>
              <a:rPr lang="zh-CN" altLang="en-US" sz="1200" b="0" dirty="0" smtClean="0"/>
              <a:t>扩展卡模块构成</a:t>
            </a:r>
            <a:r>
              <a:rPr lang="en-US" altLang="zh-CN" sz="1200" b="0" dirty="0" smtClean="0"/>
              <a:t>: </a:t>
            </a:r>
          </a:p>
          <a:p>
            <a:pPr>
              <a:buNone/>
            </a:pPr>
            <a:r>
              <a:rPr lang="en-US" altLang="zh-CN" sz="1200" b="0" dirty="0" smtClean="0"/>
              <a:t>1.GPS</a:t>
            </a:r>
            <a:r>
              <a:rPr lang="zh-CN" altLang="en-US" sz="1200" b="0" dirty="0" smtClean="0"/>
              <a:t>模块</a:t>
            </a:r>
            <a:r>
              <a:rPr lang="en-US" altLang="zh-CN" sz="1200" b="0" dirty="0" smtClean="0"/>
              <a:t>: 	</a:t>
            </a:r>
            <a:r>
              <a:rPr lang="zh-CN" altLang="en-US" sz="1200" b="0" dirty="0" smtClean="0"/>
              <a:t>远程实时轨迹监控</a:t>
            </a:r>
            <a:endParaRPr lang="en-US" altLang="zh-CN" sz="1200" b="0" dirty="0" smtClean="0"/>
          </a:p>
          <a:p>
            <a:pPr>
              <a:buNone/>
            </a:pPr>
            <a:r>
              <a:rPr lang="en-US" altLang="zh-CN" sz="1200" b="0" dirty="0" smtClean="0"/>
              <a:t>2.GSM</a:t>
            </a:r>
            <a:r>
              <a:rPr lang="zh-CN" altLang="en-US" sz="1200" b="0" dirty="0" smtClean="0"/>
              <a:t>模块</a:t>
            </a:r>
            <a:r>
              <a:rPr lang="en-US" altLang="zh-CN" sz="1200" b="0" dirty="0" smtClean="0"/>
              <a:t>: 	</a:t>
            </a:r>
            <a:r>
              <a:rPr lang="zh-CN" altLang="en-US" sz="1200" b="0" dirty="0" smtClean="0"/>
              <a:t>提供中心平台通信链路</a:t>
            </a:r>
            <a:endParaRPr lang="en-US" altLang="zh-CN" sz="1200" b="0" dirty="0" smtClean="0"/>
          </a:p>
          <a:p>
            <a:pPr>
              <a:buNone/>
            </a:pPr>
            <a:r>
              <a:rPr lang="en-US" altLang="zh-CN" sz="1200" b="0" dirty="0" smtClean="0"/>
              <a:t>3.MCU:  	</a:t>
            </a:r>
            <a:r>
              <a:rPr lang="zh-CN" altLang="en-US" sz="1200" b="0" dirty="0" smtClean="0"/>
              <a:t>控制处理器</a:t>
            </a:r>
            <a:endParaRPr lang="en-US" altLang="zh-CN" sz="1200" b="0" dirty="0" smtClean="0"/>
          </a:p>
          <a:p>
            <a:pPr>
              <a:buNone/>
            </a:pPr>
            <a:r>
              <a:rPr lang="en-US" altLang="zh-CN" sz="1200" b="0" dirty="0" smtClean="0"/>
              <a:t>4.SD ARRAY</a:t>
            </a:r>
            <a:r>
              <a:rPr lang="zh-CN" altLang="en-US" sz="1200" b="0" dirty="0" smtClean="0"/>
              <a:t>： 存储卡整列，桥接到</a:t>
            </a:r>
            <a:r>
              <a:rPr lang="en-US" altLang="zh-CN" sz="1200" b="0" dirty="0" smtClean="0"/>
              <a:t>GS600</a:t>
            </a:r>
            <a:r>
              <a:rPr lang="zh-CN" altLang="en-US" sz="1200" b="0" dirty="0" smtClean="0"/>
              <a:t>存储接口，用于海量存储影像数据</a:t>
            </a:r>
            <a:endParaRPr lang="en-US" altLang="zh-CN" sz="1200" b="0" dirty="0" smtClean="0"/>
          </a:p>
          <a:p>
            <a:pPr>
              <a:buNone/>
            </a:pPr>
            <a:endParaRPr lang="en-US" altLang="zh-CN" sz="1200" b="0" dirty="0" smtClean="0"/>
          </a:p>
          <a:p>
            <a:pPr>
              <a:buNone/>
            </a:pPr>
            <a:endParaRPr lang="en-US" altLang="zh-CN" b="0" dirty="0" smtClean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6" name="标题 1"/>
          <p:cNvSpPr txBox="1">
            <a:spLocks/>
          </p:cNvSpPr>
          <p:nvPr/>
        </p:nvSpPr>
        <p:spPr bwMode="auto">
          <a:xfrm>
            <a:off x="380968" y="428604"/>
            <a:ext cx="9144064" cy="66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5" rIns="91428" bIns="45715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DVR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项目阶段性报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告</a:t>
            </a:r>
            <a:endParaRPr kumimoji="0" lang="zh-CN" altLang="en-US" sz="1200" b="1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38620" y="1928802"/>
            <a:ext cx="1778344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5" descr="C:\Users\ADMINI~1\AppData\Local\Temp\SNAGHTML124456a7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53198" y="1432928"/>
            <a:ext cx="1928826" cy="1567444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3238488" y="6379120"/>
            <a:ext cx="1428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采集部分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667380" y="4143380"/>
            <a:ext cx="1571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采集终端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024570" y="2285992"/>
            <a:ext cx="5715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/>
              <a:t>+</a:t>
            </a:r>
            <a:endParaRPr lang="zh-CN" altLang="en-US" sz="4800" dirty="0"/>
          </a:p>
        </p:txBody>
      </p:sp>
      <p:sp>
        <p:nvSpPr>
          <p:cNvPr id="16" name="矩形 15"/>
          <p:cNvSpPr/>
          <p:nvPr/>
        </p:nvSpPr>
        <p:spPr bwMode="auto">
          <a:xfrm>
            <a:off x="4167182" y="1285860"/>
            <a:ext cx="4786346" cy="2786082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rgbClr val="113038"/>
              </a:solidFill>
              <a:effectLst/>
              <a:latin typeface="华文细黑" pitchFamily="2" charset="-122"/>
              <a:ea typeface="华文细黑" pitchFamily="2" charset="-122"/>
            </a:endParaRPr>
          </a:p>
        </p:txBody>
      </p:sp>
      <p:cxnSp>
        <p:nvCxnSpPr>
          <p:cNvPr id="17" name="直接连接符 16"/>
          <p:cNvCxnSpPr/>
          <p:nvPr/>
        </p:nvCxnSpPr>
        <p:spPr bwMode="auto">
          <a:xfrm>
            <a:off x="8239148" y="4421776"/>
            <a:ext cx="785818" cy="1588"/>
          </a:xfrm>
          <a:prstGeom prst="line">
            <a:avLst/>
          </a:prstGeom>
          <a:solidFill>
            <a:schemeClr val="folHlink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6596074" y="1580365"/>
            <a:ext cx="10715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扩展卡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596206" y="3366315"/>
            <a:ext cx="15001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sd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卡阵列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24570" y="3786190"/>
            <a:ext cx="1285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GSM/GPS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天线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167182" y="4690600"/>
            <a:ext cx="214314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n"/>
            </a:pPr>
            <a:r>
              <a:rPr lang="en-US" altLang="zh-CN" sz="1050" dirty="0" smtClean="0">
                <a:latin typeface="微软雅黑" pitchFamily="34" charset="-122"/>
                <a:ea typeface="微软雅黑" pitchFamily="34" charset="-122"/>
              </a:rPr>
              <a:t>1080p</a:t>
            </a: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</a:rPr>
              <a:t>影像采集</a:t>
            </a:r>
            <a:r>
              <a:rPr lang="en-US" altLang="zh-CN" sz="1050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050" dirty="0" smtClean="0">
                <a:latin typeface="微软雅黑" pitchFamily="34" charset="-122"/>
                <a:ea typeface="微软雅黑" pitchFamily="34" charset="-122"/>
              </a:rPr>
              <a:t>H.264 </a:t>
            </a:r>
            <a:r>
              <a:rPr lang="en-US" altLang="zh-CN" sz="1050" dirty="0" smtClean="0">
                <a:latin typeface="微软雅黑" pitchFamily="34" charset="-122"/>
                <a:ea typeface="微软雅黑" pitchFamily="34" charset="-122"/>
              </a:rPr>
              <a:t>25fps</a:t>
            </a:r>
            <a:endParaRPr lang="en-US" altLang="zh-CN" sz="105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n"/>
            </a:pP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</a:rPr>
              <a:t>内置</a:t>
            </a:r>
            <a:r>
              <a:rPr lang="en-US" altLang="zh-CN" sz="1050" dirty="0" err="1" smtClean="0">
                <a:latin typeface="微软雅黑" pitchFamily="34" charset="-122"/>
                <a:ea typeface="微软雅黑" pitchFamily="34" charset="-122"/>
              </a:rPr>
              <a:t>gps</a:t>
            </a: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</a:rPr>
              <a:t>模块，天线内置或外接</a:t>
            </a:r>
            <a:endParaRPr lang="en-US" altLang="zh-CN" sz="105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n"/>
            </a:pP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</a:rPr>
              <a:t>单卡</a:t>
            </a:r>
            <a:r>
              <a:rPr lang="en-US" altLang="zh-CN" sz="1050" dirty="0" smtClean="0">
                <a:latin typeface="微软雅黑" pitchFamily="34" charset="-122"/>
                <a:ea typeface="微软雅黑" pitchFamily="34" charset="-122"/>
              </a:rPr>
              <a:t>32G</a:t>
            </a: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</a:rPr>
              <a:t>存储</a:t>
            </a:r>
            <a:endParaRPr lang="zh-CN" altLang="en-US" sz="105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381760" y="4724625"/>
            <a:ext cx="285752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n"/>
            </a:pP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</a:rPr>
              <a:t>设备电源控制</a:t>
            </a:r>
            <a:endParaRPr lang="en-US" altLang="zh-CN" sz="105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n"/>
            </a:pPr>
            <a:r>
              <a:rPr lang="en-US" altLang="zh-CN" sz="1050" dirty="0" smtClean="0">
                <a:latin typeface="微软雅黑" pitchFamily="34" charset="-122"/>
                <a:ea typeface="微软雅黑" pitchFamily="34" charset="-122"/>
              </a:rPr>
              <a:t>RF</a:t>
            </a: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</a:rPr>
              <a:t>录像起停控制</a:t>
            </a:r>
            <a:endParaRPr lang="en-US" altLang="zh-CN" sz="105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n"/>
            </a:pPr>
            <a:r>
              <a:rPr lang="en-US" altLang="zh-CN" sz="1050" dirty="0" smtClean="0">
                <a:latin typeface="微软雅黑" pitchFamily="34" charset="-122"/>
                <a:ea typeface="微软雅黑" pitchFamily="34" charset="-122"/>
              </a:rPr>
              <a:t>GSM</a:t>
            </a: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</a:rPr>
              <a:t>通信，传送设备状态，接收中心控制</a:t>
            </a:r>
            <a:endParaRPr lang="en-US" altLang="zh-CN" sz="105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n"/>
            </a:pP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</a:rPr>
              <a:t>接收</a:t>
            </a:r>
            <a:r>
              <a:rPr lang="en-US" altLang="zh-CN" sz="1050" dirty="0" smtClean="0">
                <a:latin typeface="微软雅黑" pitchFamily="34" charset="-122"/>
                <a:ea typeface="微软雅黑" pitchFamily="34" charset="-122"/>
              </a:rPr>
              <a:t>GPS</a:t>
            </a: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</a:rPr>
              <a:t>位置，根据配置规则控制录像启停</a:t>
            </a:r>
            <a:endParaRPr lang="en-US" altLang="zh-CN" sz="105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n"/>
            </a:pPr>
            <a:r>
              <a:rPr lang="en-US" altLang="zh-CN" sz="1050" dirty="0" err="1" smtClean="0">
                <a:latin typeface="微软雅黑" pitchFamily="34" charset="-122"/>
                <a:ea typeface="微软雅黑" pitchFamily="34" charset="-122"/>
              </a:rPr>
              <a:t>Sd</a:t>
            </a: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</a:rPr>
              <a:t>卡阵列存储，单卡每天存储</a:t>
            </a:r>
            <a:r>
              <a:rPr lang="en-US" altLang="zh-CN" sz="1050" dirty="0" smtClean="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</a:rPr>
              <a:t>小时，每天切换到不同的</a:t>
            </a:r>
            <a:r>
              <a:rPr lang="en-US" altLang="zh-CN" sz="1050" dirty="0" err="1" smtClean="0">
                <a:latin typeface="微软雅黑" pitchFamily="34" charset="-122"/>
                <a:ea typeface="微软雅黑" pitchFamily="34" charset="-122"/>
              </a:rPr>
              <a:t>sd</a:t>
            </a: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</a:rPr>
              <a:t>，实现海量存储</a:t>
            </a:r>
            <a:endParaRPr lang="zh-CN" altLang="en-US" sz="105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4" name="Picture 10" descr="C:\Users\ADMINI~1\AppData\Local\Temp\SNAGHTML125016ca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24768" y="2643182"/>
            <a:ext cx="927840" cy="686151"/>
          </a:xfrm>
          <a:prstGeom prst="rect">
            <a:avLst/>
          </a:prstGeom>
          <a:noFill/>
        </p:spPr>
      </p:pic>
      <p:pic>
        <p:nvPicPr>
          <p:cNvPr id="23" name="Picture 10" descr="C:\Users\ADMINI~1\AppData\Local\Temp\SNAGHTML125016ca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881958" y="2285992"/>
            <a:ext cx="927840" cy="686151"/>
          </a:xfrm>
          <a:prstGeom prst="rect">
            <a:avLst/>
          </a:prstGeom>
          <a:noFill/>
        </p:spPr>
      </p:pic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66654" y="4357694"/>
            <a:ext cx="3924814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0968" y="1214422"/>
            <a:ext cx="9144065" cy="5072098"/>
          </a:xfrm>
        </p:spPr>
        <p:txBody>
          <a:bodyPr/>
          <a:lstStyle/>
          <a:p>
            <a:r>
              <a:rPr lang="en-US" altLang="zh-CN" sz="1600" dirty="0" smtClean="0"/>
              <a:t>3.1.3.</a:t>
            </a:r>
            <a:r>
              <a:rPr lang="zh-CN" altLang="en-US" sz="1600" dirty="0" smtClean="0"/>
              <a:t>系统软件构成</a:t>
            </a:r>
            <a:endParaRPr lang="en-US" altLang="zh-CN" sz="1600" dirty="0" smtClean="0"/>
          </a:p>
          <a:p>
            <a:pPr>
              <a:buNone/>
            </a:pPr>
            <a:r>
              <a:rPr lang="en-US" altLang="zh-CN" sz="1400" b="0" dirty="0" smtClean="0"/>
              <a:t>1. </a:t>
            </a:r>
            <a:r>
              <a:rPr lang="zh-CN" altLang="en-US" sz="1400" b="0" dirty="0" smtClean="0"/>
              <a:t>主机控制软件</a:t>
            </a:r>
            <a:endParaRPr lang="en-US" altLang="zh-CN" sz="1400" b="0" dirty="0" smtClean="0"/>
          </a:p>
          <a:p>
            <a:pPr>
              <a:buNone/>
            </a:pPr>
            <a:r>
              <a:rPr lang="zh-CN" altLang="en-US" sz="1200" b="0" dirty="0" smtClean="0"/>
              <a:t>运行环境</a:t>
            </a:r>
            <a:r>
              <a:rPr lang="en-US" altLang="zh-CN" sz="1200" b="0" dirty="0" smtClean="0"/>
              <a:t>: 	NXP LPC2300 , </a:t>
            </a:r>
            <a:r>
              <a:rPr lang="en-US" sz="1200" dirty="0" err="1" smtClean="0"/>
              <a:t>uC</a:t>
            </a:r>
            <a:r>
              <a:rPr lang="en-US" sz="1200" dirty="0" smtClean="0"/>
              <a:t>/OS-II</a:t>
            </a:r>
          </a:p>
          <a:p>
            <a:pPr>
              <a:buNone/>
            </a:pPr>
            <a:r>
              <a:rPr lang="zh-CN" altLang="en-US" sz="1200" b="0" dirty="0" smtClean="0"/>
              <a:t>功能</a:t>
            </a:r>
            <a:r>
              <a:rPr lang="en-US" altLang="zh-CN" sz="1200" b="0" dirty="0" smtClean="0"/>
              <a:t>: </a:t>
            </a:r>
          </a:p>
          <a:p>
            <a:pPr>
              <a:buNone/>
            </a:pPr>
            <a:r>
              <a:rPr lang="en-US" altLang="zh-CN" sz="1200" b="0" dirty="0" smtClean="0"/>
              <a:t>	</a:t>
            </a:r>
            <a:r>
              <a:rPr lang="zh-CN" altLang="en-US" sz="1200" b="0" dirty="0" smtClean="0"/>
              <a:t>电源管理</a:t>
            </a:r>
            <a:r>
              <a:rPr lang="en-US" altLang="zh-CN" sz="1200" b="0" dirty="0" smtClean="0"/>
              <a:t>:    </a:t>
            </a:r>
            <a:r>
              <a:rPr lang="zh-CN" altLang="en-US" sz="1200" b="0" dirty="0" smtClean="0"/>
              <a:t>为</a:t>
            </a:r>
            <a:r>
              <a:rPr lang="en-US" altLang="zh-CN" sz="1200" b="0" dirty="0" smtClean="0"/>
              <a:t>gs600</a:t>
            </a:r>
            <a:r>
              <a:rPr lang="zh-CN" altLang="en-US" sz="1200" b="0" dirty="0" smtClean="0"/>
              <a:t>供电，控制其是否进入、退出工作状态</a:t>
            </a:r>
            <a:endParaRPr lang="en-US" altLang="zh-CN" sz="1200" b="0" dirty="0" smtClean="0"/>
          </a:p>
          <a:p>
            <a:pPr>
              <a:buNone/>
            </a:pPr>
            <a:r>
              <a:rPr lang="en-US" altLang="zh-CN" sz="1200" b="0" dirty="0" smtClean="0"/>
              <a:t>	</a:t>
            </a:r>
            <a:r>
              <a:rPr lang="zh-CN" altLang="en-US" sz="1200" b="0" dirty="0" smtClean="0"/>
              <a:t>存储管理： 调度每天的存储录像到不同的</a:t>
            </a:r>
            <a:r>
              <a:rPr lang="en-US" altLang="zh-CN" sz="1200" b="0" dirty="0" err="1" smtClean="0"/>
              <a:t>sd</a:t>
            </a:r>
            <a:r>
              <a:rPr lang="zh-CN" altLang="en-US" sz="1200" b="0" dirty="0" smtClean="0"/>
              <a:t>阵列槽</a:t>
            </a:r>
            <a:endParaRPr lang="en-US" altLang="zh-CN" sz="1200" b="0" dirty="0" smtClean="0"/>
          </a:p>
          <a:p>
            <a:pPr>
              <a:buNone/>
            </a:pPr>
            <a:r>
              <a:rPr lang="en-US" altLang="zh-CN" sz="1200" b="0" dirty="0" smtClean="0"/>
              <a:t>	RF</a:t>
            </a:r>
            <a:r>
              <a:rPr lang="zh-CN" altLang="en-US" sz="1200" b="0" dirty="0" smtClean="0"/>
              <a:t>控制：    通过红外控制</a:t>
            </a:r>
            <a:r>
              <a:rPr lang="en-US" altLang="zh-CN" sz="1200" b="0" dirty="0" smtClean="0"/>
              <a:t>gs600</a:t>
            </a:r>
            <a:r>
              <a:rPr lang="zh-CN" altLang="en-US" sz="1200" b="0" dirty="0" smtClean="0"/>
              <a:t>录像启、停</a:t>
            </a:r>
            <a:endParaRPr lang="en-US" altLang="zh-CN" sz="1200" b="0" dirty="0" smtClean="0"/>
          </a:p>
          <a:p>
            <a:pPr>
              <a:buNone/>
            </a:pPr>
            <a:r>
              <a:rPr lang="en-US" altLang="zh-CN" sz="1200" b="0" dirty="0" smtClean="0"/>
              <a:t>	</a:t>
            </a:r>
            <a:r>
              <a:rPr lang="zh-CN" altLang="en-US" sz="1200" b="0" dirty="0" smtClean="0"/>
              <a:t>策略管理</a:t>
            </a:r>
            <a:r>
              <a:rPr lang="en-US" altLang="zh-CN" sz="1200" b="0" dirty="0" smtClean="0"/>
              <a:t>:   </a:t>
            </a:r>
            <a:r>
              <a:rPr lang="zh-CN" altLang="en-US" sz="1200" b="0" dirty="0" smtClean="0"/>
              <a:t>连接中心平台，获取配置录像策略，控制设备录像行为</a:t>
            </a:r>
            <a:endParaRPr lang="en-US" altLang="zh-CN" sz="1200" b="0" dirty="0" smtClean="0"/>
          </a:p>
          <a:p>
            <a:pPr>
              <a:buNone/>
            </a:pPr>
            <a:r>
              <a:rPr lang="en-US" altLang="zh-CN" sz="1200" b="0" dirty="0" smtClean="0"/>
              <a:t>	</a:t>
            </a:r>
            <a:r>
              <a:rPr lang="zh-CN" altLang="en-US" sz="1200" b="0" dirty="0" smtClean="0"/>
              <a:t>系统管理： 主机状态监控、轨迹上报、异常报警</a:t>
            </a:r>
            <a:endParaRPr lang="en-US" altLang="zh-CN" b="0" dirty="0" smtClean="0"/>
          </a:p>
          <a:p>
            <a:pPr>
              <a:buNone/>
            </a:pPr>
            <a:r>
              <a:rPr lang="en-US" altLang="zh-CN" sz="1400" b="0" dirty="0" smtClean="0"/>
              <a:t>2. </a:t>
            </a:r>
            <a:r>
              <a:rPr lang="zh-CN" altLang="en-US" sz="1400" b="0" dirty="0" smtClean="0"/>
              <a:t>平台服务系统</a:t>
            </a:r>
            <a:endParaRPr lang="en-US" altLang="zh-CN" sz="1400" b="0" dirty="0" smtClean="0"/>
          </a:p>
          <a:p>
            <a:pPr>
              <a:buNone/>
            </a:pPr>
            <a:r>
              <a:rPr lang="zh-CN" altLang="en-US" sz="1200" b="0" dirty="0" smtClean="0"/>
              <a:t>运行环境</a:t>
            </a:r>
            <a:r>
              <a:rPr lang="en-US" altLang="zh-CN" sz="1200" b="0" dirty="0" smtClean="0"/>
              <a:t>: WINDOWS2003 SERVER ,</a:t>
            </a:r>
            <a:r>
              <a:rPr lang="zh-CN" altLang="en-US" sz="1200" b="0" dirty="0" smtClean="0"/>
              <a:t>公网</a:t>
            </a:r>
            <a:r>
              <a:rPr lang="en-US" altLang="zh-CN" sz="1200" b="0" dirty="0" err="1" smtClean="0"/>
              <a:t>Ip</a:t>
            </a:r>
            <a:r>
              <a:rPr lang="zh-CN" altLang="en-US" sz="1200" b="0" dirty="0" smtClean="0"/>
              <a:t>地址</a:t>
            </a:r>
            <a:r>
              <a:rPr lang="en-US" altLang="zh-CN" sz="1200" b="0" dirty="0" smtClean="0"/>
              <a:t>,Sqlserver2005, 8G</a:t>
            </a:r>
            <a:r>
              <a:rPr lang="zh-CN" altLang="en-US" sz="1200" b="0" dirty="0" smtClean="0"/>
              <a:t>内存 </a:t>
            </a:r>
            <a:r>
              <a:rPr lang="en-US" altLang="zh-CN" sz="1200" b="0" dirty="0" smtClean="0"/>
              <a:t>1T</a:t>
            </a:r>
            <a:r>
              <a:rPr lang="zh-CN" altLang="en-US" sz="1200" b="0" dirty="0" smtClean="0"/>
              <a:t>硬盘</a:t>
            </a:r>
            <a:endParaRPr lang="en-US" altLang="zh-CN" sz="1200" b="0" dirty="0" smtClean="0"/>
          </a:p>
          <a:p>
            <a:pPr>
              <a:buNone/>
            </a:pPr>
            <a:r>
              <a:rPr lang="zh-CN" altLang="en-US" sz="1200" b="0" dirty="0" smtClean="0"/>
              <a:t>功能</a:t>
            </a:r>
            <a:r>
              <a:rPr lang="en-US" altLang="zh-CN" sz="1200" b="0" dirty="0" smtClean="0"/>
              <a:t>: </a:t>
            </a:r>
          </a:p>
          <a:p>
            <a:pPr>
              <a:buNone/>
            </a:pPr>
            <a:r>
              <a:rPr lang="en-US" altLang="zh-CN" sz="1100" b="0" dirty="0" smtClean="0"/>
              <a:t>	</a:t>
            </a:r>
            <a:r>
              <a:rPr lang="zh-CN" altLang="en-US" sz="1100" b="0" dirty="0" smtClean="0"/>
              <a:t>终端管理</a:t>
            </a:r>
            <a:r>
              <a:rPr lang="en-US" altLang="zh-CN" sz="1100" b="0" dirty="0" smtClean="0"/>
              <a:t>: </a:t>
            </a:r>
            <a:r>
              <a:rPr lang="zh-CN" altLang="en-US" sz="1100" b="0" dirty="0" smtClean="0"/>
              <a:t>添加、删除、修改维护终端设备信息</a:t>
            </a:r>
            <a:endParaRPr lang="en-US" altLang="zh-CN" sz="1100" b="0" dirty="0" smtClean="0"/>
          </a:p>
          <a:p>
            <a:pPr>
              <a:buNone/>
            </a:pPr>
            <a:r>
              <a:rPr lang="en-US" altLang="zh-CN" sz="1100" b="0" dirty="0" smtClean="0"/>
              <a:t>	</a:t>
            </a:r>
            <a:r>
              <a:rPr lang="zh-CN" altLang="en-US" sz="1100" b="0" dirty="0" smtClean="0"/>
              <a:t>策略管理</a:t>
            </a:r>
            <a:r>
              <a:rPr lang="en-US" altLang="zh-CN" sz="1100" b="0" dirty="0" smtClean="0"/>
              <a:t>:  </a:t>
            </a:r>
            <a:r>
              <a:rPr lang="zh-CN" altLang="en-US" sz="1100" b="0" dirty="0" smtClean="0"/>
              <a:t>根据历史采集轨迹，分析和规划出合理的采集路段和区域，形成计划并下发到终端设备</a:t>
            </a:r>
            <a:endParaRPr lang="en-US" altLang="zh-CN" sz="1100" b="0" dirty="0" smtClean="0"/>
          </a:p>
          <a:p>
            <a:pPr>
              <a:buNone/>
            </a:pPr>
            <a:r>
              <a:rPr lang="en-US" altLang="zh-CN" sz="1100" b="0" dirty="0" smtClean="0"/>
              <a:t>	</a:t>
            </a:r>
            <a:r>
              <a:rPr lang="zh-CN" altLang="en-US" sz="1100" b="0" dirty="0" smtClean="0"/>
              <a:t>监控管理</a:t>
            </a:r>
            <a:r>
              <a:rPr lang="en-US" altLang="zh-CN" sz="1100" b="0" dirty="0" smtClean="0"/>
              <a:t>: </a:t>
            </a:r>
            <a:r>
              <a:rPr lang="zh-CN" altLang="en-US" sz="1100" b="0" dirty="0" smtClean="0"/>
              <a:t>记录终端的</a:t>
            </a:r>
            <a:r>
              <a:rPr lang="en-US" altLang="zh-CN" sz="1100" b="0" dirty="0" err="1" smtClean="0"/>
              <a:t>gps</a:t>
            </a:r>
            <a:r>
              <a:rPr lang="zh-CN" altLang="en-US" sz="1100" b="0" dirty="0" smtClean="0"/>
              <a:t>轨迹和运行状态</a:t>
            </a:r>
            <a:endParaRPr lang="en-US" altLang="zh-CN" b="0" dirty="0" smtClean="0"/>
          </a:p>
          <a:p>
            <a:endParaRPr lang="zh-CN" altLang="en-US" dirty="0"/>
          </a:p>
        </p:txBody>
      </p:sp>
      <p:sp>
        <p:nvSpPr>
          <p:cNvPr id="6" name="标题 1"/>
          <p:cNvSpPr txBox="1">
            <a:spLocks/>
          </p:cNvSpPr>
          <p:nvPr/>
        </p:nvSpPr>
        <p:spPr bwMode="auto">
          <a:xfrm>
            <a:off x="380968" y="428604"/>
            <a:ext cx="9144064" cy="66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5" rIns="91428" bIns="45715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DVR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项目阶段性报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告</a:t>
            </a:r>
            <a:endParaRPr kumimoji="0" lang="zh-CN" altLang="en-US" sz="1200" b="1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0968" y="1214422"/>
            <a:ext cx="9144065" cy="5072098"/>
          </a:xfrm>
        </p:spPr>
        <p:txBody>
          <a:bodyPr/>
          <a:lstStyle/>
          <a:p>
            <a:r>
              <a:rPr lang="en-US" altLang="zh-CN" dirty="0" smtClean="0"/>
              <a:t>3.2 </a:t>
            </a:r>
            <a:r>
              <a:rPr lang="zh-CN" altLang="en-US" dirty="0" smtClean="0"/>
              <a:t>影像系统</a:t>
            </a:r>
            <a:endParaRPr lang="en-US" altLang="zh-CN" dirty="0" smtClean="0"/>
          </a:p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3.2.1.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需求：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b="0" dirty="0" smtClean="0"/>
              <a:t>海量存储： 支持</a:t>
            </a:r>
            <a:r>
              <a:rPr lang="en-US" altLang="zh-CN" sz="1200" b="0" dirty="0" smtClean="0"/>
              <a:t>20</a:t>
            </a:r>
            <a:r>
              <a:rPr lang="zh-CN" altLang="en-US" sz="1200" b="0" dirty="0" smtClean="0"/>
              <a:t>台采集终端，每天</a:t>
            </a:r>
            <a:r>
              <a:rPr lang="en-US" altLang="zh-CN" sz="1200" b="0" dirty="0" smtClean="0"/>
              <a:t>8</a:t>
            </a:r>
            <a:r>
              <a:rPr lang="zh-CN" altLang="en-US" sz="1200" b="0" dirty="0" smtClean="0"/>
              <a:t>小时采集</a:t>
            </a:r>
            <a:r>
              <a:rPr lang="en-US" altLang="zh-CN" sz="1200" b="0" dirty="0" smtClean="0"/>
              <a:t>(32G),</a:t>
            </a:r>
            <a:r>
              <a:rPr lang="zh-CN" altLang="en-US" sz="1200" b="0" dirty="0" smtClean="0"/>
              <a:t>一年的存储周期</a:t>
            </a:r>
            <a:endParaRPr lang="en-US" altLang="zh-CN" sz="1200" b="0" dirty="0" smtClean="0"/>
          </a:p>
          <a:p>
            <a:r>
              <a:rPr lang="zh-CN" altLang="en-US" sz="1200" b="0" dirty="0" smtClean="0"/>
              <a:t>性能</a:t>
            </a:r>
            <a:r>
              <a:rPr lang="en-US" altLang="zh-CN" sz="1200" b="0" dirty="0" smtClean="0"/>
              <a:t>:           </a:t>
            </a:r>
            <a:r>
              <a:rPr lang="zh-CN" altLang="en-US" sz="1200" b="0" dirty="0" smtClean="0"/>
              <a:t>并发</a:t>
            </a:r>
            <a:r>
              <a:rPr lang="en-US" altLang="zh-CN" sz="1200" b="0" dirty="0" smtClean="0"/>
              <a:t>100</a:t>
            </a:r>
            <a:r>
              <a:rPr lang="zh-CN" altLang="en-US" sz="1200" b="0" dirty="0" smtClean="0"/>
              <a:t>路同时访问影像系统，高</a:t>
            </a:r>
            <a:r>
              <a:rPr lang="en-US" altLang="zh-CN" sz="1200" b="0" dirty="0" err="1" smtClean="0"/>
              <a:t>io</a:t>
            </a:r>
            <a:r>
              <a:rPr lang="zh-CN" altLang="en-US" sz="1200" b="0" dirty="0" smtClean="0"/>
              <a:t>吞吐能力</a:t>
            </a:r>
            <a:endParaRPr lang="en-US" altLang="zh-CN" sz="1200" b="0" dirty="0" smtClean="0"/>
          </a:p>
          <a:p>
            <a:r>
              <a:rPr lang="zh-CN" altLang="en-US" sz="1200" b="0" dirty="0" smtClean="0"/>
              <a:t>兼容性</a:t>
            </a:r>
            <a:r>
              <a:rPr lang="en-US" altLang="zh-CN" sz="1200" b="0" dirty="0" smtClean="0"/>
              <a:t>:      </a:t>
            </a:r>
            <a:r>
              <a:rPr lang="zh-CN" altLang="en-US" sz="1200" b="0" dirty="0" smtClean="0"/>
              <a:t>兼容目前内业采集模式的数据访问模式</a:t>
            </a:r>
            <a:endParaRPr lang="en-US" altLang="zh-CN" sz="1200" b="0" dirty="0" smtClean="0"/>
          </a:p>
          <a:p>
            <a:r>
              <a:rPr lang="zh-CN" altLang="en-US" sz="1200" b="0" dirty="0" smtClean="0"/>
              <a:t>访问接口</a:t>
            </a:r>
            <a:r>
              <a:rPr lang="en-US" altLang="zh-CN" sz="1200" b="0" dirty="0" smtClean="0"/>
              <a:t>:  </a:t>
            </a:r>
            <a:r>
              <a:rPr lang="zh-CN" altLang="en-US" sz="1200" b="0" dirty="0" smtClean="0"/>
              <a:t>提供</a:t>
            </a:r>
            <a:r>
              <a:rPr lang="en-US" altLang="zh-CN" sz="1200" b="0" dirty="0" smtClean="0"/>
              <a:t>SDK</a:t>
            </a:r>
            <a:r>
              <a:rPr lang="zh-CN" altLang="en-US" sz="1200" b="0" dirty="0" smtClean="0"/>
              <a:t>开发包，实现不同服务系统通过</a:t>
            </a:r>
            <a:r>
              <a:rPr lang="en-US" altLang="zh-CN" sz="1200" b="0" dirty="0" smtClean="0"/>
              <a:t>SDK</a:t>
            </a:r>
            <a:r>
              <a:rPr lang="zh-CN" altLang="en-US" sz="1200" b="0" dirty="0" smtClean="0"/>
              <a:t>访问影像系统的能力；提供内业软件插件模式</a:t>
            </a:r>
            <a:endParaRPr lang="en-US" altLang="zh-CN" sz="1200" b="0" dirty="0" smtClean="0"/>
          </a:p>
          <a:p>
            <a:r>
              <a:rPr lang="zh-CN" altLang="en-US" sz="1200" b="0" dirty="0" smtClean="0"/>
              <a:t>成本</a:t>
            </a:r>
            <a:r>
              <a:rPr lang="en-US" altLang="zh-CN" sz="1200" b="0" dirty="0" smtClean="0"/>
              <a:t>:         </a:t>
            </a:r>
            <a:r>
              <a:rPr lang="zh-CN" altLang="en-US" sz="1200" b="0" dirty="0" smtClean="0"/>
              <a:t>低成本，采用</a:t>
            </a:r>
            <a:r>
              <a:rPr lang="en-US" altLang="zh-CN" sz="1200" b="0" dirty="0" smtClean="0"/>
              <a:t>PC</a:t>
            </a:r>
            <a:r>
              <a:rPr lang="zh-CN" altLang="en-US" sz="1200" b="0" dirty="0" smtClean="0"/>
              <a:t>和普通硬盘构建存储平台</a:t>
            </a:r>
            <a:endParaRPr lang="en-US" altLang="zh-CN" sz="1200" b="0" dirty="0" smtClean="0"/>
          </a:p>
          <a:p>
            <a:r>
              <a:rPr lang="zh-CN" altLang="en-US" sz="1200" b="0" dirty="0" smtClean="0"/>
              <a:t>容量扩展</a:t>
            </a:r>
            <a:r>
              <a:rPr lang="en-US" altLang="zh-CN" sz="1200" b="0" dirty="0" smtClean="0"/>
              <a:t>:     </a:t>
            </a:r>
            <a:r>
              <a:rPr lang="zh-CN" altLang="en-US" sz="1200" b="0" dirty="0" smtClean="0"/>
              <a:t>无限的存储空间扩展</a:t>
            </a:r>
            <a:endParaRPr lang="en-US" altLang="zh-CN" sz="1200" b="0" dirty="0" smtClean="0"/>
          </a:p>
          <a:p>
            <a:r>
              <a:rPr lang="zh-CN" altLang="en-US" sz="1200" b="0" dirty="0" smtClean="0"/>
              <a:t>安全性</a:t>
            </a:r>
            <a:r>
              <a:rPr lang="en-US" altLang="zh-CN" sz="1200" b="0" dirty="0" smtClean="0"/>
              <a:t>: 	   </a:t>
            </a:r>
            <a:r>
              <a:rPr lang="zh-CN" altLang="en-US" sz="1200" b="0" dirty="0" smtClean="0"/>
              <a:t>具备安全访问认证机制；轨迹数据编码加密</a:t>
            </a:r>
            <a:r>
              <a:rPr lang="en-US" altLang="zh-CN" sz="1200" b="0" dirty="0" smtClean="0"/>
              <a:t>;</a:t>
            </a:r>
            <a:r>
              <a:rPr lang="zh-CN" altLang="en-US" sz="1200" b="0" dirty="0" smtClean="0"/>
              <a:t>  </a:t>
            </a:r>
            <a:endParaRPr lang="en-US" altLang="zh-CN" sz="1200" b="0" dirty="0" smtClean="0"/>
          </a:p>
          <a:p>
            <a:r>
              <a:rPr lang="zh-CN" altLang="en-US" sz="1200" b="0" dirty="0" smtClean="0"/>
              <a:t>稳定性</a:t>
            </a:r>
            <a:r>
              <a:rPr lang="en-US" altLang="zh-CN" sz="1200" b="0" dirty="0" smtClean="0"/>
              <a:t> :    </a:t>
            </a:r>
            <a:r>
              <a:rPr lang="zh-CN" altLang="en-US" sz="1200" b="0" dirty="0" smtClean="0"/>
              <a:t>系统支持 </a:t>
            </a:r>
            <a:r>
              <a:rPr lang="en-US" altLang="zh-CN" sz="1200" b="0" dirty="0" smtClean="0"/>
              <a:t>7 x 24 </a:t>
            </a:r>
            <a:r>
              <a:rPr lang="zh-CN" altLang="en-US" sz="1200" b="0" dirty="0" smtClean="0"/>
              <a:t>工作</a:t>
            </a:r>
            <a:endParaRPr lang="en-US" altLang="zh-CN" sz="1200" b="0" dirty="0" smtClean="0"/>
          </a:p>
          <a:p>
            <a:r>
              <a:rPr lang="zh-CN" altLang="en-US" sz="1200" b="0" dirty="0" smtClean="0"/>
              <a:t>可维护性</a:t>
            </a:r>
            <a:r>
              <a:rPr lang="en-US" altLang="zh-CN" sz="1200" b="0" dirty="0" smtClean="0"/>
              <a:t>:  </a:t>
            </a:r>
            <a:r>
              <a:rPr lang="zh-CN" altLang="en-US" sz="1200" b="0" dirty="0" smtClean="0"/>
              <a:t>提供简易的人机界面，</a:t>
            </a:r>
            <a:r>
              <a:rPr lang="zh-CN" altLang="en-US" sz="1200" b="0" smtClean="0"/>
              <a:t>自动完</a:t>
            </a:r>
            <a:r>
              <a:rPr lang="zh-CN" altLang="en-US" sz="1200" b="0" dirty="0" smtClean="0"/>
              <a:t>成数据的导入和转换处理，便于维护、扩展</a:t>
            </a:r>
            <a:endParaRPr lang="en-US" altLang="zh-CN" sz="1200" b="0" dirty="0" smtClean="0"/>
          </a:p>
          <a:p>
            <a:pPr>
              <a:buNone/>
            </a:pPr>
            <a:endParaRPr lang="en-US" altLang="zh-CN" b="0" dirty="0" smtClean="0"/>
          </a:p>
          <a:p>
            <a:endParaRPr lang="zh-CN" altLang="en-US" dirty="0"/>
          </a:p>
        </p:txBody>
      </p:sp>
      <p:sp>
        <p:nvSpPr>
          <p:cNvPr id="6" name="标题 1"/>
          <p:cNvSpPr txBox="1">
            <a:spLocks/>
          </p:cNvSpPr>
          <p:nvPr/>
        </p:nvSpPr>
        <p:spPr bwMode="auto">
          <a:xfrm>
            <a:off x="380968" y="428604"/>
            <a:ext cx="9144064" cy="66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5" rIns="91428" bIns="45715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DVR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项目阶段性报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告</a:t>
            </a:r>
            <a:endParaRPr kumimoji="0" lang="zh-CN" altLang="en-US" sz="1200" b="1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Autonavi">
  <a:themeElements>
    <a:clrScheme name="2_Autonavi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2_Autonavi">
      <a:majorFont>
        <a:latin typeface="Arial"/>
        <a:ea typeface="华文细黑"/>
        <a:cs typeface=""/>
      </a:majorFont>
      <a:minorFont>
        <a:latin typeface="华文细黑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15875" cap="flat" cmpd="sng" algn="ctr">
          <a:solidFill>
            <a:srgbClr val="C00000"/>
          </a:solidFill>
          <a:prstDash val="sysDash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smtClean="0">
            <a:ln>
              <a:noFill/>
            </a:ln>
            <a:solidFill>
              <a:srgbClr val="113038"/>
            </a:solidFill>
            <a:effectLst/>
            <a:latin typeface="华文细黑" pitchFamily="2" charset="-122"/>
            <a:ea typeface="华文细黑" pitchFamily="2" charset="-122"/>
          </a:defRPr>
        </a:defPPr>
      </a:lstStyle>
    </a:spDef>
    <a:lnDef>
      <a:spPr bwMode="auto">
        <a:solidFill>
          <a:schemeClr val="folHlink"/>
        </a:solidFill>
        <a:ln w="28575" cap="flat" cmpd="sng" algn="ctr">
          <a:solidFill>
            <a:srgbClr val="C0000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dirty="0" smtClean="0"/>
        </a:defPPr>
      </a:lstStyle>
    </a:txDef>
  </a:objectDefaults>
  <a:extraClrSchemeLst>
    <a:extraClrScheme>
      <a:clrScheme name="2_Autonavi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utonavi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utonavi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utonavi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utonavi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utonavi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utonavi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utonavi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utonavi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utonavi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utonavi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utonavi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65010</TotalTime>
  <Words>1713</Words>
  <Application>Microsoft Office PowerPoint</Application>
  <PresentationFormat>A4 纸张(210x297 毫米)</PresentationFormat>
  <Paragraphs>212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2_Autonavi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DVR项目阶段性报告</vt:lpstr>
      <vt:lpstr>幻灯片 12</vt:lpstr>
    </vt:vector>
  </TitlesOfParts>
  <Company>AutoNavi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Winston</dc:creator>
  <cp:lastModifiedBy>scott</cp:lastModifiedBy>
  <cp:revision>6784</cp:revision>
  <dcterms:created xsi:type="dcterms:W3CDTF">2005-11-05T03:08:08Z</dcterms:created>
  <dcterms:modified xsi:type="dcterms:W3CDTF">2012-04-25T03:08:36Z</dcterms:modified>
</cp:coreProperties>
</file>