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1183" r:id="rId2"/>
    <p:sldId id="1184" r:id="rId3"/>
    <p:sldId id="1187" r:id="rId4"/>
    <p:sldId id="1193" r:id="rId5"/>
    <p:sldId id="1194" r:id="rId6"/>
    <p:sldId id="1195" r:id="rId7"/>
    <p:sldId id="1196" r:id="rId8"/>
    <p:sldId id="1197" r:id="rId9"/>
    <p:sldId id="1191" r:id="rId10"/>
    <p:sldId id="1188" r:id="rId11"/>
    <p:sldId id="1198" r:id="rId12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1367" autoAdjust="0"/>
  </p:normalViewPr>
  <p:slideViewPr>
    <p:cSldViewPr>
      <p:cViewPr>
        <p:scale>
          <a:sx n="80" d="100"/>
          <a:sy n="80" d="100"/>
        </p:scale>
        <p:origin x="-714" y="-552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GS600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967" y="1214422"/>
            <a:ext cx="5072099" cy="50720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1920 x 1080@30FPS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 FULL HD video resolution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Loop recording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USB data reader mode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Wide vision angle 120 degree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Support to 64GB Micro SD card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engine started, video recording starts automatically.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AV OUT or HDMI output, USB data reader mode available.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GPS logger in GPS Google earth map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Collision Data protection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Re-play video data via IR remote controller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Infrared Laser proofread : for checking the view angle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Quick data deletion hole operation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Stop voice recording function: press pause button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of voice recording( 1 minutes) it will stop voice record. 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After 1 minutes, start voice record again.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speed and time &amp; Date on video.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2" y="1285860"/>
            <a:ext cx="30887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4" y="3714752"/>
            <a:ext cx="3219449" cy="19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309662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09926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GSM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09662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定位成功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注册中心平台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309662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设置时钟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获取配置参数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2166918" y="4500570"/>
            <a:ext cx="1571636" cy="500066"/>
          </a:xfrm>
          <a:prstGeom prst="flowChartDecision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录像策略判别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347894" y="528638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停录像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238356" y="121442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上电启动</a:t>
            </a: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 bwMode="auto">
          <a:xfrm rot="5400000">
            <a:off x="2256216" y="1482315"/>
            <a:ext cx="428628" cy="75009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15" idx="2"/>
          </p:cNvCxnSpPr>
          <p:nvPr/>
        </p:nvCxnSpPr>
        <p:spPr bwMode="auto">
          <a:xfrm rot="16200000" flipH="1">
            <a:off x="3077752" y="1410876"/>
            <a:ext cx="500066" cy="964413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4" idx="2"/>
            <a:endCxn id="6" idx="0"/>
          </p:cNvCxnSpPr>
          <p:nvPr/>
        </p:nvCxnSpPr>
        <p:spPr bwMode="auto">
          <a:xfrm rot="5400000">
            <a:off x="1809728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5" idx="2"/>
            <a:endCxn id="7" idx="0"/>
          </p:cNvCxnSpPr>
          <p:nvPr/>
        </p:nvCxnSpPr>
        <p:spPr bwMode="auto">
          <a:xfrm rot="5400000">
            <a:off x="3809992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6" idx="2"/>
            <a:endCxn id="8" idx="0"/>
          </p:cNvCxnSpPr>
          <p:nvPr/>
        </p:nvCxnSpPr>
        <p:spPr bwMode="auto">
          <a:xfrm rot="5400000">
            <a:off x="1809728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7" idx="2"/>
            <a:endCxn id="10" idx="0"/>
          </p:cNvCxnSpPr>
          <p:nvPr/>
        </p:nvCxnSpPr>
        <p:spPr bwMode="auto">
          <a:xfrm rot="5400000">
            <a:off x="3809992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095348" y="4213230"/>
            <a:ext cx="3571900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684976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8" idx="2"/>
          </p:cNvCxnSpPr>
          <p:nvPr/>
        </p:nvCxnSpPr>
        <p:spPr bwMode="auto">
          <a:xfrm rot="5400000">
            <a:off x="1684712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肘形连接符 41"/>
          <p:cNvCxnSpPr>
            <a:endCxn id="12" idx="0"/>
          </p:cNvCxnSpPr>
          <p:nvPr/>
        </p:nvCxnSpPr>
        <p:spPr bwMode="auto">
          <a:xfrm rot="5400000">
            <a:off x="2809860" y="4357694"/>
            <a:ext cx="28575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2" idx="2"/>
            <a:endCxn id="13" idx="0"/>
          </p:cNvCxnSpPr>
          <p:nvPr/>
        </p:nvCxnSpPr>
        <p:spPr bwMode="auto">
          <a:xfrm rot="16200000" flipH="1">
            <a:off x="2811050" y="5142321"/>
            <a:ext cx="285752" cy="238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13" idx="2"/>
            <a:endCxn id="12" idx="1"/>
          </p:cNvCxnSpPr>
          <p:nvPr/>
        </p:nvCxnSpPr>
        <p:spPr bwMode="auto">
          <a:xfrm rot="5400000" flipH="1">
            <a:off x="2078811" y="4838711"/>
            <a:ext cx="964413" cy="788199"/>
          </a:xfrm>
          <a:prstGeom prst="bentConnector4">
            <a:avLst>
              <a:gd name="adj1" fmla="val -23704"/>
              <a:gd name="adj2" fmla="val 129003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81430" y="4572008"/>
            <a:ext cx="1500198" cy="430887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录像时间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行驶区域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3881430" y="5286388"/>
            <a:ext cx="1500198" cy="415498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存储监测</a:t>
            </a:r>
            <a:endParaRPr lang="en-US" altLang="zh-CN" sz="1050" dirty="0" smtClean="0"/>
          </a:p>
          <a:p>
            <a:r>
              <a:rPr lang="en-US" altLang="zh-CN" sz="1050" dirty="0" smtClean="0"/>
              <a:t>2.Sd</a:t>
            </a:r>
            <a:r>
              <a:rPr lang="zh-CN" altLang="en-US" sz="1050" dirty="0" smtClean="0"/>
              <a:t>切换</a:t>
            </a:r>
            <a:endParaRPr lang="en-US" altLang="zh-CN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5282" y="1428736"/>
            <a:ext cx="8929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dirty="0" smtClean="0"/>
              <a:t>外包方应对</a:t>
            </a:r>
            <a:r>
              <a:rPr lang="zh-CN" altLang="en-US" smtClean="0"/>
              <a:t>系</a:t>
            </a:r>
            <a:r>
              <a:rPr lang="zh-CN" altLang="en-US" smtClean="0"/>
              <a:t>统需求及早提</a:t>
            </a:r>
            <a:r>
              <a:rPr lang="zh-CN" altLang="en-US" dirty="0" smtClean="0"/>
              <a:t>出意见和建议，不明白之处及时沟通，尽快确认，前期需要的东西提前通知我方做准备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外包方提供具体的硬件设计方案，包括控制卡、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阵列卡、模具等等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外包方前期是否能提供开发板和开发套件之类的东西，方便我们可以熟悉硬件体系和操作系统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确定设备软件开发的边界，明确哪些模块是对方要做的，总之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和驱动必定是要求外包方提供，且保证稳定、接口设计合理，其他的管理逻辑由我方实现；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/>
            <a:r>
              <a:rPr lang="en-US" altLang="zh-CN" dirty="0" smtClean="0"/>
              <a:t>	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092" y="357166"/>
            <a:ext cx="9144064" cy="668338"/>
          </a:xfrm>
        </p:spPr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20" y="2264830"/>
            <a:ext cx="2180458" cy="16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4" y="1928802"/>
            <a:ext cx="2143140" cy="17416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95348" y="450057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818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4174" y="2712361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pic>
        <p:nvPicPr>
          <p:cNvPr id="2058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80" y="3143248"/>
            <a:ext cx="1642220" cy="1214446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74" y="1643050"/>
            <a:ext cx="1747836" cy="152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 bwMode="auto">
          <a:xfrm>
            <a:off x="3952868" y="1571612"/>
            <a:ext cx="4714908" cy="29289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096008" y="254322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95810" y="368623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264" y="404342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1826" y="3009125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844" y="5000636"/>
            <a:ext cx="28575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5744" y="5029084"/>
            <a:ext cx="285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设备需求概述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68" y="1285860"/>
            <a:ext cx="371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/>
              <a:t>RF</a:t>
            </a:r>
            <a:r>
              <a:rPr lang="zh-CN" altLang="en-US" sz="1200" dirty="0" smtClean="0"/>
              <a:t>控制： 控制设备通过</a:t>
            </a:r>
            <a:r>
              <a:rPr lang="en-US" altLang="zh-CN" sz="1200" dirty="0" err="1" smtClean="0"/>
              <a:t>Rf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停止录像和开始录像（通过检测</a:t>
            </a:r>
            <a:r>
              <a:rPr lang="en-US" altLang="zh-CN" sz="1200" dirty="0" err="1" smtClean="0"/>
              <a:t>sdhc</a:t>
            </a:r>
            <a:r>
              <a:rPr lang="zh-CN" altLang="en-US" sz="1200" dirty="0" smtClean="0"/>
              <a:t>数据线判别判别是否是录像写入状态）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电源控制：根据录像时间策略，在工作时间段给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供电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时钟管理：设备通过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接收卫星时钟</a:t>
            </a:r>
            <a:r>
              <a:rPr lang="en-US" altLang="zh-CN" sz="1200" dirty="0" smtClean="0"/>
              <a:t>(gmt+8)</a:t>
            </a:r>
            <a:r>
              <a:rPr lang="zh-CN" altLang="en-US" sz="1200" dirty="0" smtClean="0"/>
              <a:t>来设置当前设备时钟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时钟未获取时不进行录像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轨迹： 实时上传服务器</a:t>
            </a:r>
            <a:r>
              <a:rPr lang="en-US" altLang="zh-CN" sz="1200" dirty="0" smtClean="0"/>
              <a:t>(5-10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或者滞后压缩上传两种模式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远程监控： 通过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与中心建立连接，实时监控设备状态包括： 设备参数、行驶轨迹、当前录像存储状态、远程复位等等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存储管理： 将每天的录像调度存储到不同的</a:t>
            </a:r>
            <a:r>
              <a:rPr lang="en-US" altLang="zh-CN" sz="1200" dirty="0" err="1" smtClean="0"/>
              <a:t>sd</a:t>
            </a:r>
            <a:r>
              <a:rPr lang="en-US" altLang="zh-CN" sz="1200" dirty="0" smtClean="0"/>
              <a:t> slot</a:t>
            </a:r>
            <a:r>
              <a:rPr lang="zh-CN" altLang="en-US" sz="1200" dirty="0" smtClean="0"/>
              <a:t>上；支持最少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天存储，采用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阵列方式实现一卡槽存储一天录像资料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系统管理：上位机软件读写设备配置信息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需增加管理</a:t>
            </a:r>
            <a:r>
              <a:rPr lang="en-US" altLang="zh-CN" sz="1200" dirty="0" err="1" smtClean="0"/>
              <a:t>uart</a:t>
            </a:r>
            <a:r>
              <a:rPr lang="en-US" altLang="zh-CN" sz="1200" dirty="0" smtClean="0"/>
              <a:t>; </a:t>
            </a:r>
          </a:p>
          <a:p>
            <a:pPr marL="228600" indent="-228600">
              <a:buAutoNum type="arabicPeriod" startAt="9"/>
            </a:pPr>
            <a:r>
              <a:rPr lang="zh-CN" altLang="en-US" sz="1200" dirty="0" smtClean="0"/>
              <a:t>工作指示：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定位、</a:t>
            </a:r>
            <a:r>
              <a:rPr lang="en-US" altLang="zh-CN" sz="1200" dirty="0" smtClean="0"/>
              <a:t>GSM</a:t>
            </a:r>
            <a:r>
              <a:rPr lang="zh-CN" altLang="en-US" sz="1200" dirty="0" smtClean="0"/>
              <a:t>注册、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卡写入指示、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数据传输指示、工作电源指示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电源： </a:t>
            </a:r>
            <a:r>
              <a:rPr lang="en-US" altLang="zh-CN" sz="1200" dirty="0" smtClean="0"/>
              <a:t>12-24V</a:t>
            </a:r>
            <a:r>
              <a:rPr lang="zh-CN" altLang="en-US" sz="1200" dirty="0" smtClean="0"/>
              <a:t>车载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异常处理：  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设备死机复位；看门</a:t>
            </a:r>
            <a:r>
              <a:rPr lang="zh-CN" altLang="en-US" sz="1200" dirty="0" smtClean="0"/>
              <a:t>狗</a:t>
            </a:r>
            <a:endParaRPr lang="en-US" altLang="zh-CN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95810" y="3752498"/>
          <a:ext cx="4529979" cy="236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6"/>
                <a:gridCol w="947970"/>
                <a:gridCol w="2440672"/>
                <a:gridCol w="886641"/>
              </a:tblGrid>
              <a:tr h="418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序号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功能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接口</a:t>
                      </a:r>
                      <a:endParaRPr lang="zh-CN" altLang="en-US" sz="1100" dirty="0"/>
                    </a:p>
                  </a:txBody>
                  <a:tcPr/>
                </a:tc>
              </a:tr>
              <a:tr h="328618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RF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控制器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</a:t>
                      </a:r>
                      <a:r>
                        <a:rPr lang="en-US" altLang="zh-CN" sz="1100" dirty="0" smtClean="0"/>
                        <a:t>gs600</a:t>
                      </a:r>
                      <a:r>
                        <a:rPr lang="zh-CN" altLang="en-US" sz="1100" dirty="0" smtClean="0"/>
                        <a:t>录像启停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9801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GPS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控制卡同样具有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模块，接收定位信号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GSM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建立中心与设备的数据和控制链路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339405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SD</a:t>
                      </a:r>
                      <a:r>
                        <a:rPr lang="en-US" altLang="zh-CN" sz="1100" baseline="0" dirty="0" smtClean="0"/>
                        <a:t> HUB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Sd</a:t>
                      </a:r>
                      <a:r>
                        <a:rPr lang="zh-CN" altLang="en-US" sz="1100" dirty="0" smtClean="0"/>
                        <a:t>卡阵列提供按日分割存储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FLASH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数据存储空间，用于存放配置信息、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待处理数据等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106" y="1142984"/>
            <a:ext cx="5000475" cy="24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b="0" dirty="0" smtClean="0"/>
              <a:t>16</a:t>
            </a:r>
            <a:r>
              <a:rPr lang="zh-CN" altLang="en-US" sz="1600" b="0" dirty="0" smtClean="0"/>
              <a:t>位高频处理器，支持某种压缩算法的开销，例如</a:t>
            </a:r>
            <a:r>
              <a:rPr lang="en-US" altLang="zh-CN" sz="1600" b="0" dirty="0" smtClean="0"/>
              <a:t>: LZSS</a:t>
            </a:r>
            <a:r>
              <a:rPr lang="zh-CN" altLang="en-US" sz="1600" b="0" dirty="0" smtClean="0"/>
              <a:t>等等</a:t>
            </a:r>
            <a:endParaRPr lang="en-US" altLang="zh-CN" sz="1600" b="0" dirty="0" smtClean="0"/>
          </a:p>
          <a:p>
            <a:r>
              <a:rPr lang="zh-CN" altLang="en-US" dirty="0" smtClean="0"/>
              <a:t>外部存储</a:t>
            </a:r>
            <a:r>
              <a:rPr lang="en-US" altLang="zh-CN" dirty="0" smtClean="0"/>
              <a:t>flash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至少</a:t>
            </a:r>
            <a:r>
              <a:rPr lang="en-US" altLang="zh-CN" sz="1600" b="0" dirty="0" smtClean="0"/>
              <a:t>256k</a:t>
            </a:r>
            <a:r>
              <a:rPr lang="zh-CN" altLang="en-US" sz="1600" b="0" dirty="0" smtClean="0"/>
              <a:t>数据存储空间，轨迹数据要被暂存，所以要求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稳定、性能好，重复擦写坏块率低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数据估算：经纬度</a:t>
            </a:r>
            <a:r>
              <a:rPr lang="en-US" altLang="zh-CN" sz="1600" b="0" dirty="0" smtClean="0"/>
              <a:t>(8bytes),</a:t>
            </a:r>
            <a:r>
              <a:rPr lang="zh-CN" altLang="en-US" sz="1600" b="0" dirty="0" smtClean="0"/>
              <a:t>时间</a:t>
            </a:r>
            <a:r>
              <a:rPr lang="en-US" altLang="zh-CN" sz="1600" b="0" dirty="0" smtClean="0"/>
              <a:t>(4bytes),</a:t>
            </a:r>
            <a:r>
              <a:rPr lang="zh-CN" altLang="en-US" sz="1600" b="0" dirty="0" smtClean="0"/>
              <a:t>速度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方向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搜星数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共计 </a:t>
            </a:r>
            <a:r>
              <a:rPr lang="en-US" altLang="zh-CN" sz="1600" b="0" dirty="0" smtClean="0"/>
              <a:t>24</a:t>
            </a:r>
            <a:r>
              <a:rPr lang="zh-CN" altLang="en-US" sz="1600" b="0" dirty="0" smtClean="0"/>
              <a:t>字节，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日工作</a:t>
            </a:r>
            <a:r>
              <a:rPr lang="en-US" altLang="zh-CN" sz="1600" b="0" dirty="0" smtClean="0"/>
              <a:t>10</a:t>
            </a:r>
            <a:r>
              <a:rPr lang="zh-CN" altLang="en-US" sz="1600" b="0" dirty="0" smtClean="0"/>
              <a:t>小时，</a:t>
            </a:r>
            <a:r>
              <a:rPr lang="en-US" altLang="zh-CN" sz="1600" b="0" dirty="0" smtClean="0"/>
              <a:t>5</a:t>
            </a:r>
            <a:r>
              <a:rPr lang="zh-CN" altLang="en-US" sz="1600" b="0" dirty="0" smtClean="0"/>
              <a:t>秒记录一次</a:t>
            </a:r>
            <a:r>
              <a:rPr lang="en-US" altLang="zh-CN" sz="1600" b="0" dirty="0" err="1" smtClean="0"/>
              <a:t>gps</a:t>
            </a:r>
            <a:r>
              <a:rPr lang="zh-CN" altLang="en-US" sz="1600" b="0" dirty="0" smtClean="0"/>
              <a:t>数据，共计数据</a:t>
            </a:r>
            <a:r>
              <a:rPr lang="en-US" altLang="zh-CN" sz="1600" b="0" dirty="0" smtClean="0"/>
              <a:t>168k</a:t>
            </a:r>
            <a:r>
              <a:rPr lang="zh-CN" altLang="en-US" sz="1600" b="0" dirty="0" smtClean="0"/>
              <a:t>需要暂存，网传时需要压缩处理</a:t>
            </a:r>
            <a:endParaRPr lang="en-US" altLang="zh-CN" sz="1600" b="0" dirty="0" smtClean="0"/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RF</a:t>
            </a:r>
            <a:r>
              <a:rPr lang="zh-CN" altLang="en-US" sz="1600" b="0" dirty="0" smtClean="0"/>
              <a:t>控制</a:t>
            </a:r>
            <a:r>
              <a:rPr lang="en-US" altLang="zh-CN" sz="1600" b="0" dirty="0" smtClean="0"/>
              <a:t>gs600</a:t>
            </a:r>
            <a:r>
              <a:rPr lang="zh-CN" altLang="en-US" sz="1600" b="0" dirty="0" smtClean="0"/>
              <a:t>停止录像和开始录像（通过检测</a:t>
            </a:r>
            <a:r>
              <a:rPr lang="en-US" altLang="zh-CN" sz="1600" b="0" dirty="0" err="1" smtClean="0"/>
              <a:t>sdhc</a:t>
            </a:r>
            <a:r>
              <a:rPr lang="zh-CN" altLang="en-US" sz="1600" b="0" dirty="0" smtClean="0"/>
              <a:t>数据线判别判别是否是录像写入状态）</a:t>
            </a:r>
            <a:endParaRPr lang="en-US" altLang="zh-CN" sz="1600" b="0" dirty="0" smtClean="0"/>
          </a:p>
          <a:p>
            <a:r>
              <a:rPr lang="zh-CN" altLang="en-US" dirty="0" smtClean="0"/>
              <a:t>时钟管理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设备接收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时钟</a:t>
            </a:r>
            <a:r>
              <a:rPr lang="en-US" altLang="zh-CN" sz="1600" b="0" dirty="0" smtClean="0"/>
              <a:t>(gmt+8)</a:t>
            </a:r>
            <a:r>
              <a:rPr lang="zh-CN" altLang="en-US" sz="1600" b="0" dirty="0" smtClean="0"/>
              <a:t>作为当前设备系统时钟，未定位时禁止录像采集。</a:t>
            </a:r>
            <a:endParaRPr lang="en-US" altLang="zh-CN" sz="1600" b="0" dirty="0" smtClean="0"/>
          </a:p>
          <a:p>
            <a:r>
              <a:rPr lang="zh-CN" altLang="en-US" sz="1600" dirty="0" smtClean="0"/>
              <a:t>串口</a:t>
            </a:r>
            <a:endParaRPr lang="en-US" altLang="zh-CN" sz="160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需要三个串口分别用于</a:t>
            </a:r>
            <a:r>
              <a:rPr lang="en-US" altLang="zh-CN" sz="1600" b="0" dirty="0" smtClean="0"/>
              <a:t>GPRS</a:t>
            </a:r>
            <a:r>
              <a:rPr lang="zh-CN" altLang="en-US" sz="1600" b="0" dirty="0" smtClean="0"/>
              <a:t>通信、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接收、上位机控制软件通信 。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波特率支持</a:t>
            </a:r>
            <a:r>
              <a:rPr lang="en-US" altLang="zh-CN" sz="1600" b="0" dirty="0" smtClean="0"/>
              <a:t>4800 – 256000 </a:t>
            </a:r>
            <a:r>
              <a:rPr lang="zh-CN" altLang="en-US" sz="1600" b="0" dirty="0" smtClean="0"/>
              <a:t>，支持硬件握手，校验</a:t>
            </a: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工作电压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12-32V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电压输入，浪涌保护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输出电压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12V 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供电，根据录像时间策略，在工作时间段给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工作状态指示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600" b="0" dirty="0" smtClean="0"/>
              <a:t>供电状态、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已定位、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已注册网络、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数据传输中、异常报警、</a:t>
            </a:r>
            <a:r>
              <a:rPr lang="en-US" altLang="zh-CN" sz="1600" b="0" dirty="0" err="1" smtClean="0"/>
              <a:t>sd</a:t>
            </a:r>
            <a:r>
              <a:rPr lang="zh-CN" altLang="en-US" sz="1600" b="0" dirty="0" smtClean="0"/>
              <a:t>卡数据写入中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472" y="3429000"/>
          <a:ext cx="515938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77"/>
                <a:gridCol w="1014643"/>
                <a:gridCol w="775903"/>
                <a:gridCol w="848832"/>
                <a:gridCol w="848832"/>
              </a:tblGrid>
              <a:tr h="24747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供电状态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GPS</a:t>
                      </a:r>
                      <a:r>
                        <a:rPr lang="zh-CN" altLang="en-US" sz="1400" dirty="0" smtClean="0"/>
                        <a:t>已定位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已注册网络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数据传输中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异常报警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sd</a:t>
                      </a:r>
                      <a:r>
                        <a:rPr lang="zh-CN" altLang="en-US" sz="1400" dirty="0" smtClean="0"/>
                        <a:t>卡数据写入中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b="0" dirty="0" smtClean="0"/>
              <a:t>支持</a:t>
            </a:r>
            <a:r>
              <a:rPr lang="en-US" altLang="zh-CN" sz="1600" b="0" dirty="0" smtClean="0"/>
              <a:t>CMNET</a:t>
            </a:r>
            <a:r>
              <a:rPr lang="zh-CN" altLang="en-US" sz="1600" b="0" dirty="0" smtClean="0"/>
              <a:t>网络，</a:t>
            </a:r>
            <a:r>
              <a:rPr lang="en-US" altLang="zh-CN" sz="1600" b="0" dirty="0" smtClean="0"/>
              <a:t>AT</a:t>
            </a:r>
            <a:r>
              <a:rPr lang="zh-CN" altLang="en-US" sz="1600" b="0" dirty="0" smtClean="0"/>
              <a:t>指令集，稳定且通信质量好</a:t>
            </a:r>
            <a:endParaRPr lang="en-US" altLang="zh-CN" sz="1600" b="0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sz="1600" b="0" dirty="0" smtClean="0"/>
              <a:t>定位性能、精度好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为了便于数据获取，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阵列卡与控制卡分离设计，工作时将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阵列卡插入控制卡的插槽即可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充分考虑阵列卡频繁插拔的便捷、稳定和牢固；至少支持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路卡槽，工作时将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桥接到某一个卡槽，实现一天一卡的存储方式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zh-CN" altLang="en-US" dirty="0" smtClean="0"/>
              <a:t>按键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一个开机按键，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模具设计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设计紧凑、结构合理，便于数据维护、安装；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、控制卡、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阵列卡在模具中的布局合理，插拔卡应提供轨道； 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600" b="0" dirty="0" smtClean="0"/>
              <a:t>温度、防尘、减震要求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软件驱动需求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err="1" smtClean="0"/>
              <a:t>UCosII</a:t>
            </a:r>
            <a:r>
              <a:rPr lang="zh-CN" altLang="en-US" sz="1600" b="0" dirty="0" smtClean="0"/>
              <a:t>系统或者其他，提供内存访问、时钟、中断、文件系统管理、</a:t>
            </a:r>
            <a:r>
              <a:rPr lang="en-US" altLang="zh-CN" sz="1600" b="0" dirty="0" err="1" smtClean="0"/>
              <a:t>io</a:t>
            </a:r>
            <a:r>
              <a:rPr lang="zh-CN" altLang="en-US" sz="1600" b="0" dirty="0" smtClean="0"/>
              <a:t>设备管理等接口</a:t>
            </a:r>
            <a:endParaRPr lang="en-US" altLang="zh-CN" sz="1600" b="0" dirty="0" smtClean="0"/>
          </a:p>
          <a:p>
            <a:r>
              <a:rPr lang="zh-CN" altLang="en-US" dirty="0" smtClean="0"/>
              <a:t>存储驱动（</a:t>
            </a:r>
            <a:r>
              <a:rPr lang="en-US" altLang="zh-CN" dirty="0" smtClean="0"/>
              <a:t>flash)</a:t>
            </a:r>
          </a:p>
          <a:p>
            <a:pPr marL="228600" indent="-228600">
              <a:buNone/>
            </a:pPr>
            <a:r>
              <a:rPr lang="zh-CN" altLang="en-US" sz="1600" b="0" dirty="0" smtClean="0"/>
              <a:t>提供读写外部</a:t>
            </a:r>
            <a:r>
              <a:rPr lang="en-US" altLang="zh-CN" sz="1600" b="0" dirty="0" err="1" smtClean="0"/>
              <a:t>flah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的接口，最好是</a:t>
            </a:r>
            <a:r>
              <a:rPr lang="en-US" altLang="zh-CN" sz="1600" b="0" dirty="0" smtClean="0"/>
              <a:t>c</a:t>
            </a:r>
            <a:r>
              <a:rPr lang="zh-CN" altLang="en-US" sz="1600" b="0" dirty="0" smtClean="0"/>
              <a:t>接口，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最好有文件系统管理驱动和接口。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存储卡槽切换（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0-15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），查询当前工作卡槽编号、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写入数据状态监测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LED</a:t>
            </a:r>
            <a:r>
              <a:rPr lang="zh-CN" altLang="en-US" dirty="0" smtClean="0"/>
              <a:t>控制驱动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的调用接口，或者其他控制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提供控制驱动用于控制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设备录像启动和停止，配置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的数据检测接口可正确控制录像启停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电源驱动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 设备关机、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供电和断电功能接口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软件驱动需求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系统管理接口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b="0" dirty="0" smtClean="0"/>
              <a:t>支持</a:t>
            </a:r>
            <a:r>
              <a:rPr lang="en-US" altLang="zh-CN" b="0" dirty="0" err="1" smtClean="0"/>
              <a:t>gps</a:t>
            </a:r>
            <a:r>
              <a:rPr lang="zh-CN" altLang="en-US" b="0" dirty="0" smtClean="0"/>
              <a:t>模块复位、</a:t>
            </a:r>
            <a:r>
              <a:rPr lang="en-US" altLang="zh-CN" b="0" dirty="0" err="1" smtClean="0"/>
              <a:t>gsm</a:t>
            </a:r>
            <a:r>
              <a:rPr lang="zh-CN" altLang="en-US" b="0" dirty="0" smtClean="0"/>
              <a:t>模块等</a:t>
            </a:r>
            <a:r>
              <a:rPr lang="en-US" altLang="zh-CN" b="0" dirty="0" err="1" smtClean="0"/>
              <a:t>io</a:t>
            </a:r>
            <a:r>
              <a:rPr lang="zh-CN" altLang="en-US" b="0" dirty="0" smtClean="0"/>
              <a:t>控制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提供串口与上位机通信，提供系统配置、烧写、软件升级、程序调试接口</a:t>
            </a:r>
            <a:endParaRPr lang="en-US" altLang="zh-CN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44" y="1071546"/>
            <a:ext cx="5786477" cy="507209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中心管理系统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400" b="0" dirty="0" smtClean="0"/>
              <a:t>终端管理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添加、删除、修改维护终端设备信息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策略管理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根据历史采集轨迹，分析和规划出合理的采集路段和区域，形成计划并下发到终端设备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监控管理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记录终端的</a:t>
            </a:r>
            <a:r>
              <a:rPr lang="en-US" altLang="zh-CN" sz="1400" b="0" dirty="0" err="1" smtClean="0"/>
              <a:t>gps</a:t>
            </a:r>
            <a:r>
              <a:rPr lang="zh-CN" altLang="en-US" sz="1400" b="0" dirty="0" smtClean="0"/>
              <a:t>轨迹和运行状态</a:t>
            </a:r>
            <a:endParaRPr lang="en-US" altLang="zh-CN" sz="1600" dirty="0" smtClean="0"/>
          </a:p>
          <a:p>
            <a:r>
              <a:rPr lang="zh-CN" altLang="en-US" dirty="0" smtClean="0"/>
              <a:t>主机软件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主机状态监控、轨迹上报、异常报警</a:t>
            </a:r>
            <a:endParaRPr lang="en-US" altLang="zh-CN" dirty="0" smtClean="0"/>
          </a:p>
          <a:p>
            <a:r>
              <a:rPr lang="zh-CN" altLang="en-US" dirty="0" smtClean="0"/>
              <a:t>上位机软件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/>
              <a:t>上位机通过串口连接设备实现数据通信完成系统配置、管理、升级</a:t>
            </a:r>
            <a:endParaRPr lang="zh-CN" altLang="en-US" sz="1400" b="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310454" y="1500174"/>
            <a:ext cx="1285884" cy="928694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中心管理系统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666751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主机软件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61063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上位机软件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 bwMode="auto">
          <a:xfrm rot="5400000">
            <a:off x="7310454" y="2428868"/>
            <a:ext cx="642942" cy="6429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 bwMode="auto">
          <a:xfrm rot="10800000">
            <a:off x="7581912" y="3529010"/>
            <a:ext cx="102872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24702" y="257174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GSM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718269" y="3457518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64773</TotalTime>
  <Words>1596</Words>
  <Application>Microsoft Office PowerPoint</Application>
  <PresentationFormat>A4 纸张(210x297 毫米)</PresentationFormat>
  <Paragraphs>183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2_Autonavi</vt:lpstr>
      <vt:lpstr>硬件设备 - GS600</vt:lpstr>
      <vt:lpstr>硬件设备 - 组成</vt:lpstr>
      <vt:lpstr>设备需求概述</vt:lpstr>
      <vt:lpstr>硬件需求</vt:lpstr>
      <vt:lpstr>硬件需求</vt:lpstr>
      <vt:lpstr>硬件需求</vt:lpstr>
      <vt:lpstr>软件驱动需求</vt:lpstr>
      <vt:lpstr>软件驱动需求</vt:lpstr>
      <vt:lpstr>系统组成</vt:lpstr>
      <vt:lpstr>运行流程</vt:lpstr>
      <vt:lpstr>一些要求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6712</cp:revision>
  <dcterms:created xsi:type="dcterms:W3CDTF">2005-11-05T03:08:08Z</dcterms:created>
  <dcterms:modified xsi:type="dcterms:W3CDTF">2012-02-22T04:01:22Z</dcterms:modified>
</cp:coreProperties>
</file>