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1"/>
  </p:sldMasterIdLst>
  <p:notesMasterIdLst>
    <p:notesMasterId r:id="rId13"/>
  </p:notesMasterIdLst>
  <p:handoutMasterIdLst>
    <p:handoutMasterId r:id="rId14"/>
  </p:handoutMasterIdLst>
  <p:sldIdLst>
    <p:sldId id="1181" r:id="rId2"/>
    <p:sldId id="1183" r:id="rId3"/>
    <p:sldId id="1184" r:id="rId4"/>
    <p:sldId id="1187" r:id="rId5"/>
    <p:sldId id="1188" r:id="rId6"/>
    <p:sldId id="1191" r:id="rId7"/>
    <p:sldId id="1189" r:id="rId8"/>
    <p:sldId id="1190" r:id="rId9"/>
    <p:sldId id="1193" r:id="rId10"/>
    <p:sldId id="1194" r:id="rId11"/>
    <p:sldId id="1192" r:id="rId12"/>
  </p:sldIdLst>
  <p:sldSz cx="9906000" cy="6858000" type="A4"/>
  <p:notesSz cx="6797675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113038"/>
        </a:solidFill>
        <a:latin typeface="华文细黑" pitchFamily="2" charset="-122"/>
        <a:ea typeface="华文细黑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113038"/>
        </a:solidFill>
        <a:latin typeface="华文细黑" pitchFamily="2" charset="-122"/>
        <a:ea typeface="华文细黑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113038"/>
        </a:solidFill>
        <a:latin typeface="华文细黑" pitchFamily="2" charset="-122"/>
        <a:ea typeface="华文细黑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113038"/>
        </a:solidFill>
        <a:latin typeface="华文细黑" pitchFamily="2" charset="-122"/>
        <a:ea typeface="华文细黑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113038"/>
        </a:solidFill>
        <a:latin typeface="华文细黑" pitchFamily="2" charset="-122"/>
        <a:ea typeface="华文细黑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113038"/>
        </a:solidFill>
        <a:latin typeface="华文细黑" pitchFamily="2" charset="-122"/>
        <a:ea typeface="华文细黑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113038"/>
        </a:solidFill>
        <a:latin typeface="华文细黑" pitchFamily="2" charset="-122"/>
        <a:ea typeface="华文细黑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113038"/>
        </a:solidFill>
        <a:latin typeface="华文细黑" pitchFamily="2" charset="-122"/>
        <a:ea typeface="华文细黑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113038"/>
        </a:solidFill>
        <a:latin typeface="华文细黑" pitchFamily="2" charset="-122"/>
        <a:ea typeface="华文细黑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张英" initials="张英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CC99"/>
    <a:srgbClr val="D8EDF4"/>
    <a:srgbClr val="006699"/>
    <a:srgbClr val="000099"/>
    <a:srgbClr val="5A92B5"/>
    <a:srgbClr val="008000"/>
    <a:srgbClr val="FF0000"/>
    <a:srgbClr val="FF9933"/>
    <a:srgbClr val="FFFFC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600" autoAdjust="0"/>
    <p:restoredTop sz="91367" autoAdjust="0"/>
  </p:normalViewPr>
  <p:slideViewPr>
    <p:cSldViewPr>
      <p:cViewPr>
        <p:scale>
          <a:sx n="80" d="100"/>
          <a:sy n="80" d="100"/>
        </p:scale>
        <p:origin x="-78" y="102"/>
      </p:cViewPr>
      <p:guideLst>
        <p:guide orient="horz" pos="2886"/>
        <p:guide pos="312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2640" y="-90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D7C17F1-50E5-44A4-AA3F-8850E2B31E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686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2369AD1-7AC3-4854-96EE-BF8EE24CFA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>
            <a:grpSpLocks/>
          </p:cNvGrpSpPr>
          <p:nvPr userDrawn="1"/>
        </p:nvGrpSpPr>
        <p:grpSpPr bwMode="auto">
          <a:xfrm>
            <a:off x="3775075" y="4298950"/>
            <a:ext cx="2347913" cy="2201863"/>
            <a:chOff x="3775768" y="4055379"/>
            <a:chExt cx="2347369" cy="2202615"/>
          </a:xfrm>
        </p:grpSpPr>
        <p:pic>
          <p:nvPicPr>
            <p:cNvPr id="3" name="图片 14" descr="MCj03270150000[1].jp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75768" y="4055379"/>
              <a:ext cx="2347369" cy="22026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矩形 3"/>
            <p:cNvSpPr/>
            <p:nvPr userDrawn="1"/>
          </p:nvSpPr>
          <p:spPr bwMode="auto">
            <a:xfrm>
              <a:off x="3829546" y="4961737"/>
              <a:ext cx="2210192" cy="1295631"/>
            </a:xfrm>
            <a:prstGeom prst="rect">
              <a:avLst/>
            </a:prstGeom>
            <a:gradFill flip="none" rotWithShape="1">
              <a:gsLst>
                <a:gs pos="19000">
                  <a:schemeClr val="bg1"/>
                </a:gs>
                <a:gs pos="100000">
                  <a:schemeClr val="bg2">
                    <a:alpha val="0"/>
                  </a:schemeClr>
                </a:gs>
              </a:gsLst>
              <a:lin ang="16200000" scaled="1"/>
              <a:tileRect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0" y="0"/>
            <a:ext cx="9906000" cy="11255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0" y="6357938"/>
            <a:ext cx="9906000" cy="52705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7" name="Picture 12" descr="Autonavi-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2250" y="404813"/>
            <a:ext cx="19939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>
          <a:xfrm>
            <a:off x="452438" y="6434138"/>
            <a:ext cx="9001125" cy="3667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800">
                <a:solidFill>
                  <a:schemeClr val="bg1"/>
                </a:solidFill>
              </a:rPr>
              <a:t>构建虚拟世界  服务真实生活  共创和谐社会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968" y="333375"/>
            <a:ext cx="9144064" cy="6683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7" y="1214422"/>
            <a:ext cx="9144065" cy="5072098"/>
          </a:xfrm>
        </p:spPr>
        <p:txBody>
          <a:bodyPr/>
          <a:lstStyle>
            <a:lvl1pPr>
              <a:buSzPct val="75000"/>
              <a:defRPr sz="1800"/>
            </a:lvl1pPr>
            <a:lvl2pPr>
              <a:buSzPct val="50000"/>
              <a:defRPr b="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968" y="333375"/>
            <a:ext cx="8929687" cy="6683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4488" y="1230313"/>
            <a:ext cx="4495800" cy="48958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2688" y="1230313"/>
            <a:ext cx="4497387" cy="48958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0" y="6434138"/>
            <a:ext cx="9906000" cy="357187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2438" y="333375"/>
            <a:ext cx="8929687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mtClean="0"/>
          </a:p>
        </p:txBody>
      </p:sp>
      <p:sp>
        <p:nvSpPr>
          <p:cNvPr id="368646" name="Line 6"/>
          <p:cNvSpPr>
            <a:spLocks noChangeShapeType="1"/>
          </p:cNvSpPr>
          <p:nvPr/>
        </p:nvSpPr>
        <p:spPr bwMode="auto">
          <a:xfrm>
            <a:off x="344488" y="1052513"/>
            <a:ext cx="9217025" cy="0"/>
          </a:xfrm>
          <a:prstGeom prst="line">
            <a:avLst/>
          </a:prstGeom>
          <a:noFill/>
          <a:ln w="15875">
            <a:solidFill>
              <a:srgbClr val="11303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68647" name="Rectangle 7"/>
          <p:cNvSpPr>
            <a:spLocks noChangeArrowheads="1"/>
          </p:cNvSpPr>
          <p:nvPr/>
        </p:nvSpPr>
        <p:spPr bwMode="auto">
          <a:xfrm>
            <a:off x="7764463" y="6473825"/>
            <a:ext cx="815975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defRPr/>
            </a:pPr>
            <a:r>
              <a:rPr lang="en-GB" altLang="zh-CN" sz="1200" b="1">
                <a:latin typeface="Arial" charset="0"/>
                <a:ea typeface="华文楷体" pitchFamily="2" charset="-122"/>
                <a:cs typeface="Arial" charset="0"/>
              </a:rPr>
              <a:t>Page </a:t>
            </a:r>
            <a:fld id="{7A4AE6E7-8A2A-4949-8011-E661CA0C2723}" type="slidenum">
              <a:rPr lang="en-GB" altLang="zh-CN" sz="1200" b="1">
                <a:latin typeface="Arial" charset="0"/>
                <a:ea typeface="华文楷体" pitchFamily="2" charset="-122"/>
                <a:cs typeface="Arial" charset="0"/>
              </a:rPr>
              <a:pPr algn="ctr" eaLnBrk="0" hangingPunct="0">
                <a:defRPr/>
              </a:pPr>
              <a:t>‹#›</a:t>
            </a:fld>
            <a:r>
              <a:rPr lang="en-GB" altLang="zh-CN" sz="1200">
                <a:latin typeface="Arial" charset="0"/>
                <a:ea typeface="华文楷体" pitchFamily="2" charset="-122"/>
                <a:cs typeface="Arial" charset="0"/>
              </a:rPr>
              <a:t> </a:t>
            </a:r>
          </a:p>
        </p:txBody>
      </p:sp>
      <p:sp>
        <p:nvSpPr>
          <p:cNvPr id="922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1284288"/>
            <a:ext cx="8501063" cy="4787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dirty="0" smtClean="0"/>
              <a:t>Text:  18pt. Arial with .75 square bullet</a:t>
            </a:r>
          </a:p>
          <a:p>
            <a:pPr lvl="1"/>
            <a:r>
              <a:rPr lang="en-GB" altLang="zh-CN" dirty="0" smtClean="0"/>
              <a:t>Level 2</a:t>
            </a:r>
          </a:p>
          <a:p>
            <a:pPr lvl="2"/>
            <a:r>
              <a:rPr lang="en-GB" altLang="zh-CN" dirty="0" smtClean="0"/>
              <a:t>Level 3</a:t>
            </a:r>
          </a:p>
          <a:p>
            <a:pPr lvl="3"/>
            <a:r>
              <a:rPr lang="en-GB" altLang="zh-CN" dirty="0" smtClean="0"/>
              <a:t>Level 4</a:t>
            </a:r>
          </a:p>
        </p:txBody>
      </p:sp>
      <p:sp>
        <p:nvSpPr>
          <p:cNvPr id="368653" name="Text Box 13"/>
          <p:cNvSpPr txBox="1">
            <a:spLocks noChangeArrowheads="1"/>
          </p:cNvSpPr>
          <p:nvPr/>
        </p:nvSpPr>
        <p:spPr bwMode="auto">
          <a:xfrm>
            <a:off x="8375650" y="6445250"/>
            <a:ext cx="223838" cy="274638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en-US" altLang="zh-CN" sz="1200">
                <a:solidFill>
                  <a:schemeClr val="bg2"/>
                </a:solidFill>
                <a:latin typeface="Arial" charset="0"/>
                <a:ea typeface="黑体" pitchFamily="2" charset="-122"/>
              </a:rPr>
              <a:t>|</a:t>
            </a:r>
          </a:p>
        </p:txBody>
      </p:sp>
      <p:sp>
        <p:nvSpPr>
          <p:cNvPr id="368657" name="Text Box 17"/>
          <p:cNvSpPr txBox="1">
            <a:spLocks noChangeArrowheads="1"/>
          </p:cNvSpPr>
          <p:nvPr/>
        </p:nvSpPr>
        <p:spPr bwMode="auto">
          <a:xfrm>
            <a:off x="344488" y="6499225"/>
            <a:ext cx="1655762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9988" tIns="46794" rIns="89988" bIns="46794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altLang="zh-CN" sz="900" dirty="0">
                <a:solidFill>
                  <a:schemeClr val="bg1"/>
                </a:solidFill>
                <a:latin typeface="Arial" charset="0"/>
                <a:ea typeface="宋体" pitchFamily="2" charset="-122"/>
              </a:rPr>
              <a:t>PRIVATE &amp; CONFIDENTIAL</a:t>
            </a:r>
          </a:p>
        </p:txBody>
      </p:sp>
      <p:sp>
        <p:nvSpPr>
          <p:cNvPr id="368658" name="AutoShape 18"/>
          <p:cNvSpPr>
            <a:spLocks noChangeArrowheads="1"/>
          </p:cNvSpPr>
          <p:nvPr/>
        </p:nvSpPr>
        <p:spPr bwMode="auto">
          <a:xfrm>
            <a:off x="2001838" y="6600825"/>
            <a:ext cx="71437" cy="73025"/>
          </a:xfrm>
          <a:prstGeom prst="homePlate">
            <a:avLst>
              <a:gd name="adj" fmla="val 100000"/>
            </a:avLst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9226" name="图片 11" descr="Autonavi-logo-[200]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24875" y="6537325"/>
            <a:ext cx="1047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71" r:id="rId1"/>
    <p:sldLayoutId id="2147485147" r:id="rId2"/>
    <p:sldLayoutId id="2147485149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  <a:ea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  <a:ea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  <a:ea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  <a:ea typeface="华文细黑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113038"/>
          </a:solidFill>
          <a:latin typeface="Arial" charset="0"/>
          <a:ea typeface="华文细黑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113038"/>
          </a:solidFill>
          <a:latin typeface="Arial" charset="0"/>
          <a:ea typeface="华文细黑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113038"/>
          </a:solidFill>
          <a:latin typeface="Arial" charset="0"/>
          <a:ea typeface="华文细黑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113038"/>
          </a:solidFill>
          <a:latin typeface="Arial" charset="0"/>
          <a:ea typeface="华文细黑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30000"/>
        </a:spcBef>
        <a:spcAft>
          <a:spcPct val="15000"/>
        </a:spcAft>
        <a:buClr>
          <a:schemeClr val="bg2"/>
        </a:buClr>
        <a:buFont typeface="Wingdings" pitchFamily="2" charset="2"/>
        <a:buChar char="n"/>
        <a:defRPr sz="20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30000"/>
        </a:spcBef>
        <a:spcAft>
          <a:spcPct val="15000"/>
        </a:spcAft>
        <a:buClr>
          <a:schemeClr val="bg2"/>
        </a:buClr>
        <a:buFont typeface="Wingdings" pitchFamily="2" charset="2"/>
        <a:buChar char="l"/>
        <a:defRPr sz="1600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30000"/>
        </a:spcBef>
        <a:spcAft>
          <a:spcPct val="15000"/>
        </a:spcAft>
        <a:buClr>
          <a:schemeClr val="bg2"/>
        </a:buClr>
        <a:buFont typeface="Symbol" pitchFamily="18" charset="2"/>
        <a:buChar char="¾"/>
        <a:defRPr sz="1400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30000"/>
        </a:spcBef>
        <a:spcAft>
          <a:spcPct val="15000"/>
        </a:spcAft>
        <a:buClr>
          <a:schemeClr val="bg2"/>
        </a:buClr>
        <a:buFont typeface="Symbol" pitchFamily="18" charset="2"/>
        <a:buChar char="-"/>
        <a:defRPr sz="1200">
          <a:solidFill>
            <a:schemeClr val="bg2"/>
          </a:solidFill>
          <a:latin typeface="+mn-lt"/>
          <a:ea typeface="+mn-ea"/>
          <a:cs typeface="Arial Unicode MS" pitchFamily="34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»"/>
        <a:defRPr sz="1600">
          <a:solidFill>
            <a:schemeClr val="tx1"/>
          </a:solidFill>
          <a:latin typeface="Tahoma" pitchFamily="34" charset="0"/>
          <a:ea typeface="宋体" pitchFamily="2" charset="-122"/>
          <a:cs typeface="Arial Unicode MS" pitchFamily="34" charset="-122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defRPr sz="1600">
          <a:solidFill>
            <a:schemeClr val="tx1"/>
          </a:solidFill>
          <a:latin typeface="Tahoma" pitchFamily="34" charset="0"/>
          <a:ea typeface="宋体" pitchFamily="2" charset="-122"/>
          <a:cs typeface="Arial Unicode MS" pitchFamily="34" charset="-122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defRPr sz="1600">
          <a:solidFill>
            <a:schemeClr val="tx1"/>
          </a:solidFill>
          <a:latin typeface="Tahoma" pitchFamily="34" charset="0"/>
          <a:ea typeface="宋体" pitchFamily="2" charset="-122"/>
          <a:cs typeface="Arial Unicode MS" pitchFamily="34" charset="-122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defRPr sz="1600">
          <a:solidFill>
            <a:schemeClr val="tx1"/>
          </a:solidFill>
          <a:latin typeface="Tahoma" pitchFamily="34" charset="0"/>
          <a:ea typeface="宋体" pitchFamily="2" charset="-122"/>
          <a:cs typeface="Arial Unicode MS" pitchFamily="34" charset="-122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defRPr sz="1600">
          <a:solidFill>
            <a:schemeClr val="tx1"/>
          </a:solidFill>
          <a:latin typeface="Tahoma" pitchFamily="34" charset="0"/>
          <a:ea typeface="宋体" pitchFamily="2" charset="-122"/>
          <a:cs typeface="Arial Unicode MS" pitchFamily="34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DVR</a:t>
            </a:r>
            <a:r>
              <a:rPr lang="zh-CN" altLang="en-US" dirty="0" smtClean="0"/>
              <a:t>项</a:t>
            </a:r>
            <a:r>
              <a:rPr lang="zh-CN" altLang="en-US" dirty="0" smtClean="0"/>
              <a:t>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7" y="1214422"/>
            <a:ext cx="8215371" cy="4806866"/>
          </a:xfrm>
        </p:spPr>
        <p:txBody>
          <a:bodyPr/>
          <a:lstStyle/>
          <a:p>
            <a:pPr>
              <a:buNone/>
            </a:pPr>
            <a:endParaRPr lang="en-US" altLang="zh-CN" sz="1000" dirty="0" smtClean="0"/>
          </a:p>
          <a:p>
            <a:pPr>
              <a:buNone/>
            </a:pPr>
            <a:r>
              <a:rPr lang="zh-CN" altLang="en-US" sz="1200" dirty="0" smtClean="0"/>
              <a:t>１．项目背景：</a:t>
            </a:r>
            <a:endParaRPr lang="en-US" altLang="zh-CN" sz="1200" dirty="0" smtClean="0"/>
          </a:p>
          <a:p>
            <a:pPr>
              <a:buNone/>
            </a:pPr>
            <a:endParaRPr lang="en-US" altLang="zh-CN" sz="1200" dirty="0" smtClean="0"/>
          </a:p>
          <a:p>
            <a:pPr>
              <a:buNone/>
            </a:pPr>
            <a:r>
              <a:rPr lang="zh-CN" altLang="en-US" sz="1200" dirty="0" smtClean="0"/>
              <a:t>２．硬件设备</a:t>
            </a:r>
            <a:endParaRPr lang="en-US" altLang="zh-CN" sz="1200" dirty="0" smtClean="0"/>
          </a:p>
          <a:p>
            <a:pPr>
              <a:buNone/>
            </a:pPr>
            <a:endParaRPr lang="en-US" altLang="zh-CN" sz="1200" dirty="0" smtClean="0"/>
          </a:p>
          <a:p>
            <a:pPr>
              <a:buNone/>
            </a:pPr>
            <a:r>
              <a:rPr lang="zh-CN" altLang="en-US" sz="1200" dirty="0" smtClean="0"/>
              <a:t>３．影像系统</a:t>
            </a:r>
            <a:endParaRPr lang="en-US" altLang="zh-CN" sz="1200" dirty="0" smtClean="0"/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zh-CN" altLang="en-US" sz="1200" dirty="0" smtClean="0"/>
              <a:t>４．费用成本</a:t>
            </a:r>
            <a:endParaRPr lang="en-US" altLang="zh-CN" sz="1200" dirty="0" smtClean="0"/>
          </a:p>
          <a:p>
            <a:pPr>
              <a:buNone/>
            </a:pPr>
            <a:endParaRPr lang="en-US" altLang="zh-CN" sz="1200" dirty="0" smtClean="0"/>
          </a:p>
          <a:p>
            <a:pPr>
              <a:buNone/>
            </a:pPr>
            <a:r>
              <a:rPr lang="zh-CN" altLang="en-US" sz="1200" dirty="0" smtClean="0"/>
              <a:t>５．开发计划</a:t>
            </a:r>
            <a:endParaRPr lang="en-US" altLang="zh-CN" sz="1200" dirty="0" smtClean="0"/>
          </a:p>
          <a:p>
            <a:pPr>
              <a:buNone/>
            </a:pPr>
            <a:endParaRPr lang="en-US" altLang="zh-CN" sz="1200" dirty="0" smtClean="0"/>
          </a:p>
          <a:p>
            <a:pPr>
              <a:buNone/>
            </a:pPr>
            <a:r>
              <a:rPr lang="zh-CN" altLang="en-US" sz="1200" dirty="0" smtClean="0"/>
              <a:t>６．其他</a:t>
            </a:r>
            <a:r>
              <a:rPr lang="en-US" altLang="zh-CN" sz="1200" dirty="0" smtClean="0"/>
              <a:t>:</a:t>
            </a:r>
          </a:p>
          <a:p>
            <a:pPr>
              <a:buNone/>
            </a:pPr>
            <a:endParaRPr lang="zh-CN" altLang="en-US" sz="12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238752" y="1142984"/>
            <a:ext cx="4500595" cy="48068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1500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en-US" altLang="zh-CN" sz="1000" b="1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1500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zh-CN" altLang="en-US" sz="1000" b="1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费用估算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23844" y="1643050"/>
          <a:ext cx="6929486" cy="2667318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601470"/>
                <a:gridCol w="997087"/>
                <a:gridCol w="1039423"/>
                <a:gridCol w="1148366"/>
                <a:gridCol w="2143140"/>
              </a:tblGrid>
              <a:tr h="4422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名称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数量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价格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总价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说明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控制主机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6000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6000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存储节点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15000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90000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影像设备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7000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70000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r>
                        <a:rPr lang="zh-CN" altLang="en-US" sz="1400" dirty="0" smtClean="0"/>
                        <a:t>套用于更换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控制设备开发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50000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50000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模具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10000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10000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zh-CN" altLang="en-US" sz="1400" dirty="0" smtClean="0"/>
                        <a:t>合计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24,6000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2406" y="4572008"/>
            <a:ext cx="669927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10</a:t>
            </a:r>
            <a:r>
              <a:rPr lang="zh-CN" altLang="en-US" dirty="0" smtClean="0"/>
              <a:t>车、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个月</a:t>
            </a:r>
            <a:r>
              <a:rPr lang="en-US" altLang="zh-CN" dirty="0" smtClean="0"/>
              <a:t>(8</a:t>
            </a:r>
            <a:r>
              <a:rPr lang="zh-CN" altLang="en-US" dirty="0" smtClean="0"/>
              <a:t>小时</a:t>
            </a:r>
            <a:r>
              <a:rPr lang="en-US" altLang="zh-CN" dirty="0" smtClean="0"/>
              <a:t>/</a:t>
            </a:r>
            <a:r>
              <a:rPr lang="zh-CN" altLang="en-US" dirty="0" smtClean="0"/>
              <a:t>天</a:t>
            </a:r>
            <a:r>
              <a:rPr lang="en-US" altLang="zh-CN" dirty="0" smtClean="0"/>
              <a:t>)</a:t>
            </a:r>
            <a:r>
              <a:rPr lang="zh-CN" altLang="en-US" dirty="0" smtClean="0"/>
              <a:t>存储周期为目标计算而得，还需</a:t>
            </a:r>
            <a:endParaRPr lang="en-US" altLang="zh-CN" dirty="0" smtClean="0"/>
          </a:p>
          <a:p>
            <a:r>
              <a:rPr lang="zh-CN" altLang="en-US" dirty="0" smtClean="0"/>
              <a:t>包含车辆安装、调试、运维成本和驾驶员月支出费用。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单车每月存储空间需求</a:t>
            </a:r>
            <a:r>
              <a:rPr lang="en-US" altLang="zh-CN" dirty="0" smtClean="0"/>
              <a:t>:  32G/</a:t>
            </a:r>
            <a:r>
              <a:rPr lang="zh-CN" altLang="en-US" dirty="0" smtClean="0"/>
              <a:t>天  </a:t>
            </a:r>
            <a:r>
              <a:rPr lang="en-US" altLang="zh-CN" dirty="0" smtClean="0"/>
              <a:t>x 30 = 1TG</a:t>
            </a:r>
          </a:p>
          <a:p>
            <a:r>
              <a:rPr lang="en-US" altLang="zh-CN" dirty="0" smtClean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0968" y="121442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总费用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人员配置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其他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硬件设备 </a:t>
            </a:r>
            <a:r>
              <a:rPr lang="en-US" altLang="zh-CN" smtClean="0"/>
              <a:t>- GS600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80967" y="1214422"/>
            <a:ext cx="5072099" cy="507209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1920 x 1080@30FPS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 FULL HD video resolution</a:t>
            </a:r>
          </a:p>
          <a:p>
            <a:pPr>
              <a:lnSpc>
                <a:spcPct val="100000"/>
              </a:lnSpc>
            </a:pP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Loop recording</a:t>
            </a:r>
          </a:p>
          <a:p>
            <a:pPr>
              <a:lnSpc>
                <a:spcPct val="100000"/>
              </a:lnSpc>
            </a:pP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USB data reader mode</a:t>
            </a:r>
          </a:p>
          <a:p>
            <a:pPr>
              <a:lnSpc>
                <a:spcPct val="100000"/>
              </a:lnSpc>
            </a:pP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Wide vision angle 120 degree</a:t>
            </a:r>
          </a:p>
          <a:p>
            <a:pPr>
              <a:lnSpc>
                <a:spcPct val="100000"/>
              </a:lnSpc>
            </a:pP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Support to 64GB Micro SD card</a:t>
            </a:r>
          </a:p>
          <a:p>
            <a:pPr>
              <a:lnSpc>
                <a:spcPct val="100000"/>
              </a:lnSpc>
            </a:pP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Vehicle engine started, video recording starts automatically.</a:t>
            </a:r>
          </a:p>
          <a:p>
            <a:pPr>
              <a:lnSpc>
                <a:spcPct val="100000"/>
              </a:lnSpc>
            </a:pP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AV OUT or HDMI output, USB data reader mode available.</a:t>
            </a:r>
          </a:p>
          <a:p>
            <a:pPr>
              <a:lnSpc>
                <a:spcPct val="100000"/>
              </a:lnSpc>
            </a:pP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GPS logger in GPS Google earth map</a:t>
            </a:r>
          </a:p>
          <a:p>
            <a:pPr>
              <a:lnSpc>
                <a:spcPct val="100000"/>
              </a:lnSpc>
            </a:pP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Collision Data protection</a:t>
            </a:r>
          </a:p>
          <a:p>
            <a:pPr>
              <a:lnSpc>
                <a:spcPct val="100000"/>
              </a:lnSpc>
            </a:pP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Re-play video data via IR remote controller</a:t>
            </a:r>
          </a:p>
          <a:p>
            <a:pPr>
              <a:lnSpc>
                <a:spcPct val="100000"/>
              </a:lnSpc>
            </a:pP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Infrared Laser proofread : for checking the view angle</a:t>
            </a:r>
          </a:p>
          <a:p>
            <a:pPr>
              <a:lnSpc>
                <a:spcPct val="100000"/>
              </a:lnSpc>
            </a:pP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Quick data deletion hole operation</a:t>
            </a:r>
          </a:p>
          <a:p>
            <a:pPr>
              <a:lnSpc>
                <a:spcPct val="100000"/>
              </a:lnSpc>
            </a:pP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Stop voice recording function: press pause button</a:t>
            </a:r>
            <a:br>
              <a:rPr lang="en-US" sz="1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of voice recording( 1 minutes) it will stop voice record. </a:t>
            </a:r>
            <a:br>
              <a:rPr lang="en-US" sz="1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After 1 minutes, start voice record again.</a:t>
            </a:r>
          </a:p>
          <a:p>
            <a:pPr>
              <a:lnSpc>
                <a:spcPct val="100000"/>
              </a:lnSpc>
            </a:pP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Vehicle speed and time &amp; Date on video.</a:t>
            </a:r>
            <a:endParaRPr lang="en-US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/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64G</a:t>
            </a:r>
            <a:r>
              <a:rPr lang="zh-CN" altLang="en-US" sz="1200" dirty="0" smtClean="0">
                <a:solidFill>
                  <a:srgbClr val="FF0000"/>
                </a:solidFill>
              </a:rPr>
              <a:t>无法使用，</a:t>
            </a:r>
            <a:r>
              <a:rPr lang="en-US" altLang="zh-CN" sz="1200" dirty="0" smtClean="0">
                <a:solidFill>
                  <a:srgbClr val="FF0000"/>
                </a:solidFill>
              </a:rPr>
              <a:t>1920  x1080p</a:t>
            </a:r>
            <a:r>
              <a:rPr lang="zh-CN" altLang="en-US" sz="1200" dirty="0" smtClean="0">
                <a:solidFill>
                  <a:srgbClr val="FF0000"/>
                </a:solidFill>
              </a:rPr>
              <a:t>最多</a:t>
            </a:r>
            <a:r>
              <a:rPr lang="en-US" altLang="zh-CN" sz="1200" dirty="0" smtClean="0">
                <a:solidFill>
                  <a:srgbClr val="FF0000"/>
                </a:solidFill>
              </a:rPr>
              <a:t>8</a:t>
            </a:r>
            <a:r>
              <a:rPr lang="zh-CN" altLang="en-US" sz="1200" dirty="0" smtClean="0">
                <a:solidFill>
                  <a:srgbClr val="FF0000"/>
                </a:solidFill>
              </a:rPr>
              <a:t>小时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不能配置时间段录像</a:t>
            </a:r>
          </a:p>
          <a:p>
            <a:endParaRPr lang="zh-CN" altLang="en-US" sz="1200" dirty="0" smtClean="0"/>
          </a:p>
          <a:p>
            <a:endParaRPr lang="zh-CN" alt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2" y="1285860"/>
            <a:ext cx="3088701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24504" y="3714752"/>
            <a:ext cx="3219449" cy="1995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092" y="357166"/>
            <a:ext cx="9144064" cy="668338"/>
          </a:xfrm>
        </p:spPr>
        <p:txBody>
          <a:bodyPr/>
          <a:lstStyle/>
          <a:p>
            <a:r>
              <a:rPr lang="zh-CN" altLang="en-US" dirty="0" smtClean="0"/>
              <a:t>硬件设备 </a:t>
            </a:r>
            <a:r>
              <a:rPr lang="en-US" altLang="zh-CN" dirty="0" smtClean="0"/>
              <a:t>- </a:t>
            </a:r>
            <a:r>
              <a:rPr lang="zh-CN" altLang="en-US" dirty="0" smtClean="0"/>
              <a:t>组成</a:t>
            </a:r>
            <a:endParaRPr lang="zh-CN" altLang="en-US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6720" y="2264830"/>
            <a:ext cx="2180458" cy="1664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 descr="C:\Users\ADMINI~1\AppData\Local\Temp\SNAGHTML124456a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95744" y="1928802"/>
            <a:ext cx="2143140" cy="174160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095348" y="4500570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采集部分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38818" y="4643446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控制部分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24174" y="2712361"/>
            <a:ext cx="571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+</a:t>
            </a:r>
            <a:endParaRPr lang="zh-CN" altLang="en-US" sz="4800" dirty="0"/>
          </a:p>
        </p:txBody>
      </p:sp>
      <p:pic>
        <p:nvPicPr>
          <p:cNvPr id="2058" name="Picture 10" descr="C:\Users\ADMINI~1\AppData\Local\Temp\SNAGHTML125016c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67380" y="3143248"/>
            <a:ext cx="1642220" cy="1214446"/>
          </a:xfrm>
          <a:prstGeom prst="rect">
            <a:avLst/>
          </a:prstGeom>
          <a:noFill/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96074" y="1643050"/>
            <a:ext cx="1747836" cy="1522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矩形 17"/>
          <p:cNvSpPr/>
          <p:nvPr/>
        </p:nvSpPr>
        <p:spPr bwMode="auto">
          <a:xfrm>
            <a:off x="3952868" y="1571612"/>
            <a:ext cx="4714908" cy="292895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20" name="直接连接符 19"/>
          <p:cNvCxnSpPr/>
          <p:nvPr/>
        </p:nvCxnSpPr>
        <p:spPr bwMode="auto">
          <a:xfrm>
            <a:off x="6096008" y="2543226"/>
            <a:ext cx="785818" cy="1588"/>
          </a:xfrm>
          <a:prstGeom prst="line">
            <a:avLst/>
          </a:prstGeom>
          <a:solidFill>
            <a:schemeClr val="folHlink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4595810" y="3686234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扩展卡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53264" y="4043424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卡阵列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81826" y="3009125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GSM/GPS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天线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3844" y="5000636"/>
            <a:ext cx="285752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1080p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影像采集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H.264 </a:t>
            </a:r>
            <a:r>
              <a:rPr lang="en-US" altLang="zh-CN" sz="1050" dirty="0" err="1" smtClean="0">
                <a:latin typeface="微软雅黑" pitchFamily="34" charset="-122"/>
                <a:ea typeface="微软雅黑" pitchFamily="34" charset="-122"/>
              </a:rPr>
              <a:t>mov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格式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内置</a:t>
            </a:r>
            <a:r>
              <a:rPr lang="en-US" altLang="zh-CN" sz="1050" dirty="0" err="1" smtClean="0">
                <a:latin typeface="微软雅黑" pitchFamily="34" charset="-122"/>
                <a:ea typeface="微软雅黑" pitchFamily="34" charset="-122"/>
              </a:rPr>
              <a:t>gps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模块，天线内置或外接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单卡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32G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存储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95744" y="5029084"/>
            <a:ext cx="285752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设备电源控制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n"/>
            </a:pP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RF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录像起停控制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n"/>
            </a:pP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GSM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通信，传送设备状态，接收中心控制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接收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GPS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位置，根据配置规则控制录像启停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n"/>
            </a:pPr>
            <a:r>
              <a:rPr lang="en-US" altLang="zh-CN" sz="1050" dirty="0" err="1" smtClean="0"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卡阵列存储，单卡每天存储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小时，每天切换到不同的</a:t>
            </a:r>
            <a:r>
              <a:rPr lang="en-US" altLang="zh-CN" sz="1050" dirty="0" err="1" smtClean="0"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，实现海量存储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硬件系统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描述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968" y="1285860"/>
            <a:ext cx="37147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zh-CN" sz="1200" dirty="0" smtClean="0"/>
              <a:t>RF</a:t>
            </a:r>
            <a:r>
              <a:rPr lang="zh-CN" altLang="en-US" sz="1200" dirty="0" smtClean="0"/>
              <a:t>控制： 控制设备通过</a:t>
            </a:r>
            <a:r>
              <a:rPr lang="en-US" altLang="zh-CN" sz="1200" dirty="0" err="1" smtClean="0"/>
              <a:t>Rf</a:t>
            </a:r>
            <a:r>
              <a:rPr lang="zh-CN" altLang="en-US" sz="1200" dirty="0" smtClean="0"/>
              <a:t>控制</a:t>
            </a:r>
            <a:r>
              <a:rPr lang="en-US" altLang="zh-CN" sz="1200" dirty="0" smtClean="0"/>
              <a:t>gs600</a:t>
            </a:r>
            <a:r>
              <a:rPr lang="zh-CN" altLang="en-US" sz="1200" dirty="0" smtClean="0"/>
              <a:t>停止录像和开始录像（通过检测</a:t>
            </a:r>
            <a:r>
              <a:rPr lang="en-US" altLang="zh-CN" sz="1200" dirty="0" err="1" smtClean="0"/>
              <a:t>sdhc</a:t>
            </a:r>
            <a:r>
              <a:rPr lang="zh-CN" altLang="en-US" sz="1200" dirty="0" smtClean="0"/>
              <a:t>是否有信号来判别当前录像状态还是停止状态）</a:t>
            </a:r>
            <a:endParaRPr lang="en-US" altLang="zh-CN" sz="1200" dirty="0" smtClean="0"/>
          </a:p>
          <a:p>
            <a:pPr marL="228600" indent="-228600">
              <a:buAutoNum type="arabicPeriod"/>
            </a:pPr>
            <a:r>
              <a:rPr lang="zh-CN" altLang="en-US" sz="1200" dirty="0" smtClean="0"/>
              <a:t>开机控制：根据录像时间策略，仅在工作时间段给</a:t>
            </a:r>
            <a:r>
              <a:rPr lang="en-US" altLang="zh-CN" sz="1200" dirty="0" smtClean="0"/>
              <a:t>gs600</a:t>
            </a:r>
            <a:r>
              <a:rPr lang="zh-CN" altLang="en-US" sz="1200" dirty="0" smtClean="0"/>
              <a:t>供电</a:t>
            </a:r>
            <a:endParaRPr lang="en-US" altLang="zh-CN" sz="1200" dirty="0" smtClean="0"/>
          </a:p>
          <a:p>
            <a:pPr marL="228600" indent="-228600">
              <a:buAutoNum type="arabicPeriod"/>
            </a:pPr>
            <a:r>
              <a:rPr lang="zh-CN" altLang="en-US" sz="1200" dirty="0" smtClean="0"/>
              <a:t>时钟管理：设备通过</a:t>
            </a:r>
            <a:r>
              <a:rPr lang="en-US" altLang="zh-CN" sz="1200" dirty="0" smtClean="0"/>
              <a:t>GPS</a:t>
            </a:r>
            <a:r>
              <a:rPr lang="zh-CN" altLang="en-US" sz="1200" dirty="0" smtClean="0"/>
              <a:t>接收卫星时钟</a:t>
            </a:r>
            <a:r>
              <a:rPr lang="en-US" altLang="zh-CN" sz="1200" dirty="0" smtClean="0"/>
              <a:t>(gmt+8)</a:t>
            </a:r>
            <a:r>
              <a:rPr lang="zh-CN" altLang="en-US" sz="1200" dirty="0" smtClean="0"/>
              <a:t>来设置当前设备时钟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gps</a:t>
            </a:r>
            <a:r>
              <a:rPr lang="zh-CN" altLang="en-US" sz="1200" dirty="0" smtClean="0"/>
              <a:t>时钟未获取时不进行录像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 </a:t>
            </a:r>
            <a:endParaRPr lang="en-US" altLang="zh-CN" sz="1200" dirty="0" smtClean="0"/>
          </a:p>
          <a:p>
            <a:pPr marL="228600" indent="-228600">
              <a:buAutoNum type="arabicPeriod"/>
            </a:pPr>
            <a:r>
              <a:rPr lang="en-US" altLang="zh-CN" sz="1200" dirty="0" err="1" smtClean="0"/>
              <a:t>Gps</a:t>
            </a:r>
            <a:r>
              <a:rPr lang="zh-CN" altLang="en-US" sz="1200" dirty="0" smtClean="0"/>
              <a:t>轨迹： 接收</a:t>
            </a:r>
            <a:r>
              <a:rPr lang="en-US" altLang="zh-CN" sz="1200" dirty="0" err="1" smtClean="0"/>
              <a:t>gps</a:t>
            </a:r>
            <a:r>
              <a:rPr lang="zh-CN" altLang="en-US" sz="1200" dirty="0" smtClean="0"/>
              <a:t>数据，提供实时上传服务器和滞后压缩上传两种模式</a:t>
            </a:r>
            <a:endParaRPr lang="en-US" altLang="zh-CN" sz="1200" dirty="0" smtClean="0"/>
          </a:p>
          <a:p>
            <a:pPr marL="228600" indent="-228600">
              <a:buAutoNum type="arabicPeriod"/>
            </a:pPr>
            <a:r>
              <a:rPr lang="zh-CN" altLang="en-US" sz="1200" dirty="0" smtClean="0"/>
              <a:t>远程监控： 通过</a:t>
            </a:r>
            <a:r>
              <a:rPr lang="en-US" altLang="zh-CN" sz="1200" dirty="0" err="1" smtClean="0"/>
              <a:t>gsm</a:t>
            </a:r>
            <a:r>
              <a:rPr lang="zh-CN" altLang="en-US" sz="1200" dirty="0" smtClean="0"/>
              <a:t>与中心建立连接，实时监控设备状态包括： 设备参数、行驶轨迹、当前录像存储状态、远程复位等等</a:t>
            </a:r>
            <a:endParaRPr lang="en-US" altLang="zh-CN" sz="1200" dirty="0" smtClean="0"/>
          </a:p>
          <a:p>
            <a:pPr marL="228600" indent="-228600">
              <a:buAutoNum type="arabicPeriod"/>
            </a:pPr>
            <a:r>
              <a:rPr lang="zh-CN" altLang="en-US" sz="1200" dirty="0" smtClean="0"/>
              <a:t>录像管理： 调度每天录像到不同的</a:t>
            </a:r>
            <a:r>
              <a:rPr lang="en-US" altLang="zh-CN" sz="1200" dirty="0" err="1" smtClean="0"/>
              <a:t>sd</a:t>
            </a:r>
            <a:r>
              <a:rPr lang="en-US" altLang="zh-CN" sz="1200" dirty="0" smtClean="0"/>
              <a:t> slot</a:t>
            </a:r>
            <a:r>
              <a:rPr lang="zh-CN" altLang="en-US" sz="1200" dirty="0" smtClean="0"/>
              <a:t>上，允许</a:t>
            </a:r>
            <a:r>
              <a:rPr lang="en-US" altLang="zh-CN" sz="1200" dirty="0" err="1" smtClean="0"/>
              <a:t>sd</a:t>
            </a:r>
            <a:r>
              <a:rPr lang="en-US" altLang="zh-CN" sz="1200" dirty="0" smtClean="0"/>
              <a:t> slot</a:t>
            </a:r>
            <a:r>
              <a:rPr lang="zh-CN" altLang="en-US" sz="1200" dirty="0" smtClean="0"/>
              <a:t>的循环调度 ； </a:t>
            </a:r>
            <a:endParaRPr lang="en-US" altLang="zh-CN" sz="1200" dirty="0" smtClean="0"/>
          </a:p>
          <a:p>
            <a:pPr marL="228600" indent="-228600">
              <a:buAutoNum type="arabicPeriod"/>
            </a:pPr>
            <a:r>
              <a:rPr lang="zh-CN" altLang="en-US" sz="1200" dirty="0" smtClean="0"/>
              <a:t>海量存储：支持</a:t>
            </a:r>
            <a:r>
              <a:rPr lang="en-US" altLang="zh-CN" sz="1200" dirty="0" smtClean="0"/>
              <a:t>16-24</a:t>
            </a:r>
            <a:r>
              <a:rPr lang="zh-CN" altLang="en-US" sz="1200" dirty="0" smtClean="0"/>
              <a:t>天存储，采用</a:t>
            </a:r>
            <a:r>
              <a:rPr lang="en-US" altLang="zh-CN" sz="1200" dirty="0" err="1" smtClean="0"/>
              <a:t>sd</a:t>
            </a:r>
            <a:r>
              <a:rPr lang="zh-CN" altLang="en-US" sz="1200" dirty="0" smtClean="0"/>
              <a:t>阵列方式实现单天单卡式存储管理；</a:t>
            </a:r>
            <a:endParaRPr lang="en-US" altLang="zh-CN" sz="1200" dirty="0" smtClean="0"/>
          </a:p>
          <a:p>
            <a:pPr marL="228600" indent="-228600">
              <a:buAutoNum type="arabicPeriod"/>
            </a:pPr>
            <a:r>
              <a:rPr lang="zh-CN" altLang="en-US" sz="1200" dirty="0" smtClean="0"/>
              <a:t>系统管理：上位机软件读写设备配置信息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需增加管理</a:t>
            </a:r>
            <a:r>
              <a:rPr lang="en-US" altLang="zh-CN" sz="1200" dirty="0" err="1" smtClean="0"/>
              <a:t>uart</a:t>
            </a:r>
            <a:r>
              <a:rPr lang="en-US" altLang="zh-CN" sz="1200" dirty="0" smtClean="0"/>
              <a:t>; </a:t>
            </a:r>
          </a:p>
          <a:p>
            <a:pPr marL="228600" indent="-228600">
              <a:buAutoNum type="arabicPeriod" startAt="9"/>
            </a:pPr>
            <a:r>
              <a:rPr lang="zh-CN" altLang="en-US" sz="1200" dirty="0" smtClean="0"/>
              <a:t>工作指示：</a:t>
            </a:r>
            <a:r>
              <a:rPr lang="en-US" altLang="zh-CN" sz="1200" dirty="0" err="1" smtClean="0"/>
              <a:t>gps</a:t>
            </a:r>
            <a:r>
              <a:rPr lang="zh-CN" altLang="en-US" sz="1200" dirty="0" smtClean="0"/>
              <a:t>定位、</a:t>
            </a:r>
            <a:r>
              <a:rPr lang="en-US" altLang="zh-CN" sz="1200" dirty="0" smtClean="0"/>
              <a:t>GSM</a:t>
            </a:r>
            <a:r>
              <a:rPr lang="zh-CN" altLang="en-US" sz="1200" dirty="0" smtClean="0"/>
              <a:t>注册、</a:t>
            </a:r>
            <a:r>
              <a:rPr lang="en-US" altLang="zh-CN" sz="1200" dirty="0" err="1" smtClean="0"/>
              <a:t>sd</a:t>
            </a:r>
            <a:r>
              <a:rPr lang="zh-CN" altLang="en-US" sz="1200" dirty="0" smtClean="0"/>
              <a:t>卡写入指示、</a:t>
            </a:r>
            <a:r>
              <a:rPr lang="en-US" altLang="zh-CN" sz="1200" dirty="0" err="1" smtClean="0"/>
              <a:t>gsm</a:t>
            </a:r>
            <a:r>
              <a:rPr lang="zh-CN" altLang="en-US" sz="1200" dirty="0" smtClean="0"/>
              <a:t>数据传输指示、工作电源指示</a:t>
            </a:r>
            <a:endParaRPr lang="en-US" altLang="zh-CN" sz="1200" dirty="0" smtClean="0"/>
          </a:p>
          <a:p>
            <a:pPr marL="228600" indent="-228600">
              <a:buFontTx/>
              <a:buAutoNum type="arabicPeriod" startAt="9"/>
            </a:pPr>
            <a:r>
              <a:rPr lang="zh-CN" altLang="en-US" sz="1200" dirty="0" smtClean="0"/>
              <a:t>电源： </a:t>
            </a:r>
            <a:r>
              <a:rPr lang="en-US" altLang="zh-CN" sz="1200" dirty="0" smtClean="0"/>
              <a:t>12-24V</a:t>
            </a:r>
            <a:r>
              <a:rPr lang="zh-CN" altLang="en-US" sz="1200" dirty="0" smtClean="0"/>
              <a:t>车载</a:t>
            </a:r>
            <a:endParaRPr lang="en-US" altLang="zh-CN" sz="1200" dirty="0" smtClean="0"/>
          </a:p>
          <a:p>
            <a:pPr marL="228600" indent="-228600">
              <a:buFontTx/>
              <a:buAutoNum type="arabicPeriod" startAt="9"/>
            </a:pPr>
            <a:r>
              <a:rPr lang="zh-CN" altLang="en-US" sz="1200" dirty="0" smtClean="0"/>
              <a:t>异常处理：  </a:t>
            </a:r>
            <a:r>
              <a:rPr lang="en-US" altLang="zh-CN" sz="1200" dirty="0" smtClean="0"/>
              <a:t>gs600</a:t>
            </a:r>
            <a:r>
              <a:rPr lang="zh-CN" altLang="en-US" sz="1200" dirty="0" smtClean="0"/>
              <a:t>设备死机复位；看门狗应用</a:t>
            </a:r>
            <a:endParaRPr lang="en-US" altLang="zh-CN" sz="1200" dirty="0" smtClean="0"/>
          </a:p>
          <a:p>
            <a:pPr marL="228600" indent="-228600">
              <a:buFontTx/>
              <a:buAutoNum type="arabicPeriod" startAt="9"/>
            </a:pPr>
            <a:r>
              <a:rPr lang="en-US" altLang="zh-CN" sz="1200" dirty="0" err="1" smtClean="0"/>
              <a:t>gps</a:t>
            </a:r>
            <a:r>
              <a:rPr lang="zh-CN" altLang="en-US" sz="1200" dirty="0" smtClean="0"/>
              <a:t>模块定位性能、精度好；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gsm</a:t>
            </a:r>
            <a:r>
              <a:rPr lang="zh-CN" altLang="en-US" sz="1200" dirty="0" smtClean="0"/>
              <a:t>模块性能、稳定性好</a:t>
            </a:r>
            <a:endParaRPr lang="en-US" altLang="zh-CN" sz="1200" dirty="0" smtClean="0"/>
          </a:p>
          <a:p>
            <a:pPr marL="228600" indent="-228600">
              <a:buFontTx/>
              <a:buAutoNum type="arabicPeriod" startAt="9"/>
            </a:pPr>
            <a:r>
              <a:rPr lang="zh-CN" altLang="en-US" sz="1200" dirty="0" smtClean="0"/>
              <a:t>紧凑、小巧、便携的模具，便于装卸方便</a:t>
            </a:r>
            <a:endParaRPr lang="en-US" altLang="zh-CN" sz="1200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595810" y="3752498"/>
          <a:ext cx="4529979" cy="2319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696"/>
                <a:gridCol w="947970"/>
                <a:gridCol w="2440672"/>
                <a:gridCol w="886641"/>
              </a:tblGrid>
              <a:tr h="4184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序号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名称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功能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接口</a:t>
                      </a:r>
                      <a:endParaRPr lang="zh-CN" altLang="en-US" sz="1100" dirty="0"/>
                    </a:p>
                  </a:txBody>
                  <a:tcPr/>
                </a:tc>
              </a:tr>
              <a:tr h="328618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RF</a:t>
                      </a:r>
                      <a:r>
                        <a:rPr lang="en-US" altLang="zh-CN" sz="1100" baseline="0" dirty="0" smtClean="0"/>
                        <a:t> </a:t>
                      </a:r>
                      <a:r>
                        <a:rPr lang="zh-CN" altLang="en-US" sz="1100" baseline="0" dirty="0" smtClean="0"/>
                        <a:t>控制器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控制</a:t>
                      </a:r>
                      <a:r>
                        <a:rPr lang="en-US" altLang="zh-CN" sz="1100" dirty="0" smtClean="0"/>
                        <a:t>gs600</a:t>
                      </a:r>
                      <a:r>
                        <a:rPr lang="zh-CN" altLang="en-US" sz="1100" dirty="0" smtClean="0"/>
                        <a:t>录像启停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379801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GPS</a:t>
                      </a:r>
                      <a:r>
                        <a:rPr lang="zh-CN" altLang="en-US" sz="1100" dirty="0" smtClean="0"/>
                        <a:t>模块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接收定位信号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Uart</a:t>
                      </a:r>
                      <a:endParaRPr lang="zh-CN" altLang="en-US" sz="1100" dirty="0"/>
                    </a:p>
                  </a:txBody>
                  <a:tcPr/>
                </a:tc>
              </a:tr>
              <a:tr h="418444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GSM</a:t>
                      </a:r>
                      <a:r>
                        <a:rPr lang="zh-CN" altLang="en-US" sz="1100" dirty="0" smtClean="0"/>
                        <a:t>模块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建立中心与设备的数据和控制链路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uart</a:t>
                      </a:r>
                      <a:endParaRPr lang="zh-CN" altLang="en-US" sz="1100" dirty="0"/>
                    </a:p>
                  </a:txBody>
                  <a:tcPr/>
                </a:tc>
              </a:tr>
              <a:tr h="339405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SD</a:t>
                      </a:r>
                      <a:r>
                        <a:rPr lang="en-US" altLang="zh-CN" sz="1100" baseline="0" dirty="0" smtClean="0"/>
                        <a:t> HUB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Sd</a:t>
                      </a:r>
                      <a:r>
                        <a:rPr lang="zh-CN" altLang="en-US" sz="1100" dirty="0" smtClean="0"/>
                        <a:t>卡阵列提供按日分割存储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100" dirty="0" smtClean="0"/>
                    </a:p>
                  </a:txBody>
                  <a:tcPr/>
                </a:tc>
              </a:tr>
              <a:tr h="418444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FLASH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数据存储空间，用于存放配置信息、</a:t>
                      </a:r>
                      <a:r>
                        <a:rPr lang="en-US" altLang="zh-CN" sz="1100" dirty="0" err="1" smtClean="0"/>
                        <a:t>gps</a:t>
                      </a:r>
                      <a:r>
                        <a:rPr lang="zh-CN" altLang="en-US" sz="1100" dirty="0" smtClean="0"/>
                        <a:t>待处理数据等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1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41106" y="1142984"/>
            <a:ext cx="5000475" cy="2457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硬件系统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设备运行流程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9530" y="1071546"/>
            <a:ext cx="8501122" cy="5072098"/>
          </a:xfrm>
        </p:spPr>
        <p:txBody>
          <a:bodyPr/>
          <a:lstStyle/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1309662" y="2071678"/>
            <a:ext cx="1214446" cy="428628"/>
          </a:xfrm>
          <a:prstGeom prst="round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GPS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初始化</a:t>
            </a:r>
          </a:p>
        </p:txBody>
      </p:sp>
      <p:sp>
        <p:nvSpPr>
          <p:cNvPr id="5" name="圆角矩形 4"/>
          <p:cNvSpPr/>
          <p:nvPr/>
        </p:nvSpPr>
        <p:spPr bwMode="auto">
          <a:xfrm>
            <a:off x="3309926" y="2071678"/>
            <a:ext cx="1214446" cy="428628"/>
          </a:xfrm>
          <a:prstGeom prst="round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GSM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初始化</a:t>
            </a:r>
          </a:p>
        </p:txBody>
      </p:sp>
      <p:sp>
        <p:nvSpPr>
          <p:cNvPr id="6" name="圆角矩形 5"/>
          <p:cNvSpPr/>
          <p:nvPr/>
        </p:nvSpPr>
        <p:spPr bwMode="auto">
          <a:xfrm>
            <a:off x="1309662" y="2714620"/>
            <a:ext cx="1214446" cy="428628"/>
          </a:xfrm>
          <a:prstGeom prst="round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定位成功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3309926" y="2714620"/>
            <a:ext cx="1214446" cy="428628"/>
          </a:xfrm>
          <a:prstGeom prst="round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200" dirty="0" smtClean="0"/>
              <a:t>注册中心平台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1309662" y="3357562"/>
            <a:ext cx="1214446" cy="428628"/>
          </a:xfrm>
          <a:prstGeom prst="round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/>
              <a:t>设置时钟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3309926" y="3357562"/>
            <a:ext cx="1214446" cy="428628"/>
          </a:xfrm>
          <a:prstGeom prst="round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200" dirty="0" smtClean="0"/>
              <a:t>获取配置参数</a:t>
            </a:r>
          </a:p>
        </p:txBody>
      </p:sp>
      <p:sp>
        <p:nvSpPr>
          <p:cNvPr id="12" name="流程图: 决策 11"/>
          <p:cNvSpPr/>
          <p:nvPr/>
        </p:nvSpPr>
        <p:spPr bwMode="auto">
          <a:xfrm>
            <a:off x="2166918" y="4500570"/>
            <a:ext cx="1571636" cy="500066"/>
          </a:xfrm>
          <a:prstGeom prst="flowChartDecision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录像策略判别</a:t>
            </a:r>
          </a:p>
        </p:txBody>
      </p:sp>
      <p:sp>
        <p:nvSpPr>
          <p:cNvPr id="13" name="圆角矩形 12"/>
          <p:cNvSpPr/>
          <p:nvPr/>
        </p:nvSpPr>
        <p:spPr bwMode="auto">
          <a:xfrm>
            <a:off x="2347894" y="5286388"/>
            <a:ext cx="1214446" cy="428628"/>
          </a:xfrm>
          <a:prstGeom prst="round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启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/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停录像</a:t>
            </a:r>
          </a:p>
        </p:txBody>
      </p:sp>
      <p:sp>
        <p:nvSpPr>
          <p:cNvPr id="15" name="圆角矩形 14"/>
          <p:cNvSpPr/>
          <p:nvPr/>
        </p:nvSpPr>
        <p:spPr bwMode="auto">
          <a:xfrm>
            <a:off x="2238356" y="1214422"/>
            <a:ext cx="1214446" cy="428628"/>
          </a:xfrm>
          <a:prstGeom prst="round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上电启动</a:t>
            </a:r>
          </a:p>
        </p:txBody>
      </p:sp>
      <p:cxnSp>
        <p:nvCxnSpPr>
          <p:cNvPr id="17" name="直接箭头连接符 16"/>
          <p:cNvCxnSpPr>
            <a:stCxn id="15" idx="2"/>
          </p:cNvCxnSpPr>
          <p:nvPr/>
        </p:nvCxnSpPr>
        <p:spPr bwMode="auto">
          <a:xfrm rot="5400000">
            <a:off x="2256216" y="1482315"/>
            <a:ext cx="428628" cy="750099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直接箭头连接符 18"/>
          <p:cNvCxnSpPr>
            <a:stCxn id="15" idx="2"/>
          </p:cNvCxnSpPr>
          <p:nvPr/>
        </p:nvCxnSpPr>
        <p:spPr bwMode="auto">
          <a:xfrm rot="16200000" flipH="1">
            <a:off x="3077752" y="1410876"/>
            <a:ext cx="500066" cy="964413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直接箭头连接符 20"/>
          <p:cNvCxnSpPr>
            <a:stCxn id="4" idx="2"/>
            <a:endCxn id="6" idx="0"/>
          </p:cNvCxnSpPr>
          <p:nvPr/>
        </p:nvCxnSpPr>
        <p:spPr bwMode="auto">
          <a:xfrm rot="5400000">
            <a:off x="1809728" y="2607463"/>
            <a:ext cx="214314" cy="1588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直接箭头连接符 22"/>
          <p:cNvCxnSpPr>
            <a:stCxn id="5" idx="2"/>
            <a:endCxn id="7" idx="0"/>
          </p:cNvCxnSpPr>
          <p:nvPr/>
        </p:nvCxnSpPr>
        <p:spPr bwMode="auto">
          <a:xfrm rot="5400000">
            <a:off x="3809992" y="2607463"/>
            <a:ext cx="214314" cy="1588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直接箭头连接符 24"/>
          <p:cNvCxnSpPr>
            <a:stCxn id="6" idx="2"/>
            <a:endCxn id="8" idx="0"/>
          </p:cNvCxnSpPr>
          <p:nvPr/>
        </p:nvCxnSpPr>
        <p:spPr bwMode="auto">
          <a:xfrm rot="5400000">
            <a:off x="1809728" y="3250405"/>
            <a:ext cx="214314" cy="1588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直接箭头连接符 26"/>
          <p:cNvCxnSpPr>
            <a:stCxn id="7" idx="2"/>
            <a:endCxn id="10" idx="0"/>
          </p:cNvCxnSpPr>
          <p:nvPr/>
        </p:nvCxnSpPr>
        <p:spPr bwMode="auto">
          <a:xfrm rot="5400000">
            <a:off x="3809992" y="3250405"/>
            <a:ext cx="214314" cy="1588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直接连接符 32"/>
          <p:cNvCxnSpPr/>
          <p:nvPr/>
        </p:nvCxnSpPr>
        <p:spPr bwMode="auto">
          <a:xfrm>
            <a:off x="1095348" y="4213230"/>
            <a:ext cx="3571900" cy="1588"/>
          </a:xfrm>
          <a:prstGeom prst="line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直接箭头连接符 34"/>
          <p:cNvCxnSpPr/>
          <p:nvPr/>
        </p:nvCxnSpPr>
        <p:spPr bwMode="auto">
          <a:xfrm rot="5400000">
            <a:off x="3684976" y="3982645"/>
            <a:ext cx="428628" cy="35719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直接箭头连接符 39"/>
          <p:cNvCxnSpPr>
            <a:stCxn id="8" idx="2"/>
          </p:cNvCxnSpPr>
          <p:nvPr/>
        </p:nvCxnSpPr>
        <p:spPr bwMode="auto">
          <a:xfrm rot="5400000">
            <a:off x="1684712" y="3982645"/>
            <a:ext cx="428628" cy="35719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肘形连接符 41"/>
          <p:cNvCxnSpPr>
            <a:endCxn id="12" idx="0"/>
          </p:cNvCxnSpPr>
          <p:nvPr/>
        </p:nvCxnSpPr>
        <p:spPr bwMode="auto">
          <a:xfrm rot="5400000">
            <a:off x="2809860" y="4357694"/>
            <a:ext cx="285752" cy="1588"/>
          </a:xfrm>
          <a:prstGeom prst="bentConnector3">
            <a:avLst>
              <a:gd name="adj1" fmla="val 50000"/>
            </a:avLst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直接箭头连接符 43"/>
          <p:cNvCxnSpPr>
            <a:stCxn id="12" idx="2"/>
            <a:endCxn id="13" idx="0"/>
          </p:cNvCxnSpPr>
          <p:nvPr/>
        </p:nvCxnSpPr>
        <p:spPr bwMode="auto">
          <a:xfrm rot="16200000" flipH="1">
            <a:off x="2811050" y="5142321"/>
            <a:ext cx="285752" cy="2381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形状 50"/>
          <p:cNvCxnSpPr>
            <a:stCxn id="13" idx="2"/>
            <a:endCxn id="12" idx="1"/>
          </p:cNvCxnSpPr>
          <p:nvPr/>
        </p:nvCxnSpPr>
        <p:spPr bwMode="auto">
          <a:xfrm rot="5400000" flipH="1">
            <a:off x="2078811" y="4838711"/>
            <a:ext cx="964413" cy="788199"/>
          </a:xfrm>
          <a:prstGeom prst="bentConnector4">
            <a:avLst>
              <a:gd name="adj1" fmla="val -23704"/>
              <a:gd name="adj2" fmla="val 129003"/>
            </a:avLst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3881430" y="4572008"/>
            <a:ext cx="1500198" cy="430887"/>
          </a:xfrm>
          <a:prstGeom prst="rect">
            <a:avLst/>
          </a:prstGeom>
          <a:solidFill>
            <a:schemeClr val="folHlink"/>
          </a:solidFill>
          <a:ln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1.</a:t>
            </a:r>
            <a:r>
              <a:rPr lang="zh-CN" altLang="en-US" sz="1050" dirty="0" smtClean="0"/>
              <a:t>录像时间</a:t>
            </a:r>
            <a:endParaRPr lang="en-US" altLang="zh-CN" sz="1050" dirty="0" smtClean="0"/>
          </a:p>
          <a:p>
            <a:r>
              <a:rPr lang="en-US" altLang="zh-CN" sz="1050" dirty="0" smtClean="0"/>
              <a:t>2.</a:t>
            </a:r>
            <a:r>
              <a:rPr lang="zh-CN" altLang="en-US" sz="1050" dirty="0" smtClean="0"/>
              <a:t>行驶区域</a:t>
            </a:r>
            <a:endParaRPr lang="zh-CN" altLang="en-US" sz="1050" dirty="0"/>
          </a:p>
        </p:txBody>
      </p:sp>
      <p:sp>
        <p:nvSpPr>
          <p:cNvPr id="53" name="TextBox 52"/>
          <p:cNvSpPr txBox="1"/>
          <p:nvPr/>
        </p:nvSpPr>
        <p:spPr>
          <a:xfrm>
            <a:off x="3881430" y="5286388"/>
            <a:ext cx="1500198" cy="415498"/>
          </a:xfrm>
          <a:prstGeom prst="rect">
            <a:avLst/>
          </a:prstGeom>
          <a:solidFill>
            <a:schemeClr val="folHlink"/>
          </a:solidFill>
          <a:ln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1.</a:t>
            </a:r>
            <a:r>
              <a:rPr lang="zh-CN" altLang="en-US" sz="1050" dirty="0" smtClean="0"/>
              <a:t>存储监测</a:t>
            </a:r>
            <a:endParaRPr lang="en-US" altLang="zh-CN" sz="1050" dirty="0" smtClean="0"/>
          </a:p>
          <a:p>
            <a:r>
              <a:rPr lang="en-US" altLang="zh-CN" sz="1050" dirty="0" smtClean="0"/>
              <a:t>2.Sd</a:t>
            </a:r>
            <a:r>
              <a:rPr lang="zh-CN" altLang="en-US" sz="1050" dirty="0" smtClean="0"/>
              <a:t>切换</a:t>
            </a:r>
            <a:endParaRPr lang="en-US" altLang="zh-CN" sz="105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硬件设备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软件模块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中心管理系统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主机软件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上位机软件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5810256" y="1500174"/>
            <a:ext cx="1285884" cy="928694"/>
          </a:xfrm>
          <a:prstGeom prst="round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中心管理系统</a:t>
            </a:r>
          </a:p>
        </p:txBody>
      </p:sp>
      <p:sp>
        <p:nvSpPr>
          <p:cNvPr id="5" name="圆角矩形 4"/>
          <p:cNvSpPr/>
          <p:nvPr/>
        </p:nvSpPr>
        <p:spPr bwMode="auto">
          <a:xfrm>
            <a:off x="5167314" y="3071810"/>
            <a:ext cx="914400" cy="914400"/>
          </a:xfrm>
          <a:prstGeom prst="round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/>
              <a:t>主机软件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7110434" y="3071810"/>
            <a:ext cx="914400" cy="914400"/>
          </a:xfrm>
          <a:prstGeom prst="round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上位机软件</a:t>
            </a:r>
          </a:p>
        </p:txBody>
      </p:sp>
      <p:cxnSp>
        <p:nvCxnSpPr>
          <p:cNvPr id="8" name="直接箭头连接符 7"/>
          <p:cNvCxnSpPr>
            <a:stCxn id="4" idx="2"/>
          </p:cNvCxnSpPr>
          <p:nvPr/>
        </p:nvCxnSpPr>
        <p:spPr bwMode="auto">
          <a:xfrm rot="5400000">
            <a:off x="5810256" y="2428868"/>
            <a:ext cx="642942" cy="642942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直接箭头连接符 11"/>
          <p:cNvCxnSpPr>
            <a:stCxn id="6" idx="1"/>
            <a:endCxn id="5" idx="3"/>
          </p:cNvCxnSpPr>
          <p:nvPr/>
        </p:nvCxnSpPr>
        <p:spPr bwMode="auto">
          <a:xfrm rot="10800000">
            <a:off x="6081714" y="3529010"/>
            <a:ext cx="1028720" cy="1588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5524504" y="2571744"/>
            <a:ext cx="1285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GSM</a:t>
            </a:r>
            <a:r>
              <a:rPr lang="zh-CN" altLang="en-US" dirty="0" smtClean="0"/>
              <a:t>网络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18071" y="3457518"/>
            <a:ext cx="806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UART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影像系统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8092" y="1214422"/>
            <a:ext cx="9144065" cy="5072098"/>
          </a:xfrm>
        </p:spPr>
        <p:txBody>
          <a:bodyPr/>
          <a:lstStyle/>
          <a:p>
            <a:r>
              <a:rPr lang="zh-CN" altLang="en-US" dirty="0" smtClean="0"/>
              <a:t>系统结构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4810124" y="1714488"/>
            <a:ext cx="1571636" cy="571504"/>
          </a:xfrm>
          <a:prstGeom prst="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Master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524372" y="2714620"/>
            <a:ext cx="5143536" cy="1588"/>
          </a:xfrm>
          <a:prstGeom prst="line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4524372" y="2500306"/>
            <a:ext cx="121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存储总线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 bwMode="auto">
          <a:xfrm>
            <a:off x="5881694" y="3071810"/>
            <a:ext cx="1428760" cy="500066"/>
          </a:xfrm>
          <a:prstGeom prst="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Node</a:t>
            </a:r>
            <a:r>
              <a:rPr lang="en-US" altLang="zh-CN" sz="1400" dirty="0" smtClean="0"/>
              <a:t>.1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7310454" y="1785926"/>
            <a:ext cx="1428760" cy="500066"/>
          </a:xfrm>
          <a:prstGeom prst="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Node.3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7953396" y="3071810"/>
            <a:ext cx="1428760" cy="500066"/>
          </a:xfrm>
          <a:prstGeom prst="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Node.2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3" name="流程图: 磁盘 12"/>
          <p:cNvSpPr/>
          <p:nvPr/>
        </p:nvSpPr>
        <p:spPr bwMode="auto">
          <a:xfrm>
            <a:off x="6024570" y="3929066"/>
            <a:ext cx="1143008" cy="428628"/>
          </a:xfrm>
          <a:prstGeom prst="flowChartMagneticDisk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disk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18" name="肘形连接符 17"/>
          <p:cNvCxnSpPr/>
          <p:nvPr/>
        </p:nvCxnSpPr>
        <p:spPr bwMode="auto">
          <a:xfrm rot="5400000" flipH="1" flipV="1">
            <a:off x="5380834" y="2500306"/>
            <a:ext cx="429422" cy="794"/>
          </a:xfrm>
          <a:prstGeom prst="bentConnector3">
            <a:avLst>
              <a:gd name="adj1" fmla="val 50000"/>
            </a:avLst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流程图: 磁盘 18"/>
          <p:cNvSpPr/>
          <p:nvPr/>
        </p:nvSpPr>
        <p:spPr bwMode="auto">
          <a:xfrm>
            <a:off x="6176970" y="4081466"/>
            <a:ext cx="1143008" cy="428628"/>
          </a:xfrm>
          <a:prstGeom prst="flowChartMagneticDisk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disk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0" name="流程图: 磁盘 19"/>
          <p:cNvSpPr/>
          <p:nvPr/>
        </p:nvSpPr>
        <p:spPr bwMode="auto">
          <a:xfrm>
            <a:off x="6329370" y="4233866"/>
            <a:ext cx="1143008" cy="428628"/>
          </a:xfrm>
          <a:prstGeom prst="flowChartMagneticDisk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disk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1" name="流程图: 磁盘 20"/>
          <p:cNvSpPr/>
          <p:nvPr/>
        </p:nvSpPr>
        <p:spPr bwMode="auto">
          <a:xfrm>
            <a:off x="8096272" y="3910018"/>
            <a:ext cx="1143008" cy="428628"/>
          </a:xfrm>
          <a:prstGeom prst="flowChartMagneticDisk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disk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2" name="流程图: 磁盘 21"/>
          <p:cNvSpPr/>
          <p:nvPr/>
        </p:nvSpPr>
        <p:spPr bwMode="auto">
          <a:xfrm>
            <a:off x="8248672" y="4062418"/>
            <a:ext cx="1143008" cy="428628"/>
          </a:xfrm>
          <a:prstGeom prst="flowChartMagneticDisk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disk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3" name="流程图: 磁盘 22"/>
          <p:cNvSpPr/>
          <p:nvPr/>
        </p:nvSpPr>
        <p:spPr bwMode="auto">
          <a:xfrm>
            <a:off x="8401072" y="4214818"/>
            <a:ext cx="1143008" cy="428628"/>
          </a:xfrm>
          <a:prstGeom prst="flowChartMagneticDisk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disk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>
            <a:off x="5738818" y="4143380"/>
            <a:ext cx="785818" cy="714380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肘形连接符 31"/>
          <p:cNvCxnSpPr>
            <a:stCxn id="13" idx="1"/>
            <a:endCxn id="10" idx="2"/>
          </p:cNvCxnSpPr>
          <p:nvPr/>
        </p:nvCxnSpPr>
        <p:spPr bwMode="auto">
          <a:xfrm rot="5400000" flipH="1" flipV="1">
            <a:off x="6417479" y="3750471"/>
            <a:ext cx="357190" cy="1588"/>
          </a:xfrm>
          <a:prstGeom prst="bentConnector3">
            <a:avLst>
              <a:gd name="adj1" fmla="val 50000"/>
            </a:avLst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肘形连接符 38"/>
          <p:cNvCxnSpPr>
            <a:stCxn id="21" idx="1"/>
            <a:endCxn id="12" idx="2"/>
          </p:cNvCxnSpPr>
          <p:nvPr/>
        </p:nvCxnSpPr>
        <p:spPr bwMode="auto">
          <a:xfrm rot="5400000" flipH="1" flipV="1">
            <a:off x="8498705" y="3740947"/>
            <a:ext cx="338142" cy="1588"/>
          </a:xfrm>
          <a:prstGeom prst="bentConnector3">
            <a:avLst>
              <a:gd name="adj1" fmla="val 50000"/>
            </a:avLst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肘形连接符 41"/>
          <p:cNvCxnSpPr>
            <a:stCxn id="10" idx="0"/>
          </p:cNvCxnSpPr>
          <p:nvPr/>
        </p:nvCxnSpPr>
        <p:spPr bwMode="auto">
          <a:xfrm rot="5400000" flipH="1" flipV="1">
            <a:off x="6417479" y="2893215"/>
            <a:ext cx="357190" cy="1588"/>
          </a:xfrm>
          <a:prstGeom prst="bentConnector3">
            <a:avLst>
              <a:gd name="adj1" fmla="val 50000"/>
            </a:avLst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肘形连接符 43"/>
          <p:cNvCxnSpPr>
            <a:stCxn id="12" idx="0"/>
          </p:cNvCxnSpPr>
          <p:nvPr/>
        </p:nvCxnSpPr>
        <p:spPr bwMode="auto">
          <a:xfrm rot="5400000" flipH="1" flipV="1">
            <a:off x="8489181" y="2893215"/>
            <a:ext cx="357190" cy="1588"/>
          </a:xfrm>
          <a:prstGeom prst="bentConnector3">
            <a:avLst>
              <a:gd name="adj1" fmla="val 50000"/>
            </a:avLst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肘形连接符 45"/>
          <p:cNvCxnSpPr>
            <a:stCxn id="11" idx="2"/>
          </p:cNvCxnSpPr>
          <p:nvPr/>
        </p:nvCxnSpPr>
        <p:spPr bwMode="auto">
          <a:xfrm rot="5400000">
            <a:off x="7810520" y="2500306"/>
            <a:ext cx="428628" cy="1588"/>
          </a:xfrm>
          <a:prstGeom prst="bentConnector3">
            <a:avLst>
              <a:gd name="adj1" fmla="val 50000"/>
            </a:avLst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Box 46"/>
          <p:cNvSpPr txBox="1"/>
          <p:nvPr/>
        </p:nvSpPr>
        <p:spPr>
          <a:xfrm rot="2456352">
            <a:off x="5769346" y="438186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扩展</a:t>
            </a:r>
            <a:endParaRPr lang="zh-CN" altLang="en-US" sz="1200" dirty="0"/>
          </a:p>
        </p:txBody>
      </p:sp>
      <p:cxnSp>
        <p:nvCxnSpPr>
          <p:cNvPr id="49" name="直接箭头连接符 48"/>
          <p:cNvCxnSpPr/>
          <p:nvPr/>
        </p:nvCxnSpPr>
        <p:spPr bwMode="auto">
          <a:xfrm>
            <a:off x="6096008" y="5000636"/>
            <a:ext cx="3286148" cy="1588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7381892" y="500063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扩展</a:t>
            </a:r>
            <a:endParaRPr lang="zh-CN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66654" y="3252803"/>
            <a:ext cx="5362365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主从存储结构：</a:t>
            </a:r>
            <a:r>
              <a:rPr lang="en-US" altLang="zh-CN" sz="1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Master</a:t>
            </a:r>
            <a:r>
              <a:rPr lang="zh-CN" alt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调度存储规则，</a:t>
            </a:r>
            <a:r>
              <a:rPr lang="en-US" altLang="zh-CN" sz="1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Node</a:t>
            </a:r>
            <a:r>
              <a:rPr lang="zh-CN" alt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执行存储</a:t>
            </a:r>
            <a:endParaRPr lang="en-US" altLang="zh-CN" sz="1400" dirty="0" smtClean="0">
              <a:solidFill>
                <a:schemeClr val="tx2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集群存储二维度扩展</a:t>
            </a:r>
            <a:r>
              <a:rPr lang="en-US" altLang="zh-CN" sz="1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主机扩展、磁盘扩展</a:t>
            </a:r>
            <a:endParaRPr lang="en-US" altLang="zh-CN" sz="1400" dirty="0" smtClean="0">
              <a:solidFill>
                <a:schemeClr val="tx2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更低的存储成本：采用普通</a:t>
            </a:r>
            <a:r>
              <a:rPr lang="en-US" altLang="zh-CN" sz="1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sata</a:t>
            </a:r>
            <a:r>
              <a:rPr lang="zh-CN" alt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扩展卡单机可支持</a:t>
            </a:r>
            <a:r>
              <a:rPr lang="en-US" altLang="zh-CN" sz="1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20T</a:t>
            </a:r>
          </a:p>
          <a:p>
            <a:r>
              <a:rPr lang="en-US" altLang="zh-CN" sz="1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良好的</a:t>
            </a:r>
            <a:r>
              <a:rPr lang="en-US" altLang="zh-CN" sz="1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性能：多个</a:t>
            </a:r>
            <a:r>
              <a:rPr lang="en-US" altLang="zh-CN" sz="1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Node</a:t>
            </a:r>
            <a:r>
              <a:rPr lang="zh-CN" alt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同时提供影像访问能力 </a:t>
            </a:r>
            <a:endParaRPr lang="en-US" altLang="zh-CN" sz="1400" dirty="0" smtClean="0">
              <a:solidFill>
                <a:schemeClr val="tx2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存储颗粒到文件：与市场的云存储方案不同的是因地制宜的</a:t>
            </a:r>
            <a:endParaRPr lang="en-US" altLang="zh-CN" sz="1400" dirty="0" smtClean="0">
              <a:solidFill>
                <a:schemeClr val="tx2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设计自己的存储系统，跟文件被存储在单个</a:t>
            </a:r>
            <a:r>
              <a:rPr lang="en-US" altLang="zh-CN" sz="1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Node</a:t>
            </a:r>
            <a:r>
              <a:rPr lang="zh-CN" alt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的单磁盘上，</a:t>
            </a:r>
            <a:endParaRPr lang="en-US" altLang="zh-CN" sz="1400" dirty="0" smtClean="0">
              <a:solidFill>
                <a:schemeClr val="tx2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而不是</a:t>
            </a:r>
            <a:r>
              <a:rPr lang="en-US" altLang="zh-CN" sz="1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shard</a:t>
            </a:r>
            <a:r>
              <a:rPr lang="zh-CN" alt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到不同</a:t>
            </a:r>
            <a:r>
              <a:rPr lang="en-US" altLang="zh-CN" sz="1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Node</a:t>
            </a:r>
            <a:r>
              <a:rPr lang="zh-CN" alt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上，避免了单</a:t>
            </a:r>
            <a:r>
              <a:rPr lang="en-US" altLang="zh-CN" sz="1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node</a:t>
            </a:r>
            <a:r>
              <a:rPr lang="zh-CN" alt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损坏导致文件无</a:t>
            </a:r>
            <a:endParaRPr lang="en-US" altLang="zh-CN" sz="1400" dirty="0" smtClean="0">
              <a:solidFill>
                <a:schemeClr val="tx2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法使用的风险，同时不必考虑备份的成本</a:t>
            </a:r>
            <a:endParaRPr lang="en-US" altLang="zh-CN" sz="1400" dirty="0" smtClean="0">
              <a:solidFill>
                <a:schemeClr val="tx2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</a:t>
            </a:r>
            <a:r>
              <a:rPr lang="zh-CN" alt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简便低成本的维护： 支持</a:t>
            </a:r>
            <a:r>
              <a:rPr lang="en-US" altLang="zh-CN" sz="14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windows,linux</a:t>
            </a:r>
            <a:r>
              <a:rPr lang="zh-CN" alt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，自动化影像存储管理</a:t>
            </a:r>
            <a:endParaRPr lang="en-US" altLang="zh-CN" sz="1400" dirty="0" smtClean="0">
              <a:solidFill>
                <a:schemeClr val="tx2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接口，无需人工介入；</a:t>
            </a:r>
            <a:endParaRPr lang="en-US" altLang="zh-CN" sz="1400" dirty="0" smtClean="0">
              <a:solidFill>
                <a:schemeClr val="tx2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7.</a:t>
            </a:r>
            <a:r>
              <a:rPr lang="zh-CN" alt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更好的安全性：允许单</a:t>
            </a:r>
            <a:r>
              <a:rPr lang="en-US" altLang="zh-CN" sz="1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Node,</a:t>
            </a:r>
            <a:r>
              <a:rPr lang="zh-CN" alt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单磁盘损坏，直接进行替换即可</a:t>
            </a:r>
          </a:p>
        </p:txBody>
      </p:sp>
      <p:sp>
        <p:nvSpPr>
          <p:cNvPr id="53" name="流程图: 磁盘 52"/>
          <p:cNvSpPr/>
          <p:nvPr/>
        </p:nvSpPr>
        <p:spPr bwMode="auto">
          <a:xfrm>
            <a:off x="3167050" y="1473706"/>
            <a:ext cx="1285884" cy="1071570"/>
          </a:xfrm>
          <a:prstGeom prst="flowChartMagneticDisk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DB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55" name="直接连接符 54"/>
          <p:cNvCxnSpPr>
            <a:stCxn id="53" idx="4"/>
            <a:endCxn id="4" idx="1"/>
          </p:cNvCxnSpPr>
          <p:nvPr/>
        </p:nvCxnSpPr>
        <p:spPr bwMode="auto">
          <a:xfrm flipV="1">
            <a:off x="4452934" y="2000240"/>
            <a:ext cx="357190" cy="9251"/>
          </a:xfrm>
          <a:prstGeom prst="line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影像系统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系统模块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 bwMode="auto">
          <a:xfrm>
            <a:off x="523844" y="2143116"/>
            <a:ext cx="1857388" cy="714380"/>
          </a:xfrm>
          <a:prstGeom prst="round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MasterMgr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3309926" y="2143116"/>
            <a:ext cx="1857388" cy="714380"/>
          </a:xfrm>
          <a:prstGeom prst="round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NodeInstance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523844" y="3714752"/>
            <a:ext cx="1857388" cy="714380"/>
          </a:xfrm>
          <a:prstGeom prst="round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ImageClient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3381364" y="5000636"/>
            <a:ext cx="1857388" cy="714380"/>
          </a:xfrm>
          <a:prstGeom prst="round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err="1" smtClean="0"/>
              <a:t>ImageConverter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3309926" y="3714752"/>
            <a:ext cx="1857388" cy="714380"/>
          </a:xfrm>
          <a:prstGeom prst="round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ImageSDK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12" name="直接箭头连接符 11"/>
          <p:cNvCxnSpPr>
            <a:stCxn id="10" idx="0"/>
          </p:cNvCxnSpPr>
          <p:nvPr/>
        </p:nvCxnSpPr>
        <p:spPr bwMode="auto">
          <a:xfrm rot="16200000" flipV="1">
            <a:off x="2809860" y="2285992"/>
            <a:ext cx="928694" cy="1928826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直接箭头连接符 13"/>
          <p:cNvCxnSpPr>
            <a:stCxn id="10" idx="0"/>
            <a:endCxn id="7" idx="2"/>
          </p:cNvCxnSpPr>
          <p:nvPr/>
        </p:nvCxnSpPr>
        <p:spPr bwMode="auto">
          <a:xfrm rot="5400000" flipH="1" flipV="1">
            <a:off x="3809992" y="3286124"/>
            <a:ext cx="857256" cy="1588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直接箭头连接符 15"/>
          <p:cNvCxnSpPr>
            <a:stCxn id="8" idx="0"/>
          </p:cNvCxnSpPr>
          <p:nvPr/>
        </p:nvCxnSpPr>
        <p:spPr bwMode="auto">
          <a:xfrm rot="5400000" flipH="1" flipV="1">
            <a:off x="1916885" y="2321711"/>
            <a:ext cx="928694" cy="1857388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直接箭头连接符 17"/>
          <p:cNvCxnSpPr>
            <a:stCxn id="8" idx="0"/>
            <a:endCxn id="6" idx="2"/>
          </p:cNvCxnSpPr>
          <p:nvPr/>
        </p:nvCxnSpPr>
        <p:spPr bwMode="auto">
          <a:xfrm rot="5400000" flipH="1" flipV="1">
            <a:off x="1023910" y="3286124"/>
            <a:ext cx="857256" cy="1588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0591" y="4838716"/>
            <a:ext cx="7905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1" name="直接箭头连接符 20"/>
          <p:cNvCxnSpPr>
            <a:endCxn id="9" idx="1"/>
          </p:cNvCxnSpPr>
          <p:nvPr/>
        </p:nvCxnSpPr>
        <p:spPr bwMode="auto">
          <a:xfrm>
            <a:off x="1952604" y="5357826"/>
            <a:ext cx="1428760" cy="1588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直接箭头连接符 23"/>
          <p:cNvCxnSpPr/>
          <p:nvPr/>
        </p:nvCxnSpPr>
        <p:spPr bwMode="auto">
          <a:xfrm flipV="1">
            <a:off x="1952604" y="4429132"/>
            <a:ext cx="1357322" cy="714380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直接箭头连接符 25"/>
          <p:cNvCxnSpPr/>
          <p:nvPr/>
        </p:nvCxnSpPr>
        <p:spPr bwMode="auto">
          <a:xfrm rot="5400000" flipH="1" flipV="1">
            <a:off x="1381100" y="4643446"/>
            <a:ext cx="285752" cy="1588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667380" y="1714488"/>
            <a:ext cx="40243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1800" dirty="0" err="1" smtClean="0"/>
              <a:t>MasterMgr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主控服务器</a:t>
            </a:r>
            <a:endParaRPr lang="en-US" altLang="zh-CN" sz="1800" dirty="0" smtClean="0"/>
          </a:p>
          <a:p>
            <a:r>
              <a:rPr lang="zh-CN" altLang="en-US" sz="1800" dirty="0" smtClean="0"/>
              <a:t>访问调度、影像管理、系统管理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sz="1800" dirty="0" err="1" smtClean="0"/>
              <a:t>NodeInst</a:t>
            </a:r>
            <a:r>
              <a:rPr lang="en-US" altLang="zh-CN" sz="1800" dirty="0" smtClean="0"/>
              <a:t>: </a:t>
            </a:r>
            <a:r>
              <a:rPr lang="zh-CN" altLang="en-US" sz="1800" dirty="0" smtClean="0"/>
              <a:t>存储节点服务器</a:t>
            </a:r>
            <a:endParaRPr lang="en-US" altLang="zh-CN" sz="1800" dirty="0" smtClean="0"/>
          </a:p>
          <a:p>
            <a:r>
              <a:rPr lang="zh-CN" altLang="en-US" sz="1800" dirty="0" smtClean="0"/>
              <a:t>单点数据存储访问服务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sz="1800" dirty="0" err="1" smtClean="0"/>
              <a:t>ImageClient</a:t>
            </a:r>
            <a:r>
              <a:rPr lang="zh-CN" altLang="en-US" sz="1800" dirty="0" smtClean="0"/>
              <a:t>：影像管理客户端</a:t>
            </a:r>
            <a:endParaRPr lang="en-US" altLang="zh-CN" sz="1800" dirty="0" smtClean="0"/>
          </a:p>
          <a:p>
            <a:r>
              <a:rPr lang="zh-CN" altLang="en-US" sz="1800" dirty="0" smtClean="0"/>
              <a:t>导入和管理影像资料，管理服务器</a:t>
            </a:r>
            <a:endParaRPr lang="en-US" altLang="zh-CN" sz="1800" dirty="0" smtClean="0"/>
          </a:p>
          <a:p>
            <a:r>
              <a:rPr lang="zh-CN" altLang="en-US" sz="1800" dirty="0" smtClean="0"/>
              <a:t>的操作界面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sz="1800" dirty="0" err="1" smtClean="0"/>
              <a:t>ImageSDK</a:t>
            </a:r>
            <a:r>
              <a:rPr lang="zh-CN" altLang="en-US" sz="1800" dirty="0" smtClean="0"/>
              <a:t>：流式影像数据接口，提供外部系统访问影像的编程界面</a:t>
            </a:r>
            <a:endParaRPr lang="en-US" altLang="zh-CN" sz="1800" dirty="0" smtClean="0"/>
          </a:p>
          <a:p>
            <a:pPr>
              <a:buFont typeface="Wingdings" pitchFamily="2" charset="2"/>
              <a:buChar char="ü"/>
            </a:pPr>
            <a:endParaRPr lang="en-US" altLang="zh-CN" sz="1800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sz="1800" dirty="0" err="1" smtClean="0"/>
              <a:t>ImageComnverter</a:t>
            </a:r>
            <a:r>
              <a:rPr lang="en-US" altLang="zh-CN" sz="1800" dirty="0" smtClean="0"/>
              <a:t>: </a:t>
            </a:r>
            <a:r>
              <a:rPr lang="zh-CN" altLang="en-US" sz="1800" dirty="0" smtClean="0"/>
              <a:t>影像转换程序</a:t>
            </a:r>
            <a:endParaRPr lang="en-US" altLang="zh-CN" sz="1800" dirty="0" smtClean="0"/>
          </a:p>
          <a:p>
            <a:r>
              <a:rPr lang="zh-CN" altLang="en-US" sz="1800" dirty="0" smtClean="0"/>
              <a:t>转换到内业生产数据</a:t>
            </a:r>
            <a:endParaRPr lang="en-US" altLang="zh-CN" sz="1800" dirty="0" smtClean="0"/>
          </a:p>
          <a:p>
            <a:endParaRPr lang="en-US" altLang="zh-CN" sz="1800" dirty="0" smtClean="0"/>
          </a:p>
        </p:txBody>
      </p:sp>
      <p:sp>
        <p:nvSpPr>
          <p:cNvPr id="48" name="矩形 47"/>
          <p:cNvSpPr/>
          <p:nvPr/>
        </p:nvSpPr>
        <p:spPr bwMode="auto">
          <a:xfrm>
            <a:off x="380968" y="1785926"/>
            <a:ext cx="5000660" cy="1428760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3844" y="178592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服务器网络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968" y="500042"/>
            <a:ext cx="9144064" cy="357190"/>
          </a:xfrm>
        </p:spPr>
        <p:txBody>
          <a:bodyPr/>
          <a:lstStyle/>
          <a:p>
            <a:r>
              <a:rPr lang="zh-CN" altLang="en-US" dirty="0" smtClean="0"/>
              <a:t>费用估算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80968" y="1500174"/>
          <a:ext cx="4357718" cy="201168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500198"/>
                <a:gridCol w="642942"/>
                <a:gridCol w="642942"/>
                <a:gridCol w="1571636"/>
              </a:tblGrid>
              <a:tr h="2976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名称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数量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价格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总价</a:t>
                      </a:r>
                      <a:endParaRPr lang="zh-CN" altLang="en-US" sz="1600" dirty="0"/>
                    </a:p>
                  </a:txBody>
                  <a:tcPr/>
                </a:tc>
              </a:tr>
              <a:tr h="297658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记录仪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1000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1000</a:t>
                      </a:r>
                      <a:endParaRPr lang="zh-CN" altLang="en-US" sz="1600" dirty="0"/>
                    </a:p>
                  </a:txBody>
                  <a:tcPr/>
                </a:tc>
              </a:tr>
              <a:tr h="297658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扩展控制卡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1000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1000</a:t>
                      </a:r>
                      <a:endParaRPr lang="zh-CN" altLang="en-US" sz="1600" dirty="0"/>
                    </a:p>
                  </a:txBody>
                  <a:tcPr/>
                </a:tc>
              </a:tr>
              <a:tr h="29765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TF</a:t>
                      </a:r>
                      <a:r>
                        <a:rPr lang="zh-CN" altLang="en-US" sz="1600" dirty="0" smtClean="0"/>
                        <a:t>卡 </a:t>
                      </a:r>
                      <a:r>
                        <a:rPr lang="en-US" altLang="zh-CN" sz="1600" dirty="0" smtClean="0"/>
                        <a:t>32G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300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4800</a:t>
                      </a:r>
                      <a:endParaRPr lang="zh-CN" altLang="en-US" sz="1600" dirty="0"/>
                    </a:p>
                  </a:txBody>
                  <a:tcPr/>
                </a:tc>
              </a:tr>
              <a:tr h="297658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模具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200</a:t>
                      </a:r>
                      <a:endParaRPr lang="zh-CN" altLang="en-US" sz="1600" dirty="0"/>
                    </a:p>
                  </a:txBody>
                  <a:tcPr/>
                </a:tc>
              </a:tr>
              <a:tr h="297658">
                <a:tc gridSpan="3">
                  <a:txBody>
                    <a:bodyPr/>
                    <a:lstStyle/>
                    <a:p>
                      <a:r>
                        <a:rPr lang="zh-CN" altLang="en-US" sz="1600" dirty="0" smtClean="0"/>
                        <a:t>合计</a:t>
                      </a:r>
                      <a:endParaRPr lang="zh-CN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7000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80968" y="4003692"/>
          <a:ext cx="4357718" cy="1925638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320800"/>
                <a:gridCol w="822340"/>
                <a:gridCol w="857256"/>
                <a:gridCol w="1357322"/>
              </a:tblGrid>
              <a:tr h="4422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名称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数量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价格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总价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主机 </a:t>
                      </a:r>
                      <a:r>
                        <a:rPr lang="en-US" altLang="zh-CN" sz="1400" dirty="0" smtClean="0"/>
                        <a:t>i3</a:t>
                      </a:r>
                      <a:r>
                        <a:rPr lang="en-US" altLang="zh-CN" sz="1400" baseline="0" dirty="0" smtClean="0"/>
                        <a:t> 4G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4000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4000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硬盘 </a:t>
                      </a:r>
                      <a:r>
                        <a:rPr lang="en-US" altLang="zh-CN" sz="1400" dirty="0" smtClean="0"/>
                        <a:t>2T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1000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10000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SATA</a:t>
                      </a:r>
                      <a:r>
                        <a:rPr lang="zh-CN" altLang="en-US" sz="1400" dirty="0" smtClean="0"/>
                        <a:t>卡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1000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1000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zh-CN" altLang="en-US" sz="1400" dirty="0" smtClean="0"/>
                        <a:t>合计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15000.00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0968" y="1142984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影像设备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0968" y="357187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存储节点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024438" y="2802896"/>
          <a:ext cx="4357718" cy="184055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320800"/>
                <a:gridCol w="822340"/>
                <a:gridCol w="857256"/>
                <a:gridCol w="1357322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名称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数量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价格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总价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主机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4000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4000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硬盘 </a:t>
                      </a:r>
                      <a:r>
                        <a:rPr lang="en-US" altLang="zh-CN" sz="1400" dirty="0" smtClean="0"/>
                        <a:t>2T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1000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2000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Cpu:I3</a:t>
                      </a:r>
                      <a:r>
                        <a:rPr lang="zh-CN" altLang="en-US" sz="1400" dirty="0" smtClean="0"/>
                        <a:t>以上</a:t>
                      </a:r>
                      <a:r>
                        <a:rPr lang="zh-CN" altLang="en-US" sz="1400" baseline="0" dirty="0" smtClean="0"/>
                        <a:t> </a:t>
                      </a:r>
                      <a:r>
                        <a:rPr lang="en-US" altLang="zh-CN" sz="1400" dirty="0" smtClean="0"/>
                        <a:t> 8G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zh-CN" altLang="en-US" sz="1400" baseline="0" dirty="0" smtClean="0"/>
                        <a:t>内存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zh-CN" altLang="en-US" sz="1400" dirty="0" smtClean="0"/>
                        <a:t>合计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6000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024438" y="231451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控制服务器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Autonavi">
  <a:themeElements>
    <a:clrScheme name="2_Autonavi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2_Autonavi">
      <a:majorFont>
        <a:latin typeface="Arial"/>
        <a:ea typeface="华文细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15875" cap="flat" cmpd="sng" algn="ctr">
          <a:solidFill>
            <a:srgbClr val="C00000"/>
          </a:solidFill>
          <a:prstDash val="sys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rgbClr val="113038"/>
            </a:solidFill>
            <a:effectLst/>
            <a:latin typeface="华文细黑" pitchFamily="2" charset="-122"/>
            <a:ea typeface="华文细黑" pitchFamily="2" charset="-122"/>
          </a:defRPr>
        </a:defPPr>
      </a:lstStyle>
    </a:spDef>
    <a:lnDef>
      <a:spPr bwMode="auto">
        <a:solidFill>
          <a:schemeClr val="folHlink"/>
        </a:solidFill>
        <a:ln w="28575" cap="flat" cmpd="sng" algn="ctr">
          <a:solidFill>
            <a:srgbClr val="C0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>
    <a:extraClrScheme>
      <a:clrScheme name="2_Autonavi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utonavi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utonavi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utonavi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utonavi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utonavi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utonavi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utonavi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utonavi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utonavi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utonavi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utonavi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64575</TotalTime>
  <Words>1523</Words>
  <Application>Microsoft Office PowerPoint</Application>
  <PresentationFormat>A4 纸张(210x297 毫米)</PresentationFormat>
  <Paragraphs>255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2_Autonavi</vt:lpstr>
      <vt:lpstr>DVR项目</vt:lpstr>
      <vt:lpstr>硬件设备 - GS600</vt:lpstr>
      <vt:lpstr>硬件设备 - 组成</vt:lpstr>
      <vt:lpstr>硬件系统 - 描述</vt:lpstr>
      <vt:lpstr>硬件系统 - 设备运行流程</vt:lpstr>
      <vt:lpstr>硬件设备 - 软件模块</vt:lpstr>
      <vt:lpstr>影像系统</vt:lpstr>
      <vt:lpstr>影像系统</vt:lpstr>
      <vt:lpstr>费用估算</vt:lpstr>
      <vt:lpstr>费用估算</vt:lpstr>
      <vt:lpstr>开发计划</vt:lpstr>
    </vt:vector>
  </TitlesOfParts>
  <Company>AutoNavi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Winston</dc:creator>
  <cp:lastModifiedBy>scott</cp:lastModifiedBy>
  <cp:revision>6591</cp:revision>
  <dcterms:created xsi:type="dcterms:W3CDTF">2005-11-05T03:08:08Z</dcterms:created>
  <dcterms:modified xsi:type="dcterms:W3CDTF">2012-02-15T03:51:11Z</dcterms:modified>
</cp:coreProperties>
</file>