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1192" r:id="rId2"/>
    <p:sldId id="1208" r:id="rId3"/>
    <p:sldId id="1207" r:id="rId4"/>
    <p:sldId id="1195" r:id="rId5"/>
    <p:sldId id="1196" r:id="rId6"/>
    <p:sldId id="1198" r:id="rId7"/>
    <p:sldId id="1199" r:id="rId8"/>
    <p:sldId id="1200" r:id="rId9"/>
    <p:sldId id="1204" r:id="rId10"/>
    <p:sldId id="1201" r:id="rId11"/>
    <p:sldId id="1202" r:id="rId12"/>
    <p:sldId id="1203" r:id="rId13"/>
    <p:sldId id="1205" r:id="rId14"/>
    <p:sldId id="1206" r:id="rId15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113038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英" initials="张英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D8EDF4"/>
    <a:srgbClr val="006699"/>
    <a:srgbClr val="000099"/>
    <a:srgbClr val="5A92B5"/>
    <a:srgbClr val="008000"/>
    <a:srgbClr val="FF0000"/>
    <a:srgbClr val="FF9933"/>
    <a:srgbClr val="FFFFC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7" autoAdjust="0"/>
    <p:restoredTop sz="91367" autoAdjust="0"/>
  </p:normalViewPr>
  <p:slideViewPr>
    <p:cSldViewPr>
      <p:cViewPr>
        <p:scale>
          <a:sx n="100" d="100"/>
          <a:sy n="100" d="100"/>
        </p:scale>
        <p:origin x="-54" y="-78"/>
      </p:cViewPr>
      <p:guideLst>
        <p:guide orient="horz" pos="2886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4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D7C17F1-50E5-44A4-AA3F-8850E2B31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369AD1-7AC3-4854-96EE-BF8EE24CF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3775075" y="4298950"/>
            <a:ext cx="2347913" cy="2201863"/>
            <a:chOff x="3775768" y="4055379"/>
            <a:chExt cx="2347369" cy="2202615"/>
          </a:xfrm>
        </p:grpSpPr>
        <p:pic>
          <p:nvPicPr>
            <p:cNvPr id="3" name="图片 14" descr="MCj03270150000[1]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768" y="4055379"/>
              <a:ext cx="2347369" cy="2202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矩形 3"/>
            <p:cNvSpPr/>
            <p:nvPr userDrawn="1"/>
          </p:nvSpPr>
          <p:spPr bwMode="auto">
            <a:xfrm>
              <a:off x="3829546" y="4961737"/>
              <a:ext cx="2210192" cy="1295631"/>
            </a:xfrm>
            <a:prstGeom prst="rect">
              <a:avLst/>
            </a:prstGeom>
            <a:gradFill flip="none" rotWithShape="1">
              <a:gsLst>
                <a:gs pos="19000">
                  <a:schemeClr val="bg1"/>
                </a:gs>
                <a:gs pos="100000">
                  <a:schemeClr val="bg2">
                    <a:alpha val="0"/>
                  </a:schemeClr>
                </a:gs>
              </a:gsLst>
              <a:lin ang="16200000" scaled="1"/>
              <a:tileRect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0"/>
            <a:ext cx="9906000" cy="11255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6357938"/>
            <a:ext cx="9906000" cy="5270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2" descr="Autonavi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404813"/>
            <a:ext cx="1993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452438" y="6434138"/>
            <a:ext cx="9001125" cy="366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</a:rPr>
              <a:t>构建虚拟世界  服务真实生活  共创和谐社会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9144064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7" y="1214422"/>
            <a:ext cx="9144065" cy="5072098"/>
          </a:xfrm>
        </p:spPr>
        <p:txBody>
          <a:bodyPr/>
          <a:lstStyle>
            <a:lvl1pPr>
              <a:buSzPct val="75000"/>
              <a:defRPr sz="1800"/>
            </a:lvl1pPr>
            <a:lvl2pPr>
              <a:buSzPct val="50000"/>
              <a:defRPr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8" y="333375"/>
            <a:ext cx="8929687" cy="668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4488" y="1230313"/>
            <a:ext cx="4495800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2688" y="1230313"/>
            <a:ext cx="4497387" cy="48958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0" y="6434138"/>
            <a:ext cx="9906000" cy="357187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33375"/>
            <a:ext cx="8929687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344488" y="1052513"/>
            <a:ext cx="9217025" cy="0"/>
          </a:xfrm>
          <a:prstGeom prst="line">
            <a:avLst/>
          </a:prstGeom>
          <a:noFill/>
          <a:ln w="15875">
            <a:solidFill>
              <a:srgbClr val="11303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7764463" y="6473825"/>
            <a:ext cx="8159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t>Page </a:t>
            </a:r>
            <a:fld id="{7A4AE6E7-8A2A-4949-8011-E661CA0C2723}" type="slidenum">
              <a:rPr lang="en-GB" altLang="zh-CN" sz="1200" b="1">
                <a:latin typeface="Arial" charset="0"/>
                <a:ea typeface="华文楷体" pitchFamily="2" charset="-122"/>
                <a:cs typeface="Arial" charset="0"/>
              </a:rPr>
              <a:pPr algn="ctr" eaLnBrk="0" hangingPunct="0">
                <a:defRPr/>
              </a:pPr>
              <a:t>‹#›</a:t>
            </a:fld>
            <a:r>
              <a:rPr lang="en-GB" altLang="zh-CN" sz="1200">
                <a:latin typeface="Arial" charset="0"/>
                <a:ea typeface="华文楷体" pitchFamily="2" charset="-122"/>
                <a:cs typeface="Arial" charset="0"/>
              </a:rPr>
              <a:t> </a:t>
            </a:r>
          </a:p>
        </p:txBody>
      </p:sp>
      <p:sp>
        <p:nvSpPr>
          <p:cNvPr id="922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284288"/>
            <a:ext cx="8501063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Text:  18pt. Arial with .75 square bullet</a:t>
            </a:r>
          </a:p>
          <a:p>
            <a:pPr lvl="1"/>
            <a:r>
              <a:rPr lang="en-GB" altLang="zh-CN" dirty="0" smtClean="0"/>
              <a:t>Level 2</a:t>
            </a:r>
          </a:p>
          <a:p>
            <a:pPr lvl="2"/>
            <a:r>
              <a:rPr lang="en-GB" altLang="zh-CN" dirty="0" smtClean="0"/>
              <a:t>Level 3</a:t>
            </a:r>
          </a:p>
          <a:p>
            <a:pPr lvl="3"/>
            <a:r>
              <a:rPr lang="en-GB" altLang="zh-CN" dirty="0" smtClean="0"/>
              <a:t>Level 4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8375650" y="6445250"/>
            <a:ext cx="223838" cy="27463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2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|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44488" y="6499225"/>
            <a:ext cx="165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88" tIns="46794" rIns="89988" bIns="4679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9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PRIVATE &amp; CONFIDENTIAL</a:t>
            </a:r>
          </a:p>
        </p:txBody>
      </p: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2001838" y="6600825"/>
            <a:ext cx="71437" cy="73025"/>
          </a:xfrm>
          <a:prstGeom prst="homePlate">
            <a:avLst>
              <a:gd name="adj" fmla="val 100000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6" name="图片 11" descr="Autonavi-logo-[200]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24875" y="6537325"/>
            <a:ext cx="1047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1" r:id="rId1"/>
    <p:sldLayoutId id="2147485147" r:id="rId2"/>
    <p:sldLayoutId id="2147485149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13038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n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Wingdings" pitchFamily="2" charset="2"/>
        <a:buChar char="l"/>
        <a:defRPr sz="16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¾"/>
        <a:defRPr sz="1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15000"/>
        </a:spcAft>
        <a:buClr>
          <a:schemeClr val="bg2"/>
        </a:buClr>
        <a:buFont typeface="Symbol" pitchFamily="18" charset="2"/>
        <a:buChar char="-"/>
        <a:defRPr sz="1200">
          <a:solidFill>
            <a:schemeClr val="bg2"/>
          </a:solidFill>
          <a:latin typeface="+mn-lt"/>
          <a:ea typeface="+mn-ea"/>
          <a:cs typeface="Arial Unicode MS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»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sz="1600">
          <a:solidFill>
            <a:schemeClr val="tx1"/>
          </a:solidFill>
          <a:latin typeface="Tahoma" pitchFamily="34" charset="0"/>
          <a:ea typeface="宋体" pitchFamily="2" charset="-122"/>
          <a:cs typeface="Arial Unicode MS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58" y="2786058"/>
            <a:ext cx="5143537" cy="2643206"/>
          </a:xfrm>
        </p:spPr>
        <p:txBody>
          <a:bodyPr/>
          <a:lstStyle/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项目进程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进度计划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系统设计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采集系统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影像系统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SzPct val="75000"/>
              <a:buFont typeface="Wingdings" pitchFamily="2" charset="2"/>
              <a:buChar char="n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n-cs"/>
              </a:rPr>
              <a:t>强生出租车采集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20" y="1214422"/>
            <a:ext cx="4828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000" dirty="0" smtClean="0"/>
              <a:t>DVR</a:t>
            </a:r>
            <a:r>
              <a:rPr lang="zh-CN" altLang="en-US" sz="4000" dirty="0" smtClean="0"/>
              <a:t>项目阶段性报告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dirty="0" smtClean="0"/>
              <a:t>(2011.11 – 2012.2)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影像系统</a:t>
            </a:r>
            <a:endParaRPr lang="en-US" altLang="zh-CN" dirty="0" smtClean="0"/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/>
              <a:t>海量存储： 支持</a:t>
            </a:r>
            <a:r>
              <a:rPr lang="en-US" altLang="zh-CN" sz="1200" b="0" dirty="0" smtClean="0"/>
              <a:t>20</a:t>
            </a:r>
            <a:r>
              <a:rPr lang="zh-CN" altLang="en-US" sz="1200" b="0" dirty="0" smtClean="0"/>
              <a:t>台采集终端，每天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小时采集</a:t>
            </a:r>
            <a:r>
              <a:rPr lang="en-US" altLang="zh-CN" sz="1200" b="0" dirty="0" smtClean="0"/>
              <a:t>(32G),</a:t>
            </a:r>
            <a:r>
              <a:rPr lang="zh-CN" altLang="en-US" sz="1200" b="0" dirty="0" smtClean="0"/>
              <a:t>一年的存储周期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性能</a:t>
            </a:r>
            <a:r>
              <a:rPr lang="en-US" altLang="zh-CN" sz="1200" b="0" dirty="0" smtClean="0"/>
              <a:t>:           </a:t>
            </a:r>
            <a:r>
              <a:rPr lang="zh-CN" altLang="en-US" sz="1200" b="0" dirty="0" smtClean="0"/>
              <a:t>并发</a:t>
            </a:r>
            <a:r>
              <a:rPr lang="en-US" altLang="zh-CN" sz="1200" b="0" dirty="0" smtClean="0"/>
              <a:t>100</a:t>
            </a:r>
            <a:r>
              <a:rPr lang="zh-CN" altLang="en-US" sz="1200" b="0" dirty="0" smtClean="0"/>
              <a:t>路同时访问影像系统，高</a:t>
            </a:r>
            <a:r>
              <a:rPr lang="en-US" altLang="zh-CN" sz="1200" b="0" dirty="0" err="1" smtClean="0"/>
              <a:t>io</a:t>
            </a:r>
            <a:r>
              <a:rPr lang="zh-CN" altLang="en-US" sz="1200" b="0" dirty="0" smtClean="0"/>
              <a:t>吞吐能力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兼容性</a:t>
            </a:r>
            <a:r>
              <a:rPr lang="en-US" altLang="zh-CN" sz="1200" b="0" dirty="0" smtClean="0"/>
              <a:t>:      </a:t>
            </a:r>
            <a:r>
              <a:rPr lang="zh-CN" altLang="en-US" sz="1200" b="0" dirty="0" smtClean="0"/>
              <a:t>兼容目前内业采集模式的数据访问模式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访问接口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提供</a:t>
            </a:r>
            <a:r>
              <a:rPr lang="en-US" altLang="zh-CN" sz="1200" b="0" dirty="0" smtClean="0"/>
              <a:t>SDK</a:t>
            </a:r>
            <a:r>
              <a:rPr lang="zh-CN" altLang="en-US" sz="1200" b="0" dirty="0" smtClean="0"/>
              <a:t>开发包，实现不同服务系统通过</a:t>
            </a:r>
            <a:r>
              <a:rPr lang="en-US" altLang="zh-CN" sz="1200" b="0" dirty="0" smtClean="0"/>
              <a:t>SDK</a:t>
            </a:r>
            <a:r>
              <a:rPr lang="zh-CN" altLang="en-US" sz="1200" b="0" dirty="0" smtClean="0"/>
              <a:t>访问影像系统的能力；提供内业软件插件模式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成本</a:t>
            </a:r>
            <a:r>
              <a:rPr lang="en-US" altLang="zh-CN" sz="1200" b="0" dirty="0" smtClean="0"/>
              <a:t>:         </a:t>
            </a:r>
            <a:r>
              <a:rPr lang="zh-CN" altLang="en-US" sz="1200" b="0" dirty="0" smtClean="0"/>
              <a:t>低成本，采用</a:t>
            </a:r>
            <a:r>
              <a:rPr lang="en-US" altLang="zh-CN" sz="1200" b="0" dirty="0" smtClean="0"/>
              <a:t>PC</a:t>
            </a:r>
            <a:r>
              <a:rPr lang="zh-CN" altLang="en-US" sz="1200" b="0" dirty="0" smtClean="0"/>
              <a:t>和普通硬盘构建存储平台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容量扩展</a:t>
            </a:r>
            <a:r>
              <a:rPr lang="en-US" altLang="zh-CN" sz="1200" b="0" dirty="0" smtClean="0"/>
              <a:t>:     </a:t>
            </a:r>
            <a:r>
              <a:rPr lang="zh-CN" altLang="en-US" sz="1200" b="0" dirty="0" smtClean="0"/>
              <a:t>无限的存储空间扩展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安全性</a:t>
            </a:r>
            <a:r>
              <a:rPr lang="en-US" altLang="zh-CN" sz="1200" b="0" dirty="0" smtClean="0"/>
              <a:t>: 	   </a:t>
            </a:r>
            <a:r>
              <a:rPr lang="zh-CN" altLang="en-US" sz="1200" b="0" dirty="0" smtClean="0"/>
              <a:t>具备安全访问认证机制；轨迹数据编码加密</a:t>
            </a:r>
            <a:r>
              <a:rPr lang="en-US" altLang="zh-CN" sz="1200" b="0" dirty="0" smtClean="0"/>
              <a:t>;</a:t>
            </a:r>
            <a:r>
              <a:rPr lang="zh-CN" altLang="en-US" sz="1200" b="0" dirty="0" smtClean="0"/>
              <a:t>  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稳定性</a:t>
            </a:r>
            <a:r>
              <a:rPr lang="en-US" altLang="zh-CN" sz="1200" b="0" dirty="0" smtClean="0"/>
              <a:t> :    </a:t>
            </a:r>
            <a:r>
              <a:rPr lang="zh-CN" altLang="en-US" sz="1200" b="0" dirty="0" smtClean="0"/>
              <a:t>系统支持 </a:t>
            </a:r>
            <a:r>
              <a:rPr lang="en-US" altLang="zh-CN" sz="1200" b="0" dirty="0" smtClean="0"/>
              <a:t>7 x 24 </a:t>
            </a:r>
            <a:r>
              <a:rPr lang="zh-CN" altLang="en-US" sz="1200" b="0" dirty="0" smtClean="0"/>
              <a:t>工作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可维护性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提供简易的人机界面，</a:t>
            </a:r>
            <a:r>
              <a:rPr lang="zh-CN" altLang="en-US" sz="1200" b="0" smtClean="0"/>
              <a:t>自</a:t>
            </a:r>
            <a:r>
              <a:rPr lang="zh-CN" altLang="en-US" sz="1200" b="0" smtClean="0"/>
              <a:t>动完</a:t>
            </a:r>
            <a:r>
              <a:rPr lang="zh-CN" altLang="en-US" sz="1200" b="0" dirty="0" smtClean="0"/>
              <a:t>成数据的导入和转换处理，便于维护、扩展</a:t>
            </a: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系统设计：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10124" y="1714488"/>
            <a:ext cx="1571636" cy="571504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24372" y="2714620"/>
            <a:ext cx="514353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24372" y="250030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存储总线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 bwMode="auto">
          <a:xfrm>
            <a:off x="5881694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</a:t>
            </a:r>
            <a:r>
              <a:rPr lang="en-US" altLang="zh-CN" sz="1400" dirty="0" smtClean="0"/>
              <a:t>.1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310454" y="1785926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953396" y="3071810"/>
            <a:ext cx="1428760" cy="500066"/>
          </a:xfrm>
          <a:prstGeom prst="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Node.2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流程图: 磁盘 10"/>
          <p:cNvSpPr/>
          <p:nvPr/>
        </p:nvSpPr>
        <p:spPr bwMode="auto">
          <a:xfrm>
            <a:off x="6024570" y="39290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肘形连接符 11"/>
          <p:cNvCxnSpPr/>
          <p:nvPr/>
        </p:nvCxnSpPr>
        <p:spPr bwMode="auto">
          <a:xfrm rot="5400000" flipH="1" flipV="1">
            <a:off x="5380834" y="2500306"/>
            <a:ext cx="429422" cy="794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流程图: 磁盘 12"/>
          <p:cNvSpPr/>
          <p:nvPr/>
        </p:nvSpPr>
        <p:spPr bwMode="auto">
          <a:xfrm>
            <a:off x="6176970" y="40814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" name="流程图: 磁盘 13"/>
          <p:cNvSpPr/>
          <p:nvPr/>
        </p:nvSpPr>
        <p:spPr bwMode="auto">
          <a:xfrm>
            <a:off x="6329370" y="4233866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流程图: 磁盘 14"/>
          <p:cNvSpPr/>
          <p:nvPr/>
        </p:nvSpPr>
        <p:spPr bwMode="auto">
          <a:xfrm>
            <a:off x="8096272" y="39100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流程图: 磁盘 15"/>
          <p:cNvSpPr/>
          <p:nvPr/>
        </p:nvSpPr>
        <p:spPr bwMode="auto">
          <a:xfrm>
            <a:off x="8248672" y="40624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流程图: 磁盘 16"/>
          <p:cNvSpPr/>
          <p:nvPr/>
        </p:nvSpPr>
        <p:spPr bwMode="auto">
          <a:xfrm>
            <a:off x="8401072" y="4214818"/>
            <a:ext cx="1143008" cy="428628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disk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5738818" y="4143380"/>
            <a:ext cx="785818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肘形连接符 18"/>
          <p:cNvCxnSpPr>
            <a:stCxn id="11" idx="1"/>
            <a:endCxn id="8" idx="2"/>
          </p:cNvCxnSpPr>
          <p:nvPr/>
        </p:nvCxnSpPr>
        <p:spPr bwMode="auto">
          <a:xfrm rot="5400000" flipH="1" flipV="1">
            <a:off x="6417479" y="3750471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肘形连接符 19"/>
          <p:cNvCxnSpPr>
            <a:stCxn id="15" idx="1"/>
            <a:endCxn id="10" idx="2"/>
          </p:cNvCxnSpPr>
          <p:nvPr/>
        </p:nvCxnSpPr>
        <p:spPr bwMode="auto">
          <a:xfrm rot="5400000" flipH="1" flipV="1">
            <a:off x="8498705" y="3740947"/>
            <a:ext cx="338142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肘形连接符 20"/>
          <p:cNvCxnSpPr>
            <a:stCxn id="8" idx="0"/>
          </p:cNvCxnSpPr>
          <p:nvPr/>
        </p:nvCxnSpPr>
        <p:spPr bwMode="auto">
          <a:xfrm rot="5400000" flipH="1" flipV="1">
            <a:off x="6417479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肘形连接符 21"/>
          <p:cNvCxnSpPr>
            <a:stCxn id="10" idx="0"/>
          </p:cNvCxnSpPr>
          <p:nvPr/>
        </p:nvCxnSpPr>
        <p:spPr bwMode="auto">
          <a:xfrm rot="5400000" flipH="1" flipV="1">
            <a:off x="8489181" y="2893215"/>
            <a:ext cx="357190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肘形连接符 22"/>
          <p:cNvCxnSpPr>
            <a:stCxn id="9" idx="2"/>
          </p:cNvCxnSpPr>
          <p:nvPr/>
        </p:nvCxnSpPr>
        <p:spPr bwMode="auto">
          <a:xfrm rot="5400000">
            <a:off x="7810520" y="250030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 rot="2456352">
            <a:off x="5769346" y="43818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096008" y="5000636"/>
            <a:ext cx="3286148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381892" y="50006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扩展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8092" y="3143248"/>
            <a:ext cx="53254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1.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主从存储结构：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Master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调度存储规则，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执行存储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2.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集群存储二维度扩展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主机扩展、磁盘扩展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3.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更低的存储成本：采用普通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pc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和</a:t>
            </a:r>
            <a:r>
              <a:rPr lang="en-US" altLang="zh-CN" sz="1400" dirty="0" err="1" smtClean="0">
                <a:solidFill>
                  <a:schemeClr val="bg2"/>
                </a:solidFill>
                <a:latin typeface="+mn-lt"/>
                <a:ea typeface="+mn-ea"/>
              </a:rPr>
              <a:t>sata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扩展卡单机可支持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20T</a:t>
            </a: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4.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良好的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IO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性能：多个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同时提供影像访问能力 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5.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存储颗粒到文件：与市场的云存储方案不同的是因地制宜的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设计自己的存储系统，跟文件被存储在单个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的单磁盘上，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   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而不是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shard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到不同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上，避免了单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损坏导致文件无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法使用的风险，同时不必考虑备份的成本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6.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简便低成本的维护： 支持</a:t>
            </a:r>
            <a:r>
              <a:rPr lang="en-US" altLang="zh-CN" sz="1400" dirty="0" err="1" smtClean="0">
                <a:solidFill>
                  <a:schemeClr val="bg2"/>
                </a:solidFill>
                <a:latin typeface="+mn-lt"/>
                <a:ea typeface="+mn-ea"/>
              </a:rPr>
              <a:t>windows,linux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，自动化影像存储管理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   接口，无需人工介入；</a:t>
            </a:r>
            <a:endParaRPr lang="en-US" altLang="zh-CN" sz="14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7.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更好的安全性：允许单</a:t>
            </a:r>
            <a:r>
              <a:rPr lang="en-US" altLang="zh-CN" sz="1400" dirty="0" smtClean="0">
                <a:solidFill>
                  <a:schemeClr val="bg2"/>
                </a:solidFill>
                <a:latin typeface="+mn-lt"/>
                <a:ea typeface="+mn-ea"/>
              </a:rPr>
              <a:t>Node,</a:t>
            </a:r>
            <a:r>
              <a:rPr lang="zh-CN" altLang="en-US" sz="1400" dirty="0" smtClean="0">
                <a:solidFill>
                  <a:schemeClr val="bg2"/>
                </a:solidFill>
                <a:latin typeface="+mn-lt"/>
                <a:ea typeface="+mn-ea"/>
              </a:rPr>
              <a:t>单磁盘损坏，直接进行替换即可</a:t>
            </a:r>
          </a:p>
        </p:txBody>
      </p:sp>
      <p:sp>
        <p:nvSpPr>
          <p:cNvPr id="28" name="流程图: 磁盘 27"/>
          <p:cNvSpPr/>
          <p:nvPr/>
        </p:nvSpPr>
        <p:spPr bwMode="auto">
          <a:xfrm>
            <a:off x="3167050" y="1473706"/>
            <a:ext cx="1285884" cy="1071570"/>
          </a:xfrm>
          <a:prstGeom prst="flowChartMagneticDisk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DB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9" name="直接连接符 28"/>
          <p:cNvCxnSpPr>
            <a:stCxn id="28" idx="4"/>
            <a:endCxn id="4" idx="1"/>
          </p:cNvCxnSpPr>
          <p:nvPr/>
        </p:nvCxnSpPr>
        <p:spPr bwMode="auto">
          <a:xfrm flipV="1">
            <a:off x="4452934" y="2000240"/>
            <a:ext cx="357190" cy="9251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系统模块构成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23844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MasterMgr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309926" y="214311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NodeInstance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3844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ImageClient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381364" y="5000636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ImageConverter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09926" y="3714752"/>
            <a:ext cx="1857388" cy="714380"/>
          </a:xfrm>
          <a:prstGeom prst="roundRect">
            <a:avLst/>
          </a:prstGeom>
          <a:solidFill>
            <a:schemeClr val="folHlink"/>
          </a:solidFill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113038"/>
                </a:solidFill>
                <a:effectLst/>
                <a:latin typeface="华文细黑" pitchFamily="2" charset="-122"/>
                <a:ea typeface="华文细黑" pitchFamily="2" charset="-122"/>
              </a:rPr>
              <a:t>ImageSDK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2" name="直接箭头连接符 11"/>
          <p:cNvCxnSpPr>
            <a:stCxn id="10" idx="0"/>
          </p:cNvCxnSpPr>
          <p:nvPr/>
        </p:nvCxnSpPr>
        <p:spPr bwMode="auto">
          <a:xfrm rot="16200000" flipV="1">
            <a:off x="2809860" y="2285992"/>
            <a:ext cx="928694" cy="1928826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10" idx="0"/>
            <a:endCxn id="7" idx="2"/>
          </p:cNvCxnSpPr>
          <p:nvPr/>
        </p:nvCxnSpPr>
        <p:spPr bwMode="auto">
          <a:xfrm rot="5400000" flipH="1" flipV="1">
            <a:off x="3809992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0"/>
          </p:cNvCxnSpPr>
          <p:nvPr/>
        </p:nvCxnSpPr>
        <p:spPr bwMode="auto">
          <a:xfrm rot="5400000" flipH="1" flipV="1">
            <a:off x="1916885" y="2321711"/>
            <a:ext cx="928694" cy="18573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8" idx="0"/>
            <a:endCxn id="6" idx="2"/>
          </p:cNvCxnSpPr>
          <p:nvPr/>
        </p:nvCxnSpPr>
        <p:spPr bwMode="auto">
          <a:xfrm rot="5400000" flipH="1" flipV="1">
            <a:off x="1023910" y="3286124"/>
            <a:ext cx="857256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591" y="4838716"/>
            <a:ext cx="7905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>
            <a:endCxn id="9" idx="1"/>
          </p:cNvCxnSpPr>
          <p:nvPr/>
        </p:nvCxnSpPr>
        <p:spPr bwMode="auto">
          <a:xfrm>
            <a:off x="1952604" y="5357826"/>
            <a:ext cx="1428760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1952604" y="4429132"/>
            <a:ext cx="1357322" cy="714380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1381100" y="4643446"/>
            <a:ext cx="285752" cy="1588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667380" y="1714488"/>
            <a:ext cx="40243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MasterMgr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主控服务器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访问调度、影像管理、系统管理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NodeInst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存储节点服务器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单点数据存储访问服务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ImageClient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：影像管理客户端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导入和管理影像资料，管理服务器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的操作界面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ImageSDK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：流式影像数据接口，提供外部系统访问影像的编程界面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chemeClr val="bg2"/>
                </a:solidFill>
                <a:latin typeface="+mn-lt"/>
                <a:ea typeface="+mn-ea"/>
              </a:rPr>
              <a:t>ImageComnverter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ea typeface="+mn-ea"/>
              </a:rPr>
              <a:t>: </a:t>
            </a:r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影像转换程序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r>
              <a:rPr lang="zh-CN" altLang="en-US" sz="1600" dirty="0" smtClean="0">
                <a:solidFill>
                  <a:schemeClr val="bg2"/>
                </a:solidFill>
                <a:latin typeface="+mn-lt"/>
                <a:ea typeface="+mn-ea"/>
              </a:rPr>
              <a:t>转换到内业生产数据</a:t>
            </a:r>
            <a:endParaRPr lang="en-US" altLang="zh-CN" sz="1600" dirty="0" smtClean="0">
              <a:solidFill>
                <a:schemeClr val="bg2"/>
              </a:solidFill>
              <a:latin typeface="+mn-lt"/>
              <a:ea typeface="+mn-ea"/>
            </a:endParaRPr>
          </a:p>
          <a:p>
            <a:endParaRPr lang="en-US" altLang="zh-CN" sz="1800" dirty="0" smtClean="0"/>
          </a:p>
        </p:txBody>
      </p:sp>
      <p:sp>
        <p:nvSpPr>
          <p:cNvPr id="48" name="矩形 47"/>
          <p:cNvSpPr/>
          <p:nvPr/>
        </p:nvSpPr>
        <p:spPr bwMode="auto">
          <a:xfrm>
            <a:off x="380968" y="1785926"/>
            <a:ext cx="5000660" cy="1428760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844" y="17859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服务器网络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2381232" y="2498718"/>
            <a:ext cx="928694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7000924" cy="1571636"/>
          </a:xfrm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3.2.</a:t>
            </a:r>
            <a:r>
              <a:rPr lang="en-US" altLang="zh-CN" sz="1600" dirty="0" smtClean="0"/>
              <a:t>4.</a:t>
            </a:r>
            <a:r>
              <a:rPr lang="zh-CN" altLang="en-US" sz="1600" dirty="0" smtClean="0"/>
              <a:t>成本计算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400" b="0" dirty="0" smtClean="0"/>
              <a:t>以</a:t>
            </a:r>
            <a:r>
              <a:rPr lang="en-US" altLang="zh-CN" sz="1400" b="0" dirty="0" smtClean="0"/>
              <a:t>20</a:t>
            </a:r>
            <a:r>
              <a:rPr lang="zh-CN" altLang="en-US" sz="1400" b="0" dirty="0" smtClean="0"/>
              <a:t>台车，每车每天采集</a:t>
            </a:r>
            <a:r>
              <a:rPr lang="en-US" altLang="zh-CN" sz="1400" b="0" dirty="0" smtClean="0"/>
              <a:t>8</a:t>
            </a:r>
            <a:r>
              <a:rPr lang="zh-CN" altLang="en-US" sz="1400" b="0" dirty="0" smtClean="0"/>
              <a:t>小时，影像存储</a:t>
            </a:r>
            <a:r>
              <a:rPr lang="en-US" altLang="zh-CN" sz="1400" b="0" dirty="0" smtClean="0"/>
              <a:t>6</a:t>
            </a:r>
            <a:r>
              <a:rPr lang="zh-CN" altLang="en-US" sz="1400" b="0" dirty="0" smtClean="0"/>
              <a:t>个月为前提，共计存储容量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不备份</a:t>
            </a:r>
            <a:r>
              <a:rPr lang="en-US" altLang="zh-CN" sz="1400" b="0" dirty="0" smtClean="0"/>
              <a:t>):</a:t>
            </a:r>
          </a:p>
          <a:p>
            <a:pPr>
              <a:buNone/>
            </a:pPr>
            <a:r>
              <a:rPr lang="en-US" altLang="zh-CN" sz="1400" b="0" dirty="0" smtClean="0"/>
              <a:t>32G(8</a:t>
            </a:r>
            <a:r>
              <a:rPr lang="zh-CN" altLang="en-US" sz="1400" b="0" dirty="0" smtClean="0"/>
              <a:t>小时</a:t>
            </a:r>
            <a:r>
              <a:rPr lang="en-US" altLang="zh-CN" sz="1400" b="0" dirty="0" smtClean="0"/>
              <a:t>) x 30 </a:t>
            </a:r>
            <a:r>
              <a:rPr lang="zh-CN" altLang="en-US" sz="1400" b="0" dirty="0" smtClean="0"/>
              <a:t>天</a:t>
            </a:r>
            <a:r>
              <a:rPr lang="en-US" altLang="zh-CN" sz="1400" b="0" dirty="0" smtClean="0"/>
              <a:t> x 6</a:t>
            </a:r>
            <a:r>
              <a:rPr lang="zh-CN" altLang="en-US" sz="1400" b="0" dirty="0" smtClean="0"/>
              <a:t>月 </a:t>
            </a:r>
            <a:r>
              <a:rPr lang="en-US" altLang="zh-CN" sz="1400" b="0" dirty="0" smtClean="0"/>
              <a:t>x 20</a:t>
            </a:r>
            <a:r>
              <a:rPr lang="zh-CN" altLang="en-US" sz="1400" b="0" dirty="0" smtClean="0"/>
              <a:t>车 </a:t>
            </a:r>
            <a:r>
              <a:rPr lang="en-US" altLang="zh-CN" sz="1400" b="0" dirty="0" smtClean="0"/>
              <a:t>= 120 T </a:t>
            </a:r>
          </a:p>
          <a:p>
            <a:pPr>
              <a:buNone/>
            </a:pPr>
            <a:r>
              <a:rPr lang="zh-CN" altLang="en-US" sz="1400" b="0" dirty="0" smtClean="0"/>
              <a:t>每个存储节点</a:t>
            </a:r>
            <a:r>
              <a:rPr lang="en-US" altLang="zh-CN" sz="1400" b="0" dirty="0" smtClean="0"/>
              <a:t>(pc)</a:t>
            </a:r>
            <a:r>
              <a:rPr lang="zh-CN" altLang="en-US" sz="1400" b="0" dirty="0" smtClean="0"/>
              <a:t>最多支持</a:t>
            </a:r>
            <a:r>
              <a:rPr lang="en-US" altLang="zh-CN" sz="1400" b="0" dirty="0" smtClean="0"/>
              <a:t>10</a:t>
            </a:r>
            <a:r>
              <a:rPr lang="zh-CN" altLang="en-US" sz="1400" b="0" dirty="0" smtClean="0"/>
              <a:t>个</a:t>
            </a:r>
            <a:r>
              <a:rPr lang="en-US" altLang="zh-CN" sz="1400" b="0" dirty="0" smtClean="0"/>
              <a:t>2T</a:t>
            </a:r>
            <a:r>
              <a:rPr lang="zh-CN" altLang="en-US" sz="1400" b="0" dirty="0" smtClean="0"/>
              <a:t>硬盘，单节点最大 </a:t>
            </a:r>
            <a:r>
              <a:rPr lang="en-US" altLang="zh-CN" sz="1400" b="0" dirty="0" smtClean="0"/>
              <a:t>20T</a:t>
            </a:r>
            <a:r>
              <a:rPr lang="zh-CN" altLang="en-US" sz="1400" b="0" dirty="0" smtClean="0"/>
              <a:t>，则需要 </a:t>
            </a:r>
            <a:r>
              <a:rPr lang="en-US" altLang="zh-CN" sz="1400" b="0" dirty="0" smtClean="0"/>
              <a:t>6</a:t>
            </a:r>
            <a:r>
              <a:rPr lang="zh-CN" altLang="en-US" sz="1400" b="0" dirty="0" smtClean="0"/>
              <a:t>台存储节点机器</a:t>
            </a:r>
            <a:endParaRPr lang="en-US" altLang="zh-CN" sz="1400" b="0" dirty="0" smtClean="0"/>
          </a:p>
          <a:p>
            <a:pPr>
              <a:buNone/>
            </a:pPr>
            <a:endParaRPr lang="zh-CN" altLang="en-US" sz="1400" b="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24438" y="3217874"/>
          <a:ext cx="4357718" cy="19256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0800"/>
                <a:gridCol w="822340"/>
                <a:gridCol w="857256"/>
                <a:gridCol w="1357322"/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价格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总价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主机 </a:t>
                      </a:r>
                      <a:r>
                        <a:rPr lang="en-US" altLang="zh-CN" sz="1200" dirty="0" smtClean="0"/>
                        <a:t>i3</a:t>
                      </a:r>
                      <a:r>
                        <a:rPr lang="en-US" altLang="zh-CN" sz="1200" baseline="0" dirty="0" smtClean="0"/>
                        <a:t> 4G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硬盘 </a:t>
                      </a:r>
                      <a:r>
                        <a:rPr lang="en-US" altLang="zh-CN" sz="1200" dirty="0" smtClean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SATA</a:t>
                      </a:r>
                      <a:r>
                        <a:rPr lang="zh-CN" altLang="en-US" sz="1200" dirty="0" smtClean="0"/>
                        <a:t>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合计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15000.00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81826" y="52149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存储节点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0968" y="3214686"/>
          <a:ext cx="4357718" cy="154114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0800"/>
                <a:gridCol w="822340"/>
                <a:gridCol w="857256"/>
                <a:gridCol w="1357322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价格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总价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主机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硬盘 </a:t>
                      </a:r>
                      <a:r>
                        <a:rPr lang="en-US" altLang="zh-CN" sz="1200" dirty="0" smtClean="0"/>
                        <a:t>2T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合计</a:t>
                      </a:r>
                      <a:endParaRPr lang="zh-CN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6000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09728" y="48577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控制服务器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4" cy="4572032"/>
          </a:xfrm>
        </p:spPr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强生出租车采集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sz="1400" b="0" dirty="0" smtClean="0"/>
              <a:t>1.</a:t>
            </a:r>
            <a:r>
              <a:rPr lang="zh-CN" altLang="en-US" sz="1400" b="0" dirty="0" smtClean="0"/>
              <a:t>目的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接触出租车相关部门和人员，建立良好的合作关系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了解出租车行业特性结合道路采集的目标，不断修正系统设计</a:t>
            </a:r>
            <a:r>
              <a:rPr lang="en-US" altLang="zh-CN" sz="1400" b="0" dirty="0" smtClean="0"/>
              <a:t>,</a:t>
            </a:r>
            <a:r>
              <a:rPr lang="zh-CN" altLang="en-US" sz="1400" b="0" dirty="0" smtClean="0"/>
              <a:t>包括：需求、安装、软硬件方案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对采集终端的功能、性能进行评测，检测机器耐温、抗震、连续工作的能力</a:t>
            </a:r>
            <a:endParaRPr lang="en-US" altLang="zh-CN" sz="1400" b="0" dirty="0" smtClean="0"/>
          </a:p>
          <a:p>
            <a:r>
              <a:rPr lang="zh-CN" altLang="en-US" sz="1400" b="0" dirty="0" smtClean="0"/>
              <a:t>采集一批数据回来，评估数据在不同条件下</a:t>
            </a:r>
            <a:r>
              <a:rPr lang="en-US" altLang="zh-CN" sz="1400" b="0" dirty="0" smtClean="0"/>
              <a:t>(</a:t>
            </a:r>
            <a:r>
              <a:rPr lang="zh-CN" altLang="en-US" sz="1400" b="0" dirty="0" smtClean="0"/>
              <a:t>速度、天气、光照等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的质量</a:t>
            </a:r>
            <a:endParaRPr lang="en-US" altLang="zh-CN" sz="1400" b="0" dirty="0" smtClean="0"/>
          </a:p>
          <a:p>
            <a:endParaRPr lang="en-US" altLang="zh-CN" sz="1400" b="0" dirty="0" smtClean="0"/>
          </a:p>
          <a:p>
            <a:pPr>
              <a:buNone/>
            </a:pPr>
            <a:r>
              <a:rPr lang="en-US" altLang="zh-CN" sz="1400" b="0" dirty="0" smtClean="0"/>
              <a:t>2.</a:t>
            </a:r>
            <a:r>
              <a:rPr lang="zh-CN" altLang="en-US" sz="1400" b="0" dirty="0" smtClean="0"/>
              <a:t>计划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周期： 一个月 </a:t>
            </a:r>
            <a:r>
              <a:rPr lang="en-US" altLang="zh-CN" sz="1400" b="0" dirty="0" smtClean="0"/>
              <a:t>(2012.2.16 – 2012.3.16) </a:t>
            </a:r>
          </a:p>
          <a:p>
            <a:pPr>
              <a:buNone/>
            </a:pPr>
            <a:r>
              <a:rPr lang="zh-CN" altLang="en-US" sz="1400" b="0" dirty="0" smtClean="0"/>
              <a:t>地址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老沪闵路</a:t>
            </a:r>
            <a:r>
              <a:rPr lang="en-US" altLang="en-US" sz="1400" b="0" dirty="0" smtClean="0"/>
              <a:t>1482</a:t>
            </a:r>
            <a:r>
              <a:rPr lang="zh-CN" altLang="en-US" sz="1400" b="0" dirty="0" smtClean="0"/>
              <a:t>号 瑞星商务大厦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400" b="0" dirty="0" smtClean="0"/>
              <a:t>存储 ：</a:t>
            </a:r>
            <a:r>
              <a:rPr lang="en-US" altLang="zh-CN" sz="1400" b="0" dirty="0" smtClean="0"/>
              <a:t> 2T</a:t>
            </a:r>
          </a:p>
          <a:p>
            <a:pPr>
              <a:buNone/>
            </a:pPr>
            <a:r>
              <a:rPr lang="zh-CN" altLang="en-US" sz="1400" b="0" dirty="0" smtClean="0"/>
              <a:t>执行</a:t>
            </a:r>
            <a:r>
              <a:rPr lang="en-US" altLang="zh-CN" sz="1400" b="0" dirty="0" smtClean="0"/>
              <a:t>:  </a:t>
            </a:r>
            <a:r>
              <a:rPr lang="zh-CN" altLang="en-US" sz="1400" b="0" dirty="0" smtClean="0"/>
              <a:t>每台车携带</a:t>
            </a:r>
            <a:r>
              <a:rPr lang="en-US" altLang="zh-CN" sz="1400" b="0" dirty="0" smtClean="0"/>
              <a:t>7</a:t>
            </a:r>
            <a:r>
              <a:rPr lang="zh-CN" altLang="en-US" sz="1400" b="0" dirty="0" smtClean="0"/>
              <a:t>张卡，每周一、周四上午与司机预定交替存储卡</a:t>
            </a:r>
            <a:endParaRPr lang="en-US" altLang="zh-CN" sz="1400" b="0" dirty="0" smtClean="0"/>
          </a:p>
          <a:p>
            <a:pPr>
              <a:buNone/>
            </a:pPr>
            <a:endParaRPr lang="en-US" altLang="zh-CN" sz="1400" b="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881562" y="3714752"/>
          <a:ext cx="4429155" cy="1285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385"/>
                <a:gridCol w="1476385"/>
                <a:gridCol w="1476385"/>
              </a:tblGrid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说明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世博出租车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GS600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21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存储卡</a:t>
                      </a:r>
                      <a:r>
                        <a:rPr lang="en-US" altLang="zh-CN" sz="1200" dirty="0" smtClean="0"/>
                        <a:t>32G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项目进程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096008" y="3071810"/>
            <a:ext cx="3000396" cy="1938992"/>
          </a:xfrm>
          <a:prstGeom prst="chevron">
            <a:avLst>
              <a:gd name="adj" fmla="val 16967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测试与评估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采集与内业生产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222632" y="3038476"/>
            <a:ext cx="3016252" cy="1938992"/>
          </a:xfrm>
          <a:prstGeom prst="chevron">
            <a:avLst>
              <a:gd name="adj" fmla="val 18877"/>
            </a:avLst>
          </a:prstGeom>
          <a:gradFill rotWithShape="1">
            <a:gsLst>
              <a:gs pos="0">
                <a:srgbClr val="DA971E"/>
              </a:gs>
              <a:gs pos="100000">
                <a:srgbClr val="DA971E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wrap="square"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采集系统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影像系统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采集分析和评估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666720" y="3000372"/>
            <a:ext cx="2730500" cy="1938992"/>
          </a:xfrm>
          <a:prstGeom prst="chevron">
            <a:avLst>
              <a:gd name="adj" fmla="val 18877"/>
            </a:avLst>
          </a:prstGeom>
          <a:gradFill rotWithShape="1">
            <a:gsLst>
              <a:gs pos="0">
                <a:srgbClr val="4A71D4"/>
              </a:gs>
              <a:gs pos="100000">
                <a:srgbClr val="4A71D4">
                  <a:gamma/>
                  <a:tint val="60784"/>
                  <a:invGamma/>
                </a:srgb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项目计划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设备选型</a:t>
            </a: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测试和评估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838200" y="2143116"/>
            <a:ext cx="1900222" cy="5651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A71D4"/>
              </a:gs>
              <a:gs pos="100000">
                <a:srgbClr val="4A71D4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 dirty="0" smtClean="0">
                <a:solidFill>
                  <a:srgbClr val="FFFFFF"/>
                </a:solidFill>
              </a:rPr>
              <a:t>项目准备</a:t>
            </a:r>
            <a:endParaRPr lang="en-US" altLang="zh-CN" sz="2000" b="1" dirty="0" smtClean="0">
              <a:solidFill>
                <a:srgbClr val="FFFFFF"/>
              </a:solidFill>
            </a:endParaRPr>
          </a:p>
          <a:p>
            <a:pPr algn="ctr" eaLnBrk="0" hangingPunct="0"/>
            <a:r>
              <a:rPr lang="zh-CN" altLang="en-US" sz="14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1400" b="1" dirty="0" smtClean="0">
                <a:solidFill>
                  <a:srgbClr val="FFFFFF"/>
                </a:solidFill>
              </a:rPr>
              <a:t>2011.11-2012.1)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3619504" y="2143116"/>
            <a:ext cx="2119314" cy="57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A971E"/>
              </a:gs>
              <a:gs pos="100000">
                <a:srgbClr val="DA971E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800" b="1" dirty="0" smtClean="0">
                <a:solidFill>
                  <a:srgbClr val="FFFFFF"/>
                </a:solidFill>
              </a:rPr>
              <a:t>系统设计</a:t>
            </a:r>
            <a:endParaRPr lang="en-US" altLang="zh-CN" sz="1800" b="1" dirty="0" smtClean="0">
              <a:solidFill>
                <a:srgbClr val="FFFFFF"/>
              </a:solidFill>
            </a:endParaRPr>
          </a:p>
          <a:p>
            <a:pPr algn="ctr"/>
            <a:r>
              <a:rPr lang="en-US" altLang="zh-CN" sz="1800" b="1" smtClean="0">
                <a:solidFill>
                  <a:srgbClr val="FFFFFF"/>
                </a:solidFill>
              </a:rPr>
              <a:t>(2012.2-2012.6</a:t>
            </a:r>
            <a:r>
              <a:rPr lang="en-US" altLang="zh-CN" sz="1800" b="1" dirty="0" smtClean="0">
                <a:solidFill>
                  <a:srgbClr val="FFFFFF"/>
                </a:solidFill>
              </a:rPr>
              <a:t>)</a:t>
            </a:r>
            <a:endParaRPr lang="en-US" altLang="zh-CN" sz="1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6443685" y="2143116"/>
            <a:ext cx="2224091" cy="5651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600" b="1" dirty="0" smtClean="0">
                <a:solidFill>
                  <a:srgbClr val="FFFFFF"/>
                </a:solidFill>
              </a:rPr>
              <a:t>测试和运行</a:t>
            </a:r>
            <a:endParaRPr lang="en-US" altLang="zh-CN" sz="1600" b="1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FFFFF"/>
                </a:solidFill>
              </a:rPr>
              <a:t>（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2012.6 – 2012.7</a:t>
            </a:r>
            <a:r>
              <a:rPr lang="zh-CN" altLang="en-US" sz="1600" b="1" dirty="0" smtClean="0">
                <a:solidFill>
                  <a:srgbClr val="FFFFFF"/>
                </a:solidFill>
              </a:rPr>
              <a:t>）</a:t>
            </a:r>
            <a:endParaRPr lang="en-US" altLang="zh-CN" sz="1600" b="1" dirty="0">
              <a:solidFill>
                <a:srgbClr val="FFFFFF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786" y="1928802"/>
            <a:ext cx="5609524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95282" y="1214422"/>
            <a:ext cx="25699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1800" b="1" dirty="0" smtClean="0">
                <a:solidFill>
                  <a:schemeClr val="bg2"/>
                </a:solidFill>
                <a:latin typeface="+mn-lt"/>
                <a:ea typeface="+mn-ea"/>
              </a:rPr>
              <a:t>2.</a:t>
            </a:r>
            <a:r>
              <a:rPr lang="zh-CN" altLang="en-US" sz="1800" b="1" dirty="0" smtClean="0">
                <a:solidFill>
                  <a:schemeClr val="bg2"/>
                </a:solidFill>
                <a:latin typeface="+mn-lt"/>
                <a:ea typeface="+mn-ea"/>
              </a:rPr>
              <a:t>第二阶段进度计划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142984"/>
            <a:ext cx="9144065" cy="5143536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2238356" y="1428736"/>
            <a:ext cx="6572296" cy="2286016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 anchor="t"/>
          <a:lstStyle/>
          <a:p>
            <a:r>
              <a:rPr lang="zh-CN" altLang="en-US" dirty="0" smtClean="0"/>
              <a:t>采集系统</a:t>
            </a:r>
            <a:endParaRPr lang="zh-CN" altLang="en-US" dirty="0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09794" y="1928802"/>
            <a:ext cx="3095625" cy="1652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111125" indent="-111125"/>
            <a:r>
              <a:rPr lang="zh-CN" altLang="en-US" sz="1600" b="1" i="1" dirty="0" smtClean="0">
                <a:solidFill>
                  <a:srgbClr val="000099"/>
                </a:solidFill>
                <a:latin typeface="Arial Narrow" pitchFamily="34" charset="0"/>
              </a:rPr>
              <a:t>采集终端</a:t>
            </a:r>
            <a:endParaRPr lang="en-US" altLang="zh-CN" sz="1600" b="1" i="1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高清影像采集</a:t>
            </a:r>
            <a:endParaRPr lang="en-US" altLang="zh-CN" sz="1400" dirty="0" smtClean="0"/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存储管理、</a:t>
            </a:r>
            <a:r>
              <a:rPr lang="en-US" altLang="zh-CN" sz="1400" dirty="0" smtClean="0"/>
              <a:t>8x16</a:t>
            </a:r>
            <a:r>
              <a:rPr lang="zh-CN" altLang="en-US" sz="1400" dirty="0" smtClean="0"/>
              <a:t>日视频存储</a:t>
            </a:r>
            <a:endParaRPr lang="en-US" altLang="zh-CN" sz="1400" dirty="0" smtClean="0"/>
          </a:p>
          <a:p>
            <a:pPr marL="111125" indent="-111125">
              <a:buFontTx/>
              <a:buChar char="•"/>
            </a:pPr>
            <a:r>
              <a:rPr lang="zh-CN" altLang="en-US" sz="1400" dirty="0" smtClean="0"/>
              <a:t>实时轨迹和状态监控</a:t>
            </a:r>
            <a:endParaRPr lang="en-US" altLang="zh-CN" sz="1400" dirty="0" smtClean="0"/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738422" y="2928934"/>
            <a:ext cx="1071570" cy="512763"/>
            <a:chOff x="659" y="932"/>
            <a:chExt cx="3010" cy="929"/>
          </a:xfrm>
        </p:grpSpPr>
        <p:sp>
          <p:nvSpPr>
            <p:cNvPr id="19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影像采集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4024306" y="2928934"/>
            <a:ext cx="1071570" cy="512763"/>
            <a:chOff x="659" y="932"/>
            <a:chExt cx="3010" cy="929"/>
          </a:xfrm>
        </p:grpSpPr>
        <p:sp>
          <p:nvSpPr>
            <p:cNvPr id="24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存储控制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26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5595964" y="1928802"/>
            <a:ext cx="3071812" cy="16319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99CCFF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marL="111125" indent="-111125" eaLnBrk="0" hangingPunct="0"/>
            <a:r>
              <a:rPr lang="zh-CN" altLang="en-US" sz="1600" b="1" dirty="0" smtClean="0">
                <a:solidFill>
                  <a:schemeClr val="accent5">
                    <a:lumMod val="25000"/>
                  </a:schemeClr>
                </a:solidFill>
                <a:latin typeface="Arial Narrow" pitchFamily="34" charset="0"/>
              </a:rPr>
              <a:t>终端管理平台</a:t>
            </a:r>
            <a:endParaRPr lang="en-US" altLang="zh-CN" sz="1600" b="1" dirty="0">
              <a:solidFill>
                <a:schemeClr val="accent5">
                  <a:lumMod val="25000"/>
                </a:schemeClr>
              </a:solidFill>
              <a:latin typeface="Arial Narrow" pitchFamily="34" charset="0"/>
            </a:endParaRPr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作业区域调度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远程监控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数据维护规划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zh-CN" altLang="en-US" sz="1400" dirty="0" smtClean="0"/>
              <a:t>设备管理</a:t>
            </a:r>
            <a:endParaRPr lang="en-US" altLang="zh-CN" sz="1400" dirty="0" smtClean="0"/>
          </a:p>
          <a:p>
            <a:pPr marL="111125" indent="-111125" eaLnBrk="0" hangingPunct="0">
              <a:buFontTx/>
              <a:buChar char="•"/>
            </a:pPr>
            <a:r>
              <a:rPr lang="en-US" altLang="zh-CN" sz="1400" dirty="0" smtClean="0"/>
              <a:t>…</a:t>
            </a:r>
          </a:p>
          <a:p>
            <a:pPr marL="111125" indent="-111125" eaLnBrk="0" hangingPunct="0"/>
            <a:endParaRPr lang="en-US" altLang="zh-CN" sz="1400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111125" indent="-111125" eaLnBrk="0" hangingPunct="0"/>
            <a:endParaRPr lang="en-US" altLang="zh-CN" sz="1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30" name="Picture 14" descr="Databas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20" y="2857496"/>
            <a:ext cx="625475" cy="504825"/>
          </a:xfrm>
          <a:prstGeom prst="rect">
            <a:avLst/>
          </a:prstGeom>
          <a:noFill/>
        </p:spPr>
      </p:pic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7239016" y="2143116"/>
            <a:ext cx="1285884" cy="512763"/>
            <a:chOff x="659" y="932"/>
            <a:chExt cx="3010" cy="929"/>
          </a:xfrm>
        </p:grpSpPr>
        <p:sp>
          <p:nvSpPr>
            <p:cNvPr id="32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400" dirty="0" smtClean="0">
                  <a:solidFill>
                    <a:schemeClr val="accent3"/>
                  </a:solidFill>
                </a:rPr>
                <a:t>服务器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34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 bwMode="auto">
          <a:xfrm>
            <a:off x="3667116" y="3214686"/>
            <a:ext cx="358614" cy="1263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形状 40"/>
          <p:cNvCxnSpPr>
            <a:endCxn id="30" idx="1"/>
          </p:cNvCxnSpPr>
          <p:nvPr/>
        </p:nvCxnSpPr>
        <p:spPr bwMode="auto">
          <a:xfrm rot="16200000" flipH="1">
            <a:off x="7470000" y="2769388"/>
            <a:ext cx="466727" cy="214314"/>
          </a:xfrm>
          <a:prstGeom prst="bentConnector2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953396" y="329487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gray">
          <a:xfrm>
            <a:off x="5024438" y="1714488"/>
            <a:ext cx="857256" cy="42862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13"/>
          <p:cNvSpPr>
            <a:spLocks/>
          </p:cNvSpPr>
          <p:nvPr/>
        </p:nvSpPr>
        <p:spPr bwMode="gray">
          <a:xfrm rot="10800000">
            <a:off x="5024438" y="3357562"/>
            <a:ext cx="857256" cy="42862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0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2238356" y="4071942"/>
            <a:ext cx="6572296" cy="2000265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rgbClr val="ADADAD">
                <a:alpha val="50000"/>
              </a:srgbClr>
            </a:outerShdw>
          </a:effectLst>
        </p:spPr>
        <p:txBody>
          <a:bodyPr wrap="none"/>
          <a:lstStyle/>
          <a:p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影像系统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54" name="Picture 14" descr="Databas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43" y="4495812"/>
            <a:ext cx="625475" cy="504825"/>
          </a:xfrm>
          <a:prstGeom prst="rect">
            <a:avLst/>
          </a:prstGeom>
          <a:noFill/>
        </p:spPr>
      </p:pic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6524635" y="4487874"/>
            <a:ext cx="1071570" cy="512763"/>
            <a:chOff x="659" y="932"/>
            <a:chExt cx="3010" cy="929"/>
          </a:xfrm>
        </p:grpSpPr>
        <p:sp>
          <p:nvSpPr>
            <p:cNvPr id="61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存储控制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63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14"/>
          <p:cNvGrpSpPr>
            <a:grpSpLocks/>
          </p:cNvGrpSpPr>
          <p:nvPr/>
        </p:nvGrpSpPr>
        <p:grpSpPr bwMode="auto">
          <a:xfrm>
            <a:off x="5238751" y="4487874"/>
            <a:ext cx="1071570" cy="512763"/>
            <a:chOff x="659" y="932"/>
            <a:chExt cx="3010" cy="929"/>
          </a:xfrm>
        </p:grpSpPr>
        <p:sp>
          <p:nvSpPr>
            <p:cNvPr id="66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06699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adFill rotWithShape="0">
              <a:gsLst>
                <a:gs pos="0">
                  <a:srgbClr val="021245"/>
                </a:gs>
                <a:gs pos="50000">
                  <a:srgbClr val="063DE8"/>
                </a:gs>
                <a:gs pos="100000">
                  <a:srgbClr val="021245"/>
                </a:gs>
              </a:gsLst>
              <a:lin ang="2700000" scaled="1"/>
            </a:gradFill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400" dirty="0" smtClean="0">
                  <a:solidFill>
                    <a:schemeClr val="accent3"/>
                  </a:solidFill>
                </a:rPr>
                <a:t>存储节点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sp>
          <p:nvSpPr>
            <p:cNvPr id="68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solidFill>
              <a:srgbClr val="618FFD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solidFill>
              <a:srgbClr val="00279F"/>
            </a:solidFill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14"/>
          <p:cNvGrpSpPr>
            <a:grpSpLocks/>
          </p:cNvGrpSpPr>
          <p:nvPr/>
        </p:nvGrpSpPr>
        <p:grpSpPr bwMode="auto">
          <a:xfrm>
            <a:off x="5238751" y="5286389"/>
            <a:ext cx="1071570" cy="512763"/>
            <a:chOff x="659" y="932"/>
            <a:chExt cx="3010" cy="929"/>
          </a:xfr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</p:grpSpPr>
        <p:sp>
          <p:nvSpPr>
            <p:cNvPr id="71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p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200" dirty="0" smtClean="0">
                  <a:solidFill>
                    <a:schemeClr val="accent3"/>
                  </a:solidFill>
                </a:rPr>
                <a:t>管理控制台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3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14"/>
          <p:cNvGrpSpPr>
            <a:grpSpLocks/>
          </p:cNvGrpSpPr>
          <p:nvPr/>
        </p:nvGrpSpPr>
        <p:grpSpPr bwMode="auto">
          <a:xfrm>
            <a:off x="6524635" y="5273692"/>
            <a:ext cx="1071570" cy="512763"/>
            <a:chOff x="659" y="932"/>
            <a:chExt cx="3010" cy="929"/>
          </a:xfr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0"/>
          </a:gradFill>
        </p:grpSpPr>
        <p:sp>
          <p:nvSpPr>
            <p:cNvPr id="76" name="Freeform 2"/>
            <p:cNvSpPr>
              <a:spLocks/>
            </p:cNvSpPr>
            <p:nvPr/>
          </p:nvSpPr>
          <p:spPr bwMode="auto">
            <a:xfrm>
              <a:off x="2426" y="1590"/>
              <a:ext cx="1243" cy="271"/>
            </a:xfrm>
            <a:custGeom>
              <a:avLst/>
              <a:gdLst>
                <a:gd name="T0" fmla="*/ 0 w 1105"/>
                <a:gd name="T1" fmla="*/ 240 h 241"/>
                <a:gd name="T2" fmla="*/ 672 w 1105"/>
                <a:gd name="T3" fmla="*/ 240 h 241"/>
                <a:gd name="T4" fmla="*/ 1104 w 1105"/>
                <a:gd name="T5" fmla="*/ 0 h 241"/>
                <a:gd name="T6" fmla="*/ 432 w 1105"/>
                <a:gd name="T7" fmla="*/ 0 h 241"/>
                <a:gd name="T8" fmla="*/ 0 w 1105"/>
                <a:gd name="T9" fmla="*/ 24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241"/>
                <a:gd name="T17" fmla="*/ 1105 w 1105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241">
                  <a:moveTo>
                    <a:pt x="0" y="240"/>
                  </a:moveTo>
                  <a:lnTo>
                    <a:pt x="672" y="240"/>
                  </a:lnTo>
                  <a:lnTo>
                    <a:pt x="1104" y="0"/>
                  </a:lnTo>
                  <a:lnTo>
                    <a:pt x="432" y="0"/>
                  </a:lnTo>
                  <a:lnTo>
                    <a:pt x="0" y="240"/>
                  </a:lnTo>
                </a:path>
              </a:pathLst>
            </a:custGeom>
            <a:grp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663" y="1044"/>
              <a:ext cx="2496" cy="816"/>
            </a:xfrm>
            <a:prstGeom prst="rect">
              <a:avLst/>
            </a:prstGeom>
            <a:grpFill/>
            <a:ln w="127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200" dirty="0" smtClean="0">
                  <a:solidFill>
                    <a:schemeClr val="accent3"/>
                  </a:solidFill>
                </a:rPr>
                <a:t>SDK</a:t>
              </a:r>
              <a:r>
                <a:rPr lang="zh-CN" altLang="en-US" sz="1200" dirty="0" smtClean="0">
                  <a:solidFill>
                    <a:schemeClr val="accent3"/>
                  </a:solidFill>
                </a:rPr>
                <a:t>接口</a:t>
              </a:r>
              <a:endParaRPr lang="zh-CN" alt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78" name="Freeform 4"/>
            <p:cNvSpPr>
              <a:spLocks/>
            </p:cNvSpPr>
            <p:nvPr/>
          </p:nvSpPr>
          <p:spPr bwMode="auto">
            <a:xfrm>
              <a:off x="659" y="936"/>
              <a:ext cx="2584" cy="108"/>
            </a:xfrm>
            <a:custGeom>
              <a:avLst/>
              <a:gdLst>
                <a:gd name="T0" fmla="*/ 0 w 2584"/>
                <a:gd name="T1" fmla="*/ 104 h 108"/>
                <a:gd name="T2" fmla="*/ 100 w 2584"/>
                <a:gd name="T3" fmla="*/ 0 h 108"/>
                <a:gd name="T4" fmla="*/ 2584 w 2584"/>
                <a:gd name="T5" fmla="*/ 0 h 108"/>
                <a:gd name="T6" fmla="*/ 2524 w 2584"/>
                <a:gd name="T7" fmla="*/ 108 h 108"/>
                <a:gd name="T8" fmla="*/ 0 w 2584"/>
                <a:gd name="T9" fmla="*/ 10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4"/>
                <a:gd name="T16" fmla="*/ 0 h 108"/>
                <a:gd name="T17" fmla="*/ 2584 w 2584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4" h="108">
                  <a:moveTo>
                    <a:pt x="0" y="104"/>
                  </a:moveTo>
                  <a:lnTo>
                    <a:pt x="100" y="0"/>
                  </a:lnTo>
                  <a:lnTo>
                    <a:pt x="2584" y="0"/>
                  </a:lnTo>
                  <a:lnTo>
                    <a:pt x="2524" y="108"/>
                  </a:lnTo>
                  <a:lnTo>
                    <a:pt x="0" y="104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3159" y="932"/>
              <a:ext cx="95" cy="928"/>
            </a:xfrm>
            <a:custGeom>
              <a:avLst/>
              <a:gdLst>
                <a:gd name="T0" fmla="*/ 12 w 95"/>
                <a:gd name="T1" fmla="*/ 928 h 928"/>
                <a:gd name="T2" fmla="*/ 95 w 95"/>
                <a:gd name="T3" fmla="*/ 772 h 928"/>
                <a:gd name="T4" fmla="*/ 95 w 95"/>
                <a:gd name="T5" fmla="*/ 0 h 928"/>
                <a:gd name="T6" fmla="*/ 0 w 95"/>
                <a:gd name="T7" fmla="*/ 112 h 928"/>
                <a:gd name="T8" fmla="*/ 0 w 95"/>
                <a:gd name="T9" fmla="*/ 916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28"/>
                <a:gd name="T17" fmla="*/ 95 w 95"/>
                <a:gd name="T18" fmla="*/ 928 h 9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28">
                  <a:moveTo>
                    <a:pt x="12" y="928"/>
                  </a:moveTo>
                  <a:lnTo>
                    <a:pt x="95" y="772"/>
                  </a:lnTo>
                  <a:lnTo>
                    <a:pt x="95" y="0"/>
                  </a:lnTo>
                  <a:lnTo>
                    <a:pt x="0" y="112"/>
                  </a:lnTo>
                  <a:lnTo>
                    <a:pt x="0" y="916"/>
                  </a:lnTo>
                </a:path>
              </a:pathLst>
            </a:custGeom>
            <a:grpFill/>
            <a:ln w="12700" cap="rnd">
              <a:solidFill>
                <a:srgbClr val="99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9"/>
          <p:cNvSpPr txBox="1">
            <a:spLocks noChangeArrowheads="1"/>
          </p:cNvSpPr>
          <p:nvPr/>
        </p:nvSpPr>
        <p:spPr bwMode="auto">
          <a:xfrm>
            <a:off x="2381232" y="4500570"/>
            <a:ext cx="23876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集中管理、海量存储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兼容作业存储方式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dirty="0" smtClean="0"/>
              <a:t>提供外部系统访问影像的编程接口</a:t>
            </a:r>
            <a:endParaRPr lang="en-US" altLang="zh-CN" sz="1400" dirty="0" smtClean="0"/>
          </a:p>
          <a:p>
            <a:pPr marL="231775" indent="-231775" algn="just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 dirty="0" smtClean="0">
                <a:solidFill>
                  <a:srgbClr val="000000"/>
                </a:solidFill>
                <a:latin typeface="Arial Narrow" pitchFamily="34" charset="0"/>
              </a:rPr>
              <a:t>….</a:t>
            </a:r>
          </a:p>
        </p:txBody>
      </p:sp>
      <p:cxnSp>
        <p:nvCxnSpPr>
          <p:cNvPr id="90" name="直接连接符 89"/>
          <p:cNvCxnSpPr/>
          <p:nvPr/>
        </p:nvCxnSpPr>
        <p:spPr bwMode="auto">
          <a:xfrm rot="5400000">
            <a:off x="5596735" y="5143513"/>
            <a:ext cx="285752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5738817" y="5143513"/>
            <a:ext cx="221457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>
            <a:off x="7881957" y="5072075"/>
            <a:ext cx="142876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rot="5400000">
            <a:off x="6881031" y="5143513"/>
            <a:ext cx="285752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930353" y="495334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gray">
          <a:xfrm flipV="1">
            <a:off x="6624654" y="3643314"/>
            <a:ext cx="614362" cy="500066"/>
          </a:xfrm>
          <a:prstGeom prst="upArrow">
            <a:avLst>
              <a:gd name="adj1" fmla="val 50000"/>
              <a:gd name="adj2" fmla="val 49241"/>
            </a:avLst>
          </a:prstGeom>
          <a:gradFill rotWithShape="0">
            <a:gsLst>
              <a:gs pos="0">
                <a:srgbClr val="FFFFFF"/>
              </a:gs>
              <a:gs pos="100000">
                <a:srgbClr val="0080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gray">
          <a:xfrm flipV="1">
            <a:off x="3481382" y="3643314"/>
            <a:ext cx="614362" cy="500066"/>
          </a:xfrm>
          <a:prstGeom prst="upArrow">
            <a:avLst>
              <a:gd name="adj1" fmla="val 50000"/>
              <a:gd name="adj2" fmla="val 49241"/>
            </a:avLst>
          </a:prstGeom>
          <a:gradFill rotWithShape="0">
            <a:gsLst>
              <a:gs pos="0">
                <a:srgbClr val="FFFFFF"/>
              </a:gs>
              <a:gs pos="100000">
                <a:srgbClr val="0080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采集系统</a:t>
            </a:r>
            <a:endParaRPr lang="en-US" altLang="zh-CN" dirty="0" smtClean="0"/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3.1.1.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/>
              <a:t>高清画质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达到</a:t>
            </a:r>
            <a:r>
              <a:rPr lang="en-US" altLang="zh-CN" sz="1200" b="0" dirty="0" smtClean="0"/>
              <a:t>1080p 25fps</a:t>
            </a:r>
            <a:r>
              <a:rPr lang="zh-CN" altLang="en-US" sz="1200" b="0" dirty="0" smtClean="0"/>
              <a:t>效果，</a:t>
            </a:r>
            <a:r>
              <a:rPr lang="en-US" altLang="zh-CN" sz="1200" b="0" dirty="0" smtClean="0"/>
              <a:t> </a:t>
            </a:r>
            <a:r>
              <a:rPr lang="zh-CN" altLang="en-US" sz="1200" b="0" dirty="0" smtClean="0"/>
              <a:t>满足内业作业对道路、路牌、交通标志清晰识别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大容量、长时间存储</a:t>
            </a:r>
            <a:r>
              <a:rPr lang="en-US" altLang="zh-CN" sz="1200" b="0" dirty="0" smtClean="0"/>
              <a:t>: </a:t>
            </a:r>
            <a:r>
              <a:rPr lang="zh-CN" altLang="en-US" sz="1200" b="0" dirty="0" smtClean="0"/>
              <a:t>  支持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</a:t>
            </a:r>
            <a:r>
              <a:rPr lang="en-US" altLang="zh-CN" sz="1200" b="0" dirty="0" smtClean="0"/>
              <a:t> x 16</a:t>
            </a:r>
            <a:r>
              <a:rPr lang="zh-CN" altLang="en-US" sz="1200" b="0" dirty="0" smtClean="0"/>
              <a:t>天存储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实时监控</a:t>
            </a:r>
            <a:r>
              <a:rPr lang="en-US" altLang="zh-CN" sz="1200" b="0" dirty="0" smtClean="0"/>
              <a:t>:  </a:t>
            </a:r>
            <a:r>
              <a:rPr lang="zh-CN" altLang="en-US" sz="1200" b="0" dirty="0" smtClean="0"/>
              <a:t>通过</a:t>
            </a:r>
            <a:r>
              <a:rPr lang="en-US" altLang="zh-CN" sz="1200" b="0" dirty="0" smtClean="0"/>
              <a:t>GPRS</a:t>
            </a:r>
            <a:r>
              <a:rPr lang="zh-CN" altLang="en-US" sz="1200" b="0" dirty="0" smtClean="0"/>
              <a:t>网络实时传递轨迹和设备运行状态到中心管理平台便于统一管理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采集调度： 中心平台下发区域采集策略到设备，设备根据策略启、停录像，保证存储空间最大利用率和降低存储卡写损耗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集成度： 设备模块和功能高度集成，电源、</a:t>
            </a:r>
            <a:r>
              <a:rPr lang="en-US" altLang="zh-CN" sz="1200" b="0" dirty="0" smtClean="0"/>
              <a:t>GPS</a:t>
            </a:r>
            <a:r>
              <a:rPr lang="zh-CN" altLang="en-US" sz="1200" b="0" dirty="0" smtClean="0"/>
              <a:t>、</a:t>
            </a:r>
            <a:r>
              <a:rPr lang="en-US" altLang="zh-CN" sz="1200" b="0" dirty="0" smtClean="0"/>
              <a:t>GPRS</a:t>
            </a:r>
            <a:r>
              <a:rPr lang="zh-CN" altLang="en-US" sz="1200" b="0" dirty="0" smtClean="0"/>
              <a:t>、存储、天线等模块设计合理，尽量降低与外部设备的耦合度。体积</a:t>
            </a:r>
            <a:r>
              <a:rPr lang="zh-CN" altLang="en-US" sz="1200" b="0" dirty="0" smtClean="0"/>
              <a:t>小</a:t>
            </a:r>
            <a:r>
              <a:rPr lang="zh-CN" altLang="en-US" sz="1200" b="0" dirty="0" smtClean="0"/>
              <a:t>、方便</a:t>
            </a:r>
            <a:r>
              <a:rPr lang="zh-CN" altLang="en-US" sz="1200" b="0" dirty="0" smtClean="0"/>
              <a:t>安</a:t>
            </a:r>
            <a:r>
              <a:rPr lang="zh-CN" altLang="en-US" sz="1200" b="0" dirty="0" smtClean="0"/>
              <a:t>装和日常维</a:t>
            </a:r>
            <a:r>
              <a:rPr lang="zh-CN" altLang="en-US" sz="1200" b="0" dirty="0" smtClean="0"/>
              <a:t>护</a:t>
            </a:r>
            <a:endParaRPr lang="en-US" altLang="zh-CN" sz="1200" b="0" dirty="0" smtClean="0"/>
          </a:p>
          <a:p>
            <a:r>
              <a:rPr lang="zh-CN" altLang="en-US" sz="1200" b="0" dirty="0" smtClean="0"/>
              <a:t>安全和稳定性： 设备工作温度 </a:t>
            </a:r>
            <a:r>
              <a:rPr lang="en-US" altLang="zh-CN" sz="1200" b="0" dirty="0" smtClean="0"/>
              <a:t>-10 ~60</a:t>
            </a:r>
            <a:r>
              <a:rPr lang="zh-CN" altLang="en-US" sz="1200" b="0" dirty="0" smtClean="0"/>
              <a:t>；硬件和软件工作稳定；模具和支架设计合理，不能有明显的缝隙和松动现象</a:t>
            </a: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4" cy="207170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3.1.2.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200" b="0" dirty="0" smtClean="0"/>
              <a:t>目前市场没有完全满足采集需求的现成设备。行业使用的车载</a:t>
            </a:r>
            <a:r>
              <a:rPr lang="en-US" altLang="zh-CN" sz="1200" b="0" dirty="0" smtClean="0"/>
              <a:t>DVR</a:t>
            </a:r>
            <a:r>
              <a:rPr lang="zh-CN" altLang="en-US" sz="1200" b="0" dirty="0" smtClean="0"/>
              <a:t>设备画质最能支持到</a:t>
            </a:r>
            <a:r>
              <a:rPr lang="en-US" altLang="zh-CN" sz="1200" b="0" dirty="0" smtClean="0"/>
              <a:t>D1</a:t>
            </a:r>
            <a:r>
              <a:rPr lang="zh-CN" altLang="en-US" sz="1200" b="0" dirty="0" smtClean="0"/>
              <a:t>效果，但不能达到内业作业要求；达到</a:t>
            </a:r>
            <a:r>
              <a:rPr lang="en-US" altLang="zh-CN" sz="1200" b="0" dirty="0" smtClean="0"/>
              <a:t>1080p</a:t>
            </a:r>
            <a:r>
              <a:rPr lang="zh-CN" altLang="en-US" sz="1200" b="0" dirty="0" smtClean="0"/>
              <a:t>高清</a:t>
            </a:r>
            <a:r>
              <a:rPr lang="zh-CN" altLang="en-US" sz="1200" b="0" dirty="0" smtClean="0"/>
              <a:t>度且</a:t>
            </a:r>
            <a:r>
              <a:rPr lang="zh-CN" altLang="en-US" sz="1200" b="0" dirty="0" smtClean="0"/>
              <a:t>具有</a:t>
            </a:r>
            <a:r>
              <a:rPr lang="en-US" altLang="zh-CN" sz="1200" b="0" dirty="0" smtClean="0"/>
              <a:t>GPS</a:t>
            </a:r>
            <a:r>
              <a:rPr lang="zh-CN" altLang="en-US" sz="1200" b="0" dirty="0" smtClean="0"/>
              <a:t>、大存储容量的设备少之又少，</a:t>
            </a:r>
            <a:r>
              <a:rPr lang="en-US" altLang="zh-CN" sz="1200" b="0" dirty="0" smtClean="0"/>
              <a:t>DOD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是唯一一款满足要求的设备。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gs600</a:t>
            </a:r>
            <a:r>
              <a:rPr lang="zh-CN" altLang="en-US" sz="1200" b="0" dirty="0" smtClean="0"/>
              <a:t>是专为消费市场设计的产品，其不足之处在于</a:t>
            </a:r>
            <a:r>
              <a:rPr lang="en-US" altLang="zh-CN" sz="1200" b="0" dirty="0" smtClean="0"/>
              <a:t>:  </a:t>
            </a:r>
          </a:p>
          <a:p>
            <a:pPr>
              <a:buNone/>
            </a:pPr>
            <a:r>
              <a:rPr lang="en-US" altLang="zh-CN" sz="1200" b="0" dirty="0" smtClean="0"/>
              <a:t>	1.</a:t>
            </a:r>
            <a:r>
              <a:rPr lang="zh-CN" altLang="en-US" sz="1200" b="0" dirty="0" smtClean="0"/>
              <a:t>无主机时钟</a:t>
            </a:r>
            <a:r>
              <a:rPr lang="zh-CN" altLang="en-US" sz="1200" b="0" dirty="0" smtClean="0"/>
              <a:t>，</a:t>
            </a:r>
            <a:r>
              <a:rPr lang="en-US" altLang="zh-CN" sz="1200" b="0" dirty="0" err="1" smtClean="0"/>
              <a:t>gps</a:t>
            </a:r>
            <a:r>
              <a:rPr lang="zh-CN" altLang="en-US" sz="1200" b="0" dirty="0" smtClean="0"/>
              <a:t>时间作为主机时间</a:t>
            </a:r>
            <a:r>
              <a:rPr lang="en-US" altLang="zh-CN" sz="1200" b="0" dirty="0" smtClean="0"/>
              <a:t>	3.</a:t>
            </a:r>
            <a:r>
              <a:rPr lang="zh-CN" altLang="en-US" sz="1200" b="0" dirty="0" smtClean="0"/>
              <a:t>单一的存储卡，最大支持</a:t>
            </a:r>
            <a:r>
              <a:rPr lang="en-US" altLang="zh-CN" sz="1200" b="0" dirty="0" smtClean="0"/>
              <a:t>32G</a:t>
            </a:r>
            <a:r>
              <a:rPr lang="zh-CN" altLang="en-US" sz="1200" b="0" dirty="0" smtClean="0"/>
              <a:t>，</a:t>
            </a:r>
            <a:r>
              <a:rPr lang="en-US" altLang="zh-CN" sz="1200" b="0" dirty="0" smtClean="0"/>
              <a:t>1080p</a:t>
            </a:r>
            <a:r>
              <a:rPr lang="zh-CN" altLang="en-US" sz="1200" b="0" dirty="0" smtClean="0"/>
              <a:t>单卡支持</a:t>
            </a:r>
            <a:r>
              <a:rPr lang="en-US" altLang="zh-CN" sz="1200" b="0" dirty="0" smtClean="0"/>
              <a:t>8</a:t>
            </a:r>
            <a:r>
              <a:rPr lang="zh-CN" altLang="en-US" sz="1200" b="0" dirty="0" smtClean="0"/>
              <a:t>小时影像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2.</a:t>
            </a:r>
            <a:r>
              <a:rPr lang="zh-CN" altLang="en-US" sz="1200" b="0" dirty="0" smtClean="0"/>
              <a:t>无法配置录像启、停时间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上电工作</a:t>
            </a:r>
            <a:r>
              <a:rPr lang="en-US" altLang="zh-CN" sz="1200" b="0" dirty="0" smtClean="0"/>
              <a:t>)	4.</a:t>
            </a:r>
            <a:r>
              <a:rPr lang="zh-CN" altLang="en-US" sz="1200" b="0" dirty="0" smtClean="0"/>
              <a:t>封闭系统，</a:t>
            </a:r>
            <a:r>
              <a:rPr lang="zh-CN" altLang="en-US" sz="1200" b="0" dirty="0" smtClean="0"/>
              <a:t>无对外的开</a:t>
            </a:r>
            <a:r>
              <a:rPr lang="zh-CN" altLang="en-US" sz="1200" b="0" dirty="0" smtClean="0"/>
              <a:t>发、应用接口</a:t>
            </a: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92" y="3786190"/>
            <a:ext cx="271431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6" y="3643314"/>
            <a:ext cx="4071967" cy="226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 txBox="1">
            <a:spLocks/>
          </p:cNvSpPr>
          <p:nvPr/>
        </p:nvSpPr>
        <p:spPr bwMode="auto">
          <a:xfrm>
            <a:off x="2881298" y="3429000"/>
            <a:ext cx="4000528" cy="28575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1920 x 1080@30FPS</a:t>
            </a: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FULL HD video resolution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Loop recording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USB data reader mode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Wide vision angle 120 degree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Support to 64GB Micro SD card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Vehicle engine started, video recording starts automatically.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AV OUT or HDMI output, USB data reader mode available.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GPS logger in GPS Google earth map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Collision Data protection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Re-play video data via IR remote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Infrared Laser proofread : for checking the view angle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Quick data deletion hole operation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Stop voice recording function: press pause button</a:t>
            </a:r>
            <a:b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of voice recording( 1 minutes) it will stop voice record. </a:t>
            </a:r>
            <a:b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After 1 minutes, start voice record again.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Vehicle speed and time &amp; Date on video.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15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472" y="600076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 u="sng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DOG  GS600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4570" y="2928934"/>
            <a:ext cx="1143008" cy="9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406" y="1428736"/>
            <a:ext cx="3571900" cy="2786082"/>
          </a:xfrm>
        </p:spPr>
        <p:txBody>
          <a:bodyPr/>
          <a:lstStyle/>
          <a:p>
            <a:pPr>
              <a:buNone/>
            </a:pP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解决了高清影像质量问题，开发扩展卡来增</a:t>
            </a:r>
            <a:r>
              <a:rPr lang="zh-CN" altLang="en-US" sz="1200" b="0" dirty="0" smtClean="0"/>
              <a:t>加管理控制功</a:t>
            </a:r>
            <a:r>
              <a:rPr lang="zh-CN" altLang="en-US" sz="1200" b="0" dirty="0" smtClean="0"/>
              <a:t>能，并将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和扩展卡等部件整合成一个独立采集终端设备。</a:t>
            </a:r>
            <a:endParaRPr lang="en-US" altLang="zh-CN" sz="1200" b="0" dirty="0" smtClean="0"/>
          </a:p>
          <a:p>
            <a:pPr>
              <a:buNone/>
            </a:pPr>
            <a:r>
              <a:rPr lang="zh-CN" altLang="en-US" sz="1200" b="0" dirty="0" smtClean="0"/>
              <a:t>扩展卡模块构成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200" b="0" dirty="0" smtClean="0"/>
              <a:t>1.GPS</a:t>
            </a:r>
            <a:r>
              <a:rPr lang="zh-CN" altLang="en-US" sz="1200" b="0" dirty="0" smtClean="0"/>
              <a:t>模块</a:t>
            </a:r>
            <a:r>
              <a:rPr lang="en-US" altLang="zh-CN" sz="1200" b="0" dirty="0" smtClean="0"/>
              <a:t>: 	</a:t>
            </a:r>
            <a:r>
              <a:rPr lang="zh-CN" altLang="en-US" sz="1200" b="0" dirty="0" smtClean="0"/>
              <a:t>远程实时轨迹监控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2.GSM</a:t>
            </a:r>
            <a:r>
              <a:rPr lang="zh-CN" altLang="en-US" sz="1200" b="0" dirty="0" smtClean="0"/>
              <a:t>模块</a:t>
            </a:r>
            <a:r>
              <a:rPr lang="en-US" altLang="zh-CN" sz="1200" b="0" dirty="0" smtClean="0"/>
              <a:t>: 	</a:t>
            </a:r>
            <a:r>
              <a:rPr lang="zh-CN" altLang="en-US" sz="1200" b="0" dirty="0" smtClean="0"/>
              <a:t>提供中心平台通信链路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3.MCU:  	</a:t>
            </a:r>
            <a:r>
              <a:rPr lang="zh-CN" altLang="en-US" sz="1200" b="0" dirty="0" smtClean="0"/>
              <a:t>控制处理器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4.SD ARRAY</a:t>
            </a:r>
            <a:r>
              <a:rPr lang="zh-CN" altLang="en-US" sz="1200" b="0" dirty="0" smtClean="0"/>
              <a:t>： 存储卡整列，桥接到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存储接口，用于海量存储影像数据</a:t>
            </a:r>
            <a:endParaRPr lang="en-US" altLang="zh-CN" sz="1200" b="0" dirty="0" smtClean="0"/>
          </a:p>
          <a:p>
            <a:pPr>
              <a:buNone/>
            </a:pPr>
            <a:endParaRPr lang="en-US" altLang="zh-CN" sz="1200" b="0" dirty="0" smtClean="0"/>
          </a:p>
          <a:p>
            <a:pPr>
              <a:buNone/>
            </a:pPr>
            <a:endParaRPr lang="en-US" altLang="zh-CN" b="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20" y="1928802"/>
            <a:ext cx="17783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 descr="C:\Users\ADMINI~1\AppData\Local\Temp\SNAGHTML124456a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3198" y="1432928"/>
            <a:ext cx="1928826" cy="156744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8488" y="637912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采集部分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7380" y="414338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采集终端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24570" y="2285992"/>
            <a:ext cx="57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4167182" y="1285860"/>
            <a:ext cx="4786346" cy="278608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113038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8239148" y="4421776"/>
            <a:ext cx="785818" cy="1588"/>
          </a:xfrm>
          <a:prstGeom prst="line">
            <a:avLst/>
          </a:prstGeom>
          <a:solidFill>
            <a:schemeClr val="folHlink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596074" y="158036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206" y="3366315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卡阵列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4570" y="378619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GSM/GPS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天线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7182" y="4690600"/>
            <a:ext cx="2143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1080p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影像采集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H.264 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模块，天线内置或外接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单卡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32G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3198" y="4643446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设备电源控制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录像起停控制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GSM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通信，传送设备状态，接收中心控制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位置，根据配置规则控制录像启停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卡阵列存储，单卡每天存储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小时，每天切换到不同的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，实现海量存储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68" y="2643182"/>
            <a:ext cx="927840" cy="686151"/>
          </a:xfrm>
          <a:prstGeom prst="rect">
            <a:avLst/>
          </a:prstGeom>
          <a:noFill/>
        </p:spPr>
      </p:pic>
      <p:pic>
        <p:nvPicPr>
          <p:cNvPr id="23" name="Picture 10" descr="C:\Users\ADMINI~1\AppData\Local\Temp\SNAGHTML125016c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1958" y="2285992"/>
            <a:ext cx="927840" cy="686151"/>
          </a:xfrm>
          <a:prstGeom prst="rect">
            <a:avLst/>
          </a:prstGeom>
          <a:noFill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654" y="4357694"/>
            <a:ext cx="392481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8" y="1214422"/>
            <a:ext cx="9144065" cy="5072098"/>
          </a:xfrm>
        </p:spPr>
        <p:txBody>
          <a:bodyPr/>
          <a:lstStyle/>
          <a:p>
            <a:r>
              <a:rPr lang="en-US" altLang="zh-CN" sz="1600" dirty="0" smtClean="0"/>
              <a:t>3.1.3.</a:t>
            </a:r>
            <a:r>
              <a:rPr lang="zh-CN" altLang="en-US" sz="1600" dirty="0" smtClean="0"/>
              <a:t>系统软件构成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400" b="0" dirty="0" smtClean="0"/>
              <a:t>1. </a:t>
            </a:r>
            <a:r>
              <a:rPr lang="zh-CN" altLang="en-US" sz="1400" b="0" dirty="0" smtClean="0"/>
              <a:t>主机控制软件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200" b="0" dirty="0" smtClean="0"/>
              <a:t>运行环境</a:t>
            </a:r>
            <a:r>
              <a:rPr lang="en-US" altLang="zh-CN" sz="1200" b="0" dirty="0" smtClean="0"/>
              <a:t>: 	NXP LPC2300 , </a:t>
            </a:r>
            <a:r>
              <a:rPr lang="en-US" sz="1200" dirty="0" err="1" smtClean="0"/>
              <a:t>uC</a:t>
            </a:r>
            <a:r>
              <a:rPr lang="en-US" sz="1200" dirty="0" smtClean="0"/>
              <a:t>/OS-II</a:t>
            </a:r>
          </a:p>
          <a:p>
            <a:pPr>
              <a:buNone/>
            </a:pPr>
            <a:r>
              <a:rPr lang="zh-CN" altLang="en-US" sz="1200" b="0" dirty="0" smtClean="0"/>
              <a:t>功能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电源管理</a:t>
            </a:r>
            <a:r>
              <a:rPr lang="en-US" altLang="zh-CN" sz="1200" b="0" dirty="0" smtClean="0"/>
              <a:t>:    </a:t>
            </a:r>
            <a:r>
              <a:rPr lang="zh-CN" altLang="en-US" sz="1200" b="0" dirty="0" smtClean="0"/>
              <a:t>为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供电，控制其是否进</a:t>
            </a:r>
            <a:r>
              <a:rPr lang="zh-CN" altLang="en-US" sz="1200" b="0" dirty="0" smtClean="0"/>
              <a:t>入、退出工</a:t>
            </a:r>
            <a:r>
              <a:rPr lang="zh-CN" altLang="en-US" sz="1200" b="0" dirty="0" smtClean="0"/>
              <a:t>作状态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存储管理： 调度每天的存储录像到不同的</a:t>
            </a:r>
            <a:r>
              <a:rPr lang="en-US" altLang="zh-CN" sz="1200" b="0" dirty="0" err="1" smtClean="0"/>
              <a:t>sd</a:t>
            </a:r>
            <a:r>
              <a:rPr lang="zh-CN" altLang="en-US" sz="1200" b="0" dirty="0" smtClean="0"/>
              <a:t>阵列槽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RF</a:t>
            </a:r>
            <a:r>
              <a:rPr lang="zh-CN" altLang="en-US" sz="1200" b="0" dirty="0" smtClean="0"/>
              <a:t>控制：    通过红外控制</a:t>
            </a:r>
            <a:r>
              <a:rPr lang="en-US" altLang="zh-CN" sz="1200" b="0" dirty="0" smtClean="0"/>
              <a:t>gs600</a:t>
            </a:r>
            <a:r>
              <a:rPr lang="zh-CN" altLang="en-US" sz="1200" b="0" dirty="0" smtClean="0"/>
              <a:t>录像启、停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策略管理</a:t>
            </a:r>
            <a:r>
              <a:rPr lang="en-US" altLang="zh-CN" sz="1200" b="0" dirty="0" smtClean="0"/>
              <a:t>:   </a:t>
            </a:r>
            <a:r>
              <a:rPr lang="zh-CN" altLang="en-US" sz="1200" b="0" dirty="0" smtClean="0"/>
              <a:t>连接中心平台，获取配置录像策略，控制设备录像行为</a:t>
            </a:r>
            <a:endParaRPr lang="en-US" altLang="zh-CN" sz="1200" b="0" dirty="0" smtClean="0"/>
          </a:p>
          <a:p>
            <a:pPr>
              <a:buNone/>
            </a:pPr>
            <a:r>
              <a:rPr lang="en-US" altLang="zh-CN" sz="1200" b="0" dirty="0" smtClean="0"/>
              <a:t>	</a:t>
            </a:r>
            <a:r>
              <a:rPr lang="zh-CN" altLang="en-US" sz="1200" b="0" dirty="0" smtClean="0"/>
              <a:t>系统管理： 主机状态监控、轨迹上报、异常报警</a:t>
            </a:r>
            <a:endParaRPr lang="en-US" altLang="zh-CN" b="0" dirty="0" smtClean="0"/>
          </a:p>
          <a:p>
            <a:pPr>
              <a:buNone/>
            </a:pPr>
            <a:r>
              <a:rPr lang="en-US" altLang="zh-CN" sz="1400" b="0" dirty="0" smtClean="0"/>
              <a:t>2. </a:t>
            </a:r>
            <a:r>
              <a:rPr lang="zh-CN" altLang="en-US" sz="1400" b="0" dirty="0" smtClean="0"/>
              <a:t>平台服务系统</a:t>
            </a:r>
            <a:endParaRPr lang="en-US" altLang="zh-CN" sz="1400" b="0" dirty="0" smtClean="0"/>
          </a:p>
          <a:p>
            <a:pPr>
              <a:buNone/>
            </a:pPr>
            <a:r>
              <a:rPr lang="zh-CN" altLang="en-US" sz="1200" b="0" dirty="0" smtClean="0"/>
              <a:t>运行环境</a:t>
            </a:r>
            <a:r>
              <a:rPr lang="en-US" altLang="zh-CN" sz="1200" b="0" dirty="0" smtClean="0"/>
              <a:t>: WINDOWS2003 SERVER ,</a:t>
            </a:r>
            <a:r>
              <a:rPr lang="zh-CN" altLang="en-US" sz="1200" b="0" dirty="0" smtClean="0"/>
              <a:t>公网</a:t>
            </a:r>
            <a:r>
              <a:rPr lang="en-US" altLang="zh-CN" sz="1200" b="0" dirty="0" err="1" smtClean="0"/>
              <a:t>Ip</a:t>
            </a:r>
            <a:r>
              <a:rPr lang="zh-CN" altLang="en-US" sz="1200" b="0" dirty="0" smtClean="0"/>
              <a:t>地址</a:t>
            </a:r>
            <a:r>
              <a:rPr lang="en-US" altLang="zh-CN" sz="1200" b="0" dirty="0" smtClean="0"/>
              <a:t>,Sqlserver2005, 8G</a:t>
            </a:r>
            <a:r>
              <a:rPr lang="zh-CN" altLang="en-US" sz="1200" b="0" dirty="0" smtClean="0"/>
              <a:t>内存 </a:t>
            </a:r>
            <a:r>
              <a:rPr lang="en-US" altLang="zh-CN" sz="1200" b="0" dirty="0" smtClean="0"/>
              <a:t>1T</a:t>
            </a:r>
            <a:r>
              <a:rPr lang="zh-CN" altLang="en-US" sz="1200" b="0" dirty="0" smtClean="0"/>
              <a:t>硬盘</a:t>
            </a:r>
            <a:endParaRPr lang="en-US" altLang="zh-CN" sz="1200" b="0" dirty="0" smtClean="0"/>
          </a:p>
          <a:p>
            <a:pPr>
              <a:buNone/>
            </a:pPr>
            <a:r>
              <a:rPr lang="zh-CN" altLang="en-US" sz="1200" b="0" dirty="0" smtClean="0"/>
              <a:t>功能</a:t>
            </a:r>
            <a:r>
              <a:rPr lang="en-US" altLang="zh-CN" sz="1200" b="0" dirty="0" smtClean="0"/>
              <a:t>: </a:t>
            </a:r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终端管理</a:t>
            </a:r>
            <a:r>
              <a:rPr lang="en-US" altLang="zh-CN" sz="1100" b="0" dirty="0" smtClean="0"/>
              <a:t>: </a:t>
            </a:r>
            <a:r>
              <a:rPr lang="zh-CN" altLang="en-US" sz="1100" b="0" dirty="0" smtClean="0"/>
              <a:t>添加、删除、修改维护终端设备信息</a:t>
            </a:r>
            <a:endParaRPr lang="en-US" altLang="zh-CN" sz="1100" b="0" dirty="0" smtClean="0"/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策略管理</a:t>
            </a:r>
            <a:r>
              <a:rPr lang="en-US" altLang="zh-CN" sz="1100" b="0" dirty="0" smtClean="0"/>
              <a:t>:  </a:t>
            </a:r>
            <a:r>
              <a:rPr lang="zh-CN" altLang="en-US" sz="1100" b="0" dirty="0" smtClean="0"/>
              <a:t>根据历史采集轨迹，分析和规划出合理的采集路段和区域，形成计划并下发到终端设备</a:t>
            </a:r>
            <a:endParaRPr lang="en-US" altLang="zh-CN" sz="1100" b="0" dirty="0" smtClean="0"/>
          </a:p>
          <a:p>
            <a:pPr>
              <a:buNone/>
            </a:pPr>
            <a:r>
              <a:rPr lang="en-US" altLang="zh-CN" sz="1100" b="0" dirty="0" smtClean="0"/>
              <a:t>	</a:t>
            </a:r>
            <a:r>
              <a:rPr lang="zh-CN" altLang="en-US" sz="1100" b="0" dirty="0" smtClean="0"/>
              <a:t>监控管理</a:t>
            </a:r>
            <a:r>
              <a:rPr lang="en-US" altLang="zh-CN" sz="1100" b="0" dirty="0" smtClean="0"/>
              <a:t>: </a:t>
            </a:r>
            <a:r>
              <a:rPr lang="zh-CN" altLang="en-US" sz="1100" b="0" dirty="0" smtClean="0"/>
              <a:t>记录终端的</a:t>
            </a:r>
            <a:r>
              <a:rPr lang="en-US" altLang="zh-CN" sz="1100" b="0" dirty="0" err="1" smtClean="0"/>
              <a:t>gps</a:t>
            </a:r>
            <a:r>
              <a:rPr lang="zh-CN" altLang="en-US" sz="1100" b="0" dirty="0" smtClean="0"/>
              <a:t>轨迹和运行状态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406" y="1357298"/>
            <a:ext cx="3571900" cy="3571900"/>
          </a:xfrm>
        </p:spPr>
        <p:txBody>
          <a:bodyPr/>
          <a:lstStyle/>
          <a:p>
            <a:r>
              <a:rPr lang="en-US" altLang="zh-CN" sz="1600" dirty="0" smtClean="0"/>
              <a:t>3.1.4.</a:t>
            </a:r>
            <a:r>
              <a:rPr lang="zh-CN" altLang="en-US" sz="1600" dirty="0" smtClean="0"/>
              <a:t>成本估算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400" b="0" dirty="0" smtClean="0"/>
              <a:t>简单估算单设备成本</a:t>
            </a:r>
            <a:r>
              <a:rPr lang="en-US" altLang="zh-CN" sz="1400" b="0" dirty="0" smtClean="0"/>
              <a:t>7000</a:t>
            </a:r>
          </a:p>
          <a:p>
            <a:pPr>
              <a:buNone/>
            </a:pPr>
            <a:r>
              <a:rPr lang="zh-CN" altLang="en-US" sz="1400" b="0" dirty="0" smtClean="0"/>
              <a:t>不包括模具设计生产、扩展卡研发生产费用</a:t>
            </a:r>
            <a:endParaRPr lang="zh-CN" altLang="en-US" sz="1400" b="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80968" y="428604"/>
            <a:ext cx="9144064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项目阶段性报告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(2011.11 – 2012.2)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67248" y="2243072"/>
          <a:ext cx="4357718" cy="20116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00198"/>
                <a:gridCol w="642942"/>
                <a:gridCol w="642942"/>
                <a:gridCol w="1571636"/>
              </a:tblGrid>
              <a:tr h="297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名称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数量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价格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总价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GS600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扩展控制卡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TF</a:t>
                      </a:r>
                      <a:r>
                        <a:rPr lang="zh-CN" altLang="en-US" sz="1600" dirty="0" smtClean="0"/>
                        <a:t>卡 </a:t>
                      </a:r>
                      <a:r>
                        <a:rPr lang="en-US" altLang="zh-CN" sz="1600" dirty="0" smtClean="0"/>
                        <a:t>32G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4800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模具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</a:t>
                      </a:r>
                      <a:endParaRPr lang="zh-CN" altLang="en-US" sz="1600" dirty="0"/>
                    </a:p>
                  </a:txBody>
                  <a:tcPr/>
                </a:tc>
              </a:tr>
              <a:tr h="297658">
                <a:tc gridSpan="3">
                  <a:txBody>
                    <a:bodyPr/>
                    <a:lstStyle/>
                    <a:p>
                      <a:r>
                        <a:rPr lang="zh-CN" altLang="en-US" sz="1600" dirty="0" smtClean="0"/>
                        <a:t>合计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7000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8884" y="43862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采集终端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utonavi">
  <a:themeElements>
    <a:clrScheme name="2_Autonavi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Autonavi">
      <a:majorFont>
        <a:latin typeface="Arial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15875" cap="flat" cmpd="sng" algn="ctr">
          <a:solidFill>
            <a:srgbClr val="C00000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113038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solidFill>
          <a:schemeClr val="folHlink"/>
        </a:solidFill>
        <a:ln w="28575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2_Autonavi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utonavi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utonavi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64956</TotalTime>
  <Words>1962</Words>
  <Application>Microsoft Office PowerPoint</Application>
  <PresentationFormat>A4 纸张(210x297 毫米)</PresentationFormat>
  <Paragraphs>278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2_Autonavi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DVR项目阶段性报告 (2011.11 – 2012.2)</vt:lpstr>
      <vt:lpstr>幻灯片 13</vt:lpstr>
      <vt:lpstr>幻灯片 14</vt:lpstr>
    </vt:vector>
  </TitlesOfParts>
  <Company>AutoNavi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Winston</dc:creator>
  <cp:lastModifiedBy>scott</cp:lastModifiedBy>
  <cp:revision>6775</cp:revision>
  <dcterms:created xsi:type="dcterms:W3CDTF">2005-11-05T03:08:08Z</dcterms:created>
  <dcterms:modified xsi:type="dcterms:W3CDTF">2012-02-22T03:56:47Z</dcterms:modified>
</cp:coreProperties>
</file>