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  <p:sldId id="28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B5A9E-73A1-460E-981E-7B375FAB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BCD7DB-EEDE-46A2-A808-9729A1DB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322BF-4C96-4CAF-AD9A-D57DD462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AC4ED-59F5-44BD-83CD-98923038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20867-9F4E-46D2-BC48-E1C1C106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C24F9-F87B-4F0E-BC06-67C18C6D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4BACC-803E-4C36-9ECB-BFEE501EF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A5501-5756-43EB-BC8F-DA05770C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948E9-8FCA-4802-86BA-0416AE77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1D6C5-2F6E-4A1B-9F65-6B7916A0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D4B4F-0413-4899-834B-432226E11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3777F-3C2B-4CA5-A487-03D2C9CC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B17FF-5100-4D13-81A9-9758070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6B6E1-50B4-4438-A10D-4C53ABAA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8B2DF-55CD-4D14-B918-92EFC2A7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34492-DF72-45CF-91C0-61B531A9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09DC3-F028-4447-A5EE-EDDD4F77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7CD17-CDD7-40D4-8B62-008C15A5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F8ABB-CB75-446C-AD05-73DE1E5A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552A-0236-421B-BB05-8A789D95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9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E3A6-F78B-4800-BFC2-A2BE63F6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ADF52-7B49-4BF5-95CF-B92B59E8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F36BE-3C1D-4AB9-84F5-42D2E7A7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7FF46-863F-4EE8-BEFC-79339E25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4DD92-88AA-4018-B9DF-4CBF8D9E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7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C4A6-8EE3-4A55-9E7F-9B6C4AAD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7070A-251C-4D40-8A97-97333AB3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0F5C4-6FA3-4F44-838E-C279425C4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91592-8129-44AE-BAF4-626F461C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57A50-B226-4C2D-B753-C886140D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F8A44-9102-4DCE-A861-D13B63DD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9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1F4B4-9FE0-40AC-AAD1-7FF72A65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5F60F-42D8-405F-BDF7-D63FAE1B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8C889-E9E8-4F77-8C36-A0F26D107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1A2B30-146A-44A8-841C-AB2B033E2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1A5851-1A51-4B02-9708-CB1B54AA2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0C1EF-6F6F-497A-B31F-6DBA27CF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9A9FF-452C-48F3-979F-4446DA71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5B06AB-D874-4A48-82E5-D8E962D5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7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FAC05-7114-4AB3-A24B-D928B84C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475EC-0B26-4081-B88E-2A13F949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B57C84-045C-4CC7-8488-BA524E7A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E0A1E-CC84-4E94-A4A6-417EC86A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8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6A55E4-B09C-481B-90E4-93A68583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D643-B65A-4875-B2BC-758BBB0D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2BA79-A535-4ACF-B37E-E263314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2629-E2E5-447A-976F-537B52AA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B96D7-1607-4496-86E3-A4A954DA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16B6D-7E2A-44B1-8D55-47249BE3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F4272-25F2-445D-9C91-C70BBD4D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F93D0-12AC-42D2-A4C6-B336BB6E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6E35D-E9C0-42CF-8923-483EB06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4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520EF-EBEF-4994-9AFB-725B0A66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14F92A-FA59-4A43-8C02-66CB1AAFD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23957-57FC-4873-8262-BA50F9D1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01A11-B04C-4CC5-AB97-A895023B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0ECD1-0A77-4A5D-8B43-39070C2F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8FF5D-1786-469B-A4F0-7946C56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12AEC4-2129-4739-ACD8-2A2E41DA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A4913-B416-4031-B5F9-37F396011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C8146-3668-4CF7-8532-C6F78914F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F190-FAB6-4056-8A7D-E925D6E7711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0F82F-650B-427F-869F-7F4D282A8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3E8FA-95C0-4B76-B30F-B8F307D7B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DBB4-7A34-426F-939C-26C1C072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A10B61-41DA-46BF-A82C-436313D520C1}"/>
              </a:ext>
            </a:extLst>
          </p:cNvPr>
          <p:cNvSpPr txBox="1"/>
          <p:nvPr/>
        </p:nvSpPr>
        <p:spPr>
          <a:xfrm>
            <a:off x="213851" y="33183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BitPool </a:t>
            </a:r>
            <a:r>
              <a:rPr lang="zh-CN" altLang="en-US" b="1"/>
              <a:t>超大实时周期行情池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2A287B-A9ED-40F9-82C9-D7DFF80877DE}"/>
              </a:ext>
            </a:extLst>
          </p:cNvPr>
          <p:cNvSpPr txBox="1"/>
          <p:nvPr/>
        </p:nvSpPr>
        <p:spPr>
          <a:xfrm>
            <a:off x="9587623" y="1248448"/>
            <a:ext cx="20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2021.1.1 - 2022.1.1  </a:t>
            </a:r>
          </a:p>
          <a:p>
            <a:r>
              <a:rPr lang="zh-CN" altLang="en-US" sz="1200"/>
              <a:t>周期</a:t>
            </a:r>
            <a:r>
              <a:rPr lang="en-US" altLang="zh-CN" sz="1200"/>
              <a:t>: 5,7,9,11...60 </a:t>
            </a:r>
          </a:p>
          <a:p>
            <a:r>
              <a:rPr lang="zh-CN" altLang="en-US" sz="1200"/>
              <a:t>共计：</a:t>
            </a:r>
            <a:r>
              <a:rPr lang="en-US" altLang="zh-CN" sz="1200"/>
              <a:t>34G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9C849E-8B22-4D10-B0A0-E592292B3D4F}"/>
              </a:ext>
            </a:extLst>
          </p:cNvPr>
          <p:cNvSpPr txBox="1"/>
          <p:nvPr/>
        </p:nvSpPr>
        <p:spPr>
          <a:xfrm>
            <a:off x="6983247" y="4199526"/>
            <a:ext cx="52087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u="sng">
                <a:solidFill>
                  <a:srgbClr val="0070C0"/>
                </a:solidFill>
              </a:rPr>
              <a:t>BitPool </a:t>
            </a:r>
          </a:p>
          <a:p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python -m elabs.service.bitpool  [cmd]</a:t>
            </a:r>
          </a:p>
          <a:p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  - run              </a:t>
            </a:r>
            <a:r>
              <a:rPr lang="zh-CN" altLang="en-US" sz="1200">
                <a:solidFill>
                  <a:srgbClr val="0070C0"/>
                </a:solidFill>
              </a:rPr>
              <a:t>行情接收并写入共享内存区域，同时完成不同周期的拟合</a:t>
            </a:r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  - fill_index      </a:t>
            </a:r>
            <a:r>
              <a:rPr lang="zh-CN" altLang="en-US" sz="1200">
                <a:solidFill>
                  <a:srgbClr val="0070C0"/>
                </a:solidFill>
              </a:rPr>
              <a:t>初始化共享区域的索引域</a:t>
            </a:r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  - reset            </a:t>
            </a:r>
            <a:r>
              <a:rPr lang="zh-CN" altLang="en-US" sz="1200">
                <a:solidFill>
                  <a:srgbClr val="0070C0"/>
                </a:solidFill>
              </a:rPr>
              <a:t>清除所有共享资源</a:t>
            </a:r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  - mem_zero    </a:t>
            </a:r>
            <a:r>
              <a:rPr lang="zh-CN" altLang="en-US" sz="1200">
                <a:solidFill>
                  <a:srgbClr val="0070C0"/>
                </a:solidFill>
              </a:rPr>
              <a:t>共享内存数据清零</a:t>
            </a:r>
            <a:endParaRPr lang="en-US" altLang="zh-CN" sz="1200">
              <a:solidFill>
                <a:srgbClr val="0070C0"/>
              </a:solidFill>
            </a:endParaRPr>
          </a:p>
          <a:p>
            <a:endParaRPr lang="zh-CN" altLang="en-US" sz="12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6A45B4C-F28C-42CE-B912-AAC76A7F2A9F}"/>
              </a:ext>
            </a:extLst>
          </p:cNvPr>
          <p:cNvSpPr txBox="1"/>
          <p:nvPr/>
        </p:nvSpPr>
        <p:spPr>
          <a:xfrm>
            <a:off x="295761" y="4715611"/>
            <a:ext cx="5054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make_from_csv        </a:t>
            </a:r>
            <a:r>
              <a:rPr lang="zh-CN" altLang="en-US" sz="1200"/>
              <a:t>读取</a:t>
            </a:r>
            <a:r>
              <a:rPr lang="en-US" altLang="zh-CN" sz="1200"/>
              <a:t>csv (1M) </a:t>
            </a:r>
            <a:r>
              <a:rPr lang="zh-CN" altLang="en-US" sz="1200"/>
              <a:t>生成多周期的</a:t>
            </a:r>
            <a:r>
              <a:rPr lang="en-US" altLang="zh-CN" sz="1200"/>
              <a:t>kline</a:t>
            </a:r>
            <a:r>
              <a:rPr lang="zh-CN" altLang="en-US" sz="1200"/>
              <a:t>，并写入</a:t>
            </a:r>
            <a:r>
              <a:rPr lang="en-US" altLang="zh-CN" sz="1200"/>
              <a:t>nosql</a:t>
            </a:r>
          </a:p>
          <a:p>
            <a:r>
              <a:rPr lang="en-US" altLang="zh-CN" sz="1200" b="1"/>
              <a:t>make_from_nosql    </a:t>
            </a:r>
            <a:r>
              <a:rPr lang="zh-CN" altLang="en-US" sz="1200"/>
              <a:t>读取</a:t>
            </a:r>
            <a:r>
              <a:rPr lang="en-US" altLang="zh-CN" sz="1200"/>
              <a:t>nosql (1M) </a:t>
            </a:r>
            <a:r>
              <a:rPr lang="zh-CN" altLang="en-US" sz="1200"/>
              <a:t>生成多周期的</a:t>
            </a:r>
            <a:r>
              <a:rPr lang="en-US" altLang="zh-CN" sz="1200"/>
              <a:t>kline</a:t>
            </a:r>
            <a:r>
              <a:rPr lang="zh-CN" altLang="en-US" sz="1200"/>
              <a:t>，并写入</a:t>
            </a:r>
            <a:r>
              <a:rPr lang="en-US" altLang="zh-CN" sz="1200"/>
              <a:t>nosql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9649E6-371D-4416-A099-125353483A21}"/>
              </a:ext>
            </a:extLst>
          </p:cNvPr>
          <p:cNvSpPr txBox="1"/>
          <p:nvPr/>
        </p:nvSpPr>
        <p:spPr>
          <a:xfrm>
            <a:off x="267472" y="5602546"/>
            <a:ext cx="71720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C00000"/>
                </a:solidFill>
              </a:rPr>
              <a:t>python -m elabs.service.bitpool.make-bar make_from_nosql_all 2010-1-1 2022-1-1    </a:t>
            </a:r>
            <a:r>
              <a:rPr lang="en-US" altLang="zh-CN" sz="1200">
                <a:solidFill>
                  <a:srgbClr val="C00000"/>
                </a:solidFill>
              </a:rPr>
              <a:t>12m</a:t>
            </a:r>
          </a:p>
          <a:p>
            <a:endParaRPr lang="en-US" altLang="zh-CN" sz="1200">
              <a:solidFill>
                <a:srgbClr val="C00000"/>
              </a:solidFill>
            </a:endParaRPr>
          </a:p>
          <a:p>
            <a:r>
              <a:rPr lang="en-US" altLang="zh-CN" sz="1200">
                <a:solidFill>
                  <a:srgbClr val="C00000"/>
                </a:solidFill>
              </a:rPr>
              <a:t> python -m elabs.service.bitpool.make-bar nosql_to_mem_all 2010-1-1 2022-1-1  20s</a:t>
            </a:r>
          </a:p>
          <a:p>
            <a:endParaRPr lang="en-US" altLang="zh-CN" sz="1200">
              <a:solidFill>
                <a:srgbClr val="C00000"/>
              </a:solidFill>
            </a:endParaRPr>
          </a:p>
          <a:p>
            <a:r>
              <a:rPr lang="en-US" altLang="zh-CN" sz="1200">
                <a:solidFill>
                  <a:srgbClr val="C00000"/>
                </a:solidFill>
              </a:rPr>
              <a:t> python -m elabs.service.bitpool.BitPool get_data A 11 '' '' 3</a:t>
            </a:r>
            <a:endParaRPr lang="zh-CN" altLang="en-US" sz="1200">
              <a:solidFill>
                <a:srgbClr val="C00000"/>
              </a:solidFill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6C758DA-B45C-4FC4-A5EA-7E1E0B40E8AC}"/>
              </a:ext>
            </a:extLst>
          </p:cNvPr>
          <p:cNvGrpSpPr/>
          <p:nvPr/>
        </p:nvGrpSpPr>
        <p:grpSpPr>
          <a:xfrm>
            <a:off x="295761" y="1038231"/>
            <a:ext cx="6458773" cy="2856557"/>
            <a:chOff x="1433683" y="1073066"/>
            <a:chExt cx="6458773" cy="2856557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48703B6-DEE5-43AC-864C-F38CBBCC55AE}"/>
                </a:ext>
              </a:extLst>
            </p:cNvPr>
            <p:cNvSpPr/>
            <p:nvPr/>
          </p:nvSpPr>
          <p:spPr>
            <a:xfrm>
              <a:off x="2459912" y="2455451"/>
              <a:ext cx="2826060" cy="886389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b="1"/>
                <a:t>SHM </a:t>
              </a:r>
              <a:r>
                <a:rPr lang="zh-CN" altLang="en-US" sz="1200" b="1"/>
                <a:t>内存池</a:t>
              </a:r>
            </a:p>
          </p:txBody>
        </p: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D4B50C4B-C508-461D-B3EF-234516E42C31}"/>
                </a:ext>
              </a:extLst>
            </p:cNvPr>
            <p:cNvSpPr/>
            <p:nvPr/>
          </p:nvSpPr>
          <p:spPr>
            <a:xfrm>
              <a:off x="1433683" y="1334677"/>
              <a:ext cx="813732" cy="612396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mysql</a:t>
              </a:r>
              <a:endParaRPr lang="zh-CN" altLang="en-US" sz="1400" b="1"/>
            </a:p>
          </p:txBody>
        </p: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3F3CFB97-295F-4317-B4E3-FD63723E83A6}"/>
                </a:ext>
              </a:extLst>
            </p:cNvPr>
            <p:cNvSpPr/>
            <p:nvPr/>
          </p:nvSpPr>
          <p:spPr>
            <a:xfrm>
              <a:off x="5133180" y="1199799"/>
              <a:ext cx="813732" cy="61239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/>
                <a:t>nosql</a:t>
              </a:r>
              <a:endParaRPr lang="zh-CN" altLang="en-US" sz="1400" b="1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C791711-37F7-48E1-B616-157700E08B65}"/>
                </a:ext>
              </a:extLst>
            </p:cNvPr>
            <p:cNvSpPr/>
            <p:nvPr/>
          </p:nvSpPr>
          <p:spPr>
            <a:xfrm>
              <a:off x="2937142" y="3626304"/>
              <a:ext cx="480909" cy="303319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ST</a:t>
              </a:r>
              <a:endParaRPr lang="zh-CN" altLang="en-US" sz="1200" b="1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195811D1-3E7F-480B-B771-EF34304C3BEC}"/>
                </a:ext>
              </a:extLst>
            </p:cNvPr>
            <p:cNvSpPr/>
            <p:nvPr/>
          </p:nvSpPr>
          <p:spPr>
            <a:xfrm>
              <a:off x="3716102" y="3626303"/>
              <a:ext cx="480909" cy="303319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ST</a:t>
              </a:r>
              <a:endParaRPr lang="zh-CN" altLang="en-US" sz="1200" b="1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DDDC2C5-ED8B-473C-965B-E9AF6B2D2E9B}"/>
                </a:ext>
              </a:extLst>
            </p:cNvPr>
            <p:cNvSpPr/>
            <p:nvPr/>
          </p:nvSpPr>
          <p:spPr>
            <a:xfrm>
              <a:off x="4495062" y="3626302"/>
              <a:ext cx="480909" cy="303319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ST</a:t>
              </a:r>
              <a:endParaRPr lang="zh-CN" altLang="en-US" sz="1200" b="1"/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6DEF79E3-79C6-4B78-BDC1-E67341E3E96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rot="16200000" flipH="1">
              <a:off x="1954307" y="1833314"/>
              <a:ext cx="854924" cy="10824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EAB7C0E0-6B35-43A3-BD5B-AA155B09C295}"/>
                </a:ext>
              </a:extLst>
            </p:cNvPr>
            <p:cNvCxnSpPr>
              <a:cxnSpLocks/>
              <a:stCxn id="7" idx="4"/>
              <a:endCxn id="11" idx="2"/>
            </p:cNvCxnSpPr>
            <p:nvPr/>
          </p:nvCxnSpPr>
          <p:spPr>
            <a:xfrm flipV="1">
              <a:off x="2247415" y="1505997"/>
              <a:ext cx="2885765" cy="1348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6D0A9970-E5FB-462C-AD3D-C9CB69DD4FC3}"/>
                </a:ext>
              </a:extLst>
            </p:cNvPr>
            <p:cNvCxnSpPr>
              <a:cxnSpLocks/>
              <a:stCxn id="15" idx="2"/>
              <a:endCxn id="26" idx="0"/>
            </p:cNvCxnSpPr>
            <p:nvPr/>
          </p:nvCxnSpPr>
          <p:spPr>
            <a:xfrm rot="5400000">
              <a:off x="3046771" y="3292617"/>
              <a:ext cx="464514" cy="2028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1">
              <a:extLst>
                <a:ext uri="{FF2B5EF4-FFF2-40B4-BE49-F238E27FC236}">
                  <a16:creationId xmlns:a16="http://schemas.microsoft.com/office/drawing/2014/main" id="{0825001E-636C-4243-B299-6A1DB79856E5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 rot="16200000" flipH="1">
              <a:off x="3718422" y="3388167"/>
              <a:ext cx="464513" cy="1175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1">
              <a:extLst>
                <a:ext uri="{FF2B5EF4-FFF2-40B4-BE49-F238E27FC236}">
                  <a16:creationId xmlns:a16="http://schemas.microsoft.com/office/drawing/2014/main" id="{E6DE8A72-1A5E-48F2-99A3-874B3FB0AB7F}"/>
                </a:ext>
              </a:extLst>
            </p:cNvPr>
            <p:cNvCxnSpPr>
              <a:cxnSpLocks/>
              <a:stCxn id="22" idx="2"/>
              <a:endCxn id="28" idx="0"/>
            </p:cNvCxnSpPr>
            <p:nvPr/>
          </p:nvCxnSpPr>
          <p:spPr>
            <a:xfrm rot="16200000" flipH="1">
              <a:off x="4318215" y="3209000"/>
              <a:ext cx="464512" cy="37009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CE050BF-7427-4BA3-BFF0-4575916D7EC0}"/>
                </a:ext>
              </a:extLst>
            </p:cNvPr>
            <p:cNvSpPr txBox="1"/>
            <p:nvPr/>
          </p:nvSpPr>
          <p:spPr>
            <a:xfrm>
              <a:off x="3563036" y="2028207"/>
              <a:ext cx="34669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>
                  <a:solidFill>
                    <a:schemeClr val="accent5">
                      <a:lumMod val="75000"/>
                    </a:schemeClr>
                  </a:solidFill>
                </a:rPr>
                <a:t>make-bar nosql_to_mem 'A' 5 2021-5-21 2021-5-30</a:t>
              </a:r>
              <a:endParaRPr lang="zh-CN" altLang="en-US" sz="11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E4DCD42-2DE5-428B-8795-DF9969C93D7F}"/>
                </a:ext>
              </a:extLst>
            </p:cNvPr>
            <p:cNvSpPr txBox="1"/>
            <p:nvPr/>
          </p:nvSpPr>
          <p:spPr>
            <a:xfrm>
              <a:off x="1980405" y="1073066"/>
              <a:ext cx="32497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100">
                  <a:solidFill>
                    <a:schemeClr val="accent5">
                      <a:lumMod val="75000"/>
                    </a:schemeClr>
                  </a:solidFill>
                </a:defRPr>
              </a:lvl1pPr>
            </a:lstStyle>
            <a:p>
              <a:r>
                <a:rPr lang="en-US" altLang="zh-CN"/>
                <a:t>make-bar  mysql_to_nosql  2021-5-21 2021-5-30</a:t>
              </a:r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0A6BCD50-3475-4ABC-90C4-8D8A497941E6}"/>
                </a:ext>
              </a:extLst>
            </p:cNvPr>
            <p:cNvSpPr/>
            <p:nvPr/>
          </p:nvSpPr>
          <p:spPr>
            <a:xfrm>
              <a:off x="6743529" y="2586672"/>
              <a:ext cx="921895" cy="488026"/>
            </a:xfrm>
            <a:prstGeom prst="roundRect">
              <a:avLst>
                <a:gd name="adj" fmla="val 4740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Consolas" panose="020B0609020204030204" pitchFamily="49" charset="0"/>
                </a:rPr>
                <a:t>MX</a:t>
              </a:r>
              <a:endParaRPr lang="zh-CN" altLang="en-US" sz="1200" b="1">
                <a:latin typeface="Consolas" panose="020B0609020204030204" pitchFamily="49" charset="0"/>
              </a:endParaRPr>
            </a:p>
          </p:txBody>
        </p:sp>
        <p:pic>
          <p:nvPicPr>
            <p:cNvPr id="64" name="Picture 8" descr="Server cloud - Free interface icons">
              <a:extLst>
                <a:ext uri="{FF2B5EF4-FFF2-40B4-BE49-F238E27FC236}">
                  <a16:creationId xmlns:a16="http://schemas.microsoft.com/office/drawing/2014/main" id="{9F481176-ACF5-4F8E-85BE-E4EB64231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934" y="1182959"/>
              <a:ext cx="830522" cy="43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F365FAD3-27CB-4B5D-A7C0-3D2798BBC41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5175" y="1907776"/>
              <a:ext cx="17513" cy="2437668"/>
            </a:xfrm>
            <a:prstGeom prst="bentConnector4">
              <a:avLst>
                <a:gd name="adj1" fmla="val -1305316"/>
                <a:gd name="adj2" fmla="val 594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19BBF9BC-0A3D-4DAA-BB4B-96AC1DEC39BA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 rot="5400000">
              <a:off x="6857327" y="1966803"/>
              <a:ext cx="967019" cy="2727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8029349-DF4A-42F6-8179-09E9DF57DC8D}"/>
                </a:ext>
              </a:extLst>
            </p:cNvPr>
            <p:cNvGrpSpPr/>
            <p:nvPr/>
          </p:nvGrpSpPr>
          <p:grpSpPr>
            <a:xfrm>
              <a:off x="2954622" y="2742401"/>
              <a:ext cx="1706008" cy="301821"/>
              <a:chOff x="4234875" y="4140700"/>
              <a:chExt cx="766057" cy="138454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CF65A8AE-9561-42D6-9425-E454B7D7A9F7}"/>
                  </a:ext>
                </a:extLst>
              </p:cNvPr>
              <p:cNvSpPr/>
              <p:nvPr/>
            </p:nvSpPr>
            <p:spPr>
              <a:xfrm>
                <a:off x="423487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D9323B2-1465-4DD6-8845-E7949889FF52}"/>
                  </a:ext>
                </a:extLst>
              </p:cNvPr>
              <p:cNvSpPr/>
              <p:nvPr/>
            </p:nvSpPr>
            <p:spPr>
              <a:xfrm>
                <a:off x="429949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C7282D2-3E6C-4B92-AA39-539001A582DE}"/>
                  </a:ext>
                </a:extLst>
              </p:cNvPr>
              <p:cNvSpPr/>
              <p:nvPr/>
            </p:nvSpPr>
            <p:spPr>
              <a:xfrm>
                <a:off x="436411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34C23450-3435-446C-8824-F07860D44DFE}"/>
                  </a:ext>
                </a:extLst>
              </p:cNvPr>
              <p:cNvSpPr/>
              <p:nvPr/>
            </p:nvSpPr>
            <p:spPr>
              <a:xfrm>
                <a:off x="442375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5FD936B4-09E0-43EB-8DFD-CD385FC2A0EB}"/>
                  </a:ext>
                </a:extLst>
              </p:cNvPr>
              <p:cNvSpPr/>
              <p:nvPr/>
            </p:nvSpPr>
            <p:spPr>
              <a:xfrm>
                <a:off x="448837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3E4F46D9-85A0-40E8-889F-7412AD287A05}"/>
                  </a:ext>
                </a:extLst>
              </p:cNvPr>
              <p:cNvSpPr/>
              <p:nvPr/>
            </p:nvSpPr>
            <p:spPr>
              <a:xfrm>
                <a:off x="455299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6B4C8E50-B637-4A97-B49A-5FAA859593CF}"/>
                  </a:ext>
                </a:extLst>
              </p:cNvPr>
              <p:cNvSpPr/>
              <p:nvPr/>
            </p:nvSpPr>
            <p:spPr>
              <a:xfrm>
                <a:off x="461752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E184F448-2758-448F-B67C-0EA1DED21919}"/>
                  </a:ext>
                </a:extLst>
              </p:cNvPr>
              <p:cNvSpPr/>
              <p:nvPr/>
            </p:nvSpPr>
            <p:spPr>
              <a:xfrm>
                <a:off x="468214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1B342388-1194-43B1-8875-444B5D2585F7}"/>
                  </a:ext>
                </a:extLst>
              </p:cNvPr>
              <p:cNvSpPr/>
              <p:nvPr/>
            </p:nvSpPr>
            <p:spPr>
              <a:xfrm>
                <a:off x="474676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2F5DECBF-F4FA-44AC-B1D1-44BC3EC5F184}"/>
                  </a:ext>
                </a:extLst>
              </p:cNvPr>
              <p:cNvSpPr/>
              <p:nvPr/>
            </p:nvSpPr>
            <p:spPr>
              <a:xfrm>
                <a:off x="480640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41BB880-E2BD-4547-A5B4-2BF85A2BF86E}"/>
                  </a:ext>
                </a:extLst>
              </p:cNvPr>
              <p:cNvSpPr/>
              <p:nvPr/>
            </p:nvSpPr>
            <p:spPr>
              <a:xfrm>
                <a:off x="487102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2B7FCC11-2E26-4E49-B060-1FE559F2FCA9}"/>
                  </a:ext>
                </a:extLst>
              </p:cNvPr>
              <p:cNvSpPr/>
              <p:nvPr/>
            </p:nvSpPr>
            <p:spPr>
              <a:xfrm>
                <a:off x="493564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0C42B06-6761-496F-81D9-D111652C6ED7}"/>
                </a:ext>
              </a:extLst>
            </p:cNvPr>
            <p:cNvGrpSpPr/>
            <p:nvPr/>
          </p:nvGrpSpPr>
          <p:grpSpPr>
            <a:xfrm>
              <a:off x="3019938" y="2859969"/>
              <a:ext cx="1706008" cy="301821"/>
              <a:chOff x="4234875" y="4140700"/>
              <a:chExt cx="766057" cy="138454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C4701D4-215A-4128-8405-AF6D91D6B655}"/>
                  </a:ext>
                </a:extLst>
              </p:cNvPr>
              <p:cNvSpPr/>
              <p:nvPr/>
            </p:nvSpPr>
            <p:spPr>
              <a:xfrm>
                <a:off x="423487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69DDC32-0A58-462A-989C-CD6865879472}"/>
                  </a:ext>
                </a:extLst>
              </p:cNvPr>
              <p:cNvSpPr/>
              <p:nvPr/>
            </p:nvSpPr>
            <p:spPr>
              <a:xfrm>
                <a:off x="429949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7B6EA2E-93E2-42EF-9267-B72077793E74}"/>
                  </a:ext>
                </a:extLst>
              </p:cNvPr>
              <p:cNvSpPr/>
              <p:nvPr/>
            </p:nvSpPr>
            <p:spPr>
              <a:xfrm>
                <a:off x="436411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6523FAC-F506-4462-9AEF-4B34E34A416B}"/>
                  </a:ext>
                </a:extLst>
              </p:cNvPr>
              <p:cNvSpPr/>
              <p:nvPr/>
            </p:nvSpPr>
            <p:spPr>
              <a:xfrm>
                <a:off x="442375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4C93DCA-E4F8-4577-8AB5-A30D527D4942}"/>
                  </a:ext>
                </a:extLst>
              </p:cNvPr>
              <p:cNvSpPr/>
              <p:nvPr/>
            </p:nvSpPr>
            <p:spPr>
              <a:xfrm>
                <a:off x="448837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D8DC18C-EB43-4EFE-9F24-6CA6AA1C052B}"/>
                  </a:ext>
                </a:extLst>
              </p:cNvPr>
              <p:cNvSpPr/>
              <p:nvPr/>
            </p:nvSpPr>
            <p:spPr>
              <a:xfrm>
                <a:off x="455299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E0117752-9F56-4A4E-8AFD-1D7F84688C75}"/>
                  </a:ext>
                </a:extLst>
              </p:cNvPr>
              <p:cNvSpPr/>
              <p:nvPr/>
            </p:nvSpPr>
            <p:spPr>
              <a:xfrm>
                <a:off x="461752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1452A1C3-CAC1-4959-80FA-B8DCC2BDBCCC}"/>
                  </a:ext>
                </a:extLst>
              </p:cNvPr>
              <p:cNvSpPr/>
              <p:nvPr/>
            </p:nvSpPr>
            <p:spPr>
              <a:xfrm>
                <a:off x="468214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283DFD52-6B3C-4EEE-A705-2E431941989D}"/>
                  </a:ext>
                </a:extLst>
              </p:cNvPr>
              <p:cNvSpPr/>
              <p:nvPr/>
            </p:nvSpPr>
            <p:spPr>
              <a:xfrm>
                <a:off x="474676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59B5539-45CE-471D-9CA8-2CB6B05FC2DB}"/>
                  </a:ext>
                </a:extLst>
              </p:cNvPr>
              <p:cNvSpPr/>
              <p:nvPr/>
            </p:nvSpPr>
            <p:spPr>
              <a:xfrm>
                <a:off x="480640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CBE171B6-A69B-4572-96AE-5D786AE924B6}"/>
                  </a:ext>
                </a:extLst>
              </p:cNvPr>
              <p:cNvSpPr/>
              <p:nvPr/>
            </p:nvSpPr>
            <p:spPr>
              <a:xfrm>
                <a:off x="487102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65916E14-1296-4953-A153-B0C93EBD0A72}"/>
                  </a:ext>
                </a:extLst>
              </p:cNvPr>
              <p:cNvSpPr/>
              <p:nvPr/>
            </p:nvSpPr>
            <p:spPr>
              <a:xfrm>
                <a:off x="493564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8E5EDB7E-B1BF-42A1-9F4B-607412D047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25627" y="2002648"/>
              <a:ext cx="1198685" cy="814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5CAFED9-D8C1-4D53-B3A4-D3D5702891F2}"/>
                </a:ext>
              </a:extLst>
            </p:cNvPr>
            <p:cNvSpPr txBox="1"/>
            <p:nvPr/>
          </p:nvSpPr>
          <p:spPr>
            <a:xfrm>
              <a:off x="3563036" y="2489763"/>
              <a:ext cx="729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/>
                <a:t>5/7/15</a:t>
              </a:r>
              <a:endParaRPr lang="zh-CN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8574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66E7E9-45DA-4BDE-B7EF-78C0950FB0C3}"/>
              </a:ext>
            </a:extLst>
          </p:cNvPr>
          <p:cNvSpPr txBox="1"/>
          <p:nvPr/>
        </p:nvSpPr>
        <p:spPr>
          <a:xfrm>
            <a:off x="394081" y="13671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/>
              <a:t>BitPool</a:t>
            </a:r>
            <a:endParaRPr lang="en-US" altLang="zh-CN" sz="200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35D5719-F6F7-443B-AB06-CE32C12C3713}"/>
              </a:ext>
            </a:extLst>
          </p:cNvPr>
          <p:cNvSpPr/>
          <p:nvPr/>
        </p:nvSpPr>
        <p:spPr>
          <a:xfrm>
            <a:off x="604585" y="870453"/>
            <a:ext cx="1440016" cy="36026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SHM-API</a:t>
            </a:r>
            <a:endParaRPr lang="zh-CN" altLang="en-US" sz="1200" b="1"/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47FBE625-4865-4B9A-BE80-7A44AE33D7C9}"/>
              </a:ext>
            </a:extLst>
          </p:cNvPr>
          <p:cNvSpPr txBox="1"/>
          <p:nvPr/>
        </p:nvSpPr>
        <p:spPr>
          <a:xfrm>
            <a:off x="347272" y="1590289"/>
            <a:ext cx="544892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C00000"/>
                </a:solidFill>
              </a:rPr>
              <a:t>import elabs.service.bitpool.BitPool</a:t>
            </a:r>
          </a:p>
          <a:p>
            <a:endParaRPr lang="en-US" altLang="zh-CN"/>
          </a:p>
          <a:p>
            <a:r>
              <a:rPr lang="en-US" altLang="zh-CN" sz="1400" b="1"/>
              <a:t>.destroy()</a:t>
            </a:r>
          </a:p>
          <a:p>
            <a:r>
              <a:rPr lang="en-US" altLang="zh-CN" sz="1400" b="1"/>
              <a:t>.create()</a:t>
            </a:r>
          </a:p>
          <a:p>
            <a:r>
              <a:rPr lang="en-US" altLang="zh-CN" sz="1400" b="1"/>
              <a:t>.client ( </a:t>
            </a:r>
            <a:r>
              <a:rPr lang="en-US" altLang="zh-CN" sz="1400"/>
              <a:t>)  </a:t>
            </a:r>
            <a:r>
              <a:rPr lang="zh-CN" altLang="en-US" sz="1400"/>
              <a:t>得到操作对象</a:t>
            </a:r>
            <a:endParaRPr lang="en-US" altLang="zh-CN" sz="1400"/>
          </a:p>
          <a:p>
            <a:r>
              <a:rPr lang="en-US" altLang="zh-CN" sz="1400" b="1"/>
              <a:t>.get_data(symbol,period,start,end,num)  </a:t>
            </a:r>
            <a:r>
              <a:rPr lang="zh-CN" altLang="en-US" sz="1400"/>
              <a:t>查询指定周期的</a:t>
            </a:r>
            <a:r>
              <a:rPr lang="en-US" altLang="zh-CN" sz="1400"/>
              <a:t>kline</a:t>
            </a:r>
            <a:r>
              <a:rPr lang="zh-CN" altLang="en-US" sz="1400"/>
              <a:t>记录</a:t>
            </a:r>
            <a:endParaRPr lang="en-US" altLang="zh-CN" sz="1400"/>
          </a:p>
          <a:p>
            <a:r>
              <a:rPr lang="en-US" altLang="zh-CN"/>
              <a:t> </a:t>
            </a:r>
            <a:r>
              <a:rPr lang="en-US" altLang="zh-CN" sz="1400"/>
              <a:t>returns:</a:t>
            </a:r>
          </a:p>
          <a:p>
            <a:r>
              <a:rPr lang="en-US" altLang="zh-CN"/>
              <a:t>     </a:t>
            </a: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dict(itime=[], time=[], open=[], high=[], low=[], close=[], opi=[], vol=[])</a:t>
            </a:r>
          </a:p>
          <a:p>
            <a:r>
              <a:rPr lang="en-US" altLang="zh-CN" sz="1200" b="1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 : symbol  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合约名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 : period   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周期 </a:t>
            </a: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5-60</a:t>
            </a:r>
          </a:p>
          <a:p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 : start      [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可选</a:t>
            </a: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]  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开始时间</a:t>
            </a: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 : end       [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可选</a:t>
            </a: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]  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结束时间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 : num      [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可选</a:t>
            </a: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]  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未提供</a:t>
            </a: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start 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end 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时返回最近的</a:t>
            </a: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</a:rPr>
              <a:t>num</a:t>
            </a:r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记录</a:t>
            </a:r>
          </a:p>
        </p:txBody>
      </p: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C9EB0E04-F6A4-4E7E-84EB-9BE05FDDC8FF}"/>
              </a:ext>
            </a:extLst>
          </p:cNvPr>
          <p:cNvGrpSpPr/>
          <p:nvPr/>
        </p:nvGrpSpPr>
        <p:grpSpPr>
          <a:xfrm>
            <a:off x="7147096" y="673482"/>
            <a:ext cx="4495711" cy="2328960"/>
            <a:chOff x="6057841" y="2156950"/>
            <a:chExt cx="4495711" cy="232896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CEC4216-0221-4406-ABBF-B9C179604BFB}"/>
                </a:ext>
              </a:extLst>
            </p:cNvPr>
            <p:cNvGrpSpPr/>
            <p:nvPr/>
          </p:nvGrpSpPr>
          <p:grpSpPr>
            <a:xfrm>
              <a:off x="6187910" y="2659823"/>
              <a:ext cx="4323924" cy="208710"/>
              <a:chOff x="4234875" y="4140700"/>
              <a:chExt cx="766057" cy="138454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1B90670-45B9-435F-BB86-C83F68DEB568}"/>
                  </a:ext>
                </a:extLst>
              </p:cNvPr>
              <p:cNvSpPr/>
              <p:nvPr/>
            </p:nvSpPr>
            <p:spPr>
              <a:xfrm>
                <a:off x="423487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0</a:t>
                </a:r>
                <a:endParaRPr lang="zh-CN" altLang="en-US" sz="1000" b="1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14C66FA6-31EB-4411-93B7-CD3EA6A90C5C}"/>
                  </a:ext>
                </a:extLst>
              </p:cNvPr>
              <p:cNvSpPr/>
              <p:nvPr/>
            </p:nvSpPr>
            <p:spPr>
              <a:xfrm>
                <a:off x="429949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0</a:t>
                </a:r>
                <a:endParaRPr lang="zh-CN" altLang="en-US" sz="1000" b="1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2082F0F0-36A0-4712-A3C7-821CF2249BF2}"/>
                  </a:ext>
                </a:extLst>
              </p:cNvPr>
              <p:cNvSpPr/>
              <p:nvPr/>
            </p:nvSpPr>
            <p:spPr>
              <a:xfrm>
                <a:off x="436411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0</a:t>
                </a:r>
                <a:endParaRPr lang="zh-CN" altLang="en-US" sz="1000" b="1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8F10DDCA-3497-4D00-95DA-4B979B164CFC}"/>
                  </a:ext>
                </a:extLst>
              </p:cNvPr>
              <p:cNvSpPr/>
              <p:nvPr/>
            </p:nvSpPr>
            <p:spPr>
              <a:xfrm>
                <a:off x="442375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A7E0EC79-C03E-4F43-8F87-5D1696C54DE2}"/>
                  </a:ext>
                </a:extLst>
              </p:cNvPr>
              <p:cNvSpPr/>
              <p:nvPr/>
            </p:nvSpPr>
            <p:spPr>
              <a:xfrm>
                <a:off x="448837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1</a:t>
                </a:r>
                <a:endParaRPr lang="zh-CN" altLang="en-US" sz="1000" b="1"/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CC87A1F2-AE9D-42FB-9200-204E4C7A0E9C}"/>
                  </a:ext>
                </a:extLst>
              </p:cNvPr>
              <p:cNvSpPr/>
              <p:nvPr/>
            </p:nvSpPr>
            <p:spPr>
              <a:xfrm>
                <a:off x="455299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1</a:t>
                </a:r>
                <a:endParaRPr lang="zh-CN" altLang="en-US" sz="1000" b="1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E029D94A-8346-420D-AE1F-D7C0FAE3B226}"/>
                  </a:ext>
                </a:extLst>
              </p:cNvPr>
              <p:cNvSpPr/>
              <p:nvPr/>
            </p:nvSpPr>
            <p:spPr>
              <a:xfrm>
                <a:off x="461752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8101BF8A-1C0E-4DB0-8D4F-2BDDFC809292}"/>
                  </a:ext>
                </a:extLst>
              </p:cNvPr>
              <p:cNvSpPr/>
              <p:nvPr/>
            </p:nvSpPr>
            <p:spPr>
              <a:xfrm>
                <a:off x="468214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/>
                  <a:t>3</a:t>
                </a:r>
                <a:endParaRPr lang="zh-CN" altLang="en-US" sz="900" b="1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82B5DC8-D7D4-4AC5-8755-30DDECC668D4}"/>
                  </a:ext>
                </a:extLst>
              </p:cNvPr>
              <p:cNvSpPr/>
              <p:nvPr/>
            </p:nvSpPr>
            <p:spPr>
              <a:xfrm>
                <a:off x="474676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/>
                  <a:t>3</a:t>
                </a:r>
                <a:endParaRPr lang="zh-CN" altLang="en-US" sz="900" b="1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22BA34AE-5600-4C23-91EC-F60529608045}"/>
                  </a:ext>
                </a:extLst>
              </p:cNvPr>
              <p:cNvSpPr/>
              <p:nvPr/>
            </p:nvSpPr>
            <p:spPr>
              <a:xfrm>
                <a:off x="480640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1DEEDCA7-3A0C-48BA-8903-050AB5BDBDF3}"/>
                  </a:ext>
                </a:extLst>
              </p:cNvPr>
              <p:cNvSpPr/>
              <p:nvPr/>
            </p:nvSpPr>
            <p:spPr>
              <a:xfrm>
                <a:off x="487102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ABF32C91-92BF-42A8-AAC0-87A24B623FCA}"/>
                  </a:ext>
                </a:extLst>
              </p:cNvPr>
              <p:cNvSpPr/>
              <p:nvPr/>
            </p:nvSpPr>
            <p:spPr>
              <a:xfrm>
                <a:off x="493564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0E2520C8-CFA7-448A-A6A5-C16923BAEC4D}"/>
                </a:ext>
              </a:extLst>
            </p:cNvPr>
            <p:cNvGrpSpPr/>
            <p:nvPr/>
          </p:nvGrpSpPr>
          <p:grpSpPr>
            <a:xfrm>
              <a:off x="6187910" y="2416394"/>
              <a:ext cx="4323924" cy="208710"/>
              <a:chOff x="4234875" y="4140700"/>
              <a:chExt cx="766057" cy="138454"/>
            </a:xfrm>
          </p:grpSpPr>
          <p:sp>
            <p:nvSpPr>
              <p:cNvPr id="379" name="矩形: 圆角 378">
                <a:extLst>
                  <a:ext uri="{FF2B5EF4-FFF2-40B4-BE49-F238E27FC236}">
                    <a16:creationId xmlns:a16="http://schemas.microsoft.com/office/drawing/2014/main" id="{579B4A7A-0105-48B3-8FF0-0E075A4DD9DD}"/>
                  </a:ext>
                </a:extLst>
              </p:cNvPr>
              <p:cNvSpPr/>
              <p:nvPr/>
            </p:nvSpPr>
            <p:spPr>
              <a:xfrm>
                <a:off x="423487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9:0</a:t>
                </a:r>
                <a:endParaRPr lang="zh-CN" altLang="en-US" sz="1000" b="1"/>
              </a:p>
            </p:txBody>
          </p:sp>
          <p:sp>
            <p:nvSpPr>
              <p:cNvPr id="380" name="矩形: 圆角 379">
                <a:extLst>
                  <a:ext uri="{FF2B5EF4-FFF2-40B4-BE49-F238E27FC236}">
                    <a16:creationId xmlns:a16="http://schemas.microsoft.com/office/drawing/2014/main" id="{7CD3EC68-3EDB-459E-A98F-7233E3ABE9CF}"/>
                  </a:ext>
                </a:extLst>
              </p:cNvPr>
              <p:cNvSpPr/>
              <p:nvPr/>
            </p:nvSpPr>
            <p:spPr>
              <a:xfrm>
                <a:off x="429949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9:2</a:t>
                </a:r>
                <a:endParaRPr lang="zh-CN" altLang="en-US" sz="1000" b="1"/>
              </a:p>
            </p:txBody>
          </p:sp>
          <p:sp>
            <p:nvSpPr>
              <p:cNvPr id="381" name="矩形: 圆角 380">
                <a:extLst>
                  <a:ext uri="{FF2B5EF4-FFF2-40B4-BE49-F238E27FC236}">
                    <a16:creationId xmlns:a16="http://schemas.microsoft.com/office/drawing/2014/main" id="{E8ED6DC3-B48E-4F73-8770-C32171D9A578}"/>
                  </a:ext>
                </a:extLst>
              </p:cNvPr>
              <p:cNvSpPr/>
              <p:nvPr/>
            </p:nvSpPr>
            <p:spPr>
              <a:xfrm>
                <a:off x="4364115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9:3</a:t>
                </a:r>
                <a:endParaRPr lang="zh-CN" altLang="en-US" sz="1000" b="1"/>
              </a:p>
            </p:txBody>
          </p:sp>
          <p:sp>
            <p:nvSpPr>
              <p:cNvPr id="382" name="矩形: 圆角 381">
                <a:extLst>
                  <a:ext uri="{FF2B5EF4-FFF2-40B4-BE49-F238E27FC236}">
                    <a16:creationId xmlns:a16="http://schemas.microsoft.com/office/drawing/2014/main" id="{9BA123CB-8E11-4A53-ADBC-5F99CE0350A5}"/>
                  </a:ext>
                </a:extLst>
              </p:cNvPr>
              <p:cNvSpPr/>
              <p:nvPr/>
            </p:nvSpPr>
            <p:spPr>
              <a:xfrm>
                <a:off x="442375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..</a:t>
                </a:r>
                <a:endParaRPr lang="zh-CN" altLang="en-US" sz="1000" b="1"/>
              </a:p>
            </p:txBody>
          </p:sp>
          <p:sp>
            <p:nvSpPr>
              <p:cNvPr id="383" name="矩形: 圆角 382">
                <a:extLst>
                  <a:ext uri="{FF2B5EF4-FFF2-40B4-BE49-F238E27FC236}">
                    <a16:creationId xmlns:a16="http://schemas.microsoft.com/office/drawing/2014/main" id="{6A42C5F4-8136-41CF-9CBB-56DC1416DEE6}"/>
                  </a:ext>
                </a:extLst>
              </p:cNvPr>
              <p:cNvSpPr/>
              <p:nvPr/>
            </p:nvSpPr>
            <p:spPr>
              <a:xfrm>
                <a:off x="448837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9:5</a:t>
                </a:r>
                <a:endParaRPr lang="zh-CN" altLang="en-US" sz="1000" b="1"/>
              </a:p>
            </p:txBody>
          </p:sp>
          <p:sp>
            <p:nvSpPr>
              <p:cNvPr id="384" name="矩形: 圆角 383">
                <a:extLst>
                  <a:ext uri="{FF2B5EF4-FFF2-40B4-BE49-F238E27FC236}">
                    <a16:creationId xmlns:a16="http://schemas.microsoft.com/office/drawing/2014/main" id="{266C6FE8-1AF3-4F6C-B6D2-7EBAAF9F0BA0}"/>
                  </a:ext>
                </a:extLst>
              </p:cNvPr>
              <p:cNvSpPr/>
              <p:nvPr/>
            </p:nvSpPr>
            <p:spPr>
              <a:xfrm>
                <a:off x="4552991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/>
                  <a:t>9:6</a:t>
                </a:r>
                <a:endParaRPr lang="zh-CN" altLang="en-US" sz="1000" b="1"/>
              </a:p>
            </p:txBody>
          </p:sp>
          <p:sp>
            <p:nvSpPr>
              <p:cNvPr id="385" name="矩形: 圆角 384">
                <a:extLst>
                  <a:ext uri="{FF2B5EF4-FFF2-40B4-BE49-F238E27FC236}">
                    <a16:creationId xmlns:a16="http://schemas.microsoft.com/office/drawing/2014/main" id="{8897AC7F-71E1-44AD-A818-8434BA5079AF}"/>
                  </a:ext>
                </a:extLst>
              </p:cNvPr>
              <p:cNvSpPr/>
              <p:nvPr/>
            </p:nvSpPr>
            <p:spPr>
              <a:xfrm>
                <a:off x="461752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386" name="矩形: 圆角 385">
                <a:extLst>
                  <a:ext uri="{FF2B5EF4-FFF2-40B4-BE49-F238E27FC236}">
                    <a16:creationId xmlns:a16="http://schemas.microsoft.com/office/drawing/2014/main" id="{4AD69A91-DA5D-49F1-A1FB-5AA3EF08A4AA}"/>
                  </a:ext>
                </a:extLst>
              </p:cNvPr>
              <p:cNvSpPr/>
              <p:nvPr/>
            </p:nvSpPr>
            <p:spPr>
              <a:xfrm>
                <a:off x="468214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/>
                  <a:t>9:15</a:t>
                </a:r>
                <a:endParaRPr lang="zh-CN" altLang="en-US" sz="700" b="1"/>
              </a:p>
            </p:txBody>
          </p:sp>
          <p:sp>
            <p:nvSpPr>
              <p:cNvPr id="387" name="矩形: 圆角 386">
                <a:extLst>
                  <a:ext uri="{FF2B5EF4-FFF2-40B4-BE49-F238E27FC236}">
                    <a16:creationId xmlns:a16="http://schemas.microsoft.com/office/drawing/2014/main" id="{F4E10D41-193E-4860-BEDD-FB3EC5850DAA}"/>
                  </a:ext>
                </a:extLst>
              </p:cNvPr>
              <p:cNvSpPr/>
              <p:nvPr/>
            </p:nvSpPr>
            <p:spPr>
              <a:xfrm>
                <a:off x="4746764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/>
                  <a:t>9:16</a:t>
                </a:r>
                <a:endParaRPr lang="zh-CN" altLang="en-US" sz="700" b="1"/>
              </a:p>
            </p:txBody>
          </p:sp>
          <p:sp>
            <p:nvSpPr>
              <p:cNvPr id="388" name="矩形: 圆角 387">
                <a:extLst>
                  <a:ext uri="{FF2B5EF4-FFF2-40B4-BE49-F238E27FC236}">
                    <a16:creationId xmlns:a16="http://schemas.microsoft.com/office/drawing/2014/main" id="{4DBEC00A-E12B-4917-A7D3-D5BE69B84730}"/>
                  </a:ext>
                </a:extLst>
              </p:cNvPr>
              <p:cNvSpPr/>
              <p:nvPr/>
            </p:nvSpPr>
            <p:spPr>
              <a:xfrm>
                <a:off x="480640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389" name="矩形: 圆角 388">
                <a:extLst>
                  <a:ext uri="{FF2B5EF4-FFF2-40B4-BE49-F238E27FC236}">
                    <a16:creationId xmlns:a16="http://schemas.microsoft.com/office/drawing/2014/main" id="{4C63C4F5-C141-4960-9C55-F37009E9F3A9}"/>
                  </a:ext>
                </a:extLst>
              </p:cNvPr>
              <p:cNvSpPr/>
              <p:nvPr/>
            </p:nvSpPr>
            <p:spPr>
              <a:xfrm>
                <a:off x="487102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>
            <p:nvSpPr>
              <p:cNvPr id="390" name="矩形: 圆角 389">
                <a:extLst>
                  <a:ext uri="{FF2B5EF4-FFF2-40B4-BE49-F238E27FC236}">
                    <a16:creationId xmlns:a16="http://schemas.microsoft.com/office/drawing/2014/main" id="{7C31699E-DCEB-4756-9A27-C031C254AFDB}"/>
                  </a:ext>
                </a:extLst>
              </p:cNvPr>
              <p:cNvSpPr/>
              <p:nvPr/>
            </p:nvSpPr>
            <p:spPr>
              <a:xfrm>
                <a:off x="4935640" y="4140700"/>
                <a:ext cx="65292" cy="138454"/>
              </a:xfrm>
              <a:prstGeom prst="roundRect">
                <a:avLst>
                  <a:gd name="adj" fmla="val 3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grpSp>
          <p:nvGrpSpPr>
            <p:cNvPr id="471" name="组合 470">
              <a:extLst>
                <a:ext uri="{FF2B5EF4-FFF2-40B4-BE49-F238E27FC236}">
                  <a16:creationId xmlns:a16="http://schemas.microsoft.com/office/drawing/2014/main" id="{1AAA6633-86F3-4AF6-8FFE-2911C5039D3D}"/>
                </a:ext>
              </a:extLst>
            </p:cNvPr>
            <p:cNvGrpSpPr/>
            <p:nvPr/>
          </p:nvGrpSpPr>
          <p:grpSpPr>
            <a:xfrm>
              <a:off x="6152287" y="3365530"/>
              <a:ext cx="4175280" cy="1120380"/>
              <a:chOff x="5267383" y="3886951"/>
              <a:chExt cx="4175280" cy="1120380"/>
            </a:xfrm>
          </p:grpSpPr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77D6E35F-4BF7-4D00-A540-F6047DC8CEFE}"/>
                  </a:ext>
                </a:extLst>
              </p:cNvPr>
              <p:cNvGrpSpPr/>
              <p:nvPr/>
            </p:nvGrpSpPr>
            <p:grpSpPr>
              <a:xfrm>
                <a:off x="5267383" y="3886951"/>
                <a:ext cx="4175280" cy="859528"/>
                <a:chOff x="5453798" y="3880285"/>
                <a:chExt cx="4175280" cy="859528"/>
              </a:xfrm>
            </p:grpSpPr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3A20542E-30EF-4C7B-806C-65278AD0D14D}"/>
                    </a:ext>
                  </a:extLst>
                </p:cNvPr>
                <p:cNvGrpSpPr/>
                <p:nvPr/>
              </p:nvGrpSpPr>
              <p:grpSpPr>
                <a:xfrm>
                  <a:off x="6369101" y="3880285"/>
                  <a:ext cx="3257835" cy="208710"/>
                  <a:chOff x="4234875" y="4140700"/>
                  <a:chExt cx="577181" cy="13845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6ADEDF4-4AB5-4297-ADBA-3B27C206B9F3}"/>
                      </a:ext>
                    </a:extLst>
                  </p:cNvPr>
                  <p:cNvSpPr/>
                  <p:nvPr/>
                </p:nvSpPr>
                <p:spPr>
                  <a:xfrm>
                    <a:off x="423487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9:0</a:t>
                    </a:r>
                    <a:endParaRPr lang="zh-CN" altLang="en-US" sz="1000" b="1"/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CCC9ED00-B1C2-4903-8104-48EF9F57CBA5}"/>
                      </a:ext>
                    </a:extLst>
                  </p:cNvPr>
                  <p:cNvSpPr/>
                  <p:nvPr/>
                </p:nvSpPr>
                <p:spPr>
                  <a:xfrm>
                    <a:off x="429949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9:5</a:t>
                    </a:r>
                    <a:endParaRPr lang="zh-CN" altLang="en-US" sz="1000" b="1"/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2CBE1708-9783-4FB8-B087-AF2C7475ABE3}"/>
                      </a:ext>
                    </a:extLst>
                  </p:cNvPr>
                  <p:cNvSpPr/>
                  <p:nvPr/>
                </p:nvSpPr>
                <p:spPr>
                  <a:xfrm>
                    <a:off x="436411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9:10</a:t>
                    </a:r>
                    <a:endParaRPr lang="zh-CN" altLang="en-US" sz="700" b="1"/>
                  </a:p>
                </p:txBody>
              </p:sp>
              <p:sp>
                <p:nvSpPr>
                  <p:cNvPr id="395" name="矩形: 圆角 394">
                    <a:extLst>
                      <a:ext uri="{FF2B5EF4-FFF2-40B4-BE49-F238E27FC236}">
                        <a16:creationId xmlns:a16="http://schemas.microsoft.com/office/drawing/2014/main" id="{A47B3072-6206-4400-B13C-E4559162765D}"/>
                      </a:ext>
                    </a:extLst>
                  </p:cNvPr>
                  <p:cNvSpPr/>
                  <p:nvPr/>
                </p:nvSpPr>
                <p:spPr>
                  <a:xfrm>
                    <a:off x="442375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9:15</a:t>
                    </a:r>
                    <a:endParaRPr lang="zh-CN" altLang="en-US" sz="700" b="1"/>
                  </a:p>
                </p:txBody>
              </p:sp>
              <p:sp>
                <p:nvSpPr>
                  <p:cNvPr id="396" name="矩形: 圆角 395">
                    <a:extLst>
                      <a:ext uri="{FF2B5EF4-FFF2-40B4-BE49-F238E27FC236}">
                        <a16:creationId xmlns:a16="http://schemas.microsoft.com/office/drawing/2014/main" id="{001CEBAC-A024-44BE-B4C9-87D32C38E7A0}"/>
                      </a:ext>
                    </a:extLst>
                  </p:cNvPr>
                  <p:cNvSpPr/>
                  <p:nvPr/>
                </p:nvSpPr>
                <p:spPr>
                  <a:xfrm>
                    <a:off x="448837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9:20</a:t>
                    </a:r>
                    <a:endParaRPr lang="zh-CN" altLang="en-US" sz="700" b="1"/>
                  </a:p>
                </p:txBody>
              </p:sp>
              <p:sp>
                <p:nvSpPr>
                  <p:cNvPr id="397" name="矩形: 圆角 396">
                    <a:extLst>
                      <a:ext uri="{FF2B5EF4-FFF2-40B4-BE49-F238E27FC236}">
                        <a16:creationId xmlns:a16="http://schemas.microsoft.com/office/drawing/2014/main" id="{46B7CDD6-5B98-4476-B707-651551ABB034}"/>
                      </a:ext>
                    </a:extLst>
                  </p:cNvPr>
                  <p:cNvSpPr/>
                  <p:nvPr/>
                </p:nvSpPr>
                <p:spPr>
                  <a:xfrm>
                    <a:off x="455299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398" name="矩形: 圆角 397">
                    <a:extLst>
                      <a:ext uri="{FF2B5EF4-FFF2-40B4-BE49-F238E27FC236}">
                        <a16:creationId xmlns:a16="http://schemas.microsoft.com/office/drawing/2014/main" id="{FEB6F04F-228B-48F4-BDB9-136E0199B25A}"/>
                      </a:ext>
                    </a:extLst>
                  </p:cNvPr>
                  <p:cNvSpPr/>
                  <p:nvPr/>
                </p:nvSpPr>
                <p:spPr>
                  <a:xfrm>
                    <a:off x="461752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6BE8246B-FA6D-400D-8AA8-A088567F1586}"/>
                      </a:ext>
                    </a:extLst>
                  </p:cNvPr>
                  <p:cNvSpPr/>
                  <p:nvPr/>
                </p:nvSpPr>
                <p:spPr>
                  <a:xfrm>
                    <a:off x="468214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ED25FD0D-2966-4D1A-8E20-2638A7A226F2}"/>
                      </a:ext>
                    </a:extLst>
                  </p:cNvPr>
                  <p:cNvSpPr/>
                  <p:nvPr/>
                </p:nvSpPr>
                <p:spPr>
                  <a:xfrm>
                    <a:off x="474676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</p:grp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88DE1394-67A7-4B29-B297-2A18BB6A0D1A}"/>
                    </a:ext>
                  </a:extLst>
                </p:cNvPr>
                <p:cNvSpPr/>
                <p:nvPr/>
              </p:nvSpPr>
              <p:spPr>
                <a:xfrm>
                  <a:off x="5455940" y="3892376"/>
                  <a:ext cx="758671" cy="230832"/>
                </a:xfrm>
                <a:prstGeom prst="roundRect">
                  <a:avLst>
                    <a:gd name="adj" fmla="val 4740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/>
                    <a:t>DT</a:t>
                  </a:r>
                  <a:endParaRPr lang="zh-CN" altLang="en-US" sz="1200" b="1"/>
                </a:p>
              </p:txBody>
            </p:sp>
            <p:grpSp>
              <p:nvGrpSpPr>
                <p:cNvPr id="406" name="组合 405">
                  <a:extLst>
                    <a:ext uri="{FF2B5EF4-FFF2-40B4-BE49-F238E27FC236}">
                      <a16:creationId xmlns:a16="http://schemas.microsoft.com/office/drawing/2014/main" id="{624C7E00-C370-4E7D-B8DF-3DE2CD1A91A6}"/>
                    </a:ext>
                  </a:extLst>
                </p:cNvPr>
                <p:cNvGrpSpPr/>
                <p:nvPr/>
              </p:nvGrpSpPr>
              <p:grpSpPr>
                <a:xfrm>
                  <a:off x="6366959" y="4189086"/>
                  <a:ext cx="3257835" cy="208710"/>
                  <a:chOff x="4234875" y="4140700"/>
                  <a:chExt cx="577181" cy="138454"/>
                </a:xfrm>
              </p:grpSpPr>
              <p:sp>
                <p:nvSpPr>
                  <p:cNvPr id="407" name="矩形: 圆角 406">
                    <a:extLst>
                      <a:ext uri="{FF2B5EF4-FFF2-40B4-BE49-F238E27FC236}">
                        <a16:creationId xmlns:a16="http://schemas.microsoft.com/office/drawing/2014/main" id="{0A2EEDBA-C413-401B-8F15-339FE30FA903}"/>
                      </a:ext>
                    </a:extLst>
                  </p:cNvPr>
                  <p:cNvSpPr/>
                  <p:nvPr/>
                </p:nvSpPr>
                <p:spPr>
                  <a:xfrm>
                    <a:off x="423487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9:0</a:t>
                    </a:r>
                    <a:endParaRPr lang="zh-CN" altLang="en-US" sz="1000" b="1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40B482F6-E8B7-493A-A45D-AB2CCC577A1F}"/>
                      </a:ext>
                    </a:extLst>
                  </p:cNvPr>
                  <p:cNvSpPr/>
                  <p:nvPr/>
                </p:nvSpPr>
                <p:spPr>
                  <a:xfrm>
                    <a:off x="429949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9:5</a:t>
                    </a:r>
                    <a:endParaRPr lang="zh-CN" altLang="en-US" sz="1000" b="1"/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1B6646A2-36FC-4CA8-BB07-71EA51E1FBD0}"/>
                      </a:ext>
                    </a:extLst>
                  </p:cNvPr>
                  <p:cNvSpPr/>
                  <p:nvPr/>
                </p:nvSpPr>
                <p:spPr>
                  <a:xfrm>
                    <a:off x="436411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9:10</a:t>
                    </a:r>
                    <a:endParaRPr lang="zh-CN" altLang="en-US" sz="700" b="1"/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43CA01B9-91A3-4736-A645-BC07938EEA41}"/>
                      </a:ext>
                    </a:extLst>
                  </p:cNvPr>
                  <p:cNvSpPr/>
                  <p:nvPr/>
                </p:nvSpPr>
                <p:spPr>
                  <a:xfrm>
                    <a:off x="442375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9:15</a:t>
                    </a:r>
                    <a:endParaRPr lang="zh-CN" altLang="en-US" sz="700" b="1"/>
                  </a:p>
                </p:txBody>
              </p:sp>
              <p:sp>
                <p:nvSpPr>
                  <p:cNvPr id="411" name="矩形: 圆角 410">
                    <a:extLst>
                      <a:ext uri="{FF2B5EF4-FFF2-40B4-BE49-F238E27FC236}">
                        <a16:creationId xmlns:a16="http://schemas.microsoft.com/office/drawing/2014/main" id="{64210BC8-4418-452D-8241-548B8ADE4AFE}"/>
                      </a:ext>
                    </a:extLst>
                  </p:cNvPr>
                  <p:cNvSpPr/>
                  <p:nvPr/>
                </p:nvSpPr>
                <p:spPr>
                  <a:xfrm>
                    <a:off x="448837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9:20</a:t>
                    </a:r>
                    <a:endParaRPr lang="zh-CN" altLang="en-US" sz="700" b="1"/>
                  </a:p>
                </p:txBody>
              </p:sp>
              <p:sp>
                <p:nvSpPr>
                  <p:cNvPr id="412" name="矩形: 圆角 411">
                    <a:extLst>
                      <a:ext uri="{FF2B5EF4-FFF2-40B4-BE49-F238E27FC236}">
                        <a16:creationId xmlns:a16="http://schemas.microsoft.com/office/drawing/2014/main" id="{D556981C-7032-4214-B2B3-7E55C58F2FE9}"/>
                      </a:ext>
                    </a:extLst>
                  </p:cNvPr>
                  <p:cNvSpPr/>
                  <p:nvPr/>
                </p:nvSpPr>
                <p:spPr>
                  <a:xfrm>
                    <a:off x="455299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413" name="矩形: 圆角 412">
                    <a:extLst>
                      <a:ext uri="{FF2B5EF4-FFF2-40B4-BE49-F238E27FC236}">
                        <a16:creationId xmlns:a16="http://schemas.microsoft.com/office/drawing/2014/main" id="{A52947EF-4C14-4ACA-8D7F-8788BA3BE273}"/>
                      </a:ext>
                    </a:extLst>
                  </p:cNvPr>
                  <p:cNvSpPr/>
                  <p:nvPr/>
                </p:nvSpPr>
                <p:spPr>
                  <a:xfrm>
                    <a:off x="461752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414" name="矩形: 圆角 413">
                    <a:extLst>
                      <a:ext uri="{FF2B5EF4-FFF2-40B4-BE49-F238E27FC236}">
                        <a16:creationId xmlns:a16="http://schemas.microsoft.com/office/drawing/2014/main" id="{CDD90D48-DF58-4F7A-A9E6-3A7288B51131}"/>
                      </a:ext>
                    </a:extLst>
                  </p:cNvPr>
                  <p:cNvSpPr/>
                  <p:nvPr/>
                </p:nvSpPr>
                <p:spPr>
                  <a:xfrm>
                    <a:off x="468214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859471B4-FDE2-4192-9D21-8BCC7352ECAD}"/>
                      </a:ext>
                    </a:extLst>
                  </p:cNvPr>
                  <p:cNvSpPr/>
                  <p:nvPr/>
                </p:nvSpPr>
                <p:spPr>
                  <a:xfrm>
                    <a:off x="474676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</p:grpSp>
            <p:sp>
              <p:nvSpPr>
                <p:cNvPr id="419" name="矩形: 圆角 418">
                  <a:extLst>
                    <a:ext uri="{FF2B5EF4-FFF2-40B4-BE49-F238E27FC236}">
                      <a16:creationId xmlns:a16="http://schemas.microsoft.com/office/drawing/2014/main" id="{DD805C95-C0F2-4987-8FB5-4700CA6EE4B6}"/>
                    </a:ext>
                  </a:extLst>
                </p:cNvPr>
                <p:cNvSpPr/>
                <p:nvPr/>
              </p:nvSpPr>
              <p:spPr>
                <a:xfrm>
                  <a:off x="5453798" y="4201177"/>
                  <a:ext cx="758671" cy="230832"/>
                </a:xfrm>
                <a:prstGeom prst="roundRect">
                  <a:avLst>
                    <a:gd name="adj" fmla="val 4740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/>
                    <a:t>OHLC</a:t>
                  </a:r>
                  <a:endParaRPr lang="zh-CN" altLang="en-US" sz="1200" b="1"/>
                </a:p>
              </p:txBody>
            </p:sp>
            <p:grpSp>
              <p:nvGrpSpPr>
                <p:cNvPr id="420" name="组合 419">
                  <a:extLst>
                    <a:ext uri="{FF2B5EF4-FFF2-40B4-BE49-F238E27FC236}">
                      <a16:creationId xmlns:a16="http://schemas.microsoft.com/office/drawing/2014/main" id="{1A2DBADC-3C09-438D-9BB1-065D7F3A022E}"/>
                    </a:ext>
                  </a:extLst>
                </p:cNvPr>
                <p:cNvGrpSpPr/>
                <p:nvPr/>
              </p:nvGrpSpPr>
              <p:grpSpPr>
                <a:xfrm>
                  <a:off x="6371243" y="4496890"/>
                  <a:ext cx="3257835" cy="208710"/>
                  <a:chOff x="4234875" y="4140700"/>
                  <a:chExt cx="577181" cy="138454"/>
                </a:xfrm>
              </p:grpSpPr>
              <p:sp>
                <p:nvSpPr>
                  <p:cNvPr id="421" name="矩形: 圆角 420">
                    <a:extLst>
                      <a:ext uri="{FF2B5EF4-FFF2-40B4-BE49-F238E27FC236}">
                        <a16:creationId xmlns:a16="http://schemas.microsoft.com/office/drawing/2014/main" id="{97547749-3A5C-4329-A7B0-6173738968A2}"/>
                      </a:ext>
                    </a:extLst>
                  </p:cNvPr>
                  <p:cNvSpPr/>
                  <p:nvPr/>
                </p:nvSpPr>
                <p:spPr>
                  <a:xfrm>
                    <a:off x="423487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9:0</a:t>
                    </a:r>
                    <a:endParaRPr lang="zh-CN" altLang="en-US" sz="1000" b="1"/>
                  </a:p>
                </p:txBody>
              </p:sp>
              <p:sp>
                <p:nvSpPr>
                  <p:cNvPr id="422" name="矩形: 圆角 421">
                    <a:extLst>
                      <a:ext uri="{FF2B5EF4-FFF2-40B4-BE49-F238E27FC236}">
                        <a16:creationId xmlns:a16="http://schemas.microsoft.com/office/drawing/2014/main" id="{68843C61-DD40-4B80-9248-53B6BBD1BB1D}"/>
                      </a:ext>
                    </a:extLst>
                  </p:cNvPr>
                  <p:cNvSpPr/>
                  <p:nvPr/>
                </p:nvSpPr>
                <p:spPr>
                  <a:xfrm>
                    <a:off x="429949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00" b="1"/>
                      <a:t>9:5</a:t>
                    </a:r>
                    <a:endParaRPr lang="zh-CN" altLang="en-US" sz="1000" b="1"/>
                  </a:p>
                </p:txBody>
              </p:sp>
              <p:sp>
                <p:nvSpPr>
                  <p:cNvPr id="423" name="矩形: 圆角 422">
                    <a:extLst>
                      <a:ext uri="{FF2B5EF4-FFF2-40B4-BE49-F238E27FC236}">
                        <a16:creationId xmlns:a16="http://schemas.microsoft.com/office/drawing/2014/main" id="{87C4190C-72DC-444D-9954-B0DC21F51E3D}"/>
                      </a:ext>
                    </a:extLst>
                  </p:cNvPr>
                  <p:cNvSpPr/>
                  <p:nvPr/>
                </p:nvSpPr>
                <p:spPr>
                  <a:xfrm>
                    <a:off x="4364115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9:10</a:t>
                    </a:r>
                    <a:endParaRPr lang="zh-CN" altLang="en-US" sz="700" b="1"/>
                  </a:p>
                </p:txBody>
              </p:sp>
              <p:sp>
                <p:nvSpPr>
                  <p:cNvPr id="424" name="矩形: 圆角 423">
                    <a:extLst>
                      <a:ext uri="{FF2B5EF4-FFF2-40B4-BE49-F238E27FC236}">
                        <a16:creationId xmlns:a16="http://schemas.microsoft.com/office/drawing/2014/main" id="{F891A62E-6FA7-4AAB-8CC5-22AE691F87B6}"/>
                      </a:ext>
                    </a:extLst>
                  </p:cNvPr>
                  <p:cNvSpPr/>
                  <p:nvPr/>
                </p:nvSpPr>
                <p:spPr>
                  <a:xfrm>
                    <a:off x="442375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9:15</a:t>
                    </a:r>
                    <a:endParaRPr lang="zh-CN" altLang="en-US" sz="700" b="1"/>
                  </a:p>
                </p:txBody>
              </p:sp>
              <p:sp>
                <p:nvSpPr>
                  <p:cNvPr id="425" name="矩形: 圆角 424">
                    <a:extLst>
                      <a:ext uri="{FF2B5EF4-FFF2-40B4-BE49-F238E27FC236}">
                        <a16:creationId xmlns:a16="http://schemas.microsoft.com/office/drawing/2014/main" id="{911892CA-5CD2-4C1C-97A9-B9A225EDD664}"/>
                      </a:ext>
                    </a:extLst>
                  </p:cNvPr>
                  <p:cNvSpPr/>
                  <p:nvPr/>
                </p:nvSpPr>
                <p:spPr>
                  <a:xfrm>
                    <a:off x="448837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00" b="1"/>
                      <a:t>9:20</a:t>
                    </a:r>
                    <a:endParaRPr lang="zh-CN" altLang="en-US" sz="700" b="1"/>
                  </a:p>
                </p:txBody>
              </p:sp>
              <p:sp>
                <p:nvSpPr>
                  <p:cNvPr id="426" name="矩形: 圆角 425">
                    <a:extLst>
                      <a:ext uri="{FF2B5EF4-FFF2-40B4-BE49-F238E27FC236}">
                        <a16:creationId xmlns:a16="http://schemas.microsoft.com/office/drawing/2014/main" id="{409717B4-AF49-4697-AFB6-8F0EEEA8F297}"/>
                      </a:ext>
                    </a:extLst>
                  </p:cNvPr>
                  <p:cNvSpPr/>
                  <p:nvPr/>
                </p:nvSpPr>
                <p:spPr>
                  <a:xfrm>
                    <a:off x="4552991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427" name="矩形: 圆角 426">
                    <a:extLst>
                      <a:ext uri="{FF2B5EF4-FFF2-40B4-BE49-F238E27FC236}">
                        <a16:creationId xmlns:a16="http://schemas.microsoft.com/office/drawing/2014/main" id="{54702D5A-CFC1-48AF-ADBA-76BF462B2F4E}"/>
                      </a:ext>
                    </a:extLst>
                  </p:cNvPr>
                  <p:cNvSpPr/>
                  <p:nvPr/>
                </p:nvSpPr>
                <p:spPr>
                  <a:xfrm>
                    <a:off x="461752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 b="1"/>
                  </a:p>
                </p:txBody>
              </p:sp>
              <p:sp>
                <p:nvSpPr>
                  <p:cNvPr id="428" name="矩形: 圆角 427">
                    <a:extLst>
                      <a:ext uri="{FF2B5EF4-FFF2-40B4-BE49-F238E27FC236}">
                        <a16:creationId xmlns:a16="http://schemas.microsoft.com/office/drawing/2014/main" id="{362B0F0B-07A8-44CE-A7F3-BDAB81D1AFF8}"/>
                      </a:ext>
                    </a:extLst>
                  </p:cNvPr>
                  <p:cNvSpPr/>
                  <p:nvPr/>
                </p:nvSpPr>
                <p:spPr>
                  <a:xfrm>
                    <a:off x="468214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  <p:sp>
                <p:nvSpPr>
                  <p:cNvPr id="429" name="矩形: 圆角 428">
                    <a:extLst>
                      <a:ext uri="{FF2B5EF4-FFF2-40B4-BE49-F238E27FC236}">
                        <a16:creationId xmlns:a16="http://schemas.microsoft.com/office/drawing/2014/main" id="{71C3F3EC-4EE0-42A8-97D8-5FEB8CAC0500}"/>
                      </a:ext>
                    </a:extLst>
                  </p:cNvPr>
                  <p:cNvSpPr/>
                  <p:nvPr/>
                </p:nvSpPr>
                <p:spPr>
                  <a:xfrm>
                    <a:off x="4746764" y="4140700"/>
                    <a:ext cx="65292" cy="138454"/>
                  </a:xfrm>
                  <a:prstGeom prst="roundRect">
                    <a:avLst>
                      <a:gd name="adj" fmla="val 311"/>
                    </a:avLst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b="1"/>
                  </a:p>
                </p:txBody>
              </p:sp>
            </p:grpSp>
            <p:sp>
              <p:nvSpPr>
                <p:cNvPr id="433" name="矩形: 圆角 432">
                  <a:extLst>
                    <a:ext uri="{FF2B5EF4-FFF2-40B4-BE49-F238E27FC236}">
                      <a16:creationId xmlns:a16="http://schemas.microsoft.com/office/drawing/2014/main" id="{30B5B2A6-1009-4AE1-B99D-2A67BE1CEF18}"/>
                    </a:ext>
                  </a:extLst>
                </p:cNvPr>
                <p:cNvSpPr/>
                <p:nvPr/>
              </p:nvSpPr>
              <p:spPr>
                <a:xfrm>
                  <a:off x="5458082" y="4508981"/>
                  <a:ext cx="758671" cy="230832"/>
                </a:xfrm>
                <a:prstGeom prst="roundRect">
                  <a:avLst>
                    <a:gd name="adj" fmla="val 4740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/>
                    <a:t>V/OPI</a:t>
                  </a:r>
                  <a:endParaRPr lang="zh-CN" altLang="en-US" sz="1200" b="1"/>
                </a:p>
              </p:txBody>
            </p:sp>
          </p:grpSp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FA9D0B76-E04D-4F64-8BBA-38984186669D}"/>
                  </a:ext>
                </a:extLst>
              </p:cNvPr>
              <p:cNvSpPr txBox="1"/>
              <p:nvPr/>
            </p:nvSpPr>
            <p:spPr>
              <a:xfrm>
                <a:off x="6204501" y="4730332"/>
                <a:ext cx="26595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/>
                  <a:t>0       1       2      3       4       5</a:t>
                </a:r>
                <a:endParaRPr lang="zh-CN" altLang="en-US" sz="1200" b="1"/>
              </a:p>
            </p:txBody>
          </p:sp>
        </p:grpSp>
        <p:cxnSp>
          <p:nvCxnSpPr>
            <p:cNvPr id="448" name="直接箭头连接符 447">
              <a:extLst>
                <a:ext uri="{FF2B5EF4-FFF2-40B4-BE49-F238E27FC236}">
                  <a16:creationId xmlns:a16="http://schemas.microsoft.com/office/drawing/2014/main" id="{57CB348D-7E73-4D1F-9EBD-1FBD9F4DDE91}"/>
                </a:ext>
              </a:extLst>
            </p:cNvPr>
            <p:cNvCxnSpPr>
              <a:cxnSpLocks/>
              <a:stCxn id="49" idx="2"/>
              <a:endCxn id="392" idx="0"/>
            </p:cNvCxnSpPr>
            <p:nvPr/>
          </p:nvCxnSpPr>
          <p:spPr>
            <a:xfrm>
              <a:off x="6372177" y="2868533"/>
              <a:ext cx="879680" cy="49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箭头连接符 450">
              <a:extLst>
                <a:ext uri="{FF2B5EF4-FFF2-40B4-BE49-F238E27FC236}">
                  <a16:creationId xmlns:a16="http://schemas.microsoft.com/office/drawing/2014/main" id="{F235D154-880D-496A-A6FB-6173D5BDE251}"/>
                </a:ext>
              </a:extLst>
            </p:cNvPr>
            <p:cNvCxnSpPr>
              <a:cxnSpLocks/>
              <a:stCxn id="50" idx="2"/>
              <a:endCxn id="392" idx="0"/>
            </p:cNvCxnSpPr>
            <p:nvPr/>
          </p:nvCxnSpPr>
          <p:spPr>
            <a:xfrm>
              <a:off x="6736917" y="2868533"/>
              <a:ext cx="514940" cy="49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E423BBFA-3602-4D64-9490-6EA3DB38FB3D}"/>
                </a:ext>
              </a:extLst>
            </p:cNvPr>
            <p:cNvCxnSpPr>
              <a:cxnSpLocks/>
              <a:stCxn id="51" idx="2"/>
              <a:endCxn id="392" idx="0"/>
            </p:cNvCxnSpPr>
            <p:nvPr/>
          </p:nvCxnSpPr>
          <p:spPr>
            <a:xfrm>
              <a:off x="7101658" y="2868533"/>
              <a:ext cx="150199" cy="49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箭头连接符 456">
              <a:extLst>
                <a:ext uri="{FF2B5EF4-FFF2-40B4-BE49-F238E27FC236}">
                  <a16:creationId xmlns:a16="http://schemas.microsoft.com/office/drawing/2014/main" id="{049C680F-483B-4D93-A27C-8FE913F7661F}"/>
                </a:ext>
              </a:extLst>
            </p:cNvPr>
            <p:cNvCxnSpPr>
              <a:cxnSpLocks/>
              <a:stCxn id="56" idx="2"/>
              <a:endCxn id="395" idx="0"/>
            </p:cNvCxnSpPr>
            <p:nvPr/>
          </p:nvCxnSpPr>
          <p:spPr>
            <a:xfrm flipH="1">
              <a:off x="8317947" y="2868533"/>
              <a:ext cx="578790" cy="49699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箭头连接符 460">
              <a:extLst>
                <a:ext uri="{FF2B5EF4-FFF2-40B4-BE49-F238E27FC236}">
                  <a16:creationId xmlns:a16="http://schemas.microsoft.com/office/drawing/2014/main" id="{4C6A4197-0C04-4521-A1A7-CDCF20E129AF}"/>
                </a:ext>
              </a:extLst>
            </p:cNvPr>
            <p:cNvCxnSpPr>
              <a:cxnSpLocks/>
              <a:stCxn id="57" idx="2"/>
              <a:endCxn id="395" idx="0"/>
            </p:cNvCxnSpPr>
            <p:nvPr/>
          </p:nvCxnSpPr>
          <p:spPr>
            <a:xfrm flipH="1">
              <a:off x="8317947" y="2868533"/>
              <a:ext cx="943531" cy="49699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箭头连接符 463">
              <a:extLst>
                <a:ext uri="{FF2B5EF4-FFF2-40B4-BE49-F238E27FC236}">
                  <a16:creationId xmlns:a16="http://schemas.microsoft.com/office/drawing/2014/main" id="{7F1F9EA0-6225-4210-AD49-E6092E03D6F6}"/>
                </a:ext>
              </a:extLst>
            </p:cNvPr>
            <p:cNvCxnSpPr>
              <a:cxnSpLocks/>
              <a:stCxn id="53" idx="2"/>
              <a:endCxn id="393" idx="0"/>
            </p:cNvCxnSpPr>
            <p:nvPr/>
          </p:nvCxnSpPr>
          <p:spPr>
            <a:xfrm flipH="1">
              <a:off x="7616598" y="2868533"/>
              <a:ext cx="186409" cy="496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箭头连接符 466">
              <a:extLst>
                <a:ext uri="{FF2B5EF4-FFF2-40B4-BE49-F238E27FC236}">
                  <a16:creationId xmlns:a16="http://schemas.microsoft.com/office/drawing/2014/main" id="{526D9578-E86D-4937-A146-E25AF7D399D9}"/>
                </a:ext>
              </a:extLst>
            </p:cNvPr>
            <p:cNvCxnSpPr>
              <a:cxnSpLocks/>
              <a:stCxn id="54" idx="2"/>
              <a:endCxn id="393" idx="0"/>
            </p:cNvCxnSpPr>
            <p:nvPr/>
          </p:nvCxnSpPr>
          <p:spPr>
            <a:xfrm flipH="1">
              <a:off x="7616598" y="2868533"/>
              <a:ext cx="551150" cy="496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文本框 473">
              <a:extLst>
                <a:ext uri="{FF2B5EF4-FFF2-40B4-BE49-F238E27FC236}">
                  <a16:creationId xmlns:a16="http://schemas.microsoft.com/office/drawing/2014/main" id="{BD7575B5-EA94-4822-9EFE-6B4B0ED44C6A}"/>
                </a:ext>
              </a:extLst>
            </p:cNvPr>
            <p:cNvSpPr txBox="1"/>
            <p:nvPr/>
          </p:nvSpPr>
          <p:spPr>
            <a:xfrm>
              <a:off x="6057841" y="2907735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2010-1-1</a:t>
              </a:r>
              <a:endParaRPr lang="zh-CN" altLang="en-US" sz="1200"/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CCFA06A1-65B0-472D-B152-6DBC29B111FA}"/>
                </a:ext>
              </a:extLst>
            </p:cNvPr>
            <p:cNvSpPr txBox="1"/>
            <p:nvPr/>
          </p:nvSpPr>
          <p:spPr>
            <a:xfrm>
              <a:off x="9724479" y="2156950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2022-1-1</a:t>
              </a:r>
              <a:endParaRPr lang="zh-CN" altLang="en-US" sz="1200"/>
            </a:p>
          </p:txBody>
        </p:sp>
      </p:grpSp>
      <p:pic>
        <p:nvPicPr>
          <p:cNvPr id="478" name="图片 477">
            <a:extLst>
              <a:ext uri="{FF2B5EF4-FFF2-40B4-BE49-F238E27FC236}">
                <a16:creationId xmlns:a16="http://schemas.microsoft.com/office/drawing/2014/main" id="{3E4689E5-1CDF-44A7-BDAA-34F30E1F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" y="5312550"/>
            <a:ext cx="9557827" cy="1519284"/>
          </a:xfrm>
          <a:prstGeom prst="rect">
            <a:avLst/>
          </a:prstGeom>
        </p:spPr>
      </p:pic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543E78EC-B007-47EF-9BED-054A49E38253}"/>
              </a:ext>
            </a:extLst>
          </p:cNvPr>
          <p:cNvGrpSpPr/>
          <p:nvPr/>
        </p:nvGrpSpPr>
        <p:grpSpPr>
          <a:xfrm>
            <a:off x="6957756" y="3650673"/>
            <a:ext cx="4173796" cy="481664"/>
            <a:chOff x="6340967" y="4338121"/>
            <a:chExt cx="4173796" cy="481664"/>
          </a:xfrm>
        </p:grpSpPr>
        <p:sp>
          <p:nvSpPr>
            <p:cNvPr id="483" name="矩形: 圆角 482">
              <a:extLst>
                <a:ext uri="{FF2B5EF4-FFF2-40B4-BE49-F238E27FC236}">
                  <a16:creationId xmlns:a16="http://schemas.microsoft.com/office/drawing/2014/main" id="{3A155027-3529-4467-B674-90F74B08250D}"/>
                </a:ext>
              </a:extLst>
            </p:cNvPr>
            <p:cNvSpPr/>
            <p:nvPr/>
          </p:nvSpPr>
          <p:spPr>
            <a:xfrm>
              <a:off x="6340967" y="434457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INDEX</a:t>
              </a:r>
              <a:endParaRPr lang="zh-CN" altLang="en-US" sz="1200" b="1"/>
            </a:p>
          </p:txBody>
        </p:sp>
        <p:sp>
          <p:nvSpPr>
            <p:cNvPr id="484" name="矩形: 圆角 483">
              <a:extLst>
                <a:ext uri="{FF2B5EF4-FFF2-40B4-BE49-F238E27FC236}">
                  <a16:creationId xmlns:a16="http://schemas.microsoft.com/office/drawing/2014/main" id="{8D904F5A-BE83-4056-BF88-6CF43915F697}"/>
                </a:ext>
              </a:extLst>
            </p:cNvPr>
            <p:cNvSpPr/>
            <p:nvPr/>
          </p:nvSpPr>
          <p:spPr>
            <a:xfrm>
              <a:off x="7742949" y="434032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DATA</a:t>
              </a:r>
              <a:endParaRPr lang="zh-CN" altLang="en-US" sz="1200" b="1"/>
            </a:p>
          </p:txBody>
        </p:sp>
        <p:sp>
          <p:nvSpPr>
            <p:cNvPr id="485" name="矩形: 圆角 484">
              <a:extLst>
                <a:ext uri="{FF2B5EF4-FFF2-40B4-BE49-F238E27FC236}">
                  <a16:creationId xmlns:a16="http://schemas.microsoft.com/office/drawing/2014/main" id="{3B83A04C-F0F8-4E4F-B125-72BB2A280F3F}"/>
                </a:ext>
              </a:extLst>
            </p:cNvPr>
            <p:cNvSpPr/>
            <p:nvPr/>
          </p:nvSpPr>
          <p:spPr>
            <a:xfrm>
              <a:off x="9144290" y="4338121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RWLOCK</a:t>
              </a:r>
              <a:endParaRPr lang="zh-CN" altLang="en-US" sz="1200" b="1"/>
            </a:p>
          </p:txBody>
        </p:sp>
      </p:grp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5EE5ACB8-C82A-4D16-BCFF-1C63C2A6CE02}"/>
              </a:ext>
            </a:extLst>
          </p:cNvPr>
          <p:cNvGrpSpPr/>
          <p:nvPr/>
        </p:nvGrpSpPr>
        <p:grpSpPr>
          <a:xfrm>
            <a:off x="7110156" y="3803073"/>
            <a:ext cx="4173796" cy="481664"/>
            <a:chOff x="6340967" y="4338121"/>
            <a:chExt cx="4173796" cy="481664"/>
          </a:xfrm>
        </p:grpSpPr>
        <p:sp>
          <p:nvSpPr>
            <p:cNvPr id="488" name="矩形: 圆角 487">
              <a:extLst>
                <a:ext uri="{FF2B5EF4-FFF2-40B4-BE49-F238E27FC236}">
                  <a16:creationId xmlns:a16="http://schemas.microsoft.com/office/drawing/2014/main" id="{9D68EA5A-766F-4A60-A3A4-A22D45A8AAD2}"/>
                </a:ext>
              </a:extLst>
            </p:cNvPr>
            <p:cNvSpPr/>
            <p:nvPr/>
          </p:nvSpPr>
          <p:spPr>
            <a:xfrm>
              <a:off x="6340967" y="434457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INDEX</a:t>
              </a:r>
              <a:endParaRPr lang="zh-CN" altLang="en-US" sz="1200" b="1"/>
            </a:p>
          </p:txBody>
        </p:sp>
        <p:sp>
          <p:nvSpPr>
            <p:cNvPr id="489" name="矩形: 圆角 488">
              <a:extLst>
                <a:ext uri="{FF2B5EF4-FFF2-40B4-BE49-F238E27FC236}">
                  <a16:creationId xmlns:a16="http://schemas.microsoft.com/office/drawing/2014/main" id="{AFE4E15E-3A2D-4909-A45E-120A95D916DB}"/>
                </a:ext>
              </a:extLst>
            </p:cNvPr>
            <p:cNvSpPr/>
            <p:nvPr/>
          </p:nvSpPr>
          <p:spPr>
            <a:xfrm>
              <a:off x="7742949" y="434032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DATA</a:t>
              </a:r>
              <a:endParaRPr lang="zh-CN" altLang="en-US" sz="1200" b="1"/>
            </a:p>
          </p:txBody>
        </p:sp>
        <p:sp>
          <p:nvSpPr>
            <p:cNvPr id="490" name="矩形: 圆角 489">
              <a:extLst>
                <a:ext uri="{FF2B5EF4-FFF2-40B4-BE49-F238E27FC236}">
                  <a16:creationId xmlns:a16="http://schemas.microsoft.com/office/drawing/2014/main" id="{6E9D39E3-5B1E-4AB7-A841-6C5128B60D6A}"/>
                </a:ext>
              </a:extLst>
            </p:cNvPr>
            <p:cNvSpPr/>
            <p:nvPr/>
          </p:nvSpPr>
          <p:spPr>
            <a:xfrm>
              <a:off x="9144290" y="4338121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RWLOCK</a:t>
              </a:r>
              <a:endParaRPr lang="zh-CN" altLang="en-US" sz="1200" b="1"/>
            </a:p>
          </p:txBody>
        </p:sp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ABA4C9C0-98CC-458E-ADD0-45DC0B6CAE0C}"/>
              </a:ext>
            </a:extLst>
          </p:cNvPr>
          <p:cNvGrpSpPr/>
          <p:nvPr/>
        </p:nvGrpSpPr>
        <p:grpSpPr>
          <a:xfrm>
            <a:off x="7262556" y="3955473"/>
            <a:ext cx="4173796" cy="481664"/>
            <a:chOff x="6340967" y="4338121"/>
            <a:chExt cx="4173796" cy="481664"/>
          </a:xfrm>
        </p:grpSpPr>
        <p:sp>
          <p:nvSpPr>
            <p:cNvPr id="492" name="矩形: 圆角 491">
              <a:extLst>
                <a:ext uri="{FF2B5EF4-FFF2-40B4-BE49-F238E27FC236}">
                  <a16:creationId xmlns:a16="http://schemas.microsoft.com/office/drawing/2014/main" id="{9558B3F7-738F-43B2-A691-3815ED8650DE}"/>
                </a:ext>
              </a:extLst>
            </p:cNvPr>
            <p:cNvSpPr/>
            <p:nvPr/>
          </p:nvSpPr>
          <p:spPr>
            <a:xfrm>
              <a:off x="6340967" y="434457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INDEX</a:t>
              </a:r>
              <a:endParaRPr lang="zh-CN" altLang="en-US" sz="1200" b="1"/>
            </a:p>
          </p:txBody>
        </p:sp>
        <p:sp>
          <p:nvSpPr>
            <p:cNvPr id="493" name="矩形: 圆角 492">
              <a:extLst>
                <a:ext uri="{FF2B5EF4-FFF2-40B4-BE49-F238E27FC236}">
                  <a16:creationId xmlns:a16="http://schemas.microsoft.com/office/drawing/2014/main" id="{48F1A510-CBCB-4480-9981-C8E5426662A6}"/>
                </a:ext>
              </a:extLst>
            </p:cNvPr>
            <p:cNvSpPr/>
            <p:nvPr/>
          </p:nvSpPr>
          <p:spPr>
            <a:xfrm>
              <a:off x="7742949" y="4340320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DATA</a:t>
              </a:r>
              <a:endParaRPr lang="zh-CN" altLang="en-US" sz="1200" b="1"/>
            </a:p>
          </p:txBody>
        </p:sp>
        <p:sp>
          <p:nvSpPr>
            <p:cNvPr id="494" name="矩形: 圆角 493">
              <a:extLst>
                <a:ext uri="{FF2B5EF4-FFF2-40B4-BE49-F238E27FC236}">
                  <a16:creationId xmlns:a16="http://schemas.microsoft.com/office/drawing/2014/main" id="{F31A8FE5-3EAB-479B-8F5A-6CB1F5CF6C89}"/>
                </a:ext>
              </a:extLst>
            </p:cNvPr>
            <p:cNvSpPr/>
            <p:nvPr/>
          </p:nvSpPr>
          <p:spPr>
            <a:xfrm>
              <a:off x="9144290" y="4338121"/>
              <a:ext cx="1370473" cy="475215"/>
            </a:xfrm>
            <a:prstGeom prst="roundRect">
              <a:avLst>
                <a:gd name="adj" fmla="val 47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RWLOCK</a:t>
              </a:r>
              <a:endParaRPr lang="zh-CN" altLang="en-US" sz="1200" b="1"/>
            </a:p>
          </p:txBody>
        </p:sp>
      </p:grp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03198FA0-9396-40CE-8306-36B942D351DD}"/>
              </a:ext>
            </a:extLst>
          </p:cNvPr>
          <p:cNvCxnSpPr>
            <a:cxnSpLocks/>
          </p:cNvCxnSpPr>
          <p:nvPr/>
        </p:nvCxnSpPr>
        <p:spPr>
          <a:xfrm>
            <a:off x="7020071" y="3504722"/>
            <a:ext cx="393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C30135B6-5A62-4B1C-8C2B-16DB05FAF4C7}"/>
              </a:ext>
            </a:extLst>
          </p:cNvPr>
          <p:cNvCxnSpPr>
            <a:cxnSpLocks/>
          </p:cNvCxnSpPr>
          <p:nvPr/>
        </p:nvCxnSpPr>
        <p:spPr>
          <a:xfrm>
            <a:off x="11615985" y="3504722"/>
            <a:ext cx="0" cy="111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文本框 498">
            <a:extLst>
              <a:ext uri="{FF2B5EF4-FFF2-40B4-BE49-F238E27FC236}">
                <a16:creationId xmlns:a16="http://schemas.microsoft.com/office/drawing/2014/main" id="{388B5491-DEEB-4F0D-860B-1AAF4759499B}"/>
              </a:ext>
            </a:extLst>
          </p:cNvPr>
          <p:cNvSpPr txBox="1"/>
          <p:nvPr/>
        </p:nvSpPr>
        <p:spPr>
          <a:xfrm>
            <a:off x="6630309" y="3593182"/>
            <a:ext cx="336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</a:t>
            </a:r>
            <a:endParaRPr lang="zh-CN" altLang="en-US" sz="1400" b="1"/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EB1670FF-AAF6-4F41-93DE-59A51D74A071}"/>
              </a:ext>
            </a:extLst>
          </p:cNvPr>
          <p:cNvSpPr txBox="1"/>
          <p:nvPr/>
        </p:nvSpPr>
        <p:spPr>
          <a:xfrm>
            <a:off x="6646363" y="390095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P</a:t>
            </a:r>
            <a:endParaRPr lang="zh-CN" altLang="en-US" sz="1400" b="1"/>
          </a:p>
        </p:txBody>
      </p:sp>
      <p:sp>
        <p:nvSpPr>
          <p:cNvPr id="501" name="文本框 500">
            <a:extLst>
              <a:ext uri="{FF2B5EF4-FFF2-40B4-BE49-F238E27FC236}">
                <a16:creationId xmlns:a16="http://schemas.microsoft.com/office/drawing/2014/main" id="{364824E4-99B0-408B-B678-CDF1EF3AC1B4}"/>
              </a:ext>
            </a:extLst>
          </p:cNvPr>
          <p:cNvSpPr txBox="1"/>
          <p:nvPr/>
        </p:nvSpPr>
        <p:spPr>
          <a:xfrm>
            <a:off x="6631663" y="4237677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SS</a:t>
            </a:r>
            <a:endParaRPr lang="zh-CN" altLang="en-US" sz="1400" b="1"/>
          </a:p>
        </p:txBody>
      </p:sp>
      <p:sp>
        <p:nvSpPr>
          <p:cNvPr id="502" name="矩形: 圆角 501">
            <a:extLst>
              <a:ext uri="{FF2B5EF4-FFF2-40B4-BE49-F238E27FC236}">
                <a16:creationId xmlns:a16="http://schemas.microsoft.com/office/drawing/2014/main" id="{4E7DD405-6088-490F-818A-7D675E6252E5}"/>
              </a:ext>
            </a:extLst>
          </p:cNvPr>
          <p:cNvSpPr/>
          <p:nvPr/>
        </p:nvSpPr>
        <p:spPr>
          <a:xfrm>
            <a:off x="6096000" y="938747"/>
            <a:ext cx="927014" cy="475215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INDEX</a:t>
            </a:r>
            <a:endParaRPr lang="zh-CN" altLang="en-US" sz="1200" b="1"/>
          </a:p>
        </p:txBody>
      </p:sp>
      <p:sp>
        <p:nvSpPr>
          <p:cNvPr id="503" name="矩形: 圆角 502">
            <a:extLst>
              <a:ext uri="{FF2B5EF4-FFF2-40B4-BE49-F238E27FC236}">
                <a16:creationId xmlns:a16="http://schemas.microsoft.com/office/drawing/2014/main" id="{0A4383CD-E6F3-4BA3-8641-6E6C188FC7CE}"/>
              </a:ext>
            </a:extLst>
          </p:cNvPr>
          <p:cNvSpPr/>
          <p:nvPr/>
        </p:nvSpPr>
        <p:spPr>
          <a:xfrm>
            <a:off x="6117975" y="1874131"/>
            <a:ext cx="927014" cy="8634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DATA</a:t>
            </a:r>
            <a:endParaRPr lang="zh-CN" altLang="en-US" sz="1200" b="1"/>
          </a:p>
        </p:txBody>
      </p:sp>
      <p:sp>
        <p:nvSpPr>
          <p:cNvPr id="504" name="文本框 503">
            <a:extLst>
              <a:ext uri="{FF2B5EF4-FFF2-40B4-BE49-F238E27FC236}">
                <a16:creationId xmlns:a16="http://schemas.microsoft.com/office/drawing/2014/main" id="{DB678F5F-C952-46CC-B9A7-6E7CA5BBD0A5}"/>
              </a:ext>
            </a:extLst>
          </p:cNvPr>
          <p:cNvSpPr txBox="1"/>
          <p:nvPr/>
        </p:nvSpPr>
        <p:spPr>
          <a:xfrm>
            <a:off x="8671727" y="3230552"/>
            <a:ext cx="710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address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968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23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/>
              <a:t>数字货币交易服务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4E9EAD9-7363-46BF-AB7A-A504D99D54D3}"/>
              </a:ext>
            </a:extLst>
          </p:cNvPr>
          <p:cNvSpPr txBox="1"/>
          <p:nvPr/>
        </p:nvSpPr>
        <p:spPr>
          <a:xfrm>
            <a:off x="5874985" y="1856247"/>
            <a:ext cx="11008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交易合约更新</a:t>
            </a:r>
            <a:endParaRPr lang="zh-CN" altLang="en-US" sz="1050"/>
          </a:p>
        </p:txBody>
      </p:sp>
      <p:cxnSp>
        <p:nvCxnSpPr>
          <p:cNvPr id="85" name="直接箭头连接符 27">
            <a:extLst>
              <a:ext uri="{FF2B5EF4-FFF2-40B4-BE49-F238E27FC236}">
                <a16:creationId xmlns:a16="http://schemas.microsoft.com/office/drawing/2014/main" id="{7BAA82C5-64EC-4387-B6C8-E571374354B8}"/>
              </a:ext>
            </a:extLst>
          </p:cNvPr>
          <p:cNvCxnSpPr>
            <a:cxnSpLocks/>
            <a:stCxn id="67" idx="1"/>
            <a:endCxn id="61" idx="1"/>
          </p:cNvCxnSpPr>
          <p:nvPr/>
        </p:nvCxnSpPr>
        <p:spPr>
          <a:xfrm rot="5400000" flipH="1" flipV="1">
            <a:off x="6051602" y="1863603"/>
            <a:ext cx="655811" cy="119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760BEB7-FBF4-4BE4-A0D4-B73D8F157957}"/>
              </a:ext>
            </a:extLst>
          </p:cNvPr>
          <p:cNvSpPr/>
          <p:nvPr/>
        </p:nvSpPr>
        <p:spPr>
          <a:xfrm>
            <a:off x="6976082" y="1872750"/>
            <a:ext cx="1216212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Market</a:t>
            </a:r>
          </a:p>
          <a:p>
            <a:pPr algn="ctr"/>
            <a:r>
              <a:rPr lang="zh-CN" altLang="en-US" sz="1200" b="1"/>
              <a:t>行情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E3F9D59-7840-494F-A0F7-DDD24A0E4840}"/>
              </a:ext>
            </a:extLst>
          </p:cNvPr>
          <p:cNvSpPr/>
          <p:nvPr/>
        </p:nvSpPr>
        <p:spPr>
          <a:xfrm>
            <a:off x="9118015" y="2957719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207D670-F68B-4717-AA45-C459B9F30C5A}"/>
              </a:ext>
            </a:extLst>
          </p:cNvPr>
          <p:cNvGrpSpPr/>
          <p:nvPr/>
        </p:nvGrpSpPr>
        <p:grpSpPr>
          <a:xfrm>
            <a:off x="5376066" y="2788083"/>
            <a:ext cx="813732" cy="612396"/>
            <a:chOff x="2376510" y="3766239"/>
            <a:chExt cx="813732" cy="612396"/>
          </a:xfrm>
        </p:grpSpPr>
        <p:sp>
          <p:nvSpPr>
            <p:cNvPr id="67" name="流程图: 磁盘 66">
              <a:extLst>
                <a:ext uri="{FF2B5EF4-FFF2-40B4-BE49-F238E27FC236}">
                  <a16:creationId xmlns:a16="http://schemas.microsoft.com/office/drawing/2014/main" id="{D1F60C1B-1DB3-4F11-BE91-87174466A256}"/>
                </a:ext>
              </a:extLst>
            </p:cNvPr>
            <p:cNvSpPr/>
            <p:nvPr/>
          </p:nvSpPr>
          <p:spPr>
            <a:xfrm>
              <a:off x="2376510" y="3766239"/>
              <a:ext cx="813732" cy="612396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C5E96A4-06FB-4AD6-9E6B-D33F6D3D0512}"/>
                </a:ext>
              </a:extLst>
            </p:cNvPr>
            <p:cNvSpPr txBox="1"/>
            <p:nvPr/>
          </p:nvSpPr>
          <p:spPr>
            <a:xfrm>
              <a:off x="2512841" y="3984914"/>
              <a:ext cx="479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PS</a:t>
              </a:r>
            </a:p>
          </p:txBody>
        </p:sp>
      </p:grp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831025FD-9EF2-4300-8670-121A7852816E}"/>
              </a:ext>
            </a:extLst>
          </p:cNvPr>
          <p:cNvSpPr/>
          <p:nvPr/>
        </p:nvSpPr>
        <p:spPr>
          <a:xfrm>
            <a:off x="6773841" y="3150886"/>
            <a:ext cx="1492424" cy="82762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b="1"/>
              <a:t>Trader-1</a:t>
            </a:r>
            <a:endParaRPr lang="zh-CN" altLang="en-US" sz="1200" b="1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10C5B95-7656-42B1-B1CB-01DA1D6B81D1}"/>
              </a:ext>
            </a:extLst>
          </p:cNvPr>
          <p:cNvSpPr txBox="1"/>
          <p:nvPr/>
        </p:nvSpPr>
        <p:spPr>
          <a:xfrm>
            <a:off x="7062800" y="3393296"/>
            <a:ext cx="9878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rgbClr val="0070C0"/>
                </a:solidFill>
              </a:rPr>
              <a:t>account.json</a:t>
            </a:r>
            <a:endParaRPr lang="zh-CN" altLang="en-US" sz="1050"/>
          </a:p>
        </p:txBody>
      </p:sp>
      <p:cxnSp>
        <p:nvCxnSpPr>
          <p:cNvPr id="88" name="直接箭头连接符 27">
            <a:extLst>
              <a:ext uri="{FF2B5EF4-FFF2-40B4-BE49-F238E27FC236}">
                <a16:creationId xmlns:a16="http://schemas.microsoft.com/office/drawing/2014/main" id="{398E1BB1-F4E2-4E0A-8B18-6F7B11EBAF61}"/>
              </a:ext>
            </a:extLst>
          </p:cNvPr>
          <p:cNvCxnSpPr>
            <a:cxnSpLocks/>
            <a:stCxn id="67" idx="3"/>
            <a:endCxn id="76" idx="1"/>
          </p:cNvCxnSpPr>
          <p:nvPr/>
        </p:nvCxnSpPr>
        <p:spPr>
          <a:xfrm rot="16200000" flipH="1">
            <a:off x="6196277" y="2987133"/>
            <a:ext cx="164218" cy="990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00481B2-FA51-4151-8F1F-8F38070B35F6}"/>
              </a:ext>
            </a:extLst>
          </p:cNvPr>
          <p:cNvSpPr txBox="1"/>
          <p:nvPr/>
        </p:nvSpPr>
        <p:spPr>
          <a:xfrm>
            <a:off x="5426183" y="4053519"/>
            <a:ext cx="11008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持仓信号</a:t>
            </a:r>
            <a:r>
              <a:rPr lang="en-US" altLang="zh-CN" sz="1050">
                <a:solidFill>
                  <a:srgbClr val="0070C0"/>
                </a:solidFill>
              </a:rPr>
              <a:t>PS</a:t>
            </a:r>
            <a:endParaRPr lang="zh-CN" altLang="en-US" sz="1050"/>
          </a:p>
        </p:txBody>
      </p:sp>
      <p:cxnSp>
        <p:nvCxnSpPr>
          <p:cNvPr id="92" name="直接箭头连接符 27">
            <a:extLst>
              <a:ext uri="{FF2B5EF4-FFF2-40B4-BE49-F238E27FC236}">
                <a16:creationId xmlns:a16="http://schemas.microsoft.com/office/drawing/2014/main" id="{A5836C7E-DD7D-4C18-93A7-F7FBDAA664F9}"/>
              </a:ext>
            </a:extLst>
          </p:cNvPr>
          <p:cNvCxnSpPr>
            <a:cxnSpLocks/>
            <a:stCxn id="61" idx="3"/>
            <a:endCxn id="65" idx="0"/>
          </p:cNvCxnSpPr>
          <p:nvPr/>
        </p:nvCxnSpPr>
        <p:spPr>
          <a:xfrm>
            <a:off x="8192294" y="2132272"/>
            <a:ext cx="1102850" cy="825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54709D70-1A65-4175-9CFC-30F12FE49CD9}"/>
              </a:ext>
            </a:extLst>
          </p:cNvPr>
          <p:cNvSpPr/>
          <p:nvPr/>
        </p:nvSpPr>
        <p:spPr>
          <a:xfrm>
            <a:off x="6783336" y="4411011"/>
            <a:ext cx="1492424" cy="82762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 b="1"/>
              <a:t>Trader-2</a:t>
            </a:r>
            <a:endParaRPr lang="zh-CN" altLang="en-US" sz="1200" b="1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1710B3E-19C1-475D-9221-CCBB880B05B7}"/>
              </a:ext>
            </a:extLst>
          </p:cNvPr>
          <p:cNvSpPr txBox="1"/>
          <p:nvPr/>
        </p:nvSpPr>
        <p:spPr>
          <a:xfrm>
            <a:off x="7072295" y="4653421"/>
            <a:ext cx="9878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rgbClr val="0070C0"/>
                </a:solidFill>
              </a:rPr>
              <a:t>account.json</a:t>
            </a:r>
            <a:endParaRPr lang="zh-CN" altLang="en-US" sz="105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CA24239-CC9F-4169-8D01-F8C45B530F31}"/>
              </a:ext>
            </a:extLst>
          </p:cNvPr>
          <p:cNvSpPr/>
          <p:nvPr/>
        </p:nvSpPr>
        <p:spPr>
          <a:xfrm>
            <a:off x="7201699" y="4975898"/>
            <a:ext cx="497898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BTC</a:t>
            </a:r>
            <a:endParaRPr lang="zh-CN" altLang="en-US" sz="1050" b="1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98B1E37E-448E-45DF-B6EA-C2F0BA9E09AA}"/>
              </a:ext>
            </a:extLst>
          </p:cNvPr>
          <p:cNvSpPr/>
          <p:nvPr/>
        </p:nvSpPr>
        <p:spPr>
          <a:xfrm>
            <a:off x="7336005" y="5078562"/>
            <a:ext cx="497898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ETH</a:t>
            </a:r>
            <a:endParaRPr lang="zh-CN" altLang="en-US" sz="1050" b="1"/>
          </a:p>
        </p:txBody>
      </p: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B1BB5A3B-E076-469F-96B1-E5A2BAE4B0FE}"/>
              </a:ext>
            </a:extLst>
          </p:cNvPr>
          <p:cNvCxnSpPr>
            <a:cxnSpLocks/>
            <a:stCxn id="65" idx="2"/>
            <a:endCxn id="93" idx="3"/>
          </p:cNvCxnSpPr>
          <p:nvPr/>
        </p:nvCxnSpPr>
        <p:spPr>
          <a:xfrm rot="5400000">
            <a:off x="7999816" y="3529494"/>
            <a:ext cx="1571272" cy="1019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27">
            <a:extLst>
              <a:ext uri="{FF2B5EF4-FFF2-40B4-BE49-F238E27FC236}">
                <a16:creationId xmlns:a16="http://schemas.microsoft.com/office/drawing/2014/main" id="{63D5E725-C9D6-48E2-8CD5-0EA3F685750B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8266266" y="3030623"/>
            <a:ext cx="842255" cy="534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27">
            <a:extLst>
              <a:ext uri="{FF2B5EF4-FFF2-40B4-BE49-F238E27FC236}">
                <a16:creationId xmlns:a16="http://schemas.microsoft.com/office/drawing/2014/main" id="{3AB0DFA9-37DC-4819-A4DA-6C0DF6D7F3B5}"/>
              </a:ext>
            </a:extLst>
          </p:cNvPr>
          <p:cNvCxnSpPr>
            <a:cxnSpLocks/>
            <a:stCxn id="67" idx="3"/>
            <a:endCxn id="93" idx="1"/>
          </p:cNvCxnSpPr>
          <p:nvPr/>
        </p:nvCxnSpPr>
        <p:spPr>
          <a:xfrm rot="16200000" flipH="1">
            <a:off x="5570963" y="3612448"/>
            <a:ext cx="1424343" cy="1000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5AE518A-B16E-4055-96BD-26DCFCD61989}"/>
              </a:ext>
            </a:extLst>
          </p:cNvPr>
          <p:cNvSpPr txBox="1"/>
          <p:nvPr/>
        </p:nvSpPr>
        <p:spPr>
          <a:xfrm>
            <a:off x="8486631" y="1886174"/>
            <a:ext cx="11008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盘口、成交价</a:t>
            </a:r>
            <a:endParaRPr lang="zh-CN" altLang="en-US" sz="1050"/>
          </a:p>
        </p:txBody>
      </p:sp>
      <p:pic>
        <p:nvPicPr>
          <p:cNvPr id="129" name="Picture 8" descr="Server cloud - Free interface icons">
            <a:extLst>
              <a:ext uri="{FF2B5EF4-FFF2-40B4-BE49-F238E27FC236}">
                <a16:creationId xmlns:a16="http://schemas.microsoft.com/office/drawing/2014/main" id="{22D49CFD-922F-4512-A7CD-9E861245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526" y="1913924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接箭头连接符 27">
            <a:extLst>
              <a:ext uri="{FF2B5EF4-FFF2-40B4-BE49-F238E27FC236}">
                <a16:creationId xmlns:a16="http://schemas.microsoft.com/office/drawing/2014/main" id="{464E83C7-987B-4FD3-BA7D-27A287D5AFB6}"/>
              </a:ext>
            </a:extLst>
          </p:cNvPr>
          <p:cNvCxnSpPr>
            <a:cxnSpLocks/>
            <a:stCxn id="129" idx="0"/>
            <a:endCxn id="61" idx="0"/>
          </p:cNvCxnSpPr>
          <p:nvPr/>
        </p:nvCxnSpPr>
        <p:spPr>
          <a:xfrm rot="16200000" flipV="1">
            <a:off x="9105901" y="351037"/>
            <a:ext cx="41174" cy="3084599"/>
          </a:xfrm>
          <a:prstGeom prst="bentConnector3">
            <a:avLst>
              <a:gd name="adj1" fmla="val 65520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27">
            <a:extLst>
              <a:ext uri="{FF2B5EF4-FFF2-40B4-BE49-F238E27FC236}">
                <a16:creationId xmlns:a16="http://schemas.microsoft.com/office/drawing/2014/main" id="{3D1630ED-696C-4BDF-9FA4-124BD10B4126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8266265" y="2350618"/>
            <a:ext cx="2402522" cy="144016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直接箭头连接符 27">
            <a:extLst>
              <a:ext uri="{FF2B5EF4-FFF2-40B4-BE49-F238E27FC236}">
                <a16:creationId xmlns:a16="http://schemas.microsoft.com/office/drawing/2014/main" id="{42AA4CAF-3702-44CF-B00F-80C7D11D1EF9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7833378" y="2350618"/>
            <a:ext cx="2835409" cy="272794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145FF7EB-B9DD-4797-A64F-FC57C2A828BC}"/>
              </a:ext>
            </a:extLst>
          </p:cNvPr>
          <p:cNvSpPr/>
          <p:nvPr/>
        </p:nvSpPr>
        <p:spPr>
          <a:xfrm>
            <a:off x="7233074" y="3707108"/>
            <a:ext cx="497898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BTC</a:t>
            </a:r>
            <a:endParaRPr lang="zh-CN" altLang="en-US" sz="1050" b="1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5BE50BD5-1658-4954-A5D4-05CA440CC83F}"/>
              </a:ext>
            </a:extLst>
          </p:cNvPr>
          <p:cNvSpPr/>
          <p:nvPr/>
        </p:nvSpPr>
        <p:spPr>
          <a:xfrm>
            <a:off x="7367380" y="3809772"/>
            <a:ext cx="497898" cy="373777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/>
              <a:t>ETH</a:t>
            </a:r>
            <a:endParaRPr lang="zh-CN" altLang="en-US" sz="1050" b="1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A2FB877-7621-47E0-93E0-E2045666FA96}"/>
              </a:ext>
            </a:extLst>
          </p:cNvPr>
          <p:cNvSpPr txBox="1"/>
          <p:nvPr/>
        </p:nvSpPr>
        <p:spPr>
          <a:xfrm>
            <a:off x="10664819" y="3175684"/>
            <a:ext cx="11008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委托</a:t>
            </a:r>
            <a:endParaRPr lang="zh-CN" altLang="en-US" sz="1050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1EF97118-2621-4A61-B7C6-9CFF881CBE1C}"/>
              </a:ext>
            </a:extLst>
          </p:cNvPr>
          <p:cNvSpPr/>
          <p:nvPr/>
        </p:nvSpPr>
        <p:spPr>
          <a:xfrm>
            <a:off x="3721539" y="3290731"/>
            <a:ext cx="992057" cy="540769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/>
              <a:t>策略系统</a:t>
            </a:r>
          </a:p>
        </p:txBody>
      </p:sp>
      <p:cxnSp>
        <p:nvCxnSpPr>
          <p:cNvPr id="149" name="直接箭头连接符 27">
            <a:extLst>
              <a:ext uri="{FF2B5EF4-FFF2-40B4-BE49-F238E27FC236}">
                <a16:creationId xmlns:a16="http://schemas.microsoft.com/office/drawing/2014/main" id="{37AACC73-74BD-429D-8767-C4A3491AD1DC}"/>
              </a:ext>
            </a:extLst>
          </p:cNvPr>
          <p:cNvCxnSpPr>
            <a:cxnSpLocks/>
            <a:stCxn id="148" idx="3"/>
            <a:endCxn id="67" idx="2"/>
          </p:cNvCxnSpPr>
          <p:nvPr/>
        </p:nvCxnSpPr>
        <p:spPr>
          <a:xfrm flipV="1">
            <a:off x="4713596" y="3094281"/>
            <a:ext cx="662470" cy="466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3C7C5E73-9E67-447E-BFAB-2FC152AA3B91}"/>
              </a:ext>
            </a:extLst>
          </p:cNvPr>
          <p:cNvSpPr txBox="1"/>
          <p:nvPr/>
        </p:nvSpPr>
        <p:spPr>
          <a:xfrm>
            <a:off x="10653665" y="2333220"/>
            <a:ext cx="7179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>
                <a:solidFill>
                  <a:srgbClr val="0070C0"/>
                </a:solidFill>
              </a:rPr>
              <a:t>交易所</a:t>
            </a:r>
            <a:endParaRPr lang="zh-CN" altLang="en-US" sz="1050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58BE54E6-6BE9-46A2-82A1-449E424ED48A}"/>
              </a:ext>
            </a:extLst>
          </p:cNvPr>
          <p:cNvSpPr/>
          <p:nvPr/>
        </p:nvSpPr>
        <p:spPr>
          <a:xfrm>
            <a:off x="2104340" y="2907803"/>
            <a:ext cx="1216212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Market</a:t>
            </a:r>
          </a:p>
          <a:p>
            <a:pPr algn="ctr"/>
            <a:r>
              <a:rPr lang="zh-CN" altLang="en-US" sz="1200" b="1"/>
              <a:t>行情</a:t>
            </a:r>
          </a:p>
        </p:txBody>
      </p:sp>
      <p:pic>
        <p:nvPicPr>
          <p:cNvPr id="159" name="Picture 8" descr="Server cloud - Free interface icons">
            <a:extLst>
              <a:ext uri="{FF2B5EF4-FFF2-40B4-BE49-F238E27FC236}">
                <a16:creationId xmlns:a16="http://schemas.microsoft.com/office/drawing/2014/main" id="{F12DA85A-B8D9-4976-823B-780F0570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11" y="1539188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组合 1051">
            <a:extLst>
              <a:ext uri="{FF2B5EF4-FFF2-40B4-BE49-F238E27FC236}">
                <a16:creationId xmlns:a16="http://schemas.microsoft.com/office/drawing/2014/main" id="{E1C56FCC-6147-4AA8-BFEA-6C6DBF848AC1}"/>
              </a:ext>
            </a:extLst>
          </p:cNvPr>
          <p:cNvGrpSpPr/>
          <p:nvPr/>
        </p:nvGrpSpPr>
        <p:grpSpPr>
          <a:xfrm>
            <a:off x="3689574" y="4375211"/>
            <a:ext cx="1046056" cy="436694"/>
            <a:chOff x="2119416" y="3116738"/>
            <a:chExt cx="1046056" cy="436694"/>
          </a:xfrm>
        </p:grpSpPr>
        <p:sp>
          <p:nvSpPr>
            <p:cNvPr id="1037" name="椭圆 1036">
              <a:extLst>
                <a:ext uri="{FF2B5EF4-FFF2-40B4-BE49-F238E27FC236}">
                  <a16:creationId xmlns:a16="http://schemas.microsoft.com/office/drawing/2014/main" id="{2C23339C-1349-4551-963F-7AE073FC4F6E}"/>
                </a:ext>
              </a:extLst>
            </p:cNvPr>
            <p:cNvSpPr/>
            <p:nvPr/>
          </p:nvSpPr>
          <p:spPr>
            <a:xfrm>
              <a:off x="2119416" y="3116738"/>
              <a:ext cx="1046056" cy="436694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CF487705-81C8-4814-BA32-EED5AFCF6D63}"/>
                </a:ext>
              </a:extLst>
            </p:cNvPr>
            <p:cNvSpPr txBox="1"/>
            <p:nvPr/>
          </p:nvSpPr>
          <p:spPr>
            <a:xfrm>
              <a:off x="2220327" y="3209610"/>
              <a:ext cx="92790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>
                  <a:solidFill>
                    <a:srgbClr val="0070C0"/>
                  </a:solidFill>
                </a:rPr>
                <a:t>周期行情池</a:t>
              </a:r>
              <a:endParaRPr lang="zh-CN" altLang="en-US" sz="1050"/>
            </a:p>
          </p:txBody>
        </p:sp>
      </p:grp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159" idx="1"/>
            <a:endCxn id="158" idx="0"/>
          </p:cNvCxnSpPr>
          <p:nvPr/>
        </p:nvCxnSpPr>
        <p:spPr>
          <a:xfrm rot="10800000" flipV="1">
            <a:off x="2712447" y="1757535"/>
            <a:ext cx="1347865" cy="1150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27">
            <a:extLst>
              <a:ext uri="{FF2B5EF4-FFF2-40B4-BE49-F238E27FC236}">
                <a16:creationId xmlns:a16="http://schemas.microsoft.com/office/drawing/2014/main" id="{A15F36ED-07B7-4DAB-ACF7-06077D561D48}"/>
              </a:ext>
            </a:extLst>
          </p:cNvPr>
          <p:cNvCxnSpPr>
            <a:cxnSpLocks/>
            <a:stCxn id="158" idx="2"/>
            <a:endCxn id="1037" idx="2"/>
          </p:cNvCxnSpPr>
          <p:nvPr/>
        </p:nvCxnSpPr>
        <p:spPr>
          <a:xfrm rot="16200000" flipH="1">
            <a:off x="2617654" y="3521638"/>
            <a:ext cx="1166712" cy="977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27">
            <a:extLst>
              <a:ext uri="{FF2B5EF4-FFF2-40B4-BE49-F238E27FC236}">
                <a16:creationId xmlns:a16="http://schemas.microsoft.com/office/drawing/2014/main" id="{DDDDDD80-EC29-45C1-A8CF-D4DF93C83099}"/>
              </a:ext>
            </a:extLst>
          </p:cNvPr>
          <p:cNvCxnSpPr>
            <a:cxnSpLocks/>
            <a:stCxn id="1037" idx="6"/>
            <a:endCxn id="148" idx="2"/>
          </p:cNvCxnSpPr>
          <p:nvPr/>
        </p:nvCxnSpPr>
        <p:spPr>
          <a:xfrm flipH="1" flipV="1">
            <a:off x="4217568" y="3831500"/>
            <a:ext cx="518062" cy="762058"/>
          </a:xfrm>
          <a:prstGeom prst="bentConnector4">
            <a:avLst>
              <a:gd name="adj1" fmla="val -46253"/>
              <a:gd name="adj2" fmla="val 64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FB6C744-D25C-4A4E-B575-F61CBAED1417}"/>
              </a:ext>
            </a:extLst>
          </p:cNvPr>
          <p:cNvSpPr txBox="1"/>
          <p:nvPr/>
        </p:nvSpPr>
        <p:spPr>
          <a:xfrm>
            <a:off x="2297458" y="3450107"/>
            <a:ext cx="5573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rgbClr val="0070C0"/>
                </a:solidFill>
              </a:rPr>
              <a:t>1M</a:t>
            </a:r>
            <a:endParaRPr lang="zh-CN" altLang="en-US" sz="105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4E247AC-151F-449F-90DC-7257C7EE1B0E}"/>
              </a:ext>
            </a:extLst>
          </p:cNvPr>
          <p:cNvSpPr txBox="1"/>
          <p:nvPr/>
        </p:nvSpPr>
        <p:spPr>
          <a:xfrm>
            <a:off x="4546869" y="4371371"/>
            <a:ext cx="7336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rgbClr val="0070C0"/>
                </a:solidFill>
              </a:rPr>
              <a:t>1M</a:t>
            </a:r>
          </a:p>
          <a:p>
            <a:pPr algn="ctr"/>
            <a:r>
              <a:rPr lang="en-US" altLang="zh-CN" sz="1050">
                <a:solidFill>
                  <a:srgbClr val="0070C0"/>
                </a:solidFill>
              </a:rPr>
              <a:t>5M</a:t>
            </a:r>
          </a:p>
          <a:p>
            <a:pPr algn="ctr"/>
            <a:r>
              <a:rPr lang="en-US" altLang="zh-CN" sz="1050">
                <a:solidFill>
                  <a:srgbClr val="0070C0"/>
                </a:solidFill>
              </a:rPr>
              <a:t>15M</a:t>
            </a:r>
          </a:p>
          <a:p>
            <a:pPr algn="ctr"/>
            <a:r>
              <a:rPr lang="en-US" altLang="zh-CN" sz="1050">
                <a:solidFill>
                  <a:srgbClr val="0070C0"/>
                </a:solidFill>
              </a:rPr>
              <a:t>&lt;SHM&gt;</a:t>
            </a:r>
            <a:endParaRPr lang="zh-CN" altLang="en-US" sz="105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C0C1BED-E02F-4685-A8FC-A382E779B978}"/>
              </a:ext>
            </a:extLst>
          </p:cNvPr>
          <p:cNvSpPr txBox="1"/>
          <p:nvPr/>
        </p:nvSpPr>
        <p:spPr>
          <a:xfrm>
            <a:off x="2490031" y="1511142"/>
            <a:ext cx="8305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>
                <a:solidFill>
                  <a:schemeClr val="tx1">
                    <a:lumMod val="85000"/>
                    <a:lumOff val="15000"/>
                  </a:schemeClr>
                </a:solidFill>
              </a:rPr>
              <a:t>KLine</a:t>
            </a:r>
            <a:endParaRPr lang="zh-CN" altLang="en-US" sz="105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32E8A6E-0E02-4988-AAAE-D63F972D1362}"/>
              </a:ext>
            </a:extLst>
          </p:cNvPr>
          <p:cNvSpPr txBox="1"/>
          <p:nvPr/>
        </p:nvSpPr>
        <p:spPr>
          <a:xfrm>
            <a:off x="4099648" y="1306724"/>
            <a:ext cx="8305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srgbClr val="0070C0"/>
                </a:solidFill>
              </a:rPr>
              <a:t>Huobi.com</a:t>
            </a:r>
            <a:endParaRPr lang="zh-CN" altLang="en-US" sz="105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640B401-F3AA-48A6-8F59-1DC5E307F90F}"/>
              </a:ext>
            </a:extLst>
          </p:cNvPr>
          <p:cNvSpPr txBox="1"/>
          <p:nvPr/>
        </p:nvSpPr>
        <p:spPr>
          <a:xfrm>
            <a:off x="2307027" y="4186729"/>
            <a:ext cx="8650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>
                <a:solidFill>
                  <a:schemeClr val="tx1">
                    <a:lumMod val="85000"/>
                    <a:lumOff val="15000"/>
                  </a:schemeClr>
                </a:solidFill>
              </a:rPr>
              <a:t>ZMQ/SHM</a:t>
            </a:r>
            <a:endParaRPr lang="zh-CN" altLang="en-US" sz="105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7B229321-3E0E-4A66-BC1F-D9B2E4501AE9}"/>
              </a:ext>
            </a:extLst>
          </p:cNvPr>
          <p:cNvGrpSpPr/>
          <p:nvPr/>
        </p:nvGrpSpPr>
        <p:grpSpPr>
          <a:xfrm>
            <a:off x="4102168" y="2340192"/>
            <a:ext cx="560128" cy="422026"/>
            <a:chOff x="2376510" y="3766239"/>
            <a:chExt cx="813732" cy="612396"/>
          </a:xfrm>
        </p:grpSpPr>
        <p:sp>
          <p:nvSpPr>
            <p:cNvPr id="201" name="流程图: 磁盘 200">
              <a:extLst>
                <a:ext uri="{FF2B5EF4-FFF2-40B4-BE49-F238E27FC236}">
                  <a16:creationId xmlns:a16="http://schemas.microsoft.com/office/drawing/2014/main" id="{C9AA5740-9C6A-4BB0-BE08-3EB0E75008CD}"/>
                </a:ext>
              </a:extLst>
            </p:cNvPr>
            <p:cNvSpPr/>
            <p:nvPr/>
          </p:nvSpPr>
          <p:spPr>
            <a:xfrm>
              <a:off x="2376510" y="3766239"/>
              <a:ext cx="813732" cy="612396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3071036A-DC3B-4333-9335-96528668FF16}"/>
                </a:ext>
              </a:extLst>
            </p:cNvPr>
            <p:cNvSpPr txBox="1"/>
            <p:nvPr/>
          </p:nvSpPr>
          <p:spPr>
            <a:xfrm>
              <a:off x="2462450" y="3984913"/>
              <a:ext cx="580698" cy="3684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203" name="直接箭头连接符 27">
            <a:extLst>
              <a:ext uri="{FF2B5EF4-FFF2-40B4-BE49-F238E27FC236}">
                <a16:creationId xmlns:a16="http://schemas.microsoft.com/office/drawing/2014/main" id="{F1AD9377-44B3-48B6-A1C5-F2E434F6BEA9}"/>
              </a:ext>
            </a:extLst>
          </p:cNvPr>
          <p:cNvCxnSpPr>
            <a:cxnSpLocks/>
            <a:stCxn id="158" idx="3"/>
            <a:endCxn id="201" idx="2"/>
          </p:cNvCxnSpPr>
          <p:nvPr/>
        </p:nvCxnSpPr>
        <p:spPr>
          <a:xfrm flipV="1">
            <a:off x="3320552" y="2551205"/>
            <a:ext cx="781616" cy="616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7">
            <a:extLst>
              <a:ext uri="{FF2B5EF4-FFF2-40B4-BE49-F238E27FC236}">
                <a16:creationId xmlns:a16="http://schemas.microsoft.com/office/drawing/2014/main" id="{545F6007-659B-45C9-BB8F-04C3AA13C3E3}"/>
              </a:ext>
            </a:extLst>
          </p:cNvPr>
          <p:cNvCxnSpPr>
            <a:cxnSpLocks/>
            <a:stCxn id="201" idx="3"/>
            <a:endCxn id="148" idx="0"/>
          </p:cNvCxnSpPr>
          <p:nvPr/>
        </p:nvCxnSpPr>
        <p:spPr>
          <a:xfrm rot="5400000">
            <a:off x="4035644" y="2944142"/>
            <a:ext cx="528513" cy="164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9753AFE-381B-409C-9051-092260982F7E}"/>
              </a:ext>
            </a:extLst>
          </p:cNvPr>
          <p:cNvSpPr txBox="1"/>
          <p:nvPr/>
        </p:nvSpPr>
        <p:spPr>
          <a:xfrm>
            <a:off x="9340835" y="3846981"/>
            <a:ext cx="1543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2">
                    <a:lumMod val="75000"/>
                  </a:schemeClr>
                </a:solidFill>
              </a:rPr>
              <a:t>&lt;- </a:t>
            </a: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</a:rPr>
              <a:t>资金、持仓、委托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22D1AFEE-B835-439A-86B4-3CDB4A333EF2}"/>
              </a:ext>
            </a:extLst>
          </p:cNvPr>
          <p:cNvSpPr txBox="1"/>
          <p:nvPr/>
        </p:nvSpPr>
        <p:spPr>
          <a:xfrm>
            <a:off x="9251081" y="5138492"/>
            <a:ext cx="16333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2">
                    <a:lumMod val="75000"/>
                  </a:schemeClr>
                </a:solidFill>
              </a:rPr>
              <a:t>&lt;-</a:t>
            </a:r>
            <a:r>
              <a:rPr lang="zh-CN" altLang="en-US" sz="1050">
                <a:solidFill>
                  <a:schemeClr val="accent2">
                    <a:lumMod val="75000"/>
                  </a:schemeClr>
                </a:solidFill>
              </a:rPr>
              <a:t>资金、持仓、委托</a:t>
            </a:r>
          </a:p>
        </p:txBody>
      </p:sp>
    </p:spTree>
    <p:extLst>
      <p:ext uri="{BB962C8B-B14F-4D97-AF65-F5344CB8AC3E}">
        <p14:creationId xmlns:p14="http://schemas.microsoft.com/office/powerpoint/2010/main" val="72854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55103</TotalTime>
  <Words>441</Words>
  <Application>Microsoft Office PowerPoint</Application>
  <PresentationFormat>宽屏</PresentationFormat>
  <Paragraphs>129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</dc:creator>
  <cp:lastModifiedBy>scott bin</cp:lastModifiedBy>
  <cp:revision>231</cp:revision>
  <dcterms:created xsi:type="dcterms:W3CDTF">2021-01-19T01:18:30Z</dcterms:created>
  <dcterms:modified xsi:type="dcterms:W3CDTF">2021-09-06T03:10:14Z</dcterms:modified>
</cp:coreProperties>
</file>