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6143"/>
  </p:normalViewPr>
  <p:slideViewPr>
    <p:cSldViewPr snapToGrid="0" snapToObjects="1">
      <p:cViewPr>
        <p:scale>
          <a:sx n="160" d="100"/>
          <a:sy n="160" d="100"/>
        </p:scale>
        <p:origin x="-160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FEAA5F2-43C6-7B45-88BD-B5E414C521CB}" type="datetimeFigureOut">
              <a:t>8/26/17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29082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FEAA5F2-43C6-7B45-88BD-B5E414C521CB}" type="datetimeFigureOut">
              <a:t>8/26/17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06990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FEAA5F2-43C6-7B45-88BD-B5E414C521CB}" type="datetimeFigureOut">
              <a:t>8/26/17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08323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CFEAA5F2-43C6-7B45-88BD-B5E414C521CB}" type="datetimeFigureOut">
              <a:t>8/26/17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07322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FEAA5F2-43C6-7B45-88BD-B5E414C521CB}" type="datetimeFigureOut">
              <a:t>8/26/17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96236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CFEAA5F2-43C6-7B45-88BD-B5E414C521CB}" type="datetimeFigureOut">
              <a:t>8/26/17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7654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CFEAA5F2-43C6-7B45-88BD-B5E414C521CB}" type="datetimeFigureOut">
              <a:t>8/26/17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91211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CFEAA5F2-43C6-7B45-88BD-B5E414C521CB}" type="datetimeFigureOut">
              <a:t>8/26/17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89628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AA5F2-43C6-7B45-88BD-B5E414C521CB}" type="datetimeFigureOut">
              <a:t>8/26/17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2626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FEAA5F2-43C6-7B45-88BD-B5E414C521CB}" type="datetimeFigureOut">
              <a:t>8/26/17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20158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FEAA5F2-43C6-7B45-88BD-B5E414C521CB}" type="datetimeFigureOut">
              <a:t>8/26/17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CA7D0-29D0-D144-A16D-B595103B8746}" type="slidenum">
              <a:t>‹#›</a:t>
            </a:fld>
            <a:endParaRPr lang="en-US"/>
          </a:p>
        </p:txBody>
      </p:sp>
    </p:spTree>
    <p:extLst>
      <p:ext uri="{BB962C8B-B14F-4D97-AF65-F5344CB8AC3E}">
        <p14:creationId xmlns:p14="http://schemas.microsoft.com/office/powerpoint/2010/main" val="1821404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AA5F2-43C6-7B45-88BD-B5E414C521CB}" type="datetimeFigureOut">
              <a:t>8/26/17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CA7D0-29D0-D144-A16D-B595103B8746}" type="slidenum">
              <a:t>‹#›</a:t>
            </a:fld>
            <a:endParaRPr lang="en-US"/>
          </a:p>
        </p:txBody>
      </p:sp>
    </p:spTree>
    <p:extLst>
      <p:ext uri="{BB962C8B-B14F-4D97-AF65-F5344CB8AC3E}">
        <p14:creationId xmlns:p14="http://schemas.microsoft.com/office/powerpoint/2010/main" val="24386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8222" y="667244"/>
            <a:ext cx="3775466" cy="369332"/>
          </a:xfrm>
          <a:prstGeom prst="rect">
            <a:avLst/>
          </a:prstGeom>
          <a:noFill/>
        </p:spPr>
        <p:txBody>
          <a:bodyPr wrap="square" rtlCol="0">
            <a:spAutoFit/>
          </a:bodyPr>
          <a:lstStyle/>
          <a:p>
            <a:r>
              <a:rPr lang="zh-CN" altLang="en-US" b="1"/>
              <a:t>消息推送服务系统 </a:t>
            </a:r>
            <a:r>
              <a:rPr lang="en-US" altLang="zh-CN" b="1"/>
              <a:t>-</a:t>
            </a:r>
            <a:r>
              <a:rPr lang="zh-CN" altLang="en-US" b="1"/>
              <a:t> 结构视图</a:t>
            </a:r>
          </a:p>
        </p:txBody>
      </p:sp>
      <p:grpSp>
        <p:nvGrpSpPr>
          <p:cNvPr id="47" name="Group 46"/>
          <p:cNvGrpSpPr/>
          <p:nvPr/>
        </p:nvGrpSpPr>
        <p:grpSpPr>
          <a:xfrm>
            <a:off x="1794500" y="1845781"/>
            <a:ext cx="5670038" cy="2300363"/>
            <a:chOff x="3551738" y="2354664"/>
            <a:chExt cx="5670038" cy="2300363"/>
          </a:xfrm>
        </p:grpSpPr>
        <p:sp>
          <p:nvSpPr>
            <p:cNvPr id="10" name="Rounded Rectangle 9"/>
            <p:cNvSpPr/>
            <p:nvPr/>
          </p:nvSpPr>
          <p:spPr>
            <a:xfrm>
              <a:off x="5487057" y="2354664"/>
              <a:ext cx="3734719" cy="2300363"/>
            </a:xfrm>
            <a:prstGeom prst="roundRect">
              <a:avLst>
                <a:gd name="adj" fmla="val 2335"/>
              </a:avLst>
            </a:prstGeom>
            <a:noFill/>
            <a:ln>
              <a:solidFill>
                <a:schemeClr val="accent1">
                  <a:lumMod val="75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r>
                <a:rPr lang="zh-CN" altLang="en-US" sz="1050"/>
                <a:t>消息推送服务 </a:t>
              </a:r>
              <a:r>
                <a:rPr lang="en-US" altLang="zh-CN" sz="1050"/>
                <a:t>koala</a:t>
              </a:r>
              <a:endParaRPr lang="en-US" sz="1050"/>
            </a:p>
          </p:txBody>
        </p:sp>
        <p:sp>
          <p:nvSpPr>
            <p:cNvPr id="5" name="Rounded Rectangle 4"/>
            <p:cNvSpPr/>
            <p:nvPr/>
          </p:nvSpPr>
          <p:spPr>
            <a:xfrm>
              <a:off x="3771382" y="3877288"/>
              <a:ext cx="1125061" cy="590528"/>
            </a:xfrm>
            <a:prstGeom prst="roundRect">
              <a:avLst>
                <a:gd name="adj" fmla="val 5192"/>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a:t>发送端</a:t>
              </a:r>
              <a:endParaRPr lang="en-US" sz="1050"/>
            </a:p>
          </p:txBody>
        </p:sp>
        <p:sp>
          <p:nvSpPr>
            <p:cNvPr id="6" name="Rounded Rectangle 5"/>
            <p:cNvSpPr/>
            <p:nvPr/>
          </p:nvSpPr>
          <p:spPr>
            <a:xfrm>
              <a:off x="5722138" y="2816500"/>
              <a:ext cx="1255059" cy="546847"/>
            </a:xfrm>
            <a:prstGeom prst="roundRect">
              <a:avLst>
                <a:gd name="adj" fmla="val 5192"/>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a:t>用户接入服务</a:t>
              </a:r>
            </a:p>
            <a:p>
              <a:pPr algn="ctr"/>
              <a:r>
                <a:rPr lang="en-US" altLang="zh-CN" sz="1050"/>
                <a:t>MGWS</a:t>
              </a:r>
              <a:endParaRPr lang="en-US" sz="1050"/>
            </a:p>
          </p:txBody>
        </p:sp>
        <p:sp>
          <p:nvSpPr>
            <p:cNvPr id="14" name="Rounded Rectangle 13"/>
            <p:cNvSpPr/>
            <p:nvPr/>
          </p:nvSpPr>
          <p:spPr>
            <a:xfrm>
              <a:off x="3773623" y="2794660"/>
              <a:ext cx="1125061" cy="590528"/>
            </a:xfrm>
            <a:prstGeom prst="roundRect">
              <a:avLst>
                <a:gd name="adj" fmla="val 5192"/>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a:t>接收端</a:t>
              </a:r>
              <a:endParaRPr lang="en-US" sz="1050"/>
            </a:p>
          </p:txBody>
        </p:sp>
        <p:sp>
          <p:nvSpPr>
            <p:cNvPr id="15" name="Rounded Rectangle 14"/>
            <p:cNvSpPr/>
            <p:nvPr/>
          </p:nvSpPr>
          <p:spPr>
            <a:xfrm>
              <a:off x="5722139" y="3899128"/>
              <a:ext cx="1255059" cy="546847"/>
            </a:xfrm>
            <a:prstGeom prst="roundRect">
              <a:avLst>
                <a:gd name="adj" fmla="val 5192"/>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a:t>推送</a:t>
              </a:r>
              <a:r>
                <a:rPr lang="en-US" altLang="zh-CN" sz="1050"/>
                <a:t>API</a:t>
              </a:r>
              <a:r>
                <a:rPr lang="zh-CN" altLang="en-US" sz="1050"/>
                <a:t>服务</a:t>
              </a:r>
            </a:p>
            <a:p>
              <a:pPr algn="ctr"/>
              <a:r>
                <a:rPr lang="en-US" altLang="zh-CN" sz="1050"/>
                <a:t>MAS</a:t>
              </a:r>
              <a:endParaRPr lang="en-US" sz="1050"/>
            </a:p>
          </p:txBody>
        </p:sp>
        <p:sp>
          <p:nvSpPr>
            <p:cNvPr id="16" name="Rounded Rectangle 15"/>
            <p:cNvSpPr/>
            <p:nvPr/>
          </p:nvSpPr>
          <p:spPr>
            <a:xfrm>
              <a:off x="7696614" y="3330440"/>
              <a:ext cx="1255059" cy="546847"/>
            </a:xfrm>
            <a:prstGeom prst="roundRect">
              <a:avLst>
                <a:gd name="adj" fmla="val 233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a:t>交换服务</a:t>
              </a:r>
            </a:p>
            <a:p>
              <a:pPr algn="ctr"/>
              <a:r>
                <a:rPr lang="en-US" altLang="zh-CN" sz="1050"/>
                <a:t>MEXS</a:t>
              </a:r>
              <a:endParaRPr lang="en-US" sz="1050"/>
            </a:p>
          </p:txBody>
        </p:sp>
        <p:cxnSp>
          <p:nvCxnSpPr>
            <p:cNvPr id="3" name="Straight Arrow Connector 2"/>
            <p:cNvCxnSpPr>
              <a:stCxn id="5" idx="3"/>
              <a:endCxn id="15" idx="1"/>
            </p:cNvCxnSpPr>
            <p:nvPr/>
          </p:nvCxnSpPr>
          <p:spPr>
            <a:xfrm>
              <a:off x="4896443" y="4172552"/>
              <a:ext cx="825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3"/>
              <a:endCxn id="16" idx="2"/>
            </p:cNvCxnSpPr>
            <p:nvPr/>
          </p:nvCxnSpPr>
          <p:spPr>
            <a:xfrm flipV="1">
              <a:off x="6977198" y="3877287"/>
              <a:ext cx="1346946" cy="2952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0"/>
              <a:endCxn id="6" idx="3"/>
            </p:cNvCxnSpPr>
            <p:nvPr/>
          </p:nvCxnSpPr>
          <p:spPr>
            <a:xfrm rot="16200000" flipV="1">
              <a:off x="7530413" y="2536708"/>
              <a:ext cx="240516" cy="1346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1"/>
              <a:endCxn id="14" idx="3"/>
            </p:cNvCxnSpPr>
            <p:nvPr/>
          </p:nvCxnSpPr>
          <p:spPr>
            <a:xfrm flipH="1">
              <a:off x="4898684" y="3089924"/>
              <a:ext cx="82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069204" y="3968352"/>
              <a:ext cx="612668" cy="430887"/>
            </a:xfrm>
            <a:prstGeom prst="rect">
              <a:avLst/>
            </a:prstGeom>
            <a:noFill/>
          </p:spPr>
          <p:txBody>
            <a:bodyPr wrap="none" rtlCol="0">
              <a:spAutoFit/>
            </a:bodyPr>
            <a:lstStyle/>
            <a:p>
              <a:pPr algn="ctr"/>
              <a:r>
                <a:rPr lang="en-US" sz="1050" b="1" i="1">
                  <a:solidFill>
                    <a:schemeClr val="tx1">
                      <a:lumMod val="50000"/>
                      <a:lumOff val="50000"/>
                    </a:schemeClr>
                  </a:solidFill>
                </a:rPr>
                <a:t>HTTP</a:t>
              </a:r>
            </a:p>
            <a:p>
              <a:pPr algn="ctr"/>
              <a:r>
                <a:rPr lang="en-US" sz="1050" b="1" i="1">
                  <a:solidFill>
                    <a:schemeClr val="tx1">
                      <a:lumMod val="50000"/>
                      <a:lumOff val="50000"/>
                    </a:schemeClr>
                  </a:solidFill>
                </a:rPr>
                <a:t>RestFul</a:t>
              </a:r>
            </a:p>
          </p:txBody>
        </p:sp>
        <p:sp>
          <p:nvSpPr>
            <p:cNvPr id="37" name="TextBox 36"/>
            <p:cNvSpPr txBox="1"/>
            <p:nvPr/>
          </p:nvSpPr>
          <p:spPr>
            <a:xfrm>
              <a:off x="4962447" y="2874308"/>
              <a:ext cx="761747" cy="415498"/>
            </a:xfrm>
            <a:prstGeom prst="rect">
              <a:avLst/>
            </a:prstGeom>
            <a:noFill/>
          </p:spPr>
          <p:txBody>
            <a:bodyPr wrap="none" rtlCol="0">
              <a:spAutoFit/>
            </a:bodyPr>
            <a:lstStyle>
              <a:defPPr>
                <a:defRPr lang="en-US"/>
              </a:defPPr>
              <a:lvl1pPr algn="ctr">
                <a:defRPr sz="1050" b="1" i="1">
                  <a:solidFill>
                    <a:schemeClr val="tx1">
                      <a:lumMod val="50000"/>
                      <a:lumOff val="50000"/>
                    </a:schemeClr>
                  </a:solidFill>
                </a:defRPr>
              </a:lvl1pPr>
            </a:lstStyle>
            <a:p>
              <a:r>
                <a:rPr lang="en-US"/>
                <a:t>Streaming</a:t>
              </a:r>
            </a:p>
            <a:p>
              <a:r>
                <a:rPr lang="en-US"/>
                <a:t>RPC</a:t>
              </a:r>
            </a:p>
          </p:txBody>
        </p:sp>
        <p:sp>
          <p:nvSpPr>
            <p:cNvPr id="42" name="TextBox 41"/>
            <p:cNvSpPr txBox="1"/>
            <p:nvPr/>
          </p:nvSpPr>
          <p:spPr>
            <a:xfrm>
              <a:off x="7277999" y="3957107"/>
              <a:ext cx="546945" cy="415498"/>
            </a:xfrm>
            <a:prstGeom prst="rect">
              <a:avLst/>
            </a:prstGeom>
            <a:noFill/>
          </p:spPr>
          <p:txBody>
            <a:bodyPr wrap="none" rtlCol="0">
              <a:spAutoFit/>
            </a:bodyPr>
            <a:lstStyle/>
            <a:p>
              <a:pPr algn="ctr"/>
              <a:r>
                <a:rPr lang="en-US" sz="1050" b="1" i="1">
                  <a:solidFill>
                    <a:schemeClr val="tx1">
                      <a:lumMod val="50000"/>
                      <a:lumOff val="50000"/>
                    </a:schemeClr>
                  </a:solidFill>
                </a:rPr>
                <a:t>AMQP</a:t>
              </a:r>
            </a:p>
            <a:p>
              <a:pPr algn="ctr"/>
              <a:r>
                <a:rPr lang="en-US" sz="1050" b="1" i="1">
                  <a:solidFill>
                    <a:schemeClr val="tx1">
                      <a:lumMod val="50000"/>
                      <a:lumOff val="50000"/>
                    </a:schemeClr>
                  </a:solidFill>
                </a:rPr>
                <a:t>RPC</a:t>
              </a:r>
            </a:p>
          </p:txBody>
        </p:sp>
        <p:sp>
          <p:nvSpPr>
            <p:cNvPr id="43" name="TextBox 42"/>
            <p:cNvSpPr txBox="1"/>
            <p:nvPr/>
          </p:nvSpPr>
          <p:spPr>
            <a:xfrm>
              <a:off x="7354417" y="2899554"/>
              <a:ext cx="546945" cy="415498"/>
            </a:xfrm>
            <a:prstGeom prst="rect">
              <a:avLst/>
            </a:prstGeom>
            <a:noFill/>
          </p:spPr>
          <p:txBody>
            <a:bodyPr wrap="none" rtlCol="0">
              <a:spAutoFit/>
            </a:bodyPr>
            <a:lstStyle/>
            <a:p>
              <a:pPr algn="ctr"/>
              <a:r>
                <a:rPr lang="en-US" sz="1050" b="1" i="1">
                  <a:solidFill>
                    <a:schemeClr val="tx1">
                      <a:lumMod val="50000"/>
                      <a:lumOff val="50000"/>
                    </a:schemeClr>
                  </a:solidFill>
                </a:rPr>
                <a:t>AMQP</a:t>
              </a:r>
            </a:p>
            <a:p>
              <a:pPr algn="ctr"/>
              <a:r>
                <a:rPr lang="en-US" sz="1050" b="1" i="1">
                  <a:solidFill>
                    <a:schemeClr val="tx1">
                      <a:lumMod val="50000"/>
                      <a:lumOff val="50000"/>
                    </a:schemeClr>
                  </a:solidFill>
                </a:rPr>
                <a:t>RPC</a:t>
              </a:r>
            </a:p>
          </p:txBody>
        </p:sp>
        <p:sp>
          <p:nvSpPr>
            <p:cNvPr id="44" name="Rounded Rectangle 43"/>
            <p:cNvSpPr/>
            <p:nvPr/>
          </p:nvSpPr>
          <p:spPr>
            <a:xfrm>
              <a:off x="3551738" y="2354664"/>
              <a:ext cx="1601455" cy="2300363"/>
            </a:xfrm>
            <a:prstGeom prst="roundRect">
              <a:avLst>
                <a:gd name="adj" fmla="val 2335"/>
              </a:avLst>
            </a:prstGeom>
            <a:noFill/>
            <a:ln>
              <a:solidFill>
                <a:schemeClr val="accent1">
                  <a:lumMod val="75000"/>
                </a:schemeClr>
              </a:solidFill>
              <a:prstDash val="dash"/>
            </a:ln>
          </p:spPr>
          <p:style>
            <a:lnRef idx="2">
              <a:schemeClr val="accent6"/>
            </a:lnRef>
            <a:fillRef idx="1">
              <a:schemeClr val="lt1"/>
            </a:fillRef>
            <a:effectRef idx="0">
              <a:schemeClr val="accent6"/>
            </a:effectRef>
            <a:fontRef idx="minor">
              <a:schemeClr val="dk1"/>
            </a:fontRef>
          </p:style>
          <p:txBody>
            <a:bodyPr rtlCol="0" anchor="t"/>
            <a:lstStyle/>
            <a:p>
              <a:r>
                <a:rPr lang="zh-CN" altLang="en-US" sz="1050"/>
                <a:t>应用系统</a:t>
              </a:r>
              <a:endParaRPr lang="en-US" sz="1050"/>
            </a:p>
          </p:txBody>
        </p:sp>
        <p:sp>
          <p:nvSpPr>
            <p:cNvPr id="46" name="Rounded Rectangle 45"/>
            <p:cNvSpPr/>
            <p:nvPr/>
          </p:nvSpPr>
          <p:spPr>
            <a:xfrm>
              <a:off x="7901362" y="2422817"/>
              <a:ext cx="1255059" cy="546847"/>
            </a:xfrm>
            <a:prstGeom prst="roundRect">
              <a:avLst>
                <a:gd name="adj" fmla="val 233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50"/>
                <a:t>访问授权服务</a:t>
              </a:r>
            </a:p>
            <a:p>
              <a:pPr algn="ctr"/>
              <a:r>
                <a:rPr lang="en-US" altLang="zh-CN" sz="1050"/>
                <a:t>MAS</a:t>
              </a:r>
              <a:endParaRPr lang="en-US" sz="1050"/>
            </a:p>
          </p:txBody>
        </p:sp>
      </p:grpSp>
      <p:sp>
        <p:nvSpPr>
          <p:cNvPr id="20" name="TextBox 19"/>
          <p:cNvSpPr txBox="1"/>
          <p:nvPr/>
        </p:nvSpPr>
        <p:spPr>
          <a:xfrm>
            <a:off x="1798318" y="4488836"/>
            <a:ext cx="3910719" cy="1569660"/>
          </a:xfrm>
          <a:prstGeom prst="rect">
            <a:avLst/>
          </a:prstGeom>
          <a:noFill/>
          <a:ln>
            <a:noFill/>
          </a:ln>
        </p:spPr>
        <p:txBody>
          <a:bodyPr wrap="square" rtlCol="0">
            <a:spAutoFit/>
          </a:bodyPr>
          <a:lstStyle/>
          <a:p>
            <a:r>
              <a:rPr lang="zh-CN" altLang="en-US" sz="1200" b="1" i="1" u="sng"/>
              <a:t>系统特点：</a:t>
            </a:r>
          </a:p>
          <a:p>
            <a:endParaRPr lang="zh-CN" altLang="en-US" sz="1050" b="1"/>
          </a:p>
          <a:p>
            <a:r>
              <a:rPr lang="en-US" altLang="zh-CN" sz="1050" b="1"/>
              <a:t>1.</a:t>
            </a:r>
            <a:r>
              <a:rPr lang="zh-CN" altLang="en-US" sz="1050" b="1"/>
              <a:t> </a:t>
            </a:r>
            <a:r>
              <a:rPr lang="en-US" altLang="zh-CN" sz="1050" b="1"/>
              <a:t>Tcp</a:t>
            </a:r>
            <a:r>
              <a:rPr lang="zh-CN" altLang="en-US" sz="1050" b="1"/>
              <a:t>长连接的消息反向推送</a:t>
            </a:r>
          </a:p>
          <a:p>
            <a:r>
              <a:rPr lang="en-US" altLang="zh-CN" sz="1050" b="1"/>
              <a:t>2.</a:t>
            </a:r>
            <a:r>
              <a:rPr lang="zh-CN" altLang="en-US" sz="1050" b="1"/>
              <a:t> 二进制消息编码，</a:t>
            </a:r>
            <a:r>
              <a:rPr lang="en-US" altLang="zh-CN" sz="1050" b="1"/>
              <a:t>Rpc</a:t>
            </a:r>
            <a:r>
              <a:rPr lang="zh-CN" altLang="en-US" sz="1050" b="1"/>
              <a:t>消息分派</a:t>
            </a:r>
          </a:p>
          <a:p>
            <a:r>
              <a:rPr lang="en-US" altLang="zh-CN" sz="1050" b="1"/>
              <a:t>3.</a:t>
            </a:r>
            <a:r>
              <a:rPr lang="zh-CN" altLang="en-US" sz="1050" b="1"/>
              <a:t>多前端系统支持</a:t>
            </a:r>
            <a:r>
              <a:rPr lang="en-US" altLang="zh-CN" sz="1050" b="1"/>
              <a:t>, H5,Android,iOS</a:t>
            </a:r>
          </a:p>
          <a:p>
            <a:r>
              <a:rPr lang="en-US" altLang="zh-CN" sz="1050" b="1"/>
              <a:t>4.</a:t>
            </a:r>
            <a:r>
              <a:rPr lang="zh-CN" altLang="en-US" sz="1050" b="1"/>
              <a:t>多程序语言支持 </a:t>
            </a:r>
            <a:r>
              <a:rPr lang="en-US" altLang="zh-CN" sz="1050" b="1"/>
              <a:t>, JS,Java,ObjC ..</a:t>
            </a:r>
          </a:p>
          <a:p>
            <a:r>
              <a:rPr lang="en-US" altLang="zh-CN" sz="1050" b="1"/>
              <a:t>5. </a:t>
            </a:r>
            <a:r>
              <a:rPr lang="zh-CN" altLang="en-US" sz="1050" b="1"/>
              <a:t>消息即时推送、定时推送、用户上线推送</a:t>
            </a:r>
          </a:p>
          <a:p>
            <a:r>
              <a:rPr lang="en-US" altLang="zh-CN" sz="1050" b="1"/>
              <a:t>6.</a:t>
            </a:r>
            <a:r>
              <a:rPr lang="zh-CN" altLang="en-US" sz="1050" b="1"/>
              <a:t> 支持系统到用户、用户到用户的消息推送</a:t>
            </a:r>
          </a:p>
          <a:p>
            <a:r>
              <a:rPr lang="en-US" altLang="zh-CN" sz="1050" b="1"/>
              <a:t>7.</a:t>
            </a:r>
            <a:r>
              <a:rPr lang="zh-CN" altLang="en-US" sz="1050" b="1"/>
              <a:t> 高并发多用户接入</a:t>
            </a:r>
          </a:p>
        </p:txBody>
      </p:sp>
    </p:spTree>
    <p:extLst>
      <p:ext uri="{BB962C8B-B14F-4D97-AF65-F5344CB8AC3E}">
        <p14:creationId xmlns:p14="http://schemas.microsoft.com/office/powerpoint/2010/main" val="126442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3948" y="495097"/>
            <a:ext cx="3775466" cy="369332"/>
          </a:xfrm>
          <a:prstGeom prst="rect">
            <a:avLst/>
          </a:prstGeom>
          <a:noFill/>
        </p:spPr>
        <p:txBody>
          <a:bodyPr wrap="square" rtlCol="0">
            <a:spAutoFit/>
          </a:bodyPr>
          <a:lstStyle/>
          <a:p>
            <a:r>
              <a:rPr lang="zh-CN" altLang="en-US" b="1" i="1" u="sng"/>
              <a:t>消息推送服务系统 </a:t>
            </a:r>
            <a:r>
              <a:rPr lang="en-US" altLang="zh-CN" b="1" i="1" u="sng"/>
              <a:t>–</a:t>
            </a:r>
            <a:r>
              <a:rPr lang="zh-CN" altLang="en-US" b="1" i="1" u="sng"/>
              <a:t> 应用视图</a:t>
            </a:r>
          </a:p>
        </p:txBody>
      </p:sp>
      <p:cxnSp>
        <p:nvCxnSpPr>
          <p:cNvPr id="23" name="Straight Arrow Connector 22"/>
          <p:cNvCxnSpPr/>
          <p:nvPr/>
        </p:nvCxnSpPr>
        <p:spPr>
          <a:xfrm flipV="1">
            <a:off x="2169945" y="2443116"/>
            <a:ext cx="0" cy="540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549378" y="3347047"/>
            <a:ext cx="1718199" cy="6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AliceRight.png"/>
          <p:cNvPicPr/>
          <p:nvPr/>
        </p:nvPicPr>
        <p:blipFill>
          <a:blip r:embed="rId2">
            <a:extLst/>
          </a:blip>
          <a:stretch>
            <a:fillRect/>
          </a:stretch>
        </p:blipFill>
        <p:spPr>
          <a:xfrm>
            <a:off x="2022047" y="3155980"/>
            <a:ext cx="323057" cy="425613"/>
          </a:xfrm>
          <a:prstGeom prst="rect">
            <a:avLst/>
          </a:prstGeom>
          <a:ln w="12700">
            <a:miter lim="400000"/>
          </a:ln>
        </p:spPr>
      </p:pic>
      <p:pic>
        <p:nvPicPr>
          <p:cNvPr id="53" name="image.png"/>
          <p:cNvPicPr/>
          <p:nvPr/>
        </p:nvPicPr>
        <p:blipFill>
          <a:blip r:embed="rId3">
            <a:extLst/>
          </a:blip>
          <a:stretch>
            <a:fillRect/>
          </a:stretch>
        </p:blipFill>
        <p:spPr>
          <a:xfrm>
            <a:off x="2099248" y="1720014"/>
            <a:ext cx="386298" cy="564576"/>
          </a:xfrm>
          <a:prstGeom prst="rect">
            <a:avLst/>
          </a:prstGeom>
          <a:ln w="12700">
            <a:miter lim="400000"/>
          </a:ln>
        </p:spPr>
      </p:pic>
      <p:sp>
        <p:nvSpPr>
          <p:cNvPr id="55" name="TextBox 54"/>
          <p:cNvSpPr txBox="1"/>
          <p:nvPr/>
        </p:nvSpPr>
        <p:spPr>
          <a:xfrm>
            <a:off x="1273381" y="1976215"/>
            <a:ext cx="825867" cy="246221"/>
          </a:xfrm>
          <a:prstGeom prst="rect">
            <a:avLst/>
          </a:prstGeom>
          <a:noFill/>
        </p:spPr>
        <p:txBody>
          <a:bodyPr wrap="none" rtlCol="0">
            <a:spAutoFit/>
          </a:bodyPr>
          <a:lstStyle/>
          <a:p>
            <a:r>
              <a:rPr lang="zh-CN" altLang="en-US" sz="1000" b="1"/>
              <a:t>应用服务器</a:t>
            </a:r>
            <a:endParaRPr lang="en-US" sz="1000" b="1"/>
          </a:p>
        </p:txBody>
      </p:sp>
      <p:sp>
        <p:nvSpPr>
          <p:cNvPr id="59" name="TextBox 58"/>
          <p:cNvSpPr txBox="1"/>
          <p:nvPr/>
        </p:nvSpPr>
        <p:spPr>
          <a:xfrm>
            <a:off x="1312700" y="3630645"/>
            <a:ext cx="1433406" cy="246221"/>
          </a:xfrm>
          <a:prstGeom prst="rect">
            <a:avLst/>
          </a:prstGeom>
          <a:noFill/>
        </p:spPr>
        <p:txBody>
          <a:bodyPr wrap="none" rtlCol="0">
            <a:spAutoFit/>
          </a:bodyPr>
          <a:lstStyle/>
          <a:p>
            <a:r>
              <a:rPr lang="en-US" altLang="zh-CN" sz="1000" b="1"/>
              <a:t>010588011@yto.net.cn</a:t>
            </a:r>
            <a:endParaRPr lang="en-US" sz="1000" b="1"/>
          </a:p>
        </p:txBody>
      </p:sp>
      <p:cxnSp>
        <p:nvCxnSpPr>
          <p:cNvPr id="60" name="Straight Arrow Connector 59"/>
          <p:cNvCxnSpPr/>
          <p:nvPr/>
        </p:nvCxnSpPr>
        <p:spPr>
          <a:xfrm>
            <a:off x="2468351" y="2480034"/>
            <a:ext cx="0" cy="516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051655" y="2630713"/>
            <a:ext cx="1082348" cy="246221"/>
          </a:xfrm>
          <a:prstGeom prst="rect">
            <a:avLst/>
          </a:prstGeom>
          <a:noFill/>
          <a:ln>
            <a:noFill/>
          </a:ln>
        </p:spPr>
        <p:txBody>
          <a:bodyPr wrap="none" rtlCol="0">
            <a:spAutoFit/>
          </a:bodyPr>
          <a:lstStyle/>
          <a:p>
            <a:r>
              <a:rPr lang="en-US" altLang="zh-CN" sz="1000" b="1"/>
              <a:t>1.</a:t>
            </a:r>
            <a:r>
              <a:rPr lang="zh-CN" altLang="en-US" sz="1000" b="1"/>
              <a:t> 登陆业务系统</a:t>
            </a:r>
            <a:endParaRPr lang="en-US" sz="1000" b="1"/>
          </a:p>
        </p:txBody>
      </p:sp>
      <p:pic>
        <p:nvPicPr>
          <p:cNvPr id="65" name="image.png"/>
          <p:cNvPicPr/>
          <p:nvPr/>
        </p:nvPicPr>
        <p:blipFill>
          <a:blip r:embed="rId3">
            <a:extLst/>
          </a:blip>
          <a:stretch>
            <a:fillRect/>
          </a:stretch>
        </p:blipFill>
        <p:spPr>
          <a:xfrm>
            <a:off x="4334586" y="1693927"/>
            <a:ext cx="386298" cy="564576"/>
          </a:xfrm>
          <a:prstGeom prst="rect">
            <a:avLst/>
          </a:prstGeom>
          <a:ln w="12700">
            <a:miter lim="400000"/>
          </a:ln>
        </p:spPr>
      </p:pic>
      <p:sp>
        <p:nvSpPr>
          <p:cNvPr id="66" name="TextBox 65"/>
          <p:cNvSpPr txBox="1"/>
          <p:nvPr/>
        </p:nvSpPr>
        <p:spPr>
          <a:xfrm>
            <a:off x="4688197" y="2003625"/>
            <a:ext cx="697627" cy="246221"/>
          </a:xfrm>
          <a:prstGeom prst="rect">
            <a:avLst/>
          </a:prstGeom>
          <a:noFill/>
        </p:spPr>
        <p:txBody>
          <a:bodyPr wrap="none" rtlCol="0">
            <a:spAutoFit/>
          </a:bodyPr>
          <a:lstStyle/>
          <a:p>
            <a:r>
              <a:rPr lang="zh-CN" altLang="en-US" sz="1000" b="1"/>
              <a:t>认证服务</a:t>
            </a:r>
            <a:endParaRPr lang="en-US" sz="1000" b="1"/>
          </a:p>
        </p:txBody>
      </p:sp>
      <p:sp>
        <p:nvSpPr>
          <p:cNvPr id="71" name="TextBox 70"/>
          <p:cNvSpPr txBox="1"/>
          <p:nvPr/>
        </p:nvSpPr>
        <p:spPr>
          <a:xfrm>
            <a:off x="2522270" y="2654620"/>
            <a:ext cx="1082348" cy="246221"/>
          </a:xfrm>
          <a:prstGeom prst="rect">
            <a:avLst/>
          </a:prstGeom>
          <a:noFill/>
          <a:ln>
            <a:noFill/>
          </a:ln>
        </p:spPr>
        <p:txBody>
          <a:bodyPr wrap="none" rtlCol="0">
            <a:spAutoFit/>
          </a:bodyPr>
          <a:lstStyle/>
          <a:p>
            <a:r>
              <a:rPr lang="en-US" altLang="zh-CN" sz="1000" b="1"/>
              <a:t>4.</a:t>
            </a:r>
            <a:r>
              <a:rPr lang="zh-CN" altLang="en-US" sz="1000" b="1"/>
              <a:t> 获得用户令牌</a:t>
            </a:r>
            <a:endParaRPr lang="en-US" sz="1000" b="1"/>
          </a:p>
        </p:txBody>
      </p:sp>
      <p:cxnSp>
        <p:nvCxnSpPr>
          <p:cNvPr id="72" name="Straight Arrow Connector 71"/>
          <p:cNvCxnSpPr/>
          <p:nvPr/>
        </p:nvCxnSpPr>
        <p:spPr>
          <a:xfrm>
            <a:off x="2717878" y="1877638"/>
            <a:ext cx="1478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72621" y="1634484"/>
            <a:ext cx="1082348" cy="246221"/>
          </a:xfrm>
          <a:prstGeom prst="rect">
            <a:avLst/>
          </a:prstGeom>
          <a:noFill/>
          <a:ln>
            <a:noFill/>
          </a:ln>
        </p:spPr>
        <p:txBody>
          <a:bodyPr wrap="none" rtlCol="0">
            <a:spAutoFit/>
          </a:bodyPr>
          <a:lstStyle/>
          <a:p>
            <a:r>
              <a:rPr lang="en-US" altLang="zh-CN" sz="1000" b="1"/>
              <a:t>2.</a:t>
            </a:r>
            <a:r>
              <a:rPr lang="zh-CN" altLang="en-US" sz="1000" b="1"/>
              <a:t> 用户登录通知</a:t>
            </a:r>
            <a:endParaRPr lang="en-US" sz="1000" b="1"/>
          </a:p>
        </p:txBody>
      </p:sp>
      <p:cxnSp>
        <p:nvCxnSpPr>
          <p:cNvPr id="75" name="Straight Arrow Connector 74"/>
          <p:cNvCxnSpPr/>
          <p:nvPr/>
        </p:nvCxnSpPr>
        <p:spPr>
          <a:xfrm flipH="1">
            <a:off x="2752037" y="2145012"/>
            <a:ext cx="1404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805998" y="2183189"/>
            <a:ext cx="1082348" cy="246221"/>
          </a:xfrm>
          <a:prstGeom prst="rect">
            <a:avLst/>
          </a:prstGeom>
          <a:noFill/>
          <a:ln>
            <a:noFill/>
          </a:ln>
        </p:spPr>
        <p:txBody>
          <a:bodyPr wrap="none" rtlCol="0">
            <a:spAutoFit/>
          </a:bodyPr>
          <a:lstStyle/>
          <a:p>
            <a:r>
              <a:rPr lang="en-US" altLang="zh-CN" sz="1000" b="1"/>
              <a:t>3.</a:t>
            </a:r>
            <a:r>
              <a:rPr lang="zh-CN" altLang="en-US" sz="1000" b="1"/>
              <a:t> 返回访问令牌</a:t>
            </a:r>
            <a:endParaRPr lang="en-US" sz="1000" b="1"/>
          </a:p>
        </p:txBody>
      </p:sp>
      <p:sp>
        <p:nvSpPr>
          <p:cNvPr id="84" name="TextBox 83"/>
          <p:cNvSpPr txBox="1"/>
          <p:nvPr/>
        </p:nvSpPr>
        <p:spPr>
          <a:xfrm>
            <a:off x="2965435" y="3396056"/>
            <a:ext cx="1181734" cy="246221"/>
          </a:xfrm>
          <a:prstGeom prst="rect">
            <a:avLst/>
          </a:prstGeom>
          <a:noFill/>
          <a:ln>
            <a:noFill/>
          </a:ln>
        </p:spPr>
        <p:txBody>
          <a:bodyPr wrap="none" rtlCol="0">
            <a:spAutoFit/>
          </a:bodyPr>
          <a:lstStyle/>
          <a:p>
            <a:r>
              <a:rPr lang="en-US" altLang="zh-CN" sz="1000" b="1"/>
              <a:t>5.</a:t>
            </a:r>
            <a:r>
              <a:rPr lang="zh-CN" altLang="en-US" sz="1000" b="1"/>
              <a:t>登录推送服务器</a:t>
            </a:r>
            <a:endParaRPr lang="en-US" sz="1000" b="1"/>
          </a:p>
        </p:txBody>
      </p:sp>
      <p:pic>
        <p:nvPicPr>
          <p:cNvPr id="85" name="image.png"/>
          <p:cNvPicPr/>
          <p:nvPr/>
        </p:nvPicPr>
        <p:blipFill>
          <a:blip r:embed="rId4">
            <a:extLst/>
          </a:blip>
          <a:stretch>
            <a:fillRect/>
          </a:stretch>
        </p:blipFill>
        <p:spPr>
          <a:xfrm>
            <a:off x="3306125" y="3197623"/>
            <a:ext cx="297583" cy="118269"/>
          </a:xfrm>
          <a:prstGeom prst="rect">
            <a:avLst/>
          </a:prstGeom>
          <a:ln w="12700">
            <a:miter lim="400000"/>
          </a:ln>
        </p:spPr>
      </p:pic>
      <p:pic>
        <p:nvPicPr>
          <p:cNvPr id="86" name="image.png"/>
          <p:cNvPicPr/>
          <p:nvPr/>
        </p:nvPicPr>
        <p:blipFill>
          <a:blip r:embed="rId3">
            <a:extLst/>
          </a:blip>
          <a:stretch>
            <a:fillRect/>
          </a:stretch>
        </p:blipFill>
        <p:spPr>
          <a:xfrm>
            <a:off x="4334586" y="3033604"/>
            <a:ext cx="386298" cy="564576"/>
          </a:xfrm>
          <a:prstGeom prst="rect">
            <a:avLst/>
          </a:prstGeom>
          <a:ln w="12700">
            <a:miter lim="400000"/>
          </a:ln>
        </p:spPr>
      </p:pic>
      <p:sp>
        <p:nvSpPr>
          <p:cNvPr id="87" name="TextBox 86"/>
          <p:cNvSpPr txBox="1"/>
          <p:nvPr/>
        </p:nvSpPr>
        <p:spPr>
          <a:xfrm>
            <a:off x="4688197" y="3343302"/>
            <a:ext cx="697627" cy="246221"/>
          </a:xfrm>
          <a:prstGeom prst="rect">
            <a:avLst/>
          </a:prstGeom>
          <a:noFill/>
        </p:spPr>
        <p:txBody>
          <a:bodyPr wrap="none" rtlCol="0">
            <a:spAutoFit/>
          </a:bodyPr>
          <a:lstStyle/>
          <a:p>
            <a:r>
              <a:rPr lang="zh-CN" altLang="en-US" sz="1000" b="1"/>
              <a:t>接入服务</a:t>
            </a:r>
            <a:endParaRPr lang="en-US" sz="1000" b="1"/>
          </a:p>
        </p:txBody>
      </p:sp>
      <p:sp>
        <p:nvSpPr>
          <p:cNvPr id="89" name="TextBox 88"/>
          <p:cNvSpPr txBox="1"/>
          <p:nvPr/>
        </p:nvSpPr>
        <p:spPr>
          <a:xfrm>
            <a:off x="2350695" y="3987610"/>
            <a:ext cx="1604274" cy="307777"/>
          </a:xfrm>
          <a:prstGeom prst="rect">
            <a:avLst/>
          </a:prstGeom>
          <a:noFill/>
        </p:spPr>
        <p:txBody>
          <a:bodyPr wrap="square" rtlCol="0">
            <a:spAutoFit/>
          </a:bodyPr>
          <a:lstStyle/>
          <a:p>
            <a:pPr algn="ctr"/>
            <a:r>
              <a:rPr lang="zh-CN" altLang="en-US" sz="1400" b="1" u="sng">
                <a:latin typeface="+mn-ea"/>
                <a:cs typeface="Al Bayan Plain" charset="-78"/>
              </a:rPr>
              <a:t>登陆流程</a:t>
            </a:r>
          </a:p>
        </p:txBody>
      </p:sp>
      <p:sp>
        <p:nvSpPr>
          <p:cNvPr id="90" name="TextBox 89"/>
          <p:cNvSpPr txBox="1"/>
          <p:nvPr/>
        </p:nvSpPr>
        <p:spPr>
          <a:xfrm>
            <a:off x="1051655" y="4758752"/>
            <a:ext cx="5396117" cy="1107996"/>
          </a:xfrm>
          <a:prstGeom prst="rect">
            <a:avLst/>
          </a:prstGeom>
          <a:noFill/>
          <a:ln>
            <a:noFill/>
          </a:ln>
        </p:spPr>
        <p:txBody>
          <a:bodyPr wrap="square" rtlCol="0">
            <a:spAutoFit/>
          </a:bodyPr>
          <a:lstStyle/>
          <a:p>
            <a:endParaRPr lang="zh-CN" altLang="en-US" sz="1100" b="1"/>
          </a:p>
          <a:p>
            <a:r>
              <a:rPr lang="en-US" altLang="zh-CN" sz="1100" b="1"/>
              <a:t>1.</a:t>
            </a:r>
            <a:r>
              <a:rPr lang="zh-CN" altLang="en-US" sz="1100" b="1"/>
              <a:t> 当用户登录到业务系统时，业务系统后台将用户</a:t>
            </a:r>
            <a:r>
              <a:rPr lang="en-US" altLang="zh-CN" sz="1100" b="1"/>
              <a:t>id</a:t>
            </a:r>
            <a:r>
              <a:rPr lang="zh-CN" altLang="en-US" sz="1100" b="1"/>
              <a:t>和</a:t>
            </a:r>
            <a:r>
              <a:rPr lang="en-US" altLang="zh-CN" sz="1100" b="1"/>
              <a:t>koala</a:t>
            </a:r>
            <a:r>
              <a:rPr lang="zh-CN" altLang="en-US" sz="1100" b="1"/>
              <a:t>系统分配的</a:t>
            </a:r>
            <a:r>
              <a:rPr lang="en-US" altLang="zh-CN" sz="1100" b="1"/>
              <a:t>ap p_id</a:t>
            </a:r>
            <a:r>
              <a:rPr lang="zh-CN" altLang="en-US" sz="1100" b="1"/>
              <a:t>、</a:t>
            </a:r>
            <a:r>
              <a:rPr lang="en-US" altLang="zh-CN" sz="1100" b="1"/>
              <a:t>secret_key</a:t>
            </a:r>
            <a:r>
              <a:rPr lang="zh-CN" altLang="en-US" sz="1100" b="1"/>
              <a:t>发送给认证服务器请求获取访问控制，</a:t>
            </a:r>
            <a:r>
              <a:rPr lang="en-US" altLang="zh-CN" sz="1100" b="1"/>
              <a:t>koala</a:t>
            </a:r>
            <a:r>
              <a:rPr lang="zh-CN" altLang="en-US" sz="1100" b="1"/>
              <a:t>认证服务返回此用户后继访问推送系统的令牌。</a:t>
            </a:r>
          </a:p>
          <a:p>
            <a:r>
              <a:rPr lang="en-US" altLang="zh-CN" sz="1100" b="1"/>
              <a:t>2.</a:t>
            </a:r>
            <a:r>
              <a:rPr lang="zh-CN" altLang="en-US" sz="1100" b="1"/>
              <a:t>用户获得令牌之后登录</a:t>
            </a:r>
            <a:r>
              <a:rPr lang="en-US" altLang="zh-CN" sz="1100" b="1"/>
              <a:t>koala</a:t>
            </a:r>
            <a:r>
              <a:rPr lang="zh-CN" altLang="en-US" sz="1100" b="1"/>
              <a:t>的接入服务器</a:t>
            </a:r>
            <a:r>
              <a:rPr lang="en-US" altLang="zh-CN" sz="1100" b="1"/>
              <a:t>(mgws),</a:t>
            </a:r>
            <a:r>
              <a:rPr lang="zh-CN" altLang="en-US" sz="1100" b="1"/>
              <a:t>开始接收来自</a:t>
            </a:r>
            <a:r>
              <a:rPr lang="en-US" altLang="zh-CN" sz="1100" b="1"/>
              <a:t>koala</a:t>
            </a:r>
            <a:r>
              <a:rPr lang="zh-CN" altLang="en-US" sz="1100" b="1"/>
              <a:t>系统的推送消息。 </a:t>
            </a:r>
          </a:p>
        </p:txBody>
      </p:sp>
      <p:grpSp>
        <p:nvGrpSpPr>
          <p:cNvPr id="3" name="Group 2"/>
          <p:cNvGrpSpPr/>
          <p:nvPr/>
        </p:nvGrpSpPr>
        <p:grpSpPr>
          <a:xfrm>
            <a:off x="6991403" y="909728"/>
            <a:ext cx="4455843" cy="3603639"/>
            <a:chOff x="6476218" y="1271778"/>
            <a:chExt cx="4455843" cy="3603639"/>
          </a:xfrm>
        </p:grpSpPr>
        <p:sp>
          <p:nvSpPr>
            <p:cNvPr id="150" name="Rounded Rectangle 149"/>
            <p:cNvSpPr/>
            <p:nvPr/>
          </p:nvSpPr>
          <p:spPr>
            <a:xfrm>
              <a:off x="8316473" y="1271778"/>
              <a:ext cx="2615588" cy="2092424"/>
            </a:xfrm>
            <a:prstGeom prst="roundRect">
              <a:avLst>
                <a:gd name="adj" fmla="val 7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AliceRight.png"/>
            <p:cNvPicPr/>
            <p:nvPr/>
          </p:nvPicPr>
          <p:blipFill>
            <a:blip r:embed="rId2">
              <a:extLst/>
            </a:blip>
            <a:stretch>
              <a:fillRect/>
            </a:stretch>
          </p:blipFill>
          <p:spPr>
            <a:xfrm>
              <a:off x="6954579" y="2646640"/>
              <a:ext cx="391776" cy="425613"/>
            </a:xfrm>
            <a:prstGeom prst="rect">
              <a:avLst/>
            </a:prstGeom>
            <a:ln w="12700">
              <a:miter lim="400000"/>
            </a:ln>
          </p:spPr>
        </p:pic>
        <p:pic>
          <p:nvPicPr>
            <p:cNvPr id="94" name="image.png"/>
            <p:cNvPicPr/>
            <p:nvPr/>
          </p:nvPicPr>
          <p:blipFill>
            <a:blip r:embed="rId3">
              <a:extLst/>
            </a:blip>
            <a:stretch>
              <a:fillRect/>
            </a:stretch>
          </p:blipFill>
          <p:spPr>
            <a:xfrm>
              <a:off x="6959858" y="1365670"/>
              <a:ext cx="386298" cy="564576"/>
            </a:xfrm>
            <a:prstGeom prst="rect">
              <a:avLst/>
            </a:prstGeom>
            <a:ln w="12700">
              <a:miter lim="400000"/>
            </a:ln>
          </p:spPr>
        </p:pic>
        <p:sp>
          <p:nvSpPr>
            <p:cNvPr id="95" name="TextBox 94"/>
            <p:cNvSpPr txBox="1"/>
            <p:nvPr/>
          </p:nvSpPr>
          <p:spPr>
            <a:xfrm>
              <a:off x="6673132" y="1892346"/>
              <a:ext cx="825867" cy="246221"/>
            </a:xfrm>
            <a:prstGeom prst="rect">
              <a:avLst/>
            </a:prstGeom>
            <a:noFill/>
          </p:spPr>
          <p:txBody>
            <a:bodyPr wrap="none" rtlCol="0">
              <a:spAutoFit/>
            </a:bodyPr>
            <a:lstStyle/>
            <a:p>
              <a:r>
                <a:rPr lang="zh-CN" altLang="en-US" sz="1000" b="1"/>
                <a:t>应用服务器</a:t>
              </a:r>
              <a:endParaRPr lang="en-US" sz="1000" b="1"/>
            </a:p>
          </p:txBody>
        </p:sp>
        <p:sp>
          <p:nvSpPr>
            <p:cNvPr id="96" name="TextBox 95"/>
            <p:cNvSpPr txBox="1"/>
            <p:nvPr/>
          </p:nvSpPr>
          <p:spPr>
            <a:xfrm>
              <a:off x="6476218" y="3056894"/>
              <a:ext cx="1104790" cy="400110"/>
            </a:xfrm>
            <a:prstGeom prst="rect">
              <a:avLst/>
            </a:prstGeom>
            <a:noFill/>
          </p:spPr>
          <p:txBody>
            <a:bodyPr wrap="none" rtlCol="0">
              <a:spAutoFit/>
            </a:bodyPr>
            <a:lstStyle/>
            <a:p>
              <a:r>
                <a:rPr lang="en-US" altLang="zh-CN" sz="1000" b="1"/>
                <a:t>0201@yto.net.cn</a:t>
              </a:r>
            </a:p>
            <a:p>
              <a:pPr algn="ctr"/>
              <a:r>
                <a:rPr lang="en-US" sz="1000" b="1"/>
                <a:t>- H5 -</a:t>
              </a:r>
            </a:p>
          </p:txBody>
        </p:sp>
        <p:pic>
          <p:nvPicPr>
            <p:cNvPr id="99" name="image.png"/>
            <p:cNvPicPr/>
            <p:nvPr/>
          </p:nvPicPr>
          <p:blipFill>
            <a:blip r:embed="rId3">
              <a:extLst/>
            </a:blip>
            <a:stretch>
              <a:fillRect/>
            </a:stretch>
          </p:blipFill>
          <p:spPr>
            <a:xfrm>
              <a:off x="9068720" y="1444927"/>
              <a:ext cx="386298" cy="564576"/>
            </a:xfrm>
            <a:prstGeom prst="rect">
              <a:avLst/>
            </a:prstGeom>
            <a:ln w="12700">
              <a:miter lim="400000"/>
            </a:ln>
          </p:spPr>
        </p:pic>
        <p:sp>
          <p:nvSpPr>
            <p:cNvPr id="101" name="TextBox 100"/>
            <p:cNvSpPr txBox="1"/>
            <p:nvPr/>
          </p:nvSpPr>
          <p:spPr>
            <a:xfrm>
              <a:off x="7717510" y="1557972"/>
              <a:ext cx="1040670" cy="246221"/>
            </a:xfrm>
            <a:prstGeom prst="rect">
              <a:avLst/>
            </a:prstGeom>
            <a:noFill/>
            <a:ln>
              <a:noFill/>
            </a:ln>
          </p:spPr>
          <p:txBody>
            <a:bodyPr wrap="none" rtlCol="0">
              <a:spAutoFit/>
            </a:bodyPr>
            <a:lstStyle/>
            <a:p>
              <a:r>
                <a:rPr lang="zh-CN" altLang="en-US" sz="1000" b="1"/>
                <a:t>发送消息</a:t>
              </a:r>
              <a:r>
                <a:rPr lang="en-US" altLang="zh-CN" sz="1000" b="1"/>
                <a:t>(0201)</a:t>
              </a:r>
              <a:endParaRPr lang="en-US" sz="1000" b="1"/>
            </a:p>
          </p:txBody>
        </p:sp>
        <p:cxnSp>
          <p:nvCxnSpPr>
            <p:cNvPr id="102" name="Straight Arrow Connector 101"/>
            <p:cNvCxnSpPr/>
            <p:nvPr/>
          </p:nvCxnSpPr>
          <p:spPr>
            <a:xfrm>
              <a:off x="7490761" y="1777048"/>
              <a:ext cx="1478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8818546" y="3566901"/>
              <a:ext cx="697627" cy="246221"/>
            </a:xfrm>
            <a:prstGeom prst="rect">
              <a:avLst/>
            </a:prstGeom>
            <a:noFill/>
            <a:ln>
              <a:noFill/>
            </a:ln>
          </p:spPr>
          <p:txBody>
            <a:bodyPr wrap="none" rtlCol="0">
              <a:spAutoFit/>
            </a:bodyPr>
            <a:lstStyle/>
            <a:p>
              <a:r>
                <a:rPr lang="zh-CN" altLang="en-US" sz="1000" b="1"/>
                <a:t>推送消息</a:t>
              </a:r>
              <a:endParaRPr lang="en-US" sz="1000" b="1"/>
            </a:p>
          </p:txBody>
        </p:sp>
        <p:pic>
          <p:nvPicPr>
            <p:cNvPr id="108" name="image.png"/>
            <p:cNvPicPr/>
            <p:nvPr/>
          </p:nvPicPr>
          <p:blipFill>
            <a:blip r:embed="rId3">
              <a:extLst/>
            </a:blip>
            <a:stretch>
              <a:fillRect/>
            </a:stretch>
          </p:blipFill>
          <p:spPr>
            <a:xfrm>
              <a:off x="9100499" y="2661491"/>
              <a:ext cx="386298" cy="564576"/>
            </a:xfrm>
            <a:prstGeom prst="rect">
              <a:avLst/>
            </a:prstGeom>
            <a:ln w="12700">
              <a:miter lim="400000"/>
            </a:ln>
          </p:spPr>
        </p:pic>
        <p:sp>
          <p:nvSpPr>
            <p:cNvPr id="109" name="TextBox 108"/>
            <p:cNvSpPr txBox="1"/>
            <p:nvPr/>
          </p:nvSpPr>
          <p:spPr>
            <a:xfrm>
              <a:off x="9320584" y="3133945"/>
              <a:ext cx="697627" cy="246221"/>
            </a:xfrm>
            <a:prstGeom prst="rect">
              <a:avLst/>
            </a:prstGeom>
            <a:noFill/>
          </p:spPr>
          <p:txBody>
            <a:bodyPr wrap="none" rtlCol="0">
              <a:spAutoFit/>
            </a:bodyPr>
            <a:lstStyle/>
            <a:p>
              <a:r>
                <a:rPr lang="zh-CN" altLang="en-US" sz="1000" b="1"/>
                <a:t>接入服务</a:t>
              </a:r>
              <a:endParaRPr lang="en-US" sz="1000" b="1"/>
            </a:p>
          </p:txBody>
        </p:sp>
        <p:sp>
          <p:nvSpPr>
            <p:cNvPr id="113" name="TextBox 112"/>
            <p:cNvSpPr txBox="1"/>
            <p:nvPr/>
          </p:nvSpPr>
          <p:spPr>
            <a:xfrm>
              <a:off x="9431104" y="1606237"/>
              <a:ext cx="877163" cy="246221"/>
            </a:xfrm>
            <a:prstGeom prst="rect">
              <a:avLst/>
            </a:prstGeom>
            <a:noFill/>
          </p:spPr>
          <p:txBody>
            <a:bodyPr wrap="none" rtlCol="0">
              <a:spAutoFit/>
            </a:bodyPr>
            <a:lstStyle/>
            <a:p>
              <a:r>
                <a:rPr lang="zh-CN" altLang="en-US" sz="1000" b="1"/>
                <a:t>推送</a:t>
              </a:r>
              <a:r>
                <a:rPr lang="en-US" altLang="zh-CN" sz="1000" b="1"/>
                <a:t>API</a:t>
              </a:r>
              <a:r>
                <a:rPr lang="zh-CN" altLang="en-US" sz="1000" b="1"/>
                <a:t>服务</a:t>
              </a:r>
              <a:endParaRPr lang="en-US" sz="1000" b="1"/>
            </a:p>
          </p:txBody>
        </p:sp>
        <p:pic>
          <p:nvPicPr>
            <p:cNvPr id="114" name="AliceRight.png"/>
            <p:cNvPicPr/>
            <p:nvPr/>
          </p:nvPicPr>
          <p:blipFill>
            <a:blip r:embed="rId2">
              <a:extLst/>
            </a:blip>
            <a:stretch>
              <a:fillRect/>
            </a:stretch>
          </p:blipFill>
          <p:spPr>
            <a:xfrm>
              <a:off x="9033490" y="4069908"/>
              <a:ext cx="323057" cy="425613"/>
            </a:xfrm>
            <a:prstGeom prst="rect">
              <a:avLst/>
            </a:prstGeom>
            <a:ln w="12700">
              <a:miter lim="400000"/>
            </a:ln>
          </p:spPr>
        </p:pic>
        <p:sp>
          <p:nvSpPr>
            <p:cNvPr id="115" name="TextBox 114"/>
            <p:cNvSpPr txBox="1"/>
            <p:nvPr/>
          </p:nvSpPr>
          <p:spPr>
            <a:xfrm>
              <a:off x="8574398" y="4475307"/>
              <a:ext cx="1104790" cy="400110"/>
            </a:xfrm>
            <a:prstGeom prst="rect">
              <a:avLst/>
            </a:prstGeom>
            <a:noFill/>
          </p:spPr>
          <p:txBody>
            <a:bodyPr wrap="none" rtlCol="0">
              <a:spAutoFit/>
            </a:bodyPr>
            <a:lstStyle/>
            <a:p>
              <a:r>
                <a:rPr lang="en-US" altLang="zh-CN" sz="1000" b="1"/>
                <a:t>0101@yto.net.cn</a:t>
              </a:r>
            </a:p>
            <a:p>
              <a:pPr algn="ctr"/>
              <a:r>
                <a:rPr lang="en-US" sz="1000" b="1"/>
                <a:t>- Android -</a:t>
              </a:r>
            </a:p>
          </p:txBody>
        </p:sp>
        <p:pic>
          <p:nvPicPr>
            <p:cNvPr id="116" name="image.png"/>
            <p:cNvPicPr/>
            <p:nvPr/>
          </p:nvPicPr>
          <p:blipFill>
            <a:blip r:embed="rId3">
              <a:extLst/>
            </a:blip>
            <a:stretch>
              <a:fillRect/>
            </a:stretch>
          </p:blipFill>
          <p:spPr>
            <a:xfrm>
              <a:off x="10191384" y="2000219"/>
              <a:ext cx="386298" cy="564576"/>
            </a:xfrm>
            <a:prstGeom prst="rect">
              <a:avLst/>
            </a:prstGeom>
            <a:ln w="12700">
              <a:miter lim="400000"/>
            </a:ln>
          </p:spPr>
        </p:pic>
        <p:sp>
          <p:nvSpPr>
            <p:cNvPr id="117" name="TextBox 116"/>
            <p:cNvSpPr txBox="1"/>
            <p:nvPr/>
          </p:nvSpPr>
          <p:spPr>
            <a:xfrm>
              <a:off x="10056598" y="2538380"/>
              <a:ext cx="697627" cy="246221"/>
            </a:xfrm>
            <a:prstGeom prst="rect">
              <a:avLst/>
            </a:prstGeom>
            <a:noFill/>
          </p:spPr>
          <p:txBody>
            <a:bodyPr wrap="none" rtlCol="0">
              <a:spAutoFit/>
            </a:bodyPr>
            <a:lstStyle/>
            <a:p>
              <a:r>
                <a:rPr lang="zh-CN" altLang="en-US" sz="1000" b="1"/>
                <a:t>交换服务</a:t>
              </a:r>
              <a:endParaRPr lang="en-US" sz="1000" b="1"/>
            </a:p>
          </p:txBody>
        </p:sp>
        <p:pic>
          <p:nvPicPr>
            <p:cNvPr id="118" name="image.png"/>
            <p:cNvPicPr/>
            <p:nvPr/>
          </p:nvPicPr>
          <p:blipFill>
            <a:blip r:embed="rId4">
              <a:extLst/>
            </a:blip>
            <a:stretch>
              <a:fillRect/>
            </a:stretch>
          </p:blipFill>
          <p:spPr>
            <a:xfrm>
              <a:off x="8345638" y="1930246"/>
              <a:ext cx="212411" cy="83444"/>
            </a:xfrm>
            <a:prstGeom prst="rect">
              <a:avLst/>
            </a:prstGeom>
            <a:ln w="12700">
              <a:miter lim="400000"/>
            </a:ln>
          </p:spPr>
        </p:pic>
        <p:cxnSp>
          <p:nvCxnSpPr>
            <p:cNvPr id="119" name="Straight Arrow Connector 118"/>
            <p:cNvCxnSpPr/>
            <p:nvPr/>
          </p:nvCxnSpPr>
          <p:spPr>
            <a:xfrm flipV="1">
              <a:off x="7532077" y="1959292"/>
              <a:ext cx="1501413" cy="77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6" idx="1"/>
              <a:endCxn id="108" idx="3"/>
            </p:cNvCxnSpPr>
            <p:nvPr/>
          </p:nvCxnSpPr>
          <p:spPr>
            <a:xfrm flipH="1">
              <a:off x="9486797" y="2282507"/>
              <a:ext cx="704587" cy="66127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9" idx="3"/>
              <a:endCxn id="116" idx="1"/>
            </p:cNvCxnSpPr>
            <p:nvPr/>
          </p:nvCxnSpPr>
          <p:spPr>
            <a:xfrm>
              <a:off x="9455018" y="1727215"/>
              <a:ext cx="736366" cy="555292"/>
            </a:xfrm>
            <a:prstGeom prst="line">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H="1">
              <a:off x="9165043" y="3231286"/>
              <a:ext cx="1" cy="778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4" name="image.png"/>
            <p:cNvPicPr/>
            <p:nvPr/>
          </p:nvPicPr>
          <p:blipFill>
            <a:blip r:embed="rId3">
              <a:extLst/>
            </a:blip>
            <a:stretch>
              <a:fillRect/>
            </a:stretch>
          </p:blipFill>
          <p:spPr>
            <a:xfrm>
              <a:off x="8776242" y="2630787"/>
              <a:ext cx="386298" cy="564576"/>
            </a:xfrm>
            <a:prstGeom prst="rect">
              <a:avLst/>
            </a:prstGeom>
            <a:ln w="12700">
              <a:miter lim="400000"/>
            </a:ln>
          </p:spPr>
        </p:pic>
        <p:cxnSp>
          <p:nvCxnSpPr>
            <p:cNvPr id="145" name="Straight Arrow Connector 144"/>
            <p:cNvCxnSpPr>
              <a:stCxn id="144" idx="1"/>
            </p:cNvCxnSpPr>
            <p:nvPr/>
          </p:nvCxnSpPr>
          <p:spPr>
            <a:xfrm flipH="1" flipV="1">
              <a:off x="7558608" y="2912711"/>
              <a:ext cx="1217634" cy="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730168" y="2203571"/>
              <a:ext cx="1040670" cy="246221"/>
            </a:xfrm>
            <a:prstGeom prst="rect">
              <a:avLst/>
            </a:prstGeom>
            <a:noFill/>
            <a:ln>
              <a:noFill/>
            </a:ln>
          </p:spPr>
          <p:txBody>
            <a:bodyPr wrap="none" rtlCol="0">
              <a:spAutoFit/>
            </a:bodyPr>
            <a:lstStyle/>
            <a:p>
              <a:r>
                <a:rPr lang="zh-CN" altLang="en-US" sz="1000" b="1"/>
                <a:t>发送消息</a:t>
              </a:r>
              <a:r>
                <a:rPr lang="en-US" altLang="zh-CN" sz="1000" b="1"/>
                <a:t>(0101)</a:t>
              </a:r>
              <a:endParaRPr lang="en-US" sz="1000" b="1"/>
            </a:p>
          </p:txBody>
        </p:sp>
        <p:sp>
          <p:nvSpPr>
            <p:cNvPr id="149" name="TextBox 148"/>
            <p:cNvSpPr txBox="1"/>
            <p:nvPr/>
          </p:nvSpPr>
          <p:spPr>
            <a:xfrm>
              <a:off x="7967660" y="2697558"/>
              <a:ext cx="697627" cy="246221"/>
            </a:xfrm>
            <a:prstGeom prst="rect">
              <a:avLst/>
            </a:prstGeom>
            <a:noFill/>
            <a:ln>
              <a:noFill/>
            </a:ln>
          </p:spPr>
          <p:txBody>
            <a:bodyPr wrap="none" rtlCol="0">
              <a:spAutoFit/>
            </a:bodyPr>
            <a:lstStyle/>
            <a:p>
              <a:r>
                <a:rPr lang="zh-CN" altLang="en-US" sz="1000" b="1"/>
                <a:t>推送消息</a:t>
              </a:r>
              <a:endParaRPr lang="en-US" sz="1000" b="1"/>
            </a:p>
          </p:txBody>
        </p:sp>
      </p:grpSp>
      <p:sp>
        <p:nvSpPr>
          <p:cNvPr id="151" name="Rounded Rectangle 150"/>
          <p:cNvSpPr/>
          <p:nvPr/>
        </p:nvSpPr>
        <p:spPr>
          <a:xfrm>
            <a:off x="4040746" y="1542179"/>
            <a:ext cx="1673751" cy="2407665"/>
          </a:xfrm>
          <a:prstGeom prst="roundRect">
            <a:avLst>
              <a:gd name="adj" fmla="val 7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75306" y="4731345"/>
            <a:ext cx="5396117" cy="1754326"/>
          </a:xfrm>
          <a:prstGeom prst="rect">
            <a:avLst/>
          </a:prstGeom>
          <a:noFill/>
          <a:ln>
            <a:noFill/>
          </a:ln>
        </p:spPr>
        <p:txBody>
          <a:bodyPr wrap="square" rtlCol="0">
            <a:spAutoFit/>
          </a:bodyPr>
          <a:lstStyle/>
          <a:p>
            <a:r>
              <a:rPr lang="zh-CN" altLang="en-US" sz="1200" b="1"/>
              <a:t> 消息的发送者和接收者可以是用户业务系统中具有系统唯一标识的对象，可以是业务用户或者系统服务模块。一旦获得推送系统分配的令牌之后，便可以向系统内任意用户</a:t>
            </a:r>
            <a:r>
              <a:rPr lang="en-US" altLang="zh-CN" sz="1200" b="1"/>
              <a:t>id</a:t>
            </a:r>
            <a:r>
              <a:rPr lang="zh-CN" altLang="en-US" sz="1200" b="1"/>
              <a:t>发送消息，而且消息发送的主动性被授予给了业务系统的前端，也就是说，一旦用户登陆成功获得令牌之后，发送消息的操作将直接与</a:t>
            </a:r>
            <a:r>
              <a:rPr lang="en-US" altLang="zh-CN" sz="1200" b="1"/>
              <a:t>koala</a:t>
            </a:r>
            <a:r>
              <a:rPr lang="zh-CN" altLang="en-US" sz="1200" b="1"/>
              <a:t>系统发送，而无需自己的业务服务器参与，这种方式有利有弊。  </a:t>
            </a:r>
            <a:r>
              <a:rPr lang="en-US" altLang="zh-CN" sz="1200" b="1"/>
              <a:t>koala</a:t>
            </a:r>
            <a:r>
              <a:rPr lang="zh-CN" altLang="en-US" sz="1200" b="1"/>
              <a:t>不识别用户</a:t>
            </a:r>
            <a:r>
              <a:rPr lang="en-US" altLang="zh-CN" sz="1200" b="1"/>
              <a:t>id</a:t>
            </a:r>
            <a:r>
              <a:rPr lang="zh-CN" altLang="en-US" sz="1200" b="1"/>
              <a:t>的正确性和完整性，业务端可以任意构造消息推送的目的用户</a:t>
            </a:r>
            <a:r>
              <a:rPr lang="en-US" altLang="zh-CN" sz="1200" b="1"/>
              <a:t>id</a:t>
            </a:r>
            <a:r>
              <a:rPr lang="zh-CN" altLang="en-US" sz="1200" b="1"/>
              <a:t>，为防止恶意消息发送，业务服务器应对用户</a:t>
            </a:r>
            <a:r>
              <a:rPr lang="en-US" altLang="zh-CN" sz="1200" b="1"/>
              <a:t>id</a:t>
            </a:r>
            <a:r>
              <a:rPr lang="zh-CN" altLang="en-US" sz="1200" b="1"/>
              <a:t>进行加密，防止前端用户无法自己构造消息接收者的用户</a:t>
            </a:r>
            <a:r>
              <a:rPr lang="en-US" altLang="zh-CN" sz="1200" b="1"/>
              <a:t>id</a:t>
            </a:r>
            <a:r>
              <a:rPr lang="zh-CN" altLang="en-US" sz="1200" b="1"/>
              <a:t>。</a:t>
            </a:r>
          </a:p>
          <a:p>
            <a:endParaRPr lang="zh-CN" altLang="en-US" sz="1200" b="1"/>
          </a:p>
        </p:txBody>
      </p:sp>
      <p:sp>
        <p:nvSpPr>
          <p:cNvPr id="56" name="TextBox 55"/>
          <p:cNvSpPr txBox="1"/>
          <p:nvPr/>
        </p:nvSpPr>
        <p:spPr>
          <a:xfrm>
            <a:off x="4763076" y="1513140"/>
            <a:ext cx="1001510" cy="276999"/>
          </a:xfrm>
          <a:prstGeom prst="rect">
            <a:avLst/>
          </a:prstGeom>
          <a:noFill/>
        </p:spPr>
        <p:txBody>
          <a:bodyPr wrap="square" rtlCol="0">
            <a:spAutoFit/>
          </a:bodyPr>
          <a:lstStyle/>
          <a:p>
            <a:pPr algn="ctr"/>
            <a:r>
              <a:rPr lang="en-US" altLang="zh-CN" sz="1200" b="1" u="sng">
                <a:latin typeface="+mn-ea"/>
                <a:cs typeface="Al Bayan Plain" charset="-78"/>
              </a:rPr>
              <a:t>koala</a:t>
            </a:r>
            <a:endParaRPr lang="zh-CN" altLang="en-US" sz="1200" b="1" u="sng">
              <a:latin typeface="+mn-ea"/>
              <a:cs typeface="Al Bayan Plain" charset="-78"/>
            </a:endParaRPr>
          </a:p>
        </p:txBody>
      </p:sp>
      <p:sp>
        <p:nvSpPr>
          <p:cNvPr id="57" name="TextBox 56"/>
          <p:cNvSpPr txBox="1"/>
          <p:nvPr/>
        </p:nvSpPr>
        <p:spPr>
          <a:xfrm>
            <a:off x="10445736" y="918923"/>
            <a:ext cx="1001510" cy="276999"/>
          </a:xfrm>
          <a:prstGeom prst="rect">
            <a:avLst/>
          </a:prstGeom>
          <a:noFill/>
        </p:spPr>
        <p:txBody>
          <a:bodyPr wrap="square" rtlCol="0">
            <a:spAutoFit/>
          </a:bodyPr>
          <a:lstStyle/>
          <a:p>
            <a:pPr algn="ctr"/>
            <a:r>
              <a:rPr lang="en-US" altLang="zh-CN" sz="1200" b="1" u="sng">
                <a:latin typeface="+mn-ea"/>
                <a:cs typeface="Al Bayan Plain" charset="-78"/>
              </a:rPr>
              <a:t>koala</a:t>
            </a:r>
            <a:endParaRPr lang="zh-CN" altLang="en-US" sz="1200" b="1" u="sng">
              <a:latin typeface="+mn-ea"/>
              <a:cs typeface="Al Bayan Plain" charset="-78"/>
            </a:endParaRPr>
          </a:p>
        </p:txBody>
      </p:sp>
    </p:spTree>
    <p:extLst>
      <p:ext uri="{BB962C8B-B14F-4D97-AF65-F5344CB8AC3E}">
        <p14:creationId xmlns:p14="http://schemas.microsoft.com/office/powerpoint/2010/main" val="19408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iterate>
                                    <p:tmAbs val="0"/>
                                  </p:iterate>
                                  <p:childTnLst>
                                    <p:set>
                                      <p:cBhvr>
                                        <p:cTn id="6" fill="hold"/>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5151</TotalTime>
  <Words>400</Words>
  <Application>Microsoft Macintosh PowerPoint</Application>
  <PresentationFormat>Widescreen</PresentationFormat>
  <Paragraphs>59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Al Bayan Plain</vt:lpstr>
      <vt:lpstr>Calibri</vt:lpstr>
      <vt:lpstr>Calibri Light</vt:lpstr>
      <vt:lpstr>宋体</vt:lpstr>
      <vt:lpstr>Arial</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84</cp:revision>
  <dcterms:created xsi:type="dcterms:W3CDTF">2017-08-05T00:30:14Z</dcterms:created>
  <dcterms:modified xsi:type="dcterms:W3CDTF">2017-08-25T22:21:25Z</dcterms:modified>
</cp:coreProperties>
</file>