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6136"/>
  </p:normalViewPr>
  <p:slideViewPr>
    <p:cSldViewPr snapToGrid="0" snapToObjects="1">
      <p:cViewPr>
        <p:scale>
          <a:sx n="110" d="100"/>
          <a:sy n="110" d="100"/>
        </p:scale>
        <p:origin x="14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A5F2-43C6-7B45-88BD-B5E414C521CB}" type="datetimeFigureOut"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A7D0-29D0-D144-A16D-B595103B87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829" y="243109"/>
            <a:ext cx="5377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/>
              <a:t>Koala</a:t>
            </a:r>
            <a:r>
              <a:rPr lang="zh-CN" altLang="en-US" sz="3200" b="1" u="sng"/>
              <a:t> </a:t>
            </a:r>
            <a:r>
              <a:rPr lang="en-US" altLang="zh-CN" sz="3200" b="1" u="sng"/>
              <a:t>Messaging </a:t>
            </a:r>
            <a:r>
              <a:rPr lang="zh-CN" altLang="en-US" sz="3200" b="1" u="sng"/>
              <a:t>消息推送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5341" y="827884"/>
            <a:ext cx="914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b="1">
              <a:latin typeface="Helvetica" charset="0"/>
              <a:ea typeface="Helvetica" charset="0"/>
              <a:cs typeface="Helvetica" charset="0"/>
            </a:endParaRPr>
          </a:p>
          <a:p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消息推送是针对 互联网</a:t>
            </a:r>
            <a:r>
              <a:rPr lang="en-US" altLang="zh-CN" b="1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应用开发领域的技术，指服务端以主动方式将信息送达客户端。主要用于提升用户体验，避免用户频繁刷新从服务端拉取数据。例如 ： 即时通讯自动提示新到消息应用场景。</a:t>
            </a:r>
          </a:p>
          <a:p>
            <a:endParaRPr lang="en-US" altLang="zh-CN" b="1"/>
          </a:p>
          <a:p>
            <a:r>
              <a:rPr lang="zh-CN" altLang="en-US" b="1"/>
              <a:t>基本概念</a:t>
            </a:r>
            <a:r>
              <a:rPr lang="en-US" altLang="zh-CN" b="1"/>
              <a:t>:  NAT , HTTP , TCP , WebSocket</a:t>
            </a:r>
          </a:p>
          <a:p>
            <a:r>
              <a:rPr lang="zh-CN" altLang="en-US" b="1"/>
              <a:t/>
            </a:r>
            <a:br>
              <a:rPr lang="zh-CN" altLang="en-US" b="1"/>
            </a:br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消息推送作为移动互联网系统的基础服务功能，应开发独立的消息推送的服务支撑不同的业务系统，避免重复造轮子的过程。</a:t>
            </a:r>
          </a:p>
          <a:p>
            <a:endParaRPr lang="zh-CN" altLang="en-US" b="1">
              <a:latin typeface="Helvetica" charset="0"/>
              <a:ea typeface="Helvetica" charset="0"/>
              <a:cs typeface="Helvetica" charset="0"/>
            </a:endParaRPr>
          </a:p>
          <a:p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推送形式： 边界推送、系统后台到用户推送、用户之间推送。（实时推送、离线推送、上线通知 ）</a:t>
            </a:r>
          </a:p>
          <a:p>
            <a:endParaRPr lang="zh-CN" altLang="en-US" b="1">
              <a:latin typeface="Helvetica" charset="0"/>
              <a:ea typeface="Helvetica" charset="0"/>
              <a:cs typeface="Helvetica" charset="0"/>
            </a:endParaRPr>
          </a:p>
          <a:p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系统基本要求：</a:t>
            </a:r>
          </a:p>
          <a:p>
            <a:pPr marL="285750" indent="-285750">
              <a:buFont typeface="Wingdings" charset="2"/>
              <a:buChar char="§"/>
            </a:pPr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便于业务集成</a:t>
            </a:r>
          </a:p>
          <a:p>
            <a:pPr marL="285750" indent="-285750">
              <a:buFont typeface="Wingdings" charset="2"/>
              <a:buChar char="§"/>
            </a:pPr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一致的访问接口</a:t>
            </a:r>
          </a:p>
          <a:p>
            <a:pPr marL="285750" indent="-285750">
              <a:buFont typeface="Wingdings" charset="2"/>
              <a:buChar char="§"/>
            </a:pPr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安全要求 </a:t>
            </a:r>
          </a:p>
          <a:p>
            <a:pPr marL="285750" indent="-285750">
              <a:buFont typeface="Wingdings" charset="2"/>
              <a:buChar char="§"/>
            </a:pPr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多环境支持 </a:t>
            </a:r>
            <a:r>
              <a:rPr lang="en-US" altLang="zh-CN" b="1">
                <a:latin typeface="Helvetica" charset="0"/>
                <a:ea typeface="Helvetica" charset="0"/>
                <a:cs typeface="Helvetica" charset="0"/>
              </a:rPr>
              <a:t>iOS,Android,</a:t>
            </a:r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服务端</a:t>
            </a:r>
            <a:r>
              <a:rPr lang="en-US" altLang="zh-CN" b="1">
                <a:latin typeface="Helvetica" charset="0"/>
                <a:ea typeface="Helvetica" charset="0"/>
                <a:cs typeface="Helvetica" charset="0"/>
              </a:rPr>
              <a:t>sdk, Html5</a:t>
            </a:r>
            <a:endParaRPr lang="zh-CN" altLang="en-US" b="1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消息存储和管理方式</a:t>
            </a:r>
          </a:p>
          <a:p>
            <a:pPr marL="285750" indent="-285750">
              <a:buFont typeface="Wingdings" charset="2"/>
              <a:buChar char="§"/>
            </a:pPr>
            <a:r>
              <a:rPr lang="zh-CN" altLang="en-US" b="1">
                <a:latin typeface="Helvetica" charset="0"/>
                <a:ea typeface="Helvetica" charset="0"/>
                <a:cs typeface="Helvetica" charset="0"/>
              </a:rPr>
              <a:t>扩展能力</a:t>
            </a:r>
          </a:p>
        </p:txBody>
      </p:sp>
    </p:spTree>
    <p:extLst>
      <p:ext uri="{BB962C8B-B14F-4D97-AF65-F5344CB8AC3E}">
        <p14:creationId xmlns:p14="http://schemas.microsoft.com/office/powerpoint/2010/main" val="12644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798" y="251523"/>
            <a:ext cx="686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 u="sng"/>
            </a:lvl1pPr>
          </a:lstStyle>
          <a:p>
            <a:r>
              <a:rPr lang="zh-CN" altLang="en-US"/>
              <a:t>消息推送服务系统 </a:t>
            </a:r>
            <a:r>
              <a:rPr lang="en-US" altLang="zh-CN"/>
              <a:t>-</a:t>
            </a:r>
            <a:r>
              <a:rPr lang="zh-CN" altLang="en-US"/>
              <a:t> 结构视图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337266" y="2088849"/>
            <a:ext cx="5670038" cy="2300363"/>
            <a:chOff x="3551738" y="2354664"/>
            <a:chExt cx="5670038" cy="2300363"/>
          </a:xfrm>
        </p:grpSpPr>
        <p:sp>
          <p:nvSpPr>
            <p:cNvPr id="10" name="Rounded Rectangle 9"/>
            <p:cNvSpPr/>
            <p:nvPr/>
          </p:nvSpPr>
          <p:spPr>
            <a:xfrm>
              <a:off x="5487057" y="2354664"/>
              <a:ext cx="3734719" cy="2300363"/>
            </a:xfrm>
            <a:prstGeom prst="roundRect">
              <a:avLst>
                <a:gd name="adj" fmla="val 233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050"/>
                <a:t>消息推送服务 </a:t>
              </a:r>
              <a:r>
                <a:rPr lang="en-US" altLang="zh-CN" sz="1050"/>
                <a:t>koala</a:t>
              </a:r>
              <a:endParaRPr lang="en-US" sz="105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71382" y="3877288"/>
              <a:ext cx="1125061" cy="590528"/>
            </a:xfrm>
            <a:prstGeom prst="roundRect">
              <a:avLst>
                <a:gd name="adj" fmla="val 5192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/>
                <a:t>发送端</a:t>
              </a:r>
              <a:endParaRPr lang="en-US" sz="105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22138" y="2816500"/>
              <a:ext cx="1255059" cy="546847"/>
            </a:xfrm>
            <a:prstGeom prst="roundRect">
              <a:avLst>
                <a:gd name="adj" fmla="val 5192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/>
                <a:t>用户接入服务</a:t>
              </a:r>
            </a:p>
            <a:p>
              <a:pPr algn="ctr"/>
              <a:r>
                <a:rPr lang="en-US" altLang="zh-CN" sz="1050"/>
                <a:t>MGWS</a:t>
              </a:r>
              <a:endParaRPr lang="en-US" sz="105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73623" y="2794660"/>
              <a:ext cx="1125061" cy="590528"/>
            </a:xfrm>
            <a:prstGeom prst="roundRect">
              <a:avLst>
                <a:gd name="adj" fmla="val 5192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/>
                <a:t>接收端</a:t>
              </a:r>
              <a:endParaRPr lang="en-US" sz="105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22139" y="3899128"/>
              <a:ext cx="1255059" cy="546847"/>
            </a:xfrm>
            <a:prstGeom prst="roundRect">
              <a:avLst>
                <a:gd name="adj" fmla="val 5192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/>
                <a:t>推送</a:t>
              </a:r>
              <a:r>
                <a:rPr lang="en-US" altLang="zh-CN" sz="1050"/>
                <a:t>API</a:t>
              </a:r>
              <a:r>
                <a:rPr lang="zh-CN" altLang="en-US" sz="1050"/>
                <a:t>服务</a:t>
              </a:r>
            </a:p>
            <a:p>
              <a:pPr algn="ctr"/>
              <a:r>
                <a:rPr lang="en-US" altLang="zh-CN" sz="1050"/>
                <a:t>MAS</a:t>
              </a:r>
              <a:endParaRPr lang="en-US" sz="105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696614" y="3330440"/>
              <a:ext cx="1255059" cy="546847"/>
            </a:xfrm>
            <a:prstGeom prst="roundRect">
              <a:avLst>
                <a:gd name="adj" fmla="val 233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/>
                <a:t>交换服务</a:t>
              </a:r>
            </a:p>
            <a:p>
              <a:pPr algn="ctr"/>
              <a:r>
                <a:rPr lang="en-US" altLang="zh-CN" sz="1050"/>
                <a:t>MEXS</a:t>
              </a:r>
              <a:endParaRPr lang="en-US" sz="1050"/>
            </a:p>
          </p:txBody>
        </p:sp>
        <p:cxnSp>
          <p:nvCxnSpPr>
            <p:cNvPr id="3" name="Straight Arrow Connector 2"/>
            <p:cNvCxnSpPr>
              <a:stCxn id="5" idx="3"/>
              <a:endCxn id="15" idx="1"/>
            </p:cNvCxnSpPr>
            <p:nvPr/>
          </p:nvCxnSpPr>
          <p:spPr>
            <a:xfrm>
              <a:off x="4896443" y="4172552"/>
              <a:ext cx="825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5" idx="3"/>
              <a:endCxn id="16" idx="2"/>
            </p:cNvCxnSpPr>
            <p:nvPr/>
          </p:nvCxnSpPr>
          <p:spPr>
            <a:xfrm flipV="1">
              <a:off x="6977198" y="3877287"/>
              <a:ext cx="1346946" cy="2952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6" idx="0"/>
              <a:endCxn id="6" idx="3"/>
            </p:cNvCxnSpPr>
            <p:nvPr/>
          </p:nvCxnSpPr>
          <p:spPr>
            <a:xfrm rot="16200000" flipV="1">
              <a:off x="7530413" y="2536708"/>
              <a:ext cx="240516" cy="13469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1"/>
              <a:endCxn id="14" idx="3"/>
            </p:cNvCxnSpPr>
            <p:nvPr/>
          </p:nvCxnSpPr>
          <p:spPr>
            <a:xfrm flipH="1">
              <a:off x="4898684" y="3089924"/>
              <a:ext cx="823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69204" y="3968352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</a:t>
              </a:r>
            </a:p>
            <a:p>
              <a:pPr algn="ctr"/>
              <a:r>
                <a:rPr lang="en-US" sz="1050" b="1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RestFul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62447" y="2874308"/>
              <a:ext cx="76174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050" b="1" i="1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/>
                <a:t>Streaming</a:t>
              </a:r>
            </a:p>
            <a:p>
              <a:r>
                <a:rPr lang="en-US"/>
                <a:t>RPC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77999" y="3957107"/>
              <a:ext cx="54694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AMQP</a:t>
              </a:r>
            </a:p>
            <a:p>
              <a:pPr algn="ctr"/>
              <a:r>
                <a:rPr lang="en-US" sz="1050" b="1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RPC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354417" y="2899554"/>
              <a:ext cx="54694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AMQP</a:t>
              </a:r>
            </a:p>
            <a:p>
              <a:pPr algn="ctr"/>
              <a:r>
                <a:rPr lang="en-US" sz="1050" b="1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RPC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551738" y="2354664"/>
              <a:ext cx="1601455" cy="2300363"/>
            </a:xfrm>
            <a:prstGeom prst="roundRect">
              <a:avLst>
                <a:gd name="adj" fmla="val 233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050"/>
                <a:t>应用系统</a:t>
              </a:r>
              <a:endParaRPr lang="en-US" sz="105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901362" y="2422817"/>
              <a:ext cx="1255059" cy="546847"/>
            </a:xfrm>
            <a:prstGeom prst="roundRect">
              <a:avLst>
                <a:gd name="adj" fmla="val 2335"/>
              </a:avLst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50"/>
                <a:t>访问授权服务</a:t>
              </a:r>
            </a:p>
            <a:p>
              <a:pPr algn="ctr"/>
              <a:r>
                <a:rPr lang="en-US" altLang="zh-CN" sz="1050"/>
                <a:t>MAS</a:t>
              </a:r>
              <a:endParaRPr lang="en-US" sz="105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99813" y="1930979"/>
            <a:ext cx="5396117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b="1" i="1" u="sng"/>
              <a:t>系统特点：</a:t>
            </a:r>
          </a:p>
          <a:p>
            <a:endParaRPr lang="zh-CN" altLang="en-US" sz="1600" b="1"/>
          </a:p>
          <a:p>
            <a:r>
              <a:rPr lang="en-US" altLang="zh-CN" sz="1600" b="1"/>
              <a:t>1.</a:t>
            </a:r>
            <a:r>
              <a:rPr lang="zh-CN" altLang="en-US" sz="1600" b="1"/>
              <a:t> </a:t>
            </a:r>
            <a:r>
              <a:rPr lang="en-US" altLang="zh-CN" sz="1600" b="1"/>
              <a:t>TCP</a:t>
            </a:r>
            <a:r>
              <a:rPr lang="zh-CN" altLang="en-US" sz="1600" b="1"/>
              <a:t>长连接实现消息反向推送</a:t>
            </a:r>
          </a:p>
          <a:p>
            <a:r>
              <a:rPr lang="en-US" altLang="zh-CN" sz="1600" b="1"/>
              <a:t>2.</a:t>
            </a:r>
            <a:r>
              <a:rPr lang="zh-CN" altLang="en-US" sz="1600" b="1"/>
              <a:t> 二进制编码，</a:t>
            </a:r>
            <a:r>
              <a:rPr lang="en-US" altLang="zh-CN" sz="1600" b="1"/>
              <a:t>RPC</a:t>
            </a:r>
            <a:r>
              <a:rPr lang="zh-CN" altLang="en-US" sz="1600" b="1"/>
              <a:t>消息分派</a:t>
            </a:r>
          </a:p>
          <a:p>
            <a:r>
              <a:rPr lang="en-US" altLang="zh-CN" sz="1600" b="1"/>
              <a:t>3.</a:t>
            </a:r>
            <a:r>
              <a:rPr lang="zh-CN" altLang="en-US" sz="1600" b="1"/>
              <a:t>多环境支持</a:t>
            </a:r>
            <a:r>
              <a:rPr lang="en-US" altLang="zh-CN" sz="1600" b="1"/>
              <a:t>, H5,Android,iOS</a:t>
            </a:r>
          </a:p>
          <a:p>
            <a:r>
              <a:rPr lang="en-US" altLang="zh-CN" sz="1600" b="1"/>
              <a:t>4.</a:t>
            </a:r>
            <a:r>
              <a:rPr lang="zh-CN" altLang="en-US" sz="1600"/>
              <a:t> 模块化，不与应用耦合</a:t>
            </a:r>
            <a:endParaRPr lang="zh-CN" altLang="en-US" sz="1600" b="1"/>
          </a:p>
          <a:p>
            <a:r>
              <a:rPr lang="en-US" altLang="zh-CN" sz="1600" b="1"/>
              <a:t>5. </a:t>
            </a:r>
            <a:r>
              <a:rPr lang="zh-CN" altLang="en-US" sz="1600" b="1"/>
              <a:t>支持即时推送、定时推送、用户上线推送</a:t>
            </a:r>
          </a:p>
          <a:p>
            <a:r>
              <a:rPr lang="en-US" altLang="zh-CN" sz="1600" b="1"/>
              <a:t>6.</a:t>
            </a:r>
            <a:r>
              <a:rPr lang="zh-CN" altLang="en-US" sz="1600" b="1"/>
              <a:t> 支持系统到用户、用户到用户的消息推送</a:t>
            </a:r>
          </a:p>
          <a:p>
            <a:r>
              <a:rPr lang="en-US" altLang="zh-CN" sz="1600" b="1"/>
              <a:t>7.</a:t>
            </a:r>
            <a:r>
              <a:rPr lang="zh-CN" altLang="en-US" sz="1600" b="1"/>
              <a:t> </a:t>
            </a:r>
            <a:r>
              <a:rPr lang="zh-CN" altLang="en-US" sz="1600"/>
              <a:t>高性能、高可靠</a:t>
            </a:r>
            <a:r>
              <a:rPr lang="zh-CN" altLang="en-US" sz="1600" b="1"/>
              <a:t>、多用户接入</a:t>
            </a:r>
          </a:p>
          <a:p>
            <a:r>
              <a:rPr lang="en-US" altLang="zh-CN" sz="1600" b="1"/>
              <a:t>8.</a:t>
            </a:r>
            <a:r>
              <a:rPr lang="zh-CN" altLang="en-US" sz="1600" b="1"/>
              <a:t> 替代极光推送</a:t>
            </a:r>
          </a:p>
        </p:txBody>
      </p:sp>
    </p:spTree>
    <p:extLst>
      <p:ext uri="{BB962C8B-B14F-4D97-AF65-F5344CB8AC3E}">
        <p14:creationId xmlns:p14="http://schemas.microsoft.com/office/powerpoint/2010/main" val="21193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786" y="390592"/>
            <a:ext cx="624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 u="sng"/>
            </a:lvl1pPr>
          </a:lstStyle>
          <a:p>
            <a:r>
              <a:rPr lang="zh-CN" altLang="en-US"/>
              <a:t>消息推送服务系统 </a:t>
            </a:r>
            <a:r>
              <a:rPr lang="en-US" altLang="zh-CN"/>
              <a:t>–</a:t>
            </a:r>
            <a:r>
              <a:rPr lang="zh-CN" altLang="en-US"/>
              <a:t> 应用视图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41056" y="1867538"/>
            <a:ext cx="5396117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endParaRPr lang="zh-CN" altLang="en-US"/>
          </a:p>
          <a:p>
            <a:pPr marL="285750" indent="-285750">
              <a:buFont typeface="Wingdings" charset="2"/>
              <a:buChar char="§"/>
            </a:pPr>
            <a:r>
              <a:rPr lang="zh-CN" altLang="en-US"/>
              <a:t>当用户登录到业务系统时，业务系统后台将用户</a:t>
            </a:r>
            <a:r>
              <a:rPr lang="en-US" altLang="zh-CN"/>
              <a:t>id</a:t>
            </a:r>
            <a:r>
              <a:rPr lang="zh-CN" altLang="en-US"/>
              <a:t>和</a:t>
            </a:r>
            <a:r>
              <a:rPr lang="en-US" altLang="zh-CN"/>
              <a:t>koala</a:t>
            </a:r>
            <a:r>
              <a:rPr lang="zh-CN" altLang="en-US"/>
              <a:t>系统分配的</a:t>
            </a:r>
            <a:r>
              <a:rPr lang="en-US" altLang="zh-CN"/>
              <a:t>ap p_id</a:t>
            </a:r>
            <a:r>
              <a:rPr lang="zh-CN" altLang="en-US"/>
              <a:t>、</a:t>
            </a:r>
            <a:r>
              <a:rPr lang="en-US" altLang="zh-CN"/>
              <a:t>secret_key</a:t>
            </a:r>
            <a:r>
              <a:rPr lang="zh-CN" altLang="en-US"/>
              <a:t>发送给认证服务器请求获取访问控制，</a:t>
            </a:r>
            <a:r>
              <a:rPr lang="en-US" altLang="zh-CN"/>
              <a:t>koala</a:t>
            </a:r>
            <a:r>
              <a:rPr lang="zh-CN" altLang="en-US"/>
              <a:t>认证服务返回此用户后继访问推送系统的令牌。</a:t>
            </a:r>
          </a:p>
          <a:p>
            <a:pPr marL="285750" indent="-285750">
              <a:buFont typeface="Wingdings" charset="2"/>
              <a:buChar char="§"/>
            </a:pPr>
            <a:endParaRPr lang="zh-CN" altLang="en-US"/>
          </a:p>
          <a:p>
            <a:pPr marL="285750" indent="-285750">
              <a:buFont typeface="Wingdings" charset="2"/>
              <a:buChar char="§"/>
            </a:pPr>
            <a:r>
              <a:rPr lang="zh-CN" altLang="en-US"/>
              <a:t>用户获得令牌之后登录</a:t>
            </a:r>
            <a:r>
              <a:rPr lang="en-US" altLang="zh-CN"/>
              <a:t>koala</a:t>
            </a:r>
            <a:r>
              <a:rPr lang="zh-CN" altLang="en-US"/>
              <a:t>的接入服务器</a:t>
            </a:r>
            <a:r>
              <a:rPr lang="en-US" altLang="zh-CN"/>
              <a:t>(mgws),</a:t>
            </a:r>
            <a:r>
              <a:rPr lang="zh-CN" altLang="en-US"/>
              <a:t>开始接收来自</a:t>
            </a:r>
            <a:r>
              <a:rPr lang="en-US" altLang="zh-CN"/>
              <a:t>koala</a:t>
            </a:r>
            <a:r>
              <a:rPr lang="zh-CN" altLang="en-US"/>
              <a:t>系统的推送消息。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3786" y="2057150"/>
            <a:ext cx="5451843" cy="3233935"/>
            <a:chOff x="1051655" y="1513140"/>
            <a:chExt cx="4712931" cy="279350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169945" y="2443116"/>
              <a:ext cx="0" cy="540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549378" y="3347047"/>
              <a:ext cx="1718199" cy="6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AliceRight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22047" y="3155980"/>
              <a:ext cx="323057" cy="42561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3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9248" y="1720014"/>
              <a:ext cx="386298" cy="56457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5" name="TextBox 54"/>
            <p:cNvSpPr txBox="1"/>
            <p:nvPr/>
          </p:nvSpPr>
          <p:spPr>
            <a:xfrm>
              <a:off x="1273381" y="1976215"/>
              <a:ext cx="769363" cy="225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/>
                <a:t>应用服务器</a:t>
              </a:r>
              <a:endParaRPr lang="en-US" sz="1100" b="1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2700" y="3630645"/>
              <a:ext cx="1348603" cy="225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010588011@yto.net.cn</a:t>
              </a:r>
              <a:endParaRPr lang="en-US" sz="1100" b="1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2468351" y="2480034"/>
              <a:ext cx="0" cy="516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51655" y="2630713"/>
              <a:ext cx="1014640" cy="2259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1.</a:t>
              </a:r>
              <a:r>
                <a:rPr lang="zh-CN" altLang="en-US" sz="1100" b="1"/>
                <a:t> 登陆业务系统</a:t>
              </a:r>
              <a:endParaRPr lang="en-US" sz="1100" b="1"/>
            </a:p>
          </p:txBody>
        </p:sp>
        <p:pic>
          <p:nvPicPr>
            <p:cNvPr id="65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34586" y="1693927"/>
              <a:ext cx="386298" cy="56457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6" name="TextBox 65"/>
            <p:cNvSpPr txBox="1"/>
            <p:nvPr/>
          </p:nvSpPr>
          <p:spPr>
            <a:xfrm>
              <a:off x="4688197" y="2003625"/>
              <a:ext cx="647418" cy="225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/>
                <a:t>认证服务</a:t>
              </a:r>
              <a:endParaRPr lang="en-US" sz="1100" b="1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22270" y="2654620"/>
              <a:ext cx="1014640" cy="2259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4.</a:t>
              </a:r>
              <a:r>
                <a:rPr lang="zh-CN" altLang="en-US" sz="1100" b="1"/>
                <a:t> 获得用户令牌</a:t>
              </a:r>
              <a:endParaRPr lang="en-US" sz="1100" b="1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717878" y="1877638"/>
              <a:ext cx="14786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72621" y="1634484"/>
              <a:ext cx="1014640" cy="2259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2.</a:t>
              </a:r>
              <a:r>
                <a:rPr lang="zh-CN" altLang="en-US" sz="1100" b="1"/>
                <a:t> 用户登录通知</a:t>
              </a:r>
              <a:endParaRPr lang="en-US" sz="1100" b="1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2752037" y="2145012"/>
              <a:ext cx="14042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805998" y="2183189"/>
              <a:ext cx="1014640" cy="2259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3.</a:t>
              </a:r>
              <a:r>
                <a:rPr lang="zh-CN" altLang="en-US" sz="1100" b="1"/>
                <a:t> 返回访问令牌</a:t>
              </a:r>
              <a:endParaRPr lang="en-US" sz="1100" b="1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65435" y="3396056"/>
              <a:ext cx="1108870" cy="2259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00" b="1"/>
                <a:t>5.</a:t>
              </a:r>
              <a:r>
                <a:rPr lang="zh-CN" altLang="en-US" sz="1100" b="1"/>
                <a:t>登录推送服务器</a:t>
              </a:r>
              <a:endParaRPr lang="en-US" sz="1100" b="1"/>
            </a:p>
          </p:txBody>
        </p:sp>
        <p:pic>
          <p:nvPicPr>
            <p:cNvPr id="85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06125" y="3197623"/>
              <a:ext cx="297583" cy="11826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6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334586" y="3033604"/>
              <a:ext cx="386298" cy="56457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7" name="TextBox 86"/>
            <p:cNvSpPr txBox="1"/>
            <p:nvPr/>
          </p:nvSpPr>
          <p:spPr>
            <a:xfrm>
              <a:off x="4688197" y="3343302"/>
              <a:ext cx="647418" cy="225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/>
                <a:t>接入服务</a:t>
              </a:r>
              <a:endParaRPr lang="en-US" sz="11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50695" y="3987610"/>
              <a:ext cx="1604274" cy="31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u="sng">
                  <a:latin typeface="+mn-ea"/>
                  <a:cs typeface="Al Bayan Plain" charset="-78"/>
                </a:rPr>
                <a:t>登陆流程</a:t>
              </a: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4040746" y="1542179"/>
              <a:ext cx="1673751" cy="2407665"/>
            </a:xfrm>
            <a:prstGeom prst="roundRect">
              <a:avLst>
                <a:gd name="adj" fmla="val 78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63076" y="1513140"/>
              <a:ext cx="1001510" cy="292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u="sng">
                  <a:latin typeface="+mn-ea"/>
                  <a:cs typeface="Al Bayan Plain" charset="-78"/>
                </a:rPr>
                <a:t>koala</a:t>
              </a:r>
              <a:endParaRPr lang="zh-CN" altLang="en-US" sz="1600" b="1" u="sng">
                <a:latin typeface="+mn-ea"/>
                <a:cs typeface="Al Bayan Plain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3861" y="342253"/>
            <a:ext cx="6456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 u="sng"/>
            </a:lvl1pPr>
          </a:lstStyle>
          <a:p>
            <a:r>
              <a:rPr lang="zh-CN" altLang="en-US"/>
              <a:t>消息推送服务系统 </a:t>
            </a:r>
            <a:r>
              <a:rPr lang="en-US" altLang="zh-CN"/>
              <a:t>–</a:t>
            </a:r>
            <a:r>
              <a:rPr lang="zh-CN" altLang="en-US"/>
              <a:t> 应用视图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2711" y="1933896"/>
            <a:ext cx="539101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zh-CN" altLang="en-US" sz="1600"/>
              <a:t>消息的发送者和接收者可以是用户业务系统中具有系统</a:t>
            </a:r>
            <a:r>
              <a:rPr lang="zh-CN" altLang="en-US" sz="1600" b="1">
                <a:solidFill>
                  <a:srgbClr val="FF0000"/>
                </a:solidFill>
              </a:rPr>
              <a:t>唯一标识</a:t>
            </a:r>
            <a:r>
              <a:rPr lang="zh-CN" altLang="en-US" sz="1600"/>
              <a:t>的对象，可以是业务用户或者系统服务模块。</a:t>
            </a:r>
          </a:p>
          <a:p>
            <a:pPr marL="342900" indent="-342900">
              <a:buFont typeface="Wingdings" charset="2"/>
              <a:buChar char="§"/>
            </a:pPr>
            <a:r>
              <a:rPr lang="zh-CN" altLang="en-US" sz="1600"/>
              <a:t>用户一旦获得推送系统分配的访问令牌之后，便可以向系统内任意用户 </a:t>
            </a:r>
            <a:r>
              <a:rPr lang="en-US" altLang="zh-CN" sz="1600"/>
              <a:t>id</a:t>
            </a:r>
            <a:r>
              <a:rPr lang="zh-CN" altLang="en-US" sz="1600"/>
              <a:t> 发送消息。用户登陆成功获得令牌之后，业务前端系统将直接通过</a:t>
            </a:r>
            <a:r>
              <a:rPr lang="en-US" altLang="zh-CN" sz="1600"/>
              <a:t>koala</a:t>
            </a:r>
            <a:r>
              <a:rPr lang="zh-CN" altLang="en-US" sz="1600"/>
              <a:t>系统进行消息的发送和接收，而无需自己的业务服务器参与。</a:t>
            </a:r>
          </a:p>
          <a:p>
            <a:pPr marL="342900" indent="-342900">
              <a:buFont typeface="Wingdings" charset="2"/>
              <a:buChar char="§"/>
            </a:pPr>
            <a:r>
              <a:rPr lang="en-US" altLang="zh-CN" sz="1600"/>
              <a:t>Koala</a:t>
            </a:r>
            <a:r>
              <a:rPr lang="zh-CN" altLang="en-US" sz="1600"/>
              <a:t>不识别用户</a:t>
            </a:r>
            <a:r>
              <a:rPr lang="en-US" altLang="zh-CN" sz="1600"/>
              <a:t>id</a:t>
            </a:r>
            <a:r>
              <a:rPr lang="zh-CN" altLang="en-US" sz="1600"/>
              <a:t>的正确性和</a:t>
            </a:r>
            <a:r>
              <a:rPr lang="zh-CN" altLang="en-US" sz="1600">
                <a:latin typeface="Helvetica" charset="0"/>
                <a:ea typeface="Helvetica" charset="0"/>
                <a:cs typeface="Helvetica" charset="0"/>
              </a:rPr>
              <a:t>完整性</a:t>
            </a:r>
            <a:r>
              <a:rPr lang="zh-CN" altLang="en-US" sz="1600"/>
              <a:t>，业务系统必须对目标用户</a:t>
            </a:r>
            <a:r>
              <a:rPr lang="en-US" altLang="zh-CN" sz="1600"/>
              <a:t>id</a:t>
            </a:r>
            <a:r>
              <a:rPr lang="zh-CN" altLang="en-US" sz="1600"/>
              <a:t>进行混淆编码，防止消息发送端自行构造目标用户</a:t>
            </a:r>
            <a:r>
              <a:rPr lang="en-US" altLang="zh-CN" sz="1600"/>
              <a:t>id</a:t>
            </a:r>
            <a:r>
              <a:rPr lang="zh-CN" altLang="en-US" sz="1600"/>
              <a:t>。</a:t>
            </a:r>
          </a:p>
          <a:p>
            <a:pPr marL="342900" indent="-342900">
              <a:buFont typeface="Wingdings" charset="2"/>
              <a:buChar char="§"/>
            </a:pPr>
            <a:endParaRPr lang="zh-CN" altLang="en-US" sz="1600"/>
          </a:p>
        </p:txBody>
      </p:sp>
      <p:grpSp>
        <p:nvGrpSpPr>
          <p:cNvPr id="2" name="Group 1"/>
          <p:cNvGrpSpPr/>
          <p:nvPr/>
        </p:nvGrpSpPr>
        <p:grpSpPr>
          <a:xfrm>
            <a:off x="6464455" y="1755680"/>
            <a:ext cx="5040780" cy="4166432"/>
            <a:chOff x="6869569" y="903279"/>
            <a:chExt cx="4577677" cy="3603639"/>
          </a:xfrm>
        </p:grpSpPr>
        <p:grpSp>
          <p:nvGrpSpPr>
            <p:cNvPr id="3" name="Group 2"/>
            <p:cNvGrpSpPr/>
            <p:nvPr/>
          </p:nvGrpSpPr>
          <p:grpSpPr>
            <a:xfrm>
              <a:off x="6869569" y="903279"/>
              <a:ext cx="4455843" cy="3603639"/>
              <a:chOff x="6476218" y="1271778"/>
              <a:chExt cx="4455843" cy="360363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8316473" y="1271778"/>
                <a:ext cx="2615588" cy="2092424"/>
              </a:xfrm>
              <a:prstGeom prst="roundRect">
                <a:avLst>
                  <a:gd name="adj" fmla="val 78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3" name="AliceRight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954579" y="2646640"/>
                <a:ext cx="391776" cy="425613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94" name="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959858" y="1365670"/>
                <a:ext cx="386298" cy="564576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73132" y="1892346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/>
                  <a:t>应用服务器</a:t>
                </a:r>
                <a:endParaRPr lang="en-US" sz="1000" b="1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76218" y="3056894"/>
                <a:ext cx="1104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/>
                  <a:t>0201@yto.net.cn</a:t>
                </a:r>
              </a:p>
              <a:p>
                <a:pPr algn="ctr"/>
                <a:r>
                  <a:rPr lang="en-US" sz="1000" b="1"/>
                  <a:t>- H5 -</a:t>
                </a:r>
              </a:p>
            </p:txBody>
          </p:sp>
          <p:pic>
            <p:nvPicPr>
              <p:cNvPr id="99" name="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068720" y="1444927"/>
                <a:ext cx="386298" cy="564576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7510" y="1557972"/>
                <a:ext cx="1040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/>
                  <a:t>发送消息</a:t>
                </a:r>
                <a:r>
                  <a:rPr lang="en-US" altLang="zh-CN" sz="1000" b="1"/>
                  <a:t>(0201)</a:t>
                </a:r>
                <a:endParaRPr lang="en-US" sz="1000" b="1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7490761" y="1777048"/>
                <a:ext cx="14786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8818546" y="3566901"/>
                <a:ext cx="69762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/>
                  <a:t>推送消息</a:t>
                </a:r>
                <a:endParaRPr lang="en-US" sz="1000" b="1"/>
              </a:p>
            </p:txBody>
          </p:sp>
          <p:pic>
            <p:nvPicPr>
              <p:cNvPr id="108" name="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9100499" y="2661491"/>
                <a:ext cx="386298" cy="564576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9320584" y="313394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/>
                  <a:t>接入服务</a:t>
                </a:r>
                <a:endParaRPr lang="en-US" sz="1000" b="1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9431104" y="1606237"/>
                <a:ext cx="8771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/>
                  <a:t>推送</a:t>
                </a:r>
                <a:r>
                  <a:rPr lang="en-US" altLang="zh-CN" sz="1000" b="1"/>
                  <a:t>API</a:t>
                </a:r>
                <a:r>
                  <a:rPr lang="zh-CN" altLang="en-US" sz="1000" b="1"/>
                  <a:t>服务</a:t>
                </a:r>
                <a:endParaRPr lang="en-US" sz="1000" b="1"/>
              </a:p>
            </p:txBody>
          </p:sp>
          <p:pic>
            <p:nvPicPr>
              <p:cNvPr id="114" name="AliceRight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033490" y="4069908"/>
                <a:ext cx="323057" cy="425613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8574398" y="4475307"/>
                <a:ext cx="1104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/>
                  <a:t>0101@yto.net.cn</a:t>
                </a:r>
              </a:p>
              <a:p>
                <a:pPr algn="ctr"/>
                <a:r>
                  <a:rPr lang="en-US" sz="1000" b="1"/>
                  <a:t>- Android -</a:t>
                </a:r>
              </a:p>
            </p:txBody>
          </p:sp>
          <p:pic>
            <p:nvPicPr>
              <p:cNvPr id="116" name="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191384" y="2000219"/>
                <a:ext cx="386298" cy="564576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17" name="TextBox 116"/>
              <p:cNvSpPr txBox="1"/>
              <p:nvPr/>
            </p:nvSpPr>
            <p:spPr>
              <a:xfrm>
                <a:off x="10056598" y="2538380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/>
                  <a:t>交换服务</a:t>
                </a:r>
                <a:endParaRPr lang="en-US" sz="1000" b="1"/>
              </a:p>
            </p:txBody>
          </p:sp>
          <p:pic>
            <p:nvPicPr>
              <p:cNvPr id="118" name="image.png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8345638" y="1930246"/>
                <a:ext cx="212411" cy="83444"/>
              </a:xfrm>
              <a:prstGeom prst="rect">
                <a:avLst/>
              </a:prstGeom>
              <a:ln w="12700">
                <a:miter lim="400000"/>
              </a:ln>
            </p:spPr>
          </p:pic>
          <p:cxnSp>
            <p:nvCxnSpPr>
              <p:cNvPr id="119" name="Straight Arrow Connector 118"/>
              <p:cNvCxnSpPr/>
              <p:nvPr/>
            </p:nvCxnSpPr>
            <p:spPr>
              <a:xfrm flipV="1">
                <a:off x="7532077" y="1959292"/>
                <a:ext cx="1501413" cy="771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16" idx="1"/>
                <a:endCxn id="108" idx="3"/>
              </p:cNvCxnSpPr>
              <p:nvPr/>
            </p:nvCxnSpPr>
            <p:spPr>
              <a:xfrm flipH="1">
                <a:off x="9486797" y="2282507"/>
                <a:ext cx="704587" cy="66127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99" idx="3"/>
                <a:endCxn id="116" idx="1"/>
              </p:cNvCxnSpPr>
              <p:nvPr/>
            </p:nvCxnSpPr>
            <p:spPr>
              <a:xfrm>
                <a:off x="9455018" y="1727215"/>
                <a:ext cx="736366" cy="555292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H="1">
                <a:off x="9165043" y="3231286"/>
                <a:ext cx="1" cy="7785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4" name="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8776242" y="2630787"/>
                <a:ext cx="386298" cy="564576"/>
              </a:xfrm>
              <a:prstGeom prst="rect">
                <a:avLst/>
              </a:prstGeom>
              <a:ln w="12700">
                <a:miter lim="400000"/>
              </a:ln>
            </p:spPr>
          </p:pic>
          <p:cxnSp>
            <p:nvCxnSpPr>
              <p:cNvPr id="145" name="Straight Arrow Connector 144"/>
              <p:cNvCxnSpPr>
                <a:stCxn id="144" idx="1"/>
              </p:cNvCxnSpPr>
              <p:nvPr/>
            </p:nvCxnSpPr>
            <p:spPr>
              <a:xfrm flipH="1" flipV="1">
                <a:off x="7558608" y="2912711"/>
                <a:ext cx="1217634" cy="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7730168" y="2203571"/>
                <a:ext cx="104067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/>
                  <a:t>发送消息</a:t>
                </a:r>
                <a:r>
                  <a:rPr lang="en-US" altLang="zh-CN" sz="1000" b="1"/>
                  <a:t>(0101)</a:t>
                </a:r>
                <a:endParaRPr lang="en-US" sz="1000" b="1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967660" y="2697558"/>
                <a:ext cx="69762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b="1"/>
                  <a:t>推送消息</a:t>
                </a:r>
                <a:endParaRPr lang="en-US" sz="1000" b="1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0445736" y="918923"/>
              <a:ext cx="1001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u="sng">
                  <a:latin typeface="+mn-ea"/>
                  <a:cs typeface="Al Bayan Plain" charset="-78"/>
                </a:rPr>
                <a:t>koala</a:t>
              </a:r>
              <a:endParaRPr lang="zh-CN" altLang="en-US" sz="1200" b="1" u="sng">
                <a:latin typeface="+mn-ea"/>
                <a:cs typeface="Al Bayan Plain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438</Words>
  <Application>Microsoft Macintosh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 Bayan Plain</vt:lpstr>
      <vt:lpstr>Calibri</vt:lpstr>
      <vt:lpstr>Calibri Light</vt:lpstr>
      <vt:lpstr>Helvetica</vt:lpstr>
      <vt:lpstr>Wingdings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139</cp:revision>
  <dcterms:created xsi:type="dcterms:W3CDTF">2017-08-05T00:30:14Z</dcterms:created>
  <dcterms:modified xsi:type="dcterms:W3CDTF">2017-09-06T02:50:40Z</dcterms:modified>
</cp:coreProperties>
</file>