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2" r:id="rId4"/>
    <p:sldId id="294" r:id="rId5"/>
    <p:sldId id="298" r:id="rId6"/>
    <p:sldId id="29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C698-9251-844C-8673-13CBD630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519B59-B96C-1149-87C4-CFB324152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3850F-B065-B141-A1EB-BC921B78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BE49-8E16-F54B-BB03-D02DCE5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73A54-4B0D-2A46-81E3-19A8A8E5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7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069B-8199-9249-AA3E-E79491F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5C154-546B-B643-A6C9-0E50F5D5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55D7-9031-8B40-BDD7-149A85B7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4513-ECA3-6A43-B477-EEEB313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CA010-CE7F-D248-8A2E-3F6962F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88440F-7FBB-5641-9EBA-2568AB1F3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E9D17-93A9-9141-916C-B0946EE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CACAD-6A79-B04E-8DF1-B657D75F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6BEFB-0F07-F548-90AC-59BC55D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04109-5796-FB42-B5ED-8A7EC835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C8316-3A83-EF47-BA4B-F7D3D90C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53BF-8843-FE4B-850A-6D699F2C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D5A9-100E-5943-854E-F2365FD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79AD9-C9D3-EF4A-9526-8BD84C9D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91595-5D10-5F47-A637-48C6CAD8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3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033E-1217-AC4F-AEAC-D0CD851E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ABF0F-C670-9E4A-9969-2D66B851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A3473-7958-CA43-8FE5-BDC4C44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C1621-D26D-3E4C-8FCE-0663A9D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1E2ED-A57E-6F47-BFB5-EFC3C39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20C7-D7B9-694C-B4FD-B6DC696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D8516-8521-DF45-93BA-CA22E9E5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963B0-433E-1540-8FE7-4049B4F8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288F4-6D86-334C-9B35-8A688E5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6F9C7-6F0D-824A-B563-B10E665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EDAA-DB7F-2C4E-A84C-ED3EB53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9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B8C2-6972-DE45-A36C-6419A7C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F3D99-B7C5-234F-8AAE-7C45A7DE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ED633-D62E-244B-9D06-FD17A2B44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60887-998D-3B48-8992-944BCE72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40A7E-E63A-A548-B5B5-0B8299E9C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34C30-97D7-794D-A909-B2B7457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D2FA4-8D02-CE48-8834-2ABFDFC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601C8-EA4F-1F4A-801A-575A2BB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D579-8F2F-7A49-B90B-01B13B21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477C4-D828-E84C-B065-286564A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783AB-2860-C941-88B7-B00B9CD4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713CE-CD29-9249-8E79-EB811F2D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7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AFF59-B1C2-4C46-BD36-E906F6A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94B03-901A-2C4A-AF99-C2DC3DD8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54221-65F2-3A43-A018-9E63363C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0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6CAA-1E27-974B-8F31-B53C4F92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F49DE-0D67-0845-BCC1-2E13311E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52690-4217-AD4F-A37E-DC9817B9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A37D8-BE16-B84E-A564-E41ED8C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BE88C-A5A3-8D40-B2F9-9C727CAF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9FF71-FE91-5047-9C4F-A439E6FF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1CBF-7715-E844-A3E3-ADA0F406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15410-091F-5C41-8788-30A5E4D2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81A52-B56F-4A46-B1B2-E379CCE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BF762-D1FB-ED4D-9133-BE403DFA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C62F0-D83B-1848-9D87-80F57FA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6C5B8-4D99-974D-854A-BF9E408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99ABC-56A4-5E41-B477-97938DEF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97150-EBCA-2448-BEE6-09B3AC52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29B07-AE13-F545-A028-4BEDD966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749-74EA-1C47-AC15-9ED69E5A65D8}" type="datetimeFigureOut">
              <a:t>2021/12/7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10D06-8C19-7440-827B-1FBE7FDC3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F6C5D-248E-B443-BB9F-436B0336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5910-5903-F242-BD20-ECA7E9FCD6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700311" y="3296412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836328" y="316382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15555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829680" y="378395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3929121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>
                <a:solidFill>
                  <a:schemeClr val="dk1"/>
                </a:solidFill>
              </a:rPr>
              <a:t>MARKET</a:t>
            </a:r>
            <a:endParaRPr kumimoji="1" lang="zh-CN" altLang="en-US" sz="1200" b="1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490209" y="149354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</a:rPr>
              <a:t>15558</a:t>
            </a:r>
            <a:endParaRPr kumimoji="1" lang="zh-CN" altLang="en-US" sz="1000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641216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713707" y="2319970"/>
            <a:ext cx="1259084" cy="428625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1826118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IDC</a:t>
            </a:r>
            <a:endParaRPr kumimoji="1" lang="zh-CN" altLang="en-US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988686" y="3928556"/>
            <a:ext cx="1013030" cy="125417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898097" y="1626132"/>
            <a:ext cx="592113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>
            <a:off x="2269656" y="1904740"/>
            <a:ext cx="1560024" cy="201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 flipH="1">
            <a:off x="4421544" y="1626134"/>
            <a:ext cx="764457" cy="1670278"/>
          </a:xfrm>
          <a:prstGeom prst="bentConnector3">
            <a:avLst>
              <a:gd name="adj1" fmla="val -29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stCxn id="19" idx="1"/>
            <a:endCxn id="6" idx="1"/>
          </p:cNvCxnSpPr>
          <p:nvPr/>
        </p:nvCxnSpPr>
        <p:spPr>
          <a:xfrm rot="10800000" flipH="1">
            <a:off x="1826118" y="3296413"/>
            <a:ext cx="2010210" cy="2214061"/>
          </a:xfrm>
          <a:prstGeom prst="bentConnector3">
            <a:avLst>
              <a:gd name="adj1" fmla="val -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4414896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OFFICE</a:t>
            </a:r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4283075" y="3888341"/>
            <a:ext cx="1013030" cy="133460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702770" y="3939398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4414896" y="3916540"/>
            <a:ext cx="3287874" cy="301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6" idx="3"/>
          </p:cNvCxnSpPr>
          <p:nvPr/>
        </p:nvCxnSpPr>
        <p:spPr>
          <a:xfrm flipH="1" flipV="1">
            <a:off x="4421544" y="3296412"/>
            <a:ext cx="2077344" cy="2214061"/>
          </a:xfrm>
          <a:prstGeom prst="bentConnector3">
            <a:avLst>
              <a:gd name="adj1" fmla="val -110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948136" y="3603152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1772711" y="26486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184696" y="47148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910110" y="260404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行情</a:t>
            </a:r>
            <a:r>
              <a:rPr kumimoji="1" lang="en-US" altLang="zh-CN" sz="1000"/>
              <a:t>kline</a:t>
            </a:r>
            <a:endParaRPr kumimoji="1" lang="zh-CN" altLang="en-US" sz="100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808950" y="454614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行情</a:t>
            </a:r>
            <a:r>
              <a:rPr kumimoji="1" lang="en-US" altLang="zh-CN" sz="1000"/>
              <a:t>kline</a:t>
            </a:r>
            <a:endParaRPr kumimoji="1" lang="zh-CN" altLang="en-US" sz="100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514946" y="24039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798143" y="42809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48401" y="2747442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156032" y="3504589"/>
            <a:ext cx="701849" cy="167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A39C11-FA1C-F846-BC74-CE50D0F712F3}"/>
              </a:ext>
            </a:extLst>
          </p:cNvPr>
          <p:cNvSpPr txBox="1"/>
          <p:nvPr/>
        </p:nvSpPr>
        <p:spPr>
          <a:xfrm>
            <a:off x="388883" y="5990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单消息路由 配置</a:t>
            </a:r>
            <a:r>
              <a:rPr kumimoji="1" lang="en-US" altLang="zh-CN" dirty="0"/>
              <a:t>MX</a:t>
            </a:r>
            <a:r>
              <a:rPr kumimoji="1" lang="zh-CN" altLang="en-US" dirty="0"/>
              <a:t>（测试）</a:t>
            </a:r>
          </a:p>
        </p:txBody>
      </p:sp>
    </p:spTree>
    <p:extLst>
      <p:ext uri="{BB962C8B-B14F-4D97-AF65-F5344CB8AC3E}">
        <p14:creationId xmlns:p14="http://schemas.microsoft.com/office/powerpoint/2010/main" val="18992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C2586-C5BD-524D-BB17-7FDED997730D}"/>
              </a:ext>
            </a:extLst>
          </p:cNvPr>
          <p:cNvSpPr/>
          <p:nvPr/>
        </p:nvSpPr>
        <p:spPr>
          <a:xfrm>
            <a:off x="3700311" y="3296412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70054C6-0026-1D42-A687-34F01F491D16}"/>
              </a:ext>
            </a:extLst>
          </p:cNvPr>
          <p:cNvSpPr/>
          <p:nvPr/>
        </p:nvSpPr>
        <p:spPr>
          <a:xfrm>
            <a:off x="3836328" y="3163824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15553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BAF9419-83EF-3A45-9EEB-67B48B80C0CB}"/>
              </a:ext>
            </a:extLst>
          </p:cNvPr>
          <p:cNvSpPr/>
          <p:nvPr/>
        </p:nvSpPr>
        <p:spPr>
          <a:xfrm>
            <a:off x="3829680" y="378395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15554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AC40F-BE3C-1748-86BA-977993C33D1D}"/>
              </a:ext>
            </a:extLst>
          </p:cNvPr>
          <p:cNvSpPr/>
          <p:nvPr/>
        </p:nvSpPr>
        <p:spPr>
          <a:xfrm>
            <a:off x="3929121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b="1">
                <a:solidFill>
                  <a:schemeClr val="dk1"/>
                </a:solidFill>
              </a:rPr>
              <a:t>MARKET</a:t>
            </a:r>
            <a:endParaRPr kumimoji="1" lang="zh-CN" altLang="en-US" sz="1200" b="1">
              <a:solidFill>
                <a:schemeClr val="dk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3321D6-2655-2240-B32F-AECC792B7B08}"/>
              </a:ext>
            </a:extLst>
          </p:cNvPr>
          <p:cNvSpPr/>
          <p:nvPr/>
        </p:nvSpPr>
        <p:spPr>
          <a:xfrm>
            <a:off x="3490209" y="1493545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15559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16A46-7EE4-9945-861F-EED3BE484F80}"/>
              </a:ext>
            </a:extLst>
          </p:cNvPr>
          <p:cNvSpPr/>
          <p:nvPr/>
        </p:nvSpPr>
        <p:spPr>
          <a:xfrm>
            <a:off x="1641216" y="1347527"/>
            <a:ext cx="1256880" cy="557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/>
              <a:t>TRADE</a:t>
            </a:r>
            <a:endParaRPr kumimoji="1" lang="zh-CN" altLang="en-US" sz="12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1569BC-2123-B544-8CC8-9A889288B1CF}"/>
              </a:ext>
            </a:extLst>
          </p:cNvPr>
          <p:cNvSpPr/>
          <p:nvPr/>
        </p:nvSpPr>
        <p:spPr>
          <a:xfrm>
            <a:off x="1699548" y="3319270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6E8F087-B16F-DF4D-9EE3-2225D3F220B8}"/>
              </a:ext>
            </a:extLst>
          </p:cNvPr>
          <p:cNvSpPr/>
          <p:nvPr/>
        </p:nvSpPr>
        <p:spPr>
          <a:xfrm>
            <a:off x="1835565" y="3186682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/>
              <a:t>15558</a:t>
            </a:r>
            <a:endParaRPr kumimoji="1" lang="zh-CN" altLang="en-US" sz="100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73292C3-9075-2A46-87AC-1A61B7FFC41D}"/>
              </a:ext>
            </a:extLst>
          </p:cNvPr>
          <p:cNvSpPr/>
          <p:nvPr/>
        </p:nvSpPr>
        <p:spPr>
          <a:xfrm>
            <a:off x="1828917" y="3806810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15557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C63FA-25D6-0645-B642-BB646064DD94}"/>
              </a:ext>
            </a:extLst>
          </p:cNvPr>
          <p:cNvSpPr/>
          <p:nvPr/>
        </p:nvSpPr>
        <p:spPr>
          <a:xfrm>
            <a:off x="5542407" y="3226739"/>
            <a:ext cx="857250" cy="557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MX</a:t>
            </a:r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9B1B468-4595-9241-AB5B-410B9A72A9CB}"/>
              </a:ext>
            </a:extLst>
          </p:cNvPr>
          <p:cNvSpPr/>
          <p:nvPr/>
        </p:nvSpPr>
        <p:spPr>
          <a:xfrm>
            <a:off x="5678424" y="3094151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15551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A0B004B-8CD4-E347-9F85-A919A00B40B3}"/>
              </a:ext>
            </a:extLst>
          </p:cNvPr>
          <p:cNvSpPr/>
          <p:nvPr/>
        </p:nvSpPr>
        <p:spPr>
          <a:xfrm>
            <a:off x="5671776" y="3714279"/>
            <a:ext cx="585216" cy="265176"/>
          </a:xfrm>
          <a:prstGeom prst="roundRect">
            <a:avLst>
              <a:gd name="adj" fmla="val 4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lt1"/>
                </a:solidFill>
              </a:rPr>
              <a:t>15552</a:t>
            </a:r>
            <a:endParaRPr kumimoji="1" lang="zh-CN" altLang="en-US" sz="1000">
              <a:solidFill>
                <a:schemeClr val="lt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38F66C27-E609-6E4A-8F17-80165E3EDFF4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3713707" y="2319970"/>
            <a:ext cx="1259084" cy="428625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3B3A02C-5458-234C-A5A2-3C1DDC49AF96}"/>
              </a:ext>
            </a:extLst>
          </p:cNvPr>
          <p:cNvSpPr/>
          <p:nvPr/>
        </p:nvSpPr>
        <p:spPr>
          <a:xfrm>
            <a:off x="1826118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IDC</a:t>
            </a:r>
            <a:endParaRPr kumimoji="1" lang="zh-CN" altLang="en-US"/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F4CC39C3-D861-5F44-9164-EA0432171AC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2988686" y="3928556"/>
            <a:ext cx="1013030" cy="125417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E49D864-08B4-C249-9E2E-F52A21FE224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 flipV="1">
            <a:off x="2898097" y="1626132"/>
            <a:ext cx="592113" cy="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3827B10D-BCDB-BD47-8DA4-2F56EC211EB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1557943" y="2474970"/>
            <a:ext cx="1281942" cy="141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06CE903-2BBD-874B-AC4F-3C717F18311A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16200000" flipH="1">
            <a:off x="3247032" y="370151"/>
            <a:ext cx="1746624" cy="3701376"/>
          </a:xfrm>
          <a:prstGeom prst="bentConnector3">
            <a:avLst>
              <a:gd name="adj1" fmla="val -1308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9EBB3C4A-DDED-8B46-BB47-3889ACF86D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86001" y="1626134"/>
            <a:ext cx="628441" cy="145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695F4545-D00A-D249-9413-6C156718D5F0}"/>
              </a:ext>
            </a:extLst>
          </p:cNvPr>
          <p:cNvCxnSpPr>
            <a:cxnSpLocks/>
            <a:stCxn id="19" idx="1"/>
            <a:endCxn id="13" idx="2"/>
          </p:cNvCxnSpPr>
          <p:nvPr/>
        </p:nvCxnSpPr>
        <p:spPr>
          <a:xfrm rot="10800000" flipH="1">
            <a:off x="1826117" y="4071987"/>
            <a:ext cx="295407" cy="1438487"/>
          </a:xfrm>
          <a:prstGeom prst="bentConnector4">
            <a:avLst>
              <a:gd name="adj1" fmla="val -77385"/>
              <a:gd name="adj2" fmla="val 6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E91682-25D8-B64C-9BC7-3FFCAEA20E2F}"/>
              </a:ext>
            </a:extLst>
          </p:cNvPr>
          <p:cNvSpPr/>
          <p:nvPr/>
        </p:nvSpPr>
        <p:spPr>
          <a:xfrm>
            <a:off x="4414896" y="5062158"/>
            <a:ext cx="2083992" cy="89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OFFICE</a:t>
            </a:r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50AE47F-D0CD-B647-BD79-16A22BBCCE2C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16200000" flipH="1">
            <a:off x="4283075" y="3888341"/>
            <a:ext cx="1013030" cy="1334604"/>
          </a:xfrm>
          <a:prstGeom prst="bentConnector3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4AFC12C-BD40-A345-8173-F43BA1C880DD}"/>
              </a:ext>
            </a:extLst>
          </p:cNvPr>
          <p:cNvSpPr/>
          <p:nvPr/>
        </p:nvSpPr>
        <p:spPr>
          <a:xfrm>
            <a:off x="7702770" y="3939398"/>
            <a:ext cx="1440601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MANAGER</a:t>
            </a:r>
            <a:endParaRPr kumimoji="1" lang="zh-CN" altLang="en-US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C6A758B8-64E9-4343-9B96-3CA8B29B4A8E}"/>
              </a:ext>
            </a:extLst>
          </p:cNvPr>
          <p:cNvCxnSpPr>
            <a:cxnSpLocks/>
            <a:stCxn id="16" idx="3"/>
            <a:endCxn id="51" idx="1"/>
          </p:cNvCxnSpPr>
          <p:nvPr/>
        </p:nvCxnSpPr>
        <p:spPr>
          <a:xfrm>
            <a:off x="6256992" y="3846867"/>
            <a:ext cx="1445778" cy="37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3076E623-E5AE-694F-88C1-D52D3B2E0E22}"/>
              </a:ext>
            </a:extLst>
          </p:cNvPr>
          <p:cNvCxnSpPr>
            <a:cxnSpLocks/>
            <a:stCxn id="45" idx="3"/>
            <a:endCxn id="15" idx="3"/>
          </p:cNvCxnSpPr>
          <p:nvPr/>
        </p:nvCxnSpPr>
        <p:spPr>
          <a:xfrm flipH="1" flipV="1">
            <a:off x="6263640" y="3226739"/>
            <a:ext cx="235248" cy="2283734"/>
          </a:xfrm>
          <a:prstGeom prst="bentConnector3">
            <a:avLst>
              <a:gd name="adj1" fmla="val -971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221950DE-6F28-704F-AE47-D87A8A16F51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5790232" y="3533479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02D02CF8-717A-AD4D-8F08-5548C24AF8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948136" y="3603152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7D9407CC-D345-7749-8B34-5661FA09193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5400000" flipH="1" flipV="1">
            <a:off x="1947373" y="3626010"/>
            <a:ext cx="354952" cy="664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D6F4F3E-AF34-BB4B-9780-A4A94EFBAC42}"/>
              </a:ext>
            </a:extLst>
          </p:cNvPr>
          <p:cNvSpPr txBox="1"/>
          <p:nvPr/>
        </p:nvSpPr>
        <p:spPr>
          <a:xfrm>
            <a:off x="1772711" y="26486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9A438E-02C0-7842-9AB2-637A70347BF2}"/>
              </a:ext>
            </a:extLst>
          </p:cNvPr>
          <p:cNvSpPr txBox="1"/>
          <p:nvPr/>
        </p:nvSpPr>
        <p:spPr>
          <a:xfrm>
            <a:off x="1250313" y="48387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仓位信号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B3EE2D9-34F7-754B-9AB3-905395CF9C20}"/>
              </a:ext>
            </a:extLst>
          </p:cNvPr>
          <p:cNvSpPr txBox="1"/>
          <p:nvPr/>
        </p:nvSpPr>
        <p:spPr>
          <a:xfrm>
            <a:off x="3910110" y="260404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行情</a:t>
            </a:r>
            <a:r>
              <a:rPr kumimoji="1" lang="en-US" altLang="zh-CN" sz="1000"/>
              <a:t>kline</a:t>
            </a:r>
            <a:endParaRPr kumimoji="1" lang="zh-CN" altLang="en-US" sz="100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AC4B1B1-57E1-C247-B4C3-007553405F5F}"/>
              </a:ext>
            </a:extLst>
          </p:cNvPr>
          <p:cNvSpPr txBox="1"/>
          <p:nvPr/>
        </p:nvSpPr>
        <p:spPr>
          <a:xfrm>
            <a:off x="3808950" y="454614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行情</a:t>
            </a:r>
            <a:r>
              <a:rPr kumimoji="1" lang="en-US" altLang="zh-CN" sz="1000"/>
              <a:t>kline</a:t>
            </a:r>
            <a:endParaRPr kumimoji="1" lang="zh-CN" altLang="en-US" sz="100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63CA041-954A-0C48-BD52-B035BD07CF44}"/>
              </a:ext>
            </a:extLst>
          </p:cNvPr>
          <p:cNvSpPr txBox="1"/>
          <p:nvPr/>
        </p:nvSpPr>
        <p:spPr>
          <a:xfrm>
            <a:off x="5941671" y="22235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4263BEA-C365-CA4F-A81B-9C83B250A484}"/>
              </a:ext>
            </a:extLst>
          </p:cNvPr>
          <p:cNvSpPr txBox="1"/>
          <p:nvPr/>
        </p:nvSpPr>
        <p:spPr>
          <a:xfrm>
            <a:off x="6956822" y="42965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运行日志</a:t>
            </a:r>
            <a:endParaRPr kumimoji="1" lang="en-US" altLang="zh-CN" sz="1000"/>
          </a:p>
          <a:p>
            <a:r>
              <a:rPr kumimoji="1" lang="zh-CN" altLang="en-US" sz="1000"/>
              <a:t>心跳</a:t>
            </a:r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8618AEB4-463D-E64A-94D5-A009FD7909E0}"/>
              </a:ext>
            </a:extLst>
          </p:cNvPr>
          <p:cNvSpPr/>
          <p:nvPr/>
        </p:nvSpPr>
        <p:spPr>
          <a:xfrm>
            <a:off x="8248401" y="2747442"/>
            <a:ext cx="684879" cy="49010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BEE165BA-E071-C34B-9557-6A20EF5A1386}"/>
              </a:ext>
            </a:extLst>
          </p:cNvPr>
          <p:cNvCxnSpPr>
            <a:cxnSpLocks/>
            <a:stCxn id="51" idx="0"/>
            <a:endCxn id="87" idx="3"/>
          </p:cNvCxnSpPr>
          <p:nvPr/>
        </p:nvCxnSpPr>
        <p:spPr>
          <a:xfrm rot="5400000" flipH="1" flipV="1">
            <a:off x="8156032" y="3504589"/>
            <a:ext cx="701849" cy="167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44A0E0-553D-284D-82B5-6B76E4DBF0D6}"/>
              </a:ext>
            </a:extLst>
          </p:cNvPr>
          <p:cNvSpPr txBox="1"/>
          <p:nvPr/>
        </p:nvSpPr>
        <p:spPr>
          <a:xfrm>
            <a:off x="388883" y="599090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多消息路由 配置</a:t>
            </a:r>
            <a:r>
              <a:rPr kumimoji="1" lang="en-US" altLang="zh-CN" dirty="0"/>
              <a:t>MX</a:t>
            </a:r>
            <a:r>
              <a:rPr kumimoji="1" lang="zh-CN" altLang="en-US" dirty="0"/>
              <a:t>（生产）</a:t>
            </a:r>
          </a:p>
        </p:txBody>
      </p:sp>
    </p:spTree>
    <p:extLst>
      <p:ext uri="{BB962C8B-B14F-4D97-AF65-F5344CB8AC3E}">
        <p14:creationId xmlns:p14="http://schemas.microsoft.com/office/powerpoint/2010/main" val="35773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: 圆角 157">
            <a:extLst>
              <a:ext uri="{FF2B5EF4-FFF2-40B4-BE49-F238E27FC236}">
                <a16:creationId xmlns:a16="http://schemas.microsoft.com/office/drawing/2014/main" id="{9D5173F7-83FA-1F41-B669-7F5D1381BC12}"/>
              </a:ext>
            </a:extLst>
          </p:cNvPr>
          <p:cNvSpPr/>
          <p:nvPr/>
        </p:nvSpPr>
        <p:spPr>
          <a:xfrm>
            <a:off x="5567111" y="3130550"/>
            <a:ext cx="1998445" cy="2120899"/>
          </a:xfrm>
          <a:prstGeom prst="roundRect">
            <a:avLst>
              <a:gd name="adj" fmla="val 1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09" name="矩形: 圆角 157">
            <a:extLst>
              <a:ext uri="{FF2B5EF4-FFF2-40B4-BE49-F238E27FC236}">
                <a16:creationId xmlns:a16="http://schemas.microsoft.com/office/drawing/2014/main" id="{7FFD23DB-BB36-4E4E-86BF-BFC3F2E5DC0E}"/>
              </a:ext>
            </a:extLst>
          </p:cNvPr>
          <p:cNvSpPr/>
          <p:nvPr/>
        </p:nvSpPr>
        <p:spPr>
          <a:xfrm>
            <a:off x="5700881" y="3456683"/>
            <a:ext cx="1711173" cy="281112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23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数字货币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行情服务</a:t>
            </a:r>
          </a:p>
        </p:txBody>
      </p: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1128223" y="3654507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1728901" y="3394985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213651" y="3394984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01" y="2133763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0FB625EE-249F-DE4F-A8E1-2FBB8F0DA6A1}"/>
              </a:ext>
            </a:extLst>
          </p:cNvPr>
          <p:cNvSpPr/>
          <p:nvPr/>
        </p:nvSpPr>
        <p:spPr>
          <a:xfrm>
            <a:off x="3244151" y="2999337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注册系统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Registry</a:t>
            </a:r>
            <a:endParaRPr lang="zh-CN" altLang="en-US" sz="1000" b="1" dirty="0"/>
          </a:p>
        </p:txBody>
      </p:sp>
      <p:sp>
        <p:nvSpPr>
          <p:cNvPr id="58" name="矩形: 圆角 157">
            <a:extLst>
              <a:ext uri="{FF2B5EF4-FFF2-40B4-BE49-F238E27FC236}">
                <a16:creationId xmlns:a16="http://schemas.microsoft.com/office/drawing/2014/main" id="{6EEDB549-A124-C546-B389-44FC41BBD31D}"/>
              </a:ext>
            </a:extLst>
          </p:cNvPr>
          <p:cNvSpPr/>
          <p:nvPr/>
        </p:nvSpPr>
        <p:spPr>
          <a:xfrm>
            <a:off x="3244150" y="3778896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  <a:endParaRPr lang="en-US" altLang="zh-CN" sz="1000" b="1" dirty="0"/>
          </a:p>
          <a:p>
            <a:pPr algn="ctr"/>
            <a:r>
              <a:rPr lang="en-US" altLang="zh-CN" sz="1000" b="1" dirty="0"/>
              <a:t>Mon</a:t>
            </a:r>
            <a:endParaRPr lang="zh-CN" altLang="en-US" sz="1000" b="1" dirty="0"/>
          </a:p>
        </p:txBody>
      </p:sp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2"/>
            <a:endCxn id="54" idx="0"/>
          </p:cNvCxnSpPr>
          <p:nvPr/>
        </p:nvCxnSpPr>
        <p:spPr>
          <a:xfrm rot="5400000">
            <a:off x="1840361" y="2916284"/>
            <a:ext cx="824528" cy="132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8F367402-C9F0-4D43-BBE5-E384075A508E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2643472" y="3258859"/>
            <a:ext cx="600679" cy="39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7">
            <a:extLst>
              <a:ext uri="{FF2B5EF4-FFF2-40B4-BE49-F238E27FC236}">
                <a16:creationId xmlns:a16="http://schemas.microsoft.com/office/drawing/2014/main" id="{31297570-4D1C-5E43-879B-2A049B32B2A0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2643472" y="3654507"/>
            <a:ext cx="600678" cy="38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90" idx="0"/>
          </p:cNvCxnSpPr>
          <p:nvPr/>
        </p:nvCxnSpPr>
        <p:spPr>
          <a:xfrm rot="16200000" flipH="1">
            <a:off x="1854203" y="4246011"/>
            <a:ext cx="667611" cy="3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029532" y="19479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765932" y="2257115"/>
            <a:ext cx="1042874" cy="1232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732544" y="45816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策略系统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1"/>
            <a:endCxn id="55" idx="2"/>
          </p:cNvCxnSpPr>
          <p:nvPr/>
        </p:nvCxnSpPr>
        <p:spPr>
          <a:xfrm rot="10800000">
            <a:off x="670938" y="3914027"/>
            <a:ext cx="1061607" cy="927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157">
            <a:extLst>
              <a:ext uri="{FF2B5EF4-FFF2-40B4-BE49-F238E27FC236}">
                <a16:creationId xmlns:a16="http://schemas.microsoft.com/office/drawing/2014/main" id="{066DB0F1-63DD-0B4C-A838-02436DEF0F72}"/>
              </a:ext>
            </a:extLst>
          </p:cNvPr>
          <p:cNvSpPr/>
          <p:nvPr/>
        </p:nvSpPr>
        <p:spPr>
          <a:xfrm>
            <a:off x="5752130" y="3274242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BSC</a:t>
            </a:r>
            <a:endParaRPr lang="zh-CN" altLang="en-US" sz="800" b="1" dirty="0"/>
          </a:p>
        </p:txBody>
      </p:sp>
      <p:sp>
        <p:nvSpPr>
          <p:cNvPr id="101" name="矩形: 圆角 157">
            <a:extLst>
              <a:ext uri="{FF2B5EF4-FFF2-40B4-BE49-F238E27FC236}">
                <a16:creationId xmlns:a16="http://schemas.microsoft.com/office/drawing/2014/main" id="{F47A348E-0FB6-A846-ADAB-3EE4B459A19F}"/>
              </a:ext>
            </a:extLst>
          </p:cNvPr>
          <p:cNvSpPr/>
          <p:nvPr/>
        </p:nvSpPr>
        <p:spPr>
          <a:xfrm>
            <a:off x="6337039" y="3274241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OKEx</a:t>
            </a:r>
            <a:endParaRPr lang="zh-CN" altLang="en-US" sz="800" b="1" dirty="0"/>
          </a:p>
        </p:txBody>
      </p: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2225B409-152A-FE4F-8779-FE32239B9BD8}"/>
              </a:ext>
            </a:extLst>
          </p:cNvPr>
          <p:cNvSpPr/>
          <p:nvPr/>
        </p:nvSpPr>
        <p:spPr>
          <a:xfrm>
            <a:off x="6916307" y="3274241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FTX</a:t>
            </a:r>
            <a:endParaRPr lang="zh-CN" altLang="en-US" sz="800" b="1" dirty="0"/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552EA535-F0B0-AC48-B200-4C11ED7D17C7}"/>
              </a:ext>
            </a:extLst>
          </p:cNvPr>
          <p:cNvSpPr/>
          <p:nvPr/>
        </p:nvSpPr>
        <p:spPr>
          <a:xfrm>
            <a:off x="5702577" y="3810467"/>
            <a:ext cx="1705834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Framework</a:t>
            </a:r>
            <a:endParaRPr lang="zh-CN" altLang="en-US" sz="1000" b="1" dirty="0"/>
          </a:p>
        </p:txBody>
      </p:sp>
      <p:sp>
        <p:nvSpPr>
          <p:cNvPr id="104" name="矩形: 圆角 157">
            <a:extLst>
              <a:ext uri="{FF2B5EF4-FFF2-40B4-BE49-F238E27FC236}">
                <a16:creationId xmlns:a16="http://schemas.microsoft.com/office/drawing/2014/main" id="{1B6522ED-FA95-7242-AE99-389176BDB476}"/>
              </a:ext>
            </a:extLst>
          </p:cNvPr>
          <p:cNvSpPr/>
          <p:nvPr/>
        </p:nvSpPr>
        <p:spPr>
          <a:xfrm>
            <a:off x="6916306" y="4426879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日志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B71188F6-BCF6-644E-932B-90C926863A7C}"/>
              </a:ext>
            </a:extLst>
          </p:cNvPr>
          <p:cNvSpPr/>
          <p:nvPr/>
        </p:nvSpPr>
        <p:spPr>
          <a:xfrm>
            <a:off x="6336064" y="4426879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分发</a:t>
            </a:r>
          </a:p>
        </p:txBody>
      </p:sp>
      <p:sp>
        <p:nvSpPr>
          <p:cNvPr id="107" name="矩形: 圆角 157">
            <a:extLst>
              <a:ext uri="{FF2B5EF4-FFF2-40B4-BE49-F238E27FC236}">
                <a16:creationId xmlns:a16="http://schemas.microsoft.com/office/drawing/2014/main" id="{2D2DB6B8-B7A1-0248-A4B3-552766559D10}"/>
              </a:ext>
            </a:extLst>
          </p:cNvPr>
          <p:cNvSpPr/>
          <p:nvPr/>
        </p:nvSpPr>
        <p:spPr>
          <a:xfrm>
            <a:off x="5752130" y="4426879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注册</a:t>
            </a:r>
          </a:p>
        </p:txBody>
      </p:sp>
      <p:pic>
        <p:nvPicPr>
          <p:cNvPr id="108" name="Picture 8" descr="Server cloud - Free interface icons">
            <a:extLst>
              <a:ext uri="{FF2B5EF4-FFF2-40B4-BE49-F238E27FC236}">
                <a16:creationId xmlns:a16="http://schemas.microsoft.com/office/drawing/2014/main" id="{96FFF84C-FC1D-1F49-BBA6-21B3DF51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72" y="254084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矩形: 圆角 157">
            <a:extLst>
              <a:ext uri="{FF2B5EF4-FFF2-40B4-BE49-F238E27FC236}">
                <a16:creationId xmlns:a16="http://schemas.microsoft.com/office/drawing/2014/main" id="{D037A13C-E046-B949-8583-C16D08C69C5C}"/>
              </a:ext>
            </a:extLst>
          </p:cNvPr>
          <p:cNvSpPr/>
          <p:nvPr/>
        </p:nvSpPr>
        <p:spPr>
          <a:xfrm>
            <a:off x="5752130" y="4830896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监控</a:t>
            </a:r>
          </a:p>
        </p:txBody>
      </p:sp>
      <p:sp>
        <p:nvSpPr>
          <p:cNvPr id="111" name="矩形: 圆角 157">
            <a:extLst>
              <a:ext uri="{FF2B5EF4-FFF2-40B4-BE49-F238E27FC236}">
                <a16:creationId xmlns:a16="http://schemas.microsoft.com/office/drawing/2014/main" id="{2DFA3D4E-469C-B844-B4BF-BD4225DABFED}"/>
              </a:ext>
            </a:extLst>
          </p:cNvPr>
          <p:cNvSpPr/>
          <p:nvPr/>
        </p:nvSpPr>
        <p:spPr>
          <a:xfrm>
            <a:off x="6336064" y="4841160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加密</a:t>
            </a:r>
          </a:p>
        </p:txBody>
      </p:sp>
      <p:sp>
        <p:nvSpPr>
          <p:cNvPr id="114" name="矩形: 圆角 157">
            <a:extLst>
              <a:ext uri="{FF2B5EF4-FFF2-40B4-BE49-F238E27FC236}">
                <a16:creationId xmlns:a16="http://schemas.microsoft.com/office/drawing/2014/main" id="{055BF331-C80E-4B4C-8DBD-BFD1F1B172C1}"/>
              </a:ext>
            </a:extLst>
          </p:cNvPr>
          <p:cNvSpPr/>
          <p:nvPr/>
        </p:nvSpPr>
        <p:spPr>
          <a:xfrm>
            <a:off x="6913891" y="4829507"/>
            <a:ext cx="438859" cy="309518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B81F5A7-A4C7-7548-A155-41946640C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509" y="3334446"/>
            <a:ext cx="1897031" cy="1826771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163F9362-B2B4-9643-A21A-0986BD728B43}"/>
              </a:ext>
            </a:extLst>
          </p:cNvPr>
          <p:cNvSpPr/>
          <p:nvPr/>
        </p:nvSpPr>
        <p:spPr>
          <a:xfrm>
            <a:off x="4780843" y="5941540"/>
            <a:ext cx="69539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latin typeface="Ayuthaya" pitchFamily="2" charset="-34"/>
                <a:cs typeface="Ayuthaya" pitchFamily="2" charset="-34"/>
              </a:rPr>
              <a:t>python -m elabs.app.market.main run --id=m001 --registry=http://192.168.10.22:8000</a:t>
            </a:r>
          </a:p>
        </p:txBody>
      </p:sp>
    </p:spTree>
    <p:extLst>
      <p:ext uri="{BB962C8B-B14F-4D97-AF65-F5344CB8AC3E}">
        <p14:creationId xmlns:p14="http://schemas.microsoft.com/office/powerpoint/2010/main" val="31962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7715308" y="2192132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6" y="3598585"/>
            <a:ext cx="7186226" cy="104943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3356463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数字货币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行情服务系统结构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5400000">
            <a:off x="2986034" y="3415921"/>
            <a:ext cx="640810" cy="36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70432" y="508605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111043" y="3754592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397517" y="514340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zh-CN" altLang="en-US" sz="10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29" idx="1"/>
            <a:endCxn id="90" idx="3"/>
          </p:cNvCxnSpPr>
          <p:nvPr/>
        </p:nvCxnSpPr>
        <p:spPr>
          <a:xfrm rot="10800000" flipV="1">
            <a:off x="2266741" y="3902507"/>
            <a:ext cx="844302" cy="945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7" y="5208322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189160" y="5297062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069479" y="4501299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en-US" altLang="zh-CN" sz="1000" b="1" dirty="0"/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 rot="16200000" flipH="1">
            <a:off x="3151298" y="4187296"/>
            <a:ext cx="450876" cy="177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861122" y="4718999"/>
            <a:ext cx="189374" cy="367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1" y="5152218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en-US" altLang="zh-CN" sz="1000" b="1" dirty="0"/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1" y="5217138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7083034" y="5305878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6929405" y="459721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zh-CN" altLang="en-US" sz="10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3465301" y="3902508"/>
            <a:ext cx="3256301" cy="389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14912"/>
            <a:ext cx="223322" cy="279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26496" cy="157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077627" y="2207448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6399386" y="2197798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586752" y="3245242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908512" y="3245242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72" y="2847677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5845790" y="1600442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7604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57">
            <a:extLst>
              <a:ext uri="{FF2B5EF4-FFF2-40B4-BE49-F238E27FC236}">
                <a16:creationId xmlns:a16="http://schemas.microsoft.com/office/drawing/2014/main" id="{C5E9E2C0-277D-7C4B-BE5C-457D00DD74E0}"/>
              </a:ext>
            </a:extLst>
          </p:cNvPr>
          <p:cNvSpPr/>
          <p:nvPr/>
        </p:nvSpPr>
        <p:spPr>
          <a:xfrm>
            <a:off x="8358171" y="2159207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后台管理</a:t>
            </a:r>
          </a:p>
        </p:txBody>
      </p:sp>
      <p:sp>
        <p:nvSpPr>
          <p:cNvPr id="105" name="矩形: 圆角 157">
            <a:extLst>
              <a:ext uri="{FF2B5EF4-FFF2-40B4-BE49-F238E27FC236}">
                <a16:creationId xmlns:a16="http://schemas.microsoft.com/office/drawing/2014/main" id="{1CE306F5-A6E1-1640-AE87-32C6A3F8E1B1}"/>
              </a:ext>
            </a:extLst>
          </p:cNvPr>
          <p:cNvSpPr/>
          <p:nvPr/>
        </p:nvSpPr>
        <p:spPr>
          <a:xfrm>
            <a:off x="1147045" y="3598585"/>
            <a:ext cx="8229367" cy="146764"/>
          </a:xfrm>
          <a:prstGeom prst="roundRect">
            <a:avLst>
              <a:gd name="adj" fmla="val 474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22" name="矩形: 圆角 157">
            <a:extLst>
              <a:ext uri="{FF2B5EF4-FFF2-40B4-BE49-F238E27FC236}">
                <a16:creationId xmlns:a16="http://schemas.microsoft.com/office/drawing/2014/main" id="{8E066E7F-31F6-4342-AB48-02ECE7B9F621}"/>
              </a:ext>
            </a:extLst>
          </p:cNvPr>
          <p:cNvSpPr/>
          <p:nvPr/>
        </p:nvSpPr>
        <p:spPr>
          <a:xfrm>
            <a:off x="1114986" y="4198338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18" name="矩形: 圆角 157">
            <a:extLst>
              <a:ext uri="{FF2B5EF4-FFF2-40B4-BE49-F238E27FC236}">
                <a16:creationId xmlns:a16="http://schemas.microsoft.com/office/drawing/2014/main" id="{EF2714D2-0608-8541-A36A-80765F529371}"/>
              </a:ext>
            </a:extLst>
          </p:cNvPr>
          <p:cNvSpPr/>
          <p:nvPr/>
        </p:nvSpPr>
        <p:spPr>
          <a:xfrm>
            <a:off x="1082935" y="2289938"/>
            <a:ext cx="4022462" cy="103779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pic>
        <p:nvPicPr>
          <p:cNvPr id="1040" name="Picture 16" descr="Pin on Avatar">
            <a:extLst>
              <a:ext uri="{FF2B5EF4-FFF2-40B4-BE49-F238E27FC236}">
                <a16:creationId xmlns:a16="http://schemas.microsoft.com/office/drawing/2014/main" id="{746BE9C6-51B9-4039-B05F-948F36D4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60" y="7994771"/>
            <a:ext cx="138731" cy="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EE471D4-6441-45D5-A179-422716CF6ED7}"/>
              </a:ext>
            </a:extLst>
          </p:cNvPr>
          <p:cNvSpPr txBox="1"/>
          <p:nvPr/>
        </p:nvSpPr>
        <p:spPr>
          <a:xfrm>
            <a:off x="500612" y="427839"/>
            <a:ext cx="30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/>
              <a:t>数字货币</a:t>
            </a:r>
            <a:r>
              <a:rPr lang="en-US" altLang="zh-CN" sz="1400" b="1" u="sng" dirty="0"/>
              <a:t>-</a:t>
            </a:r>
            <a:r>
              <a:rPr lang="zh-CN" altLang="en-US" sz="1400" b="1" u="sng" dirty="0"/>
              <a:t>行情服务系统结构</a:t>
            </a:r>
          </a:p>
        </p:txBody>
      </p:sp>
      <p:sp>
        <p:nvSpPr>
          <p:cNvPr id="54" name="矩形: 圆角 157">
            <a:extLst>
              <a:ext uri="{FF2B5EF4-FFF2-40B4-BE49-F238E27FC236}">
                <a16:creationId xmlns:a16="http://schemas.microsoft.com/office/drawing/2014/main" id="{1E43BC75-6483-D140-8301-C7965D87B11F}"/>
              </a:ext>
            </a:extLst>
          </p:cNvPr>
          <p:cNvSpPr/>
          <p:nvPr/>
        </p:nvSpPr>
        <p:spPr>
          <a:xfrm>
            <a:off x="2867419" y="259473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行情服务</a:t>
            </a:r>
          </a:p>
        </p:txBody>
      </p:sp>
      <p:pic>
        <p:nvPicPr>
          <p:cNvPr id="56" name="Picture 8" descr="Server cloud - Free interface icons">
            <a:extLst>
              <a:ext uri="{FF2B5EF4-FFF2-40B4-BE49-F238E27FC236}">
                <a16:creationId xmlns:a16="http://schemas.microsoft.com/office/drawing/2014/main" id="{15A26E50-9BC5-DE4E-AE16-B7BD47C8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57" y="1441132"/>
            <a:ext cx="830522" cy="4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27">
            <a:extLst>
              <a:ext uri="{FF2B5EF4-FFF2-40B4-BE49-F238E27FC236}">
                <a16:creationId xmlns:a16="http://schemas.microsoft.com/office/drawing/2014/main" id="{81C80249-5F58-7A47-B08C-FB4387F28226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>
            <a:off x="3069479" y="1659479"/>
            <a:ext cx="255226" cy="935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7">
            <a:extLst>
              <a:ext uri="{FF2B5EF4-FFF2-40B4-BE49-F238E27FC236}">
                <a16:creationId xmlns:a16="http://schemas.microsoft.com/office/drawing/2014/main" id="{76B363CD-40F7-524D-BC23-F38776521639}"/>
              </a:ext>
            </a:extLst>
          </p:cNvPr>
          <p:cNvCxnSpPr>
            <a:cxnSpLocks/>
            <a:stCxn id="54" idx="2"/>
            <a:endCxn id="29" idx="0"/>
          </p:cNvCxnSpPr>
          <p:nvPr/>
        </p:nvCxnSpPr>
        <p:spPr>
          <a:xfrm rot="5400000">
            <a:off x="2986034" y="3415921"/>
            <a:ext cx="640810" cy="36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A946D81-B292-404D-9FDD-5EF727957C73}"/>
              </a:ext>
            </a:extLst>
          </p:cNvPr>
          <p:cNvSpPr txBox="1"/>
          <p:nvPr/>
        </p:nvSpPr>
        <p:spPr>
          <a:xfrm>
            <a:off x="2364688" y="12553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交易所</a:t>
            </a:r>
          </a:p>
        </p:txBody>
      </p:sp>
      <p:cxnSp>
        <p:nvCxnSpPr>
          <p:cNvPr id="87" name="直接箭头连接符 27">
            <a:extLst>
              <a:ext uri="{FF2B5EF4-FFF2-40B4-BE49-F238E27FC236}">
                <a16:creationId xmlns:a16="http://schemas.microsoft.com/office/drawing/2014/main" id="{276046FB-D928-C34F-AEAC-9FA29E449ED7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1556577" y="1912358"/>
            <a:ext cx="935259" cy="429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157">
            <a:extLst>
              <a:ext uri="{FF2B5EF4-FFF2-40B4-BE49-F238E27FC236}">
                <a16:creationId xmlns:a16="http://schemas.microsoft.com/office/drawing/2014/main" id="{47D7196C-E9E8-F74F-B358-0AE2CFD50547}"/>
              </a:ext>
            </a:extLst>
          </p:cNvPr>
          <p:cNvSpPr/>
          <p:nvPr/>
        </p:nvSpPr>
        <p:spPr>
          <a:xfrm>
            <a:off x="1352170" y="4486820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策略系统</a:t>
            </a:r>
            <a:endParaRPr lang="en-US" altLang="zh-CN" sz="1000" b="1" dirty="0"/>
          </a:p>
          <a:p>
            <a:pPr algn="ctr"/>
            <a:r>
              <a:rPr lang="zh-CN" altLang="en-US" sz="1000" b="1" dirty="0"/>
              <a:t>生产</a:t>
            </a:r>
          </a:p>
        </p:txBody>
      </p:sp>
      <p:sp>
        <p:nvSpPr>
          <p:cNvPr id="20" name="矩形: 圆角 157">
            <a:extLst>
              <a:ext uri="{FF2B5EF4-FFF2-40B4-BE49-F238E27FC236}">
                <a16:creationId xmlns:a16="http://schemas.microsoft.com/office/drawing/2014/main" id="{DF9349B4-D638-004C-8FC8-4D806F091D9D}"/>
              </a:ext>
            </a:extLst>
          </p:cNvPr>
          <p:cNvSpPr/>
          <p:nvPr/>
        </p:nvSpPr>
        <p:spPr>
          <a:xfrm>
            <a:off x="1462234" y="2687869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sp>
        <p:nvSpPr>
          <p:cNvPr id="55" name="矩形: 圆角 157">
            <a:extLst>
              <a:ext uri="{FF2B5EF4-FFF2-40B4-BE49-F238E27FC236}">
                <a16:creationId xmlns:a16="http://schemas.microsoft.com/office/drawing/2014/main" id="{6B7A509B-F7E0-E24B-9A68-FCF0505FC21D}"/>
              </a:ext>
            </a:extLst>
          </p:cNvPr>
          <p:cNvSpPr/>
          <p:nvPr/>
        </p:nvSpPr>
        <p:spPr>
          <a:xfrm>
            <a:off x="1352169" y="2594738"/>
            <a:ext cx="914571" cy="51904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报单服务</a:t>
            </a:r>
          </a:p>
        </p:txBody>
      </p:sp>
      <p:cxnSp>
        <p:nvCxnSpPr>
          <p:cNvPr id="99" name="直接箭头连接符 27">
            <a:extLst>
              <a:ext uri="{FF2B5EF4-FFF2-40B4-BE49-F238E27FC236}">
                <a16:creationId xmlns:a16="http://schemas.microsoft.com/office/drawing/2014/main" id="{742DB36C-313C-1C43-81BA-DC2D915A4351}"/>
              </a:ext>
            </a:extLst>
          </p:cNvPr>
          <p:cNvCxnSpPr>
            <a:cxnSpLocks/>
            <a:stCxn id="90" idx="0"/>
            <a:endCxn id="55" idx="2"/>
          </p:cNvCxnSpPr>
          <p:nvPr/>
        </p:nvCxnSpPr>
        <p:spPr>
          <a:xfrm rot="16200000" flipV="1">
            <a:off x="1122937" y="3800300"/>
            <a:ext cx="13730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27">
            <a:extLst>
              <a:ext uri="{FF2B5EF4-FFF2-40B4-BE49-F238E27FC236}">
                <a16:creationId xmlns:a16="http://schemas.microsoft.com/office/drawing/2014/main" id="{A761F069-ABE4-4CDA-98F1-77017446E056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2266741" y="2854261"/>
            <a:ext cx="6006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EC5FE-5DC6-CA47-AEFE-700343C7DB7F}"/>
              </a:ext>
            </a:extLst>
          </p:cNvPr>
          <p:cNvSpPr txBox="1"/>
          <p:nvPr/>
        </p:nvSpPr>
        <p:spPr>
          <a:xfrm>
            <a:off x="1114986" y="2296263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AWS</a:t>
            </a:r>
            <a:endParaRPr kumimoji="1" lang="zh-CN" altLang="en-US" sz="1000" u="sng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39A8D-B0F0-6F4E-A43D-5BCC059A5250}"/>
              </a:ext>
            </a:extLst>
          </p:cNvPr>
          <p:cNvGrpSpPr/>
          <p:nvPr/>
        </p:nvGrpSpPr>
        <p:grpSpPr>
          <a:xfrm>
            <a:off x="3770432" y="508605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25" name="流程图: 磁盘 200">
              <a:extLst>
                <a:ext uri="{FF2B5EF4-FFF2-40B4-BE49-F238E27FC236}">
                  <a16:creationId xmlns:a16="http://schemas.microsoft.com/office/drawing/2014/main" id="{183D483B-E881-C846-B29D-A1FD16DECF00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15F1AEB-6B9C-354E-B1AF-E73B9F3FA0E6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29" name="矩形: 圆角 64">
            <a:extLst>
              <a:ext uri="{FF2B5EF4-FFF2-40B4-BE49-F238E27FC236}">
                <a16:creationId xmlns:a16="http://schemas.microsoft.com/office/drawing/2014/main" id="{82C687E9-62E0-CF43-ADBE-116B2F6C8E7D}"/>
              </a:ext>
            </a:extLst>
          </p:cNvPr>
          <p:cNvSpPr/>
          <p:nvPr/>
        </p:nvSpPr>
        <p:spPr>
          <a:xfrm>
            <a:off x="3111043" y="3754592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sp>
        <p:nvSpPr>
          <p:cNvPr id="35" name="矩形: 圆角 157">
            <a:extLst>
              <a:ext uri="{FF2B5EF4-FFF2-40B4-BE49-F238E27FC236}">
                <a16:creationId xmlns:a16="http://schemas.microsoft.com/office/drawing/2014/main" id="{E4B90CC5-981D-0B4C-A511-C4FA15CE7938}"/>
              </a:ext>
            </a:extLst>
          </p:cNvPr>
          <p:cNvSpPr/>
          <p:nvPr/>
        </p:nvSpPr>
        <p:spPr>
          <a:xfrm>
            <a:off x="2397517" y="514340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zh-CN" altLang="en-US" sz="1000" b="1" dirty="0"/>
          </a:p>
        </p:txBody>
      </p:sp>
      <p:cxnSp>
        <p:nvCxnSpPr>
          <p:cNvPr id="36" name="直接箭头连接符 27">
            <a:extLst>
              <a:ext uri="{FF2B5EF4-FFF2-40B4-BE49-F238E27FC236}">
                <a16:creationId xmlns:a16="http://schemas.microsoft.com/office/drawing/2014/main" id="{FA59951E-AE7A-4F4C-BBE8-2C23F2C0B3C8}"/>
              </a:ext>
            </a:extLst>
          </p:cNvPr>
          <p:cNvCxnSpPr>
            <a:cxnSpLocks/>
            <a:stCxn id="29" idx="1"/>
            <a:endCxn id="90" idx="3"/>
          </p:cNvCxnSpPr>
          <p:nvPr/>
        </p:nvCxnSpPr>
        <p:spPr>
          <a:xfrm rot="10800000" flipV="1">
            <a:off x="2266741" y="3902507"/>
            <a:ext cx="844302" cy="945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7">
            <a:extLst>
              <a:ext uri="{FF2B5EF4-FFF2-40B4-BE49-F238E27FC236}">
                <a16:creationId xmlns:a16="http://schemas.microsoft.com/office/drawing/2014/main" id="{19A9DF13-4A58-344E-BBB9-2E4FD5DCC26C}"/>
              </a:ext>
            </a:extLst>
          </p:cNvPr>
          <p:cNvCxnSpPr>
            <a:cxnSpLocks/>
            <a:stCxn id="35" idx="1"/>
            <a:endCxn id="90" idx="2"/>
          </p:cNvCxnSpPr>
          <p:nvPr/>
        </p:nvCxnSpPr>
        <p:spPr>
          <a:xfrm rot="10800000">
            <a:off x="1809457" y="5208322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7">
            <a:extLst>
              <a:ext uri="{FF2B5EF4-FFF2-40B4-BE49-F238E27FC236}">
                <a16:creationId xmlns:a16="http://schemas.microsoft.com/office/drawing/2014/main" id="{D80B3E51-C325-9241-A0F0-7975153CDCCE}"/>
              </a:ext>
            </a:extLst>
          </p:cNvPr>
          <p:cNvCxnSpPr>
            <a:cxnSpLocks/>
            <a:stCxn id="25" idx="2"/>
            <a:endCxn id="35" idx="3"/>
          </p:cNvCxnSpPr>
          <p:nvPr/>
        </p:nvCxnSpPr>
        <p:spPr>
          <a:xfrm rot="10800000" flipV="1">
            <a:off x="3189160" y="5297062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157">
            <a:extLst>
              <a:ext uri="{FF2B5EF4-FFF2-40B4-BE49-F238E27FC236}">
                <a16:creationId xmlns:a16="http://schemas.microsoft.com/office/drawing/2014/main" id="{5308D4EC-2E88-084B-8F6D-C97797B90E59}"/>
              </a:ext>
            </a:extLst>
          </p:cNvPr>
          <p:cNvSpPr/>
          <p:nvPr/>
        </p:nvSpPr>
        <p:spPr>
          <a:xfrm>
            <a:off x="3069479" y="4501299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en-US" altLang="zh-CN" sz="1000" b="1" dirty="0"/>
          </a:p>
        </p:txBody>
      </p:sp>
      <p:cxnSp>
        <p:nvCxnSpPr>
          <p:cNvPr id="60" name="直接箭头连接符 27">
            <a:extLst>
              <a:ext uri="{FF2B5EF4-FFF2-40B4-BE49-F238E27FC236}">
                <a16:creationId xmlns:a16="http://schemas.microsoft.com/office/drawing/2014/main" id="{CA1A34E9-0524-D54C-A70B-C4DD7B65F5CC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 rot="16200000" flipH="1">
            <a:off x="3151298" y="4187296"/>
            <a:ext cx="450876" cy="177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7">
            <a:extLst>
              <a:ext uri="{FF2B5EF4-FFF2-40B4-BE49-F238E27FC236}">
                <a16:creationId xmlns:a16="http://schemas.microsoft.com/office/drawing/2014/main" id="{E94E4ED5-E3FB-BA40-81D8-31B13888DAC6}"/>
              </a:ext>
            </a:extLst>
          </p:cNvPr>
          <p:cNvCxnSpPr>
            <a:cxnSpLocks/>
            <a:stCxn id="59" idx="3"/>
            <a:endCxn id="25" idx="1"/>
          </p:cNvCxnSpPr>
          <p:nvPr/>
        </p:nvCxnSpPr>
        <p:spPr>
          <a:xfrm>
            <a:off x="3861122" y="4718999"/>
            <a:ext cx="189374" cy="367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6FEA404-2362-C94A-BD6F-8F773E3B1714}"/>
              </a:ext>
            </a:extLst>
          </p:cNvPr>
          <p:cNvSpPr txBox="1"/>
          <p:nvPr/>
        </p:nvSpPr>
        <p:spPr>
          <a:xfrm>
            <a:off x="1147046" y="416021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u="sng" dirty="0"/>
              <a:t>IDC/</a:t>
            </a:r>
            <a:r>
              <a:rPr kumimoji="1" lang="zh-CN" altLang="en-US" sz="1000" u="sng" dirty="0"/>
              <a:t>云环境</a:t>
            </a:r>
          </a:p>
        </p:txBody>
      </p:sp>
      <p:sp>
        <p:nvSpPr>
          <p:cNvPr id="74" name="矩形: 圆角 157">
            <a:extLst>
              <a:ext uri="{FF2B5EF4-FFF2-40B4-BE49-F238E27FC236}">
                <a16:creationId xmlns:a16="http://schemas.microsoft.com/office/drawing/2014/main" id="{842CACBA-A2CF-0546-A6AB-BEF08D4A1CD1}"/>
              </a:ext>
            </a:extLst>
          </p:cNvPr>
          <p:cNvSpPr/>
          <p:nvPr/>
        </p:nvSpPr>
        <p:spPr>
          <a:xfrm>
            <a:off x="5008860" y="4207154"/>
            <a:ext cx="3324412" cy="1459089"/>
          </a:xfrm>
          <a:prstGeom prst="roundRect">
            <a:avLst>
              <a:gd name="adj" fmla="val 2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b="1" dirty="0"/>
          </a:p>
        </p:txBody>
      </p:sp>
      <p:sp>
        <p:nvSpPr>
          <p:cNvPr id="75" name="矩形: 圆角 157">
            <a:extLst>
              <a:ext uri="{FF2B5EF4-FFF2-40B4-BE49-F238E27FC236}">
                <a16:creationId xmlns:a16="http://schemas.microsoft.com/office/drawing/2014/main" id="{2816127D-EA4B-9847-A999-DC513B62E81C}"/>
              </a:ext>
            </a:extLst>
          </p:cNvPr>
          <p:cNvSpPr/>
          <p:nvPr/>
        </p:nvSpPr>
        <p:spPr>
          <a:xfrm>
            <a:off x="5246044" y="4495636"/>
            <a:ext cx="914571" cy="721501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开发</a:t>
            </a:r>
            <a:r>
              <a:rPr lang="en-US" altLang="zh-CN" sz="1000" b="1" dirty="0"/>
              <a:t>/</a:t>
            </a:r>
            <a:r>
              <a:rPr lang="zh-CN" altLang="en-US" sz="1000" b="1" dirty="0"/>
              <a:t>回测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EF3DD2B-7735-9142-A36E-56C05F677E1A}"/>
              </a:ext>
            </a:extLst>
          </p:cNvPr>
          <p:cNvGrpSpPr/>
          <p:nvPr/>
        </p:nvGrpSpPr>
        <p:grpSpPr>
          <a:xfrm>
            <a:off x="7664306" y="5094866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77" name="流程图: 磁盘 200">
              <a:extLst>
                <a:ext uri="{FF2B5EF4-FFF2-40B4-BE49-F238E27FC236}">
                  <a16:creationId xmlns:a16="http://schemas.microsoft.com/office/drawing/2014/main" id="{7D45FAA3-06F0-1447-A5CE-48AE884C3D73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2F57751-4CE3-4445-BD42-7BA5CCE21C79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>
                  <a:solidFill>
                    <a:srgbClr val="0070C0"/>
                  </a:solidFill>
                </a:rPr>
                <a:t>1M</a:t>
              </a:r>
            </a:p>
          </p:txBody>
        </p:sp>
      </p:grpSp>
      <p:sp>
        <p:nvSpPr>
          <p:cNvPr id="79" name="矩形: 圆角 157">
            <a:extLst>
              <a:ext uri="{FF2B5EF4-FFF2-40B4-BE49-F238E27FC236}">
                <a16:creationId xmlns:a16="http://schemas.microsoft.com/office/drawing/2014/main" id="{18F098CA-8FF1-7B43-997A-05EB884B74F2}"/>
              </a:ext>
            </a:extLst>
          </p:cNvPr>
          <p:cNvSpPr/>
          <p:nvPr/>
        </p:nvSpPr>
        <p:spPr>
          <a:xfrm>
            <a:off x="6291391" y="5152218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Kgetter</a:t>
            </a:r>
            <a:endParaRPr lang="en-US" altLang="zh-CN" sz="1000" b="1" dirty="0"/>
          </a:p>
        </p:txBody>
      </p:sp>
      <p:cxnSp>
        <p:nvCxnSpPr>
          <p:cNvPr id="80" name="直接箭头连接符 27">
            <a:extLst>
              <a:ext uri="{FF2B5EF4-FFF2-40B4-BE49-F238E27FC236}">
                <a16:creationId xmlns:a16="http://schemas.microsoft.com/office/drawing/2014/main" id="{C3E45273-9A94-AF44-84F2-0DD1A77FF4F7}"/>
              </a:ext>
            </a:extLst>
          </p:cNvPr>
          <p:cNvCxnSpPr>
            <a:cxnSpLocks/>
            <a:stCxn id="79" idx="1"/>
            <a:endCxn id="75" idx="2"/>
          </p:cNvCxnSpPr>
          <p:nvPr/>
        </p:nvCxnSpPr>
        <p:spPr>
          <a:xfrm rot="10800000">
            <a:off x="5703331" y="5217138"/>
            <a:ext cx="588061" cy="152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27">
            <a:extLst>
              <a:ext uri="{FF2B5EF4-FFF2-40B4-BE49-F238E27FC236}">
                <a16:creationId xmlns:a16="http://schemas.microsoft.com/office/drawing/2014/main" id="{6FD3B0E9-9C4D-6D49-85D4-CED42B5C57B8}"/>
              </a:ext>
            </a:extLst>
          </p:cNvPr>
          <p:cNvCxnSpPr>
            <a:cxnSpLocks/>
            <a:stCxn id="77" idx="2"/>
            <a:endCxn id="79" idx="3"/>
          </p:cNvCxnSpPr>
          <p:nvPr/>
        </p:nvCxnSpPr>
        <p:spPr>
          <a:xfrm rot="10800000" flipV="1">
            <a:off x="7083034" y="5305878"/>
            <a:ext cx="581272" cy="6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157">
            <a:extLst>
              <a:ext uri="{FF2B5EF4-FFF2-40B4-BE49-F238E27FC236}">
                <a16:creationId xmlns:a16="http://schemas.microsoft.com/office/drawing/2014/main" id="{9924EE57-5C7F-9840-A5B2-7B2FD0B328BB}"/>
              </a:ext>
            </a:extLst>
          </p:cNvPr>
          <p:cNvSpPr/>
          <p:nvPr/>
        </p:nvSpPr>
        <p:spPr>
          <a:xfrm>
            <a:off x="6929405" y="4597212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KLog</a:t>
            </a:r>
            <a:endParaRPr lang="zh-CN" altLang="en-US" sz="1000" b="1" dirty="0"/>
          </a:p>
        </p:txBody>
      </p:sp>
      <p:cxnSp>
        <p:nvCxnSpPr>
          <p:cNvPr id="83" name="直接箭头连接符 27">
            <a:extLst>
              <a:ext uri="{FF2B5EF4-FFF2-40B4-BE49-F238E27FC236}">
                <a16:creationId xmlns:a16="http://schemas.microsoft.com/office/drawing/2014/main" id="{2930BB13-84CE-7E4F-A855-92F00CE76E92}"/>
              </a:ext>
            </a:extLst>
          </p:cNvPr>
          <p:cNvCxnSpPr>
            <a:cxnSpLocks/>
            <a:stCxn id="29" idx="3"/>
            <a:endCxn id="88" idx="0"/>
          </p:cNvCxnSpPr>
          <p:nvPr/>
        </p:nvCxnSpPr>
        <p:spPr>
          <a:xfrm>
            <a:off x="3465301" y="3902508"/>
            <a:ext cx="3256301" cy="389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7">
            <a:extLst>
              <a:ext uri="{FF2B5EF4-FFF2-40B4-BE49-F238E27FC236}">
                <a16:creationId xmlns:a16="http://schemas.microsoft.com/office/drawing/2014/main" id="{650D1194-2FAB-934C-A0EE-7A7F2BCAC131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721048" y="4814912"/>
            <a:ext cx="223322" cy="279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8FA623E-7C36-AE46-A724-FC6509A73B88}"/>
              </a:ext>
            </a:extLst>
          </p:cNvPr>
          <p:cNvSpPr txBox="1"/>
          <p:nvPr/>
        </p:nvSpPr>
        <p:spPr>
          <a:xfrm>
            <a:off x="5040920" y="41690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u="sng" dirty="0"/>
              <a:t>公司环境</a:t>
            </a:r>
          </a:p>
        </p:txBody>
      </p:sp>
      <p:sp>
        <p:nvSpPr>
          <p:cNvPr id="88" name="矩形: 圆角 64">
            <a:extLst>
              <a:ext uri="{FF2B5EF4-FFF2-40B4-BE49-F238E27FC236}">
                <a16:creationId xmlns:a16="http://schemas.microsoft.com/office/drawing/2014/main" id="{E14BBC1D-6166-AC49-BC96-EA2F85FCF2FB}"/>
              </a:ext>
            </a:extLst>
          </p:cNvPr>
          <p:cNvSpPr/>
          <p:nvPr/>
        </p:nvSpPr>
        <p:spPr>
          <a:xfrm>
            <a:off x="6544473" y="4292138"/>
            <a:ext cx="354258" cy="295831"/>
          </a:xfrm>
          <a:prstGeom prst="roundRect">
            <a:avLst>
              <a:gd name="adj" fmla="val 36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MX</a:t>
            </a:r>
            <a:endParaRPr lang="zh-CN" altLang="en-US" sz="800" b="1"/>
          </a:p>
        </p:txBody>
      </p:sp>
      <p:cxnSp>
        <p:nvCxnSpPr>
          <p:cNvPr id="91" name="直接箭头连接符 27">
            <a:extLst>
              <a:ext uri="{FF2B5EF4-FFF2-40B4-BE49-F238E27FC236}">
                <a16:creationId xmlns:a16="http://schemas.microsoft.com/office/drawing/2014/main" id="{3450D006-AFCC-FC45-A2FC-18F3C7E6D200}"/>
              </a:ext>
            </a:extLst>
          </p:cNvPr>
          <p:cNvCxnSpPr>
            <a:cxnSpLocks/>
            <a:stCxn id="88" idx="3"/>
            <a:endCxn id="82" idx="0"/>
          </p:cNvCxnSpPr>
          <p:nvPr/>
        </p:nvCxnSpPr>
        <p:spPr>
          <a:xfrm>
            <a:off x="6898731" y="4440054"/>
            <a:ext cx="426496" cy="157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27">
            <a:extLst>
              <a:ext uri="{FF2B5EF4-FFF2-40B4-BE49-F238E27FC236}">
                <a16:creationId xmlns:a16="http://schemas.microsoft.com/office/drawing/2014/main" id="{7B353810-1C39-8C42-9DAF-61228B9B9537}"/>
              </a:ext>
            </a:extLst>
          </p:cNvPr>
          <p:cNvCxnSpPr>
            <a:cxnSpLocks/>
            <a:stCxn id="88" idx="1"/>
            <a:endCxn id="75" idx="3"/>
          </p:cNvCxnSpPr>
          <p:nvPr/>
        </p:nvCxnSpPr>
        <p:spPr>
          <a:xfrm rot="10800000" flipV="1">
            <a:off x="6160615" y="4440053"/>
            <a:ext cx="383858" cy="416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57">
            <a:extLst>
              <a:ext uri="{FF2B5EF4-FFF2-40B4-BE49-F238E27FC236}">
                <a16:creationId xmlns:a16="http://schemas.microsoft.com/office/drawing/2014/main" id="{C906949C-E6F7-4243-8343-B68DF8DC08BA}"/>
              </a:ext>
            </a:extLst>
          </p:cNvPr>
          <p:cNvSpPr/>
          <p:nvPr/>
        </p:nvSpPr>
        <p:spPr>
          <a:xfrm>
            <a:off x="5720490" y="2174523"/>
            <a:ext cx="1018250" cy="103779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注册服务</a:t>
            </a:r>
          </a:p>
        </p:txBody>
      </p:sp>
      <p:sp>
        <p:nvSpPr>
          <p:cNvPr id="103" name="矩形: 圆角 157">
            <a:extLst>
              <a:ext uri="{FF2B5EF4-FFF2-40B4-BE49-F238E27FC236}">
                <a16:creationId xmlns:a16="http://schemas.microsoft.com/office/drawing/2014/main" id="{A7C4DB4D-E277-CB4A-95E6-354B5D0F5681}"/>
              </a:ext>
            </a:extLst>
          </p:cNvPr>
          <p:cNvSpPr/>
          <p:nvPr/>
        </p:nvSpPr>
        <p:spPr>
          <a:xfrm>
            <a:off x="7042249" y="2164873"/>
            <a:ext cx="1018251" cy="1047444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监控服务</a:t>
            </a: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AF9864A-A034-2B4D-B506-0C8A6770C159}"/>
              </a:ext>
            </a:extLst>
          </p:cNvPr>
          <p:cNvCxnSpPr>
            <a:cxnSpLocks/>
          </p:cNvCxnSpPr>
          <p:nvPr/>
        </p:nvCxnSpPr>
        <p:spPr>
          <a:xfrm flipV="1">
            <a:off x="7417637" y="3745776"/>
            <a:ext cx="0" cy="390438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D3B6A4CF-E36F-2C49-9682-502248F80752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6229615" y="3212317"/>
            <a:ext cx="0" cy="3378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0EC09652-1F0E-A541-BA91-56582B907268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551375" y="3212317"/>
            <a:ext cx="0" cy="350260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B791175-9D4E-D042-B6D7-7642A318A015}"/>
              </a:ext>
            </a:extLst>
          </p:cNvPr>
          <p:cNvCxnSpPr>
            <a:cxnSpLocks/>
          </p:cNvCxnSpPr>
          <p:nvPr/>
        </p:nvCxnSpPr>
        <p:spPr>
          <a:xfrm flipV="1">
            <a:off x="2408737" y="3754592"/>
            <a:ext cx="0" cy="381622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E5C137-5F13-874E-AE6A-E9CBB5A934D8}"/>
              </a:ext>
            </a:extLst>
          </p:cNvPr>
          <p:cNvCxnSpPr>
            <a:cxnSpLocks/>
          </p:cNvCxnSpPr>
          <p:nvPr/>
        </p:nvCxnSpPr>
        <p:spPr>
          <a:xfrm>
            <a:off x="2704801" y="3168669"/>
            <a:ext cx="0" cy="406386"/>
          </a:xfrm>
          <a:prstGeom prst="straightConnector1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8" descr="Laptop User Icons - Download Free Vector Icons | Noun Project">
            <a:extLst>
              <a:ext uri="{FF2B5EF4-FFF2-40B4-BE49-F238E27FC236}">
                <a16:creationId xmlns:a16="http://schemas.microsoft.com/office/drawing/2014/main" id="{6F2580E7-EAE6-3B48-A7F8-255A4058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135" y="2814752"/>
            <a:ext cx="359235" cy="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流程图: 磁盘 66">
            <a:extLst>
              <a:ext uri="{FF2B5EF4-FFF2-40B4-BE49-F238E27FC236}">
                <a16:creationId xmlns:a16="http://schemas.microsoft.com/office/drawing/2014/main" id="{AAE9F2D8-ECB6-6C48-B570-61F3A1224084}"/>
              </a:ext>
            </a:extLst>
          </p:cNvPr>
          <p:cNvSpPr/>
          <p:nvPr/>
        </p:nvSpPr>
        <p:spPr>
          <a:xfrm>
            <a:off x="6488653" y="1567517"/>
            <a:ext cx="698683" cy="44944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DB</a:t>
            </a:r>
            <a:endParaRPr lang="zh-CN" altLang="en-US" sz="1200" b="1"/>
          </a:p>
        </p:txBody>
      </p:sp>
      <p:sp>
        <p:nvSpPr>
          <p:cNvPr id="57" name="矩形: 圆角 157">
            <a:extLst>
              <a:ext uri="{FF2B5EF4-FFF2-40B4-BE49-F238E27FC236}">
                <a16:creationId xmlns:a16="http://schemas.microsoft.com/office/drawing/2014/main" id="{94C2D664-81D3-7942-9247-03536E0FE7BF}"/>
              </a:ext>
            </a:extLst>
          </p:cNvPr>
          <p:cNvSpPr/>
          <p:nvPr/>
        </p:nvSpPr>
        <p:spPr>
          <a:xfrm>
            <a:off x="4043576" y="2636559"/>
            <a:ext cx="791643" cy="435400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KPull</a:t>
            </a:r>
            <a:endParaRPr lang="en-US" altLang="zh-CN" sz="1000" b="1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4B8B0E-9B00-E741-B79D-824FC01DAC1F}"/>
              </a:ext>
            </a:extLst>
          </p:cNvPr>
          <p:cNvGrpSpPr/>
          <p:nvPr/>
        </p:nvGrpSpPr>
        <p:grpSpPr>
          <a:xfrm>
            <a:off x="4633631" y="3120250"/>
            <a:ext cx="560128" cy="422026"/>
            <a:chOff x="4719447" y="4114118"/>
            <a:chExt cx="560128" cy="422026"/>
          </a:xfrm>
          <a:solidFill>
            <a:schemeClr val="bg1"/>
          </a:solidFill>
        </p:grpSpPr>
        <p:sp>
          <p:nvSpPr>
            <p:cNvPr id="62" name="流程图: 磁盘 200">
              <a:extLst>
                <a:ext uri="{FF2B5EF4-FFF2-40B4-BE49-F238E27FC236}">
                  <a16:creationId xmlns:a16="http://schemas.microsoft.com/office/drawing/2014/main" id="{883D4817-E5C1-8E47-BB42-7DADB8490EA6}"/>
                </a:ext>
              </a:extLst>
            </p:cNvPr>
            <p:cNvSpPr/>
            <p:nvPr/>
          </p:nvSpPr>
          <p:spPr>
            <a:xfrm>
              <a:off x="4719447" y="4114118"/>
              <a:ext cx="560128" cy="42202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D528A5E-270F-2148-B441-536FD80D0FAD}"/>
                </a:ext>
              </a:extLst>
            </p:cNvPr>
            <p:cNvSpPr txBox="1"/>
            <p:nvPr/>
          </p:nvSpPr>
          <p:spPr>
            <a:xfrm>
              <a:off x="4778603" y="4264815"/>
              <a:ext cx="399720" cy="253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70C0"/>
                  </a:solidFill>
                </a:rPr>
                <a:t>1M</a:t>
              </a:r>
            </a:p>
          </p:txBody>
        </p:sp>
      </p:grpSp>
      <p:cxnSp>
        <p:nvCxnSpPr>
          <p:cNvPr id="65" name="直接箭头连接符 27">
            <a:extLst>
              <a:ext uri="{FF2B5EF4-FFF2-40B4-BE49-F238E27FC236}">
                <a16:creationId xmlns:a16="http://schemas.microsoft.com/office/drawing/2014/main" id="{9505FADD-705A-5740-A6C4-78256CE2D3CA}"/>
              </a:ext>
            </a:extLst>
          </p:cNvPr>
          <p:cNvCxnSpPr>
            <a:cxnSpLocks/>
            <a:stCxn id="56" idx="3"/>
            <a:endCxn id="57" idx="0"/>
          </p:cNvCxnSpPr>
          <p:nvPr/>
        </p:nvCxnSpPr>
        <p:spPr>
          <a:xfrm>
            <a:off x="3069479" y="1659479"/>
            <a:ext cx="1369919" cy="977080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>
            <a:extLst>
              <a:ext uri="{FF2B5EF4-FFF2-40B4-BE49-F238E27FC236}">
                <a16:creationId xmlns:a16="http://schemas.microsoft.com/office/drawing/2014/main" id="{D46BFD1A-B8FA-BE4C-B6E3-FF612CC03ACD}"/>
              </a:ext>
            </a:extLst>
          </p:cNvPr>
          <p:cNvCxnSpPr>
            <a:cxnSpLocks/>
            <a:stCxn id="57" idx="2"/>
            <a:endCxn id="62" idx="2"/>
          </p:cNvCxnSpPr>
          <p:nvPr/>
        </p:nvCxnSpPr>
        <p:spPr>
          <a:xfrm rot="16200000" flipH="1">
            <a:off x="4406862" y="3104494"/>
            <a:ext cx="259304" cy="194233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7">
            <a:extLst>
              <a:ext uri="{FF2B5EF4-FFF2-40B4-BE49-F238E27FC236}">
                <a16:creationId xmlns:a16="http://schemas.microsoft.com/office/drawing/2014/main" id="{83A4F73C-AAD3-4543-B903-1A7CDE65A427}"/>
              </a:ext>
            </a:extLst>
          </p:cNvPr>
          <p:cNvCxnSpPr>
            <a:cxnSpLocks/>
            <a:stCxn id="62" idx="3"/>
            <a:endCxn id="25" idx="4"/>
          </p:cNvCxnSpPr>
          <p:nvPr/>
        </p:nvCxnSpPr>
        <p:spPr>
          <a:xfrm rot="5400000">
            <a:off x="3744735" y="4128102"/>
            <a:ext cx="1754787" cy="583135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8E7DCC6-5B2D-C14B-99B0-152030CF33EF}"/>
              </a:ext>
            </a:extLst>
          </p:cNvPr>
          <p:cNvSpPr txBox="1"/>
          <p:nvPr/>
        </p:nvSpPr>
        <p:spPr>
          <a:xfrm>
            <a:off x="4155226" y="189577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/>
              <a:t>历史同步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1B16882-39D5-A849-ACF7-76B82A36F892}"/>
              </a:ext>
            </a:extLst>
          </p:cNvPr>
          <p:cNvSpPr txBox="1"/>
          <p:nvPr/>
        </p:nvSpPr>
        <p:spPr>
          <a:xfrm>
            <a:off x="4467754" y="5062697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SYNC</a:t>
            </a:r>
            <a:endParaRPr kumimoji="1" lang="zh-CN" altLang="en-US" sz="9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48B9DF9-844A-3D40-94FB-2E7B2488098D}"/>
              </a:ext>
            </a:extLst>
          </p:cNvPr>
          <p:cNvSpPr txBox="1"/>
          <p:nvPr/>
        </p:nvSpPr>
        <p:spPr>
          <a:xfrm>
            <a:off x="3697320" y="5550718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FS/NOSQL</a:t>
            </a: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403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8703B6-DEE5-43AC-864C-F38CBBCC55AE}"/>
              </a:ext>
            </a:extLst>
          </p:cNvPr>
          <p:cNvSpPr/>
          <p:nvPr/>
        </p:nvSpPr>
        <p:spPr>
          <a:xfrm>
            <a:off x="7052526" y="2450105"/>
            <a:ext cx="3088424" cy="1485609"/>
          </a:xfrm>
          <a:prstGeom prst="roundRect">
            <a:avLst>
              <a:gd name="adj" fmla="val 29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SHM </a:t>
            </a:r>
            <a:r>
              <a:rPr lang="zh-CN" altLang="en-US" sz="1000" b="1" dirty="0"/>
              <a:t>内存池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A10B61-41DA-46BF-A82C-436313D520C1}"/>
              </a:ext>
            </a:extLst>
          </p:cNvPr>
          <p:cNvSpPr txBox="1"/>
          <p:nvPr/>
        </p:nvSpPr>
        <p:spPr>
          <a:xfrm>
            <a:off x="213851" y="33183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数字货币</a:t>
            </a:r>
            <a:r>
              <a:rPr lang="en-US" altLang="zh-CN" b="1" dirty="0"/>
              <a:t>-</a:t>
            </a:r>
            <a:r>
              <a:rPr lang="zh-CN" altLang="en-US" b="1" dirty="0"/>
              <a:t> 共享行情池 </a:t>
            </a: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3F3CFB97-295F-4317-B4E3-FD63723E83A6}"/>
              </a:ext>
            </a:extLst>
          </p:cNvPr>
          <p:cNvSpPr/>
          <p:nvPr/>
        </p:nvSpPr>
        <p:spPr>
          <a:xfrm>
            <a:off x="6567083" y="1580094"/>
            <a:ext cx="593075" cy="520253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/>
              <a:t>nosql</a:t>
            </a:r>
            <a:endParaRPr lang="zh-CN" altLang="en-US" sz="1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A6BCD50-3475-4ABC-90C4-8D8A497941E6}"/>
              </a:ext>
            </a:extLst>
          </p:cNvPr>
          <p:cNvSpPr/>
          <p:nvPr/>
        </p:nvSpPr>
        <p:spPr>
          <a:xfrm>
            <a:off x="8710978" y="1465655"/>
            <a:ext cx="567789" cy="406552"/>
          </a:xfrm>
          <a:prstGeom prst="roundRect">
            <a:avLst>
              <a:gd name="adj" fmla="val 474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Consolas" panose="020B0609020204030204" pitchFamily="49" charset="0"/>
              </a:rPr>
              <a:t>MX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19BBF9BC-0A3D-4DAA-BB4B-96AC1DEC39BA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rot="5400000">
            <a:off x="8757643" y="1200359"/>
            <a:ext cx="502527" cy="28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E5EDB7E-B1BF-42A1-9F4B-607412D0475F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 rot="10800000" flipH="1" flipV="1">
            <a:off x="6567082" y="1840220"/>
            <a:ext cx="485443" cy="1352689"/>
          </a:xfrm>
          <a:prstGeom prst="bentConnector3">
            <a:avLst>
              <a:gd name="adj1" fmla="val -47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69">
            <a:extLst>
              <a:ext uri="{FF2B5EF4-FFF2-40B4-BE49-F238E27FC236}">
                <a16:creationId xmlns:a16="http://schemas.microsoft.com/office/drawing/2014/main" id="{318815F8-8DD9-724E-8388-C880AC5AD137}"/>
              </a:ext>
            </a:extLst>
          </p:cNvPr>
          <p:cNvCxnSpPr>
            <a:cxnSpLocks/>
            <a:stCxn id="63" idx="1"/>
            <a:endCxn id="11" idx="4"/>
          </p:cNvCxnSpPr>
          <p:nvPr/>
        </p:nvCxnSpPr>
        <p:spPr>
          <a:xfrm rot="10800000" flipV="1">
            <a:off x="7160158" y="1668931"/>
            <a:ext cx="1550820" cy="171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24">
            <a:extLst>
              <a:ext uri="{FF2B5EF4-FFF2-40B4-BE49-F238E27FC236}">
                <a16:creationId xmlns:a16="http://schemas.microsoft.com/office/drawing/2014/main" id="{79AFD9CC-2F1C-4146-A069-C238498FB1DF}"/>
              </a:ext>
            </a:extLst>
          </p:cNvPr>
          <p:cNvSpPr/>
          <p:nvPr/>
        </p:nvSpPr>
        <p:spPr>
          <a:xfrm>
            <a:off x="7293159" y="2843176"/>
            <a:ext cx="1195371" cy="886389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z="1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F00101</a:t>
            </a:r>
            <a:endParaRPr lang="zh-CN" altLang="en-US" sz="1000" b="1" dirty="0"/>
          </a:p>
        </p:txBody>
      </p:sp>
      <p:sp>
        <p:nvSpPr>
          <p:cNvPr id="93" name="矩形: 圆角 24">
            <a:extLst>
              <a:ext uri="{FF2B5EF4-FFF2-40B4-BE49-F238E27FC236}">
                <a16:creationId xmlns:a16="http://schemas.microsoft.com/office/drawing/2014/main" id="{26250964-13E5-B140-83E3-A8EDC97BB532}"/>
              </a:ext>
            </a:extLst>
          </p:cNvPr>
          <p:cNvSpPr/>
          <p:nvPr/>
        </p:nvSpPr>
        <p:spPr>
          <a:xfrm>
            <a:off x="8743884" y="2842828"/>
            <a:ext cx="1195371" cy="886389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z="1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F12002</a:t>
            </a:r>
            <a:endParaRPr lang="zh-CN" altLang="en-US" sz="1000" b="1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B53FC81-B153-C84D-AB9F-459A55586F86}"/>
              </a:ext>
            </a:extLst>
          </p:cNvPr>
          <p:cNvGrpSpPr/>
          <p:nvPr/>
        </p:nvGrpSpPr>
        <p:grpSpPr>
          <a:xfrm>
            <a:off x="7525209" y="3206122"/>
            <a:ext cx="826279" cy="160499"/>
            <a:chOff x="4234875" y="4140700"/>
            <a:chExt cx="766057" cy="138454"/>
          </a:xfrm>
        </p:grpSpPr>
        <p:sp>
          <p:nvSpPr>
            <p:cNvPr id="96" name="矩形: 圆角 12">
              <a:extLst>
                <a:ext uri="{FF2B5EF4-FFF2-40B4-BE49-F238E27FC236}">
                  <a16:creationId xmlns:a16="http://schemas.microsoft.com/office/drawing/2014/main" id="{F620F7DA-B249-C240-BB36-DA4ADA232732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7" name="矩形: 圆角 13">
              <a:extLst>
                <a:ext uri="{FF2B5EF4-FFF2-40B4-BE49-F238E27FC236}">
                  <a16:creationId xmlns:a16="http://schemas.microsoft.com/office/drawing/2014/main" id="{1CFED76B-81D5-9941-B13B-9A575E696375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8" name="矩形: 圆角 14">
              <a:extLst>
                <a:ext uri="{FF2B5EF4-FFF2-40B4-BE49-F238E27FC236}">
                  <a16:creationId xmlns:a16="http://schemas.microsoft.com/office/drawing/2014/main" id="{82CE57F1-2476-DA45-919A-1BAB351EF909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99" name="矩形: 圆角 15">
              <a:extLst>
                <a:ext uri="{FF2B5EF4-FFF2-40B4-BE49-F238E27FC236}">
                  <a16:creationId xmlns:a16="http://schemas.microsoft.com/office/drawing/2014/main" id="{CAD30589-5B36-D243-8FEE-C76B99286705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0" name="矩形: 圆角 16">
              <a:extLst>
                <a:ext uri="{FF2B5EF4-FFF2-40B4-BE49-F238E27FC236}">
                  <a16:creationId xmlns:a16="http://schemas.microsoft.com/office/drawing/2014/main" id="{FAADF5DE-CCCC-DF47-A736-088A19E54770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1" name="矩形: 圆角 17">
              <a:extLst>
                <a:ext uri="{FF2B5EF4-FFF2-40B4-BE49-F238E27FC236}">
                  <a16:creationId xmlns:a16="http://schemas.microsoft.com/office/drawing/2014/main" id="{588C5973-B17E-FD4B-959B-4D5CBE03FF6D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2" name="矩形: 圆角 18">
              <a:extLst>
                <a:ext uri="{FF2B5EF4-FFF2-40B4-BE49-F238E27FC236}">
                  <a16:creationId xmlns:a16="http://schemas.microsoft.com/office/drawing/2014/main" id="{58771DE0-9D78-AA43-BD33-621359F4A797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3" name="矩形: 圆角 19">
              <a:extLst>
                <a:ext uri="{FF2B5EF4-FFF2-40B4-BE49-F238E27FC236}">
                  <a16:creationId xmlns:a16="http://schemas.microsoft.com/office/drawing/2014/main" id="{3A9B9FC6-41DB-9943-BF6A-584EFC96EB18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4" name="矩形: 圆角 20">
              <a:extLst>
                <a:ext uri="{FF2B5EF4-FFF2-40B4-BE49-F238E27FC236}">
                  <a16:creationId xmlns:a16="http://schemas.microsoft.com/office/drawing/2014/main" id="{3A170E9A-4833-B84D-BBCB-9CDA169430C3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5" name="矩形: 圆角 21">
              <a:extLst>
                <a:ext uri="{FF2B5EF4-FFF2-40B4-BE49-F238E27FC236}">
                  <a16:creationId xmlns:a16="http://schemas.microsoft.com/office/drawing/2014/main" id="{09B28015-E9C6-9843-BD95-BCB5AC7B1D90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6" name="矩形: 圆角 22">
              <a:extLst>
                <a:ext uri="{FF2B5EF4-FFF2-40B4-BE49-F238E27FC236}">
                  <a16:creationId xmlns:a16="http://schemas.microsoft.com/office/drawing/2014/main" id="{436221F0-FE03-004C-AB88-BACA1D0ECA64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7" name="矩形: 圆角 23">
              <a:extLst>
                <a:ext uri="{FF2B5EF4-FFF2-40B4-BE49-F238E27FC236}">
                  <a16:creationId xmlns:a16="http://schemas.microsoft.com/office/drawing/2014/main" id="{EE762D70-61F7-404A-B1C5-45E551309432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9379297-52D0-224B-98C2-9C0958D21A27}"/>
              </a:ext>
            </a:extLst>
          </p:cNvPr>
          <p:cNvGrpSpPr/>
          <p:nvPr/>
        </p:nvGrpSpPr>
        <p:grpSpPr>
          <a:xfrm>
            <a:off x="9008907" y="3261813"/>
            <a:ext cx="826279" cy="160499"/>
            <a:chOff x="4234875" y="4140700"/>
            <a:chExt cx="766057" cy="138454"/>
          </a:xfrm>
        </p:grpSpPr>
        <p:sp>
          <p:nvSpPr>
            <p:cNvPr id="109" name="矩形: 圆角 12">
              <a:extLst>
                <a:ext uri="{FF2B5EF4-FFF2-40B4-BE49-F238E27FC236}">
                  <a16:creationId xmlns:a16="http://schemas.microsoft.com/office/drawing/2014/main" id="{4D7E5224-2295-2445-A11E-53AF0A40ACB2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0" name="矩形: 圆角 13">
              <a:extLst>
                <a:ext uri="{FF2B5EF4-FFF2-40B4-BE49-F238E27FC236}">
                  <a16:creationId xmlns:a16="http://schemas.microsoft.com/office/drawing/2014/main" id="{051F452A-DBC4-D04F-8A72-68514D16A9BE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1" name="矩形: 圆角 14">
              <a:extLst>
                <a:ext uri="{FF2B5EF4-FFF2-40B4-BE49-F238E27FC236}">
                  <a16:creationId xmlns:a16="http://schemas.microsoft.com/office/drawing/2014/main" id="{2893827B-115E-2240-9698-2BE9FF02FD62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2" name="矩形: 圆角 15">
              <a:extLst>
                <a:ext uri="{FF2B5EF4-FFF2-40B4-BE49-F238E27FC236}">
                  <a16:creationId xmlns:a16="http://schemas.microsoft.com/office/drawing/2014/main" id="{E15AE043-172D-F442-B56D-A34D661D7126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3" name="矩形: 圆角 16">
              <a:extLst>
                <a:ext uri="{FF2B5EF4-FFF2-40B4-BE49-F238E27FC236}">
                  <a16:creationId xmlns:a16="http://schemas.microsoft.com/office/drawing/2014/main" id="{36DE0B0F-223B-374E-9976-477E3298400F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4" name="矩形: 圆角 17">
              <a:extLst>
                <a:ext uri="{FF2B5EF4-FFF2-40B4-BE49-F238E27FC236}">
                  <a16:creationId xmlns:a16="http://schemas.microsoft.com/office/drawing/2014/main" id="{D56010FA-A39B-D84C-A6AD-C143FC86350F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5" name="矩形: 圆角 18">
              <a:extLst>
                <a:ext uri="{FF2B5EF4-FFF2-40B4-BE49-F238E27FC236}">
                  <a16:creationId xmlns:a16="http://schemas.microsoft.com/office/drawing/2014/main" id="{CA28BB13-EF24-E14A-B53B-DEFF96F0C6AC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6" name="矩形: 圆角 19">
              <a:extLst>
                <a:ext uri="{FF2B5EF4-FFF2-40B4-BE49-F238E27FC236}">
                  <a16:creationId xmlns:a16="http://schemas.microsoft.com/office/drawing/2014/main" id="{8D859735-A685-7C4D-9E98-562447B69AE2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7" name="矩形: 圆角 20">
              <a:extLst>
                <a:ext uri="{FF2B5EF4-FFF2-40B4-BE49-F238E27FC236}">
                  <a16:creationId xmlns:a16="http://schemas.microsoft.com/office/drawing/2014/main" id="{0724EBE8-B0AE-454D-83C8-78A30F87FC65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8" name="矩形: 圆角 21">
              <a:extLst>
                <a:ext uri="{FF2B5EF4-FFF2-40B4-BE49-F238E27FC236}">
                  <a16:creationId xmlns:a16="http://schemas.microsoft.com/office/drawing/2014/main" id="{E36CF93E-89D0-F749-A1A6-C2B1B3DBC64A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19" name="矩形: 圆角 22">
              <a:extLst>
                <a:ext uri="{FF2B5EF4-FFF2-40B4-BE49-F238E27FC236}">
                  <a16:creationId xmlns:a16="http://schemas.microsoft.com/office/drawing/2014/main" id="{8EBB33F8-E348-074C-9246-5B1BF35D78C1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20" name="矩形: 圆角 23">
              <a:extLst>
                <a:ext uri="{FF2B5EF4-FFF2-40B4-BE49-F238E27FC236}">
                  <a16:creationId xmlns:a16="http://schemas.microsoft.com/office/drawing/2014/main" id="{B7316DE1-5CC3-7E47-BD81-F1D7385DAAAE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1B2023A2-9DB0-4F47-9E82-A03E216C9976}"/>
              </a:ext>
            </a:extLst>
          </p:cNvPr>
          <p:cNvGrpSpPr/>
          <p:nvPr/>
        </p:nvGrpSpPr>
        <p:grpSpPr>
          <a:xfrm>
            <a:off x="7525209" y="3415788"/>
            <a:ext cx="826279" cy="160499"/>
            <a:chOff x="4234875" y="4140700"/>
            <a:chExt cx="766057" cy="138454"/>
          </a:xfrm>
        </p:grpSpPr>
        <p:sp>
          <p:nvSpPr>
            <p:cNvPr id="135" name="矩形: 圆角 12">
              <a:extLst>
                <a:ext uri="{FF2B5EF4-FFF2-40B4-BE49-F238E27FC236}">
                  <a16:creationId xmlns:a16="http://schemas.microsoft.com/office/drawing/2014/main" id="{19F24679-756E-A441-9C2B-3BE83659A1B6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6" name="矩形: 圆角 13">
              <a:extLst>
                <a:ext uri="{FF2B5EF4-FFF2-40B4-BE49-F238E27FC236}">
                  <a16:creationId xmlns:a16="http://schemas.microsoft.com/office/drawing/2014/main" id="{A6C90971-EE6E-464B-AEE5-D7FB41CA499C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7" name="矩形: 圆角 14">
              <a:extLst>
                <a:ext uri="{FF2B5EF4-FFF2-40B4-BE49-F238E27FC236}">
                  <a16:creationId xmlns:a16="http://schemas.microsoft.com/office/drawing/2014/main" id="{712FF612-2E43-254C-90B6-835FAD9AFB56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8" name="矩形: 圆角 15">
              <a:extLst>
                <a:ext uri="{FF2B5EF4-FFF2-40B4-BE49-F238E27FC236}">
                  <a16:creationId xmlns:a16="http://schemas.microsoft.com/office/drawing/2014/main" id="{90B71C18-577F-EC4D-8D25-0C2D63F44D15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9" name="矩形: 圆角 16">
              <a:extLst>
                <a:ext uri="{FF2B5EF4-FFF2-40B4-BE49-F238E27FC236}">
                  <a16:creationId xmlns:a16="http://schemas.microsoft.com/office/drawing/2014/main" id="{E2059167-52E5-4541-86D8-3753E2A00DF4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0" name="矩形: 圆角 17">
              <a:extLst>
                <a:ext uri="{FF2B5EF4-FFF2-40B4-BE49-F238E27FC236}">
                  <a16:creationId xmlns:a16="http://schemas.microsoft.com/office/drawing/2014/main" id="{DB934396-C2AC-584F-8372-688E92C146B7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1" name="矩形: 圆角 18">
              <a:extLst>
                <a:ext uri="{FF2B5EF4-FFF2-40B4-BE49-F238E27FC236}">
                  <a16:creationId xmlns:a16="http://schemas.microsoft.com/office/drawing/2014/main" id="{054C0476-1EF8-FD43-A1D7-06D0319E2839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2" name="矩形: 圆角 19">
              <a:extLst>
                <a:ext uri="{FF2B5EF4-FFF2-40B4-BE49-F238E27FC236}">
                  <a16:creationId xmlns:a16="http://schemas.microsoft.com/office/drawing/2014/main" id="{10AD59A4-996A-264D-A0B6-1C49AC0DAA39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3" name="矩形: 圆角 20">
              <a:extLst>
                <a:ext uri="{FF2B5EF4-FFF2-40B4-BE49-F238E27FC236}">
                  <a16:creationId xmlns:a16="http://schemas.microsoft.com/office/drawing/2014/main" id="{E2A58ABA-19A4-5F4A-B53E-71219FF00BB6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4" name="矩形: 圆角 21">
              <a:extLst>
                <a:ext uri="{FF2B5EF4-FFF2-40B4-BE49-F238E27FC236}">
                  <a16:creationId xmlns:a16="http://schemas.microsoft.com/office/drawing/2014/main" id="{689B0B99-9B40-9B46-BA40-CEB6FED27CC1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5" name="矩形: 圆角 22">
              <a:extLst>
                <a:ext uri="{FF2B5EF4-FFF2-40B4-BE49-F238E27FC236}">
                  <a16:creationId xmlns:a16="http://schemas.microsoft.com/office/drawing/2014/main" id="{33EF7D52-C73F-D245-A3A9-A5CF3514EBA9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46" name="矩形: 圆角 23">
              <a:extLst>
                <a:ext uri="{FF2B5EF4-FFF2-40B4-BE49-F238E27FC236}">
                  <a16:creationId xmlns:a16="http://schemas.microsoft.com/office/drawing/2014/main" id="{6FFB33A9-2379-8D4A-9466-9CD442602067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cxnSp>
        <p:nvCxnSpPr>
          <p:cNvPr id="147" name="连接符: 肘形 69">
            <a:extLst>
              <a:ext uri="{FF2B5EF4-FFF2-40B4-BE49-F238E27FC236}">
                <a16:creationId xmlns:a16="http://schemas.microsoft.com/office/drawing/2014/main" id="{612A58BB-DF55-5747-9140-C79374EA36C4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8506857" y="1962089"/>
            <a:ext cx="577898" cy="398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27">
            <a:extLst>
              <a:ext uri="{FF2B5EF4-FFF2-40B4-BE49-F238E27FC236}">
                <a16:creationId xmlns:a16="http://schemas.microsoft.com/office/drawing/2014/main" id="{5A5D45EA-EE0E-0A4E-87D6-2B13A149DBC9}"/>
              </a:ext>
            </a:extLst>
          </p:cNvPr>
          <p:cNvSpPr/>
          <p:nvPr/>
        </p:nvSpPr>
        <p:spPr>
          <a:xfrm>
            <a:off x="8131344" y="4304438"/>
            <a:ext cx="944340" cy="40915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ST</a:t>
            </a:r>
            <a:endParaRPr lang="zh-CN" altLang="en-US" sz="1000" b="1"/>
          </a:p>
        </p:txBody>
      </p:sp>
      <p:cxnSp>
        <p:nvCxnSpPr>
          <p:cNvPr id="159" name="连接符: 肘形 36">
            <a:extLst>
              <a:ext uri="{FF2B5EF4-FFF2-40B4-BE49-F238E27FC236}">
                <a16:creationId xmlns:a16="http://schemas.microsoft.com/office/drawing/2014/main" id="{0450C131-1143-5F43-9B78-8FF2137E6C5A}"/>
              </a:ext>
            </a:extLst>
          </p:cNvPr>
          <p:cNvCxnSpPr>
            <a:cxnSpLocks/>
            <a:stCxn id="25" idx="2"/>
            <a:endCxn id="149" idx="0"/>
          </p:cNvCxnSpPr>
          <p:nvPr/>
        </p:nvCxnSpPr>
        <p:spPr>
          <a:xfrm rot="16200000" flipH="1">
            <a:off x="8415764" y="4116688"/>
            <a:ext cx="368724" cy="6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142471-BE99-1445-B61B-65E1B3EA9726}"/>
              </a:ext>
            </a:extLst>
          </p:cNvPr>
          <p:cNvGrpSpPr/>
          <p:nvPr/>
        </p:nvGrpSpPr>
        <p:grpSpPr>
          <a:xfrm>
            <a:off x="8607677" y="339161"/>
            <a:ext cx="830522" cy="623967"/>
            <a:chOff x="6258988" y="1072265"/>
            <a:chExt cx="830522" cy="623967"/>
          </a:xfrm>
        </p:grpSpPr>
        <p:pic>
          <p:nvPicPr>
            <p:cNvPr id="64" name="Picture 8" descr="Server cloud - Free interface icons">
              <a:extLst>
                <a:ext uri="{FF2B5EF4-FFF2-40B4-BE49-F238E27FC236}">
                  <a16:creationId xmlns:a16="http://schemas.microsoft.com/office/drawing/2014/main" id="{9F481176-ACF5-4F8E-85BE-E4EB64231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988" y="1259538"/>
              <a:ext cx="830522" cy="436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1BE8A62-47E2-884E-8367-33C560BF1C51}"/>
                </a:ext>
              </a:extLst>
            </p:cNvPr>
            <p:cNvSpPr/>
            <p:nvPr/>
          </p:nvSpPr>
          <p:spPr>
            <a:xfrm>
              <a:off x="6397367" y="1072265"/>
              <a:ext cx="5790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/>
                <a:t>HUOBI</a:t>
              </a:r>
              <a:endParaRPr lang="zh-CN" altLang="en-US" sz="10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F3A2EB-4688-2349-A4E1-ECEF008AE7DF}"/>
              </a:ext>
            </a:extLst>
          </p:cNvPr>
          <p:cNvSpPr txBox="1"/>
          <p:nvPr/>
        </p:nvSpPr>
        <p:spPr>
          <a:xfrm>
            <a:off x="378768" y="2566581"/>
            <a:ext cx="621516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SHM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资源标识定义： </a:t>
            </a:r>
            <a:r>
              <a:rPr kumimoji="1" lang="en-US" altLang="zh-CN" sz="105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Z-XXXX-YY-T</a:t>
            </a:r>
          </a:p>
          <a:p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Z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：  周期类型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A-F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。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A-year, B-Month,  C –Week, D-day, E –hour, F : minute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XX: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周期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YY:  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交易所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, 1 –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okex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, 2 –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binance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, 3 –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houbi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, 4,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T: </a:t>
            </a:r>
            <a:r>
              <a:rPr kumimoji="1" lang="zh-CN" altLang="en-US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交易类型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 – sport , 2 – swap , 3 - futures</a:t>
            </a:r>
          </a:p>
          <a:p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F0001011 - 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okex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交易所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分钟周期</a:t>
            </a:r>
            <a:r>
              <a:rPr kumimoji="1" lang="en-US" altLang="zh-CN" sz="1050" dirty="0">
                <a:latin typeface="Ayuthaya" pitchFamily="2" charset="-34"/>
                <a:cs typeface="Ayuthaya" pitchFamily="2" charset="-34"/>
              </a:rPr>
              <a:t> spot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 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F0120021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binance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交易所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120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分钟周期</a:t>
            </a:r>
            <a:r>
              <a:rPr kumimoji="1" lang="en-US" altLang="zh-CN" sz="1050" dirty="0">
                <a:latin typeface="Ayuthaya" pitchFamily="2" charset="-34"/>
                <a:cs typeface="Ayuthaya" pitchFamily="2" charset="-34"/>
              </a:rPr>
              <a:t> spot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endParaRPr kumimoji="1" lang="en-US" altLang="zh-CN" sz="105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E0001012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–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okex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交易所 </a:t>
            </a:r>
            <a:r>
              <a:rPr kumimoji="1" lang="en-US" altLang="zh-CN" sz="105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小时周期</a:t>
            </a:r>
            <a:r>
              <a:rPr kumimoji="1" lang="en-US" altLang="zh-CN" sz="1050" dirty="0">
                <a:latin typeface="Ayuthaya" pitchFamily="2" charset="-34"/>
                <a:cs typeface="Ayuthaya" pitchFamily="2" charset="-34"/>
              </a:rPr>
              <a:t> swap</a:t>
            </a:r>
            <a:r>
              <a:rPr kumimoji="1" lang="zh-CN" altLang="en-US" sz="1050" dirty="0">
                <a:latin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05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kline</a:t>
            </a:r>
            <a:endParaRPr kumimoji="1" lang="zh-CN" altLang="en-US" sz="1050" dirty="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43BAF7-218A-2747-AD09-024833175000}"/>
              </a:ext>
            </a:extLst>
          </p:cNvPr>
          <p:cNvSpPr txBox="1"/>
          <p:nvPr/>
        </p:nvSpPr>
        <p:spPr>
          <a:xfrm>
            <a:off x="396433" y="1946459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u="sng" dirty="0"/>
              <a:t>周期 </a:t>
            </a:r>
            <a:r>
              <a:rPr kumimoji="1" lang="en-US" altLang="zh-CN" sz="1400" u="sng" dirty="0"/>
              <a:t>-&gt; </a:t>
            </a:r>
            <a:r>
              <a:rPr kumimoji="1" lang="zh-CN" altLang="en-US" sz="1400" u="sng" dirty="0"/>
              <a:t>交易所 </a:t>
            </a:r>
            <a:r>
              <a:rPr kumimoji="1" lang="en-US" altLang="zh-CN" sz="1400" u="sng" dirty="0"/>
              <a:t>-&gt;</a:t>
            </a:r>
            <a:r>
              <a:rPr kumimoji="1" lang="zh-CN" altLang="en-US" sz="1400" u="sng" dirty="0"/>
              <a:t>交易对</a:t>
            </a:r>
            <a:r>
              <a:rPr kumimoji="1" lang="en-US" altLang="zh-CN" sz="1400" u="sng" dirty="0"/>
              <a:t>-&gt;</a:t>
            </a:r>
            <a:r>
              <a:rPr kumimoji="1" lang="zh-CN" altLang="en-US" sz="1400" u="sng" dirty="0"/>
              <a:t> </a:t>
            </a:r>
            <a:r>
              <a:rPr kumimoji="1" lang="en-US" altLang="zh-CN" sz="1400" u="sng" dirty="0"/>
              <a:t>Kline</a:t>
            </a:r>
            <a:r>
              <a:rPr kumimoji="1" lang="zh-CN" altLang="en-US" sz="1400" u="sng" dirty="0"/>
              <a:t> 集合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79227F-7B75-3544-A9F6-D4E4D7BD58AB}"/>
              </a:ext>
            </a:extLst>
          </p:cNvPr>
          <p:cNvSpPr txBox="1"/>
          <p:nvPr/>
        </p:nvSpPr>
        <p:spPr>
          <a:xfrm>
            <a:off x="7239689" y="3176214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err="1"/>
              <a:t>btc</a:t>
            </a:r>
            <a:endParaRPr kumimoji="1" lang="zh-CN" altLang="en-US" sz="9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4D33B6E-397E-6240-826B-5A682A9BF70A}"/>
              </a:ext>
            </a:extLst>
          </p:cNvPr>
          <p:cNvSpPr txBox="1"/>
          <p:nvPr/>
        </p:nvSpPr>
        <p:spPr>
          <a:xfrm>
            <a:off x="7249284" y="337427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eth</a:t>
            </a:r>
            <a:endParaRPr kumimoji="1" lang="zh-CN" altLang="en-US" sz="900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573D43C-C940-7448-8710-F43A7D7A62BA}"/>
              </a:ext>
            </a:extLst>
          </p:cNvPr>
          <p:cNvSpPr txBox="1"/>
          <p:nvPr/>
        </p:nvSpPr>
        <p:spPr>
          <a:xfrm>
            <a:off x="8717619" y="3222208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err="1"/>
              <a:t>btc</a:t>
            </a:r>
            <a:endParaRPr kumimoji="1" lang="zh-CN" altLang="en-US" sz="9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3D1457FC-30A0-9E49-99FA-07B6885C6802}"/>
              </a:ext>
            </a:extLst>
          </p:cNvPr>
          <p:cNvSpPr txBox="1"/>
          <p:nvPr/>
        </p:nvSpPr>
        <p:spPr>
          <a:xfrm>
            <a:off x="8715215" y="3450538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eth</a:t>
            </a:r>
            <a:endParaRPr kumimoji="1" lang="zh-CN" altLang="en-US" sz="900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C45A955-3819-DC47-8D47-EE208C79AB04}"/>
              </a:ext>
            </a:extLst>
          </p:cNvPr>
          <p:cNvGrpSpPr/>
          <p:nvPr/>
        </p:nvGrpSpPr>
        <p:grpSpPr>
          <a:xfrm>
            <a:off x="9008907" y="3485705"/>
            <a:ext cx="826279" cy="160499"/>
            <a:chOff x="4234875" y="4140700"/>
            <a:chExt cx="766057" cy="138454"/>
          </a:xfrm>
        </p:grpSpPr>
        <p:sp>
          <p:nvSpPr>
            <p:cNvPr id="153" name="矩形: 圆角 12">
              <a:extLst>
                <a:ext uri="{FF2B5EF4-FFF2-40B4-BE49-F238E27FC236}">
                  <a16:creationId xmlns:a16="http://schemas.microsoft.com/office/drawing/2014/main" id="{2EDF268E-2F67-9A4F-9E47-07C404776737}"/>
                </a:ext>
              </a:extLst>
            </p:cNvPr>
            <p:cNvSpPr/>
            <p:nvPr/>
          </p:nvSpPr>
          <p:spPr>
            <a:xfrm>
              <a:off x="423487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4" name="矩形: 圆角 13">
              <a:extLst>
                <a:ext uri="{FF2B5EF4-FFF2-40B4-BE49-F238E27FC236}">
                  <a16:creationId xmlns:a16="http://schemas.microsoft.com/office/drawing/2014/main" id="{DE3FA791-DE01-114E-AE5A-8F191AF06F3A}"/>
                </a:ext>
              </a:extLst>
            </p:cNvPr>
            <p:cNvSpPr/>
            <p:nvPr/>
          </p:nvSpPr>
          <p:spPr>
            <a:xfrm>
              <a:off x="429949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5" name="矩形: 圆角 14">
              <a:extLst>
                <a:ext uri="{FF2B5EF4-FFF2-40B4-BE49-F238E27FC236}">
                  <a16:creationId xmlns:a16="http://schemas.microsoft.com/office/drawing/2014/main" id="{E18D7606-3066-234F-8240-98BE31698D88}"/>
                </a:ext>
              </a:extLst>
            </p:cNvPr>
            <p:cNvSpPr/>
            <p:nvPr/>
          </p:nvSpPr>
          <p:spPr>
            <a:xfrm>
              <a:off x="4364115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6" name="矩形: 圆角 15">
              <a:extLst>
                <a:ext uri="{FF2B5EF4-FFF2-40B4-BE49-F238E27FC236}">
                  <a16:creationId xmlns:a16="http://schemas.microsoft.com/office/drawing/2014/main" id="{9D399FAB-AD00-0547-BBDD-5EC8765662B0}"/>
                </a:ext>
              </a:extLst>
            </p:cNvPr>
            <p:cNvSpPr/>
            <p:nvPr/>
          </p:nvSpPr>
          <p:spPr>
            <a:xfrm>
              <a:off x="442375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7" name="矩形: 圆角 16">
              <a:extLst>
                <a:ext uri="{FF2B5EF4-FFF2-40B4-BE49-F238E27FC236}">
                  <a16:creationId xmlns:a16="http://schemas.microsoft.com/office/drawing/2014/main" id="{2325DCEF-D066-7F4A-BE73-F6BB3659BD87}"/>
                </a:ext>
              </a:extLst>
            </p:cNvPr>
            <p:cNvSpPr/>
            <p:nvPr/>
          </p:nvSpPr>
          <p:spPr>
            <a:xfrm>
              <a:off x="448837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8" name="矩形: 圆角 17">
              <a:extLst>
                <a:ext uri="{FF2B5EF4-FFF2-40B4-BE49-F238E27FC236}">
                  <a16:creationId xmlns:a16="http://schemas.microsoft.com/office/drawing/2014/main" id="{23C88F83-1121-EC49-92C2-E24ADD9A65E9}"/>
                </a:ext>
              </a:extLst>
            </p:cNvPr>
            <p:cNvSpPr/>
            <p:nvPr/>
          </p:nvSpPr>
          <p:spPr>
            <a:xfrm>
              <a:off x="4552991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0" name="矩形: 圆角 18">
              <a:extLst>
                <a:ext uri="{FF2B5EF4-FFF2-40B4-BE49-F238E27FC236}">
                  <a16:creationId xmlns:a16="http://schemas.microsoft.com/office/drawing/2014/main" id="{56929A44-C97C-A549-8299-6F129CC792F2}"/>
                </a:ext>
              </a:extLst>
            </p:cNvPr>
            <p:cNvSpPr/>
            <p:nvPr/>
          </p:nvSpPr>
          <p:spPr>
            <a:xfrm>
              <a:off x="461752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1" name="矩形: 圆角 19">
              <a:extLst>
                <a:ext uri="{FF2B5EF4-FFF2-40B4-BE49-F238E27FC236}">
                  <a16:creationId xmlns:a16="http://schemas.microsoft.com/office/drawing/2014/main" id="{23F15CEF-0641-2440-A6C3-A8924701067F}"/>
                </a:ext>
              </a:extLst>
            </p:cNvPr>
            <p:cNvSpPr/>
            <p:nvPr/>
          </p:nvSpPr>
          <p:spPr>
            <a:xfrm>
              <a:off x="468214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2" name="矩形: 圆角 20">
              <a:extLst>
                <a:ext uri="{FF2B5EF4-FFF2-40B4-BE49-F238E27FC236}">
                  <a16:creationId xmlns:a16="http://schemas.microsoft.com/office/drawing/2014/main" id="{4E856160-4E0A-354B-8BD0-908274CF214A}"/>
                </a:ext>
              </a:extLst>
            </p:cNvPr>
            <p:cNvSpPr/>
            <p:nvPr/>
          </p:nvSpPr>
          <p:spPr>
            <a:xfrm>
              <a:off x="4746764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3" name="矩形: 圆角 21">
              <a:extLst>
                <a:ext uri="{FF2B5EF4-FFF2-40B4-BE49-F238E27FC236}">
                  <a16:creationId xmlns:a16="http://schemas.microsoft.com/office/drawing/2014/main" id="{A1C3FFDA-DC54-9345-9024-207B3BCFE027}"/>
                </a:ext>
              </a:extLst>
            </p:cNvPr>
            <p:cNvSpPr/>
            <p:nvPr/>
          </p:nvSpPr>
          <p:spPr>
            <a:xfrm>
              <a:off x="480640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4" name="矩形: 圆角 22">
              <a:extLst>
                <a:ext uri="{FF2B5EF4-FFF2-40B4-BE49-F238E27FC236}">
                  <a16:creationId xmlns:a16="http://schemas.microsoft.com/office/drawing/2014/main" id="{AD5ED51F-1792-EF48-811A-475489C7FE57}"/>
                </a:ext>
              </a:extLst>
            </p:cNvPr>
            <p:cNvSpPr/>
            <p:nvPr/>
          </p:nvSpPr>
          <p:spPr>
            <a:xfrm>
              <a:off x="487102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65" name="矩形: 圆角 23">
              <a:extLst>
                <a:ext uri="{FF2B5EF4-FFF2-40B4-BE49-F238E27FC236}">
                  <a16:creationId xmlns:a16="http://schemas.microsoft.com/office/drawing/2014/main" id="{F3E1D870-4775-8240-A8BC-FE29B5D89F6F}"/>
                </a:ext>
              </a:extLst>
            </p:cNvPr>
            <p:cNvSpPr/>
            <p:nvPr/>
          </p:nvSpPr>
          <p:spPr>
            <a:xfrm>
              <a:off x="4935640" y="4140700"/>
              <a:ext cx="65292" cy="138454"/>
            </a:xfrm>
            <a:prstGeom prst="roundRect">
              <a:avLst>
                <a:gd name="adj" fmla="val 311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9718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333</Words>
  <Application>Microsoft Macintosh PowerPoint</Application>
  <PresentationFormat>宽屏</PresentationFormat>
  <Paragraphs>136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Ayuthaya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scott bin</cp:lastModifiedBy>
  <cp:revision>8</cp:revision>
  <dcterms:created xsi:type="dcterms:W3CDTF">2021-12-06T12:38:39Z</dcterms:created>
  <dcterms:modified xsi:type="dcterms:W3CDTF">2021-12-07T07:09:41Z</dcterms:modified>
</cp:coreProperties>
</file>