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4660"/>
  </p:normalViewPr>
  <p:slideViewPr>
    <p:cSldViewPr snapToGrid="0" showGuides="1">
      <p:cViewPr>
        <p:scale>
          <a:sx n="166" d="100"/>
          <a:sy n="166" d="100"/>
        </p:scale>
        <p:origin x="-688" y="0"/>
      </p:cViewPr>
      <p:guideLst>
        <p:guide orient="horz" pos="2082"/>
        <p:guide pos="37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8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hyperlink" Target="mailto:24509826@qq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1448435" y="556895"/>
            <a:ext cx="6833870" cy="5177155"/>
          </a:xfrm>
          <a:prstGeom prst="rect">
            <a:avLst/>
          </a:prstGeom>
          <a:solidFill>
            <a:schemeClr val="lt1"/>
          </a:solidFill>
          <a:ln w="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云形 31"/>
          <p:cNvSpPr/>
          <p:nvPr/>
        </p:nvSpPr>
        <p:spPr>
          <a:xfrm>
            <a:off x="6791960" y="3952240"/>
            <a:ext cx="816610" cy="38290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家庭网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24245" y="33058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InnerBox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472180" y="33058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OuterBox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425825" y="4334510"/>
            <a:ext cx="986790" cy="342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内网推流服务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86755" y="682625"/>
            <a:ext cx="692785" cy="3054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物业话机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150100" y="1161415"/>
            <a:ext cx="803910" cy="414655"/>
            <a:chOff x="10659" y="4547"/>
            <a:chExt cx="1430" cy="768"/>
          </a:xfrm>
        </p:grpSpPr>
        <p:sp>
          <p:nvSpPr>
            <p:cNvPr id="11" name="圆角矩形 10"/>
            <p:cNvSpPr/>
            <p:nvPr/>
          </p:nvSpPr>
          <p:spPr>
            <a:xfrm>
              <a:off x="10659" y="4547"/>
              <a:ext cx="1230" cy="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岗亭机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859" y="4747"/>
              <a:ext cx="1230" cy="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岗亭机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5712460" y="1337310"/>
            <a:ext cx="847725" cy="3460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NG-Proxy</a:t>
            </a:r>
          </a:p>
        </p:txBody>
      </p:sp>
      <p:cxnSp>
        <p:nvCxnSpPr>
          <p:cNvPr id="14" name="直接连接符 13"/>
          <p:cNvCxnSpPr>
            <a:stCxn id="13" idx="0"/>
            <a:endCxn id="10" idx="2"/>
          </p:cNvCxnSpPr>
          <p:nvPr/>
        </p:nvCxnSpPr>
        <p:spPr>
          <a:xfrm flipH="1" flipV="1">
            <a:off x="6133465" y="988060"/>
            <a:ext cx="3175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34815" y="1816100"/>
            <a:ext cx="986790" cy="4140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物业服务器</a:t>
            </a:r>
          </a:p>
        </p:txBody>
      </p:sp>
      <p:sp>
        <p:nvSpPr>
          <p:cNvPr id="16" name="流程图: 磁盘 15"/>
          <p:cNvSpPr/>
          <p:nvPr/>
        </p:nvSpPr>
        <p:spPr>
          <a:xfrm>
            <a:off x="3652520" y="819785"/>
            <a:ext cx="582295" cy="51752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392035" y="45631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室内屏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88405" y="45631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手机</a:t>
            </a:r>
          </a:p>
        </p:txBody>
      </p:sp>
      <p:cxnSp>
        <p:nvCxnSpPr>
          <p:cNvPr id="19" name="曲线连接符 18"/>
          <p:cNvCxnSpPr>
            <a:stCxn id="12" idx="2"/>
            <a:endCxn id="6" idx="3"/>
          </p:cNvCxnSpPr>
          <p:nvPr/>
        </p:nvCxnSpPr>
        <p:spPr>
          <a:xfrm rot="5400000">
            <a:off x="6252528" y="2149793"/>
            <a:ext cx="1929130" cy="78295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5" idx="2"/>
            <a:endCxn id="6" idx="0"/>
          </p:cNvCxnSpPr>
          <p:nvPr/>
        </p:nvCxnSpPr>
        <p:spPr>
          <a:xfrm rot="5400000" flipV="1">
            <a:off x="5038725" y="1919605"/>
            <a:ext cx="1075690" cy="16967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32" idx="1"/>
            <a:endCxn id="18" idx="0"/>
          </p:cNvCxnSpPr>
          <p:nvPr/>
        </p:nvCxnSpPr>
        <p:spPr>
          <a:xfrm rot="5400000">
            <a:off x="6830378" y="4193223"/>
            <a:ext cx="228600" cy="511175"/>
          </a:xfrm>
          <a:prstGeom prst="curvedConnector3">
            <a:avLst>
              <a:gd name="adj1" fmla="val 50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 flipV="1">
            <a:off x="7431088" y="4152583"/>
            <a:ext cx="228600" cy="592455"/>
          </a:xfrm>
          <a:prstGeom prst="curvedConnector3">
            <a:avLst>
              <a:gd name="adj1" fmla="val 50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0"/>
            <a:endCxn id="7" idx="2"/>
          </p:cNvCxnSpPr>
          <p:nvPr/>
        </p:nvCxnSpPr>
        <p:spPr>
          <a:xfrm rot="16200000" flipV="1">
            <a:off x="3581718" y="3997008"/>
            <a:ext cx="628650" cy="46355"/>
          </a:xfrm>
          <a:prstGeom prst="curvedConnector3">
            <a:avLst>
              <a:gd name="adj1" fmla="val 50051"/>
            </a:avLst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7" idx="3"/>
            <a:endCxn id="6" idx="1"/>
          </p:cNvCxnSpPr>
          <p:nvPr/>
        </p:nvCxnSpPr>
        <p:spPr>
          <a:xfrm>
            <a:off x="4273550" y="3505835"/>
            <a:ext cx="1750695" cy="31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3" idx="2"/>
            <a:endCxn id="6" idx="0"/>
          </p:cNvCxnSpPr>
          <p:nvPr/>
        </p:nvCxnSpPr>
        <p:spPr>
          <a:xfrm rot="5400000" flipV="1">
            <a:off x="5469573" y="2350453"/>
            <a:ext cx="1622425" cy="2882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2"/>
            <a:endCxn id="7" idx="0"/>
          </p:cNvCxnSpPr>
          <p:nvPr/>
        </p:nvCxnSpPr>
        <p:spPr>
          <a:xfrm rot="5400000">
            <a:off x="3762693" y="2340293"/>
            <a:ext cx="1075690" cy="855345"/>
          </a:xfrm>
          <a:prstGeom prst="curvedConnector3">
            <a:avLst>
              <a:gd name="adj1" fmla="val 49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6" idx="3"/>
            <a:endCxn id="15" idx="0"/>
          </p:cNvCxnSpPr>
          <p:nvPr/>
        </p:nvCxnSpPr>
        <p:spPr>
          <a:xfrm rot="5400000" flipV="1">
            <a:off x="4096703" y="1184593"/>
            <a:ext cx="478790" cy="784225"/>
          </a:xfrm>
          <a:prstGeom prst="curvedConnector3">
            <a:avLst>
              <a:gd name="adj1" fmla="val 49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58920" y="2279015"/>
            <a:ext cx="13385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管理查询；</a:t>
            </a:r>
          </a:p>
          <a:p>
            <a:r>
              <a:rPr lang="zh-CN" altLang="en-US" sz="700"/>
              <a:t>设备报警、状态、日志记录；</a:t>
            </a:r>
          </a:p>
          <a:p>
            <a:r>
              <a:rPr lang="zh-CN" altLang="en-US" sz="700"/>
              <a:t>影像存储</a:t>
            </a:r>
          </a:p>
        </p:txBody>
      </p:sp>
      <p:cxnSp>
        <p:nvCxnSpPr>
          <p:cNvPr id="33" name="曲线连接符 32"/>
          <p:cNvCxnSpPr>
            <a:stCxn id="32" idx="3"/>
            <a:endCxn id="6" idx="2"/>
          </p:cNvCxnSpPr>
          <p:nvPr/>
        </p:nvCxnSpPr>
        <p:spPr>
          <a:xfrm rot="16200000" flipV="1">
            <a:off x="6678613" y="3452178"/>
            <a:ext cx="267970" cy="775335"/>
          </a:xfrm>
          <a:prstGeom prst="curvedConnector3">
            <a:avLst>
              <a:gd name="adj1" fmla="val 54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8759190" y="1821815"/>
            <a:ext cx="986790" cy="4349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云</a:t>
            </a:r>
            <a:r>
              <a:rPr lang="en-US" altLang="zh-CN" sz="900"/>
              <a:t>App</a:t>
            </a:r>
            <a:r>
              <a:rPr lang="zh-CN" altLang="en-US" sz="900"/>
              <a:t>服务器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851900" y="402209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手机</a:t>
            </a:r>
          </a:p>
        </p:txBody>
      </p:sp>
      <p:cxnSp>
        <p:nvCxnSpPr>
          <p:cNvPr id="36" name="曲线连接符 35"/>
          <p:cNvCxnSpPr>
            <a:stCxn id="35" idx="0"/>
            <a:endCxn id="34" idx="2"/>
          </p:cNvCxnSpPr>
          <p:nvPr/>
        </p:nvCxnSpPr>
        <p:spPr>
          <a:xfrm rot="16200000">
            <a:off x="8369935" y="3139440"/>
            <a:ext cx="1765300" cy="3175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770620" y="5022215"/>
            <a:ext cx="986790" cy="4349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云</a:t>
            </a:r>
            <a:r>
              <a:rPr lang="zh-CN" sz="900"/>
              <a:t>推流服务器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0195560" y="1821815"/>
            <a:ext cx="98679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ASPN</a:t>
            </a:r>
          </a:p>
        </p:txBody>
      </p:sp>
      <p:cxnSp>
        <p:nvCxnSpPr>
          <p:cNvPr id="39" name="曲线连接符 38"/>
          <p:cNvCxnSpPr>
            <a:stCxn id="34" idx="1"/>
            <a:endCxn id="15" idx="3"/>
          </p:cNvCxnSpPr>
          <p:nvPr/>
        </p:nvCxnSpPr>
        <p:spPr>
          <a:xfrm rot="10800000">
            <a:off x="5221605" y="2023110"/>
            <a:ext cx="3537585" cy="16510"/>
          </a:xfrm>
          <a:prstGeom prst="curvedConnector3">
            <a:avLst>
              <a:gd name="adj1" fmla="val 49991"/>
            </a:avLst>
          </a:prstGeom>
          <a:ln w="6350" cmpd="sng">
            <a:solidFill>
              <a:srgbClr val="FF3300"/>
            </a:solidFill>
            <a:prstDash val="solid"/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5" idx="3"/>
            <a:endCxn id="38" idx="2"/>
          </p:cNvCxnSpPr>
          <p:nvPr/>
        </p:nvCxnSpPr>
        <p:spPr>
          <a:xfrm flipV="1">
            <a:off x="9653270" y="2256790"/>
            <a:ext cx="1035685" cy="1965325"/>
          </a:xfrm>
          <a:prstGeom prst="bentConnector2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8" idx="1"/>
            <a:endCxn id="34" idx="3"/>
          </p:cNvCxnSpPr>
          <p:nvPr/>
        </p:nvCxnSpPr>
        <p:spPr>
          <a:xfrm rot="10800000">
            <a:off x="9745980" y="2039620"/>
            <a:ext cx="449580" cy="3175"/>
          </a:xfrm>
          <a:prstGeom prst="curvedConnector2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888865" y="5062855"/>
            <a:ext cx="98679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NG-Proxy</a:t>
            </a:r>
          </a:p>
        </p:txBody>
      </p:sp>
      <p:cxnSp>
        <p:nvCxnSpPr>
          <p:cNvPr id="44" name="曲线连接符 43"/>
          <p:cNvCxnSpPr>
            <a:stCxn id="43" idx="0"/>
            <a:endCxn id="7" idx="3"/>
          </p:cNvCxnSpPr>
          <p:nvPr/>
        </p:nvCxnSpPr>
        <p:spPr>
          <a:xfrm rot="16200000" flipV="1">
            <a:off x="4049395" y="3729990"/>
            <a:ext cx="1557020" cy="1108710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3" idx="3"/>
            <a:endCxn id="37" idx="1"/>
          </p:cNvCxnSpPr>
          <p:nvPr/>
        </p:nvCxnSpPr>
        <p:spPr>
          <a:xfrm flipV="1">
            <a:off x="5875655" y="5240020"/>
            <a:ext cx="2894965" cy="13335"/>
          </a:xfrm>
          <a:prstGeom prst="curvedConnector3">
            <a:avLst>
              <a:gd name="adj1" fmla="val 50011"/>
            </a:avLst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7" idx="0"/>
            <a:endCxn id="35" idx="2"/>
          </p:cNvCxnSpPr>
          <p:nvPr/>
        </p:nvCxnSpPr>
        <p:spPr>
          <a:xfrm rot="16200000" flipV="1">
            <a:off x="8958263" y="4716463"/>
            <a:ext cx="600075" cy="11430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08910" y="1816100"/>
            <a:ext cx="986790" cy="4140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物业管理门户</a:t>
            </a:r>
          </a:p>
        </p:txBody>
      </p:sp>
      <p:cxnSp>
        <p:nvCxnSpPr>
          <p:cNvPr id="50" name="直接连接符 49"/>
          <p:cNvCxnSpPr>
            <a:stCxn id="49" idx="6"/>
            <a:endCxn id="48" idx="1"/>
          </p:cNvCxnSpPr>
          <p:nvPr/>
        </p:nvCxnSpPr>
        <p:spPr>
          <a:xfrm>
            <a:off x="2210435" y="2023110"/>
            <a:ext cx="4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6" idx="3"/>
            <a:endCxn id="48" idx="0"/>
          </p:cNvCxnSpPr>
          <p:nvPr/>
        </p:nvCxnSpPr>
        <p:spPr>
          <a:xfrm rot="5400000">
            <a:off x="3333750" y="1205865"/>
            <a:ext cx="478790" cy="7416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8" idx="3"/>
            <a:endCxn id="15" idx="1"/>
          </p:cNvCxnSpPr>
          <p:nvPr/>
        </p:nvCxnSpPr>
        <p:spPr>
          <a:xfrm>
            <a:off x="3695700" y="2023110"/>
            <a:ext cx="539115" cy="31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5961380" y="768985"/>
            <a:ext cx="692785" cy="3054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物业话机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364865" y="29991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状态查询</a:t>
            </a:r>
          </a:p>
          <a:p>
            <a:r>
              <a:rPr lang="zh-CN" altLang="en-US" sz="700"/>
              <a:t>设备控制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1835785" y="1730375"/>
            <a:ext cx="374650" cy="49974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曲线连接符 57"/>
          <p:cNvCxnSpPr>
            <a:stCxn id="6" idx="2"/>
            <a:endCxn id="9" idx="3"/>
          </p:cNvCxnSpPr>
          <p:nvPr/>
        </p:nvCxnSpPr>
        <p:spPr>
          <a:xfrm rot="5400000">
            <a:off x="5018723" y="3099753"/>
            <a:ext cx="800100" cy="2012315"/>
          </a:xfrm>
          <a:prstGeom prst="curvedConnector2">
            <a:avLst/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3" idx="0"/>
            <a:endCxn id="6" idx="1"/>
          </p:cNvCxnSpPr>
          <p:nvPr/>
        </p:nvCxnSpPr>
        <p:spPr>
          <a:xfrm rot="16200000">
            <a:off x="4924743" y="3963353"/>
            <a:ext cx="1557020" cy="641985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342947" y="1669734"/>
            <a:ext cx="12496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内网呼叫、报警、事件通知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251315" y="4651375"/>
            <a:ext cx="4495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流推送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089775" y="5299075"/>
            <a:ext cx="4495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流推送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866765" y="29991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状态查询</a:t>
            </a:r>
          </a:p>
          <a:p>
            <a:r>
              <a:rPr lang="zh-CN" altLang="en-US" sz="700"/>
              <a:t>设备控制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53870" y="2258695"/>
            <a:ext cx="5384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管理人员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804275" y="3705860"/>
            <a:ext cx="91884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上行： 开门、对讲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1448435" y="556895"/>
            <a:ext cx="6833870" cy="5177155"/>
          </a:xfrm>
          <a:prstGeom prst="rect">
            <a:avLst/>
          </a:prstGeom>
          <a:solidFill>
            <a:schemeClr val="lt1"/>
          </a:solidFill>
          <a:ln w="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云形 31"/>
          <p:cNvSpPr/>
          <p:nvPr/>
        </p:nvSpPr>
        <p:spPr>
          <a:xfrm>
            <a:off x="6791960" y="3952240"/>
            <a:ext cx="816610" cy="38290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家庭网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24245" y="33058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IB</a:t>
            </a:r>
          </a:p>
          <a:p>
            <a:pPr algn="ctr"/>
            <a:r>
              <a:rPr lang="zh-CN" altLang="en-US" sz="900" dirty="0"/>
              <a:t>室内机</a:t>
            </a:r>
            <a:endParaRPr lang="en-US" altLang="zh-CN" sz="900" dirty="0"/>
          </a:p>
        </p:txBody>
      </p:sp>
      <p:sp>
        <p:nvSpPr>
          <p:cNvPr id="7" name="圆角矩形 6"/>
          <p:cNvSpPr/>
          <p:nvPr/>
        </p:nvSpPr>
        <p:spPr>
          <a:xfrm>
            <a:off x="3472180" y="33058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OB</a:t>
            </a:r>
          </a:p>
          <a:p>
            <a:pPr algn="ctr"/>
            <a:r>
              <a:rPr lang="zh-CN" altLang="en-US" sz="900" dirty="0"/>
              <a:t>室外机</a:t>
            </a:r>
            <a:endParaRPr lang="en-US" altLang="zh-CN" sz="900" dirty="0"/>
          </a:p>
        </p:txBody>
      </p:sp>
      <p:sp>
        <p:nvSpPr>
          <p:cNvPr id="9" name="圆角矩形 8"/>
          <p:cNvSpPr/>
          <p:nvPr/>
        </p:nvSpPr>
        <p:spPr>
          <a:xfrm>
            <a:off x="3425825" y="4334510"/>
            <a:ext cx="986790" cy="342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STS</a:t>
            </a:r>
          </a:p>
          <a:p>
            <a:pPr algn="ctr"/>
            <a:r>
              <a:rPr lang="zh-CN" altLang="en-US" sz="900" dirty="0"/>
              <a:t>内网推流服务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86755" y="682625"/>
            <a:ext cx="692785" cy="3054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物业话机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150100" y="1161415"/>
            <a:ext cx="803910" cy="414655"/>
            <a:chOff x="10659" y="4547"/>
            <a:chExt cx="1430" cy="768"/>
          </a:xfrm>
        </p:grpSpPr>
        <p:sp>
          <p:nvSpPr>
            <p:cNvPr id="11" name="圆角矩形 10"/>
            <p:cNvSpPr/>
            <p:nvPr/>
          </p:nvSpPr>
          <p:spPr>
            <a:xfrm>
              <a:off x="10659" y="4547"/>
              <a:ext cx="1230" cy="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岗亭机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859" y="4747"/>
              <a:ext cx="1230" cy="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岗亭机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5712460" y="1337310"/>
            <a:ext cx="847725" cy="3460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</a:t>
            </a:r>
          </a:p>
        </p:txBody>
      </p:sp>
      <p:cxnSp>
        <p:nvCxnSpPr>
          <p:cNvPr id="14" name="直接连接符 13"/>
          <p:cNvCxnSpPr>
            <a:stCxn id="13" idx="0"/>
            <a:endCxn id="10" idx="2"/>
          </p:cNvCxnSpPr>
          <p:nvPr/>
        </p:nvCxnSpPr>
        <p:spPr>
          <a:xfrm flipH="1" flipV="1">
            <a:off x="6133465" y="988060"/>
            <a:ext cx="3175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34815" y="1816100"/>
            <a:ext cx="986790" cy="4140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PRS</a:t>
            </a:r>
          </a:p>
          <a:p>
            <a:pPr algn="ctr"/>
            <a:r>
              <a:rPr lang="zh-CN" altLang="en-US" sz="900" dirty="0"/>
              <a:t>物业服务器</a:t>
            </a:r>
          </a:p>
        </p:txBody>
      </p:sp>
      <p:sp>
        <p:nvSpPr>
          <p:cNvPr id="16" name="流程图: 磁盘 15"/>
          <p:cNvSpPr/>
          <p:nvPr/>
        </p:nvSpPr>
        <p:spPr>
          <a:xfrm>
            <a:off x="3652520" y="819785"/>
            <a:ext cx="582295" cy="51752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DB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7392035" y="45631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ISCR</a:t>
            </a:r>
          </a:p>
          <a:p>
            <a:pPr algn="ctr"/>
            <a:r>
              <a:rPr lang="zh-CN" altLang="en-US" sz="900" dirty="0"/>
              <a:t>室内屏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88405" y="456311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PHN</a:t>
            </a:r>
          </a:p>
          <a:p>
            <a:pPr algn="ctr"/>
            <a:r>
              <a:rPr lang="zh-CN" altLang="en-US" sz="900" dirty="0"/>
              <a:t>手机</a:t>
            </a:r>
          </a:p>
        </p:txBody>
      </p:sp>
      <p:cxnSp>
        <p:nvCxnSpPr>
          <p:cNvPr id="19" name="曲线连接符 18"/>
          <p:cNvCxnSpPr>
            <a:stCxn id="12" idx="2"/>
            <a:endCxn id="6" idx="3"/>
          </p:cNvCxnSpPr>
          <p:nvPr/>
        </p:nvCxnSpPr>
        <p:spPr>
          <a:xfrm rot="5400000">
            <a:off x="6252528" y="2149793"/>
            <a:ext cx="1929130" cy="78295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5" idx="2"/>
            <a:endCxn id="6" idx="0"/>
          </p:cNvCxnSpPr>
          <p:nvPr/>
        </p:nvCxnSpPr>
        <p:spPr>
          <a:xfrm rot="5400000" flipV="1">
            <a:off x="5038725" y="1919605"/>
            <a:ext cx="1075690" cy="16967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32" idx="1"/>
            <a:endCxn id="18" idx="0"/>
          </p:cNvCxnSpPr>
          <p:nvPr/>
        </p:nvCxnSpPr>
        <p:spPr>
          <a:xfrm rot="5400000">
            <a:off x="6830378" y="4193223"/>
            <a:ext cx="228600" cy="511175"/>
          </a:xfrm>
          <a:prstGeom prst="curvedConnector3">
            <a:avLst>
              <a:gd name="adj1" fmla="val 50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 flipV="1">
            <a:off x="7431088" y="4152583"/>
            <a:ext cx="228600" cy="592455"/>
          </a:xfrm>
          <a:prstGeom prst="curvedConnector3">
            <a:avLst>
              <a:gd name="adj1" fmla="val 50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0"/>
            <a:endCxn id="7" idx="2"/>
          </p:cNvCxnSpPr>
          <p:nvPr/>
        </p:nvCxnSpPr>
        <p:spPr>
          <a:xfrm rot="16200000" flipV="1">
            <a:off x="3581718" y="3997008"/>
            <a:ext cx="628650" cy="46355"/>
          </a:xfrm>
          <a:prstGeom prst="curvedConnector3">
            <a:avLst>
              <a:gd name="adj1" fmla="val 50051"/>
            </a:avLst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7" idx="3"/>
            <a:endCxn id="6" idx="1"/>
          </p:cNvCxnSpPr>
          <p:nvPr/>
        </p:nvCxnSpPr>
        <p:spPr>
          <a:xfrm>
            <a:off x="4273550" y="3505835"/>
            <a:ext cx="1750695" cy="31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3" idx="2"/>
            <a:endCxn id="6" idx="0"/>
          </p:cNvCxnSpPr>
          <p:nvPr/>
        </p:nvCxnSpPr>
        <p:spPr>
          <a:xfrm rot="5400000" flipV="1">
            <a:off x="5469573" y="2350453"/>
            <a:ext cx="1622425" cy="2882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2"/>
            <a:endCxn id="7" idx="0"/>
          </p:cNvCxnSpPr>
          <p:nvPr/>
        </p:nvCxnSpPr>
        <p:spPr>
          <a:xfrm rot="5400000">
            <a:off x="3762693" y="2340293"/>
            <a:ext cx="1075690" cy="855345"/>
          </a:xfrm>
          <a:prstGeom prst="curvedConnector3">
            <a:avLst>
              <a:gd name="adj1" fmla="val 49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6" idx="3"/>
            <a:endCxn id="15" idx="0"/>
          </p:cNvCxnSpPr>
          <p:nvPr/>
        </p:nvCxnSpPr>
        <p:spPr>
          <a:xfrm rot="5400000" flipV="1">
            <a:off x="4096703" y="1184593"/>
            <a:ext cx="478790" cy="784225"/>
          </a:xfrm>
          <a:prstGeom prst="curvedConnector3">
            <a:avLst>
              <a:gd name="adj1" fmla="val 49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58920" y="2279015"/>
            <a:ext cx="13385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管理查询；</a:t>
            </a:r>
          </a:p>
          <a:p>
            <a:r>
              <a:rPr lang="zh-CN" altLang="en-US" sz="700"/>
              <a:t>设备报警、状态、日志记录；</a:t>
            </a:r>
          </a:p>
          <a:p>
            <a:r>
              <a:rPr lang="zh-CN" altLang="en-US" sz="700"/>
              <a:t>影像存储</a:t>
            </a:r>
          </a:p>
        </p:txBody>
      </p:sp>
      <p:cxnSp>
        <p:nvCxnSpPr>
          <p:cNvPr id="33" name="曲线连接符 32"/>
          <p:cNvCxnSpPr>
            <a:stCxn id="32" idx="3"/>
            <a:endCxn id="6" idx="2"/>
          </p:cNvCxnSpPr>
          <p:nvPr/>
        </p:nvCxnSpPr>
        <p:spPr>
          <a:xfrm rot="16200000" flipV="1">
            <a:off x="6678613" y="3452178"/>
            <a:ext cx="267970" cy="775335"/>
          </a:xfrm>
          <a:prstGeom prst="curvedConnector3">
            <a:avLst>
              <a:gd name="adj1" fmla="val 54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8759190" y="1821815"/>
            <a:ext cx="986790" cy="4349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CAS</a:t>
            </a:r>
          </a:p>
          <a:p>
            <a:pPr algn="ctr"/>
            <a:r>
              <a:rPr lang="zh-CN" altLang="en-US" sz="900" dirty="0"/>
              <a:t>云</a:t>
            </a:r>
            <a:r>
              <a:rPr lang="en-US" altLang="zh-CN" sz="900" dirty="0"/>
              <a:t>App</a:t>
            </a:r>
            <a:r>
              <a:rPr lang="zh-CN" altLang="en-US" sz="900" dirty="0"/>
              <a:t>服务器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851900" y="4022090"/>
            <a:ext cx="80137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PHN</a:t>
            </a:r>
          </a:p>
          <a:p>
            <a:pPr algn="ctr"/>
            <a:r>
              <a:rPr lang="zh-CN" altLang="en-US" sz="900" dirty="0"/>
              <a:t>手机</a:t>
            </a:r>
          </a:p>
        </p:txBody>
      </p:sp>
      <p:cxnSp>
        <p:nvCxnSpPr>
          <p:cNvPr id="36" name="曲线连接符 35"/>
          <p:cNvCxnSpPr>
            <a:stCxn id="35" idx="0"/>
            <a:endCxn id="34" idx="2"/>
          </p:cNvCxnSpPr>
          <p:nvPr/>
        </p:nvCxnSpPr>
        <p:spPr>
          <a:xfrm rot="16200000">
            <a:off x="8369935" y="3139440"/>
            <a:ext cx="1765300" cy="3175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770620" y="5022215"/>
            <a:ext cx="986790" cy="4349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CSTS</a:t>
            </a:r>
          </a:p>
          <a:p>
            <a:pPr algn="ctr"/>
            <a:r>
              <a:rPr lang="zh-CN" altLang="en-US" sz="900" dirty="0"/>
              <a:t>云</a:t>
            </a:r>
            <a:r>
              <a:rPr lang="zh-CN" sz="900" dirty="0"/>
              <a:t>推流服务器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0195560" y="1821815"/>
            <a:ext cx="98679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ASPN</a:t>
            </a:r>
          </a:p>
        </p:txBody>
      </p:sp>
      <p:cxnSp>
        <p:nvCxnSpPr>
          <p:cNvPr id="39" name="曲线连接符 38"/>
          <p:cNvCxnSpPr>
            <a:stCxn id="34" idx="1"/>
            <a:endCxn id="15" idx="3"/>
          </p:cNvCxnSpPr>
          <p:nvPr/>
        </p:nvCxnSpPr>
        <p:spPr>
          <a:xfrm rot="10800000">
            <a:off x="5221605" y="2023110"/>
            <a:ext cx="3537585" cy="16510"/>
          </a:xfrm>
          <a:prstGeom prst="curvedConnector3">
            <a:avLst>
              <a:gd name="adj1" fmla="val 49991"/>
            </a:avLst>
          </a:prstGeom>
          <a:ln w="6350" cmpd="sng">
            <a:solidFill>
              <a:srgbClr val="FF3300"/>
            </a:solidFill>
            <a:prstDash val="solid"/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5" idx="3"/>
            <a:endCxn id="38" idx="2"/>
          </p:cNvCxnSpPr>
          <p:nvPr/>
        </p:nvCxnSpPr>
        <p:spPr>
          <a:xfrm flipV="1">
            <a:off x="9653270" y="2256790"/>
            <a:ext cx="1035685" cy="1965325"/>
          </a:xfrm>
          <a:prstGeom prst="bentConnector2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8" idx="1"/>
            <a:endCxn id="34" idx="3"/>
          </p:cNvCxnSpPr>
          <p:nvPr/>
        </p:nvCxnSpPr>
        <p:spPr>
          <a:xfrm rot="10800000">
            <a:off x="9745980" y="2039620"/>
            <a:ext cx="449580" cy="3175"/>
          </a:xfrm>
          <a:prstGeom prst="curvedConnector2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888865" y="5062855"/>
            <a:ext cx="98679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</a:t>
            </a:r>
          </a:p>
          <a:p>
            <a:pPr algn="ctr"/>
            <a:r>
              <a:rPr lang="zh-CN" altLang="en-US" sz="900" dirty="0"/>
              <a:t>反向</a:t>
            </a:r>
            <a:r>
              <a:rPr lang="en-US" altLang="zh-CN" sz="900" dirty="0"/>
              <a:t>/</a:t>
            </a:r>
            <a:r>
              <a:rPr lang="zh-CN" altLang="en-US" sz="900" dirty="0"/>
              <a:t>代理</a:t>
            </a:r>
            <a:endParaRPr lang="en-US" altLang="zh-CN" sz="900" dirty="0"/>
          </a:p>
        </p:txBody>
      </p:sp>
      <p:cxnSp>
        <p:nvCxnSpPr>
          <p:cNvPr id="44" name="曲线连接符 43"/>
          <p:cNvCxnSpPr>
            <a:stCxn id="43" idx="0"/>
            <a:endCxn id="7" idx="3"/>
          </p:cNvCxnSpPr>
          <p:nvPr/>
        </p:nvCxnSpPr>
        <p:spPr>
          <a:xfrm rot="16200000" flipV="1">
            <a:off x="4049395" y="3729990"/>
            <a:ext cx="1557020" cy="1108710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3" idx="3"/>
            <a:endCxn id="37" idx="1"/>
          </p:cNvCxnSpPr>
          <p:nvPr/>
        </p:nvCxnSpPr>
        <p:spPr>
          <a:xfrm flipV="1">
            <a:off x="5875655" y="5240020"/>
            <a:ext cx="2894965" cy="13335"/>
          </a:xfrm>
          <a:prstGeom prst="curvedConnector3">
            <a:avLst>
              <a:gd name="adj1" fmla="val 50011"/>
            </a:avLst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7" idx="0"/>
            <a:endCxn id="35" idx="2"/>
          </p:cNvCxnSpPr>
          <p:nvPr/>
        </p:nvCxnSpPr>
        <p:spPr>
          <a:xfrm rot="16200000" flipV="1">
            <a:off x="8958263" y="4716463"/>
            <a:ext cx="600075" cy="11430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08910" y="1816100"/>
            <a:ext cx="986790" cy="4140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PROTAL</a:t>
            </a:r>
          </a:p>
          <a:p>
            <a:pPr algn="ctr"/>
            <a:r>
              <a:rPr lang="zh-CN" altLang="en-US" sz="900" dirty="0"/>
              <a:t>物业管理门户</a:t>
            </a:r>
          </a:p>
        </p:txBody>
      </p:sp>
      <p:cxnSp>
        <p:nvCxnSpPr>
          <p:cNvPr id="50" name="直接连接符 49"/>
          <p:cNvCxnSpPr>
            <a:stCxn id="49" idx="6"/>
            <a:endCxn id="48" idx="1"/>
          </p:cNvCxnSpPr>
          <p:nvPr/>
        </p:nvCxnSpPr>
        <p:spPr>
          <a:xfrm>
            <a:off x="2210435" y="2023110"/>
            <a:ext cx="4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6" idx="3"/>
            <a:endCxn id="48" idx="0"/>
          </p:cNvCxnSpPr>
          <p:nvPr/>
        </p:nvCxnSpPr>
        <p:spPr>
          <a:xfrm rot="5400000">
            <a:off x="3333750" y="1205865"/>
            <a:ext cx="478790" cy="7416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8" idx="3"/>
            <a:endCxn id="15" idx="1"/>
          </p:cNvCxnSpPr>
          <p:nvPr/>
        </p:nvCxnSpPr>
        <p:spPr>
          <a:xfrm>
            <a:off x="3695700" y="2023110"/>
            <a:ext cx="539115" cy="31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5961380" y="768985"/>
            <a:ext cx="692785" cy="3054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物业话机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364865" y="29991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状态查询</a:t>
            </a:r>
          </a:p>
          <a:p>
            <a:r>
              <a:rPr lang="zh-CN" altLang="en-US" sz="700"/>
              <a:t>设备控制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1835785" y="1730375"/>
            <a:ext cx="374650" cy="49974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曲线连接符 57"/>
          <p:cNvCxnSpPr>
            <a:stCxn id="6" idx="2"/>
            <a:endCxn id="9" idx="3"/>
          </p:cNvCxnSpPr>
          <p:nvPr/>
        </p:nvCxnSpPr>
        <p:spPr>
          <a:xfrm rot="5400000">
            <a:off x="5018723" y="3099753"/>
            <a:ext cx="800100" cy="2012315"/>
          </a:xfrm>
          <a:prstGeom prst="curvedConnector2">
            <a:avLst/>
          </a:prstGeom>
          <a:ln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3" idx="0"/>
            <a:endCxn id="6" idx="1"/>
          </p:cNvCxnSpPr>
          <p:nvPr/>
        </p:nvCxnSpPr>
        <p:spPr>
          <a:xfrm rot="16200000">
            <a:off x="4924743" y="3963353"/>
            <a:ext cx="1557020" cy="641985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342947" y="1669734"/>
            <a:ext cx="12496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内网呼叫、报警、事件通知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251315" y="4651375"/>
            <a:ext cx="4495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流推送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089775" y="5299075"/>
            <a:ext cx="4495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流推送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866765" y="29991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状态查询</a:t>
            </a:r>
          </a:p>
          <a:p>
            <a:r>
              <a:rPr lang="zh-CN" altLang="en-US" sz="700"/>
              <a:t>设备控制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53870" y="2258695"/>
            <a:ext cx="5384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管理人员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804275" y="3705860"/>
            <a:ext cx="91884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上行： 开门、对讲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603884-9FAF-8748-BEE0-1339886A7C2B}"/>
              </a:ext>
            </a:extLst>
          </p:cNvPr>
          <p:cNvSpPr/>
          <p:nvPr/>
        </p:nvSpPr>
        <p:spPr>
          <a:xfrm>
            <a:off x="1562224" y="4111466"/>
            <a:ext cx="2069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IB    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室内机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OB  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室外机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PRS 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物业服务器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STS 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中心推流服务器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ISCR  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室内屏设备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CAS 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云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app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服务器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CSTS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云推流服务器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ASPN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苹果推送服务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PHN  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yuthaya" pitchFamily="2" charset="-34"/>
                <a:cs typeface="Ayuthaya" pitchFamily="2" charset="-34"/>
              </a:rPr>
              <a:t>业主手机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711B87-5081-9E42-88FB-AB02092AC7BE}"/>
              </a:ext>
            </a:extLst>
          </p:cNvPr>
          <p:cNvSpPr txBox="1"/>
          <p:nvPr/>
        </p:nvSpPr>
        <p:spPr>
          <a:xfrm>
            <a:off x="785385" y="14287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绿城智慧小区可视对讲系统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AED84B-B132-C648-A44A-1CFBD753969F}"/>
              </a:ext>
            </a:extLst>
          </p:cNvPr>
          <p:cNvSpPr txBox="1"/>
          <p:nvPr/>
        </p:nvSpPr>
        <p:spPr>
          <a:xfrm>
            <a:off x="9325596" y="114074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Scott</a:t>
            </a:r>
          </a:p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24509826@qq.com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13916624477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0A5627FE-93AF-2A48-862F-674E422B7C35}"/>
              </a:ext>
            </a:extLst>
          </p:cNvPr>
          <p:cNvSpPr/>
          <p:nvPr/>
        </p:nvSpPr>
        <p:spPr>
          <a:xfrm>
            <a:off x="6562726" y="1892300"/>
            <a:ext cx="556896" cy="2940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</a:t>
            </a:r>
          </a:p>
          <a:p>
            <a:pPr algn="ctr"/>
            <a:r>
              <a:rPr lang="en-US" altLang="zh-CN" sz="900" dirty="0"/>
              <a:t>SSH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519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187</Words>
  <Application>Microsoft Macintosh PowerPoint</Application>
  <PresentationFormat>宽屏</PresentationFormat>
  <Paragraphs>88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Ayuthaya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Z0299</cp:lastModifiedBy>
  <cp:revision>413</cp:revision>
  <dcterms:created xsi:type="dcterms:W3CDTF">2017-08-03T09:01:00Z</dcterms:created>
  <dcterms:modified xsi:type="dcterms:W3CDTF">2019-03-31T17:31:27Z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