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6405"/>
  </p:normalViewPr>
  <p:slideViewPr>
    <p:cSldViewPr snapToGrid="0">
      <p:cViewPr>
        <p:scale>
          <a:sx n="130" d="100"/>
          <a:sy n="130" d="100"/>
        </p:scale>
        <p:origin x="8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4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4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3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3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1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52E4-A803-4722-87B9-F8807506504E}" type="datetimeFigureOut">
              <a:rPr lang="zh-CN" altLang="en-US" smtClean="0"/>
              <a:t>16/9/14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7D2E-2CF9-46C8-84E5-1A6CA067C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26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84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342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200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05814" y="2201104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70742" y="304235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magic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48414" y="3390050"/>
            <a:ext cx="70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p_size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750930" y="2949430"/>
            <a:ext cx="981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compress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57859" y="3380906"/>
            <a:ext cx="822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encrypt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205814" y="3118439"/>
            <a:ext cx="789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version</a:t>
            </a:r>
            <a:endParaRPr lang="zh-CN" altLang="en-US" sz="1600" dirty="0"/>
          </a:p>
        </p:txBody>
      </p:sp>
      <p:cxnSp>
        <p:nvCxnSpPr>
          <p:cNvPr id="18" name="直接连接符 17"/>
          <p:cNvCxnSpPr>
            <a:stCxn id="10" idx="0"/>
            <a:endCxn id="5" idx="2"/>
          </p:cNvCxnSpPr>
          <p:nvPr/>
        </p:nvCxnSpPr>
        <p:spPr>
          <a:xfrm flipH="1" flipV="1">
            <a:off x="1805514" y="2713168"/>
            <a:ext cx="2821" cy="32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0"/>
          </p:cNvCxnSpPr>
          <p:nvPr/>
        </p:nvCxnSpPr>
        <p:spPr>
          <a:xfrm flipH="1" flipV="1">
            <a:off x="2496107" y="2721296"/>
            <a:ext cx="2820" cy="66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181907" y="2707975"/>
            <a:ext cx="0" cy="34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548714" y="2730214"/>
            <a:ext cx="0" cy="389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0"/>
            <a:endCxn id="8" idx="2"/>
          </p:cNvCxnSpPr>
          <p:nvPr/>
        </p:nvCxnSpPr>
        <p:spPr>
          <a:xfrm flipH="1" flipV="1">
            <a:off x="3862914" y="2713168"/>
            <a:ext cx="6340" cy="667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891614" y="2201104"/>
            <a:ext cx="23388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payload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244600" y="3250101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0xEFD2BB99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22090" y="3177463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ZLIB/BZIP2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27622" y="3366908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accent1">
                    <a:lumMod val="75000"/>
                  </a:schemeClr>
                </a:solidFill>
              </a:rPr>
              <a:t>0x00000100</a:t>
            </a:r>
            <a:endParaRPr lang="zh-CN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左大括号 34"/>
          <p:cNvSpPr/>
          <p:nvPr/>
        </p:nvSpPr>
        <p:spPr>
          <a:xfrm rot="5400000">
            <a:off x="4486009" y="-635465"/>
            <a:ext cx="404354" cy="5084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37673" y="1403343"/>
            <a:ext cx="701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p_size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88120" y="4503408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600" dirty="0"/>
              <a:t>消息格式</a:t>
            </a:r>
          </a:p>
        </p:txBody>
      </p:sp>
      <p:sp>
        <p:nvSpPr>
          <p:cNvPr id="26" name="矩形 25"/>
          <p:cNvSpPr/>
          <p:nvPr/>
        </p:nvSpPr>
        <p:spPr>
          <a:xfrm>
            <a:off x="19578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36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3294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0152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7010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868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0726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758406" y="4672685"/>
            <a:ext cx="685800" cy="512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444206" y="4672685"/>
            <a:ext cx="13670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extradata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811238" y="4672685"/>
            <a:ext cx="1367032" cy="512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parameters</a:t>
            </a:r>
            <a:endParaRPr lang="zh-CN" altLang="en-US" dirty="0"/>
          </a:p>
        </p:txBody>
      </p:sp>
      <p:sp>
        <p:nvSpPr>
          <p:cNvPr id="2" name="右中括号 1"/>
          <p:cNvSpPr/>
          <p:nvPr/>
        </p:nvSpPr>
        <p:spPr>
          <a:xfrm rot="16200000">
            <a:off x="5951882" y="345559"/>
            <a:ext cx="232311" cy="8220464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5" idx="2"/>
            <a:endCxn id="2" idx="2"/>
          </p:cNvCxnSpPr>
          <p:nvPr/>
        </p:nvCxnSpPr>
        <p:spPr>
          <a:xfrm>
            <a:off x="6061030" y="2713168"/>
            <a:ext cx="7008" cy="162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857217" y="5573097"/>
            <a:ext cx="89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msgtype</a:t>
            </a:r>
            <a:endParaRPr lang="zh-CN" alt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444412" y="6055856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sequence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227060" y="5561157"/>
            <a:ext cx="832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dirty="0"/>
              <a:t>calltype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043363" y="602913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dirty="0"/>
              <a:t>ifidx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749136" y="5637412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opidx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374998" y="6025535"/>
            <a:ext cx="832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errcode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986366" y="5619699"/>
            <a:ext cx="10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paramsize</a:t>
            </a:r>
            <a:endParaRPr lang="zh-CN" altLang="en-US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6758406" y="6032568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Call_id</a:t>
            </a:r>
            <a:endParaRPr lang="zh-CN" altLang="en-US" sz="1600" dirty="0"/>
          </a:p>
        </p:txBody>
      </p:sp>
      <p:cxnSp>
        <p:nvCxnSpPr>
          <p:cNvPr id="51" name="直接连接符 50"/>
          <p:cNvCxnSpPr>
            <a:stCxn id="43" idx="0"/>
            <a:endCxn id="26" idx="2"/>
          </p:cNvCxnSpPr>
          <p:nvPr/>
        </p:nvCxnSpPr>
        <p:spPr>
          <a:xfrm flipH="1" flipV="1">
            <a:off x="2300706" y="5184749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2986836" y="5209621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88119" y="900287"/>
            <a:ext cx="2336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TCE</a:t>
            </a:r>
            <a:r>
              <a:rPr lang="zh-CN" altLang="en-US" sz="1600" dirty="0"/>
              <a:t>通信消息协议头定义</a:t>
            </a: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669795" y="5192122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5038884" y="5199495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6407973" y="5206868"/>
            <a:ext cx="3172" cy="38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4334239" y="5170403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5729706" y="5170403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7125173" y="5170403"/>
            <a:ext cx="0" cy="89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103204" y="2191721"/>
            <a:ext cx="39190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>
                <a:solidFill>
                  <a:srgbClr val="C00000"/>
                </a:solidFill>
              </a:rPr>
              <a:t>Msgtype – RPC(0)</a:t>
            </a: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Sequence – </a:t>
            </a:r>
            <a:r>
              <a:rPr lang="zh-CN" altLang="en-US" sz="1200" b="1" i="1" dirty="0">
                <a:solidFill>
                  <a:srgbClr val="C00000"/>
                </a:solidFill>
              </a:rPr>
              <a:t>自增消息流水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Calltype – </a:t>
            </a:r>
            <a:r>
              <a:rPr lang="zh-CN" altLang="en-US" sz="1200" b="1" i="1" dirty="0">
                <a:solidFill>
                  <a:srgbClr val="C00000"/>
                </a:solidFill>
              </a:rPr>
              <a:t>消息传送类型</a:t>
            </a:r>
            <a:r>
              <a:rPr lang="en-US" altLang="zh-CN" sz="1200" b="1" i="1" dirty="0">
                <a:solidFill>
                  <a:srgbClr val="C00000"/>
                </a:solidFill>
              </a:rPr>
              <a:t>( CALL/RETURN/ONEWAY/ASYNC)</a:t>
            </a: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Ifidx – </a:t>
            </a:r>
            <a:r>
              <a:rPr lang="zh-CN" altLang="en-US" sz="1200" b="1" i="1" dirty="0">
                <a:solidFill>
                  <a:srgbClr val="C00000"/>
                </a:solidFill>
              </a:rPr>
              <a:t>调用接口编号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Opidx – </a:t>
            </a:r>
            <a:r>
              <a:rPr lang="zh-CN" altLang="en-US" sz="1200" b="1" i="1" dirty="0">
                <a:solidFill>
                  <a:srgbClr val="C00000"/>
                </a:solidFill>
              </a:rPr>
              <a:t>接口内函数编号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Errcode – </a:t>
            </a:r>
            <a:r>
              <a:rPr lang="zh-CN" altLang="en-US" sz="1200" b="1" i="1" dirty="0">
                <a:solidFill>
                  <a:srgbClr val="C00000"/>
                </a:solidFill>
              </a:rPr>
              <a:t>错误代码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Paramsize – rpc</a:t>
            </a:r>
            <a:r>
              <a:rPr lang="zh-CN" altLang="en-US" sz="1200" b="1" i="1" dirty="0">
                <a:solidFill>
                  <a:srgbClr val="C00000"/>
                </a:solidFill>
              </a:rPr>
              <a:t>调用的参数个数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Call_id – </a:t>
            </a:r>
            <a:r>
              <a:rPr lang="zh-CN" altLang="en-US" sz="1200" b="1" i="1" dirty="0">
                <a:solidFill>
                  <a:srgbClr val="C00000"/>
                </a:solidFill>
              </a:rPr>
              <a:t>调用者类型定义 </a:t>
            </a:r>
            <a:endParaRPr lang="en-US" altLang="zh-CN" sz="1200" b="1" i="1" dirty="0">
              <a:solidFill>
                <a:srgbClr val="C00000"/>
              </a:solidFill>
            </a:endParaRP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Extradata – </a:t>
            </a:r>
            <a:r>
              <a:rPr lang="zh-CN" altLang="en-US" sz="1200" b="1" i="1" dirty="0">
                <a:solidFill>
                  <a:srgbClr val="C00000"/>
                </a:solidFill>
              </a:rPr>
              <a:t>外带属性数据 </a:t>
            </a:r>
            <a:r>
              <a:rPr lang="en-US" altLang="zh-CN" sz="1200" b="1" i="1" dirty="0">
                <a:solidFill>
                  <a:srgbClr val="C00000"/>
                </a:solidFill>
              </a:rPr>
              <a:t>map&lt;</a:t>
            </a:r>
            <a:r>
              <a:rPr lang="en-US" altLang="zh-CN" sz="1200" b="1" i="1" dirty="0" err="1">
                <a:solidFill>
                  <a:srgbClr val="C00000"/>
                </a:solidFill>
              </a:rPr>
              <a:t>string,string</a:t>
            </a:r>
            <a:r>
              <a:rPr lang="en-US" altLang="zh-CN" sz="1200" b="1" i="1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zh-CN" sz="1200" b="1" i="1" dirty="0">
                <a:solidFill>
                  <a:srgbClr val="C00000"/>
                </a:solidFill>
              </a:rPr>
              <a:t>Parameters – </a:t>
            </a:r>
            <a:r>
              <a:rPr lang="zh-CN" altLang="en-US" sz="1200" b="1" i="1" dirty="0">
                <a:solidFill>
                  <a:srgbClr val="C00000"/>
                </a:solidFill>
              </a:rPr>
              <a:t>函数参数序列化数据</a:t>
            </a:r>
          </a:p>
        </p:txBody>
      </p:sp>
    </p:spTree>
    <p:extLst>
      <p:ext uri="{BB962C8B-B14F-4D97-AF65-F5344CB8AC3E}">
        <p14:creationId xmlns:p14="http://schemas.microsoft.com/office/powerpoint/2010/main" val="105683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188119" y="900287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JellyFish</a:t>
            </a:r>
            <a:r>
              <a:rPr lang="en-US" altLang="zh-CN" sz="1600" dirty="0"/>
              <a:t> </a:t>
            </a:r>
            <a:r>
              <a:rPr lang="zh-CN" altLang="en-US" sz="1600" dirty="0"/>
              <a:t>系统技术结构</a:t>
            </a:r>
          </a:p>
        </p:txBody>
      </p:sp>
      <p:grpSp>
        <p:nvGrpSpPr>
          <p:cNvPr id="157" name="组合 156"/>
          <p:cNvGrpSpPr/>
          <p:nvPr/>
        </p:nvGrpSpPr>
        <p:grpSpPr>
          <a:xfrm>
            <a:off x="1632066" y="1657143"/>
            <a:ext cx="5666584" cy="4434710"/>
            <a:chOff x="2830484" y="1525525"/>
            <a:chExt cx="5666584" cy="4434710"/>
          </a:xfrm>
        </p:grpSpPr>
        <p:sp>
          <p:nvSpPr>
            <p:cNvPr id="155" name="矩形: 圆角 154"/>
            <p:cNvSpPr/>
            <p:nvPr/>
          </p:nvSpPr>
          <p:spPr>
            <a:xfrm>
              <a:off x="4629877" y="4012403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4512404" y="1525525"/>
              <a:ext cx="1076153" cy="3200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Ha-proxy</a:t>
              </a:r>
              <a:endParaRPr lang="zh-CN" altLang="en-US" sz="1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4547637" y="2422547"/>
              <a:ext cx="991833" cy="403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jellyfish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6212877" y="4114472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mongoose</a:t>
              </a:r>
              <a:endParaRPr lang="zh-CN" altLang="en-US" sz="1200" dirty="0"/>
            </a:p>
          </p:txBody>
        </p:sp>
        <p:sp>
          <p:nvSpPr>
            <p:cNvPr id="65" name="矩形: 圆角 64"/>
            <p:cNvSpPr/>
            <p:nvPr/>
          </p:nvSpPr>
          <p:spPr>
            <a:xfrm>
              <a:off x="7453128" y="2920844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zookeeper</a:t>
              </a:r>
              <a:endParaRPr lang="zh-CN" altLang="en-US" sz="1200" dirty="0"/>
            </a:p>
          </p:txBody>
        </p:sp>
        <p:sp>
          <p:nvSpPr>
            <p:cNvPr id="66" name="矩形: 圆角 65"/>
            <p:cNvSpPr/>
            <p:nvPr/>
          </p:nvSpPr>
          <p:spPr>
            <a:xfrm>
              <a:off x="4529627" y="4802229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redis</a:t>
              </a:r>
              <a:endParaRPr lang="zh-CN" altLang="en-US" sz="1200" dirty="0"/>
            </a:p>
          </p:txBody>
        </p:sp>
        <p:sp>
          <p:nvSpPr>
            <p:cNvPr id="67" name="矩形: 圆角 66"/>
            <p:cNvSpPr/>
            <p:nvPr/>
          </p:nvSpPr>
          <p:spPr>
            <a:xfrm>
              <a:off x="2861235" y="4127772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AMQP</a:t>
              </a:r>
              <a:endParaRPr lang="zh-CN" altLang="en-US" sz="1200" dirty="0"/>
            </a:p>
          </p:txBody>
        </p:sp>
        <p:sp>
          <p:nvSpPr>
            <p:cNvPr id="68" name="矩形: 圆角 67"/>
            <p:cNvSpPr/>
            <p:nvPr/>
          </p:nvSpPr>
          <p:spPr>
            <a:xfrm>
              <a:off x="4529820" y="3403408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KALFKA</a:t>
              </a:r>
              <a:endParaRPr lang="zh-CN" altLang="en-US" sz="1200" dirty="0"/>
            </a:p>
          </p:txBody>
        </p:sp>
        <p:sp>
          <p:nvSpPr>
            <p:cNvPr id="69" name="矩形: 圆角 68"/>
            <p:cNvSpPr/>
            <p:nvPr/>
          </p:nvSpPr>
          <p:spPr>
            <a:xfrm>
              <a:off x="2830484" y="4853503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flume</a:t>
              </a:r>
              <a:endParaRPr lang="zh-CN" altLang="en-US" sz="1200" dirty="0"/>
            </a:p>
          </p:txBody>
        </p:sp>
        <p:sp>
          <p:nvSpPr>
            <p:cNvPr id="71" name="矩形: 圆角 70"/>
            <p:cNvSpPr/>
            <p:nvPr/>
          </p:nvSpPr>
          <p:spPr>
            <a:xfrm>
              <a:off x="4528511" y="4123804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72" name="矩形: 圆角 71"/>
            <p:cNvSpPr/>
            <p:nvPr/>
          </p:nvSpPr>
          <p:spPr>
            <a:xfrm>
              <a:off x="6212877" y="4828740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swift</a:t>
              </a:r>
              <a:endParaRPr lang="zh-CN" altLang="en-US" sz="1200" dirty="0"/>
            </a:p>
          </p:txBody>
        </p:sp>
        <p:sp>
          <p:nvSpPr>
            <p:cNvPr id="73" name="矩形: 圆角 72"/>
            <p:cNvSpPr/>
            <p:nvPr/>
          </p:nvSpPr>
          <p:spPr>
            <a:xfrm>
              <a:off x="6207605" y="5455497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pgsql</a:t>
              </a:r>
              <a:endParaRPr lang="zh-CN" altLang="en-US" sz="1200" dirty="0"/>
            </a:p>
          </p:txBody>
        </p:sp>
        <p:sp>
          <p:nvSpPr>
            <p:cNvPr id="74" name="矩形: 圆角 73"/>
            <p:cNvSpPr/>
            <p:nvPr/>
          </p:nvSpPr>
          <p:spPr>
            <a:xfrm>
              <a:off x="2830484" y="5579235"/>
              <a:ext cx="1043940" cy="381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Hbase</a:t>
              </a:r>
              <a:r>
                <a:rPr lang="en-US" altLang="zh-CN" sz="1200" dirty="0"/>
                <a:t>/</a:t>
              </a:r>
              <a:r>
                <a:rPr lang="en-US" altLang="zh-CN" sz="1200" dirty="0" err="1"/>
                <a:t>hdfs</a:t>
              </a:r>
              <a:endParaRPr lang="zh-CN" altLang="en-US" sz="1200" dirty="0"/>
            </a:p>
          </p:txBody>
        </p:sp>
        <p:sp>
          <p:nvSpPr>
            <p:cNvPr id="76" name="矩形: 圆角 75"/>
            <p:cNvSpPr/>
            <p:nvPr/>
          </p:nvSpPr>
          <p:spPr>
            <a:xfrm>
              <a:off x="2856538" y="3419380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77" name="矩形: 圆角 76"/>
            <p:cNvSpPr/>
            <p:nvPr/>
          </p:nvSpPr>
          <p:spPr>
            <a:xfrm>
              <a:off x="6212877" y="3403408"/>
              <a:ext cx="1043940" cy="381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AppServer</a:t>
              </a:r>
              <a:endParaRPr lang="zh-CN" altLang="en-US" sz="1200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875089" y="2412994"/>
              <a:ext cx="991833" cy="403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jellyfish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233658" y="2422547"/>
              <a:ext cx="991833" cy="4038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</a:rPr>
                <a:t>jellyfish</a:t>
              </a:r>
              <a:endParaRPr lang="zh-CN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3" idx="2"/>
              <a:endCxn id="63" idx="0"/>
            </p:cNvCxnSpPr>
            <p:nvPr/>
          </p:nvCxnSpPr>
          <p:spPr>
            <a:xfrm flipH="1">
              <a:off x="5043554" y="1845546"/>
              <a:ext cx="6927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" idx="2"/>
              <a:endCxn id="79" idx="0"/>
            </p:cNvCxnSpPr>
            <p:nvPr/>
          </p:nvCxnSpPr>
          <p:spPr>
            <a:xfrm>
              <a:off x="5050481" y="1845546"/>
              <a:ext cx="1679094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3" idx="2"/>
              <a:endCxn id="78" idx="0"/>
            </p:cNvCxnSpPr>
            <p:nvPr/>
          </p:nvCxnSpPr>
          <p:spPr>
            <a:xfrm flipH="1">
              <a:off x="3371006" y="1845546"/>
              <a:ext cx="1679475" cy="567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78" idx="2"/>
              <a:endCxn id="76" idx="0"/>
            </p:cNvCxnSpPr>
            <p:nvPr/>
          </p:nvCxnSpPr>
          <p:spPr>
            <a:xfrm>
              <a:off x="3371006" y="2816854"/>
              <a:ext cx="7502" cy="60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63" idx="2"/>
              <a:endCxn id="68" idx="0"/>
            </p:cNvCxnSpPr>
            <p:nvPr/>
          </p:nvCxnSpPr>
          <p:spPr>
            <a:xfrm>
              <a:off x="5043554" y="2826407"/>
              <a:ext cx="8236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78" idx="2"/>
              <a:endCxn id="77" idx="0"/>
            </p:cNvCxnSpPr>
            <p:nvPr/>
          </p:nvCxnSpPr>
          <p:spPr>
            <a:xfrm>
              <a:off x="3371006" y="2816854"/>
              <a:ext cx="3363841" cy="586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9" idx="2"/>
              <a:endCxn id="77" idx="0"/>
            </p:cNvCxnSpPr>
            <p:nvPr/>
          </p:nvCxnSpPr>
          <p:spPr>
            <a:xfrm>
              <a:off x="6729575" y="2826407"/>
              <a:ext cx="5272" cy="577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79" idx="2"/>
              <a:endCxn id="76" idx="0"/>
            </p:cNvCxnSpPr>
            <p:nvPr/>
          </p:nvCxnSpPr>
          <p:spPr>
            <a:xfrm flipH="1">
              <a:off x="3378508" y="2826407"/>
              <a:ext cx="3351067" cy="592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68" idx="2"/>
              <a:endCxn id="71" idx="0"/>
            </p:cNvCxnSpPr>
            <p:nvPr/>
          </p:nvCxnSpPr>
          <p:spPr>
            <a:xfrm flipH="1">
              <a:off x="5050481" y="3784408"/>
              <a:ext cx="1309" cy="339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76" idx="2"/>
              <a:endCxn id="67" idx="0"/>
            </p:cNvCxnSpPr>
            <p:nvPr/>
          </p:nvCxnSpPr>
          <p:spPr>
            <a:xfrm>
              <a:off x="3378508" y="3800380"/>
              <a:ext cx="4697" cy="327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67" idx="3"/>
              <a:endCxn id="71" idx="1"/>
            </p:cNvCxnSpPr>
            <p:nvPr/>
          </p:nvCxnSpPr>
          <p:spPr>
            <a:xfrm flipV="1">
              <a:off x="3905175" y="4314304"/>
              <a:ext cx="623336" cy="3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66" idx="0"/>
              <a:endCxn id="71" idx="2"/>
            </p:cNvCxnSpPr>
            <p:nvPr/>
          </p:nvCxnSpPr>
          <p:spPr>
            <a:xfrm flipH="1" flipV="1">
              <a:off x="5050481" y="4504804"/>
              <a:ext cx="1116" cy="29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5" idx="1"/>
              <a:endCxn id="71" idx="3"/>
            </p:cNvCxnSpPr>
            <p:nvPr/>
          </p:nvCxnSpPr>
          <p:spPr>
            <a:xfrm flipH="1">
              <a:off x="5572451" y="4304972"/>
              <a:ext cx="640426" cy="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连接符: 肘形 117"/>
            <p:cNvCxnSpPr>
              <a:stCxn id="72" idx="1"/>
            </p:cNvCxnSpPr>
            <p:nvPr/>
          </p:nvCxnSpPr>
          <p:spPr>
            <a:xfrm rot="10800000">
              <a:off x="5572451" y="4513030"/>
              <a:ext cx="640426" cy="5062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/>
            <p:cNvCxnSpPr>
              <a:stCxn id="73" idx="1"/>
            </p:cNvCxnSpPr>
            <p:nvPr/>
          </p:nvCxnSpPr>
          <p:spPr>
            <a:xfrm rot="10800000">
              <a:off x="5376871" y="4537991"/>
              <a:ext cx="830734" cy="11080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连接符: 肘形 125"/>
            <p:cNvCxnSpPr>
              <a:endCxn id="69" idx="3"/>
            </p:cNvCxnSpPr>
            <p:nvPr/>
          </p:nvCxnSpPr>
          <p:spPr>
            <a:xfrm rot="10800000" flipV="1">
              <a:off x="3874424" y="4504803"/>
              <a:ext cx="981594" cy="5391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连接符: 肘形 127"/>
            <p:cNvCxnSpPr>
              <a:stCxn id="76" idx="1"/>
              <a:endCxn id="69" idx="1"/>
            </p:cNvCxnSpPr>
            <p:nvPr/>
          </p:nvCxnSpPr>
          <p:spPr>
            <a:xfrm rot="10800000" flipV="1">
              <a:off x="2830484" y="3609879"/>
              <a:ext cx="26054" cy="1434123"/>
            </a:xfrm>
            <a:prstGeom prst="bentConnector3">
              <a:avLst>
                <a:gd name="adj1" fmla="val 9774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69" idx="2"/>
              <a:endCxn id="74" idx="0"/>
            </p:cNvCxnSpPr>
            <p:nvPr/>
          </p:nvCxnSpPr>
          <p:spPr>
            <a:xfrm>
              <a:off x="3352454" y="5234503"/>
              <a:ext cx="0" cy="34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连接符: 肘形 143"/>
            <p:cNvCxnSpPr>
              <a:stCxn id="79" idx="3"/>
              <a:endCxn id="65" idx="0"/>
            </p:cNvCxnSpPr>
            <p:nvPr/>
          </p:nvCxnSpPr>
          <p:spPr>
            <a:xfrm>
              <a:off x="7225491" y="2624477"/>
              <a:ext cx="749607" cy="29636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连接符: 肘形 147"/>
            <p:cNvCxnSpPr>
              <a:stCxn id="77" idx="3"/>
              <a:endCxn id="65" idx="2"/>
            </p:cNvCxnSpPr>
            <p:nvPr/>
          </p:nvCxnSpPr>
          <p:spPr>
            <a:xfrm flipV="1">
              <a:off x="7256817" y="3301844"/>
              <a:ext cx="718281" cy="2920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16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: 圆角 81"/>
          <p:cNvSpPr/>
          <p:nvPr/>
        </p:nvSpPr>
        <p:spPr>
          <a:xfrm>
            <a:off x="3766983" y="3908603"/>
            <a:ext cx="1199626" cy="5117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adapter</a:t>
            </a:r>
            <a:endParaRPr lang="zh-CN" altLang="en-US" sz="1600" dirty="0"/>
          </a:p>
        </p:txBody>
      </p:sp>
      <p:sp>
        <p:nvSpPr>
          <p:cNvPr id="2" name="矩形: 圆角 1"/>
          <p:cNvSpPr/>
          <p:nvPr/>
        </p:nvSpPr>
        <p:spPr>
          <a:xfrm>
            <a:off x="3877438" y="4013384"/>
            <a:ext cx="1199626" cy="5117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adapter</a:t>
            </a:r>
            <a:endParaRPr lang="zh-CN" altLang="en-US" sz="1600" dirty="0"/>
          </a:p>
        </p:txBody>
      </p:sp>
      <p:sp>
        <p:nvSpPr>
          <p:cNvPr id="80" name="矩形: 圆角 79"/>
          <p:cNvSpPr/>
          <p:nvPr/>
        </p:nvSpPr>
        <p:spPr>
          <a:xfrm>
            <a:off x="4863640" y="2773677"/>
            <a:ext cx="1199626" cy="51172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connection</a:t>
            </a:r>
            <a:endParaRPr lang="zh-CN" altLang="en-US" sz="1600" dirty="0"/>
          </a:p>
        </p:txBody>
      </p:sp>
      <p:sp>
        <p:nvSpPr>
          <p:cNvPr id="75" name="矩形: 圆角 74"/>
          <p:cNvSpPr/>
          <p:nvPr/>
        </p:nvSpPr>
        <p:spPr>
          <a:xfrm>
            <a:off x="5931342" y="3889700"/>
            <a:ext cx="1199626" cy="5117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acceptor</a:t>
            </a:r>
            <a:endParaRPr lang="zh-CN" altLang="en-US" sz="1600" dirty="0"/>
          </a:p>
        </p:txBody>
      </p:sp>
      <p:sp>
        <p:nvSpPr>
          <p:cNvPr id="70" name="矩形: 圆角 69"/>
          <p:cNvSpPr/>
          <p:nvPr/>
        </p:nvSpPr>
        <p:spPr>
          <a:xfrm>
            <a:off x="1667638" y="3867333"/>
            <a:ext cx="1199626" cy="5117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servant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88119" y="900287"/>
            <a:ext cx="173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Tce</a:t>
            </a:r>
            <a:r>
              <a:rPr lang="en-US" altLang="zh-CN" sz="1600" dirty="0"/>
              <a:t> </a:t>
            </a:r>
            <a:r>
              <a:rPr lang="zh-CN" altLang="en-US" sz="1600" dirty="0"/>
              <a:t>内部技术实现</a:t>
            </a:r>
          </a:p>
        </p:txBody>
      </p:sp>
      <p:sp>
        <p:nvSpPr>
          <p:cNvPr id="42" name="矩形: 圆角 41"/>
          <p:cNvSpPr/>
          <p:nvPr/>
        </p:nvSpPr>
        <p:spPr>
          <a:xfrm>
            <a:off x="6087238" y="4013385"/>
            <a:ext cx="1199626" cy="51172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acceptor</a:t>
            </a:r>
            <a:endParaRPr lang="zh-CN" altLang="en-US" sz="1600" dirty="0"/>
          </a:p>
        </p:txBody>
      </p:sp>
      <p:sp>
        <p:nvSpPr>
          <p:cNvPr id="43" name="矩形: 圆角 42"/>
          <p:cNvSpPr/>
          <p:nvPr/>
        </p:nvSpPr>
        <p:spPr>
          <a:xfrm>
            <a:off x="4995562" y="1886550"/>
            <a:ext cx="1199626" cy="511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endpoint</a:t>
            </a:r>
            <a:endParaRPr lang="zh-CN" altLang="en-US" sz="1600" dirty="0"/>
          </a:p>
        </p:txBody>
      </p:sp>
      <p:sp>
        <p:nvSpPr>
          <p:cNvPr id="44" name="矩形: 圆角 43"/>
          <p:cNvSpPr/>
          <p:nvPr/>
        </p:nvSpPr>
        <p:spPr>
          <a:xfrm>
            <a:off x="4995562" y="2888125"/>
            <a:ext cx="1199626" cy="51172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connection</a:t>
            </a:r>
            <a:endParaRPr lang="zh-CN" altLang="en-US" sz="1600" dirty="0"/>
          </a:p>
        </p:txBody>
      </p:sp>
      <p:cxnSp>
        <p:nvCxnSpPr>
          <p:cNvPr id="7" name="连接符: 肘形 6"/>
          <p:cNvCxnSpPr>
            <a:stCxn id="44" idx="3"/>
            <a:endCxn id="42" idx="0"/>
          </p:cNvCxnSpPr>
          <p:nvPr/>
        </p:nvCxnSpPr>
        <p:spPr>
          <a:xfrm>
            <a:off x="6195188" y="3143990"/>
            <a:ext cx="491863" cy="86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/>
          <p:cNvCxnSpPr>
            <a:stCxn id="44" idx="1"/>
            <a:endCxn id="2" idx="0"/>
          </p:cNvCxnSpPr>
          <p:nvPr/>
        </p:nvCxnSpPr>
        <p:spPr>
          <a:xfrm rot="10800000" flipV="1">
            <a:off x="4477252" y="3143990"/>
            <a:ext cx="518311" cy="869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2" idx="1"/>
            <a:endCxn id="2" idx="3"/>
          </p:cNvCxnSpPr>
          <p:nvPr/>
        </p:nvCxnSpPr>
        <p:spPr>
          <a:xfrm flipH="1" flipV="1">
            <a:off x="5077064" y="4269249"/>
            <a:ext cx="1010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3" idx="2"/>
            <a:endCxn id="44" idx="0"/>
          </p:cNvCxnSpPr>
          <p:nvPr/>
        </p:nvCxnSpPr>
        <p:spPr>
          <a:xfrm>
            <a:off x="5595375" y="2398279"/>
            <a:ext cx="0" cy="489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/>
          <p:cNvSpPr/>
          <p:nvPr/>
        </p:nvSpPr>
        <p:spPr>
          <a:xfrm>
            <a:off x="3642984" y="5394508"/>
            <a:ext cx="1668534" cy="7227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communicator</a:t>
            </a:r>
            <a:endParaRPr lang="zh-CN" altLang="en-US" sz="1600" dirty="0"/>
          </a:p>
        </p:txBody>
      </p:sp>
      <p:sp>
        <p:nvSpPr>
          <p:cNvPr id="58" name="矩形: 圆角 57"/>
          <p:cNvSpPr/>
          <p:nvPr/>
        </p:nvSpPr>
        <p:spPr>
          <a:xfrm>
            <a:off x="1778093" y="4013383"/>
            <a:ext cx="1199626" cy="51172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servant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58" idx="3"/>
            <a:endCxn id="2" idx="1"/>
          </p:cNvCxnSpPr>
          <p:nvPr/>
        </p:nvCxnSpPr>
        <p:spPr>
          <a:xfrm>
            <a:off x="2977719" y="4269248"/>
            <a:ext cx="8997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2"/>
            <a:endCxn id="57" idx="0"/>
          </p:cNvCxnSpPr>
          <p:nvPr/>
        </p:nvCxnSpPr>
        <p:spPr>
          <a:xfrm>
            <a:off x="4477251" y="4525113"/>
            <a:ext cx="0" cy="86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756541" y="3625514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&lt;&lt;aggregation&gt;&gt;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087238" y="3640903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&lt;&lt;aggregation&gt;&gt;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877438" y="5065118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&lt;&lt;aggregation&gt;&gt;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988161" y="4318502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65000"/>
                  </a:schemeClr>
                </a:solidFill>
              </a:rPr>
              <a:t>&lt;&lt;aggregation&gt;&gt;</a:t>
            </a:r>
            <a:endParaRPr lang="zh-CN" alt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矩形: 圆角 87"/>
          <p:cNvSpPr/>
          <p:nvPr/>
        </p:nvSpPr>
        <p:spPr>
          <a:xfrm>
            <a:off x="3372352" y="1551421"/>
            <a:ext cx="1010172" cy="368969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socket</a:t>
            </a:r>
            <a:endParaRPr lang="zh-CN" altLang="en-US" sz="1200" dirty="0"/>
          </a:p>
        </p:txBody>
      </p:sp>
      <p:sp>
        <p:nvSpPr>
          <p:cNvPr id="90" name="矩形: 圆角 89"/>
          <p:cNvSpPr/>
          <p:nvPr/>
        </p:nvSpPr>
        <p:spPr>
          <a:xfrm>
            <a:off x="3372351" y="1991769"/>
            <a:ext cx="1010173" cy="368969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websocket</a:t>
            </a:r>
            <a:endParaRPr lang="zh-CN" altLang="en-US" sz="1200" dirty="0"/>
          </a:p>
        </p:txBody>
      </p:sp>
      <p:sp>
        <p:nvSpPr>
          <p:cNvPr id="92" name="矩形: 圆角 91"/>
          <p:cNvSpPr/>
          <p:nvPr/>
        </p:nvSpPr>
        <p:spPr>
          <a:xfrm>
            <a:off x="3372351" y="2442936"/>
            <a:ext cx="1010172" cy="368969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MQ</a:t>
            </a:r>
            <a:endParaRPr lang="zh-CN" altLang="en-US" sz="1200" dirty="0"/>
          </a:p>
        </p:txBody>
      </p:sp>
      <p:sp>
        <p:nvSpPr>
          <p:cNvPr id="28" name="右大括号 27"/>
          <p:cNvSpPr/>
          <p:nvPr/>
        </p:nvSpPr>
        <p:spPr>
          <a:xfrm>
            <a:off x="4527672" y="1638301"/>
            <a:ext cx="438936" cy="1082986"/>
          </a:xfrm>
          <a:prstGeom prst="rightBrace">
            <a:avLst>
              <a:gd name="adj1" fmla="val 8333"/>
              <a:gd name="adj2" fmla="val 520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3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435007" y="470519"/>
            <a:ext cx="1926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基于</a:t>
            </a:r>
            <a:r>
              <a:rPr lang="en-US" altLang="zh-CN" sz="1600" dirty="0" smtClean="0"/>
              <a:t>TCE</a:t>
            </a:r>
            <a:r>
              <a:rPr lang="zh-CN" altLang="en-US" sz="1600" dirty="0" smtClean="0"/>
              <a:t>的消息分路</a:t>
            </a:r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39260" y="4169053"/>
            <a:ext cx="518488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u="sng" dirty="0" err="1" smtClean="0"/>
              <a:t>GWServer</a:t>
            </a:r>
            <a:r>
              <a:rPr kumimoji="1" lang="zh-CN" altLang="en-US" sz="1200" b="1" u="sng" dirty="0" smtClean="0"/>
              <a:t> </a:t>
            </a:r>
            <a:r>
              <a:rPr kumimoji="1" lang="en-US" altLang="zh-CN" sz="1200" b="1" u="sng" dirty="0"/>
              <a:t> </a:t>
            </a:r>
            <a:r>
              <a:rPr kumimoji="1" lang="en-US" altLang="zh-CN" sz="1200" b="1" u="sng" dirty="0" smtClean="0"/>
              <a:t>- </a:t>
            </a:r>
            <a:r>
              <a:rPr kumimoji="1" lang="zh-CN" altLang="en-US" sz="1200" b="1" u="sng" dirty="0" smtClean="0"/>
              <a:t>网关服务</a:t>
            </a:r>
          </a:p>
          <a:p>
            <a:endParaRPr kumimoji="1" lang="zh-CN" altLang="en-US" sz="12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接入大数量的客户请求连接，提供身份认证</a:t>
            </a:r>
            <a:r>
              <a:rPr kumimoji="1" lang="en-US" altLang="zh-CN" sz="1100" dirty="0" smtClean="0">
                <a:latin typeface="STHeiti Light" charset="-122"/>
                <a:ea typeface="STHeiti Light" charset="-122"/>
                <a:cs typeface="STHeiti Light" charset="-122"/>
              </a:rPr>
              <a:t>(token),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数据安全通道（</a:t>
            </a:r>
            <a:r>
              <a:rPr kumimoji="1" lang="en-US" altLang="zh-CN" sz="1100" dirty="0" err="1" smtClean="0">
                <a:latin typeface="STHeiti Light" charset="-122"/>
                <a:ea typeface="STHeiti Light" charset="-122"/>
                <a:cs typeface="STHeiti Light" charset="-122"/>
              </a:rPr>
              <a:t>ssl</a:t>
            </a:r>
            <a:r>
              <a:rPr kumimoji="1" lang="en-US" altLang="zh-CN" sz="1100" dirty="0" smtClean="0">
                <a:latin typeface="STHeiti Light" charset="-122"/>
                <a:ea typeface="STHeiti Light" charset="-122"/>
                <a:cs typeface="STHeiti Light" charset="-122"/>
              </a:rPr>
              <a:t>)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传输和消息路由分派功能。 </a:t>
            </a:r>
            <a:r>
              <a:rPr kumimoji="1" lang="en-US" altLang="zh-CN" sz="1100" dirty="0" smtClean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endParaRPr kumimoji="1" lang="zh-CN" altLang="en-US" sz="11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消息分派</a:t>
            </a:r>
            <a:r>
              <a:rPr kumimoji="1" lang="en-US" altLang="zh-CN" sz="1100" dirty="0" smtClean="0">
                <a:latin typeface="STHeiti Light" charset="-122"/>
                <a:ea typeface="STHeiti Light" charset="-122"/>
                <a:cs typeface="STHeiti Light" charset="-122"/>
              </a:rPr>
              <a:t>:  </a:t>
            </a:r>
            <a:r>
              <a:rPr kumimoji="1" lang="en-US" altLang="zh-CN" sz="1100" dirty="0" err="1" smtClean="0">
                <a:latin typeface="STHeiti Light" charset="-122"/>
                <a:ea typeface="STHeiti Light" charset="-122"/>
                <a:cs typeface="STHeiti Light" charset="-122"/>
              </a:rPr>
              <a:t>GWServer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根据客户的</a:t>
            </a:r>
            <a:r>
              <a:rPr kumimoji="1" lang="en-US" altLang="zh-CN" sz="1100" dirty="0" err="1" smtClean="0">
                <a:latin typeface="STHeiti Light" charset="-122"/>
                <a:ea typeface="STHeiti Light" charset="-122"/>
                <a:cs typeface="STHeiti Light" charset="-122"/>
              </a:rPr>
              <a:t>Rpc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请求调用的接口，将消息转发到后端服务系统，并从后端服务系统接收</a:t>
            </a:r>
            <a:r>
              <a:rPr kumimoji="1" lang="en-US" altLang="zh-CN" sz="1100" dirty="0" err="1" smtClean="0">
                <a:latin typeface="STHeiti Light" charset="-122"/>
                <a:ea typeface="STHeiti Light" charset="-122"/>
                <a:cs typeface="STHeiti Light" charset="-122"/>
              </a:rPr>
              <a:t>Rpc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消息转发到前段客户程序。 </a:t>
            </a:r>
            <a:r>
              <a:rPr kumimoji="1" lang="en-US" altLang="zh-CN" sz="1100" dirty="0" err="1" smtClean="0">
                <a:latin typeface="STHeiti Light" charset="-122"/>
                <a:ea typeface="STHeiti Light" charset="-122"/>
                <a:cs typeface="STHeiti Light" charset="-122"/>
              </a:rPr>
              <a:t>GWServer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扮演</a:t>
            </a:r>
            <a:r>
              <a:rPr kumimoji="1" lang="en-US" altLang="zh-CN" sz="1100" dirty="0" err="1" smtClean="0">
                <a:latin typeface="STHeiti Light" charset="-122"/>
                <a:ea typeface="STHeiti Light" charset="-122"/>
                <a:cs typeface="STHeiti Light" charset="-122"/>
              </a:rPr>
              <a:t>Rpc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请求中间人角色，负责传递客户端与服务器之间</a:t>
            </a:r>
            <a:r>
              <a:rPr kumimoji="1" lang="en-US" altLang="zh-CN" sz="1100" dirty="0" err="1" smtClean="0">
                <a:latin typeface="STHeiti Light" charset="-122"/>
                <a:ea typeface="STHeiti Light" charset="-122"/>
                <a:cs typeface="STHeiti Light" charset="-122"/>
              </a:rPr>
              <a:t>Rpc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消息的传递。 </a:t>
            </a:r>
          </a:p>
          <a:p>
            <a:endParaRPr kumimoji="1" lang="zh-CN" altLang="en-US" sz="1100" dirty="0">
              <a:latin typeface="STHeiti Light" charset="-122"/>
              <a:ea typeface="STHeiti Light" charset="-122"/>
              <a:cs typeface="STHeiti Light" charset="-122"/>
            </a:endParaRPr>
          </a:p>
          <a:p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事务性消息推入</a:t>
            </a:r>
            <a:r>
              <a:rPr kumimoji="1" lang="en-US" altLang="zh-CN" sz="1100" dirty="0" smtClean="0">
                <a:latin typeface="STHeiti Light" charset="-122"/>
                <a:ea typeface="STHeiti Light" charset="-122"/>
                <a:cs typeface="STHeiti Light" charset="-122"/>
              </a:rPr>
              <a:t>MQ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系统，后端的业务服务器进行</a:t>
            </a:r>
            <a:r>
              <a:rPr kumimoji="1" lang="en-US" altLang="zh-CN" sz="1100" dirty="0" err="1" smtClean="0">
                <a:latin typeface="STHeiti Light" charset="-122"/>
                <a:ea typeface="STHeiti Light" charset="-122"/>
                <a:cs typeface="STHeiti Light" charset="-122"/>
              </a:rPr>
              <a:t>FanIn</a:t>
            </a:r>
            <a:r>
              <a:rPr kumimoji="1" lang="en-US" altLang="zh-CN" sz="1100" dirty="0" smtClean="0">
                <a:latin typeface="STHeiti Light" charset="-122"/>
                <a:ea typeface="STHeiti Light" charset="-122"/>
                <a:cs typeface="STHeiti Light" charset="-122"/>
              </a:rPr>
              <a:t>/</a:t>
            </a:r>
            <a:r>
              <a:rPr kumimoji="1" lang="en-US" altLang="zh-CN" sz="1100" dirty="0" err="1" smtClean="0">
                <a:latin typeface="STHeiti Light" charset="-122"/>
                <a:ea typeface="STHeiti Light" charset="-122"/>
                <a:cs typeface="STHeiti Light" charset="-122"/>
              </a:rPr>
              <a:t>FanOut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消息的读取和发送。</a:t>
            </a:r>
            <a:endParaRPr kumimoji="1" lang="en-US" altLang="zh-CN" sz="11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实时性消息分派到</a:t>
            </a:r>
            <a:r>
              <a:rPr kumimoji="1" lang="en-US" altLang="zh-CN" sz="1100" dirty="0" err="1" smtClean="0">
                <a:latin typeface="STHeiti Light" charset="-122"/>
                <a:ea typeface="STHeiti Light" charset="-122"/>
                <a:cs typeface="STHeiti Light" charset="-122"/>
              </a:rPr>
              <a:t>HaProxy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，并</a:t>
            </a:r>
            <a:r>
              <a:rPr kumimoji="1" lang="en-US" altLang="zh-CN" sz="1100" dirty="0" err="1" smtClean="0">
                <a:latin typeface="STHeiti Light" charset="-122"/>
                <a:ea typeface="STHeiti Light" charset="-122"/>
                <a:cs typeface="STHeiti Light" charset="-122"/>
              </a:rPr>
              <a:t>Fanout</a:t>
            </a:r>
            <a:r>
              <a:rPr kumimoji="1" lang="zh-CN" altLang="en-US" sz="1100" dirty="0" smtClean="0">
                <a:latin typeface="STHeiti Light" charset="-122"/>
                <a:ea typeface="STHeiti Light" charset="-122"/>
                <a:cs typeface="STHeiti Light" charset="-122"/>
              </a:rPr>
              <a:t>给后端业务服务器</a:t>
            </a:r>
            <a:endParaRPr kumimoji="1" lang="zh-CN" altLang="en-US" sz="1100" dirty="0"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141799" y="4219084"/>
            <a:ext cx="5184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u="sng" dirty="0" smtClean="0"/>
              <a:t>如何从后端服务</a:t>
            </a:r>
            <a:r>
              <a:rPr kumimoji="1" lang="zh-CN" altLang="en-US" sz="1200" b="1" u="sng" smtClean="0"/>
              <a:t>调用前端接口的</a:t>
            </a:r>
            <a:r>
              <a:rPr kumimoji="1" lang="en-US" altLang="zh-CN" sz="1200" b="1" u="sng" dirty="0" err="1" smtClean="0"/>
              <a:t>Rpc</a:t>
            </a:r>
            <a:r>
              <a:rPr kumimoji="1" lang="zh-CN" altLang="en-US" sz="1200" b="1" u="sng" dirty="0" smtClean="0"/>
              <a:t>请求</a:t>
            </a:r>
          </a:p>
          <a:p>
            <a:endParaRPr kumimoji="1" lang="zh-CN" altLang="en-US" sz="1200" b="1" u="sng" dirty="0" smtClean="0"/>
          </a:p>
          <a:p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从后端服务器发起调用前端客户程序的</a:t>
            </a:r>
            <a:r>
              <a:rPr kumimoji="1" lang="en-US" altLang="zh-CN" sz="1200" dirty="0" err="1" smtClean="0">
                <a:latin typeface="STHeiti Light" charset="-122"/>
                <a:ea typeface="STHeiti Light" charset="-122"/>
                <a:cs typeface="STHeiti Light" charset="-122"/>
              </a:rPr>
              <a:t>Rpc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接口函数，必须定位客户端程序与哪个</a:t>
            </a:r>
            <a:r>
              <a:rPr kumimoji="1" lang="en-US" altLang="zh-CN" sz="1200" dirty="0" err="1" smtClean="0">
                <a:latin typeface="STHeiti Light" charset="-122"/>
                <a:ea typeface="STHeiti Light" charset="-122"/>
                <a:cs typeface="STHeiti Light" charset="-122"/>
              </a:rPr>
              <a:t>Gwserver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连接进入的，进而</a:t>
            </a:r>
            <a:r>
              <a:rPr kumimoji="1" lang="en-US" altLang="zh-CN" sz="1200" dirty="0" err="1" smtClean="0">
                <a:latin typeface="STHeiti Light" charset="-122"/>
                <a:ea typeface="STHeiti Light" charset="-122"/>
                <a:cs typeface="STHeiti Light" charset="-122"/>
              </a:rPr>
              <a:t>LogicServer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构造</a:t>
            </a:r>
            <a:r>
              <a:rPr kumimoji="1" lang="en-US" altLang="zh-CN" sz="1200" dirty="0" err="1" smtClean="0">
                <a:latin typeface="STHeiti Light" charset="-122"/>
                <a:ea typeface="STHeiti Light" charset="-122"/>
                <a:cs typeface="STHeiti Light" charset="-122"/>
              </a:rPr>
              <a:t>Rpc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请求，并将其通过</a:t>
            </a:r>
            <a:r>
              <a:rPr kumimoji="1" lang="en-US" altLang="zh-CN" sz="1200" dirty="0" smtClean="0">
                <a:latin typeface="STHeiti Light" charset="-122"/>
                <a:ea typeface="STHeiti Light" charset="-122"/>
                <a:cs typeface="STHeiti Light" charset="-122"/>
              </a:rPr>
              <a:t>MQ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发送给指定的</a:t>
            </a:r>
            <a:r>
              <a:rPr kumimoji="1" lang="en-US" altLang="zh-CN" sz="1200" dirty="0" err="1" smtClean="0">
                <a:latin typeface="STHeiti Light" charset="-122"/>
                <a:ea typeface="STHeiti Light" charset="-122"/>
                <a:cs typeface="STHeiti Light" charset="-122"/>
              </a:rPr>
              <a:t>GWServer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，继而传递到客户端程序。 </a:t>
            </a:r>
          </a:p>
          <a:p>
            <a:endParaRPr kumimoji="1" lang="zh-CN" altLang="en-US" sz="1200" dirty="0">
              <a:latin typeface="STHeiti Light" charset="-122"/>
              <a:ea typeface="STHeiti Light" charset="-122"/>
              <a:cs typeface="STHeiti Light" charset="-122"/>
            </a:endParaRPr>
          </a:p>
          <a:p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＊ </a:t>
            </a:r>
            <a:r>
              <a:rPr kumimoji="1" lang="en-US" altLang="zh-CN" sz="1200" dirty="0" smtClean="0">
                <a:latin typeface="STHeiti Light" charset="-122"/>
                <a:ea typeface="STHeiti Light" charset="-122"/>
                <a:cs typeface="STHeiti Light" charset="-122"/>
              </a:rPr>
              <a:t>Server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端消息传递必须是单向的，或者是</a:t>
            </a:r>
            <a:r>
              <a:rPr kumimoji="1" lang="en-US" altLang="zh-CN" sz="1200" dirty="0" err="1" smtClean="0">
                <a:latin typeface="STHeiti Light" charset="-122"/>
                <a:ea typeface="STHeiti Light" charset="-122"/>
                <a:cs typeface="STHeiti Light" charset="-122"/>
              </a:rPr>
              <a:t>async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异步的</a:t>
            </a:r>
          </a:p>
          <a:p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     </a:t>
            </a:r>
            <a:r>
              <a:rPr kumimoji="1" lang="en-US" altLang="zh-CN" sz="1200" dirty="0" smtClean="0">
                <a:latin typeface="STHeiti Light" charset="-122"/>
                <a:ea typeface="STHeiti Light" charset="-122"/>
                <a:cs typeface="STHeiti Light" charset="-122"/>
              </a:rPr>
              <a:t>server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到前端客户程序只能是单向 </a:t>
            </a:r>
          </a:p>
          <a:p>
            <a:r>
              <a:rPr kumimoji="1" lang="zh-CN" altLang="en-US" sz="1200" dirty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sz="1200" dirty="0" err="1" smtClean="0">
                <a:latin typeface="STHeiti Light" charset="-122"/>
                <a:ea typeface="STHeiti Light" charset="-122"/>
                <a:cs typeface="STHeiti Light" charset="-122"/>
              </a:rPr>
              <a:t>GWServer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负责登记</a:t>
            </a:r>
            <a:r>
              <a:rPr kumimoji="1" lang="en-US" altLang="zh-CN" sz="1200" dirty="0" smtClean="0">
                <a:latin typeface="STHeiti Light" charset="-122"/>
                <a:ea typeface="STHeiti Light" charset="-122"/>
                <a:cs typeface="STHeiti Light" charset="-122"/>
              </a:rPr>
              <a:t>client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sz="1200" dirty="0" smtClean="0">
                <a:latin typeface="STHeiti Light" charset="-122"/>
                <a:ea typeface="STHeiti Light" charset="-122"/>
                <a:cs typeface="STHeiti Light" charset="-122"/>
              </a:rPr>
              <a:t>id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 到</a:t>
            </a:r>
            <a:r>
              <a:rPr kumimoji="1" lang="en-US" altLang="zh-CN" sz="1200" dirty="0" err="1" smtClean="0">
                <a:latin typeface="STHeiti Light" charset="-122"/>
                <a:ea typeface="STHeiti Light" charset="-122"/>
                <a:cs typeface="STHeiti Light" charset="-122"/>
              </a:rPr>
              <a:t>Redis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，以便</a:t>
            </a:r>
            <a:r>
              <a:rPr kumimoji="1" lang="en-US" altLang="zh-CN" sz="1200" dirty="0" err="1" smtClean="0">
                <a:latin typeface="STHeiti Light" charset="-122"/>
                <a:ea typeface="STHeiti Light" charset="-122"/>
                <a:cs typeface="STHeiti Light" charset="-122"/>
              </a:rPr>
              <a:t>LogicServer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根据</a:t>
            </a:r>
            <a:r>
              <a:rPr kumimoji="1" lang="en-US" altLang="zh-CN" sz="1200" dirty="0" smtClean="0">
                <a:latin typeface="STHeiti Light" charset="-122"/>
                <a:ea typeface="STHeiti Light" charset="-122"/>
                <a:cs typeface="STHeiti Light" charset="-122"/>
              </a:rPr>
              <a:t>client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sz="1200" dirty="0" smtClean="0">
                <a:latin typeface="STHeiti Light" charset="-122"/>
                <a:ea typeface="STHeiti Light" charset="-122"/>
                <a:cs typeface="STHeiti Light" charset="-122"/>
              </a:rPr>
              <a:t>id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查找</a:t>
            </a:r>
            <a:r>
              <a:rPr kumimoji="1" lang="en-US" altLang="zh-CN" sz="1200" dirty="0" err="1" smtClean="0">
                <a:latin typeface="STHeiti Light" charset="-122"/>
                <a:ea typeface="STHeiti Light" charset="-122"/>
                <a:cs typeface="STHeiti Light" charset="-122"/>
              </a:rPr>
              <a:t>GWServer</a:t>
            </a:r>
            <a:r>
              <a:rPr kumimoji="1" lang="zh-CN" altLang="en-US" sz="1200" dirty="0" smtClean="0">
                <a:latin typeface="STHeiti Light" charset="-122"/>
                <a:ea typeface="STHeiti Light" charset="-122"/>
                <a:cs typeface="STHeiti Light" charset="-122"/>
              </a:rPr>
              <a:t>的位置。 </a:t>
            </a:r>
          </a:p>
        </p:txBody>
      </p:sp>
      <p:grpSp>
        <p:nvGrpSpPr>
          <p:cNvPr id="128" name="组 127"/>
          <p:cNvGrpSpPr/>
          <p:nvPr/>
        </p:nvGrpSpPr>
        <p:grpSpPr>
          <a:xfrm>
            <a:off x="875566" y="749240"/>
            <a:ext cx="9561402" cy="3202331"/>
            <a:chOff x="921286" y="597654"/>
            <a:chExt cx="9561402" cy="3202331"/>
          </a:xfrm>
        </p:grpSpPr>
        <p:cxnSp>
          <p:nvCxnSpPr>
            <p:cNvPr id="75" name="肘形连接符 74"/>
            <p:cNvCxnSpPr>
              <a:endCxn id="92" idx="2"/>
            </p:cNvCxnSpPr>
            <p:nvPr/>
          </p:nvCxnSpPr>
          <p:spPr>
            <a:xfrm flipV="1">
              <a:off x="4140759" y="2060154"/>
              <a:ext cx="2427059" cy="1593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638479" y="2018864"/>
              <a:ext cx="841456" cy="635651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smtClean="0"/>
                <a:t>route</a:t>
              </a:r>
              <a:endParaRPr kumimoji="1" lang="zh-CN" altLang="en-US" sz="1200" dirty="0"/>
            </a:p>
          </p:txBody>
        </p:sp>
        <p:sp>
          <p:nvSpPr>
            <p:cNvPr id="2" name="矩形: 圆角 1"/>
            <p:cNvSpPr/>
            <p:nvPr/>
          </p:nvSpPr>
          <p:spPr>
            <a:xfrm>
              <a:off x="2941133" y="3285101"/>
              <a:ext cx="1199626" cy="51172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</a:t>
              </a:r>
              <a:r>
                <a:rPr lang="en-US" altLang="zh-CN" sz="1400" dirty="0" smtClean="0"/>
                <a:t>ogicServer</a:t>
              </a:r>
              <a:endParaRPr lang="zh-CN" altLang="en-US" sz="1400" dirty="0"/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921286" y="2471202"/>
              <a:ext cx="1035295" cy="4380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Ha</a:t>
              </a:r>
              <a:r>
                <a:rPr lang="en-US" altLang="zh-CN" sz="1400" dirty="0"/>
                <a:t>-</a:t>
              </a:r>
              <a:r>
                <a:rPr lang="en-US" altLang="zh-CN" sz="1400" dirty="0" smtClean="0"/>
                <a:t>Proxy</a:t>
              </a:r>
              <a:endParaRPr lang="zh-CN" altLang="en-US" sz="1400" dirty="0"/>
            </a:p>
          </p:txBody>
        </p:sp>
        <p:sp>
          <p:nvSpPr>
            <p:cNvPr id="58" name="矩形: 圆角 57"/>
            <p:cNvSpPr/>
            <p:nvPr/>
          </p:nvSpPr>
          <p:spPr>
            <a:xfrm>
              <a:off x="2943167" y="2431956"/>
              <a:ext cx="1199626" cy="5117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GWServer</a:t>
              </a:r>
              <a:endParaRPr lang="zh-CN" altLang="en-US" sz="14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352404" y="3228354"/>
              <a:ext cx="154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solidFill>
                    <a:schemeClr val="bg1">
                      <a:lumMod val="65000"/>
                    </a:schemeClr>
                  </a:solidFill>
                </a:rPr>
                <a:t>&lt;&lt;</a:t>
              </a:r>
              <a:r>
                <a:rPr lang="en-US" altLang="zh-CN" sz="1200" i="1" dirty="0" err="1" smtClean="0">
                  <a:solidFill>
                    <a:schemeClr val="bg1">
                      <a:lumMod val="65000"/>
                    </a:schemeClr>
                  </a:solidFill>
                </a:rPr>
                <a:t>Rpc</a:t>
              </a:r>
              <a:r>
                <a:rPr lang="zh-CN" altLang="en-US" sz="12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200" i="1" dirty="0" smtClean="0">
                  <a:solidFill>
                    <a:schemeClr val="bg1">
                      <a:lumMod val="65000"/>
                    </a:schemeClr>
                  </a:solidFill>
                </a:rPr>
                <a:t>based socket&gt;&gt;</a:t>
              </a:r>
              <a:endParaRPr lang="zh-CN" altLang="en-US" sz="12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2" name="矩形: 圆角 91"/>
            <p:cNvSpPr/>
            <p:nvPr/>
          </p:nvSpPr>
          <p:spPr>
            <a:xfrm>
              <a:off x="6062732" y="1691185"/>
              <a:ext cx="1010172" cy="368969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MQ</a:t>
              </a:r>
              <a:endParaRPr lang="zh-CN" altLang="en-US" sz="1200" dirty="0"/>
            </a:p>
          </p:txBody>
        </p:sp>
        <p:sp>
          <p:nvSpPr>
            <p:cNvPr id="33" name="矩形: 圆角 1"/>
            <p:cNvSpPr/>
            <p:nvPr/>
          </p:nvSpPr>
          <p:spPr>
            <a:xfrm>
              <a:off x="7672897" y="1614826"/>
              <a:ext cx="1199626" cy="51172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</a:t>
              </a:r>
              <a:r>
                <a:rPr lang="en-US" altLang="zh-CN" sz="1400" dirty="0" smtClean="0"/>
                <a:t>ogicServer</a:t>
              </a:r>
              <a:endParaRPr lang="zh-CN" altLang="en-US" sz="1400" dirty="0"/>
            </a:p>
          </p:txBody>
        </p:sp>
        <p:sp>
          <p:nvSpPr>
            <p:cNvPr id="35" name="矩形: 圆角 1"/>
            <p:cNvSpPr/>
            <p:nvPr/>
          </p:nvSpPr>
          <p:spPr>
            <a:xfrm>
              <a:off x="7672897" y="2487015"/>
              <a:ext cx="1199626" cy="51172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</a:t>
              </a:r>
              <a:r>
                <a:rPr lang="en-US" altLang="zh-CN" sz="1400" dirty="0" smtClean="0"/>
                <a:t>ogicServer</a:t>
              </a:r>
              <a:endParaRPr lang="zh-CN" altLang="en-US" sz="1400" dirty="0"/>
            </a:p>
          </p:txBody>
        </p:sp>
        <p:sp>
          <p:nvSpPr>
            <p:cNvPr id="36" name="矩形: 圆角 1"/>
            <p:cNvSpPr/>
            <p:nvPr/>
          </p:nvSpPr>
          <p:spPr>
            <a:xfrm>
              <a:off x="7672897" y="3288256"/>
              <a:ext cx="1199626" cy="51172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</a:t>
              </a:r>
              <a:r>
                <a:rPr lang="en-US" altLang="zh-CN" sz="1400" dirty="0" smtClean="0"/>
                <a:t>ogicServer</a:t>
              </a:r>
              <a:endParaRPr lang="zh-CN" altLang="en-US" sz="1400" dirty="0"/>
            </a:p>
          </p:txBody>
        </p:sp>
        <p:sp>
          <p:nvSpPr>
            <p:cNvPr id="37" name="矩形: 圆角 42"/>
            <p:cNvSpPr/>
            <p:nvPr/>
          </p:nvSpPr>
          <p:spPr>
            <a:xfrm>
              <a:off x="6132618" y="2917958"/>
              <a:ext cx="940285" cy="43677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Ha</a:t>
              </a:r>
              <a:r>
                <a:rPr lang="en-US" altLang="zh-CN" sz="1400" dirty="0"/>
                <a:t>-</a:t>
              </a:r>
              <a:r>
                <a:rPr lang="en-US" altLang="zh-CN" sz="1400" dirty="0" smtClean="0"/>
                <a:t>Proxy</a:t>
              </a:r>
              <a:endParaRPr lang="zh-CN" altLang="en-US" sz="1400" dirty="0"/>
            </a:p>
          </p:txBody>
        </p:sp>
        <p:sp>
          <p:nvSpPr>
            <p:cNvPr id="38" name="矩形: 圆角 57"/>
            <p:cNvSpPr/>
            <p:nvPr/>
          </p:nvSpPr>
          <p:spPr>
            <a:xfrm>
              <a:off x="2941133" y="1645903"/>
              <a:ext cx="1199626" cy="51172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/>
                <a:t>GWServer</a:t>
              </a:r>
              <a:endParaRPr lang="zh-CN" altLang="en-US" sz="1400" dirty="0"/>
            </a:p>
          </p:txBody>
        </p:sp>
        <p:cxnSp>
          <p:nvCxnSpPr>
            <p:cNvPr id="14" name="直线箭头连接符 13"/>
            <p:cNvCxnSpPr>
              <a:stCxn id="43" idx="3"/>
              <a:endCxn id="38" idx="1"/>
            </p:cNvCxnSpPr>
            <p:nvPr/>
          </p:nvCxnSpPr>
          <p:spPr>
            <a:xfrm flipV="1">
              <a:off x="1956581" y="1901768"/>
              <a:ext cx="984552" cy="788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43" idx="3"/>
              <a:endCxn id="58" idx="1"/>
            </p:cNvCxnSpPr>
            <p:nvPr/>
          </p:nvCxnSpPr>
          <p:spPr>
            <a:xfrm flipV="1">
              <a:off x="1956581" y="2687821"/>
              <a:ext cx="986586" cy="2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43" idx="3"/>
              <a:endCxn id="2" idx="1"/>
            </p:cNvCxnSpPr>
            <p:nvPr/>
          </p:nvCxnSpPr>
          <p:spPr>
            <a:xfrm>
              <a:off x="1956581" y="2690232"/>
              <a:ext cx="984552" cy="850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>
              <a:stCxn id="38" idx="3"/>
              <a:endCxn id="12" idx="2"/>
            </p:cNvCxnSpPr>
            <p:nvPr/>
          </p:nvCxnSpPr>
          <p:spPr>
            <a:xfrm>
              <a:off x="4140759" y="1901768"/>
              <a:ext cx="497720" cy="434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stCxn id="58" idx="3"/>
              <a:endCxn id="12" idx="2"/>
            </p:cNvCxnSpPr>
            <p:nvPr/>
          </p:nvCxnSpPr>
          <p:spPr>
            <a:xfrm flipV="1">
              <a:off x="4142793" y="2336690"/>
              <a:ext cx="495686" cy="351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>
              <a:stCxn id="12" idx="6"/>
              <a:endCxn id="92" idx="1"/>
            </p:cNvCxnSpPr>
            <p:nvPr/>
          </p:nvCxnSpPr>
          <p:spPr>
            <a:xfrm flipV="1">
              <a:off x="5479935" y="1875670"/>
              <a:ext cx="582797" cy="46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12" idx="6"/>
              <a:endCxn id="37" idx="1"/>
            </p:cNvCxnSpPr>
            <p:nvPr/>
          </p:nvCxnSpPr>
          <p:spPr>
            <a:xfrm>
              <a:off x="5479935" y="2336690"/>
              <a:ext cx="652683" cy="799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/>
            <p:cNvCxnSpPr>
              <a:stCxn id="92" idx="3"/>
              <a:endCxn id="33" idx="1"/>
            </p:cNvCxnSpPr>
            <p:nvPr/>
          </p:nvCxnSpPr>
          <p:spPr>
            <a:xfrm flipV="1">
              <a:off x="7072904" y="1870691"/>
              <a:ext cx="599993" cy="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/>
            <p:cNvCxnSpPr>
              <a:stCxn id="92" idx="3"/>
              <a:endCxn id="35" idx="1"/>
            </p:cNvCxnSpPr>
            <p:nvPr/>
          </p:nvCxnSpPr>
          <p:spPr>
            <a:xfrm>
              <a:off x="7072904" y="1875670"/>
              <a:ext cx="599993" cy="867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>
              <a:stCxn id="37" idx="3"/>
              <a:endCxn id="35" idx="1"/>
            </p:cNvCxnSpPr>
            <p:nvPr/>
          </p:nvCxnSpPr>
          <p:spPr>
            <a:xfrm flipV="1">
              <a:off x="7072903" y="2742880"/>
              <a:ext cx="599994" cy="393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>
              <a:stCxn id="37" idx="3"/>
              <a:endCxn id="36" idx="1"/>
            </p:cNvCxnSpPr>
            <p:nvPr/>
          </p:nvCxnSpPr>
          <p:spPr>
            <a:xfrm>
              <a:off x="7072903" y="3136344"/>
              <a:ext cx="599994" cy="40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: 圆角 1"/>
            <p:cNvSpPr/>
            <p:nvPr/>
          </p:nvSpPr>
          <p:spPr>
            <a:xfrm>
              <a:off x="7672897" y="901852"/>
              <a:ext cx="1199626" cy="51172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L</a:t>
              </a:r>
              <a:r>
                <a:rPr lang="en-US" altLang="zh-CN" sz="1400" dirty="0" smtClean="0"/>
                <a:t>ogicServer</a:t>
              </a:r>
              <a:endParaRPr lang="zh-CN" altLang="en-US" sz="1400" dirty="0"/>
            </a:p>
          </p:txBody>
        </p:sp>
        <p:cxnSp>
          <p:nvCxnSpPr>
            <p:cNvPr id="61" name="直线箭头连接符 60"/>
            <p:cNvCxnSpPr>
              <a:stCxn id="92" idx="3"/>
              <a:endCxn id="71" idx="1"/>
            </p:cNvCxnSpPr>
            <p:nvPr/>
          </p:nvCxnSpPr>
          <p:spPr>
            <a:xfrm flipV="1">
              <a:off x="7072904" y="1157717"/>
              <a:ext cx="599993" cy="717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202553" y="3014160"/>
              <a:ext cx="1181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solidFill>
                    <a:schemeClr val="bg1">
                      <a:lumMod val="65000"/>
                    </a:schemeClr>
                  </a:solidFill>
                </a:rPr>
                <a:t>&lt;&lt;</a:t>
              </a:r>
              <a:r>
                <a:rPr lang="en-US" altLang="zh-CN" sz="1200" i="1" dirty="0" err="1" smtClean="0">
                  <a:solidFill>
                    <a:schemeClr val="bg1">
                      <a:lumMod val="65000"/>
                    </a:schemeClr>
                  </a:solidFill>
                </a:rPr>
                <a:t>Rpc</a:t>
              </a:r>
              <a:r>
                <a:rPr lang="en-US" altLang="zh-CN" sz="1200" i="1" dirty="0" smtClean="0">
                  <a:solidFill>
                    <a:schemeClr val="bg1">
                      <a:lumMod val="65000"/>
                    </a:schemeClr>
                  </a:solidFill>
                </a:rPr>
                <a:t> Cluster&gt;&gt;</a:t>
              </a:r>
              <a:endParaRPr lang="zh-CN" altLang="en-US" sz="12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647416" y="1397327"/>
              <a:ext cx="1112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>
                  <a:solidFill>
                    <a:schemeClr val="bg1">
                      <a:lumMod val="65000"/>
                    </a:schemeClr>
                  </a:solidFill>
                </a:rPr>
                <a:t>Pub/sub/storm</a:t>
              </a:r>
              <a:endParaRPr lang="zh-CN" altLang="en-US" sz="12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416071" y="2448614"/>
              <a:ext cx="21866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solidFill>
                    <a:schemeClr val="bg1">
                      <a:lumMod val="65000"/>
                    </a:schemeClr>
                  </a:solidFill>
                </a:rPr>
                <a:t>message routing by services.xml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085821" y="2106180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i="1" smtClean="0">
                  <a:solidFill>
                    <a:srgbClr val="C00000"/>
                  </a:solidFill>
                </a:rPr>
                <a:t>事务性请求</a:t>
              </a:r>
              <a:endParaRPr lang="zh-CN" altLang="en-US" sz="1100" i="1" dirty="0">
                <a:solidFill>
                  <a:srgbClr val="C000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220411" y="3392209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i="1" smtClean="0">
                  <a:solidFill>
                    <a:srgbClr val="C00000"/>
                  </a:solidFill>
                </a:rPr>
                <a:t>实时性请求</a:t>
              </a:r>
              <a:endParaRPr lang="zh-CN" altLang="en-US" sz="1100" i="1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肘形连接符 10"/>
            <p:cNvCxnSpPr>
              <a:stCxn id="2" idx="3"/>
            </p:cNvCxnSpPr>
            <p:nvPr/>
          </p:nvCxnSpPr>
          <p:spPr>
            <a:xfrm flipV="1">
              <a:off x="4140759" y="3247932"/>
              <a:ext cx="2001040" cy="2930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2156559" y="2635879"/>
              <a:ext cx="784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err="1" smtClean="0">
                  <a:solidFill>
                    <a:schemeClr val="bg1">
                      <a:lumMod val="65000"/>
                    </a:schemeClr>
                  </a:solidFill>
                </a:rPr>
                <a:t>Tcp</a:t>
              </a:r>
              <a:r>
                <a:rPr lang="en-US" altLang="zh-CN" sz="1200" i="1" dirty="0" smtClean="0">
                  <a:solidFill>
                    <a:schemeClr val="bg1">
                      <a:lumMod val="65000"/>
                    </a:schemeClr>
                  </a:solidFill>
                </a:rPr>
                <a:t> Listen</a:t>
              </a:r>
              <a:endParaRPr lang="zh-CN" altLang="en-US" sz="12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矩形: 圆角 91"/>
            <p:cNvSpPr/>
            <p:nvPr/>
          </p:nvSpPr>
          <p:spPr>
            <a:xfrm>
              <a:off x="4622017" y="1018697"/>
              <a:ext cx="1010172" cy="368969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RedisCache</a:t>
              </a:r>
              <a:endParaRPr lang="zh-CN" altLang="en-US" sz="12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548846" y="1321271"/>
              <a:ext cx="1154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>
                  <a:solidFill>
                    <a:schemeClr val="bg1">
                      <a:lumMod val="65000"/>
                    </a:schemeClr>
                  </a:solidFill>
                </a:rPr>
                <a:t>client id(1..100)</a:t>
              </a:r>
              <a:endParaRPr lang="en-US" altLang="zh-CN" sz="1200" i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519830" y="2194676"/>
              <a:ext cx="1311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solidFill>
                    <a:schemeClr val="bg1">
                      <a:lumMod val="65000"/>
                    </a:schemeClr>
                  </a:solidFill>
                </a:rPr>
                <a:t>client id(100..200)</a:t>
              </a:r>
            </a:p>
          </p:txBody>
        </p:sp>
        <p:cxnSp>
          <p:nvCxnSpPr>
            <p:cNvPr id="32" name="肘形连接符 31"/>
            <p:cNvCxnSpPr>
              <a:stCxn id="38" idx="0"/>
              <a:endCxn id="52" idx="1"/>
            </p:cNvCxnSpPr>
            <p:nvPr/>
          </p:nvCxnSpPr>
          <p:spPr>
            <a:xfrm rot="5400000" flipH="1" flipV="1">
              <a:off x="3860121" y="884008"/>
              <a:ext cx="442721" cy="1081071"/>
            </a:xfrm>
            <a:prstGeom prst="bentConnector2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71" idx="0"/>
              <a:endCxn id="52" idx="0"/>
            </p:cNvCxnSpPr>
            <p:nvPr/>
          </p:nvCxnSpPr>
          <p:spPr>
            <a:xfrm rot="16200000" flipH="1" flipV="1">
              <a:off x="6641484" y="-612530"/>
              <a:ext cx="116845" cy="3145607"/>
            </a:xfrm>
            <a:prstGeom prst="bentConnector3">
              <a:avLst>
                <a:gd name="adj1" fmla="val -195644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483601" y="1325679"/>
              <a:ext cx="17413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smtClean="0">
                  <a:solidFill>
                    <a:schemeClr val="bg1">
                      <a:lumMod val="65000"/>
                    </a:schemeClr>
                  </a:solidFill>
                </a:rPr>
                <a:t>client id(1..100,100..200)</a:t>
              </a:r>
              <a:endParaRPr lang="en-US" altLang="zh-CN" sz="1200" i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4" name="矩形: 圆角 91"/>
            <p:cNvSpPr/>
            <p:nvPr/>
          </p:nvSpPr>
          <p:spPr>
            <a:xfrm>
              <a:off x="3379447" y="597654"/>
              <a:ext cx="1010172" cy="368969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ZooKeeper</a:t>
              </a:r>
              <a:endParaRPr lang="zh-CN" altLang="en-US" sz="1200" dirty="0"/>
            </a:p>
          </p:txBody>
        </p:sp>
        <p:sp>
          <p:nvSpPr>
            <p:cNvPr id="95" name="矩形: 圆角 91"/>
            <p:cNvSpPr/>
            <p:nvPr/>
          </p:nvSpPr>
          <p:spPr>
            <a:xfrm>
              <a:off x="9472516" y="2194676"/>
              <a:ext cx="1010172" cy="368969"/>
            </a:xfrm>
            <a:prstGeom prst="roundRect">
              <a:avLst/>
            </a:prstGeom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MQ</a:t>
              </a:r>
              <a:endParaRPr lang="zh-CN" altLang="en-US" sz="1200" dirty="0"/>
            </a:p>
          </p:txBody>
        </p:sp>
        <p:cxnSp>
          <p:nvCxnSpPr>
            <p:cNvPr id="97" name="直线箭头连接符 96"/>
            <p:cNvCxnSpPr>
              <a:stCxn id="71" idx="3"/>
              <a:endCxn id="95" idx="1"/>
            </p:cNvCxnSpPr>
            <p:nvPr/>
          </p:nvCxnSpPr>
          <p:spPr>
            <a:xfrm>
              <a:off x="8872523" y="1157717"/>
              <a:ext cx="599993" cy="1221444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/>
            <p:cNvCxnSpPr>
              <a:stCxn id="33" idx="3"/>
              <a:endCxn id="95" idx="1"/>
            </p:cNvCxnSpPr>
            <p:nvPr/>
          </p:nvCxnSpPr>
          <p:spPr>
            <a:xfrm>
              <a:off x="8872523" y="1870691"/>
              <a:ext cx="599993" cy="508470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>
              <a:stCxn id="35" idx="3"/>
              <a:endCxn id="95" idx="1"/>
            </p:cNvCxnSpPr>
            <p:nvPr/>
          </p:nvCxnSpPr>
          <p:spPr>
            <a:xfrm flipV="1">
              <a:off x="8872523" y="2379161"/>
              <a:ext cx="599993" cy="363719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>
              <a:stCxn id="36" idx="3"/>
              <a:endCxn id="95" idx="1"/>
            </p:cNvCxnSpPr>
            <p:nvPr/>
          </p:nvCxnSpPr>
          <p:spPr>
            <a:xfrm flipV="1">
              <a:off x="8872523" y="2379161"/>
              <a:ext cx="599993" cy="1164960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肘形连接符 108"/>
            <p:cNvCxnSpPr>
              <a:stCxn id="95" idx="0"/>
              <a:endCxn id="92" idx="0"/>
            </p:cNvCxnSpPr>
            <p:nvPr/>
          </p:nvCxnSpPr>
          <p:spPr>
            <a:xfrm rot="16200000" flipV="1">
              <a:off x="8020965" y="238039"/>
              <a:ext cx="503491" cy="3409784"/>
            </a:xfrm>
            <a:prstGeom prst="bentConnector3">
              <a:avLst>
                <a:gd name="adj1" fmla="val 279796"/>
              </a:avLst>
            </a:pr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/>
            <p:cNvSpPr txBox="1"/>
            <p:nvPr/>
          </p:nvSpPr>
          <p:spPr>
            <a:xfrm>
              <a:off x="9030464" y="1870690"/>
              <a:ext cx="1247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 smtClean="0">
                  <a:solidFill>
                    <a:schemeClr val="bg1">
                      <a:lumMod val="65000"/>
                    </a:schemeClr>
                  </a:solidFill>
                </a:rPr>
                <a:t>Reverse</a:t>
              </a:r>
              <a:r>
                <a:rPr lang="zh-CN" altLang="en-US" sz="12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200" i="1" dirty="0" smtClean="0">
                  <a:solidFill>
                    <a:schemeClr val="bg1">
                      <a:lumMod val="65000"/>
                    </a:schemeClr>
                  </a:solidFill>
                </a:rPr>
                <a:t>message</a:t>
              </a:r>
              <a:endParaRPr lang="zh-CN" altLang="en-US" sz="12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9" name="直线箭头连接符 118"/>
            <p:cNvCxnSpPr/>
            <p:nvPr/>
          </p:nvCxnSpPr>
          <p:spPr>
            <a:xfrm flipH="1">
              <a:off x="4140760" y="1755907"/>
              <a:ext cx="1921971" cy="1253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肘形连接符 121"/>
            <p:cNvCxnSpPr/>
            <p:nvPr/>
          </p:nvCxnSpPr>
          <p:spPr>
            <a:xfrm rot="10800000" flipV="1">
              <a:off x="4140760" y="2106179"/>
              <a:ext cx="2223465" cy="750807"/>
            </a:xfrm>
            <a:prstGeom prst="bentConnector3">
              <a:avLst>
                <a:gd name="adj1" fmla="val -172"/>
              </a:avLst>
            </a:prstGeom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00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圆角矩形 206"/>
          <p:cNvSpPr/>
          <p:nvPr/>
        </p:nvSpPr>
        <p:spPr>
          <a:xfrm>
            <a:off x="8047838" y="1703221"/>
            <a:ext cx="853163" cy="1049243"/>
          </a:xfrm>
          <a:prstGeom prst="roundRect">
            <a:avLst>
              <a:gd name="adj" fmla="val 7739"/>
            </a:avLst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35007" y="470519"/>
            <a:ext cx="188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Promise</a:t>
            </a:r>
            <a:r>
              <a:rPr lang="zh-CN" altLang="en-US" sz="1600" dirty="0" smtClean="0"/>
              <a:t>的异步调用</a:t>
            </a:r>
            <a:endParaRPr lang="zh-CN" altLang="en-US" sz="1600" dirty="0"/>
          </a:p>
        </p:txBody>
      </p:sp>
      <p:sp>
        <p:nvSpPr>
          <p:cNvPr id="57" name="椭圆 56"/>
          <p:cNvSpPr/>
          <p:nvPr/>
        </p:nvSpPr>
        <p:spPr>
          <a:xfrm>
            <a:off x="435007" y="4561299"/>
            <a:ext cx="1116653" cy="63565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/>
              <a:t>Promise Queue</a:t>
            </a:r>
            <a:endParaRPr kumimoji="1" lang="zh-CN" altLang="en-US" sz="1200" dirty="0"/>
          </a:p>
        </p:txBody>
      </p:sp>
      <p:sp>
        <p:nvSpPr>
          <p:cNvPr id="78" name="矩形: 圆角 91"/>
          <p:cNvSpPr/>
          <p:nvPr/>
        </p:nvSpPr>
        <p:spPr>
          <a:xfrm>
            <a:off x="3289129" y="1896418"/>
            <a:ext cx="1010172" cy="368969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Async_call</a:t>
            </a:r>
            <a:r>
              <a:rPr lang="en-US" altLang="zh-CN" sz="1200" dirty="0" smtClean="0"/>
              <a:t>()</a:t>
            </a:r>
            <a:endParaRPr lang="zh-CN" altLang="en-US" sz="1200" dirty="0"/>
          </a:p>
        </p:txBody>
      </p:sp>
      <p:sp>
        <p:nvSpPr>
          <p:cNvPr id="79" name="矩形: 圆角 42"/>
          <p:cNvSpPr/>
          <p:nvPr/>
        </p:nvSpPr>
        <p:spPr>
          <a:xfrm>
            <a:off x="3271781" y="2752464"/>
            <a:ext cx="1035295" cy="4380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tasklet</a:t>
            </a:r>
            <a:endParaRPr lang="zh-CN" altLang="en-US" sz="1400" dirty="0"/>
          </a:p>
        </p:txBody>
      </p:sp>
      <p:sp>
        <p:nvSpPr>
          <p:cNvPr id="80" name="矩形: 圆角 42"/>
          <p:cNvSpPr/>
          <p:nvPr/>
        </p:nvSpPr>
        <p:spPr>
          <a:xfrm>
            <a:off x="5057774" y="1575295"/>
            <a:ext cx="1035295" cy="4380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OnSucc</a:t>
            </a:r>
            <a:endParaRPr lang="zh-CN" altLang="en-US" sz="1200" dirty="0"/>
          </a:p>
        </p:txBody>
      </p:sp>
      <p:sp>
        <p:nvSpPr>
          <p:cNvPr id="81" name="矩形: 圆角 42"/>
          <p:cNvSpPr/>
          <p:nvPr/>
        </p:nvSpPr>
        <p:spPr>
          <a:xfrm>
            <a:off x="5067317" y="2232987"/>
            <a:ext cx="1035295" cy="4380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OnError</a:t>
            </a:r>
            <a:endParaRPr lang="zh-CN" altLang="en-US" sz="1200" dirty="0"/>
          </a:p>
        </p:txBody>
      </p:sp>
      <p:cxnSp>
        <p:nvCxnSpPr>
          <p:cNvPr id="19" name="直线箭头连接符 18"/>
          <p:cNvCxnSpPr>
            <a:endCxn id="79" idx="2"/>
          </p:cNvCxnSpPr>
          <p:nvPr/>
        </p:nvCxnSpPr>
        <p:spPr>
          <a:xfrm flipH="1" flipV="1">
            <a:off x="3789429" y="3190523"/>
            <a:ext cx="6835" cy="39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1"/>
          <p:cNvSpPr/>
          <p:nvPr/>
        </p:nvSpPr>
        <p:spPr>
          <a:xfrm>
            <a:off x="5078327" y="3642623"/>
            <a:ext cx="1010172" cy="368969"/>
          </a:xfrm>
          <a:prstGeom prst="round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User code</a:t>
            </a:r>
            <a:endParaRPr lang="zh-CN" altLang="en-US" sz="1200" dirty="0"/>
          </a:p>
        </p:txBody>
      </p:sp>
      <p:cxnSp>
        <p:nvCxnSpPr>
          <p:cNvPr id="90" name="直线箭头连接符 89"/>
          <p:cNvCxnSpPr>
            <a:stCxn id="79" idx="0"/>
            <a:endCxn id="78" idx="2"/>
          </p:cNvCxnSpPr>
          <p:nvPr/>
        </p:nvCxnSpPr>
        <p:spPr>
          <a:xfrm flipV="1">
            <a:off x="3789429" y="2265387"/>
            <a:ext cx="4786" cy="48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78" idx="3"/>
            <a:endCxn id="80" idx="1"/>
          </p:cNvCxnSpPr>
          <p:nvPr/>
        </p:nvCxnSpPr>
        <p:spPr>
          <a:xfrm flipV="1">
            <a:off x="4299301" y="1794325"/>
            <a:ext cx="758473" cy="28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>
            <a:stCxn id="78" idx="3"/>
            <a:endCxn id="81" idx="1"/>
          </p:cNvCxnSpPr>
          <p:nvPr/>
        </p:nvCxnSpPr>
        <p:spPr>
          <a:xfrm>
            <a:off x="4299301" y="2080903"/>
            <a:ext cx="768016" cy="37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42"/>
          <p:cNvSpPr/>
          <p:nvPr/>
        </p:nvSpPr>
        <p:spPr>
          <a:xfrm>
            <a:off x="1731400" y="3588927"/>
            <a:ext cx="1035295" cy="4380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Promise</a:t>
            </a:r>
          </a:p>
          <a:p>
            <a:pPr algn="ctr"/>
            <a:r>
              <a:rPr lang="en-US" altLang="zh-CN" sz="1400" dirty="0" smtClean="0"/>
              <a:t>end()</a:t>
            </a:r>
            <a:endParaRPr lang="zh-CN" altLang="en-US" sz="1400" dirty="0"/>
          </a:p>
        </p:txBody>
      </p:sp>
      <p:sp>
        <p:nvSpPr>
          <p:cNvPr id="115" name="矩形: 圆角 42"/>
          <p:cNvSpPr/>
          <p:nvPr/>
        </p:nvSpPr>
        <p:spPr>
          <a:xfrm>
            <a:off x="1725674" y="2822670"/>
            <a:ext cx="1035295" cy="4380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Promise</a:t>
            </a:r>
          </a:p>
          <a:p>
            <a:pPr algn="ctr"/>
            <a:r>
              <a:rPr lang="en-US" altLang="zh-CN" sz="1400" dirty="0" smtClean="0"/>
              <a:t>error()</a:t>
            </a:r>
            <a:endParaRPr lang="zh-CN" altLang="en-US" sz="1400" dirty="0"/>
          </a:p>
        </p:txBody>
      </p:sp>
      <p:sp>
        <p:nvSpPr>
          <p:cNvPr id="116" name="矩形: 圆角 42"/>
          <p:cNvSpPr/>
          <p:nvPr/>
        </p:nvSpPr>
        <p:spPr>
          <a:xfrm>
            <a:off x="1725674" y="2034799"/>
            <a:ext cx="1035295" cy="4380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Promise</a:t>
            </a:r>
          </a:p>
          <a:p>
            <a:pPr algn="ctr"/>
            <a:r>
              <a:rPr lang="en-US" altLang="zh-CN" sz="1400" dirty="0" smtClean="0"/>
              <a:t>then()</a:t>
            </a:r>
            <a:endParaRPr lang="zh-CN" altLang="en-US" sz="1400" dirty="0"/>
          </a:p>
        </p:txBody>
      </p:sp>
      <p:cxnSp>
        <p:nvCxnSpPr>
          <p:cNvPr id="113" name="直线箭头连接符 112"/>
          <p:cNvCxnSpPr>
            <a:endCxn id="116" idx="0"/>
          </p:cNvCxnSpPr>
          <p:nvPr/>
        </p:nvCxnSpPr>
        <p:spPr>
          <a:xfrm>
            <a:off x="2243321" y="1559672"/>
            <a:ext cx="1" cy="47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16" idx="2"/>
            <a:endCxn id="115" idx="0"/>
          </p:cNvCxnSpPr>
          <p:nvPr/>
        </p:nvCxnSpPr>
        <p:spPr>
          <a:xfrm>
            <a:off x="2243322" y="2472858"/>
            <a:ext cx="0" cy="34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>
            <a:stCxn id="115" idx="2"/>
            <a:endCxn id="112" idx="0"/>
          </p:cNvCxnSpPr>
          <p:nvPr/>
        </p:nvCxnSpPr>
        <p:spPr>
          <a:xfrm>
            <a:off x="2243322" y="3260729"/>
            <a:ext cx="5726" cy="32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>
            <a:stCxn id="112" idx="3"/>
          </p:cNvCxnSpPr>
          <p:nvPr/>
        </p:nvCxnSpPr>
        <p:spPr>
          <a:xfrm flipV="1">
            <a:off x="2766695" y="3803845"/>
            <a:ext cx="511921" cy="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3680152" y="327254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smtClean="0"/>
              <a:t>Execute one</a:t>
            </a:r>
            <a:endParaRPr kumimoji="1" lang="zh-CN" altLang="en-US" sz="1100" i="1" dirty="0"/>
          </a:p>
        </p:txBody>
      </p:sp>
      <p:grpSp>
        <p:nvGrpSpPr>
          <p:cNvPr id="170" name="组 169"/>
          <p:cNvGrpSpPr/>
          <p:nvPr/>
        </p:nvGrpSpPr>
        <p:grpSpPr>
          <a:xfrm>
            <a:off x="1797474" y="4371370"/>
            <a:ext cx="1098430" cy="535655"/>
            <a:chOff x="1661205" y="2011513"/>
            <a:chExt cx="1098430" cy="535655"/>
          </a:xfrm>
        </p:grpSpPr>
        <p:grpSp>
          <p:nvGrpSpPr>
            <p:cNvPr id="154" name="组 153"/>
            <p:cNvGrpSpPr/>
            <p:nvPr/>
          </p:nvGrpSpPr>
          <p:grpSpPr>
            <a:xfrm>
              <a:off x="1661205" y="2298221"/>
              <a:ext cx="1098430" cy="248947"/>
              <a:chOff x="3416791" y="5573964"/>
              <a:chExt cx="1098430" cy="248947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3416791" y="5573966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3555236" y="5573965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3695363" y="5573965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3833808" y="5573964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3966594" y="5573966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4105039" y="5573965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4238078" y="5573965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4376523" y="5573964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4" name="文本框 163"/>
            <p:cNvSpPr txBox="1"/>
            <p:nvPr/>
          </p:nvSpPr>
          <p:spPr>
            <a:xfrm>
              <a:off x="1730554" y="2011513"/>
              <a:ext cx="9989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i="1" smtClean="0"/>
                <a:t>Success queue</a:t>
              </a:r>
              <a:endParaRPr kumimoji="1" lang="zh-CN" altLang="en-US" sz="1100" i="1" dirty="0"/>
            </a:p>
          </p:txBody>
        </p:sp>
      </p:grpSp>
      <p:grpSp>
        <p:nvGrpSpPr>
          <p:cNvPr id="171" name="组 170"/>
          <p:cNvGrpSpPr/>
          <p:nvPr/>
        </p:nvGrpSpPr>
        <p:grpSpPr>
          <a:xfrm>
            <a:off x="1786373" y="5112905"/>
            <a:ext cx="1098430" cy="499415"/>
            <a:chOff x="1661205" y="3098892"/>
            <a:chExt cx="1098430" cy="499415"/>
          </a:xfrm>
        </p:grpSpPr>
        <p:grpSp>
          <p:nvGrpSpPr>
            <p:cNvPr id="155" name="组 154"/>
            <p:cNvGrpSpPr/>
            <p:nvPr/>
          </p:nvGrpSpPr>
          <p:grpSpPr>
            <a:xfrm>
              <a:off x="1661205" y="3098892"/>
              <a:ext cx="1098430" cy="248947"/>
              <a:chOff x="3416791" y="5573964"/>
              <a:chExt cx="1098430" cy="248947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3416791" y="5573966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3555236" y="5573965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3695363" y="5573965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833808" y="5573964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3966594" y="5573966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4105039" y="5573965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4238078" y="5573965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4376523" y="5573964"/>
                <a:ext cx="138698" cy="24894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5" name="文本框 164"/>
            <p:cNvSpPr txBox="1"/>
            <p:nvPr/>
          </p:nvSpPr>
          <p:spPr>
            <a:xfrm>
              <a:off x="1717607" y="3336697"/>
              <a:ext cx="8515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i="1" dirty="0" smtClean="0"/>
                <a:t>Error queue</a:t>
              </a:r>
              <a:endParaRPr kumimoji="1" lang="zh-CN" altLang="en-US" sz="1100" i="1" dirty="0"/>
            </a:p>
          </p:txBody>
        </p:sp>
      </p:grpSp>
      <p:sp>
        <p:nvSpPr>
          <p:cNvPr id="172" name="文本框 171"/>
          <p:cNvSpPr txBox="1"/>
          <p:nvPr/>
        </p:nvSpPr>
        <p:spPr>
          <a:xfrm>
            <a:off x="1797474" y="1622651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dirty="0" smtClean="0"/>
              <a:t>start</a:t>
            </a:r>
            <a:endParaRPr kumimoji="1" lang="zh-CN" altLang="en-US" sz="1100" i="1" dirty="0"/>
          </a:p>
        </p:txBody>
      </p:sp>
      <p:sp>
        <p:nvSpPr>
          <p:cNvPr id="173" name="矩形: 圆角 42"/>
          <p:cNvSpPr/>
          <p:nvPr/>
        </p:nvSpPr>
        <p:spPr>
          <a:xfrm>
            <a:off x="3264006" y="3613408"/>
            <a:ext cx="1035295" cy="43805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Executor</a:t>
            </a:r>
            <a:endParaRPr lang="zh-CN" altLang="en-US" sz="1400" dirty="0"/>
          </a:p>
        </p:txBody>
      </p:sp>
      <p:cxnSp>
        <p:nvCxnSpPr>
          <p:cNvPr id="179" name="肘形连接符 178"/>
          <p:cNvCxnSpPr>
            <a:stCxn id="116" idx="1"/>
            <a:endCxn id="145" idx="1"/>
          </p:cNvCxnSpPr>
          <p:nvPr/>
        </p:nvCxnSpPr>
        <p:spPr>
          <a:xfrm rot="10800000" flipH="1" flipV="1">
            <a:off x="1725674" y="2253829"/>
            <a:ext cx="71800" cy="2528724"/>
          </a:xfrm>
          <a:prstGeom prst="bentConnector3">
            <a:avLst>
              <a:gd name="adj1" fmla="val -72920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1"/>
            <a:endCxn id="156" idx="1"/>
          </p:cNvCxnSpPr>
          <p:nvPr/>
        </p:nvCxnSpPr>
        <p:spPr>
          <a:xfrm rot="10800000" flipH="1" flipV="1">
            <a:off x="1725673" y="3041700"/>
            <a:ext cx="60699" cy="2195680"/>
          </a:xfrm>
          <a:prstGeom prst="bentConnector3">
            <a:avLst>
              <a:gd name="adj1" fmla="val -37661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52" idx="3"/>
          </p:cNvCxnSpPr>
          <p:nvPr/>
        </p:nvCxnSpPr>
        <p:spPr>
          <a:xfrm flipV="1">
            <a:off x="2895904" y="4022427"/>
            <a:ext cx="645245" cy="76012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肘形连接符 192"/>
          <p:cNvCxnSpPr>
            <a:stCxn id="163" idx="3"/>
          </p:cNvCxnSpPr>
          <p:nvPr/>
        </p:nvCxnSpPr>
        <p:spPr>
          <a:xfrm flipV="1">
            <a:off x="2884803" y="4051467"/>
            <a:ext cx="1101932" cy="11859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肘形连接符 195"/>
          <p:cNvCxnSpPr>
            <a:stCxn id="80" idx="3"/>
            <a:endCxn id="96" idx="3"/>
          </p:cNvCxnSpPr>
          <p:nvPr/>
        </p:nvCxnSpPr>
        <p:spPr>
          <a:xfrm flipH="1">
            <a:off x="6088499" y="1794325"/>
            <a:ext cx="4570" cy="2032783"/>
          </a:xfrm>
          <a:prstGeom prst="bentConnector3">
            <a:avLst>
              <a:gd name="adj1" fmla="val -5002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/>
          <p:cNvCxnSpPr>
            <a:stCxn id="81" idx="2"/>
            <a:endCxn id="96" idx="0"/>
          </p:cNvCxnSpPr>
          <p:nvPr/>
        </p:nvCxnSpPr>
        <p:spPr>
          <a:xfrm flipH="1">
            <a:off x="5583413" y="2671046"/>
            <a:ext cx="1552" cy="97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线箭头连接符 199"/>
          <p:cNvCxnSpPr>
            <a:stCxn id="96" idx="1"/>
            <a:endCxn id="173" idx="3"/>
          </p:cNvCxnSpPr>
          <p:nvPr/>
        </p:nvCxnSpPr>
        <p:spPr>
          <a:xfrm flipH="1">
            <a:off x="4299301" y="3827108"/>
            <a:ext cx="779026" cy="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: 圆角 42"/>
          <p:cNvSpPr/>
          <p:nvPr/>
        </p:nvSpPr>
        <p:spPr>
          <a:xfrm>
            <a:off x="8136620" y="1795389"/>
            <a:ext cx="692750" cy="3277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t1</a:t>
            </a:r>
            <a:endParaRPr lang="zh-CN" altLang="en-US" sz="1400" dirty="0"/>
          </a:p>
        </p:txBody>
      </p:sp>
      <p:sp>
        <p:nvSpPr>
          <p:cNvPr id="202" name="矩形: 圆角 42"/>
          <p:cNvSpPr/>
          <p:nvPr/>
        </p:nvSpPr>
        <p:spPr>
          <a:xfrm>
            <a:off x="8136620" y="2366700"/>
            <a:ext cx="692750" cy="3277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t2</a:t>
            </a:r>
            <a:endParaRPr lang="zh-CN" altLang="en-US" sz="1400" dirty="0"/>
          </a:p>
        </p:txBody>
      </p:sp>
      <p:sp>
        <p:nvSpPr>
          <p:cNvPr id="203" name="矩形: 圆角 42"/>
          <p:cNvSpPr/>
          <p:nvPr/>
        </p:nvSpPr>
        <p:spPr>
          <a:xfrm>
            <a:off x="9344429" y="2373572"/>
            <a:ext cx="692750" cy="32777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e1</a:t>
            </a:r>
            <a:endParaRPr lang="zh-CN" altLang="en-US" sz="1400" dirty="0"/>
          </a:p>
        </p:txBody>
      </p:sp>
      <p:sp>
        <p:nvSpPr>
          <p:cNvPr id="204" name="矩形: 圆角 42"/>
          <p:cNvSpPr/>
          <p:nvPr/>
        </p:nvSpPr>
        <p:spPr>
          <a:xfrm>
            <a:off x="8136620" y="2944773"/>
            <a:ext cx="692750" cy="3277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205" name="矩形: 圆角 42"/>
          <p:cNvSpPr/>
          <p:nvPr/>
        </p:nvSpPr>
        <p:spPr>
          <a:xfrm>
            <a:off x="9344429" y="2971493"/>
            <a:ext cx="692750" cy="32777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e2</a:t>
            </a:r>
            <a:endParaRPr lang="zh-CN" altLang="en-US" sz="1400" dirty="0"/>
          </a:p>
        </p:txBody>
      </p:sp>
      <p:sp>
        <p:nvSpPr>
          <p:cNvPr id="206" name="矩形: 圆角 42"/>
          <p:cNvSpPr/>
          <p:nvPr/>
        </p:nvSpPr>
        <p:spPr>
          <a:xfrm>
            <a:off x="8136620" y="3534156"/>
            <a:ext cx="692750" cy="3277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8" name="文本框 207"/>
          <p:cNvSpPr txBox="1"/>
          <p:nvPr/>
        </p:nvSpPr>
        <p:spPr>
          <a:xfrm>
            <a:off x="5597783" y="4694458"/>
            <a:ext cx="426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Promse.then</a:t>
            </a:r>
            <a:r>
              <a:rPr kumimoji="1" lang="en-US" altLang="zh-CN" dirty="0" smtClean="0"/>
              <a:t>(t1).then(t2).error(e1).then(t3)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57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435007" y="470519"/>
            <a:ext cx="1886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Promise</a:t>
            </a:r>
            <a:r>
              <a:rPr lang="zh-CN" altLang="en-US" sz="1600" dirty="0" smtClean="0"/>
              <a:t>的异步调用</a:t>
            </a:r>
            <a:endParaRPr lang="zh-CN" altLang="en-US" sz="1600" dirty="0"/>
          </a:p>
        </p:txBody>
      </p:sp>
      <p:grpSp>
        <p:nvGrpSpPr>
          <p:cNvPr id="20" name="组 19"/>
          <p:cNvGrpSpPr/>
          <p:nvPr/>
        </p:nvGrpSpPr>
        <p:grpSpPr>
          <a:xfrm>
            <a:off x="1110182" y="1175718"/>
            <a:ext cx="2423631" cy="3263022"/>
            <a:chOff x="6328426" y="971515"/>
            <a:chExt cx="2423631" cy="3263022"/>
          </a:xfrm>
        </p:grpSpPr>
        <p:grpSp>
          <p:nvGrpSpPr>
            <p:cNvPr id="17" name="组 16"/>
            <p:cNvGrpSpPr/>
            <p:nvPr/>
          </p:nvGrpSpPr>
          <p:grpSpPr>
            <a:xfrm>
              <a:off x="6328426" y="1340122"/>
              <a:ext cx="2259183" cy="2894415"/>
              <a:chOff x="9199446" y="3419663"/>
              <a:chExt cx="2259183" cy="2894415"/>
            </a:xfrm>
          </p:grpSpPr>
          <p:sp>
            <p:nvSpPr>
              <p:cNvPr id="207" name="圆角矩形 206"/>
              <p:cNvSpPr/>
              <p:nvPr/>
            </p:nvSpPr>
            <p:spPr>
              <a:xfrm>
                <a:off x="9199446" y="3419663"/>
                <a:ext cx="980570" cy="1674641"/>
              </a:xfrm>
              <a:prstGeom prst="roundRect">
                <a:avLst>
                  <a:gd name="adj" fmla="val 7739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1" name="矩形: 圆角 42"/>
              <p:cNvSpPr/>
              <p:nvPr/>
            </p:nvSpPr>
            <p:spPr>
              <a:xfrm>
                <a:off x="9302882" y="3525415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t1</a:t>
                </a:r>
                <a:endParaRPr lang="zh-CN" altLang="en-US" sz="1400" dirty="0"/>
              </a:p>
            </p:txBody>
          </p:sp>
          <p:sp>
            <p:nvSpPr>
              <p:cNvPr id="202" name="矩形: 圆角 42"/>
              <p:cNvSpPr/>
              <p:nvPr/>
            </p:nvSpPr>
            <p:spPr>
              <a:xfrm>
                <a:off x="9302882" y="4096726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t2</a:t>
                </a:r>
                <a:endParaRPr lang="zh-CN" altLang="en-US" sz="1400" dirty="0"/>
              </a:p>
            </p:txBody>
          </p:sp>
          <p:sp>
            <p:nvSpPr>
              <p:cNvPr id="204" name="矩形: 圆角 42"/>
              <p:cNvSpPr/>
              <p:nvPr/>
            </p:nvSpPr>
            <p:spPr>
              <a:xfrm>
                <a:off x="9302882" y="4674799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</a:t>
                </a:r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205" name="矩形: 圆角 42"/>
              <p:cNvSpPr/>
              <p:nvPr/>
            </p:nvSpPr>
            <p:spPr>
              <a:xfrm>
                <a:off x="10765879" y="4079531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e1</a:t>
                </a:r>
                <a:endParaRPr lang="zh-CN" altLang="en-US" sz="1400" dirty="0"/>
              </a:p>
            </p:txBody>
          </p:sp>
          <p:sp>
            <p:nvSpPr>
              <p:cNvPr id="206" name="矩形: 圆角 42"/>
              <p:cNvSpPr/>
              <p:nvPr/>
            </p:nvSpPr>
            <p:spPr>
              <a:xfrm>
                <a:off x="9303229" y="5376418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t7</a:t>
                </a:r>
                <a:endParaRPr lang="zh-CN" altLang="en-US" sz="1400" dirty="0"/>
              </a:p>
            </p:txBody>
          </p:sp>
          <p:sp>
            <p:nvSpPr>
              <p:cNvPr id="61" name="矩形: 圆角 42"/>
              <p:cNvSpPr/>
              <p:nvPr/>
            </p:nvSpPr>
            <p:spPr>
              <a:xfrm>
                <a:off x="10746295" y="4674799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t5</a:t>
                </a:r>
                <a:endParaRPr lang="zh-CN" altLang="en-US" sz="1400" dirty="0"/>
              </a:p>
            </p:txBody>
          </p:sp>
          <p:sp>
            <p:nvSpPr>
              <p:cNvPr id="62" name="矩形: 圆角 42"/>
              <p:cNvSpPr/>
              <p:nvPr/>
            </p:nvSpPr>
            <p:spPr>
              <a:xfrm>
                <a:off x="10752135" y="5258063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t6</a:t>
                </a:r>
                <a:endParaRPr lang="zh-CN" altLang="en-US" sz="1400" dirty="0"/>
              </a:p>
            </p:txBody>
          </p:sp>
          <p:cxnSp>
            <p:nvCxnSpPr>
              <p:cNvPr id="63" name="直线箭头连接符 62"/>
              <p:cNvCxnSpPr>
                <a:stCxn id="204" idx="2"/>
                <a:endCxn id="206" idx="0"/>
              </p:cNvCxnSpPr>
              <p:nvPr/>
            </p:nvCxnSpPr>
            <p:spPr>
              <a:xfrm>
                <a:off x="9649257" y="5002572"/>
                <a:ext cx="347" cy="373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箭头连接符 64"/>
              <p:cNvCxnSpPr/>
              <p:nvPr/>
            </p:nvCxnSpPr>
            <p:spPr>
              <a:xfrm>
                <a:off x="10258755" y="4256983"/>
                <a:ext cx="487540" cy="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线箭头连接符 68"/>
              <p:cNvCxnSpPr/>
              <p:nvPr/>
            </p:nvCxnSpPr>
            <p:spPr>
              <a:xfrm>
                <a:off x="11092670" y="4407304"/>
                <a:ext cx="0" cy="27559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线箭头连接符 69"/>
              <p:cNvCxnSpPr/>
              <p:nvPr/>
            </p:nvCxnSpPr>
            <p:spPr>
              <a:xfrm>
                <a:off x="11112254" y="5002572"/>
                <a:ext cx="0" cy="27559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/>
              <p:cNvCxnSpPr/>
              <p:nvPr/>
            </p:nvCxnSpPr>
            <p:spPr>
              <a:xfrm>
                <a:off x="9648333" y="3853188"/>
                <a:ext cx="0" cy="275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箭头连接符 72"/>
              <p:cNvCxnSpPr/>
              <p:nvPr/>
            </p:nvCxnSpPr>
            <p:spPr>
              <a:xfrm>
                <a:off x="9627927" y="4424499"/>
                <a:ext cx="0" cy="275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肘形连接符 8"/>
              <p:cNvCxnSpPr>
                <a:stCxn id="62" idx="2"/>
                <a:endCxn id="206" idx="3"/>
              </p:cNvCxnSpPr>
              <p:nvPr/>
            </p:nvCxnSpPr>
            <p:spPr>
              <a:xfrm rot="5400000" flipH="1">
                <a:off x="10524479" y="5011806"/>
                <a:ext cx="45531" cy="1102531"/>
              </a:xfrm>
              <a:prstGeom prst="bentConnector4">
                <a:avLst>
                  <a:gd name="adj1" fmla="val -502076"/>
                  <a:gd name="adj2" fmla="val 65708"/>
                </a:avLst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: 圆角 42"/>
              <p:cNvSpPr/>
              <p:nvPr/>
            </p:nvSpPr>
            <p:spPr>
              <a:xfrm>
                <a:off x="9289485" y="5986305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t8</a:t>
                </a:r>
                <a:endParaRPr lang="zh-CN" altLang="en-US" sz="1400" dirty="0"/>
              </a:p>
            </p:txBody>
          </p:sp>
          <p:cxnSp>
            <p:nvCxnSpPr>
              <p:cNvPr id="77" name="直线箭头连接符 76"/>
              <p:cNvCxnSpPr/>
              <p:nvPr/>
            </p:nvCxnSpPr>
            <p:spPr>
              <a:xfrm>
                <a:off x="9649604" y="5710708"/>
                <a:ext cx="0" cy="275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文本框 104"/>
            <p:cNvSpPr txBox="1"/>
            <p:nvPr/>
          </p:nvSpPr>
          <p:spPr>
            <a:xfrm>
              <a:off x="6399958" y="971515"/>
              <a:ext cx="9717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i="1" smtClean="0"/>
                <a:t>Main promise</a:t>
              </a:r>
              <a:endParaRPr kumimoji="1" lang="zh-CN" altLang="en-US" sz="1100" i="1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8482" y="1681882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i="1" smtClean="0"/>
                <a:t>Sub promise</a:t>
              </a:r>
              <a:endParaRPr kumimoji="1" lang="zh-CN" altLang="en-US" sz="1100" i="1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265764" y="2163876"/>
              <a:ext cx="6527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i="1" dirty="0" smtClean="0"/>
                <a:t>Spawn()</a:t>
              </a:r>
              <a:endParaRPr kumimoji="1" lang="zh-CN" altLang="en-US" sz="1100" i="1" dirty="0"/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3785808" y="3941416"/>
            <a:ext cx="1501950" cy="2523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p</a:t>
            </a:r>
            <a:r>
              <a:rPr kumimoji="1" lang="en-US" altLang="zh-CN" sz="1400" smtClean="0"/>
              <a:t> </a:t>
            </a:r>
            <a:r>
              <a:rPr kumimoji="1" lang="en-US" altLang="zh-CN" sz="1400" dirty="0" smtClean="0"/>
              <a:t>= new Promise()</a:t>
            </a:r>
          </a:p>
          <a:p>
            <a:r>
              <a:rPr kumimoji="1" lang="en-US" altLang="zh-CN" sz="1400" dirty="0" err="1" smtClean="0"/>
              <a:t>p.then</a:t>
            </a:r>
            <a:r>
              <a:rPr kumimoji="1" lang="en-US" altLang="zh-CN" sz="1400" dirty="0" smtClean="0"/>
              <a:t>(t1)</a:t>
            </a:r>
          </a:p>
          <a:p>
            <a:r>
              <a:rPr kumimoji="1" lang="en-US" altLang="zh-CN" sz="1400" dirty="0" smtClean="0"/>
              <a:t>.then(t2) </a:t>
            </a:r>
          </a:p>
          <a:p>
            <a:r>
              <a:rPr kumimoji="1" lang="en-US" altLang="zh-CN" sz="1400" dirty="0" smtClean="0"/>
              <a:t>.then(t3) </a:t>
            </a:r>
          </a:p>
          <a:p>
            <a:r>
              <a:rPr kumimoji="1" lang="en-US" altLang="zh-CN" sz="1400" dirty="0"/>
              <a:t>p</a:t>
            </a:r>
            <a:r>
              <a:rPr kumimoji="1" lang="en-US" altLang="zh-CN" sz="1400" smtClean="0"/>
              <a:t>2 = </a:t>
            </a:r>
            <a:r>
              <a:rPr kumimoji="1" lang="en-US" altLang="zh-CN" sz="1400" smtClean="0"/>
              <a:t>p.error(e1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/>
              <a:t>p</a:t>
            </a:r>
            <a:r>
              <a:rPr kumimoji="1" lang="en-US" altLang="zh-CN" sz="1400" smtClean="0"/>
              <a:t>2.then(t5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/>
              <a:t>p</a:t>
            </a:r>
            <a:r>
              <a:rPr kumimoji="1" lang="en-US" altLang="zh-CN" sz="1400" smtClean="0"/>
              <a:t>2.then(t6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b="1" i="1" smtClean="0">
                <a:solidFill>
                  <a:srgbClr val="0070C0"/>
                </a:solidFill>
              </a:rPr>
              <a:t>p.join(p2</a:t>
            </a:r>
            <a:r>
              <a:rPr kumimoji="1" lang="en-US" altLang="zh-CN" b="1" i="1" dirty="0" smtClean="0">
                <a:solidFill>
                  <a:srgbClr val="0070C0"/>
                </a:solidFill>
              </a:rPr>
              <a:t>) </a:t>
            </a:r>
          </a:p>
          <a:p>
            <a:r>
              <a:rPr kumimoji="1" lang="en-US" altLang="zh-CN" sz="1400" dirty="0" err="1" smtClean="0"/>
              <a:t>p.then</a:t>
            </a:r>
            <a:r>
              <a:rPr kumimoji="1" lang="en-US" altLang="zh-CN" sz="1400" dirty="0" smtClean="0"/>
              <a:t>(t7)</a:t>
            </a:r>
          </a:p>
          <a:p>
            <a:r>
              <a:rPr kumimoji="1" lang="en-US" altLang="zh-CN" sz="1400" dirty="0" smtClean="0"/>
              <a:t>.then(t8)</a:t>
            </a:r>
          </a:p>
          <a:p>
            <a:r>
              <a:rPr kumimoji="1" lang="en-US" altLang="zh-CN" sz="1400" dirty="0" smtClean="0"/>
              <a:t>.end()</a:t>
            </a:r>
            <a:endParaRPr kumimoji="1" lang="zh-CN" altLang="en-US" sz="1400" dirty="0"/>
          </a:p>
        </p:txBody>
      </p:sp>
      <p:grpSp>
        <p:nvGrpSpPr>
          <p:cNvPr id="109" name="组 108"/>
          <p:cNvGrpSpPr/>
          <p:nvPr/>
        </p:nvGrpSpPr>
        <p:grpSpPr>
          <a:xfrm>
            <a:off x="6258915" y="1011831"/>
            <a:ext cx="2423631" cy="3263022"/>
            <a:chOff x="6328426" y="971515"/>
            <a:chExt cx="2423631" cy="3263022"/>
          </a:xfrm>
        </p:grpSpPr>
        <p:grpSp>
          <p:nvGrpSpPr>
            <p:cNvPr id="110" name="组 109"/>
            <p:cNvGrpSpPr/>
            <p:nvPr/>
          </p:nvGrpSpPr>
          <p:grpSpPr>
            <a:xfrm>
              <a:off x="6328426" y="1340122"/>
              <a:ext cx="2259183" cy="2894415"/>
              <a:chOff x="9199446" y="3419663"/>
              <a:chExt cx="2259183" cy="2894415"/>
            </a:xfrm>
          </p:grpSpPr>
          <p:sp>
            <p:nvSpPr>
              <p:cNvPr id="118" name="圆角矩形 117"/>
              <p:cNvSpPr/>
              <p:nvPr/>
            </p:nvSpPr>
            <p:spPr>
              <a:xfrm>
                <a:off x="9199446" y="3419663"/>
                <a:ext cx="980570" cy="1674641"/>
              </a:xfrm>
              <a:prstGeom prst="roundRect">
                <a:avLst>
                  <a:gd name="adj" fmla="val 7739"/>
                </a:avLst>
              </a:prstGeom>
              <a:ln>
                <a:prstDash val="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9" name="矩形: 圆角 42"/>
              <p:cNvSpPr/>
              <p:nvPr/>
            </p:nvSpPr>
            <p:spPr>
              <a:xfrm>
                <a:off x="9302882" y="3525415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t1</a:t>
                </a:r>
                <a:endParaRPr lang="zh-CN" altLang="en-US" sz="1400" dirty="0"/>
              </a:p>
            </p:txBody>
          </p:sp>
          <p:sp>
            <p:nvSpPr>
              <p:cNvPr id="121" name="矩形: 圆角 42"/>
              <p:cNvSpPr/>
              <p:nvPr/>
            </p:nvSpPr>
            <p:spPr>
              <a:xfrm>
                <a:off x="9302882" y="4096726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t2</a:t>
                </a:r>
                <a:endParaRPr lang="zh-CN" altLang="en-US" sz="1400" dirty="0"/>
              </a:p>
            </p:txBody>
          </p:sp>
          <p:sp>
            <p:nvSpPr>
              <p:cNvPr id="122" name="矩形: 圆角 42"/>
              <p:cNvSpPr/>
              <p:nvPr/>
            </p:nvSpPr>
            <p:spPr>
              <a:xfrm>
                <a:off x="9302882" y="4674799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</a:t>
                </a:r>
                <a:r>
                  <a:rPr lang="en-US" altLang="zh-CN" sz="1400" dirty="0" smtClean="0"/>
                  <a:t>3</a:t>
                </a:r>
                <a:endParaRPr lang="zh-CN" altLang="en-US" sz="1400" dirty="0"/>
              </a:p>
            </p:txBody>
          </p:sp>
          <p:sp>
            <p:nvSpPr>
              <p:cNvPr id="124" name="矩形: 圆角 42"/>
              <p:cNvSpPr/>
              <p:nvPr/>
            </p:nvSpPr>
            <p:spPr>
              <a:xfrm>
                <a:off x="10765879" y="4079531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e1</a:t>
                </a:r>
                <a:endParaRPr lang="zh-CN" altLang="en-US" sz="1400" dirty="0"/>
              </a:p>
            </p:txBody>
          </p:sp>
          <p:sp>
            <p:nvSpPr>
              <p:cNvPr id="125" name="矩形: 圆角 42"/>
              <p:cNvSpPr/>
              <p:nvPr/>
            </p:nvSpPr>
            <p:spPr>
              <a:xfrm>
                <a:off x="9303229" y="5376418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t7</a:t>
                </a:r>
                <a:endParaRPr lang="zh-CN" altLang="en-US" sz="1400" dirty="0"/>
              </a:p>
            </p:txBody>
          </p:sp>
          <p:sp>
            <p:nvSpPr>
              <p:cNvPr id="127" name="矩形: 圆角 42"/>
              <p:cNvSpPr/>
              <p:nvPr/>
            </p:nvSpPr>
            <p:spPr>
              <a:xfrm>
                <a:off x="10746295" y="4674799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t5</a:t>
                </a:r>
                <a:endParaRPr lang="zh-CN" altLang="en-US" sz="1400" dirty="0"/>
              </a:p>
            </p:txBody>
          </p:sp>
          <p:sp>
            <p:nvSpPr>
              <p:cNvPr id="128" name="矩形: 圆角 42"/>
              <p:cNvSpPr/>
              <p:nvPr/>
            </p:nvSpPr>
            <p:spPr>
              <a:xfrm>
                <a:off x="10752135" y="5258063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t6</a:t>
                </a:r>
                <a:endParaRPr lang="zh-CN" altLang="en-US" sz="1400" dirty="0"/>
              </a:p>
            </p:txBody>
          </p:sp>
          <p:cxnSp>
            <p:nvCxnSpPr>
              <p:cNvPr id="129" name="直线箭头连接符 128"/>
              <p:cNvCxnSpPr>
                <a:stCxn id="122" idx="2"/>
                <a:endCxn id="125" idx="0"/>
              </p:cNvCxnSpPr>
              <p:nvPr/>
            </p:nvCxnSpPr>
            <p:spPr>
              <a:xfrm>
                <a:off x="9649257" y="5002572"/>
                <a:ext cx="347" cy="3738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箭头连接符 129"/>
              <p:cNvCxnSpPr/>
              <p:nvPr/>
            </p:nvCxnSpPr>
            <p:spPr>
              <a:xfrm>
                <a:off x="10258755" y="4256983"/>
                <a:ext cx="487540" cy="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30"/>
              <p:cNvCxnSpPr/>
              <p:nvPr/>
            </p:nvCxnSpPr>
            <p:spPr>
              <a:xfrm>
                <a:off x="11092670" y="4407304"/>
                <a:ext cx="0" cy="27559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11112254" y="5002572"/>
                <a:ext cx="0" cy="27559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>
                <a:off x="9648333" y="3853188"/>
                <a:ext cx="0" cy="275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/>
              <p:nvPr/>
            </p:nvCxnSpPr>
            <p:spPr>
              <a:xfrm>
                <a:off x="9627927" y="4424499"/>
                <a:ext cx="0" cy="275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矩形: 圆角 42"/>
              <p:cNvSpPr/>
              <p:nvPr/>
            </p:nvSpPr>
            <p:spPr>
              <a:xfrm>
                <a:off x="9289485" y="5986305"/>
                <a:ext cx="692750" cy="32777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t8</a:t>
                </a:r>
                <a:endParaRPr lang="zh-CN" altLang="en-US" sz="1400" dirty="0"/>
              </a:p>
            </p:txBody>
          </p:sp>
          <p:cxnSp>
            <p:nvCxnSpPr>
              <p:cNvPr id="137" name="直线箭头连接符 136"/>
              <p:cNvCxnSpPr/>
              <p:nvPr/>
            </p:nvCxnSpPr>
            <p:spPr>
              <a:xfrm>
                <a:off x="9649604" y="5710708"/>
                <a:ext cx="0" cy="2755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文本框 110"/>
            <p:cNvSpPr txBox="1"/>
            <p:nvPr/>
          </p:nvSpPr>
          <p:spPr>
            <a:xfrm>
              <a:off x="6399958" y="971515"/>
              <a:ext cx="9717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i="1" smtClean="0"/>
                <a:t>Main promise</a:t>
              </a:r>
              <a:endParaRPr kumimoji="1" lang="zh-CN" altLang="en-US" sz="1100" i="1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7868482" y="1681882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i="1" smtClean="0"/>
                <a:t>Sub promise</a:t>
              </a:r>
              <a:endParaRPr kumimoji="1" lang="zh-CN" altLang="en-US" sz="1100" i="1" dirty="0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265764" y="2163876"/>
              <a:ext cx="6527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i="1" dirty="0" smtClean="0"/>
                <a:t>Spawn()</a:t>
              </a:r>
              <a:endParaRPr kumimoji="1" lang="zh-CN" altLang="en-US" sz="1100" i="1" dirty="0"/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8762871" y="3973168"/>
            <a:ext cx="150195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p</a:t>
            </a:r>
            <a:r>
              <a:rPr kumimoji="1" lang="en-US" altLang="zh-CN" sz="1400" smtClean="0"/>
              <a:t> </a:t>
            </a:r>
            <a:r>
              <a:rPr kumimoji="1" lang="en-US" altLang="zh-CN" sz="1400" dirty="0" smtClean="0"/>
              <a:t>= new Promise()</a:t>
            </a:r>
          </a:p>
          <a:p>
            <a:r>
              <a:rPr kumimoji="1" lang="en-US" altLang="zh-CN" sz="1400" dirty="0" err="1" smtClean="0"/>
              <a:t>p.then</a:t>
            </a:r>
            <a:r>
              <a:rPr kumimoji="1" lang="en-US" altLang="zh-CN" sz="1400" dirty="0" smtClean="0"/>
              <a:t>(t1)</a:t>
            </a:r>
          </a:p>
          <a:p>
            <a:r>
              <a:rPr kumimoji="1" lang="en-US" altLang="zh-CN" sz="1400" dirty="0" smtClean="0"/>
              <a:t>.then(t2) </a:t>
            </a:r>
          </a:p>
          <a:p>
            <a:r>
              <a:rPr kumimoji="1" lang="en-US" altLang="zh-CN" sz="1400" dirty="0" smtClean="0"/>
              <a:t>.then(t3) </a:t>
            </a:r>
          </a:p>
          <a:p>
            <a:r>
              <a:rPr kumimoji="1" lang="en-US" altLang="zh-CN" sz="1400" dirty="0"/>
              <a:t>p</a:t>
            </a:r>
            <a:r>
              <a:rPr kumimoji="1" lang="en-US" altLang="zh-CN" sz="1400" smtClean="0"/>
              <a:t>2 = p.error(e1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/>
              <a:t>p</a:t>
            </a:r>
            <a:r>
              <a:rPr kumimoji="1" lang="en-US" altLang="zh-CN" sz="1400" smtClean="0"/>
              <a:t>2.then(t5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/>
              <a:t>p</a:t>
            </a:r>
            <a:r>
              <a:rPr kumimoji="1" lang="en-US" altLang="zh-CN" sz="1400" smtClean="0"/>
              <a:t>2.then(t6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smtClean="0"/>
              <a:t>p.then(t7</a:t>
            </a:r>
            <a:r>
              <a:rPr kumimoji="1" lang="en-US" altLang="zh-CN" sz="1400" dirty="0" smtClean="0"/>
              <a:t>)</a:t>
            </a:r>
          </a:p>
          <a:p>
            <a:r>
              <a:rPr kumimoji="1" lang="en-US" altLang="zh-CN" sz="1400" dirty="0" smtClean="0"/>
              <a:t>.then(t8)</a:t>
            </a:r>
          </a:p>
          <a:p>
            <a:r>
              <a:rPr kumimoji="1" lang="en-US" altLang="zh-CN" sz="1400" dirty="0" smtClean="0"/>
              <a:t>.end()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27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565</Words>
  <Application>Microsoft Macintosh PowerPoint</Application>
  <PresentationFormat>宽屏</PresentationFormat>
  <Paragraphs>190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STHeiti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scott</dc:creator>
  <cp:lastModifiedBy>Microsoft Office 用户</cp:lastModifiedBy>
  <cp:revision>60</cp:revision>
  <dcterms:created xsi:type="dcterms:W3CDTF">2016-08-23T16:49:50Z</dcterms:created>
  <dcterms:modified xsi:type="dcterms:W3CDTF">2016-09-14T04:36:36Z</dcterms:modified>
</cp:coreProperties>
</file>