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00" r:id="rId2"/>
    <p:sldId id="301" r:id="rId3"/>
    <p:sldId id="306" r:id="rId4"/>
    <p:sldId id="304" r:id="rId5"/>
    <p:sldId id="303" r:id="rId6"/>
    <p:sldId id="302" r:id="rId7"/>
    <p:sldId id="305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859"/>
    <p:restoredTop sz="94725"/>
  </p:normalViewPr>
  <p:slideViewPr>
    <p:cSldViewPr snapToGrid="0" snapToObjects="1">
      <p:cViewPr>
        <p:scale>
          <a:sx n="180" d="100"/>
          <a:sy n="180" d="100"/>
        </p:scale>
        <p:origin x="-1736" y="-26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79C698-9251-844C-8673-13CBD63091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0519B59-B96C-1149-87C4-CFB3241526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C3850F-B065-B141-A1EB-BC921B78E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8A749-74EA-1C47-AC15-9ED69E5A65D8}" type="datetimeFigureOut">
              <a:t>2022/1/14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06BE49-8E16-F54B-BB03-D02DCE5D3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A73A54-4B0D-2A46-81E3-19A8A8E59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5910-5903-F242-BD20-ECA7E9FCD676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99733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C1069B-8199-9249-AA3E-E79491F49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8F5C154-546B-B643-A6C9-0E50F5D527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7955D7-9031-8B40-BDD7-149A85B7C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8A749-74EA-1C47-AC15-9ED69E5A65D8}" type="datetimeFigureOut">
              <a:t>2022/1/14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FF4513-ECA3-6A43-B477-EEEB3133C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ACA010-CE7F-D248-8A2E-3F6962F36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5910-5903-F242-BD20-ECA7E9FCD676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52038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588440F-7FBB-5641-9EBA-2568AB1F3A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18E9D17-93A9-9141-916C-B0946EE7A5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4CACAD-6A79-B04E-8DF1-B657D75F5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8A749-74EA-1C47-AC15-9ED69E5A65D8}" type="datetimeFigureOut">
              <a:t>2022/1/14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26BEFB-0F07-F548-90AC-59BC55DFB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304109-5796-FB42-B5ED-8A7EC8358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5910-5903-F242-BD20-ECA7E9FCD676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79761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CC8316-3A83-EF47-BA4B-F7D3D90CE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B753BF-8843-FE4B-850A-6D699F2CD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8BD5A9-100E-5943-854E-F2365FDCF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8A749-74EA-1C47-AC15-9ED69E5A65D8}" type="datetimeFigureOut">
              <a:t>2022/1/14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879AD9-C9D3-EF4A-9526-8BD84C9D0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991595-5D10-5F47-A637-48C6CAD8D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5910-5903-F242-BD20-ECA7E9FCD676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42339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07033E-1217-AC4F-AEAC-D0CD851EA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01ABF0F-C670-9E4A-9969-2D66B851A4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4A3473-7958-CA43-8FE5-BDC4C4466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8A749-74EA-1C47-AC15-9ED69E5A65D8}" type="datetimeFigureOut">
              <a:t>2022/1/14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EC1621-D26D-3E4C-8FCE-0663A9DD2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41E2ED-A57E-6F47-BFB5-EFC3C39CF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5910-5903-F242-BD20-ECA7E9FCD676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94853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2D20C7-D7B9-694C-B4FD-B6DC69676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ED8516-8521-DF45-93BA-CA22E9E577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3B963B0-433E-1540-8FE7-4049B4F8D8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9D288F4-6D86-334C-9B35-8A688E516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8A749-74EA-1C47-AC15-9ED69E5A65D8}" type="datetimeFigureOut">
              <a:t>2022/1/14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EA6F9C7-6F0D-824A-B563-B10E66530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DE0EDAA-DB7F-2C4E-A84C-ED3EB53A5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5910-5903-F242-BD20-ECA7E9FCD676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66986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15B8C2-6972-DE45-A36C-6419A7CE8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D8F3D99-B7C5-234F-8AAE-7C45A7DEE4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E1ED633-D62E-244B-9D06-FD17A2B44A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ED60887-998D-3B48-8992-944BCE7277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F340A7E-E63A-A548-B5B5-0B8299E9CA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0434C30-97D7-794D-A909-B2B7457E4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8A749-74EA-1C47-AC15-9ED69E5A65D8}" type="datetimeFigureOut">
              <a:t>2022/1/14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F0D2FA4-8D02-CE48-8834-2ABFDFCE0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20601C8-EA4F-1F4A-801A-575A2BBE8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5910-5903-F242-BD20-ECA7E9FCD676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59008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85D579-8F2F-7A49-B90B-01B13B21F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7D477C4-D828-E84C-B065-286564A8B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8A749-74EA-1C47-AC15-9ED69E5A65D8}" type="datetimeFigureOut">
              <a:t>2022/1/14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EF783AB-2860-C941-88B7-B00B9CD45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F3713CE-CD29-9249-8E79-EB811F2D6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5910-5903-F242-BD20-ECA7E9FCD676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01708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82AFF59-B1C2-4C46-BD36-E906F6AB3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8A749-74EA-1C47-AC15-9ED69E5A65D8}" type="datetimeFigureOut">
              <a:t>2022/1/14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0594B03-901A-2C4A-AF99-C2DC3DD85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3154221-65F2-3A43-A018-9E63363CA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5910-5903-F242-BD20-ECA7E9FCD676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55000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616CAA-1E27-974B-8F31-B53C4F927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AF49DE-0D67-0845-BCC1-2E13311E49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AF52690-4217-AD4F-A37E-DC9817B9E3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AA37D8-BE16-B84E-A564-E41ED8CC2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8A749-74EA-1C47-AC15-9ED69E5A65D8}" type="datetimeFigureOut">
              <a:t>2022/1/14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E9BE88C-A5A3-8D40-B2F9-9C727CAFB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ED9FF71-FE91-5047-9C4F-A439E6FF7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5910-5903-F242-BD20-ECA7E9FCD676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03398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BF1CBF-7715-E844-A3E3-ADA0F4068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6A15410-091F-5C41-8788-30A5E4D2B2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B281A52-B56F-4A46-B1B2-E379CCE5E0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DEBF762-D1FB-ED4D-9133-BE403DFAF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8A749-74EA-1C47-AC15-9ED69E5A65D8}" type="datetimeFigureOut">
              <a:t>2022/1/14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16C62F0-D83B-1848-9D87-80F57FA70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CB6C5B8-4D99-974D-854A-BF9E40837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5910-5903-F242-BD20-ECA7E9FCD676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73028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AB99ABC-56A4-5E41-B477-97938DEF9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397150-EBCA-2448-BEE6-09B3AC522F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229B07-AE13-F545-A028-4BEDD966C1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8A749-74EA-1C47-AC15-9ED69E5A65D8}" type="datetimeFigureOut">
              <a:t>2022/1/14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410D06-8C19-7440-827B-1FBE7FDC37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2F6C5D-248E-B443-BB9F-436B0336E0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F15910-5903-F242-BD20-ECA7E9FCD676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51837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0" name="Picture 16" descr="Pin on Avatar">
            <a:extLst>
              <a:ext uri="{FF2B5EF4-FFF2-40B4-BE49-F238E27FC236}">
                <a16:creationId xmlns:a16="http://schemas.microsoft.com/office/drawing/2014/main" id="{746BE9C6-51B9-4039-B05F-948F36D411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2360" y="7994771"/>
            <a:ext cx="138731" cy="138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BEE471D4-6441-45D5-A179-422716CF6ED7}"/>
              </a:ext>
            </a:extLst>
          </p:cNvPr>
          <p:cNvSpPr txBox="1"/>
          <p:nvPr/>
        </p:nvSpPr>
        <p:spPr>
          <a:xfrm>
            <a:off x="500612" y="427839"/>
            <a:ext cx="303506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u="sng" dirty="0"/>
              <a:t>TEDY-</a:t>
            </a:r>
            <a:r>
              <a:rPr lang="zh-CN" altLang="en-US" sz="1400" b="1" u="sng" dirty="0"/>
              <a:t>并行计算调度 </a:t>
            </a:r>
            <a:endParaRPr lang="en-US" altLang="zh-CN" sz="1400" b="1" u="sng" dirty="0"/>
          </a:p>
          <a:p>
            <a:endParaRPr lang="en-US" altLang="zh-CN" sz="1000" dirty="0"/>
          </a:p>
          <a:p>
            <a:r>
              <a:rPr lang="en-US" altLang="zh-CN" sz="1000" dirty="0"/>
              <a:t>v0.1 2022/1/20</a:t>
            </a:r>
            <a:endParaRPr lang="zh-CN" altLang="en-US" sz="1000" dirty="0"/>
          </a:p>
        </p:txBody>
      </p:sp>
      <p:grpSp>
        <p:nvGrpSpPr>
          <p:cNvPr id="1035" name="组合 1034">
            <a:extLst>
              <a:ext uri="{FF2B5EF4-FFF2-40B4-BE49-F238E27FC236}">
                <a16:creationId xmlns:a16="http://schemas.microsoft.com/office/drawing/2014/main" id="{B1672044-B796-8641-9261-73DE7EAF237D}"/>
              </a:ext>
            </a:extLst>
          </p:cNvPr>
          <p:cNvGrpSpPr/>
          <p:nvPr/>
        </p:nvGrpSpPr>
        <p:grpSpPr>
          <a:xfrm>
            <a:off x="736476" y="1834985"/>
            <a:ext cx="4020744" cy="2731858"/>
            <a:chOff x="736476" y="1834985"/>
            <a:chExt cx="4020744" cy="2731858"/>
          </a:xfrm>
        </p:grpSpPr>
        <p:sp>
          <p:nvSpPr>
            <p:cNvPr id="86" name="矩形: 圆角 157">
              <a:extLst>
                <a:ext uri="{FF2B5EF4-FFF2-40B4-BE49-F238E27FC236}">
                  <a16:creationId xmlns:a16="http://schemas.microsoft.com/office/drawing/2014/main" id="{36AE7692-A919-1D43-BAC1-AEA50335FBC2}"/>
                </a:ext>
              </a:extLst>
            </p:cNvPr>
            <p:cNvSpPr/>
            <p:nvPr/>
          </p:nvSpPr>
          <p:spPr>
            <a:xfrm>
              <a:off x="2815258" y="2859509"/>
              <a:ext cx="1928600" cy="1005079"/>
            </a:xfrm>
            <a:prstGeom prst="roundRect">
              <a:avLst>
                <a:gd name="adj" fmla="val 2175"/>
              </a:avLst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000" b="1" dirty="0">
                <a:latin typeface="FangSong" panose="02010609060101010101" pitchFamily="49" charset="-122"/>
                <a:ea typeface="FangSong" panose="02010609060101010101" pitchFamily="49" charset="-122"/>
              </a:endParaRPr>
            </a:p>
          </p:txBody>
        </p:sp>
        <p:sp>
          <p:nvSpPr>
            <p:cNvPr id="130" name="矩形: 圆角 157">
              <a:extLst>
                <a:ext uri="{FF2B5EF4-FFF2-40B4-BE49-F238E27FC236}">
                  <a16:creationId xmlns:a16="http://schemas.microsoft.com/office/drawing/2014/main" id="{C5E9E2C0-277D-7C4B-BE5C-457D00DD74E0}"/>
                </a:ext>
              </a:extLst>
            </p:cNvPr>
            <p:cNvSpPr/>
            <p:nvPr/>
          </p:nvSpPr>
          <p:spPr>
            <a:xfrm>
              <a:off x="3417261" y="1909718"/>
              <a:ext cx="1339959" cy="776268"/>
            </a:xfrm>
            <a:prstGeom prst="roundRect">
              <a:avLst>
                <a:gd name="adj" fmla="val 474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zh-CN" altLang="en-US" sz="1000" u="sng" dirty="0">
                  <a:latin typeface="FangSong" panose="02010609060101010101" pitchFamily="49" charset="-122"/>
                  <a:ea typeface="FangSong" panose="02010609060101010101" pitchFamily="49" charset="-122"/>
                  <a:cs typeface="Ayuthaya" pitchFamily="2" charset="-34"/>
                </a:rPr>
                <a:t>数据节点</a:t>
              </a:r>
            </a:p>
          </p:txBody>
        </p:sp>
        <p:sp>
          <p:nvSpPr>
            <p:cNvPr id="74" name="矩形: 圆角 157">
              <a:extLst>
                <a:ext uri="{FF2B5EF4-FFF2-40B4-BE49-F238E27FC236}">
                  <a16:creationId xmlns:a16="http://schemas.microsoft.com/office/drawing/2014/main" id="{842CACBA-A2CF-0546-A6AB-BEF08D4A1CD1}"/>
                </a:ext>
              </a:extLst>
            </p:cNvPr>
            <p:cNvSpPr/>
            <p:nvPr/>
          </p:nvSpPr>
          <p:spPr>
            <a:xfrm>
              <a:off x="790520" y="2811685"/>
              <a:ext cx="1152215" cy="1459089"/>
            </a:xfrm>
            <a:prstGeom prst="roundRect">
              <a:avLst>
                <a:gd name="adj" fmla="val 2175"/>
              </a:avLst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000" b="1" dirty="0">
                <a:latin typeface="FangSong" panose="02010609060101010101" pitchFamily="49" charset="-122"/>
                <a:ea typeface="FangSong" panose="02010609060101010101" pitchFamily="49" charset="-122"/>
              </a:endParaRPr>
            </a:p>
          </p:txBody>
        </p:sp>
        <p:sp>
          <p:nvSpPr>
            <p:cNvPr id="79" name="矩形: 圆角 157">
              <a:extLst>
                <a:ext uri="{FF2B5EF4-FFF2-40B4-BE49-F238E27FC236}">
                  <a16:creationId xmlns:a16="http://schemas.microsoft.com/office/drawing/2014/main" id="{18F098CA-8FF1-7B43-997A-05EB884B74F2}"/>
                </a:ext>
              </a:extLst>
            </p:cNvPr>
            <p:cNvSpPr/>
            <p:nvPr/>
          </p:nvSpPr>
          <p:spPr>
            <a:xfrm>
              <a:off x="1056077" y="3322550"/>
              <a:ext cx="638014" cy="364674"/>
            </a:xfrm>
            <a:prstGeom prst="roundRect">
              <a:avLst>
                <a:gd name="adj" fmla="val 4740"/>
              </a:avLst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900" b="1" dirty="0">
                  <a:latin typeface="Times" pitchFamily="2" charset="0"/>
                  <a:ea typeface="Tahoma" panose="020B0604030504040204" pitchFamily="34" charset="0"/>
                  <a:cs typeface="Tahoma" panose="020B0604030504040204" pitchFamily="34" charset="0"/>
                </a:rPr>
                <a:t>Tedy</a:t>
              </a:r>
            </a:p>
            <a:p>
              <a:pPr algn="ctr"/>
              <a:r>
                <a:rPr lang="en-US" altLang="zh-CN" sz="900" b="1" dirty="0">
                  <a:latin typeface="Times" pitchFamily="2" charset="0"/>
                  <a:ea typeface="Tahoma" panose="020B0604030504040204" pitchFamily="34" charset="0"/>
                  <a:cs typeface="Tahoma" panose="020B0604030504040204" pitchFamily="34" charset="0"/>
                </a:rPr>
                <a:t>Admin</a:t>
              </a:r>
            </a:p>
          </p:txBody>
        </p:sp>
        <p:sp>
          <p:nvSpPr>
            <p:cNvPr id="85" name="文本框 84">
              <a:extLst>
                <a:ext uri="{FF2B5EF4-FFF2-40B4-BE49-F238E27FC236}">
                  <a16:creationId xmlns:a16="http://schemas.microsoft.com/office/drawing/2014/main" id="{18FA623E-7C36-AE46-A724-FC6509A73B88}"/>
                </a:ext>
              </a:extLst>
            </p:cNvPr>
            <p:cNvSpPr txBox="1"/>
            <p:nvPr/>
          </p:nvSpPr>
          <p:spPr>
            <a:xfrm>
              <a:off x="748778" y="2859509"/>
              <a:ext cx="6976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000" u="sng" dirty="0">
                  <a:latin typeface="FangSong" panose="02010609060101010101" pitchFamily="49" charset="-122"/>
                  <a:ea typeface="FangSong" panose="02010609060101010101" pitchFamily="49" charset="-122"/>
                </a:rPr>
                <a:t>管理节点</a:t>
              </a:r>
            </a:p>
          </p:txBody>
        </p:sp>
        <p:sp>
          <p:nvSpPr>
            <p:cNvPr id="88" name="矩形: 圆角 64">
              <a:extLst>
                <a:ext uri="{FF2B5EF4-FFF2-40B4-BE49-F238E27FC236}">
                  <a16:creationId xmlns:a16="http://schemas.microsoft.com/office/drawing/2014/main" id="{E14BBC1D-6166-AC49-BC96-EA2F85FCF2FB}"/>
                </a:ext>
              </a:extLst>
            </p:cNvPr>
            <p:cNvSpPr/>
            <p:nvPr/>
          </p:nvSpPr>
          <p:spPr>
            <a:xfrm>
              <a:off x="2188768" y="3285332"/>
              <a:ext cx="354258" cy="295831"/>
            </a:xfrm>
            <a:prstGeom prst="roundRect">
              <a:avLst>
                <a:gd name="adj" fmla="val 3636"/>
              </a:avLst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b="1">
                  <a:solidFill>
                    <a:srgbClr val="FF0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MX</a:t>
              </a:r>
              <a:endParaRPr lang="zh-CN" altLang="en-US" sz="800" b="1">
                <a:solidFill>
                  <a:srgbClr val="FF0000"/>
                </a:solidFill>
                <a:latin typeface="FangSong" panose="02010609060101010101" pitchFamily="49" charset="-122"/>
                <a:ea typeface="FangSong" panose="02010609060101010101" pitchFamily="49" charset="-122"/>
              </a:endParaRPr>
            </a:p>
          </p:txBody>
        </p:sp>
        <p:cxnSp>
          <p:nvCxnSpPr>
            <p:cNvPr id="91" name="直接箭头连接符 27">
              <a:extLst>
                <a:ext uri="{FF2B5EF4-FFF2-40B4-BE49-F238E27FC236}">
                  <a16:creationId xmlns:a16="http://schemas.microsoft.com/office/drawing/2014/main" id="{3450D006-AFCC-FC45-A2FC-18F3C7E6D200}"/>
                </a:ext>
              </a:extLst>
            </p:cNvPr>
            <p:cNvCxnSpPr>
              <a:cxnSpLocks/>
              <a:stCxn id="104" idx="3"/>
              <a:endCxn id="109" idx="1"/>
            </p:cNvCxnSpPr>
            <p:nvPr/>
          </p:nvCxnSpPr>
          <p:spPr>
            <a:xfrm rot="5400000">
              <a:off x="3605946" y="2792485"/>
              <a:ext cx="398631" cy="2758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接箭头连接符 27">
              <a:extLst>
                <a:ext uri="{FF2B5EF4-FFF2-40B4-BE49-F238E27FC236}">
                  <a16:creationId xmlns:a16="http://schemas.microsoft.com/office/drawing/2014/main" id="{7B353810-1C39-8C42-9DAF-61228B9B9537}"/>
                </a:ext>
              </a:extLst>
            </p:cNvPr>
            <p:cNvCxnSpPr>
              <a:cxnSpLocks/>
              <a:stCxn id="88" idx="3"/>
              <a:endCxn id="100" idx="1"/>
            </p:cNvCxnSpPr>
            <p:nvPr/>
          </p:nvCxnSpPr>
          <p:spPr>
            <a:xfrm>
              <a:off x="2543026" y="3433248"/>
              <a:ext cx="457199" cy="159181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文本框 145">
              <a:extLst>
                <a:ext uri="{FF2B5EF4-FFF2-40B4-BE49-F238E27FC236}">
                  <a16:creationId xmlns:a16="http://schemas.microsoft.com/office/drawing/2014/main" id="{66D9353C-857A-7546-9513-E83A2379C6F5}"/>
                </a:ext>
              </a:extLst>
            </p:cNvPr>
            <p:cNvSpPr txBox="1"/>
            <p:nvPr/>
          </p:nvSpPr>
          <p:spPr>
            <a:xfrm>
              <a:off x="736476" y="1834985"/>
              <a:ext cx="870751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 algn="ctr">
                <a:buFont typeface="Arial" panose="020B0604020202020204" pitchFamily="34" charset="0"/>
                <a:buChar char="•"/>
              </a:pPr>
              <a:r>
                <a:rPr kumimoji="1" lang="zh-CN" altLang="en-US" sz="1000" dirty="0">
                  <a:solidFill>
                    <a:srgbClr val="FF0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任务切分</a:t>
              </a:r>
              <a:endParaRPr kumimoji="1" lang="en-US" altLang="zh-CN" sz="1000" dirty="0">
                <a:solidFill>
                  <a:srgbClr val="FF0000"/>
                </a:solidFill>
                <a:latin typeface="FangSong" panose="02010609060101010101" pitchFamily="49" charset="-122"/>
                <a:ea typeface="FangSong" panose="02010609060101010101" pitchFamily="49" charset="-122"/>
              </a:endParaRPr>
            </a:p>
            <a:p>
              <a:pPr marL="171450" indent="-171450" algn="ctr">
                <a:buFont typeface="Arial" panose="020B0604020202020204" pitchFamily="34" charset="0"/>
                <a:buChar char="•"/>
              </a:pPr>
              <a:r>
                <a:rPr kumimoji="1" lang="zh-CN" altLang="en-US" sz="1000" dirty="0">
                  <a:solidFill>
                    <a:srgbClr val="FF0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任务分派</a:t>
              </a:r>
              <a:endParaRPr kumimoji="1" lang="en-US" altLang="zh-CN" sz="1000" dirty="0">
                <a:solidFill>
                  <a:srgbClr val="FF0000"/>
                </a:solidFill>
                <a:latin typeface="FangSong" panose="02010609060101010101" pitchFamily="49" charset="-122"/>
                <a:ea typeface="FangSong" panose="02010609060101010101" pitchFamily="49" charset="-122"/>
              </a:endParaRPr>
            </a:p>
            <a:p>
              <a:pPr marL="171450" indent="-171450" algn="ctr">
                <a:buFont typeface="Arial" panose="020B0604020202020204" pitchFamily="34" charset="0"/>
                <a:buChar char="•"/>
              </a:pPr>
              <a:r>
                <a:rPr kumimoji="1" lang="zh-CN" altLang="en-US" sz="1000" dirty="0">
                  <a:solidFill>
                    <a:srgbClr val="FF0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节点维护</a:t>
              </a:r>
              <a:endParaRPr kumimoji="1" lang="en-US" altLang="zh-CN" sz="1000" dirty="0">
                <a:solidFill>
                  <a:srgbClr val="FF0000"/>
                </a:solidFill>
                <a:latin typeface="FangSong" panose="02010609060101010101" pitchFamily="49" charset="-122"/>
                <a:ea typeface="FangSong" panose="02010609060101010101" pitchFamily="49" charset="-122"/>
              </a:endParaRPr>
            </a:p>
            <a:p>
              <a:pPr marL="171450" indent="-171450" algn="ctr">
                <a:buFont typeface="Arial" panose="020B0604020202020204" pitchFamily="34" charset="0"/>
                <a:buChar char="•"/>
              </a:pPr>
              <a:r>
                <a:rPr kumimoji="1" lang="zh-CN" altLang="en-US" sz="1000" dirty="0">
                  <a:solidFill>
                    <a:srgbClr val="FF0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状态监控</a:t>
              </a:r>
              <a:endParaRPr kumimoji="1" lang="en-US" altLang="zh-CN" sz="1000" dirty="0">
                <a:solidFill>
                  <a:srgbClr val="FF0000"/>
                </a:solidFill>
                <a:latin typeface="FangSong" panose="02010609060101010101" pitchFamily="49" charset="-122"/>
                <a:ea typeface="FangSong" panose="02010609060101010101" pitchFamily="49" charset="-122"/>
              </a:endParaRPr>
            </a:p>
            <a:p>
              <a:pPr marL="171450" indent="-171450" algn="ctr">
                <a:buFont typeface="Arial" panose="020B0604020202020204" pitchFamily="34" charset="0"/>
                <a:buChar char="•"/>
              </a:pPr>
              <a:r>
                <a:rPr kumimoji="1" lang="zh-CN" altLang="en-US" sz="1000" dirty="0">
                  <a:solidFill>
                    <a:srgbClr val="FF0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数据同步</a:t>
              </a:r>
              <a:endParaRPr kumimoji="1" lang="en-US" altLang="zh-CN" sz="1000" dirty="0">
                <a:solidFill>
                  <a:srgbClr val="FF0000"/>
                </a:solidFill>
                <a:latin typeface="FangSong" panose="02010609060101010101" pitchFamily="49" charset="-122"/>
                <a:ea typeface="FangSong" panose="02010609060101010101" pitchFamily="49" charset="-122"/>
              </a:endParaRPr>
            </a:p>
            <a:p>
              <a:pPr algn="ctr"/>
              <a:endParaRPr kumimoji="1" lang="zh-CN" altLang="en-US" sz="1000" dirty="0">
                <a:solidFill>
                  <a:srgbClr val="FF0000"/>
                </a:solidFill>
                <a:latin typeface="FangSong" panose="02010609060101010101" pitchFamily="49" charset="-122"/>
                <a:ea typeface="FangSong" panose="02010609060101010101" pitchFamily="49" charset="-122"/>
              </a:endParaRPr>
            </a:p>
          </p:txBody>
        </p:sp>
        <p:sp>
          <p:nvSpPr>
            <p:cNvPr id="92" name="矩形: 圆角 157">
              <a:extLst>
                <a:ext uri="{FF2B5EF4-FFF2-40B4-BE49-F238E27FC236}">
                  <a16:creationId xmlns:a16="http://schemas.microsoft.com/office/drawing/2014/main" id="{1F717D09-4F9F-E94B-9F63-5CD49E108581}"/>
                </a:ext>
              </a:extLst>
            </p:cNvPr>
            <p:cNvSpPr/>
            <p:nvPr/>
          </p:nvSpPr>
          <p:spPr>
            <a:xfrm>
              <a:off x="4049192" y="3446493"/>
              <a:ext cx="572528" cy="295831"/>
            </a:xfrm>
            <a:prstGeom prst="roundRect">
              <a:avLst>
                <a:gd name="adj" fmla="val 4740"/>
              </a:avLst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900" b="1" dirty="0" err="1">
                  <a:latin typeface="Times" pitchFamily="2" charset="0"/>
                  <a:ea typeface="SimHei" panose="02010609060101010101" pitchFamily="49" charset="-122"/>
                  <a:cs typeface="Ayuthaya" pitchFamily="2" charset="-34"/>
                </a:rPr>
                <a:t>worker</a:t>
              </a:r>
              <a:endParaRPr lang="en-US" altLang="zh-CN" sz="900" b="1" dirty="0">
                <a:latin typeface="Times" pitchFamily="2" charset="0"/>
                <a:ea typeface="SimHei" panose="02010609060101010101" pitchFamily="49" charset="-122"/>
                <a:cs typeface="Ayuthaya" pitchFamily="2" charset="-34"/>
              </a:endParaRPr>
            </a:p>
          </p:txBody>
        </p:sp>
        <p:sp>
          <p:nvSpPr>
            <p:cNvPr id="93" name="文本框 92">
              <a:extLst>
                <a:ext uri="{FF2B5EF4-FFF2-40B4-BE49-F238E27FC236}">
                  <a16:creationId xmlns:a16="http://schemas.microsoft.com/office/drawing/2014/main" id="{8F73C1F0-9DFC-564F-8FF3-CA0097C1A181}"/>
                </a:ext>
              </a:extLst>
            </p:cNvPr>
            <p:cNvSpPr txBox="1"/>
            <p:nvPr/>
          </p:nvSpPr>
          <p:spPr>
            <a:xfrm>
              <a:off x="2825914" y="2882483"/>
              <a:ext cx="6976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000" u="sng" dirty="0">
                  <a:latin typeface="FangSong" panose="02010609060101010101" pitchFamily="49" charset="-122"/>
                  <a:ea typeface="FangSong" panose="02010609060101010101" pitchFamily="49" charset="-122"/>
                </a:rPr>
                <a:t>计算节点</a:t>
              </a:r>
            </a:p>
          </p:txBody>
        </p:sp>
        <p:sp>
          <p:nvSpPr>
            <p:cNvPr id="100" name="圆角矩形 99">
              <a:extLst>
                <a:ext uri="{FF2B5EF4-FFF2-40B4-BE49-F238E27FC236}">
                  <a16:creationId xmlns:a16="http://schemas.microsoft.com/office/drawing/2014/main" id="{A83918F7-DCD5-1A4E-A369-B36BCE0AD57A}"/>
                </a:ext>
              </a:extLst>
            </p:cNvPr>
            <p:cNvSpPr/>
            <p:nvPr/>
          </p:nvSpPr>
          <p:spPr>
            <a:xfrm>
              <a:off x="3000225" y="3431845"/>
              <a:ext cx="697627" cy="32116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800" b="1" dirty="0">
                  <a:solidFill>
                    <a:schemeClr val="bg1"/>
                  </a:solidFill>
                  <a:latin typeface="Times" pitchFamily="2" charset="0"/>
                  <a:ea typeface="Tahoma" panose="020B0604030504040204" pitchFamily="34" charset="0"/>
                  <a:cs typeface="Tahoma" panose="020B0604030504040204" pitchFamily="34" charset="0"/>
                </a:rPr>
                <a:t>TedyNode</a:t>
              </a:r>
              <a:endParaRPr kumimoji="1" lang="zh-CN" altLang="en-US" sz="800" b="1" dirty="0">
                <a:solidFill>
                  <a:schemeClr val="bg1"/>
                </a:solidFill>
                <a:latin typeface="Times" pitchFamily="2" charset="0"/>
                <a:ea typeface="FangSong" panose="02010609060101010101" pitchFamily="49" charset="-122"/>
                <a:cs typeface="Tahoma" panose="020B0604030504040204" pitchFamily="34" charset="0"/>
              </a:endParaRPr>
            </a:p>
          </p:txBody>
        </p:sp>
        <p:sp>
          <p:nvSpPr>
            <p:cNvPr id="101" name="流程图: 磁盘 66">
              <a:extLst>
                <a:ext uri="{FF2B5EF4-FFF2-40B4-BE49-F238E27FC236}">
                  <a16:creationId xmlns:a16="http://schemas.microsoft.com/office/drawing/2014/main" id="{6D40C2A7-2C9E-1B4E-AC70-477D376F837A}"/>
                </a:ext>
              </a:extLst>
            </p:cNvPr>
            <p:cNvSpPr/>
            <p:nvPr/>
          </p:nvSpPr>
          <p:spPr>
            <a:xfrm>
              <a:off x="4204399" y="2279398"/>
              <a:ext cx="357234" cy="335056"/>
            </a:xfrm>
            <a:prstGeom prst="flowChartMagneticDisk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>
                  <a:latin typeface="Times" pitchFamily="2" charset="0"/>
                  <a:ea typeface="SimHei" panose="02010609060101010101" pitchFamily="49" charset="-122"/>
                  <a:cs typeface="Ayuthaya" pitchFamily="2" charset="-34"/>
                </a:rPr>
                <a:t>W</a:t>
              </a:r>
              <a:endParaRPr lang="zh-CN" altLang="en-US" sz="1200" b="1">
                <a:latin typeface="Times" pitchFamily="2" charset="0"/>
                <a:ea typeface="SimHei" panose="02010609060101010101" pitchFamily="49" charset="-122"/>
                <a:cs typeface="Ayuthaya" pitchFamily="2" charset="-34"/>
              </a:endParaRPr>
            </a:p>
          </p:txBody>
        </p:sp>
        <p:sp>
          <p:nvSpPr>
            <p:cNvPr id="104" name="流程图: 磁盘 66">
              <a:extLst>
                <a:ext uri="{FF2B5EF4-FFF2-40B4-BE49-F238E27FC236}">
                  <a16:creationId xmlns:a16="http://schemas.microsoft.com/office/drawing/2014/main" id="{589E9D23-9C89-3349-82B6-94D95218B269}"/>
                </a:ext>
              </a:extLst>
            </p:cNvPr>
            <p:cNvSpPr/>
            <p:nvPr/>
          </p:nvSpPr>
          <p:spPr>
            <a:xfrm>
              <a:off x="3640437" y="2271907"/>
              <a:ext cx="357234" cy="335056"/>
            </a:xfrm>
            <a:prstGeom prst="flowChartMagneticDisk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>
                  <a:latin typeface="Times" pitchFamily="2" charset="0"/>
                  <a:ea typeface="SimHei" panose="02010609060101010101" pitchFamily="49" charset="-122"/>
                  <a:cs typeface="Ayuthaya" pitchFamily="2" charset="-34"/>
                </a:rPr>
                <a:t>R</a:t>
              </a:r>
              <a:endParaRPr lang="zh-CN" altLang="en-US" sz="1200" b="1">
                <a:latin typeface="Times" pitchFamily="2" charset="0"/>
                <a:ea typeface="SimHei" panose="02010609060101010101" pitchFamily="49" charset="-122"/>
                <a:cs typeface="Ayuthaya" pitchFamily="2" charset="-34"/>
              </a:endParaRPr>
            </a:p>
          </p:txBody>
        </p:sp>
        <p:cxnSp>
          <p:nvCxnSpPr>
            <p:cNvPr id="106" name="直接箭头连接符 27">
              <a:extLst>
                <a:ext uri="{FF2B5EF4-FFF2-40B4-BE49-F238E27FC236}">
                  <a16:creationId xmlns:a16="http://schemas.microsoft.com/office/drawing/2014/main" id="{665E5A39-F072-1E4E-8CC7-F2DA217E32DC}"/>
                </a:ext>
              </a:extLst>
            </p:cNvPr>
            <p:cNvCxnSpPr>
              <a:cxnSpLocks/>
              <a:stCxn id="92" idx="0"/>
              <a:endCxn id="101" idx="3"/>
            </p:cNvCxnSpPr>
            <p:nvPr/>
          </p:nvCxnSpPr>
          <p:spPr>
            <a:xfrm rot="5400000" flipH="1" flipV="1">
              <a:off x="3943217" y="3006694"/>
              <a:ext cx="832039" cy="4756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B62081DC-3037-D549-8DDA-131398644492}"/>
                </a:ext>
              </a:extLst>
            </p:cNvPr>
            <p:cNvGrpSpPr/>
            <p:nvPr/>
          </p:nvGrpSpPr>
          <p:grpSpPr>
            <a:xfrm>
              <a:off x="2133153" y="3966244"/>
              <a:ext cx="522393" cy="600599"/>
              <a:chOff x="7548492" y="5043424"/>
              <a:chExt cx="522393" cy="600599"/>
            </a:xfrm>
          </p:grpSpPr>
          <p:sp>
            <p:nvSpPr>
              <p:cNvPr id="129" name="流程图: 磁盘 66">
                <a:extLst>
                  <a:ext uri="{FF2B5EF4-FFF2-40B4-BE49-F238E27FC236}">
                    <a16:creationId xmlns:a16="http://schemas.microsoft.com/office/drawing/2014/main" id="{AAE9F2D8-ECB6-6C48-B570-61F3A1224084}"/>
                  </a:ext>
                </a:extLst>
              </p:cNvPr>
              <p:cNvSpPr/>
              <p:nvPr/>
            </p:nvSpPr>
            <p:spPr>
              <a:xfrm>
                <a:off x="7548492" y="5043424"/>
                <a:ext cx="502427" cy="423890"/>
              </a:xfrm>
              <a:prstGeom prst="flowChartMagneticDisk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900" b="1">
                  <a:latin typeface="Times" pitchFamily="2" charset="0"/>
                  <a:ea typeface="FangSong" panose="02010609060101010101" pitchFamily="49" charset="-122"/>
                  <a:cs typeface="Tahoma" panose="020B0604030504040204" pitchFamily="34" charset="0"/>
                </a:endParaRPr>
              </a:p>
            </p:txBody>
          </p:sp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1F24FD79-C079-0E4C-8280-400AF15231BB}"/>
                  </a:ext>
                </a:extLst>
              </p:cNvPr>
              <p:cNvSpPr txBox="1"/>
              <p:nvPr/>
            </p:nvSpPr>
            <p:spPr>
              <a:xfrm>
                <a:off x="7565618" y="5243913"/>
                <a:ext cx="50526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000" b="1">
                    <a:latin typeface="Times" pitchFamily="2" charset="0"/>
                    <a:ea typeface="Tahoma" panose="020B0604030504040204" pitchFamily="34" charset="0"/>
                    <a:cs typeface="Tahoma" panose="020B0604030504040204" pitchFamily="34" charset="0"/>
                  </a:rPr>
                  <a:t>status</a:t>
                </a:r>
              </a:p>
              <a:p>
                <a:pPr algn="ctr"/>
                <a:r>
                  <a:rPr lang="en-US" altLang="zh-CN" sz="1000" b="1">
                    <a:latin typeface="Times" pitchFamily="2" charset="0"/>
                    <a:ea typeface="Tahoma" panose="020B0604030504040204" pitchFamily="34" charset="0"/>
                    <a:cs typeface="Tahoma" panose="020B0604030504040204" pitchFamily="34" charset="0"/>
                  </a:rPr>
                  <a:t>cfg</a:t>
                </a:r>
                <a:endParaRPr lang="zh-CN" altLang="en-US" sz="1000" b="1">
                  <a:latin typeface="Times" pitchFamily="2" charset="0"/>
                  <a:ea typeface="FangSong" panose="02010609060101010101" pitchFamily="49" charset="-122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109" name="流程图: 磁盘 66">
              <a:extLst>
                <a:ext uri="{FF2B5EF4-FFF2-40B4-BE49-F238E27FC236}">
                  <a16:creationId xmlns:a16="http://schemas.microsoft.com/office/drawing/2014/main" id="{FE9A1FC5-5570-5E40-929A-AB979BEE407B}"/>
                </a:ext>
              </a:extLst>
            </p:cNvPr>
            <p:cNvSpPr/>
            <p:nvPr/>
          </p:nvSpPr>
          <p:spPr>
            <a:xfrm>
              <a:off x="3612850" y="3005594"/>
              <a:ext cx="357234" cy="335056"/>
            </a:xfrm>
            <a:prstGeom prst="flowChartMagneticDisk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>
                  <a:latin typeface="Times" pitchFamily="2" charset="0"/>
                  <a:ea typeface="SimHei" panose="02010609060101010101" pitchFamily="49" charset="-122"/>
                  <a:cs typeface="Ayuthaya" pitchFamily="2" charset="-34"/>
                </a:rPr>
                <a:t>R</a:t>
              </a:r>
              <a:endParaRPr lang="zh-CN" altLang="en-US" sz="1200" b="1">
                <a:latin typeface="Times" pitchFamily="2" charset="0"/>
                <a:ea typeface="SimHei" panose="02010609060101010101" pitchFamily="49" charset="-122"/>
                <a:cs typeface="Ayuthaya" pitchFamily="2" charset="-34"/>
              </a:endParaRPr>
            </a:p>
          </p:txBody>
        </p:sp>
        <p:cxnSp>
          <p:nvCxnSpPr>
            <p:cNvPr id="110" name="直接箭头连接符 27">
              <a:extLst>
                <a:ext uri="{FF2B5EF4-FFF2-40B4-BE49-F238E27FC236}">
                  <a16:creationId xmlns:a16="http://schemas.microsoft.com/office/drawing/2014/main" id="{0FA5AE02-B518-A942-B858-EA8B4463E27D}"/>
                </a:ext>
              </a:extLst>
            </p:cNvPr>
            <p:cNvCxnSpPr>
              <a:cxnSpLocks/>
              <a:stCxn id="109" idx="4"/>
            </p:cNvCxnSpPr>
            <p:nvPr/>
          </p:nvCxnSpPr>
          <p:spPr>
            <a:xfrm>
              <a:off x="3970084" y="3173122"/>
              <a:ext cx="234315" cy="295831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箭头连接符 27">
              <a:extLst>
                <a:ext uri="{FF2B5EF4-FFF2-40B4-BE49-F238E27FC236}">
                  <a16:creationId xmlns:a16="http://schemas.microsoft.com/office/drawing/2014/main" id="{FC5C9793-0FDB-CF42-BF60-C76A32D5A11A}"/>
                </a:ext>
              </a:extLst>
            </p:cNvPr>
            <p:cNvCxnSpPr>
              <a:cxnSpLocks/>
              <a:stCxn id="100" idx="3"/>
              <a:endCxn id="92" idx="1"/>
            </p:cNvCxnSpPr>
            <p:nvPr/>
          </p:nvCxnSpPr>
          <p:spPr>
            <a:xfrm>
              <a:off x="3697852" y="3592429"/>
              <a:ext cx="351340" cy="1980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箭头连接符 27">
              <a:extLst>
                <a:ext uri="{FF2B5EF4-FFF2-40B4-BE49-F238E27FC236}">
                  <a16:creationId xmlns:a16="http://schemas.microsoft.com/office/drawing/2014/main" id="{27B64503-2FAF-1344-B3CA-DED1D540B68C}"/>
                </a:ext>
              </a:extLst>
            </p:cNvPr>
            <p:cNvCxnSpPr>
              <a:cxnSpLocks/>
              <a:stCxn id="92" idx="2"/>
              <a:endCxn id="129" idx="4"/>
            </p:cNvCxnSpPr>
            <p:nvPr/>
          </p:nvCxnSpPr>
          <p:spPr>
            <a:xfrm rot="5400000">
              <a:off x="3267586" y="3110318"/>
              <a:ext cx="435865" cy="1699876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箭头连接符 27">
              <a:extLst>
                <a:ext uri="{FF2B5EF4-FFF2-40B4-BE49-F238E27FC236}">
                  <a16:creationId xmlns:a16="http://schemas.microsoft.com/office/drawing/2014/main" id="{48D857E1-C6C4-9541-B9FC-072088FCC6B0}"/>
                </a:ext>
              </a:extLst>
            </p:cNvPr>
            <p:cNvCxnSpPr>
              <a:cxnSpLocks/>
              <a:stCxn id="79" idx="3"/>
              <a:endCxn id="88" idx="1"/>
            </p:cNvCxnSpPr>
            <p:nvPr/>
          </p:nvCxnSpPr>
          <p:spPr>
            <a:xfrm flipV="1">
              <a:off x="1694091" y="3433248"/>
              <a:ext cx="494677" cy="71639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接箭头连接符 27">
              <a:extLst>
                <a:ext uri="{FF2B5EF4-FFF2-40B4-BE49-F238E27FC236}">
                  <a16:creationId xmlns:a16="http://schemas.microsoft.com/office/drawing/2014/main" id="{50D0C222-50B0-5045-8432-1622E078CBF5}"/>
                </a:ext>
              </a:extLst>
            </p:cNvPr>
            <p:cNvCxnSpPr>
              <a:cxnSpLocks/>
              <a:stCxn id="79" idx="2"/>
              <a:endCxn id="129" idx="2"/>
            </p:cNvCxnSpPr>
            <p:nvPr/>
          </p:nvCxnSpPr>
          <p:spPr>
            <a:xfrm rot="16200000" flipH="1">
              <a:off x="1508636" y="3553671"/>
              <a:ext cx="490965" cy="758069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直接箭头连接符 27">
              <a:extLst>
                <a:ext uri="{FF2B5EF4-FFF2-40B4-BE49-F238E27FC236}">
                  <a16:creationId xmlns:a16="http://schemas.microsoft.com/office/drawing/2014/main" id="{22C33165-4E3D-2B4E-AC49-D72492024F0B}"/>
                </a:ext>
              </a:extLst>
            </p:cNvPr>
            <p:cNvCxnSpPr>
              <a:cxnSpLocks/>
              <a:stCxn id="79" idx="0"/>
              <a:endCxn id="130" idx="1"/>
            </p:cNvCxnSpPr>
            <p:nvPr/>
          </p:nvCxnSpPr>
          <p:spPr>
            <a:xfrm rot="5400000" flipH="1" flipV="1">
              <a:off x="1883823" y="1789113"/>
              <a:ext cx="1024698" cy="2042177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5" name="组合 1044">
            <a:extLst>
              <a:ext uri="{FF2B5EF4-FFF2-40B4-BE49-F238E27FC236}">
                <a16:creationId xmlns:a16="http://schemas.microsoft.com/office/drawing/2014/main" id="{20101555-7075-0F41-B425-25ED031C61C8}"/>
              </a:ext>
            </a:extLst>
          </p:cNvPr>
          <p:cNvGrpSpPr/>
          <p:nvPr/>
        </p:nvGrpSpPr>
        <p:grpSpPr>
          <a:xfrm>
            <a:off x="5372360" y="1158985"/>
            <a:ext cx="5146839" cy="4252693"/>
            <a:chOff x="5670077" y="1149779"/>
            <a:chExt cx="5146839" cy="4252693"/>
          </a:xfrm>
        </p:grpSpPr>
        <p:sp>
          <p:nvSpPr>
            <p:cNvPr id="133" name="矩形: 圆角 157">
              <a:extLst>
                <a:ext uri="{FF2B5EF4-FFF2-40B4-BE49-F238E27FC236}">
                  <a16:creationId xmlns:a16="http://schemas.microsoft.com/office/drawing/2014/main" id="{232D1A44-099B-0D4A-9246-2D48752FCD7A}"/>
                </a:ext>
              </a:extLst>
            </p:cNvPr>
            <p:cNvSpPr/>
            <p:nvPr/>
          </p:nvSpPr>
          <p:spPr>
            <a:xfrm>
              <a:off x="7403833" y="1459686"/>
              <a:ext cx="735266" cy="2367631"/>
            </a:xfrm>
            <a:prstGeom prst="roundRect">
              <a:avLst>
                <a:gd name="adj" fmla="val 2175"/>
              </a:avLst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b="1" dirty="0">
                  <a:latin typeface="FangSong" panose="02010609060101010101" pitchFamily="49" charset="-122"/>
                  <a:ea typeface="FangSong" panose="02010609060101010101" pitchFamily="49" charset="-122"/>
                </a:rPr>
                <a:t>TASK</a:t>
              </a:r>
              <a:endParaRPr lang="zh-CN" altLang="en-US" sz="1000" b="1" dirty="0">
                <a:latin typeface="FangSong" panose="02010609060101010101" pitchFamily="49" charset="-122"/>
                <a:ea typeface="FangSong" panose="02010609060101010101" pitchFamily="49" charset="-122"/>
              </a:endParaRPr>
            </a:p>
          </p:txBody>
        </p:sp>
        <p:sp>
          <p:nvSpPr>
            <p:cNvPr id="134" name="矩形: 圆角 157">
              <a:extLst>
                <a:ext uri="{FF2B5EF4-FFF2-40B4-BE49-F238E27FC236}">
                  <a16:creationId xmlns:a16="http://schemas.microsoft.com/office/drawing/2014/main" id="{074BC263-9AFD-5245-96CA-DBACFFC92F42}"/>
                </a:ext>
              </a:extLst>
            </p:cNvPr>
            <p:cNvSpPr/>
            <p:nvPr/>
          </p:nvSpPr>
          <p:spPr>
            <a:xfrm>
              <a:off x="8301856" y="1466488"/>
              <a:ext cx="735266" cy="307778"/>
            </a:xfrm>
            <a:prstGeom prst="roundRect">
              <a:avLst>
                <a:gd name="adj" fmla="val 2175"/>
              </a:avLst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b="1" dirty="0">
                  <a:latin typeface="FangSong" panose="02010609060101010101" pitchFamily="49" charset="-122"/>
                  <a:ea typeface="FangSong" panose="02010609060101010101" pitchFamily="49" charset="-122"/>
                </a:rPr>
                <a:t>tasklet</a:t>
              </a:r>
              <a:endParaRPr lang="zh-CN" altLang="en-US" sz="1000" b="1" dirty="0">
                <a:latin typeface="FangSong" panose="02010609060101010101" pitchFamily="49" charset="-122"/>
                <a:ea typeface="FangSong" panose="02010609060101010101" pitchFamily="49" charset="-122"/>
              </a:endParaRPr>
            </a:p>
          </p:txBody>
        </p:sp>
        <p:sp>
          <p:nvSpPr>
            <p:cNvPr id="135" name="矩形: 圆角 157">
              <a:extLst>
                <a:ext uri="{FF2B5EF4-FFF2-40B4-BE49-F238E27FC236}">
                  <a16:creationId xmlns:a16="http://schemas.microsoft.com/office/drawing/2014/main" id="{CA7732E6-70FE-7142-92B5-EA4BC23F0020}"/>
                </a:ext>
              </a:extLst>
            </p:cNvPr>
            <p:cNvSpPr/>
            <p:nvPr/>
          </p:nvSpPr>
          <p:spPr>
            <a:xfrm>
              <a:off x="8301856" y="1876226"/>
              <a:ext cx="735266" cy="307778"/>
            </a:xfrm>
            <a:prstGeom prst="roundRect">
              <a:avLst>
                <a:gd name="adj" fmla="val 2175"/>
              </a:avLst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b="1" dirty="0">
                  <a:latin typeface="FangSong" panose="02010609060101010101" pitchFamily="49" charset="-122"/>
                  <a:ea typeface="FangSong" panose="02010609060101010101" pitchFamily="49" charset="-122"/>
                </a:rPr>
                <a:t>tasklet</a:t>
              </a:r>
              <a:endParaRPr lang="zh-CN" altLang="en-US" sz="1000" b="1" dirty="0">
                <a:latin typeface="FangSong" panose="02010609060101010101" pitchFamily="49" charset="-122"/>
                <a:ea typeface="FangSong" panose="02010609060101010101" pitchFamily="49" charset="-122"/>
              </a:endParaRPr>
            </a:p>
          </p:txBody>
        </p:sp>
        <p:sp>
          <p:nvSpPr>
            <p:cNvPr id="136" name="矩形: 圆角 157">
              <a:extLst>
                <a:ext uri="{FF2B5EF4-FFF2-40B4-BE49-F238E27FC236}">
                  <a16:creationId xmlns:a16="http://schemas.microsoft.com/office/drawing/2014/main" id="{3A86D3F5-B854-7340-B2D7-8FF21AF7A24A}"/>
                </a:ext>
              </a:extLst>
            </p:cNvPr>
            <p:cNvSpPr/>
            <p:nvPr/>
          </p:nvSpPr>
          <p:spPr>
            <a:xfrm>
              <a:off x="8301901" y="2279864"/>
              <a:ext cx="735266" cy="307778"/>
            </a:xfrm>
            <a:prstGeom prst="roundRect">
              <a:avLst>
                <a:gd name="adj" fmla="val 2175"/>
              </a:avLst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b="1" dirty="0">
                  <a:latin typeface="FangSong" panose="02010609060101010101" pitchFamily="49" charset="-122"/>
                  <a:ea typeface="FangSong" panose="02010609060101010101" pitchFamily="49" charset="-122"/>
                </a:rPr>
                <a:t>tasklet</a:t>
              </a:r>
              <a:endParaRPr lang="zh-CN" altLang="en-US" sz="1000" b="1" dirty="0">
                <a:latin typeface="FangSong" panose="02010609060101010101" pitchFamily="49" charset="-122"/>
                <a:ea typeface="FangSong" panose="02010609060101010101" pitchFamily="49" charset="-122"/>
              </a:endParaRPr>
            </a:p>
          </p:txBody>
        </p:sp>
        <p:sp>
          <p:nvSpPr>
            <p:cNvPr id="137" name="矩形: 圆角 157">
              <a:extLst>
                <a:ext uri="{FF2B5EF4-FFF2-40B4-BE49-F238E27FC236}">
                  <a16:creationId xmlns:a16="http://schemas.microsoft.com/office/drawing/2014/main" id="{511EE5B1-E299-ED41-B3E3-E81689E4AFED}"/>
                </a:ext>
              </a:extLst>
            </p:cNvPr>
            <p:cNvSpPr/>
            <p:nvPr/>
          </p:nvSpPr>
          <p:spPr>
            <a:xfrm>
              <a:off x="8301901" y="2697621"/>
              <a:ext cx="735266" cy="307778"/>
            </a:xfrm>
            <a:prstGeom prst="roundRect">
              <a:avLst>
                <a:gd name="adj" fmla="val 2175"/>
              </a:avLst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b="1" dirty="0">
                  <a:latin typeface="FangSong" panose="02010609060101010101" pitchFamily="49" charset="-122"/>
                  <a:ea typeface="FangSong" panose="02010609060101010101" pitchFamily="49" charset="-122"/>
                </a:rPr>
                <a:t>tasklet</a:t>
              </a:r>
              <a:endParaRPr lang="zh-CN" altLang="en-US" sz="1000" b="1" dirty="0">
                <a:latin typeface="FangSong" panose="02010609060101010101" pitchFamily="49" charset="-122"/>
                <a:ea typeface="FangSong" panose="02010609060101010101" pitchFamily="49" charset="-122"/>
              </a:endParaRPr>
            </a:p>
          </p:txBody>
        </p:sp>
        <p:sp>
          <p:nvSpPr>
            <p:cNvPr id="138" name="矩形: 圆角 157">
              <a:extLst>
                <a:ext uri="{FF2B5EF4-FFF2-40B4-BE49-F238E27FC236}">
                  <a16:creationId xmlns:a16="http://schemas.microsoft.com/office/drawing/2014/main" id="{E27B7764-2B89-1143-BB9D-DE81A5DB404F}"/>
                </a:ext>
              </a:extLst>
            </p:cNvPr>
            <p:cNvSpPr/>
            <p:nvPr/>
          </p:nvSpPr>
          <p:spPr>
            <a:xfrm>
              <a:off x="9138327" y="1459686"/>
              <a:ext cx="735266" cy="717867"/>
            </a:xfrm>
            <a:prstGeom prst="roundRect">
              <a:avLst>
                <a:gd name="adj" fmla="val 2175"/>
              </a:avLst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b="1" dirty="0">
                  <a:latin typeface="FangSong" panose="02010609060101010101" pitchFamily="49" charset="-122"/>
                  <a:ea typeface="FangSong" panose="02010609060101010101" pitchFamily="49" charset="-122"/>
                </a:rPr>
                <a:t>worker</a:t>
              </a:r>
              <a:endParaRPr lang="zh-CN" altLang="en-US" sz="1000" b="1" dirty="0">
                <a:latin typeface="FangSong" panose="02010609060101010101" pitchFamily="49" charset="-122"/>
                <a:ea typeface="FangSong" panose="02010609060101010101" pitchFamily="49" charset="-122"/>
              </a:endParaRPr>
            </a:p>
          </p:txBody>
        </p:sp>
        <p:sp>
          <p:nvSpPr>
            <p:cNvPr id="143" name="矩形: 圆角 157">
              <a:extLst>
                <a:ext uri="{FF2B5EF4-FFF2-40B4-BE49-F238E27FC236}">
                  <a16:creationId xmlns:a16="http://schemas.microsoft.com/office/drawing/2014/main" id="{0324A845-70DC-B743-8101-FC9755B7D20B}"/>
                </a:ext>
              </a:extLst>
            </p:cNvPr>
            <p:cNvSpPr/>
            <p:nvPr/>
          </p:nvSpPr>
          <p:spPr>
            <a:xfrm>
              <a:off x="9138327" y="2279309"/>
              <a:ext cx="735266" cy="717867"/>
            </a:xfrm>
            <a:prstGeom prst="roundRect">
              <a:avLst>
                <a:gd name="adj" fmla="val 2175"/>
              </a:avLst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b="1" dirty="0">
                  <a:latin typeface="FangSong" panose="02010609060101010101" pitchFamily="49" charset="-122"/>
                  <a:ea typeface="FangSong" panose="02010609060101010101" pitchFamily="49" charset="-122"/>
                </a:rPr>
                <a:t>worker</a:t>
              </a:r>
              <a:endParaRPr lang="zh-CN" altLang="en-US" sz="1000" b="1" dirty="0">
                <a:latin typeface="FangSong" panose="02010609060101010101" pitchFamily="49" charset="-122"/>
                <a:ea typeface="FangSong" panose="02010609060101010101" pitchFamily="49" charset="-122"/>
              </a:endParaRPr>
            </a:p>
          </p:txBody>
        </p:sp>
        <p:sp>
          <p:nvSpPr>
            <p:cNvPr id="144" name="矩形: 圆角 157">
              <a:extLst>
                <a:ext uri="{FF2B5EF4-FFF2-40B4-BE49-F238E27FC236}">
                  <a16:creationId xmlns:a16="http://schemas.microsoft.com/office/drawing/2014/main" id="{E9D8DF58-55A5-2A4D-8749-4C88677780B9}"/>
                </a:ext>
              </a:extLst>
            </p:cNvPr>
            <p:cNvSpPr/>
            <p:nvPr/>
          </p:nvSpPr>
          <p:spPr>
            <a:xfrm>
              <a:off x="8301856" y="3094178"/>
              <a:ext cx="735266" cy="307778"/>
            </a:xfrm>
            <a:prstGeom prst="roundRect">
              <a:avLst>
                <a:gd name="adj" fmla="val 2175"/>
              </a:avLst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b="1" dirty="0">
                  <a:latin typeface="FangSong" panose="02010609060101010101" pitchFamily="49" charset="-122"/>
                  <a:ea typeface="FangSong" panose="02010609060101010101" pitchFamily="49" charset="-122"/>
                </a:rPr>
                <a:t>tasklet</a:t>
              </a:r>
              <a:endParaRPr lang="zh-CN" altLang="en-US" sz="1000" b="1" dirty="0">
                <a:latin typeface="FangSong" panose="02010609060101010101" pitchFamily="49" charset="-122"/>
                <a:ea typeface="FangSong" panose="02010609060101010101" pitchFamily="49" charset="-122"/>
              </a:endParaRPr>
            </a:p>
          </p:txBody>
        </p:sp>
        <p:sp>
          <p:nvSpPr>
            <p:cNvPr id="150" name="矩形: 圆角 157">
              <a:extLst>
                <a:ext uri="{FF2B5EF4-FFF2-40B4-BE49-F238E27FC236}">
                  <a16:creationId xmlns:a16="http://schemas.microsoft.com/office/drawing/2014/main" id="{262FDDAB-4C0A-2F45-ABA4-15D017D175CE}"/>
                </a:ext>
              </a:extLst>
            </p:cNvPr>
            <p:cNvSpPr/>
            <p:nvPr/>
          </p:nvSpPr>
          <p:spPr>
            <a:xfrm>
              <a:off x="8301856" y="3519016"/>
              <a:ext cx="735266" cy="307778"/>
            </a:xfrm>
            <a:prstGeom prst="roundRect">
              <a:avLst>
                <a:gd name="adj" fmla="val 2175"/>
              </a:avLst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b="1" dirty="0">
                  <a:latin typeface="FangSong" panose="02010609060101010101" pitchFamily="49" charset="-122"/>
                  <a:ea typeface="FangSong" panose="02010609060101010101" pitchFamily="49" charset="-122"/>
                </a:rPr>
                <a:t>tasklet</a:t>
              </a:r>
              <a:endParaRPr lang="zh-CN" altLang="en-US" sz="1000" b="1" dirty="0">
                <a:latin typeface="FangSong" panose="02010609060101010101" pitchFamily="49" charset="-122"/>
                <a:ea typeface="FangSong" panose="02010609060101010101" pitchFamily="49" charset="-122"/>
              </a:endParaRPr>
            </a:p>
          </p:txBody>
        </p:sp>
        <p:sp>
          <p:nvSpPr>
            <p:cNvPr id="151" name="矩形: 圆角 157">
              <a:extLst>
                <a:ext uri="{FF2B5EF4-FFF2-40B4-BE49-F238E27FC236}">
                  <a16:creationId xmlns:a16="http://schemas.microsoft.com/office/drawing/2014/main" id="{8BCD0C52-B944-024A-9BCA-9B52FC8EC17E}"/>
                </a:ext>
              </a:extLst>
            </p:cNvPr>
            <p:cNvSpPr/>
            <p:nvPr/>
          </p:nvSpPr>
          <p:spPr>
            <a:xfrm>
              <a:off x="9138327" y="3101227"/>
              <a:ext cx="735266" cy="717867"/>
            </a:xfrm>
            <a:prstGeom prst="roundRect">
              <a:avLst>
                <a:gd name="adj" fmla="val 2175"/>
              </a:avLst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b="1" dirty="0">
                  <a:latin typeface="FangSong" panose="02010609060101010101" pitchFamily="49" charset="-122"/>
                  <a:ea typeface="FangSong" panose="02010609060101010101" pitchFamily="49" charset="-122"/>
                </a:rPr>
                <a:t>worker</a:t>
              </a:r>
              <a:endParaRPr lang="zh-CN" altLang="en-US" sz="1000" b="1" dirty="0">
                <a:latin typeface="FangSong" panose="02010609060101010101" pitchFamily="49" charset="-122"/>
                <a:ea typeface="FangSong" panose="02010609060101010101" pitchFamily="49" charset="-122"/>
              </a:endParaRPr>
            </a:p>
          </p:txBody>
        </p:sp>
        <p:sp>
          <p:nvSpPr>
            <p:cNvPr id="152" name="矩形: 圆角 157">
              <a:extLst>
                <a:ext uri="{FF2B5EF4-FFF2-40B4-BE49-F238E27FC236}">
                  <a16:creationId xmlns:a16="http://schemas.microsoft.com/office/drawing/2014/main" id="{468CFA78-54A8-6F4E-A4A9-C1C212A9C060}"/>
                </a:ext>
              </a:extLst>
            </p:cNvPr>
            <p:cNvSpPr/>
            <p:nvPr/>
          </p:nvSpPr>
          <p:spPr>
            <a:xfrm>
              <a:off x="10036350" y="1466137"/>
              <a:ext cx="735266" cy="1539262"/>
            </a:xfrm>
            <a:prstGeom prst="roundRect">
              <a:avLst>
                <a:gd name="adj" fmla="val 2175"/>
              </a:avLst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b="1" dirty="0">
                  <a:latin typeface="FangSong" panose="02010609060101010101" pitchFamily="49" charset="-122"/>
                  <a:ea typeface="FangSong" panose="02010609060101010101" pitchFamily="49" charset="-122"/>
                </a:rPr>
                <a:t>NODE</a:t>
              </a:r>
              <a:endParaRPr lang="zh-CN" altLang="en-US" sz="1000" b="1" dirty="0">
                <a:latin typeface="FangSong" panose="02010609060101010101" pitchFamily="49" charset="-122"/>
                <a:ea typeface="FangSong" panose="02010609060101010101" pitchFamily="49" charset="-122"/>
              </a:endParaRPr>
            </a:p>
          </p:txBody>
        </p:sp>
        <p:sp>
          <p:nvSpPr>
            <p:cNvPr id="155" name="矩形: 圆角 157">
              <a:extLst>
                <a:ext uri="{FF2B5EF4-FFF2-40B4-BE49-F238E27FC236}">
                  <a16:creationId xmlns:a16="http://schemas.microsoft.com/office/drawing/2014/main" id="{BA7A533D-4F1E-BC4A-A435-2B0A172677A4}"/>
                </a:ext>
              </a:extLst>
            </p:cNvPr>
            <p:cNvSpPr/>
            <p:nvPr/>
          </p:nvSpPr>
          <p:spPr>
            <a:xfrm>
              <a:off x="10036350" y="3108927"/>
              <a:ext cx="735266" cy="717867"/>
            </a:xfrm>
            <a:prstGeom prst="roundRect">
              <a:avLst>
                <a:gd name="adj" fmla="val 2175"/>
              </a:avLst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b="1" dirty="0">
                  <a:latin typeface="FangSong" panose="02010609060101010101" pitchFamily="49" charset="-122"/>
                  <a:ea typeface="FangSong" panose="02010609060101010101" pitchFamily="49" charset="-122"/>
                </a:rPr>
                <a:t>NODE</a:t>
              </a:r>
              <a:endParaRPr lang="zh-CN" altLang="en-US" sz="1000" b="1" dirty="0">
                <a:latin typeface="FangSong" panose="02010609060101010101" pitchFamily="49" charset="-122"/>
                <a:ea typeface="FangSong" panose="02010609060101010101" pitchFamily="49" charset="-122"/>
              </a:endParaRPr>
            </a:p>
          </p:txBody>
        </p:sp>
        <p:sp>
          <p:nvSpPr>
            <p:cNvPr id="156" name="矩形: 圆角 157">
              <a:extLst>
                <a:ext uri="{FF2B5EF4-FFF2-40B4-BE49-F238E27FC236}">
                  <a16:creationId xmlns:a16="http://schemas.microsoft.com/office/drawing/2014/main" id="{C0222717-4E40-1149-8627-FB6533B45BC0}"/>
                </a:ext>
              </a:extLst>
            </p:cNvPr>
            <p:cNvSpPr/>
            <p:nvPr/>
          </p:nvSpPr>
          <p:spPr>
            <a:xfrm>
              <a:off x="6522555" y="1451463"/>
              <a:ext cx="735266" cy="3248565"/>
            </a:xfrm>
            <a:prstGeom prst="roundRect">
              <a:avLst>
                <a:gd name="adj" fmla="val 2175"/>
              </a:avLst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b="1" dirty="0">
                  <a:latin typeface="FangSong" panose="02010609060101010101" pitchFamily="49" charset="-122"/>
                  <a:ea typeface="FangSong" panose="02010609060101010101" pitchFamily="49" charset="-122"/>
                </a:rPr>
                <a:t>PROJECT</a:t>
              </a:r>
              <a:endParaRPr lang="zh-CN" altLang="en-US" sz="1000" b="1" dirty="0">
                <a:latin typeface="FangSong" panose="02010609060101010101" pitchFamily="49" charset="-122"/>
                <a:ea typeface="FangSong" panose="02010609060101010101" pitchFamily="49" charset="-122"/>
              </a:endParaRPr>
            </a:p>
          </p:txBody>
        </p:sp>
        <p:sp>
          <p:nvSpPr>
            <p:cNvPr id="157" name="矩形: 圆角 157">
              <a:extLst>
                <a:ext uri="{FF2B5EF4-FFF2-40B4-BE49-F238E27FC236}">
                  <a16:creationId xmlns:a16="http://schemas.microsoft.com/office/drawing/2014/main" id="{D68F5E22-2F44-7742-B12F-B777501FA037}"/>
                </a:ext>
              </a:extLst>
            </p:cNvPr>
            <p:cNvSpPr/>
            <p:nvPr/>
          </p:nvSpPr>
          <p:spPr>
            <a:xfrm>
              <a:off x="7412205" y="3978965"/>
              <a:ext cx="735266" cy="728763"/>
            </a:xfrm>
            <a:prstGeom prst="roundRect">
              <a:avLst>
                <a:gd name="adj" fmla="val 2175"/>
              </a:avLst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b="1" dirty="0">
                  <a:latin typeface="FangSong" panose="02010609060101010101" pitchFamily="49" charset="-122"/>
                  <a:ea typeface="FangSong" panose="02010609060101010101" pitchFamily="49" charset="-122"/>
                </a:rPr>
                <a:t>TASK</a:t>
              </a:r>
              <a:endParaRPr lang="zh-CN" altLang="en-US" sz="1000" b="1" dirty="0">
                <a:latin typeface="FangSong" panose="02010609060101010101" pitchFamily="49" charset="-122"/>
                <a:ea typeface="FangSong" panose="02010609060101010101" pitchFamily="49" charset="-122"/>
              </a:endParaRPr>
            </a:p>
          </p:txBody>
        </p:sp>
        <p:sp>
          <p:nvSpPr>
            <p:cNvPr id="158" name="矩形: 圆角 157">
              <a:extLst>
                <a:ext uri="{FF2B5EF4-FFF2-40B4-BE49-F238E27FC236}">
                  <a16:creationId xmlns:a16="http://schemas.microsoft.com/office/drawing/2014/main" id="{1DB33B57-C028-8349-B5FE-603E6C2D4021}"/>
                </a:ext>
              </a:extLst>
            </p:cNvPr>
            <p:cNvSpPr/>
            <p:nvPr/>
          </p:nvSpPr>
          <p:spPr>
            <a:xfrm>
              <a:off x="8305395" y="3975112"/>
              <a:ext cx="735266" cy="307778"/>
            </a:xfrm>
            <a:prstGeom prst="roundRect">
              <a:avLst>
                <a:gd name="adj" fmla="val 2175"/>
              </a:avLst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b="1" dirty="0">
                  <a:latin typeface="FangSong" panose="02010609060101010101" pitchFamily="49" charset="-122"/>
                  <a:ea typeface="FangSong" panose="02010609060101010101" pitchFamily="49" charset="-122"/>
                </a:rPr>
                <a:t>tasklet</a:t>
              </a:r>
              <a:endParaRPr lang="zh-CN" altLang="en-US" sz="1000" b="1" dirty="0">
                <a:latin typeface="FangSong" panose="02010609060101010101" pitchFamily="49" charset="-122"/>
                <a:ea typeface="FangSong" panose="02010609060101010101" pitchFamily="49" charset="-122"/>
              </a:endParaRPr>
            </a:p>
          </p:txBody>
        </p:sp>
        <p:sp>
          <p:nvSpPr>
            <p:cNvPr id="159" name="矩形: 圆角 157">
              <a:extLst>
                <a:ext uri="{FF2B5EF4-FFF2-40B4-BE49-F238E27FC236}">
                  <a16:creationId xmlns:a16="http://schemas.microsoft.com/office/drawing/2014/main" id="{2114DCAA-720B-8748-927E-38DC792F4E3C}"/>
                </a:ext>
              </a:extLst>
            </p:cNvPr>
            <p:cNvSpPr/>
            <p:nvPr/>
          </p:nvSpPr>
          <p:spPr>
            <a:xfrm>
              <a:off x="8305395" y="4399950"/>
              <a:ext cx="735266" cy="307778"/>
            </a:xfrm>
            <a:prstGeom prst="roundRect">
              <a:avLst>
                <a:gd name="adj" fmla="val 2175"/>
              </a:avLst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b="1" dirty="0">
                  <a:latin typeface="FangSong" panose="02010609060101010101" pitchFamily="49" charset="-122"/>
                  <a:ea typeface="FangSong" panose="02010609060101010101" pitchFamily="49" charset="-122"/>
                </a:rPr>
                <a:t>tasklet</a:t>
              </a:r>
              <a:endParaRPr lang="zh-CN" altLang="en-US" sz="1000" b="1" dirty="0">
                <a:latin typeface="FangSong" panose="02010609060101010101" pitchFamily="49" charset="-122"/>
                <a:ea typeface="FangSong" panose="02010609060101010101" pitchFamily="49" charset="-122"/>
              </a:endParaRPr>
            </a:p>
          </p:txBody>
        </p:sp>
        <p:sp>
          <p:nvSpPr>
            <p:cNvPr id="160" name="矩形: 圆角 157">
              <a:extLst>
                <a:ext uri="{FF2B5EF4-FFF2-40B4-BE49-F238E27FC236}">
                  <a16:creationId xmlns:a16="http://schemas.microsoft.com/office/drawing/2014/main" id="{22D356B7-8FFE-4D47-A693-5456D60826D2}"/>
                </a:ext>
              </a:extLst>
            </p:cNvPr>
            <p:cNvSpPr/>
            <p:nvPr/>
          </p:nvSpPr>
          <p:spPr>
            <a:xfrm>
              <a:off x="9141866" y="3982161"/>
              <a:ext cx="735266" cy="717867"/>
            </a:xfrm>
            <a:prstGeom prst="roundRect">
              <a:avLst>
                <a:gd name="adj" fmla="val 2175"/>
              </a:avLst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b="1" dirty="0">
                  <a:latin typeface="FangSong" panose="02010609060101010101" pitchFamily="49" charset="-122"/>
                  <a:ea typeface="FangSong" panose="02010609060101010101" pitchFamily="49" charset="-122"/>
                </a:rPr>
                <a:t>worker</a:t>
              </a:r>
              <a:endParaRPr lang="zh-CN" altLang="en-US" sz="1000" b="1" dirty="0">
                <a:latin typeface="FangSong" panose="02010609060101010101" pitchFamily="49" charset="-122"/>
                <a:ea typeface="FangSong" panose="02010609060101010101" pitchFamily="49" charset="-122"/>
              </a:endParaRPr>
            </a:p>
          </p:txBody>
        </p:sp>
        <p:sp>
          <p:nvSpPr>
            <p:cNvPr id="161" name="矩形: 圆角 157">
              <a:extLst>
                <a:ext uri="{FF2B5EF4-FFF2-40B4-BE49-F238E27FC236}">
                  <a16:creationId xmlns:a16="http://schemas.microsoft.com/office/drawing/2014/main" id="{B7DB4616-ABE0-114D-82A1-9BA3039D2DAF}"/>
                </a:ext>
              </a:extLst>
            </p:cNvPr>
            <p:cNvSpPr/>
            <p:nvPr/>
          </p:nvSpPr>
          <p:spPr>
            <a:xfrm>
              <a:off x="10039889" y="3989861"/>
              <a:ext cx="735266" cy="717867"/>
            </a:xfrm>
            <a:prstGeom prst="roundRect">
              <a:avLst>
                <a:gd name="adj" fmla="val 2175"/>
              </a:avLst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b="1" dirty="0">
                  <a:latin typeface="FangSong" panose="02010609060101010101" pitchFamily="49" charset="-122"/>
                  <a:ea typeface="FangSong" panose="02010609060101010101" pitchFamily="49" charset="-122"/>
                </a:rPr>
                <a:t>NODE</a:t>
              </a:r>
              <a:endParaRPr lang="zh-CN" altLang="en-US" sz="1000" b="1" dirty="0">
                <a:latin typeface="FangSong" panose="02010609060101010101" pitchFamily="49" charset="-122"/>
                <a:ea typeface="FangSong" panose="02010609060101010101" pitchFamily="49" charset="-122"/>
              </a:endParaRPr>
            </a:p>
          </p:txBody>
        </p:sp>
        <p:cxnSp>
          <p:nvCxnSpPr>
            <p:cNvPr id="162" name="直接箭头连接符 27">
              <a:extLst>
                <a:ext uri="{FF2B5EF4-FFF2-40B4-BE49-F238E27FC236}">
                  <a16:creationId xmlns:a16="http://schemas.microsoft.com/office/drawing/2014/main" id="{D717A32E-C11B-3A49-B9B7-5D174C3D9A3C}"/>
                </a:ext>
              </a:extLst>
            </p:cNvPr>
            <p:cNvCxnSpPr>
              <a:cxnSpLocks/>
              <a:stCxn id="156" idx="3"/>
              <a:endCxn id="133" idx="1"/>
            </p:cNvCxnSpPr>
            <p:nvPr/>
          </p:nvCxnSpPr>
          <p:spPr>
            <a:xfrm flipV="1">
              <a:off x="7257821" y="2643502"/>
              <a:ext cx="146012" cy="43224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接箭头连接符 27">
              <a:extLst>
                <a:ext uri="{FF2B5EF4-FFF2-40B4-BE49-F238E27FC236}">
                  <a16:creationId xmlns:a16="http://schemas.microsoft.com/office/drawing/2014/main" id="{EB79D30B-0E82-0D43-9A9A-1276816DBAFB}"/>
                </a:ext>
              </a:extLst>
            </p:cNvPr>
            <p:cNvCxnSpPr>
              <a:cxnSpLocks/>
              <a:stCxn id="156" idx="3"/>
              <a:endCxn id="157" idx="1"/>
            </p:cNvCxnSpPr>
            <p:nvPr/>
          </p:nvCxnSpPr>
          <p:spPr>
            <a:xfrm>
              <a:off x="7257821" y="3075746"/>
              <a:ext cx="154384" cy="126760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接箭头连接符 27">
              <a:extLst>
                <a:ext uri="{FF2B5EF4-FFF2-40B4-BE49-F238E27FC236}">
                  <a16:creationId xmlns:a16="http://schemas.microsoft.com/office/drawing/2014/main" id="{21F1F9CA-86A5-A64B-8AD3-36A8256957B6}"/>
                </a:ext>
              </a:extLst>
            </p:cNvPr>
            <p:cNvCxnSpPr>
              <a:cxnSpLocks/>
              <a:stCxn id="133" idx="3"/>
              <a:endCxn id="134" idx="1"/>
            </p:cNvCxnSpPr>
            <p:nvPr/>
          </p:nvCxnSpPr>
          <p:spPr>
            <a:xfrm flipV="1">
              <a:off x="8139099" y="1620377"/>
              <a:ext cx="162757" cy="102312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接箭头连接符 27">
              <a:extLst>
                <a:ext uri="{FF2B5EF4-FFF2-40B4-BE49-F238E27FC236}">
                  <a16:creationId xmlns:a16="http://schemas.microsoft.com/office/drawing/2014/main" id="{60BFC3D9-4AF0-6149-8964-A193D39B78C9}"/>
                </a:ext>
              </a:extLst>
            </p:cNvPr>
            <p:cNvCxnSpPr>
              <a:cxnSpLocks/>
              <a:stCxn id="133" idx="3"/>
              <a:endCxn id="150" idx="1"/>
            </p:cNvCxnSpPr>
            <p:nvPr/>
          </p:nvCxnSpPr>
          <p:spPr>
            <a:xfrm>
              <a:off x="8139099" y="2643502"/>
              <a:ext cx="162757" cy="102940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接箭头连接符 27">
              <a:extLst>
                <a:ext uri="{FF2B5EF4-FFF2-40B4-BE49-F238E27FC236}">
                  <a16:creationId xmlns:a16="http://schemas.microsoft.com/office/drawing/2014/main" id="{3BBDBEE4-06AD-CB4A-80A4-EA50600226B9}"/>
                </a:ext>
              </a:extLst>
            </p:cNvPr>
            <p:cNvCxnSpPr>
              <a:cxnSpLocks/>
              <a:stCxn id="157" idx="3"/>
              <a:endCxn id="158" idx="1"/>
            </p:cNvCxnSpPr>
            <p:nvPr/>
          </p:nvCxnSpPr>
          <p:spPr>
            <a:xfrm flipV="1">
              <a:off x="8147471" y="4129001"/>
              <a:ext cx="157924" cy="21434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接箭头连接符 27">
              <a:extLst>
                <a:ext uri="{FF2B5EF4-FFF2-40B4-BE49-F238E27FC236}">
                  <a16:creationId xmlns:a16="http://schemas.microsoft.com/office/drawing/2014/main" id="{5936848C-EDBA-A944-8083-806A6A596E32}"/>
                </a:ext>
              </a:extLst>
            </p:cNvPr>
            <p:cNvCxnSpPr>
              <a:cxnSpLocks/>
              <a:stCxn id="157" idx="3"/>
              <a:endCxn id="159" idx="1"/>
            </p:cNvCxnSpPr>
            <p:nvPr/>
          </p:nvCxnSpPr>
          <p:spPr>
            <a:xfrm>
              <a:off x="8147471" y="4343347"/>
              <a:ext cx="157924" cy="21049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接箭头连接符 27">
              <a:extLst>
                <a:ext uri="{FF2B5EF4-FFF2-40B4-BE49-F238E27FC236}">
                  <a16:creationId xmlns:a16="http://schemas.microsoft.com/office/drawing/2014/main" id="{3F926ECC-DC71-CD45-8CBF-DB9BF5A9F3DA}"/>
                </a:ext>
              </a:extLst>
            </p:cNvPr>
            <p:cNvCxnSpPr>
              <a:cxnSpLocks/>
              <a:stCxn id="159" idx="3"/>
              <a:endCxn id="160" idx="1"/>
            </p:cNvCxnSpPr>
            <p:nvPr/>
          </p:nvCxnSpPr>
          <p:spPr>
            <a:xfrm flipV="1">
              <a:off x="9040661" y="4341095"/>
              <a:ext cx="101205" cy="21274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接箭头连接符 27">
              <a:extLst>
                <a:ext uri="{FF2B5EF4-FFF2-40B4-BE49-F238E27FC236}">
                  <a16:creationId xmlns:a16="http://schemas.microsoft.com/office/drawing/2014/main" id="{A538E2E3-2D9F-3848-A45C-433A69C69975}"/>
                </a:ext>
              </a:extLst>
            </p:cNvPr>
            <p:cNvCxnSpPr>
              <a:cxnSpLocks/>
              <a:stCxn id="158" idx="3"/>
              <a:endCxn id="160" idx="1"/>
            </p:cNvCxnSpPr>
            <p:nvPr/>
          </p:nvCxnSpPr>
          <p:spPr>
            <a:xfrm>
              <a:off x="9040661" y="4129001"/>
              <a:ext cx="101205" cy="21209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接箭头连接符 27">
              <a:extLst>
                <a:ext uri="{FF2B5EF4-FFF2-40B4-BE49-F238E27FC236}">
                  <a16:creationId xmlns:a16="http://schemas.microsoft.com/office/drawing/2014/main" id="{B28979F3-CA04-5946-BAFF-83AB4BF65970}"/>
                </a:ext>
              </a:extLst>
            </p:cNvPr>
            <p:cNvCxnSpPr>
              <a:cxnSpLocks/>
              <a:stCxn id="160" idx="3"/>
              <a:endCxn id="161" idx="1"/>
            </p:cNvCxnSpPr>
            <p:nvPr/>
          </p:nvCxnSpPr>
          <p:spPr>
            <a:xfrm>
              <a:off x="9877132" y="4341095"/>
              <a:ext cx="162757" cy="77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直接箭头连接符 27">
              <a:extLst>
                <a:ext uri="{FF2B5EF4-FFF2-40B4-BE49-F238E27FC236}">
                  <a16:creationId xmlns:a16="http://schemas.microsoft.com/office/drawing/2014/main" id="{B152920D-D708-9F47-AC3B-7F25247D29CC}"/>
                </a:ext>
              </a:extLst>
            </p:cNvPr>
            <p:cNvCxnSpPr>
              <a:cxnSpLocks/>
              <a:stCxn id="151" idx="3"/>
              <a:endCxn id="155" idx="1"/>
            </p:cNvCxnSpPr>
            <p:nvPr/>
          </p:nvCxnSpPr>
          <p:spPr>
            <a:xfrm>
              <a:off x="9873593" y="3460161"/>
              <a:ext cx="162757" cy="77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直接箭头连接符 27">
              <a:extLst>
                <a:ext uri="{FF2B5EF4-FFF2-40B4-BE49-F238E27FC236}">
                  <a16:creationId xmlns:a16="http://schemas.microsoft.com/office/drawing/2014/main" id="{5136EBC0-5087-6B47-B11A-AB6F76618379}"/>
                </a:ext>
              </a:extLst>
            </p:cNvPr>
            <p:cNvCxnSpPr>
              <a:cxnSpLocks/>
              <a:endCxn id="152" idx="1"/>
            </p:cNvCxnSpPr>
            <p:nvPr/>
          </p:nvCxnSpPr>
          <p:spPr>
            <a:xfrm flipV="1">
              <a:off x="9870054" y="2235768"/>
              <a:ext cx="166296" cy="34346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直接箭头连接符 27">
              <a:extLst>
                <a:ext uri="{FF2B5EF4-FFF2-40B4-BE49-F238E27FC236}">
                  <a16:creationId xmlns:a16="http://schemas.microsoft.com/office/drawing/2014/main" id="{60345CF5-6F04-394E-B477-297A37CB81C3}"/>
                </a:ext>
              </a:extLst>
            </p:cNvPr>
            <p:cNvCxnSpPr>
              <a:cxnSpLocks/>
              <a:stCxn id="138" idx="3"/>
              <a:endCxn id="152" idx="1"/>
            </p:cNvCxnSpPr>
            <p:nvPr/>
          </p:nvCxnSpPr>
          <p:spPr>
            <a:xfrm>
              <a:off x="9873593" y="1818620"/>
              <a:ext cx="162757" cy="4171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直接箭头连接符 27">
              <a:extLst>
                <a:ext uri="{FF2B5EF4-FFF2-40B4-BE49-F238E27FC236}">
                  <a16:creationId xmlns:a16="http://schemas.microsoft.com/office/drawing/2014/main" id="{AE6D6EC8-4BEB-E441-9104-13BEBF20FEB7}"/>
                </a:ext>
              </a:extLst>
            </p:cNvPr>
            <p:cNvCxnSpPr>
              <a:cxnSpLocks/>
              <a:stCxn id="134" idx="3"/>
              <a:endCxn id="138" idx="1"/>
            </p:cNvCxnSpPr>
            <p:nvPr/>
          </p:nvCxnSpPr>
          <p:spPr>
            <a:xfrm>
              <a:off x="9037122" y="1620377"/>
              <a:ext cx="101205" cy="19824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直接箭头连接符 27">
              <a:extLst>
                <a:ext uri="{FF2B5EF4-FFF2-40B4-BE49-F238E27FC236}">
                  <a16:creationId xmlns:a16="http://schemas.microsoft.com/office/drawing/2014/main" id="{66CDE015-0890-7A47-A32F-3DB071C0422A}"/>
                </a:ext>
              </a:extLst>
            </p:cNvPr>
            <p:cNvCxnSpPr>
              <a:cxnSpLocks/>
              <a:stCxn id="135" idx="3"/>
              <a:endCxn id="138" idx="1"/>
            </p:cNvCxnSpPr>
            <p:nvPr/>
          </p:nvCxnSpPr>
          <p:spPr>
            <a:xfrm flipV="1">
              <a:off x="9037122" y="1818620"/>
              <a:ext cx="101205" cy="21149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直接箭头连接符 27">
              <a:extLst>
                <a:ext uri="{FF2B5EF4-FFF2-40B4-BE49-F238E27FC236}">
                  <a16:creationId xmlns:a16="http://schemas.microsoft.com/office/drawing/2014/main" id="{9F4CD593-04D9-154E-A742-E9D73C637F07}"/>
                </a:ext>
              </a:extLst>
            </p:cNvPr>
            <p:cNvCxnSpPr>
              <a:cxnSpLocks/>
              <a:stCxn id="136" idx="3"/>
              <a:endCxn id="143" idx="1"/>
            </p:cNvCxnSpPr>
            <p:nvPr/>
          </p:nvCxnSpPr>
          <p:spPr>
            <a:xfrm>
              <a:off x="9037167" y="2433753"/>
              <a:ext cx="101160" cy="20449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直接箭头连接符 27">
              <a:extLst>
                <a:ext uri="{FF2B5EF4-FFF2-40B4-BE49-F238E27FC236}">
                  <a16:creationId xmlns:a16="http://schemas.microsoft.com/office/drawing/2014/main" id="{BDA4402B-9CA8-1041-91BF-366A50C582BB}"/>
                </a:ext>
              </a:extLst>
            </p:cNvPr>
            <p:cNvCxnSpPr>
              <a:cxnSpLocks/>
              <a:stCxn id="137" idx="3"/>
              <a:endCxn id="143" idx="1"/>
            </p:cNvCxnSpPr>
            <p:nvPr/>
          </p:nvCxnSpPr>
          <p:spPr>
            <a:xfrm flipV="1">
              <a:off x="9037167" y="2638243"/>
              <a:ext cx="101160" cy="2132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直接箭头连接符 27">
              <a:extLst>
                <a:ext uri="{FF2B5EF4-FFF2-40B4-BE49-F238E27FC236}">
                  <a16:creationId xmlns:a16="http://schemas.microsoft.com/office/drawing/2014/main" id="{C2333265-53F6-5F45-974F-8D3341761B0C}"/>
                </a:ext>
              </a:extLst>
            </p:cNvPr>
            <p:cNvCxnSpPr>
              <a:cxnSpLocks/>
              <a:stCxn id="144" idx="3"/>
              <a:endCxn id="151" idx="1"/>
            </p:cNvCxnSpPr>
            <p:nvPr/>
          </p:nvCxnSpPr>
          <p:spPr>
            <a:xfrm>
              <a:off x="9037122" y="3248067"/>
              <a:ext cx="101205" cy="21209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文本框 203">
              <a:extLst>
                <a:ext uri="{FF2B5EF4-FFF2-40B4-BE49-F238E27FC236}">
                  <a16:creationId xmlns:a16="http://schemas.microsoft.com/office/drawing/2014/main" id="{052D8CCD-2C4A-7440-A68B-2102837FF6FA}"/>
                </a:ext>
              </a:extLst>
            </p:cNvPr>
            <p:cNvSpPr txBox="1"/>
            <p:nvPr/>
          </p:nvSpPr>
          <p:spPr>
            <a:xfrm>
              <a:off x="9991049" y="1152619"/>
              <a:ext cx="82586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000" u="sng" dirty="0">
                  <a:latin typeface="FangSong" panose="02010609060101010101" pitchFamily="49" charset="-122"/>
                  <a:ea typeface="FangSong" panose="02010609060101010101" pitchFamily="49" charset="-122"/>
                </a:rPr>
                <a:t>节点服务器</a:t>
              </a:r>
            </a:p>
          </p:txBody>
        </p:sp>
        <p:sp>
          <p:nvSpPr>
            <p:cNvPr id="205" name="文本框 204">
              <a:extLst>
                <a:ext uri="{FF2B5EF4-FFF2-40B4-BE49-F238E27FC236}">
                  <a16:creationId xmlns:a16="http://schemas.microsoft.com/office/drawing/2014/main" id="{AAF47195-3AC5-EE4C-AF44-2CD2B82595A8}"/>
                </a:ext>
              </a:extLst>
            </p:cNvPr>
            <p:cNvSpPr txBox="1"/>
            <p:nvPr/>
          </p:nvSpPr>
          <p:spPr>
            <a:xfrm>
              <a:off x="9157146" y="1149779"/>
              <a:ext cx="6976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000" u="sng" dirty="0">
                  <a:latin typeface="FangSong" panose="02010609060101010101" pitchFamily="49" charset="-122"/>
                  <a:ea typeface="FangSong" panose="02010609060101010101" pitchFamily="49" charset="-122"/>
                </a:rPr>
                <a:t>计算进程</a:t>
              </a:r>
            </a:p>
          </p:txBody>
        </p:sp>
        <p:sp>
          <p:nvSpPr>
            <p:cNvPr id="206" name="文本框 205">
              <a:extLst>
                <a:ext uri="{FF2B5EF4-FFF2-40B4-BE49-F238E27FC236}">
                  <a16:creationId xmlns:a16="http://schemas.microsoft.com/office/drawing/2014/main" id="{F8217979-9C92-1A43-AF2E-D0C5E74513FD}"/>
                </a:ext>
              </a:extLst>
            </p:cNvPr>
            <p:cNvSpPr txBox="1"/>
            <p:nvPr/>
          </p:nvSpPr>
          <p:spPr>
            <a:xfrm>
              <a:off x="8267496" y="1176028"/>
              <a:ext cx="82586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000" u="sng" dirty="0">
                  <a:latin typeface="FangSong" panose="02010609060101010101" pitchFamily="49" charset="-122"/>
                  <a:ea typeface="FangSong" panose="02010609060101010101" pitchFamily="49" charset="-122"/>
                </a:rPr>
                <a:t>子任务切割</a:t>
              </a:r>
            </a:p>
          </p:txBody>
        </p:sp>
        <p:sp>
          <p:nvSpPr>
            <p:cNvPr id="207" name="文本框 206">
              <a:extLst>
                <a:ext uri="{FF2B5EF4-FFF2-40B4-BE49-F238E27FC236}">
                  <a16:creationId xmlns:a16="http://schemas.microsoft.com/office/drawing/2014/main" id="{941F3FDA-1C19-0249-8924-65B4D7F957DB}"/>
                </a:ext>
              </a:extLst>
            </p:cNvPr>
            <p:cNvSpPr txBox="1"/>
            <p:nvPr/>
          </p:nvSpPr>
          <p:spPr>
            <a:xfrm>
              <a:off x="7431024" y="1176027"/>
              <a:ext cx="6976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000" u="sng" dirty="0">
                  <a:latin typeface="FangSong" panose="02010609060101010101" pitchFamily="49" charset="-122"/>
                  <a:ea typeface="FangSong" panose="02010609060101010101" pitchFamily="49" charset="-122"/>
                </a:rPr>
                <a:t>任务分解</a:t>
              </a:r>
            </a:p>
          </p:txBody>
        </p:sp>
        <p:sp>
          <p:nvSpPr>
            <p:cNvPr id="208" name="文本框 207">
              <a:extLst>
                <a:ext uri="{FF2B5EF4-FFF2-40B4-BE49-F238E27FC236}">
                  <a16:creationId xmlns:a16="http://schemas.microsoft.com/office/drawing/2014/main" id="{B2F24398-2B0B-634A-B3DA-AB36D98132D5}"/>
                </a:ext>
              </a:extLst>
            </p:cNvPr>
            <p:cNvSpPr txBox="1"/>
            <p:nvPr/>
          </p:nvSpPr>
          <p:spPr>
            <a:xfrm>
              <a:off x="6669615" y="1152619"/>
              <a:ext cx="4411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000" u="sng" dirty="0">
                  <a:latin typeface="FangSong" panose="02010609060101010101" pitchFamily="49" charset="-122"/>
                  <a:ea typeface="FangSong" panose="02010609060101010101" pitchFamily="49" charset="-122"/>
                </a:rPr>
                <a:t>工程</a:t>
              </a:r>
            </a:p>
          </p:txBody>
        </p:sp>
        <p:cxnSp>
          <p:nvCxnSpPr>
            <p:cNvPr id="214" name="直接箭头连接符 27">
              <a:extLst>
                <a:ext uri="{FF2B5EF4-FFF2-40B4-BE49-F238E27FC236}">
                  <a16:creationId xmlns:a16="http://schemas.microsoft.com/office/drawing/2014/main" id="{8908A9D0-DBF9-D14E-BC96-70FF4BAE9AC4}"/>
                </a:ext>
              </a:extLst>
            </p:cNvPr>
            <p:cNvCxnSpPr>
              <a:cxnSpLocks/>
              <a:stCxn id="150" idx="3"/>
              <a:endCxn id="151" idx="1"/>
            </p:cNvCxnSpPr>
            <p:nvPr/>
          </p:nvCxnSpPr>
          <p:spPr>
            <a:xfrm flipV="1">
              <a:off x="9037122" y="3460161"/>
              <a:ext cx="101205" cy="21274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8" name="矩形: 圆角 157">
              <a:extLst>
                <a:ext uri="{FF2B5EF4-FFF2-40B4-BE49-F238E27FC236}">
                  <a16:creationId xmlns:a16="http://schemas.microsoft.com/office/drawing/2014/main" id="{DC8AE7E9-859D-8C45-8F43-56A44F7070E5}"/>
                </a:ext>
              </a:extLst>
            </p:cNvPr>
            <p:cNvSpPr/>
            <p:nvPr/>
          </p:nvSpPr>
          <p:spPr>
            <a:xfrm>
              <a:off x="5670077" y="1456105"/>
              <a:ext cx="735266" cy="3946367"/>
            </a:xfrm>
            <a:prstGeom prst="roundRect">
              <a:avLst>
                <a:gd name="adj" fmla="val 2175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b="1" dirty="0">
                  <a:latin typeface="FangSong" panose="02010609060101010101" pitchFamily="49" charset="-122"/>
                  <a:ea typeface="FangSong" panose="02010609060101010101" pitchFamily="49" charset="-122"/>
                </a:rPr>
                <a:t>JOBs</a:t>
              </a:r>
              <a:endParaRPr lang="zh-CN" altLang="en-US" sz="1000" b="1" dirty="0">
                <a:latin typeface="FangSong" panose="02010609060101010101" pitchFamily="49" charset="-122"/>
                <a:ea typeface="FangSong" panose="02010609060101010101" pitchFamily="49" charset="-122"/>
              </a:endParaRPr>
            </a:p>
          </p:txBody>
        </p:sp>
        <p:sp>
          <p:nvSpPr>
            <p:cNvPr id="219" name="矩形: 圆角 157">
              <a:extLst>
                <a:ext uri="{FF2B5EF4-FFF2-40B4-BE49-F238E27FC236}">
                  <a16:creationId xmlns:a16="http://schemas.microsoft.com/office/drawing/2014/main" id="{9A2B3CB1-4189-3B47-8B37-5846E1EF5D71}"/>
                </a:ext>
              </a:extLst>
            </p:cNvPr>
            <p:cNvSpPr/>
            <p:nvPr/>
          </p:nvSpPr>
          <p:spPr>
            <a:xfrm>
              <a:off x="6522554" y="4746410"/>
              <a:ext cx="4249061" cy="651405"/>
            </a:xfrm>
            <a:prstGeom prst="roundRect">
              <a:avLst>
                <a:gd name="adj" fmla="val 2175"/>
              </a:avLst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b="1" dirty="0">
                  <a:latin typeface="FangSong" panose="02010609060101010101" pitchFamily="49" charset="-122"/>
                  <a:ea typeface="FangSong" panose="02010609060101010101" pitchFamily="49" charset="-122"/>
                </a:rPr>
                <a:t>PROJECT</a:t>
              </a:r>
              <a:endParaRPr lang="zh-CN" altLang="en-US" sz="1000" b="1" dirty="0">
                <a:latin typeface="FangSong" panose="02010609060101010101" pitchFamily="49" charset="-122"/>
                <a:ea typeface="FangSong" panose="02010609060101010101" pitchFamily="49" charset="-122"/>
              </a:endParaRPr>
            </a:p>
          </p:txBody>
        </p:sp>
        <p:cxnSp>
          <p:nvCxnSpPr>
            <p:cNvPr id="221" name="直接箭头连接符 27">
              <a:extLst>
                <a:ext uri="{FF2B5EF4-FFF2-40B4-BE49-F238E27FC236}">
                  <a16:creationId xmlns:a16="http://schemas.microsoft.com/office/drawing/2014/main" id="{C4BBDD0A-73A6-B448-BA5C-06EAFC21C356}"/>
                </a:ext>
              </a:extLst>
            </p:cNvPr>
            <p:cNvCxnSpPr>
              <a:cxnSpLocks/>
              <a:stCxn id="218" idx="3"/>
              <a:endCxn id="156" idx="1"/>
            </p:cNvCxnSpPr>
            <p:nvPr/>
          </p:nvCxnSpPr>
          <p:spPr>
            <a:xfrm flipV="1">
              <a:off x="6405343" y="3075746"/>
              <a:ext cx="117212" cy="35354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直接箭头连接符 27">
              <a:extLst>
                <a:ext uri="{FF2B5EF4-FFF2-40B4-BE49-F238E27FC236}">
                  <a16:creationId xmlns:a16="http://schemas.microsoft.com/office/drawing/2014/main" id="{AF1CD159-636F-5C4C-B37E-9A841B7B0D13}"/>
                </a:ext>
              </a:extLst>
            </p:cNvPr>
            <p:cNvCxnSpPr>
              <a:cxnSpLocks/>
              <a:stCxn id="218" idx="3"/>
              <a:endCxn id="219" idx="1"/>
            </p:cNvCxnSpPr>
            <p:nvPr/>
          </p:nvCxnSpPr>
          <p:spPr>
            <a:xfrm>
              <a:off x="6405343" y="3429289"/>
              <a:ext cx="117211" cy="16428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43305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0" name="Picture 16" descr="Pin on Avatar">
            <a:extLst>
              <a:ext uri="{FF2B5EF4-FFF2-40B4-BE49-F238E27FC236}">
                <a16:creationId xmlns:a16="http://schemas.microsoft.com/office/drawing/2014/main" id="{746BE9C6-51B9-4039-B05F-948F36D411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2360" y="7994771"/>
            <a:ext cx="138731" cy="138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BEE471D4-6441-45D5-A179-422716CF6ED7}"/>
              </a:ext>
            </a:extLst>
          </p:cNvPr>
          <p:cNvSpPr txBox="1"/>
          <p:nvPr/>
        </p:nvSpPr>
        <p:spPr>
          <a:xfrm>
            <a:off x="500612" y="427839"/>
            <a:ext cx="303506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u="sng" dirty="0"/>
              <a:t>TEDY-</a:t>
            </a:r>
            <a:r>
              <a:rPr lang="zh-CN" altLang="en-US" sz="1400" b="1" u="sng" dirty="0"/>
              <a:t>并行计算调度 </a:t>
            </a:r>
            <a:endParaRPr lang="en-US" altLang="zh-CN" sz="1400" b="1" u="sng" dirty="0"/>
          </a:p>
          <a:p>
            <a:endParaRPr lang="en-US" altLang="zh-CN" sz="1000" dirty="0"/>
          </a:p>
          <a:p>
            <a:r>
              <a:rPr lang="en-US" altLang="zh-CN" sz="1000" dirty="0"/>
              <a:t>v0.1 2022/1/20</a:t>
            </a:r>
            <a:endParaRPr lang="zh-CN" altLang="en-US" sz="1000" dirty="0"/>
          </a:p>
        </p:txBody>
      </p: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8D191F70-0DE1-BB42-B305-DA535EA10A02}"/>
              </a:ext>
            </a:extLst>
          </p:cNvPr>
          <p:cNvGrpSpPr/>
          <p:nvPr/>
        </p:nvGrpSpPr>
        <p:grpSpPr>
          <a:xfrm>
            <a:off x="404506" y="2654405"/>
            <a:ext cx="3909386" cy="2010419"/>
            <a:chOff x="604922" y="1556405"/>
            <a:chExt cx="3909386" cy="2010419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3F1A11AA-6FDF-1F41-AD20-F9F393DBC2E4}"/>
                </a:ext>
              </a:extLst>
            </p:cNvPr>
            <p:cNvSpPr/>
            <p:nvPr/>
          </p:nvSpPr>
          <p:spPr>
            <a:xfrm>
              <a:off x="604922" y="2181829"/>
              <a:ext cx="735267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en" altLang="zh-CN" sz="1200"/>
            </a:p>
            <a:p>
              <a:pPr algn="ctr"/>
              <a:r>
                <a:rPr lang="en-US" altLang="zh-CN" sz="1200"/>
                <a:t>[1,1]</a:t>
              </a:r>
            </a:p>
            <a:p>
              <a:pPr algn="ctr"/>
              <a:r>
                <a:rPr lang="en-US" altLang="zh-CN" sz="1200"/>
                <a:t>[1,3]</a:t>
              </a:r>
            </a:p>
            <a:p>
              <a:pPr algn="ctr"/>
              <a:r>
                <a:rPr lang="en-US" altLang="zh-CN" sz="1200"/>
                <a:t>[1,5]</a:t>
              </a:r>
            </a:p>
            <a:p>
              <a:pPr algn="ctr"/>
              <a:r>
                <a:rPr lang="en-US" altLang="zh-CN" sz="1200"/>
                <a:t>[5,1]</a:t>
              </a:r>
            </a:p>
            <a:p>
              <a:pPr algn="ctr"/>
              <a:r>
                <a:rPr lang="en-US" altLang="zh-CN" sz="1200"/>
                <a:t>[5,3]</a:t>
              </a:r>
            </a:p>
            <a:p>
              <a:pPr algn="ctr"/>
              <a:r>
                <a:rPr lang="en-US" altLang="zh-CN" sz="1200"/>
                <a:t>[5,5]</a:t>
              </a:r>
              <a:endParaRPr lang="zh-CN" altLang="en-US" sz="1200"/>
            </a:p>
          </p:txBody>
        </p:sp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A41F3A69-7E6F-8A40-BBFE-6DAFA30E7BC7}"/>
                </a:ext>
              </a:extLst>
            </p:cNvPr>
            <p:cNvSpPr txBox="1"/>
            <p:nvPr/>
          </p:nvSpPr>
          <p:spPr>
            <a:xfrm>
              <a:off x="3495508" y="2756984"/>
              <a:ext cx="3305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b="1"/>
                <a:t>…</a:t>
              </a:r>
              <a:endParaRPr kumimoji="1" lang="zh-CN" altLang="en-US" sz="1400" b="1"/>
            </a:p>
          </p:txBody>
        </p:sp>
        <p:sp>
          <p:nvSpPr>
            <p:cNvPr id="80" name="矩形: 圆角 157">
              <a:extLst>
                <a:ext uri="{FF2B5EF4-FFF2-40B4-BE49-F238E27FC236}">
                  <a16:creationId xmlns:a16="http://schemas.microsoft.com/office/drawing/2014/main" id="{84E3DD7C-7DC6-D04A-8CDE-7607BCB8362F}"/>
                </a:ext>
              </a:extLst>
            </p:cNvPr>
            <p:cNvSpPr/>
            <p:nvPr/>
          </p:nvSpPr>
          <p:spPr>
            <a:xfrm>
              <a:off x="1619492" y="2514338"/>
              <a:ext cx="735266" cy="341272"/>
            </a:xfrm>
            <a:prstGeom prst="roundRect">
              <a:avLst>
                <a:gd name="adj" fmla="val 2175"/>
              </a:avLst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b="1" dirty="0">
                  <a:latin typeface="FangSong" panose="02010609060101010101" pitchFamily="49" charset="-122"/>
                  <a:ea typeface="FangSong" panose="02010609060101010101" pitchFamily="49" charset="-122"/>
                </a:rPr>
                <a:t>worker</a:t>
              </a:r>
              <a:endParaRPr lang="zh-CN" altLang="en-US" sz="1000" b="1" dirty="0">
                <a:latin typeface="FangSong" panose="02010609060101010101" pitchFamily="49" charset="-122"/>
                <a:ea typeface="FangSong" panose="02010609060101010101" pitchFamily="49" charset="-122"/>
              </a:endParaRPr>
            </a:p>
          </p:txBody>
        </p:sp>
        <p:sp>
          <p:nvSpPr>
            <p:cNvPr id="81" name="矩形: 圆角 157">
              <a:extLst>
                <a:ext uri="{FF2B5EF4-FFF2-40B4-BE49-F238E27FC236}">
                  <a16:creationId xmlns:a16="http://schemas.microsoft.com/office/drawing/2014/main" id="{EB6EA239-ADFB-9F4B-9193-84E32278F881}"/>
                </a:ext>
              </a:extLst>
            </p:cNvPr>
            <p:cNvSpPr/>
            <p:nvPr/>
          </p:nvSpPr>
          <p:spPr>
            <a:xfrm>
              <a:off x="1619492" y="2978626"/>
              <a:ext cx="735266" cy="341272"/>
            </a:xfrm>
            <a:prstGeom prst="roundRect">
              <a:avLst>
                <a:gd name="adj" fmla="val 2175"/>
              </a:avLst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b="1" dirty="0">
                  <a:latin typeface="FangSong" panose="02010609060101010101" pitchFamily="49" charset="-122"/>
                  <a:ea typeface="FangSong" panose="02010609060101010101" pitchFamily="49" charset="-122"/>
                </a:rPr>
                <a:t>worker</a:t>
              </a:r>
              <a:endParaRPr lang="zh-CN" altLang="en-US" sz="1000" b="1" dirty="0">
                <a:latin typeface="FangSong" panose="02010609060101010101" pitchFamily="49" charset="-122"/>
                <a:ea typeface="FangSong" panose="02010609060101010101" pitchFamily="49" charset="-122"/>
              </a:endParaRPr>
            </a:p>
          </p:txBody>
        </p:sp>
        <p:cxnSp>
          <p:nvCxnSpPr>
            <p:cNvPr id="5" name="直线箭头连接符 4">
              <a:extLst>
                <a:ext uri="{FF2B5EF4-FFF2-40B4-BE49-F238E27FC236}">
                  <a16:creationId xmlns:a16="http://schemas.microsoft.com/office/drawing/2014/main" id="{A4154DE3-E6E6-4241-BBDB-732E37CF35EA}"/>
                </a:ext>
              </a:extLst>
            </p:cNvPr>
            <p:cNvCxnSpPr>
              <a:endCxn id="80" idx="1"/>
            </p:cNvCxnSpPr>
            <p:nvPr/>
          </p:nvCxnSpPr>
          <p:spPr>
            <a:xfrm>
              <a:off x="1134140" y="2514338"/>
              <a:ext cx="485352" cy="17063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线箭头连接符 83">
              <a:extLst>
                <a:ext uri="{FF2B5EF4-FFF2-40B4-BE49-F238E27FC236}">
                  <a16:creationId xmlns:a16="http://schemas.microsoft.com/office/drawing/2014/main" id="{513F79FD-110D-5442-8E3B-E623C694F5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34140" y="2807990"/>
              <a:ext cx="485352" cy="25677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线箭头连接符 86">
              <a:extLst>
                <a:ext uri="{FF2B5EF4-FFF2-40B4-BE49-F238E27FC236}">
                  <a16:creationId xmlns:a16="http://schemas.microsoft.com/office/drawing/2014/main" id="{26F147C7-CD74-CA45-9B35-8529AC3985D1}"/>
                </a:ext>
              </a:extLst>
            </p:cNvPr>
            <p:cNvCxnSpPr>
              <a:cxnSpLocks/>
              <a:endCxn id="81" idx="1"/>
            </p:cNvCxnSpPr>
            <p:nvPr/>
          </p:nvCxnSpPr>
          <p:spPr>
            <a:xfrm flipV="1">
              <a:off x="1134140" y="3149262"/>
              <a:ext cx="485352" cy="11359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线箭头连接符 88">
              <a:extLst>
                <a:ext uri="{FF2B5EF4-FFF2-40B4-BE49-F238E27FC236}">
                  <a16:creationId xmlns:a16="http://schemas.microsoft.com/office/drawing/2014/main" id="{73D8BCA1-B730-F049-B9A5-8CFEED6D0923}"/>
                </a:ext>
              </a:extLst>
            </p:cNvPr>
            <p:cNvCxnSpPr>
              <a:cxnSpLocks/>
              <a:endCxn id="81" idx="1"/>
            </p:cNvCxnSpPr>
            <p:nvPr/>
          </p:nvCxnSpPr>
          <p:spPr>
            <a:xfrm flipV="1">
              <a:off x="1134140" y="3149262"/>
              <a:ext cx="485352" cy="30425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矩形: 圆角 157">
              <a:extLst>
                <a:ext uri="{FF2B5EF4-FFF2-40B4-BE49-F238E27FC236}">
                  <a16:creationId xmlns:a16="http://schemas.microsoft.com/office/drawing/2014/main" id="{47F7E92D-F1C3-384E-99DC-269036D11E4B}"/>
                </a:ext>
              </a:extLst>
            </p:cNvPr>
            <p:cNvSpPr/>
            <p:nvPr/>
          </p:nvSpPr>
          <p:spPr>
            <a:xfrm>
              <a:off x="2774449" y="2267423"/>
              <a:ext cx="735266" cy="1223326"/>
            </a:xfrm>
            <a:prstGeom prst="roundRect">
              <a:avLst>
                <a:gd name="adj" fmla="val 2175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zh-CN" sz="900" dirty="0">
                  <a:latin typeface="FangSong" panose="02010609060101010101" pitchFamily="49" charset="-122"/>
                  <a:ea typeface="FangSong" panose="02010609060101010101" pitchFamily="49" charset="-122"/>
                </a:rPr>
                <a:t>00001.XHG</a:t>
              </a:r>
            </a:p>
            <a:p>
              <a:pPr algn="ctr"/>
              <a:endParaRPr lang="en-US" altLang="zh-CN" sz="900" dirty="0">
                <a:latin typeface="FangSong" panose="02010609060101010101" pitchFamily="49" charset="-122"/>
                <a:ea typeface="FangSong" panose="02010609060101010101" pitchFamily="49" charset="-122"/>
              </a:endParaRPr>
            </a:p>
            <a:p>
              <a:pPr algn="ctr"/>
              <a:r>
                <a:rPr lang="en-US" altLang="zh-CN" sz="900" dirty="0">
                  <a:latin typeface="FangSong" panose="02010609060101010101" pitchFamily="49" charset="-122"/>
                  <a:ea typeface="FangSong" panose="02010609060101010101" pitchFamily="49" charset="-122"/>
                </a:rPr>
                <a:t>.</a:t>
              </a:r>
            </a:p>
            <a:p>
              <a:pPr algn="ctr"/>
              <a:r>
                <a:rPr lang="en-US" altLang="zh-CN" sz="900" dirty="0">
                  <a:latin typeface="FangSong" panose="02010609060101010101" pitchFamily="49" charset="-122"/>
                  <a:ea typeface="FangSong" panose="02010609060101010101" pitchFamily="49" charset="-122"/>
                </a:rPr>
                <a:t>.</a:t>
              </a:r>
            </a:p>
            <a:p>
              <a:pPr algn="ctr"/>
              <a:r>
                <a:rPr lang="en-US" altLang="zh-CN" sz="900" dirty="0">
                  <a:latin typeface="FangSong" panose="02010609060101010101" pitchFamily="49" charset="-122"/>
                  <a:ea typeface="FangSong" panose="02010609060101010101" pitchFamily="49" charset="-122"/>
                </a:rPr>
                <a:t>.</a:t>
              </a:r>
            </a:p>
            <a:p>
              <a:pPr algn="ctr"/>
              <a:r>
                <a:rPr lang="en-US" altLang="zh-CN" sz="900" dirty="0">
                  <a:latin typeface="FangSong" panose="02010609060101010101" pitchFamily="49" charset="-122"/>
                  <a:ea typeface="FangSong" panose="02010609060101010101" pitchFamily="49" charset="-122"/>
                </a:rPr>
                <a:t>.</a:t>
              </a:r>
            </a:p>
            <a:p>
              <a:pPr algn="ctr"/>
              <a:r>
                <a:rPr lang="en-US" altLang="zh-CN" sz="900" dirty="0">
                  <a:latin typeface="FangSong" panose="02010609060101010101" pitchFamily="49" charset="-122"/>
                  <a:ea typeface="FangSong" panose="02010609060101010101" pitchFamily="49" charset="-122"/>
                </a:rPr>
                <a:t>.</a:t>
              </a:r>
            </a:p>
            <a:p>
              <a:pPr algn="ctr"/>
              <a:endParaRPr lang="zh-CN" altLang="en-US" sz="900" dirty="0">
                <a:latin typeface="FangSong" panose="02010609060101010101" pitchFamily="49" charset="-122"/>
                <a:ea typeface="FangSong" panose="02010609060101010101" pitchFamily="49" charset="-122"/>
              </a:endParaRPr>
            </a:p>
          </p:txBody>
        </p:sp>
        <p:sp>
          <p:nvSpPr>
            <p:cNvPr id="105" name="矩形: 圆角 157">
              <a:extLst>
                <a:ext uri="{FF2B5EF4-FFF2-40B4-BE49-F238E27FC236}">
                  <a16:creationId xmlns:a16="http://schemas.microsoft.com/office/drawing/2014/main" id="{D95C24EB-1ABE-C04E-B8B7-A00A76560ACF}"/>
                </a:ext>
              </a:extLst>
            </p:cNvPr>
            <p:cNvSpPr/>
            <p:nvPr/>
          </p:nvSpPr>
          <p:spPr>
            <a:xfrm>
              <a:off x="3779042" y="2262664"/>
              <a:ext cx="735266" cy="1223326"/>
            </a:xfrm>
            <a:prstGeom prst="roundRect">
              <a:avLst>
                <a:gd name="adj" fmla="val 2175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zh-CN" sz="900" dirty="0">
                  <a:latin typeface="FangSong" panose="02010609060101010101" pitchFamily="49" charset="-122"/>
                  <a:ea typeface="FangSong" panose="02010609060101010101" pitchFamily="49" charset="-122"/>
                </a:rPr>
                <a:t>04001.XHG</a:t>
              </a:r>
            </a:p>
            <a:p>
              <a:pPr algn="ctr"/>
              <a:endParaRPr lang="en-US" altLang="zh-CN" sz="900" dirty="0">
                <a:latin typeface="FangSong" panose="02010609060101010101" pitchFamily="49" charset="-122"/>
                <a:ea typeface="FangSong" panose="02010609060101010101" pitchFamily="49" charset="-122"/>
              </a:endParaRPr>
            </a:p>
            <a:p>
              <a:pPr algn="ctr"/>
              <a:r>
                <a:rPr lang="en-US" altLang="zh-CN" sz="900" dirty="0">
                  <a:latin typeface="FangSong" panose="02010609060101010101" pitchFamily="49" charset="-122"/>
                  <a:ea typeface="FangSong" panose="02010609060101010101" pitchFamily="49" charset="-122"/>
                </a:rPr>
                <a:t>.</a:t>
              </a:r>
            </a:p>
            <a:p>
              <a:pPr algn="ctr"/>
              <a:r>
                <a:rPr lang="en-US" altLang="zh-CN" sz="900" dirty="0">
                  <a:latin typeface="FangSong" panose="02010609060101010101" pitchFamily="49" charset="-122"/>
                  <a:ea typeface="FangSong" panose="02010609060101010101" pitchFamily="49" charset="-122"/>
                </a:rPr>
                <a:t>.</a:t>
              </a:r>
            </a:p>
            <a:p>
              <a:pPr algn="ctr"/>
              <a:r>
                <a:rPr lang="en-US" altLang="zh-CN" sz="900" dirty="0">
                  <a:latin typeface="FangSong" panose="02010609060101010101" pitchFamily="49" charset="-122"/>
                  <a:ea typeface="FangSong" panose="02010609060101010101" pitchFamily="49" charset="-122"/>
                </a:rPr>
                <a:t>.</a:t>
              </a:r>
            </a:p>
            <a:p>
              <a:pPr algn="ctr"/>
              <a:r>
                <a:rPr lang="en-US" altLang="zh-CN" sz="900" dirty="0">
                  <a:latin typeface="FangSong" panose="02010609060101010101" pitchFamily="49" charset="-122"/>
                  <a:ea typeface="FangSong" panose="02010609060101010101" pitchFamily="49" charset="-122"/>
                </a:rPr>
                <a:t>.</a:t>
              </a:r>
            </a:p>
            <a:p>
              <a:pPr algn="ctr"/>
              <a:r>
                <a:rPr lang="en-US" altLang="zh-CN" sz="900" dirty="0">
                  <a:latin typeface="FangSong" panose="02010609060101010101" pitchFamily="49" charset="-122"/>
                  <a:ea typeface="FangSong" panose="02010609060101010101" pitchFamily="49" charset="-122"/>
                </a:rPr>
                <a:t>.</a:t>
              </a:r>
            </a:p>
            <a:p>
              <a:pPr algn="ctr"/>
              <a:endParaRPr lang="zh-CN" altLang="en-US" sz="900" dirty="0">
                <a:latin typeface="FangSong" panose="02010609060101010101" pitchFamily="49" charset="-122"/>
                <a:ea typeface="FangSong" panose="02010609060101010101" pitchFamily="49" charset="-122"/>
              </a:endParaRPr>
            </a:p>
          </p:txBody>
        </p:sp>
        <p:sp>
          <p:nvSpPr>
            <p:cNvPr id="107" name="文本框 106">
              <a:extLst>
                <a:ext uri="{FF2B5EF4-FFF2-40B4-BE49-F238E27FC236}">
                  <a16:creationId xmlns:a16="http://schemas.microsoft.com/office/drawing/2014/main" id="{BE1D5AEB-1D96-0640-AE08-505DE24D1ABD}"/>
                </a:ext>
              </a:extLst>
            </p:cNvPr>
            <p:cNvSpPr txBox="1"/>
            <p:nvPr/>
          </p:nvSpPr>
          <p:spPr>
            <a:xfrm>
              <a:off x="709247" y="1556405"/>
              <a:ext cx="12618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400"/>
                <a:t>参数组合切分</a:t>
              </a:r>
            </a:p>
          </p:txBody>
        </p:sp>
        <p:cxnSp>
          <p:nvCxnSpPr>
            <p:cNvPr id="108" name="直线箭头连接符 107">
              <a:extLst>
                <a:ext uri="{FF2B5EF4-FFF2-40B4-BE49-F238E27FC236}">
                  <a16:creationId xmlns:a16="http://schemas.microsoft.com/office/drawing/2014/main" id="{8C5CF64B-C588-CD4D-A841-4B85793BC265}"/>
                </a:ext>
              </a:extLst>
            </p:cNvPr>
            <p:cNvCxnSpPr>
              <a:cxnSpLocks/>
              <a:endCxn id="80" idx="3"/>
            </p:cNvCxnSpPr>
            <p:nvPr/>
          </p:nvCxnSpPr>
          <p:spPr>
            <a:xfrm flipH="1">
              <a:off x="2354758" y="2684974"/>
              <a:ext cx="41969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线箭头连接符 110">
              <a:extLst>
                <a:ext uri="{FF2B5EF4-FFF2-40B4-BE49-F238E27FC236}">
                  <a16:creationId xmlns:a16="http://schemas.microsoft.com/office/drawing/2014/main" id="{187E6CCC-064C-9245-90F9-AC94EBC0C42A}"/>
                </a:ext>
              </a:extLst>
            </p:cNvPr>
            <p:cNvCxnSpPr>
              <a:cxnSpLocks/>
              <a:endCxn id="81" idx="3"/>
            </p:cNvCxnSpPr>
            <p:nvPr/>
          </p:nvCxnSpPr>
          <p:spPr>
            <a:xfrm flipH="1">
              <a:off x="2354758" y="3149262"/>
              <a:ext cx="40081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49C1FDE9-0C79-D94A-BB58-DAC756C74926}"/>
              </a:ext>
            </a:extLst>
          </p:cNvPr>
          <p:cNvGrpSpPr/>
          <p:nvPr/>
        </p:nvGrpSpPr>
        <p:grpSpPr>
          <a:xfrm>
            <a:off x="5441725" y="2364102"/>
            <a:ext cx="5452726" cy="3425048"/>
            <a:chOff x="5933907" y="2550549"/>
            <a:chExt cx="5452726" cy="3425048"/>
          </a:xfrm>
        </p:grpSpPr>
        <p:sp>
          <p:nvSpPr>
            <p:cNvPr id="94" name="矩形: 圆角 157">
              <a:extLst>
                <a:ext uri="{FF2B5EF4-FFF2-40B4-BE49-F238E27FC236}">
                  <a16:creationId xmlns:a16="http://schemas.microsoft.com/office/drawing/2014/main" id="{E042B8E0-68D0-474C-94E7-7BF984EC7E9E}"/>
                </a:ext>
              </a:extLst>
            </p:cNvPr>
            <p:cNvSpPr/>
            <p:nvPr/>
          </p:nvSpPr>
          <p:spPr>
            <a:xfrm>
              <a:off x="10075012" y="2550549"/>
              <a:ext cx="735266" cy="1223326"/>
            </a:xfrm>
            <a:prstGeom prst="roundRect">
              <a:avLst>
                <a:gd name="adj" fmla="val 2175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zh-CN" sz="900" dirty="0">
                  <a:latin typeface="FangSong" panose="02010609060101010101" pitchFamily="49" charset="-122"/>
                  <a:ea typeface="FangSong" panose="02010609060101010101" pitchFamily="49" charset="-122"/>
                </a:rPr>
                <a:t>00003.XHG</a:t>
              </a:r>
              <a:endParaRPr lang="zh-CN" altLang="en-US" sz="900" dirty="0">
                <a:latin typeface="FangSong" panose="02010609060101010101" pitchFamily="49" charset="-122"/>
                <a:ea typeface="FangSong" panose="02010609060101010101" pitchFamily="49" charset="-122"/>
              </a:endParaRPr>
            </a:p>
          </p:txBody>
        </p:sp>
        <p:sp>
          <p:nvSpPr>
            <p:cNvPr id="95" name="矩形: 圆角 157">
              <a:extLst>
                <a:ext uri="{FF2B5EF4-FFF2-40B4-BE49-F238E27FC236}">
                  <a16:creationId xmlns:a16="http://schemas.microsoft.com/office/drawing/2014/main" id="{51A125A4-A740-D544-BA7E-0BB7DEB65C55}"/>
                </a:ext>
              </a:extLst>
            </p:cNvPr>
            <p:cNvSpPr/>
            <p:nvPr/>
          </p:nvSpPr>
          <p:spPr>
            <a:xfrm>
              <a:off x="10227412" y="2702949"/>
              <a:ext cx="735266" cy="1223326"/>
            </a:xfrm>
            <a:prstGeom prst="roundRect">
              <a:avLst>
                <a:gd name="adj" fmla="val 2175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zh-CN" sz="900" dirty="0">
                  <a:latin typeface="FangSong" panose="02010609060101010101" pitchFamily="49" charset="-122"/>
                  <a:ea typeface="FangSong" panose="02010609060101010101" pitchFamily="49" charset="-122"/>
                </a:rPr>
                <a:t>00002.XHG</a:t>
              </a:r>
              <a:endParaRPr lang="zh-CN" altLang="en-US" sz="900" dirty="0">
                <a:latin typeface="FangSong" panose="02010609060101010101" pitchFamily="49" charset="-122"/>
                <a:ea typeface="FangSong" panose="02010609060101010101" pitchFamily="49" charset="-122"/>
              </a:endParaRPr>
            </a:p>
          </p:txBody>
        </p:sp>
        <p:sp>
          <p:nvSpPr>
            <p:cNvPr id="96" name="矩形: 圆角 157">
              <a:extLst>
                <a:ext uri="{FF2B5EF4-FFF2-40B4-BE49-F238E27FC236}">
                  <a16:creationId xmlns:a16="http://schemas.microsoft.com/office/drawing/2014/main" id="{EDE5C864-9016-C74F-86F8-6E8F2F370A76}"/>
                </a:ext>
              </a:extLst>
            </p:cNvPr>
            <p:cNvSpPr/>
            <p:nvPr/>
          </p:nvSpPr>
          <p:spPr>
            <a:xfrm>
              <a:off x="10379812" y="2855349"/>
              <a:ext cx="735266" cy="1223326"/>
            </a:xfrm>
            <a:prstGeom prst="roundRect">
              <a:avLst>
                <a:gd name="adj" fmla="val 2175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zh-CN" sz="900" dirty="0">
                  <a:latin typeface="FangSong" panose="02010609060101010101" pitchFamily="49" charset="-122"/>
                  <a:ea typeface="FangSong" panose="02010609060101010101" pitchFamily="49" charset="-122"/>
                </a:rPr>
                <a:t>00001.XHG</a:t>
              </a:r>
            </a:p>
            <a:p>
              <a:pPr algn="ctr"/>
              <a:endParaRPr lang="en-US" altLang="zh-CN" sz="900" dirty="0">
                <a:latin typeface="FangSong" panose="02010609060101010101" pitchFamily="49" charset="-122"/>
                <a:ea typeface="FangSong" panose="02010609060101010101" pitchFamily="49" charset="-122"/>
              </a:endParaRPr>
            </a:p>
            <a:p>
              <a:pPr algn="ctr"/>
              <a:r>
                <a:rPr lang="en-US" altLang="zh-CN" sz="900" dirty="0">
                  <a:latin typeface="FangSong" panose="02010609060101010101" pitchFamily="49" charset="-122"/>
                  <a:ea typeface="FangSong" panose="02010609060101010101" pitchFamily="49" charset="-122"/>
                </a:rPr>
                <a:t>.</a:t>
              </a:r>
            </a:p>
            <a:p>
              <a:pPr algn="ctr"/>
              <a:r>
                <a:rPr lang="en-US" altLang="zh-CN" sz="900" dirty="0">
                  <a:latin typeface="FangSong" panose="02010609060101010101" pitchFamily="49" charset="-122"/>
                  <a:ea typeface="FangSong" panose="02010609060101010101" pitchFamily="49" charset="-122"/>
                </a:rPr>
                <a:t>.</a:t>
              </a:r>
            </a:p>
            <a:p>
              <a:pPr algn="ctr"/>
              <a:r>
                <a:rPr lang="en-US" altLang="zh-CN" sz="900" dirty="0">
                  <a:latin typeface="FangSong" panose="02010609060101010101" pitchFamily="49" charset="-122"/>
                  <a:ea typeface="FangSong" panose="02010609060101010101" pitchFamily="49" charset="-122"/>
                </a:rPr>
                <a:t>.</a:t>
              </a:r>
            </a:p>
            <a:p>
              <a:pPr algn="ctr"/>
              <a:r>
                <a:rPr lang="en-US" altLang="zh-CN" sz="900" dirty="0">
                  <a:latin typeface="FangSong" panose="02010609060101010101" pitchFamily="49" charset="-122"/>
                  <a:ea typeface="FangSong" panose="02010609060101010101" pitchFamily="49" charset="-122"/>
                </a:rPr>
                <a:t>.</a:t>
              </a:r>
            </a:p>
            <a:p>
              <a:pPr algn="ctr"/>
              <a:r>
                <a:rPr lang="en-US" altLang="zh-CN" sz="900" dirty="0">
                  <a:latin typeface="FangSong" panose="02010609060101010101" pitchFamily="49" charset="-122"/>
                  <a:ea typeface="FangSong" panose="02010609060101010101" pitchFamily="49" charset="-122"/>
                </a:rPr>
                <a:t>.</a:t>
              </a:r>
            </a:p>
            <a:p>
              <a:pPr algn="ctr"/>
              <a:endParaRPr lang="zh-CN" altLang="en-US" sz="900" dirty="0">
                <a:latin typeface="FangSong" panose="02010609060101010101" pitchFamily="49" charset="-122"/>
                <a:ea typeface="FangSong" panose="02010609060101010101" pitchFamily="49" charset="-122"/>
              </a:endParaRPr>
            </a:p>
          </p:txBody>
        </p:sp>
        <p:sp>
          <p:nvSpPr>
            <p:cNvPr id="98" name="矩形: 圆角 157">
              <a:extLst>
                <a:ext uri="{FF2B5EF4-FFF2-40B4-BE49-F238E27FC236}">
                  <a16:creationId xmlns:a16="http://schemas.microsoft.com/office/drawing/2014/main" id="{AC14CD7C-AB39-B340-AD71-93FBA72E12BA}"/>
                </a:ext>
              </a:extLst>
            </p:cNvPr>
            <p:cNvSpPr/>
            <p:nvPr/>
          </p:nvSpPr>
          <p:spPr>
            <a:xfrm>
              <a:off x="10346567" y="4447471"/>
              <a:ext cx="735266" cy="1223326"/>
            </a:xfrm>
            <a:prstGeom prst="roundRect">
              <a:avLst>
                <a:gd name="adj" fmla="val 2175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zh-CN" sz="900" dirty="0">
                  <a:latin typeface="FangSong" panose="02010609060101010101" pitchFamily="49" charset="-122"/>
                  <a:ea typeface="FangSong" panose="02010609060101010101" pitchFamily="49" charset="-122"/>
                </a:rPr>
                <a:t>00006.XHG</a:t>
              </a:r>
              <a:endParaRPr lang="zh-CN" altLang="en-US" sz="900" dirty="0">
                <a:latin typeface="FangSong" panose="02010609060101010101" pitchFamily="49" charset="-122"/>
                <a:ea typeface="FangSong" panose="02010609060101010101" pitchFamily="49" charset="-122"/>
              </a:endParaRPr>
            </a:p>
          </p:txBody>
        </p:sp>
        <p:sp>
          <p:nvSpPr>
            <p:cNvPr id="99" name="矩形: 圆角 157">
              <a:extLst>
                <a:ext uri="{FF2B5EF4-FFF2-40B4-BE49-F238E27FC236}">
                  <a16:creationId xmlns:a16="http://schemas.microsoft.com/office/drawing/2014/main" id="{A4B1BB42-2C7E-5F49-8B21-7F6864E0C6B2}"/>
                </a:ext>
              </a:extLst>
            </p:cNvPr>
            <p:cNvSpPr/>
            <p:nvPr/>
          </p:nvSpPr>
          <p:spPr>
            <a:xfrm>
              <a:off x="10498967" y="4599871"/>
              <a:ext cx="735266" cy="1223326"/>
            </a:xfrm>
            <a:prstGeom prst="roundRect">
              <a:avLst>
                <a:gd name="adj" fmla="val 2175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zh-CN" sz="900" dirty="0">
                  <a:latin typeface="FangSong" panose="02010609060101010101" pitchFamily="49" charset="-122"/>
                  <a:ea typeface="FangSong" panose="02010609060101010101" pitchFamily="49" charset="-122"/>
                </a:rPr>
                <a:t>00005.XHG</a:t>
              </a:r>
              <a:endParaRPr lang="zh-CN" altLang="en-US" sz="900" dirty="0">
                <a:latin typeface="FangSong" panose="02010609060101010101" pitchFamily="49" charset="-122"/>
                <a:ea typeface="FangSong" panose="02010609060101010101" pitchFamily="49" charset="-122"/>
              </a:endParaRPr>
            </a:p>
          </p:txBody>
        </p:sp>
        <p:sp>
          <p:nvSpPr>
            <p:cNvPr id="102" name="矩形: 圆角 157">
              <a:extLst>
                <a:ext uri="{FF2B5EF4-FFF2-40B4-BE49-F238E27FC236}">
                  <a16:creationId xmlns:a16="http://schemas.microsoft.com/office/drawing/2014/main" id="{FDDD2A5B-B6A4-2246-9B3A-D626A31F5253}"/>
                </a:ext>
              </a:extLst>
            </p:cNvPr>
            <p:cNvSpPr/>
            <p:nvPr/>
          </p:nvSpPr>
          <p:spPr>
            <a:xfrm>
              <a:off x="10651367" y="4752271"/>
              <a:ext cx="735266" cy="1223326"/>
            </a:xfrm>
            <a:prstGeom prst="roundRect">
              <a:avLst>
                <a:gd name="adj" fmla="val 2175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zh-CN" sz="900" dirty="0">
                  <a:latin typeface="FangSong" panose="02010609060101010101" pitchFamily="49" charset="-122"/>
                  <a:ea typeface="FangSong" panose="02010609060101010101" pitchFamily="49" charset="-122"/>
                </a:rPr>
                <a:t>00004.XHG</a:t>
              </a:r>
            </a:p>
            <a:p>
              <a:pPr algn="ctr"/>
              <a:endParaRPr lang="en-US" altLang="zh-CN" sz="900" dirty="0">
                <a:latin typeface="FangSong" panose="02010609060101010101" pitchFamily="49" charset="-122"/>
                <a:ea typeface="FangSong" panose="02010609060101010101" pitchFamily="49" charset="-122"/>
              </a:endParaRPr>
            </a:p>
            <a:p>
              <a:pPr algn="ctr"/>
              <a:r>
                <a:rPr lang="en-US" altLang="zh-CN" sz="900" dirty="0">
                  <a:latin typeface="FangSong" panose="02010609060101010101" pitchFamily="49" charset="-122"/>
                  <a:ea typeface="FangSong" panose="02010609060101010101" pitchFamily="49" charset="-122"/>
                </a:rPr>
                <a:t>.</a:t>
              </a:r>
            </a:p>
            <a:p>
              <a:pPr algn="ctr"/>
              <a:r>
                <a:rPr lang="en-US" altLang="zh-CN" sz="900" dirty="0">
                  <a:latin typeface="FangSong" panose="02010609060101010101" pitchFamily="49" charset="-122"/>
                  <a:ea typeface="FangSong" panose="02010609060101010101" pitchFamily="49" charset="-122"/>
                </a:rPr>
                <a:t>.</a:t>
              </a:r>
            </a:p>
            <a:p>
              <a:pPr algn="ctr"/>
              <a:r>
                <a:rPr lang="en-US" altLang="zh-CN" sz="900" dirty="0">
                  <a:latin typeface="FangSong" panose="02010609060101010101" pitchFamily="49" charset="-122"/>
                  <a:ea typeface="FangSong" panose="02010609060101010101" pitchFamily="49" charset="-122"/>
                </a:rPr>
                <a:t>.</a:t>
              </a:r>
            </a:p>
            <a:p>
              <a:pPr algn="ctr"/>
              <a:r>
                <a:rPr lang="en-US" altLang="zh-CN" sz="900" dirty="0">
                  <a:latin typeface="FangSong" panose="02010609060101010101" pitchFamily="49" charset="-122"/>
                  <a:ea typeface="FangSong" panose="02010609060101010101" pitchFamily="49" charset="-122"/>
                </a:rPr>
                <a:t>.</a:t>
              </a:r>
            </a:p>
            <a:p>
              <a:pPr algn="ctr"/>
              <a:r>
                <a:rPr lang="en-US" altLang="zh-CN" sz="900" dirty="0">
                  <a:latin typeface="FangSong" panose="02010609060101010101" pitchFamily="49" charset="-122"/>
                  <a:ea typeface="FangSong" panose="02010609060101010101" pitchFamily="49" charset="-122"/>
                </a:rPr>
                <a:t>.</a:t>
              </a:r>
            </a:p>
            <a:p>
              <a:pPr algn="ctr"/>
              <a:endParaRPr lang="zh-CN" altLang="en-US" sz="900" dirty="0">
                <a:latin typeface="FangSong" panose="02010609060101010101" pitchFamily="49" charset="-122"/>
                <a:ea typeface="FangSong" panose="02010609060101010101" pitchFamily="49" charset="-122"/>
              </a:endParaRPr>
            </a:p>
          </p:txBody>
        </p:sp>
        <p:sp>
          <p:nvSpPr>
            <p:cNvPr id="112" name="文本框 111">
              <a:extLst>
                <a:ext uri="{FF2B5EF4-FFF2-40B4-BE49-F238E27FC236}">
                  <a16:creationId xmlns:a16="http://schemas.microsoft.com/office/drawing/2014/main" id="{37CE7203-2631-ED42-B7EE-CFFF4E04BAB5}"/>
                </a:ext>
              </a:extLst>
            </p:cNvPr>
            <p:cNvSpPr txBox="1"/>
            <p:nvPr/>
          </p:nvSpPr>
          <p:spPr>
            <a:xfrm>
              <a:off x="6272601" y="2996671"/>
              <a:ext cx="12618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400"/>
                <a:t>数据组合切分</a:t>
              </a: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80321A0B-64E9-AC49-8273-3725DB6FCEE8}"/>
                </a:ext>
              </a:extLst>
            </p:cNvPr>
            <p:cNvSpPr/>
            <p:nvPr/>
          </p:nvSpPr>
          <p:spPr>
            <a:xfrm>
              <a:off x="5933907" y="4387825"/>
              <a:ext cx="2792645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200"/>
                <a:t>[1,1]</a:t>
              </a:r>
              <a:r>
                <a:rPr lang="zh-CN" altLang="en-US" sz="1200"/>
                <a:t>  </a:t>
              </a:r>
              <a:r>
                <a:rPr lang="en-US" altLang="zh-CN" sz="1200"/>
                <a:t>[1,3]</a:t>
              </a:r>
              <a:r>
                <a:rPr lang="zh-CN" altLang="en-US" sz="1200"/>
                <a:t> </a:t>
              </a:r>
              <a:r>
                <a:rPr lang="en-US" altLang="zh-CN" sz="1200"/>
                <a:t>[1,5]</a:t>
              </a:r>
              <a:r>
                <a:rPr lang="zh-CN" altLang="en-US" sz="1200"/>
                <a:t>  </a:t>
              </a:r>
              <a:r>
                <a:rPr lang="en-US" altLang="zh-CN" sz="1200"/>
                <a:t>[5,1]</a:t>
              </a:r>
              <a:r>
                <a:rPr lang="zh-CN" altLang="en-US" sz="1200"/>
                <a:t>  </a:t>
              </a:r>
              <a:r>
                <a:rPr lang="en-US" altLang="zh-CN" sz="1200"/>
                <a:t>[5,3]</a:t>
              </a:r>
              <a:r>
                <a:rPr lang="zh-CN" altLang="en-US" sz="1200"/>
                <a:t>  </a:t>
              </a:r>
              <a:r>
                <a:rPr lang="en-US" altLang="zh-CN" sz="1200"/>
                <a:t>[5,5]</a:t>
              </a:r>
              <a:endParaRPr lang="zh-CN" altLang="en-US" sz="1200"/>
            </a:p>
          </p:txBody>
        </p:sp>
        <p:sp>
          <p:nvSpPr>
            <p:cNvPr id="113" name="矩形: 圆角 157">
              <a:extLst>
                <a:ext uri="{FF2B5EF4-FFF2-40B4-BE49-F238E27FC236}">
                  <a16:creationId xmlns:a16="http://schemas.microsoft.com/office/drawing/2014/main" id="{24F5805A-D375-DE48-8D88-BD43E42678A7}"/>
                </a:ext>
              </a:extLst>
            </p:cNvPr>
            <p:cNvSpPr/>
            <p:nvPr/>
          </p:nvSpPr>
          <p:spPr>
            <a:xfrm>
              <a:off x="8855157" y="3773164"/>
              <a:ext cx="735266" cy="341272"/>
            </a:xfrm>
            <a:prstGeom prst="roundRect">
              <a:avLst>
                <a:gd name="adj" fmla="val 2175"/>
              </a:avLst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b="1" dirty="0">
                  <a:latin typeface="FangSong" panose="02010609060101010101" pitchFamily="49" charset="-122"/>
                  <a:ea typeface="FangSong" panose="02010609060101010101" pitchFamily="49" charset="-122"/>
                </a:rPr>
                <a:t>worker</a:t>
              </a:r>
              <a:endParaRPr lang="zh-CN" altLang="en-US" sz="1000" b="1" dirty="0">
                <a:latin typeface="FangSong" panose="02010609060101010101" pitchFamily="49" charset="-122"/>
                <a:ea typeface="FangSong" panose="02010609060101010101" pitchFamily="49" charset="-122"/>
              </a:endParaRPr>
            </a:p>
          </p:txBody>
        </p:sp>
        <p:sp>
          <p:nvSpPr>
            <p:cNvPr id="114" name="矩形: 圆角 157">
              <a:extLst>
                <a:ext uri="{FF2B5EF4-FFF2-40B4-BE49-F238E27FC236}">
                  <a16:creationId xmlns:a16="http://schemas.microsoft.com/office/drawing/2014/main" id="{9BCD69B6-B21F-2046-AD57-CE3840FBDC91}"/>
                </a:ext>
              </a:extLst>
            </p:cNvPr>
            <p:cNvSpPr/>
            <p:nvPr/>
          </p:nvSpPr>
          <p:spPr>
            <a:xfrm>
              <a:off x="8884310" y="4712151"/>
              <a:ext cx="735266" cy="341272"/>
            </a:xfrm>
            <a:prstGeom prst="roundRect">
              <a:avLst>
                <a:gd name="adj" fmla="val 2175"/>
              </a:avLst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b="1" dirty="0">
                  <a:latin typeface="FangSong" panose="02010609060101010101" pitchFamily="49" charset="-122"/>
                  <a:ea typeface="FangSong" panose="02010609060101010101" pitchFamily="49" charset="-122"/>
                </a:rPr>
                <a:t>worker</a:t>
              </a:r>
              <a:endParaRPr lang="zh-CN" altLang="en-US" sz="1000" b="1" dirty="0">
                <a:latin typeface="FangSong" panose="02010609060101010101" pitchFamily="49" charset="-122"/>
                <a:ea typeface="FangSong" panose="02010609060101010101" pitchFamily="49" charset="-122"/>
              </a:endParaRPr>
            </a:p>
          </p:txBody>
        </p:sp>
        <p:cxnSp>
          <p:nvCxnSpPr>
            <p:cNvPr id="118" name="直线箭头连接符 117">
              <a:extLst>
                <a:ext uri="{FF2B5EF4-FFF2-40B4-BE49-F238E27FC236}">
                  <a16:creationId xmlns:a16="http://schemas.microsoft.com/office/drawing/2014/main" id="{D01CCABE-3015-E644-9219-E3029F763A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99721" y="3965977"/>
              <a:ext cx="478879" cy="56034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线箭头连接符 118">
              <a:extLst>
                <a:ext uri="{FF2B5EF4-FFF2-40B4-BE49-F238E27FC236}">
                  <a16:creationId xmlns:a16="http://schemas.microsoft.com/office/drawing/2014/main" id="{A87D14DA-7F57-6A4B-94CE-A29430C195F0}"/>
                </a:ext>
              </a:extLst>
            </p:cNvPr>
            <p:cNvCxnSpPr>
              <a:cxnSpLocks/>
              <a:endCxn id="114" idx="1"/>
            </p:cNvCxnSpPr>
            <p:nvPr/>
          </p:nvCxnSpPr>
          <p:spPr>
            <a:xfrm>
              <a:off x="8399721" y="4536284"/>
              <a:ext cx="484589" cy="34650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线箭头连接符 120">
              <a:extLst>
                <a:ext uri="{FF2B5EF4-FFF2-40B4-BE49-F238E27FC236}">
                  <a16:creationId xmlns:a16="http://schemas.microsoft.com/office/drawing/2014/main" id="{113A73C3-60CF-034C-88E0-78491F8A5C91}"/>
                </a:ext>
              </a:extLst>
            </p:cNvPr>
            <p:cNvCxnSpPr>
              <a:cxnSpLocks/>
              <a:endCxn id="113" idx="3"/>
            </p:cNvCxnSpPr>
            <p:nvPr/>
          </p:nvCxnSpPr>
          <p:spPr>
            <a:xfrm flipH="1">
              <a:off x="9590423" y="3351316"/>
              <a:ext cx="636989" cy="59248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线箭头连接符 127">
              <a:extLst>
                <a:ext uri="{FF2B5EF4-FFF2-40B4-BE49-F238E27FC236}">
                  <a16:creationId xmlns:a16="http://schemas.microsoft.com/office/drawing/2014/main" id="{39E64F7E-88EF-394E-A4DC-BC43493EFA7F}"/>
                </a:ext>
              </a:extLst>
            </p:cNvPr>
            <p:cNvCxnSpPr>
              <a:cxnSpLocks/>
              <a:stCxn id="99" idx="1"/>
              <a:endCxn id="114" idx="3"/>
            </p:cNvCxnSpPr>
            <p:nvPr/>
          </p:nvCxnSpPr>
          <p:spPr>
            <a:xfrm flipH="1" flipV="1">
              <a:off x="9619576" y="4882787"/>
              <a:ext cx="879391" cy="32874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线箭头连接符 119">
              <a:extLst>
                <a:ext uri="{FF2B5EF4-FFF2-40B4-BE49-F238E27FC236}">
                  <a16:creationId xmlns:a16="http://schemas.microsoft.com/office/drawing/2014/main" id="{8FF77577-E523-9841-A3E7-21C447A1E24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37030" y="4724676"/>
              <a:ext cx="1687185" cy="1940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矩形 32">
            <a:extLst>
              <a:ext uri="{FF2B5EF4-FFF2-40B4-BE49-F238E27FC236}">
                <a16:creationId xmlns:a16="http://schemas.microsoft.com/office/drawing/2014/main" id="{7C955970-EF2D-574C-8448-6ED386AA1A04}"/>
              </a:ext>
            </a:extLst>
          </p:cNvPr>
          <p:cNvSpPr/>
          <p:nvPr/>
        </p:nvSpPr>
        <p:spPr>
          <a:xfrm>
            <a:off x="508831" y="1541459"/>
            <a:ext cx="331507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1400" b="1"/>
              <a:t>mins_bin = [</a:t>
            </a:r>
            <a:r>
              <a:rPr lang="en" altLang="zh-CN" sz="1400" b="1">
                <a:solidFill>
                  <a:srgbClr val="1750EB"/>
                </a:solidFill>
              </a:rPr>
              <a:t>1</a:t>
            </a:r>
            <a:r>
              <a:rPr lang="en" altLang="zh-CN" sz="1400" b="1"/>
              <a:t>, </a:t>
            </a:r>
            <a:r>
              <a:rPr lang="en" altLang="zh-CN" sz="1400" b="1">
                <a:solidFill>
                  <a:srgbClr val="1750EB"/>
                </a:solidFill>
              </a:rPr>
              <a:t>5</a:t>
            </a:r>
            <a:r>
              <a:rPr lang="en" altLang="zh-CN" sz="1400" b="1"/>
              <a:t>, </a:t>
            </a:r>
            <a:r>
              <a:rPr lang="en" altLang="zh-CN" sz="1400" b="1">
                <a:solidFill>
                  <a:srgbClr val="1750EB"/>
                </a:solidFill>
              </a:rPr>
              <a:t>15</a:t>
            </a:r>
            <a:r>
              <a:rPr lang="en" altLang="zh-CN" sz="1400" b="1"/>
              <a:t>]</a:t>
            </a:r>
            <a:br>
              <a:rPr lang="en" altLang="zh-CN" sz="1400" b="1"/>
            </a:br>
            <a:r>
              <a:rPr lang="en" altLang="zh-CN" sz="1400" b="1"/>
              <a:t>period_bin = [</a:t>
            </a:r>
            <a:r>
              <a:rPr lang="en" altLang="zh-CN" sz="1400" b="1">
                <a:solidFill>
                  <a:srgbClr val="1750EB"/>
                </a:solidFill>
              </a:rPr>
              <a:t>1</a:t>
            </a:r>
            <a:r>
              <a:rPr lang="en" altLang="zh-CN" sz="1400" b="1"/>
              <a:t>, </a:t>
            </a:r>
            <a:r>
              <a:rPr lang="en" altLang="zh-CN" sz="1400" b="1">
                <a:solidFill>
                  <a:srgbClr val="1750EB"/>
                </a:solidFill>
              </a:rPr>
              <a:t>3</a:t>
            </a:r>
            <a:r>
              <a:rPr lang="en" altLang="zh-CN" sz="1400" b="1"/>
              <a:t>, </a:t>
            </a:r>
            <a:r>
              <a:rPr lang="en" altLang="zh-CN" sz="1400" b="1">
                <a:solidFill>
                  <a:srgbClr val="1750EB"/>
                </a:solidFill>
              </a:rPr>
              <a:t>5</a:t>
            </a:r>
            <a:r>
              <a:rPr lang="en" altLang="zh-CN" sz="1400" b="1"/>
              <a:t>, </a:t>
            </a:r>
            <a:r>
              <a:rPr lang="en" altLang="zh-CN" sz="1400" b="1">
                <a:solidFill>
                  <a:srgbClr val="1750EB"/>
                </a:solidFill>
              </a:rPr>
              <a:t>10</a:t>
            </a:r>
            <a:r>
              <a:rPr lang="en" altLang="zh-CN" sz="1400" b="1"/>
              <a:t>, </a:t>
            </a:r>
            <a:r>
              <a:rPr lang="en" altLang="zh-CN" sz="1400" b="1">
                <a:solidFill>
                  <a:srgbClr val="1750EB"/>
                </a:solidFill>
              </a:rPr>
              <a:t>20</a:t>
            </a:r>
            <a:r>
              <a:rPr lang="en" altLang="zh-CN" sz="1400" b="1"/>
              <a:t>, </a:t>
            </a:r>
            <a:r>
              <a:rPr lang="en" altLang="zh-CN" sz="1400" b="1">
                <a:solidFill>
                  <a:srgbClr val="1750EB"/>
                </a:solidFill>
              </a:rPr>
              <a:t>30</a:t>
            </a:r>
            <a:r>
              <a:rPr lang="en" altLang="zh-CN" sz="1400" b="1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0998081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0" name="Picture 16" descr="Pin on Avatar">
            <a:extLst>
              <a:ext uri="{FF2B5EF4-FFF2-40B4-BE49-F238E27FC236}">
                <a16:creationId xmlns:a16="http://schemas.microsoft.com/office/drawing/2014/main" id="{746BE9C6-51B9-4039-B05F-948F36D411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2360" y="7994771"/>
            <a:ext cx="138731" cy="138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BEE471D4-6441-45D5-A179-422716CF6ED7}"/>
              </a:ext>
            </a:extLst>
          </p:cNvPr>
          <p:cNvSpPr txBox="1"/>
          <p:nvPr/>
        </p:nvSpPr>
        <p:spPr>
          <a:xfrm>
            <a:off x="500612" y="427839"/>
            <a:ext cx="303506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u="sng" dirty="0"/>
              <a:t>TEDY-</a:t>
            </a:r>
            <a:r>
              <a:rPr lang="zh-CN" altLang="en-US" sz="1400" b="1" u="sng" dirty="0"/>
              <a:t>并行计算调度   增强</a:t>
            </a:r>
            <a:endParaRPr lang="en-US" altLang="zh-CN" sz="1400" b="1" u="sng" dirty="0"/>
          </a:p>
          <a:p>
            <a:endParaRPr lang="en-US" altLang="zh-CN" sz="1000" dirty="0"/>
          </a:p>
          <a:p>
            <a:r>
              <a:rPr lang="en-US" altLang="zh-CN" sz="1000" dirty="0"/>
              <a:t>v0.2 2022/1/26</a:t>
            </a:r>
            <a:r>
              <a:rPr lang="zh-CN" altLang="en-US" sz="1000" dirty="0"/>
              <a:t>  </a:t>
            </a:r>
          </a:p>
        </p:txBody>
      </p:sp>
      <p:sp>
        <p:nvSpPr>
          <p:cNvPr id="80" name="矩形: 圆角 157">
            <a:extLst>
              <a:ext uri="{FF2B5EF4-FFF2-40B4-BE49-F238E27FC236}">
                <a16:creationId xmlns:a16="http://schemas.microsoft.com/office/drawing/2014/main" id="{84E3DD7C-7DC6-D04A-8CDE-7607BCB8362F}"/>
              </a:ext>
            </a:extLst>
          </p:cNvPr>
          <p:cNvSpPr/>
          <p:nvPr/>
        </p:nvSpPr>
        <p:spPr>
          <a:xfrm>
            <a:off x="2964987" y="2549753"/>
            <a:ext cx="735266" cy="341272"/>
          </a:xfrm>
          <a:prstGeom prst="roundRect">
            <a:avLst>
              <a:gd name="adj" fmla="val 2175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 dirty="0">
                <a:latin typeface="FangSong" panose="02010609060101010101" pitchFamily="49" charset="-122"/>
                <a:ea typeface="FangSong" panose="02010609060101010101" pitchFamily="49" charset="-122"/>
              </a:rPr>
              <a:t>worker</a:t>
            </a:r>
            <a:endParaRPr lang="zh-CN" altLang="en-US" sz="1000" b="1" dirty="0">
              <a:latin typeface="FangSong" panose="02010609060101010101" pitchFamily="49" charset="-122"/>
              <a:ea typeface="FangSong" panose="02010609060101010101" pitchFamily="49" charset="-122"/>
            </a:endParaRPr>
          </a:p>
        </p:txBody>
      </p:sp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A4154DE3-E6E6-4241-BBDB-732E37CF35EA}"/>
              </a:ext>
            </a:extLst>
          </p:cNvPr>
          <p:cNvCxnSpPr>
            <a:cxnSpLocks/>
            <a:stCxn id="41" idx="3"/>
            <a:endCxn id="80" idx="1"/>
          </p:cNvCxnSpPr>
          <p:nvPr/>
        </p:nvCxnSpPr>
        <p:spPr>
          <a:xfrm flipV="1">
            <a:off x="2340308" y="2720389"/>
            <a:ext cx="624679" cy="3501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矩形: 圆角 157">
            <a:extLst>
              <a:ext uri="{FF2B5EF4-FFF2-40B4-BE49-F238E27FC236}">
                <a16:creationId xmlns:a16="http://schemas.microsoft.com/office/drawing/2014/main" id="{47F7E92D-F1C3-384E-99DC-269036D11E4B}"/>
              </a:ext>
            </a:extLst>
          </p:cNvPr>
          <p:cNvSpPr/>
          <p:nvPr/>
        </p:nvSpPr>
        <p:spPr>
          <a:xfrm>
            <a:off x="1185609" y="5669905"/>
            <a:ext cx="311927" cy="307778"/>
          </a:xfrm>
          <a:prstGeom prst="roundRect">
            <a:avLst>
              <a:gd name="adj" fmla="val 217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latin typeface="FangSong" panose="02010609060101010101" pitchFamily="49" charset="-122"/>
                <a:ea typeface="FangSong" panose="02010609060101010101" pitchFamily="49" charset="-122"/>
              </a:rPr>
              <a:t>T2</a:t>
            </a:r>
          </a:p>
        </p:txBody>
      </p:sp>
      <p:sp>
        <p:nvSpPr>
          <p:cNvPr id="107" name="文本框 106">
            <a:extLst>
              <a:ext uri="{FF2B5EF4-FFF2-40B4-BE49-F238E27FC236}">
                <a16:creationId xmlns:a16="http://schemas.microsoft.com/office/drawing/2014/main" id="{BE1D5AEB-1D96-0640-AE08-505DE24D1ABD}"/>
              </a:ext>
            </a:extLst>
          </p:cNvPr>
          <p:cNvSpPr txBox="1"/>
          <p:nvPr/>
        </p:nvSpPr>
        <p:spPr>
          <a:xfrm>
            <a:off x="680492" y="3396175"/>
            <a:ext cx="5405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/>
              <a:t>1,5,20</a:t>
            </a:r>
            <a:endParaRPr kumimoji="1" lang="zh-CN" altLang="en-US" sz="105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9F20886-55AB-8C4C-AA97-1D0791F50ECB}"/>
              </a:ext>
            </a:extLst>
          </p:cNvPr>
          <p:cNvSpPr txBox="1"/>
          <p:nvPr/>
        </p:nvSpPr>
        <p:spPr>
          <a:xfrm>
            <a:off x="494609" y="1125564"/>
            <a:ext cx="49166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/>
              <a:t>现象： 任务切割分派到不同的</a:t>
            </a:r>
            <a:r>
              <a:rPr kumimoji="1" lang="en-US" altLang="zh-CN" sz="1200"/>
              <a:t>worker</a:t>
            </a:r>
            <a:r>
              <a:rPr kumimoji="1" lang="zh-CN" altLang="en-US" sz="1200"/>
              <a:t>，</a:t>
            </a:r>
            <a:r>
              <a:rPr kumimoji="1" lang="en-US" altLang="zh-CN" sz="1200"/>
              <a:t>worker</a:t>
            </a:r>
            <a:r>
              <a:rPr kumimoji="1" lang="zh-CN" altLang="en-US" sz="1200"/>
              <a:t>多进程并行计算，完成</a:t>
            </a:r>
            <a:r>
              <a:rPr kumimoji="1" lang="en-US" altLang="zh-CN" sz="1200"/>
              <a:t>workers</a:t>
            </a:r>
            <a:r>
              <a:rPr kumimoji="1" lang="zh-CN" altLang="en-US" sz="1200"/>
              <a:t>都在等待最后一个</a:t>
            </a:r>
            <a:r>
              <a:rPr kumimoji="1" lang="en-US" altLang="zh-CN" sz="1200"/>
              <a:t>worker</a:t>
            </a:r>
            <a:r>
              <a:rPr kumimoji="1" lang="zh-CN" altLang="en-US" sz="1200"/>
              <a:t>完成才能结束本次计算任务，造成计算资源空闲。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51FDB1D7-5181-774A-B9DA-3EE0D997D29C}"/>
              </a:ext>
            </a:extLst>
          </p:cNvPr>
          <p:cNvSpPr txBox="1"/>
          <p:nvPr/>
        </p:nvSpPr>
        <p:spPr>
          <a:xfrm>
            <a:off x="474129" y="5717813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>
                <a:latin typeface="FangSong" panose="02010609060101010101" pitchFamily="49" charset="-122"/>
                <a:ea typeface="FangSong" panose="02010609060101010101" pitchFamily="49" charset="-122"/>
              </a:rPr>
              <a:t>1,20,240</a:t>
            </a:r>
            <a:endParaRPr kumimoji="1" lang="zh-CN" altLang="en-US" sz="1000">
              <a:latin typeface="FangSong" panose="02010609060101010101" pitchFamily="49" charset="-122"/>
              <a:ea typeface="FangSong" panose="02010609060101010101" pitchFamily="49" charset="-122"/>
            </a:endParaRPr>
          </a:p>
        </p:txBody>
      </p:sp>
      <p:sp>
        <p:nvSpPr>
          <p:cNvPr id="38" name="矩形: 圆角 157">
            <a:extLst>
              <a:ext uri="{FF2B5EF4-FFF2-40B4-BE49-F238E27FC236}">
                <a16:creationId xmlns:a16="http://schemas.microsoft.com/office/drawing/2014/main" id="{3B160EB7-81E8-8F45-9DA4-18EDF3FE3D11}"/>
              </a:ext>
            </a:extLst>
          </p:cNvPr>
          <p:cNvSpPr/>
          <p:nvPr/>
        </p:nvSpPr>
        <p:spPr>
          <a:xfrm>
            <a:off x="1170615" y="3343886"/>
            <a:ext cx="311927" cy="307778"/>
          </a:xfrm>
          <a:prstGeom prst="roundRect">
            <a:avLst>
              <a:gd name="adj" fmla="val 217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latin typeface="FangSong" panose="02010609060101010101" pitchFamily="49" charset="-122"/>
                <a:ea typeface="FangSong" panose="02010609060101010101" pitchFamily="49" charset="-122"/>
              </a:rPr>
              <a:t>T1</a:t>
            </a:r>
          </a:p>
        </p:txBody>
      </p:sp>
      <p:sp>
        <p:nvSpPr>
          <p:cNvPr id="41" name="矩形: 圆角 157">
            <a:extLst>
              <a:ext uri="{FF2B5EF4-FFF2-40B4-BE49-F238E27FC236}">
                <a16:creationId xmlns:a16="http://schemas.microsoft.com/office/drawing/2014/main" id="{729D67EE-7531-6B43-8365-313E166A7AED}"/>
              </a:ext>
            </a:extLst>
          </p:cNvPr>
          <p:cNvSpPr/>
          <p:nvPr/>
        </p:nvSpPr>
        <p:spPr>
          <a:xfrm>
            <a:off x="2028381" y="2916663"/>
            <a:ext cx="311927" cy="307778"/>
          </a:xfrm>
          <a:prstGeom prst="roundRect">
            <a:avLst>
              <a:gd name="adj" fmla="val 217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latin typeface="FangSong" panose="02010609060101010101" pitchFamily="49" charset="-122"/>
                <a:ea typeface="FangSong" panose="02010609060101010101" pitchFamily="49" charset="-122"/>
              </a:rPr>
              <a:t>A</a:t>
            </a:r>
          </a:p>
        </p:txBody>
      </p:sp>
      <p:sp>
        <p:nvSpPr>
          <p:cNvPr id="42" name="矩形: 圆角 157">
            <a:extLst>
              <a:ext uri="{FF2B5EF4-FFF2-40B4-BE49-F238E27FC236}">
                <a16:creationId xmlns:a16="http://schemas.microsoft.com/office/drawing/2014/main" id="{B2759DAF-6028-9747-81D0-48BD4722D77F}"/>
              </a:ext>
            </a:extLst>
          </p:cNvPr>
          <p:cNvSpPr/>
          <p:nvPr/>
        </p:nvSpPr>
        <p:spPr>
          <a:xfrm>
            <a:off x="2061991" y="3728476"/>
            <a:ext cx="311927" cy="307778"/>
          </a:xfrm>
          <a:prstGeom prst="roundRect">
            <a:avLst>
              <a:gd name="adj" fmla="val 217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latin typeface="FangSong" panose="02010609060101010101" pitchFamily="49" charset="-122"/>
                <a:ea typeface="FangSong" panose="02010609060101010101" pitchFamily="49" charset="-122"/>
              </a:rPr>
              <a:t>B</a:t>
            </a: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EBD1BC70-ED68-D040-B98C-DA6A1AC4F652}"/>
              </a:ext>
            </a:extLst>
          </p:cNvPr>
          <p:cNvGrpSpPr/>
          <p:nvPr/>
        </p:nvGrpSpPr>
        <p:grpSpPr>
          <a:xfrm rot="5400000">
            <a:off x="2214206" y="3328865"/>
            <a:ext cx="799863" cy="248846"/>
            <a:chOff x="2258885" y="4374524"/>
            <a:chExt cx="799863" cy="248846"/>
          </a:xfrm>
        </p:grpSpPr>
        <p:cxnSp>
          <p:nvCxnSpPr>
            <p:cNvPr id="43" name="直线箭头连接符 42">
              <a:extLst>
                <a:ext uri="{FF2B5EF4-FFF2-40B4-BE49-F238E27FC236}">
                  <a16:creationId xmlns:a16="http://schemas.microsoft.com/office/drawing/2014/main" id="{E6C0ECCC-85F9-3746-AB95-743545D11D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58885" y="4622713"/>
              <a:ext cx="799863" cy="65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8D201D15-4B23-B647-9BB7-26BD53BD7328}"/>
                </a:ext>
              </a:extLst>
            </p:cNvPr>
            <p:cNvSpPr txBox="1"/>
            <p:nvPr/>
          </p:nvSpPr>
          <p:spPr>
            <a:xfrm>
              <a:off x="2336747" y="4374524"/>
              <a:ext cx="5950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800"/>
                <a:t>主机方向</a:t>
              </a:r>
            </a:p>
          </p:txBody>
        </p:sp>
      </p:grpSp>
      <p:cxnSp>
        <p:nvCxnSpPr>
          <p:cNvPr id="46" name="直线箭头连接符 45">
            <a:extLst>
              <a:ext uri="{FF2B5EF4-FFF2-40B4-BE49-F238E27FC236}">
                <a16:creationId xmlns:a16="http://schemas.microsoft.com/office/drawing/2014/main" id="{1D698078-B532-894F-86DC-71C28A7D7397}"/>
              </a:ext>
            </a:extLst>
          </p:cNvPr>
          <p:cNvCxnSpPr>
            <a:cxnSpLocks/>
            <a:stCxn id="38" idx="3"/>
            <a:endCxn id="41" idx="1"/>
          </p:cNvCxnSpPr>
          <p:nvPr/>
        </p:nvCxnSpPr>
        <p:spPr>
          <a:xfrm flipV="1">
            <a:off x="1482542" y="3070552"/>
            <a:ext cx="545839" cy="4272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线箭头连接符 48">
            <a:extLst>
              <a:ext uri="{FF2B5EF4-FFF2-40B4-BE49-F238E27FC236}">
                <a16:creationId xmlns:a16="http://schemas.microsoft.com/office/drawing/2014/main" id="{3C26B218-7644-9141-8809-C7A0C80C4116}"/>
              </a:ext>
            </a:extLst>
          </p:cNvPr>
          <p:cNvCxnSpPr>
            <a:cxnSpLocks/>
            <a:stCxn id="38" idx="3"/>
          </p:cNvCxnSpPr>
          <p:nvPr/>
        </p:nvCxnSpPr>
        <p:spPr>
          <a:xfrm>
            <a:off x="1482542" y="3497775"/>
            <a:ext cx="573152" cy="4126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: 圆角 157">
            <a:extLst>
              <a:ext uri="{FF2B5EF4-FFF2-40B4-BE49-F238E27FC236}">
                <a16:creationId xmlns:a16="http://schemas.microsoft.com/office/drawing/2014/main" id="{0D138DDC-B735-DF4E-929A-5073D3DA5779}"/>
              </a:ext>
            </a:extLst>
          </p:cNvPr>
          <p:cNvSpPr/>
          <p:nvPr/>
        </p:nvSpPr>
        <p:spPr>
          <a:xfrm>
            <a:off x="3999725" y="2153206"/>
            <a:ext cx="311927" cy="307778"/>
          </a:xfrm>
          <a:prstGeom prst="roundRect">
            <a:avLst>
              <a:gd name="adj" fmla="val 217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latin typeface="FangSong" panose="02010609060101010101" pitchFamily="49" charset="-122"/>
                <a:ea typeface="FangSong" panose="02010609060101010101" pitchFamily="49" charset="-122"/>
              </a:rPr>
              <a:t>C1</a:t>
            </a:r>
          </a:p>
        </p:txBody>
      </p:sp>
      <p:sp>
        <p:nvSpPr>
          <p:cNvPr id="56" name="矩形: 圆角 157">
            <a:extLst>
              <a:ext uri="{FF2B5EF4-FFF2-40B4-BE49-F238E27FC236}">
                <a16:creationId xmlns:a16="http://schemas.microsoft.com/office/drawing/2014/main" id="{83533D67-B885-4749-9872-776C47426E1D}"/>
              </a:ext>
            </a:extLst>
          </p:cNvPr>
          <p:cNvSpPr/>
          <p:nvPr/>
        </p:nvSpPr>
        <p:spPr>
          <a:xfrm>
            <a:off x="4023500" y="2566500"/>
            <a:ext cx="311927" cy="307778"/>
          </a:xfrm>
          <a:prstGeom prst="roundRect">
            <a:avLst>
              <a:gd name="adj" fmla="val 217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latin typeface="FangSong" panose="02010609060101010101" pitchFamily="49" charset="-122"/>
                <a:ea typeface="FangSong" panose="02010609060101010101" pitchFamily="49" charset="-122"/>
              </a:rPr>
              <a:t>C2</a:t>
            </a:r>
          </a:p>
        </p:txBody>
      </p:sp>
      <p:sp>
        <p:nvSpPr>
          <p:cNvPr id="57" name="矩形: 圆角 157">
            <a:extLst>
              <a:ext uri="{FF2B5EF4-FFF2-40B4-BE49-F238E27FC236}">
                <a16:creationId xmlns:a16="http://schemas.microsoft.com/office/drawing/2014/main" id="{F0D092AA-DDCD-2144-933D-4D7655C808A6}"/>
              </a:ext>
            </a:extLst>
          </p:cNvPr>
          <p:cNvSpPr/>
          <p:nvPr/>
        </p:nvSpPr>
        <p:spPr>
          <a:xfrm>
            <a:off x="4027572" y="3002776"/>
            <a:ext cx="311927" cy="307778"/>
          </a:xfrm>
          <a:prstGeom prst="roundRect">
            <a:avLst>
              <a:gd name="adj" fmla="val 217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latin typeface="FangSong" panose="02010609060101010101" pitchFamily="49" charset="-122"/>
                <a:ea typeface="FangSong" panose="02010609060101010101" pitchFamily="49" charset="-122"/>
              </a:rPr>
              <a:t>C3</a:t>
            </a:r>
          </a:p>
        </p:txBody>
      </p: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21427580-46F6-DC40-884D-34FCEFFFE9F5}"/>
              </a:ext>
            </a:extLst>
          </p:cNvPr>
          <p:cNvGrpSpPr/>
          <p:nvPr/>
        </p:nvGrpSpPr>
        <p:grpSpPr>
          <a:xfrm rot="5400000">
            <a:off x="4264445" y="3349531"/>
            <a:ext cx="799863" cy="278336"/>
            <a:chOff x="2283558" y="4415916"/>
            <a:chExt cx="799863" cy="278336"/>
          </a:xfrm>
        </p:grpSpPr>
        <p:cxnSp>
          <p:nvCxnSpPr>
            <p:cNvPr id="59" name="直线箭头连接符 58">
              <a:extLst>
                <a:ext uri="{FF2B5EF4-FFF2-40B4-BE49-F238E27FC236}">
                  <a16:creationId xmlns:a16="http://schemas.microsoft.com/office/drawing/2014/main" id="{1F56D71D-B742-A347-BC16-EF76D2E730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83558" y="4693595"/>
              <a:ext cx="799863" cy="65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C37145EA-4B13-B545-BEC8-E11F24057D9F}"/>
                </a:ext>
              </a:extLst>
            </p:cNvPr>
            <p:cNvSpPr txBox="1"/>
            <p:nvPr/>
          </p:nvSpPr>
          <p:spPr>
            <a:xfrm>
              <a:off x="2311410" y="4415916"/>
              <a:ext cx="69762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800"/>
                <a:t>数据列切分</a:t>
              </a:r>
            </a:p>
          </p:txBody>
        </p:sp>
      </p:grpSp>
      <p:cxnSp>
        <p:nvCxnSpPr>
          <p:cNvPr id="61" name="直线箭头连接符 60">
            <a:extLst>
              <a:ext uri="{FF2B5EF4-FFF2-40B4-BE49-F238E27FC236}">
                <a16:creationId xmlns:a16="http://schemas.microsoft.com/office/drawing/2014/main" id="{50746FB8-9AE5-9746-BD81-054960A25EE8}"/>
              </a:ext>
            </a:extLst>
          </p:cNvPr>
          <p:cNvCxnSpPr>
            <a:cxnSpLocks/>
            <a:stCxn id="80" idx="3"/>
            <a:endCxn id="56" idx="1"/>
          </p:cNvCxnSpPr>
          <p:nvPr/>
        </p:nvCxnSpPr>
        <p:spPr>
          <a:xfrm>
            <a:off x="3700253" y="2720389"/>
            <a:ext cx="323247" cy="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线箭头连接符 64">
            <a:extLst>
              <a:ext uri="{FF2B5EF4-FFF2-40B4-BE49-F238E27FC236}">
                <a16:creationId xmlns:a16="http://schemas.microsoft.com/office/drawing/2014/main" id="{BBA1BA4C-FD62-9548-B6C4-F43B32887E67}"/>
              </a:ext>
            </a:extLst>
          </p:cNvPr>
          <p:cNvCxnSpPr>
            <a:cxnSpLocks/>
            <a:stCxn id="80" idx="3"/>
            <a:endCxn id="57" idx="1"/>
          </p:cNvCxnSpPr>
          <p:nvPr/>
        </p:nvCxnSpPr>
        <p:spPr>
          <a:xfrm>
            <a:off x="3700253" y="2720389"/>
            <a:ext cx="327319" cy="436276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线箭头连接符 67">
            <a:extLst>
              <a:ext uri="{FF2B5EF4-FFF2-40B4-BE49-F238E27FC236}">
                <a16:creationId xmlns:a16="http://schemas.microsoft.com/office/drawing/2014/main" id="{8301DCEA-9329-1F42-A150-2403AE515A17}"/>
              </a:ext>
            </a:extLst>
          </p:cNvPr>
          <p:cNvCxnSpPr>
            <a:cxnSpLocks/>
          </p:cNvCxnSpPr>
          <p:nvPr/>
        </p:nvCxnSpPr>
        <p:spPr>
          <a:xfrm>
            <a:off x="3700253" y="2720389"/>
            <a:ext cx="327319" cy="436276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线箭头连接符 68">
            <a:extLst>
              <a:ext uri="{FF2B5EF4-FFF2-40B4-BE49-F238E27FC236}">
                <a16:creationId xmlns:a16="http://schemas.microsoft.com/office/drawing/2014/main" id="{3482973C-B128-774A-AE9B-A8B00EC7416B}"/>
              </a:ext>
            </a:extLst>
          </p:cNvPr>
          <p:cNvCxnSpPr>
            <a:cxnSpLocks/>
            <a:stCxn id="80" idx="3"/>
            <a:endCxn id="55" idx="1"/>
          </p:cNvCxnSpPr>
          <p:nvPr/>
        </p:nvCxnSpPr>
        <p:spPr>
          <a:xfrm flipV="1">
            <a:off x="3700253" y="2307095"/>
            <a:ext cx="299472" cy="413294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矩形: 圆角 157">
            <a:extLst>
              <a:ext uri="{FF2B5EF4-FFF2-40B4-BE49-F238E27FC236}">
                <a16:creationId xmlns:a16="http://schemas.microsoft.com/office/drawing/2014/main" id="{9AF50E6F-2DB8-AD49-8C81-B78DC7BE4F0A}"/>
              </a:ext>
            </a:extLst>
          </p:cNvPr>
          <p:cNvSpPr/>
          <p:nvPr/>
        </p:nvSpPr>
        <p:spPr>
          <a:xfrm>
            <a:off x="3002474" y="3840651"/>
            <a:ext cx="735266" cy="341272"/>
          </a:xfrm>
          <a:prstGeom prst="roundRect">
            <a:avLst>
              <a:gd name="adj" fmla="val 2175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 dirty="0">
                <a:latin typeface="FangSong" panose="02010609060101010101" pitchFamily="49" charset="-122"/>
                <a:ea typeface="FangSong" panose="02010609060101010101" pitchFamily="49" charset="-122"/>
              </a:rPr>
              <a:t>worker</a:t>
            </a:r>
            <a:endParaRPr lang="zh-CN" altLang="en-US" sz="1000" b="1" dirty="0">
              <a:latin typeface="FangSong" panose="02010609060101010101" pitchFamily="49" charset="-122"/>
              <a:ea typeface="FangSong" panose="02010609060101010101" pitchFamily="49" charset="-122"/>
            </a:endParaRPr>
          </a:p>
        </p:txBody>
      </p:sp>
      <p:cxnSp>
        <p:nvCxnSpPr>
          <p:cNvPr id="75" name="直线箭头连接符 74">
            <a:extLst>
              <a:ext uri="{FF2B5EF4-FFF2-40B4-BE49-F238E27FC236}">
                <a16:creationId xmlns:a16="http://schemas.microsoft.com/office/drawing/2014/main" id="{A3EA2B92-7D90-2C45-853C-2264F96FD5AC}"/>
              </a:ext>
            </a:extLst>
          </p:cNvPr>
          <p:cNvCxnSpPr>
            <a:cxnSpLocks/>
            <a:stCxn id="42" idx="3"/>
            <a:endCxn id="74" idx="1"/>
          </p:cNvCxnSpPr>
          <p:nvPr/>
        </p:nvCxnSpPr>
        <p:spPr>
          <a:xfrm>
            <a:off x="2373918" y="3882365"/>
            <a:ext cx="628556" cy="1289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矩形: 圆角 157">
            <a:extLst>
              <a:ext uri="{FF2B5EF4-FFF2-40B4-BE49-F238E27FC236}">
                <a16:creationId xmlns:a16="http://schemas.microsoft.com/office/drawing/2014/main" id="{23FA086C-587D-7448-8113-A94A72B0E592}"/>
              </a:ext>
            </a:extLst>
          </p:cNvPr>
          <p:cNvSpPr/>
          <p:nvPr/>
        </p:nvSpPr>
        <p:spPr>
          <a:xfrm>
            <a:off x="4037212" y="3444104"/>
            <a:ext cx="311927" cy="307778"/>
          </a:xfrm>
          <a:prstGeom prst="roundRect">
            <a:avLst>
              <a:gd name="adj" fmla="val 217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latin typeface="FangSong" panose="02010609060101010101" pitchFamily="49" charset="-122"/>
                <a:ea typeface="FangSong" panose="02010609060101010101" pitchFamily="49" charset="-122"/>
              </a:rPr>
              <a:t>C1</a:t>
            </a:r>
          </a:p>
        </p:txBody>
      </p:sp>
      <p:sp>
        <p:nvSpPr>
          <p:cNvPr id="77" name="矩形: 圆角 157">
            <a:extLst>
              <a:ext uri="{FF2B5EF4-FFF2-40B4-BE49-F238E27FC236}">
                <a16:creationId xmlns:a16="http://schemas.microsoft.com/office/drawing/2014/main" id="{C4C47228-B388-8C41-8346-E45A0C89B73A}"/>
              </a:ext>
            </a:extLst>
          </p:cNvPr>
          <p:cNvSpPr/>
          <p:nvPr/>
        </p:nvSpPr>
        <p:spPr>
          <a:xfrm>
            <a:off x="4060987" y="3857398"/>
            <a:ext cx="311927" cy="307778"/>
          </a:xfrm>
          <a:prstGeom prst="roundRect">
            <a:avLst>
              <a:gd name="adj" fmla="val 217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latin typeface="FangSong" panose="02010609060101010101" pitchFamily="49" charset="-122"/>
                <a:ea typeface="FangSong" panose="02010609060101010101" pitchFamily="49" charset="-122"/>
              </a:rPr>
              <a:t>C2</a:t>
            </a:r>
          </a:p>
        </p:txBody>
      </p:sp>
      <p:sp>
        <p:nvSpPr>
          <p:cNvPr id="78" name="矩形: 圆角 157">
            <a:extLst>
              <a:ext uri="{FF2B5EF4-FFF2-40B4-BE49-F238E27FC236}">
                <a16:creationId xmlns:a16="http://schemas.microsoft.com/office/drawing/2014/main" id="{934F5157-24BC-A349-91DC-6E39C586ED49}"/>
              </a:ext>
            </a:extLst>
          </p:cNvPr>
          <p:cNvSpPr/>
          <p:nvPr/>
        </p:nvSpPr>
        <p:spPr>
          <a:xfrm>
            <a:off x="4065059" y="4293674"/>
            <a:ext cx="311927" cy="307778"/>
          </a:xfrm>
          <a:prstGeom prst="roundRect">
            <a:avLst>
              <a:gd name="adj" fmla="val 217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latin typeface="FangSong" panose="02010609060101010101" pitchFamily="49" charset="-122"/>
                <a:ea typeface="FangSong" panose="02010609060101010101" pitchFamily="49" charset="-122"/>
              </a:rPr>
              <a:t>C3</a:t>
            </a:r>
          </a:p>
        </p:txBody>
      </p:sp>
      <p:cxnSp>
        <p:nvCxnSpPr>
          <p:cNvPr id="79" name="直线箭头连接符 78">
            <a:extLst>
              <a:ext uri="{FF2B5EF4-FFF2-40B4-BE49-F238E27FC236}">
                <a16:creationId xmlns:a16="http://schemas.microsoft.com/office/drawing/2014/main" id="{2A568972-8BDB-6F46-A27E-5091DE4E749A}"/>
              </a:ext>
            </a:extLst>
          </p:cNvPr>
          <p:cNvCxnSpPr>
            <a:cxnSpLocks/>
            <a:stCxn id="74" idx="3"/>
            <a:endCxn id="77" idx="1"/>
          </p:cNvCxnSpPr>
          <p:nvPr/>
        </p:nvCxnSpPr>
        <p:spPr>
          <a:xfrm>
            <a:off x="3737740" y="4011287"/>
            <a:ext cx="323247" cy="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线箭头连接符 81">
            <a:extLst>
              <a:ext uri="{FF2B5EF4-FFF2-40B4-BE49-F238E27FC236}">
                <a16:creationId xmlns:a16="http://schemas.microsoft.com/office/drawing/2014/main" id="{DC6B679A-467F-4B4C-8F59-CC12A56F33C4}"/>
              </a:ext>
            </a:extLst>
          </p:cNvPr>
          <p:cNvCxnSpPr>
            <a:cxnSpLocks/>
            <a:stCxn id="74" idx="3"/>
            <a:endCxn id="78" idx="1"/>
          </p:cNvCxnSpPr>
          <p:nvPr/>
        </p:nvCxnSpPr>
        <p:spPr>
          <a:xfrm>
            <a:off x="3737740" y="4011287"/>
            <a:ext cx="327319" cy="436276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线箭头连接符 82">
            <a:extLst>
              <a:ext uri="{FF2B5EF4-FFF2-40B4-BE49-F238E27FC236}">
                <a16:creationId xmlns:a16="http://schemas.microsoft.com/office/drawing/2014/main" id="{1DECE4D1-9982-6E4D-A6D5-DD8E44D2C3D9}"/>
              </a:ext>
            </a:extLst>
          </p:cNvPr>
          <p:cNvCxnSpPr>
            <a:cxnSpLocks/>
          </p:cNvCxnSpPr>
          <p:nvPr/>
        </p:nvCxnSpPr>
        <p:spPr>
          <a:xfrm>
            <a:off x="3737740" y="4011287"/>
            <a:ext cx="327319" cy="436276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线箭头连接符 84">
            <a:extLst>
              <a:ext uri="{FF2B5EF4-FFF2-40B4-BE49-F238E27FC236}">
                <a16:creationId xmlns:a16="http://schemas.microsoft.com/office/drawing/2014/main" id="{19CFF10E-E717-0E43-AC26-932CBD8DA4F4}"/>
              </a:ext>
            </a:extLst>
          </p:cNvPr>
          <p:cNvCxnSpPr>
            <a:cxnSpLocks/>
            <a:stCxn id="74" idx="3"/>
            <a:endCxn id="76" idx="1"/>
          </p:cNvCxnSpPr>
          <p:nvPr/>
        </p:nvCxnSpPr>
        <p:spPr>
          <a:xfrm flipV="1">
            <a:off x="3737740" y="3597993"/>
            <a:ext cx="299472" cy="413294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线箭头连接符 89">
            <a:extLst>
              <a:ext uri="{FF2B5EF4-FFF2-40B4-BE49-F238E27FC236}">
                <a16:creationId xmlns:a16="http://schemas.microsoft.com/office/drawing/2014/main" id="{7BBFDA74-EC29-164E-8052-6E7CF3C5D877}"/>
              </a:ext>
            </a:extLst>
          </p:cNvPr>
          <p:cNvCxnSpPr>
            <a:cxnSpLocks/>
            <a:stCxn id="38" idx="2"/>
          </p:cNvCxnSpPr>
          <p:nvPr/>
        </p:nvCxnSpPr>
        <p:spPr>
          <a:xfrm>
            <a:off x="1326579" y="3651664"/>
            <a:ext cx="14994" cy="12193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矩形: 圆角 157">
            <a:extLst>
              <a:ext uri="{FF2B5EF4-FFF2-40B4-BE49-F238E27FC236}">
                <a16:creationId xmlns:a16="http://schemas.microsoft.com/office/drawing/2014/main" id="{A0BBB096-D2A2-A148-92B3-4BF4843CAA7B}"/>
              </a:ext>
            </a:extLst>
          </p:cNvPr>
          <p:cNvSpPr/>
          <p:nvPr/>
        </p:nvSpPr>
        <p:spPr>
          <a:xfrm>
            <a:off x="2028381" y="5216687"/>
            <a:ext cx="311927" cy="307778"/>
          </a:xfrm>
          <a:prstGeom prst="roundRect">
            <a:avLst>
              <a:gd name="adj" fmla="val 217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latin typeface="FangSong" panose="02010609060101010101" pitchFamily="49" charset="-122"/>
                <a:ea typeface="FangSong" panose="02010609060101010101" pitchFamily="49" charset="-122"/>
              </a:rPr>
              <a:t>C</a:t>
            </a:r>
          </a:p>
        </p:txBody>
      </p:sp>
      <p:sp>
        <p:nvSpPr>
          <p:cNvPr id="97" name="矩形: 圆角 157">
            <a:extLst>
              <a:ext uri="{FF2B5EF4-FFF2-40B4-BE49-F238E27FC236}">
                <a16:creationId xmlns:a16="http://schemas.microsoft.com/office/drawing/2014/main" id="{33CA0B6D-AAAA-6D43-B326-F1F3D504B1FB}"/>
              </a:ext>
            </a:extLst>
          </p:cNvPr>
          <p:cNvSpPr/>
          <p:nvPr/>
        </p:nvSpPr>
        <p:spPr>
          <a:xfrm>
            <a:off x="2041622" y="5963124"/>
            <a:ext cx="311927" cy="307778"/>
          </a:xfrm>
          <a:prstGeom prst="roundRect">
            <a:avLst>
              <a:gd name="adj" fmla="val 217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latin typeface="FangSong" panose="02010609060101010101" pitchFamily="49" charset="-122"/>
                <a:ea typeface="FangSong" panose="02010609060101010101" pitchFamily="49" charset="-122"/>
              </a:rPr>
              <a:t>D</a:t>
            </a:r>
          </a:p>
        </p:txBody>
      </p:sp>
      <p:cxnSp>
        <p:nvCxnSpPr>
          <p:cNvPr id="100" name="直线箭头连接符 99">
            <a:extLst>
              <a:ext uri="{FF2B5EF4-FFF2-40B4-BE49-F238E27FC236}">
                <a16:creationId xmlns:a16="http://schemas.microsoft.com/office/drawing/2014/main" id="{DBF97217-F29B-1B46-A5D6-23B77DEF73FF}"/>
              </a:ext>
            </a:extLst>
          </p:cNvPr>
          <p:cNvCxnSpPr>
            <a:cxnSpLocks/>
            <a:endCxn id="103" idx="0"/>
          </p:cNvCxnSpPr>
          <p:nvPr/>
        </p:nvCxnSpPr>
        <p:spPr>
          <a:xfrm>
            <a:off x="1326579" y="4878910"/>
            <a:ext cx="14994" cy="7909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线箭头连接符 100">
            <a:extLst>
              <a:ext uri="{FF2B5EF4-FFF2-40B4-BE49-F238E27FC236}">
                <a16:creationId xmlns:a16="http://schemas.microsoft.com/office/drawing/2014/main" id="{B3875721-E850-4B49-880E-EAC3B7697E2B}"/>
              </a:ext>
            </a:extLst>
          </p:cNvPr>
          <p:cNvCxnSpPr>
            <a:cxnSpLocks/>
            <a:stCxn id="103" idx="3"/>
            <a:endCxn id="93" idx="1"/>
          </p:cNvCxnSpPr>
          <p:nvPr/>
        </p:nvCxnSpPr>
        <p:spPr>
          <a:xfrm flipV="1">
            <a:off x="1497536" y="5370576"/>
            <a:ext cx="530845" cy="4532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线箭头连接符 103">
            <a:extLst>
              <a:ext uri="{FF2B5EF4-FFF2-40B4-BE49-F238E27FC236}">
                <a16:creationId xmlns:a16="http://schemas.microsoft.com/office/drawing/2014/main" id="{45D26347-BF9D-9842-B14D-25F93ADE5984}"/>
              </a:ext>
            </a:extLst>
          </p:cNvPr>
          <p:cNvCxnSpPr>
            <a:cxnSpLocks/>
            <a:stCxn id="103" idx="3"/>
            <a:endCxn id="97" idx="1"/>
          </p:cNvCxnSpPr>
          <p:nvPr/>
        </p:nvCxnSpPr>
        <p:spPr>
          <a:xfrm>
            <a:off x="1497536" y="5823794"/>
            <a:ext cx="544086" cy="2932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本框 62">
            <a:extLst>
              <a:ext uri="{FF2B5EF4-FFF2-40B4-BE49-F238E27FC236}">
                <a16:creationId xmlns:a16="http://schemas.microsoft.com/office/drawing/2014/main" id="{BE1262FE-402A-E54A-961D-79E71255E07A}"/>
              </a:ext>
            </a:extLst>
          </p:cNvPr>
          <p:cNvSpPr txBox="1"/>
          <p:nvPr/>
        </p:nvSpPr>
        <p:spPr>
          <a:xfrm>
            <a:off x="371600" y="4902321"/>
            <a:ext cx="28777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>
                <a:solidFill>
                  <a:srgbClr val="FF0000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? </a:t>
            </a:r>
            <a:r>
              <a:rPr kumimoji="1" lang="zh-CN" altLang="en-US" sz="1200">
                <a:solidFill>
                  <a:srgbClr val="FF0000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必须所有</a:t>
            </a:r>
            <a:r>
              <a:rPr kumimoji="1" lang="en-US" altLang="zh-CN" sz="1200">
                <a:solidFill>
                  <a:srgbClr val="FF0000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worker</a:t>
            </a:r>
            <a:r>
              <a:rPr kumimoji="1" lang="zh-CN" altLang="en-US" sz="1200">
                <a:solidFill>
                  <a:srgbClr val="FF0000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结束才能转入 </a:t>
            </a:r>
            <a:r>
              <a:rPr kumimoji="1" lang="en-US" altLang="zh-CN" sz="1200">
                <a:solidFill>
                  <a:srgbClr val="FF0000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T2</a:t>
            </a:r>
            <a:r>
              <a:rPr kumimoji="1" lang="zh-CN" altLang="en-US" sz="1200">
                <a:solidFill>
                  <a:srgbClr val="FF0000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任务</a:t>
            </a:r>
          </a:p>
        </p:txBody>
      </p:sp>
      <p:sp>
        <p:nvSpPr>
          <p:cNvPr id="109" name="矩形: 圆角 157">
            <a:extLst>
              <a:ext uri="{FF2B5EF4-FFF2-40B4-BE49-F238E27FC236}">
                <a16:creationId xmlns:a16="http://schemas.microsoft.com/office/drawing/2014/main" id="{8070E9BB-CBCA-A34F-9522-6603304B699E}"/>
              </a:ext>
            </a:extLst>
          </p:cNvPr>
          <p:cNvSpPr/>
          <p:nvPr/>
        </p:nvSpPr>
        <p:spPr>
          <a:xfrm>
            <a:off x="7851581" y="2380292"/>
            <a:ext cx="311927" cy="307778"/>
          </a:xfrm>
          <a:prstGeom prst="roundRect">
            <a:avLst>
              <a:gd name="adj" fmla="val 217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latin typeface="FangSong" panose="02010609060101010101" pitchFamily="49" charset="-122"/>
                <a:ea typeface="FangSong" panose="02010609060101010101" pitchFamily="49" charset="-122"/>
              </a:rPr>
              <a:t>T1</a:t>
            </a:r>
          </a:p>
        </p:txBody>
      </p:sp>
      <p:sp>
        <p:nvSpPr>
          <p:cNvPr id="110" name="矩形: 圆角 157">
            <a:extLst>
              <a:ext uri="{FF2B5EF4-FFF2-40B4-BE49-F238E27FC236}">
                <a16:creationId xmlns:a16="http://schemas.microsoft.com/office/drawing/2014/main" id="{2836F66C-2299-654B-A989-F7D25BEC6720}"/>
              </a:ext>
            </a:extLst>
          </p:cNvPr>
          <p:cNvSpPr/>
          <p:nvPr/>
        </p:nvSpPr>
        <p:spPr>
          <a:xfrm>
            <a:off x="8376938" y="2380292"/>
            <a:ext cx="311927" cy="307778"/>
          </a:xfrm>
          <a:prstGeom prst="roundRect">
            <a:avLst>
              <a:gd name="adj" fmla="val 217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latin typeface="FangSong" panose="02010609060101010101" pitchFamily="49" charset="-122"/>
                <a:ea typeface="FangSong" panose="02010609060101010101" pitchFamily="49" charset="-122"/>
              </a:rPr>
              <a:t>T2</a:t>
            </a:r>
          </a:p>
        </p:txBody>
      </p:sp>
      <p:sp>
        <p:nvSpPr>
          <p:cNvPr id="115" name="矩形: 圆角 157">
            <a:extLst>
              <a:ext uri="{FF2B5EF4-FFF2-40B4-BE49-F238E27FC236}">
                <a16:creationId xmlns:a16="http://schemas.microsoft.com/office/drawing/2014/main" id="{09AFB01F-B334-F74D-AC1C-F1DCF7593024}"/>
              </a:ext>
            </a:extLst>
          </p:cNvPr>
          <p:cNvSpPr/>
          <p:nvPr/>
        </p:nvSpPr>
        <p:spPr>
          <a:xfrm>
            <a:off x="8336062" y="3105386"/>
            <a:ext cx="311927" cy="307778"/>
          </a:xfrm>
          <a:prstGeom prst="roundRect">
            <a:avLst>
              <a:gd name="adj" fmla="val 217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latin typeface="FangSong" panose="02010609060101010101" pitchFamily="49" charset="-122"/>
                <a:ea typeface="FangSong" panose="02010609060101010101" pitchFamily="49" charset="-122"/>
              </a:rPr>
              <a:t>C</a:t>
            </a:r>
          </a:p>
        </p:txBody>
      </p:sp>
      <p:sp>
        <p:nvSpPr>
          <p:cNvPr id="116" name="矩形: 圆角 157">
            <a:extLst>
              <a:ext uri="{FF2B5EF4-FFF2-40B4-BE49-F238E27FC236}">
                <a16:creationId xmlns:a16="http://schemas.microsoft.com/office/drawing/2014/main" id="{7E23C589-0275-F64D-B5EA-96695715B906}"/>
              </a:ext>
            </a:extLst>
          </p:cNvPr>
          <p:cNvSpPr/>
          <p:nvPr/>
        </p:nvSpPr>
        <p:spPr>
          <a:xfrm>
            <a:off x="7379616" y="3120754"/>
            <a:ext cx="311927" cy="307778"/>
          </a:xfrm>
          <a:prstGeom prst="roundRect">
            <a:avLst>
              <a:gd name="adj" fmla="val 217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latin typeface="FangSong" panose="02010609060101010101" pitchFamily="49" charset="-122"/>
                <a:ea typeface="FangSong" panose="02010609060101010101" pitchFamily="49" charset="-122"/>
              </a:rPr>
              <a:t>A</a:t>
            </a:r>
          </a:p>
        </p:txBody>
      </p:sp>
      <p:sp>
        <p:nvSpPr>
          <p:cNvPr id="117" name="矩形: 圆角 157">
            <a:extLst>
              <a:ext uri="{FF2B5EF4-FFF2-40B4-BE49-F238E27FC236}">
                <a16:creationId xmlns:a16="http://schemas.microsoft.com/office/drawing/2014/main" id="{03A43577-B4B3-8E4C-B4BF-090EEC0A99FF}"/>
              </a:ext>
            </a:extLst>
          </p:cNvPr>
          <p:cNvSpPr/>
          <p:nvPr/>
        </p:nvSpPr>
        <p:spPr>
          <a:xfrm>
            <a:off x="7857839" y="3114702"/>
            <a:ext cx="311927" cy="307778"/>
          </a:xfrm>
          <a:prstGeom prst="roundRect">
            <a:avLst>
              <a:gd name="adj" fmla="val 217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latin typeface="FangSong" panose="02010609060101010101" pitchFamily="49" charset="-122"/>
                <a:ea typeface="FangSong" panose="02010609060101010101" pitchFamily="49" charset="-122"/>
              </a:rPr>
              <a:t>B</a:t>
            </a:r>
          </a:p>
        </p:txBody>
      </p:sp>
      <p:sp>
        <p:nvSpPr>
          <p:cNvPr id="122" name="矩形: 圆角 157">
            <a:extLst>
              <a:ext uri="{FF2B5EF4-FFF2-40B4-BE49-F238E27FC236}">
                <a16:creationId xmlns:a16="http://schemas.microsoft.com/office/drawing/2014/main" id="{D48059E8-D721-6A4D-BEA9-05EE29A5156C}"/>
              </a:ext>
            </a:extLst>
          </p:cNvPr>
          <p:cNvSpPr/>
          <p:nvPr/>
        </p:nvSpPr>
        <p:spPr>
          <a:xfrm>
            <a:off x="8779456" y="3103044"/>
            <a:ext cx="311927" cy="307778"/>
          </a:xfrm>
          <a:prstGeom prst="roundRect">
            <a:avLst>
              <a:gd name="adj" fmla="val 217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latin typeface="FangSong" panose="02010609060101010101" pitchFamily="49" charset="-122"/>
                <a:ea typeface="FangSong" panose="02010609060101010101" pitchFamily="49" charset="-122"/>
              </a:rPr>
              <a:t>D</a:t>
            </a:r>
          </a:p>
        </p:txBody>
      </p:sp>
      <p:cxnSp>
        <p:nvCxnSpPr>
          <p:cNvPr id="123" name="直线箭头连接符 122">
            <a:extLst>
              <a:ext uri="{FF2B5EF4-FFF2-40B4-BE49-F238E27FC236}">
                <a16:creationId xmlns:a16="http://schemas.microsoft.com/office/drawing/2014/main" id="{7ECB917E-9536-4440-9B8C-00EE8C4CA1AF}"/>
              </a:ext>
            </a:extLst>
          </p:cNvPr>
          <p:cNvCxnSpPr>
            <a:cxnSpLocks/>
          </p:cNvCxnSpPr>
          <p:nvPr/>
        </p:nvCxnSpPr>
        <p:spPr>
          <a:xfrm flipV="1">
            <a:off x="255803" y="4908415"/>
            <a:ext cx="4117111" cy="2135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线箭头连接符 123">
            <a:extLst>
              <a:ext uri="{FF2B5EF4-FFF2-40B4-BE49-F238E27FC236}">
                <a16:creationId xmlns:a16="http://schemas.microsoft.com/office/drawing/2014/main" id="{07265E4F-D791-5C4F-9E9B-02476AF8E92E}"/>
              </a:ext>
            </a:extLst>
          </p:cNvPr>
          <p:cNvCxnSpPr>
            <a:cxnSpLocks/>
          </p:cNvCxnSpPr>
          <p:nvPr/>
        </p:nvCxnSpPr>
        <p:spPr>
          <a:xfrm flipV="1">
            <a:off x="7035138" y="2891025"/>
            <a:ext cx="2463456" cy="6907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线箭头连接符 124">
            <a:extLst>
              <a:ext uri="{FF2B5EF4-FFF2-40B4-BE49-F238E27FC236}">
                <a16:creationId xmlns:a16="http://schemas.microsoft.com/office/drawing/2014/main" id="{920B079E-F6A3-7246-89A8-77CE10C39932}"/>
              </a:ext>
            </a:extLst>
          </p:cNvPr>
          <p:cNvCxnSpPr>
            <a:cxnSpLocks/>
          </p:cNvCxnSpPr>
          <p:nvPr/>
        </p:nvCxnSpPr>
        <p:spPr>
          <a:xfrm flipV="1">
            <a:off x="7104334" y="3667736"/>
            <a:ext cx="2463456" cy="6907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矩形: 圆角 157">
            <a:extLst>
              <a:ext uri="{FF2B5EF4-FFF2-40B4-BE49-F238E27FC236}">
                <a16:creationId xmlns:a16="http://schemas.microsoft.com/office/drawing/2014/main" id="{5FDCC978-973D-5940-BEF8-42F8570EBCB2}"/>
              </a:ext>
            </a:extLst>
          </p:cNvPr>
          <p:cNvSpPr/>
          <p:nvPr/>
        </p:nvSpPr>
        <p:spPr>
          <a:xfrm>
            <a:off x="7323910" y="3999340"/>
            <a:ext cx="735266" cy="341272"/>
          </a:xfrm>
          <a:prstGeom prst="roundRect">
            <a:avLst>
              <a:gd name="adj" fmla="val 2175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 dirty="0">
                <a:latin typeface="FangSong" panose="02010609060101010101" pitchFamily="49" charset="-122"/>
                <a:ea typeface="FangSong" panose="02010609060101010101" pitchFamily="49" charset="-122"/>
              </a:rPr>
              <a:t>worker</a:t>
            </a:r>
            <a:endParaRPr lang="zh-CN" altLang="en-US" sz="1000" b="1" dirty="0">
              <a:latin typeface="FangSong" panose="02010609060101010101" pitchFamily="49" charset="-122"/>
              <a:ea typeface="FangSong" panose="02010609060101010101" pitchFamily="49" charset="-122"/>
            </a:endParaRPr>
          </a:p>
        </p:txBody>
      </p:sp>
      <p:sp>
        <p:nvSpPr>
          <p:cNvPr id="127" name="矩形: 圆角 157">
            <a:extLst>
              <a:ext uri="{FF2B5EF4-FFF2-40B4-BE49-F238E27FC236}">
                <a16:creationId xmlns:a16="http://schemas.microsoft.com/office/drawing/2014/main" id="{3D2B9A66-AD5F-0C41-BE6F-2455EC94CDAC}"/>
              </a:ext>
            </a:extLst>
          </p:cNvPr>
          <p:cNvSpPr/>
          <p:nvPr/>
        </p:nvSpPr>
        <p:spPr>
          <a:xfrm>
            <a:off x="8424157" y="4012462"/>
            <a:ext cx="735266" cy="341272"/>
          </a:xfrm>
          <a:prstGeom prst="roundRect">
            <a:avLst>
              <a:gd name="adj" fmla="val 2175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 dirty="0">
                <a:latin typeface="FangSong" panose="02010609060101010101" pitchFamily="49" charset="-122"/>
                <a:ea typeface="FangSong" panose="02010609060101010101" pitchFamily="49" charset="-122"/>
              </a:rPr>
              <a:t>worker</a:t>
            </a:r>
            <a:endParaRPr lang="zh-CN" altLang="en-US" sz="1000" b="1" dirty="0">
              <a:latin typeface="FangSong" panose="02010609060101010101" pitchFamily="49" charset="-122"/>
              <a:ea typeface="FangSong" panose="02010609060101010101" pitchFamily="49" charset="-122"/>
            </a:endParaRPr>
          </a:p>
        </p:txBody>
      </p:sp>
      <p:cxnSp>
        <p:nvCxnSpPr>
          <p:cNvPr id="129" name="直线箭头连接符 128">
            <a:extLst>
              <a:ext uri="{FF2B5EF4-FFF2-40B4-BE49-F238E27FC236}">
                <a16:creationId xmlns:a16="http://schemas.microsoft.com/office/drawing/2014/main" id="{21A58350-DA32-2049-849C-AF0BCC012CB7}"/>
              </a:ext>
            </a:extLst>
          </p:cNvPr>
          <p:cNvCxnSpPr>
            <a:cxnSpLocks/>
            <a:stCxn id="109" idx="2"/>
          </p:cNvCxnSpPr>
          <p:nvPr/>
        </p:nvCxnSpPr>
        <p:spPr>
          <a:xfrm>
            <a:off x="8007545" y="2688070"/>
            <a:ext cx="0" cy="2303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线箭头连接符 129">
            <a:extLst>
              <a:ext uri="{FF2B5EF4-FFF2-40B4-BE49-F238E27FC236}">
                <a16:creationId xmlns:a16="http://schemas.microsoft.com/office/drawing/2014/main" id="{04697BA4-5D0A-1A49-9950-50C910E53912}"/>
              </a:ext>
            </a:extLst>
          </p:cNvPr>
          <p:cNvCxnSpPr>
            <a:cxnSpLocks/>
            <a:stCxn id="110" idx="2"/>
          </p:cNvCxnSpPr>
          <p:nvPr/>
        </p:nvCxnSpPr>
        <p:spPr>
          <a:xfrm>
            <a:off x="8532902" y="2688070"/>
            <a:ext cx="10084" cy="2029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线箭头连接符 130">
            <a:extLst>
              <a:ext uri="{FF2B5EF4-FFF2-40B4-BE49-F238E27FC236}">
                <a16:creationId xmlns:a16="http://schemas.microsoft.com/office/drawing/2014/main" id="{0E61E5F6-6C50-2E49-B699-6F3FCFDD3F32}"/>
              </a:ext>
            </a:extLst>
          </p:cNvPr>
          <p:cNvCxnSpPr>
            <a:cxnSpLocks/>
          </p:cNvCxnSpPr>
          <p:nvPr/>
        </p:nvCxnSpPr>
        <p:spPr>
          <a:xfrm flipH="1">
            <a:off x="7500793" y="2918423"/>
            <a:ext cx="266036" cy="2098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线箭头连接符 131">
            <a:extLst>
              <a:ext uri="{FF2B5EF4-FFF2-40B4-BE49-F238E27FC236}">
                <a16:creationId xmlns:a16="http://schemas.microsoft.com/office/drawing/2014/main" id="{E5888032-3D0E-2D45-927B-C2F48ADA91FD}"/>
              </a:ext>
            </a:extLst>
          </p:cNvPr>
          <p:cNvCxnSpPr>
            <a:cxnSpLocks/>
          </p:cNvCxnSpPr>
          <p:nvPr/>
        </p:nvCxnSpPr>
        <p:spPr>
          <a:xfrm flipH="1">
            <a:off x="7969464" y="2915629"/>
            <a:ext cx="266036" cy="2098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线箭头连接符 132">
            <a:extLst>
              <a:ext uri="{FF2B5EF4-FFF2-40B4-BE49-F238E27FC236}">
                <a16:creationId xmlns:a16="http://schemas.microsoft.com/office/drawing/2014/main" id="{A345F7EA-3F3A-734D-91EB-4BD579917496}"/>
              </a:ext>
            </a:extLst>
          </p:cNvPr>
          <p:cNvCxnSpPr>
            <a:cxnSpLocks/>
            <a:endCxn id="115" idx="0"/>
          </p:cNvCxnSpPr>
          <p:nvPr/>
        </p:nvCxnSpPr>
        <p:spPr>
          <a:xfrm>
            <a:off x="8266866" y="2924945"/>
            <a:ext cx="225160" cy="1804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线箭头连接符 134">
            <a:extLst>
              <a:ext uri="{FF2B5EF4-FFF2-40B4-BE49-F238E27FC236}">
                <a16:creationId xmlns:a16="http://schemas.microsoft.com/office/drawing/2014/main" id="{A43399DC-D0E8-624C-B0A5-9A7844E284DA}"/>
              </a:ext>
            </a:extLst>
          </p:cNvPr>
          <p:cNvCxnSpPr>
            <a:cxnSpLocks/>
          </p:cNvCxnSpPr>
          <p:nvPr/>
        </p:nvCxnSpPr>
        <p:spPr>
          <a:xfrm>
            <a:off x="8692265" y="2920446"/>
            <a:ext cx="225160" cy="1804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线箭头连接符 135">
            <a:extLst>
              <a:ext uri="{FF2B5EF4-FFF2-40B4-BE49-F238E27FC236}">
                <a16:creationId xmlns:a16="http://schemas.microsoft.com/office/drawing/2014/main" id="{E6F14598-434F-644C-8AE6-9D1F393EE576}"/>
              </a:ext>
            </a:extLst>
          </p:cNvPr>
          <p:cNvCxnSpPr>
            <a:cxnSpLocks/>
          </p:cNvCxnSpPr>
          <p:nvPr/>
        </p:nvCxnSpPr>
        <p:spPr>
          <a:xfrm>
            <a:off x="7541669" y="3449059"/>
            <a:ext cx="225160" cy="1804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线箭头连接符 136">
            <a:extLst>
              <a:ext uri="{FF2B5EF4-FFF2-40B4-BE49-F238E27FC236}">
                <a16:creationId xmlns:a16="http://schemas.microsoft.com/office/drawing/2014/main" id="{BE3B703C-66D5-DE4E-85E3-6B3A0F3623D1}"/>
              </a:ext>
            </a:extLst>
          </p:cNvPr>
          <p:cNvCxnSpPr>
            <a:cxnSpLocks/>
          </p:cNvCxnSpPr>
          <p:nvPr/>
        </p:nvCxnSpPr>
        <p:spPr>
          <a:xfrm>
            <a:off x="7989902" y="3437383"/>
            <a:ext cx="203354" cy="2126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线箭头连接符 137">
            <a:extLst>
              <a:ext uri="{FF2B5EF4-FFF2-40B4-BE49-F238E27FC236}">
                <a16:creationId xmlns:a16="http://schemas.microsoft.com/office/drawing/2014/main" id="{ED7E42E6-4546-1748-B37D-2D436AD9C120}"/>
              </a:ext>
            </a:extLst>
          </p:cNvPr>
          <p:cNvCxnSpPr>
            <a:cxnSpLocks/>
            <a:stCxn id="122" idx="2"/>
          </p:cNvCxnSpPr>
          <p:nvPr/>
        </p:nvCxnSpPr>
        <p:spPr>
          <a:xfrm flipH="1">
            <a:off x="8748551" y="3410822"/>
            <a:ext cx="186869" cy="2392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线箭头连接符 141">
            <a:extLst>
              <a:ext uri="{FF2B5EF4-FFF2-40B4-BE49-F238E27FC236}">
                <a16:creationId xmlns:a16="http://schemas.microsoft.com/office/drawing/2014/main" id="{425E0ECB-9347-1E41-9756-1EDFDA48CC77}"/>
              </a:ext>
            </a:extLst>
          </p:cNvPr>
          <p:cNvCxnSpPr>
            <a:cxnSpLocks/>
          </p:cNvCxnSpPr>
          <p:nvPr/>
        </p:nvCxnSpPr>
        <p:spPr>
          <a:xfrm flipH="1">
            <a:off x="8356117" y="3428532"/>
            <a:ext cx="186869" cy="2392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线箭头连接符 143">
            <a:extLst>
              <a:ext uri="{FF2B5EF4-FFF2-40B4-BE49-F238E27FC236}">
                <a16:creationId xmlns:a16="http://schemas.microsoft.com/office/drawing/2014/main" id="{82019ADF-8382-E647-B4EE-CB61A6508524}"/>
              </a:ext>
            </a:extLst>
          </p:cNvPr>
          <p:cNvCxnSpPr>
            <a:cxnSpLocks/>
            <a:endCxn id="126" idx="0"/>
          </p:cNvCxnSpPr>
          <p:nvPr/>
        </p:nvCxnSpPr>
        <p:spPr>
          <a:xfrm flipH="1">
            <a:off x="7691543" y="3674643"/>
            <a:ext cx="575323" cy="3246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线箭头连接符 146">
            <a:extLst>
              <a:ext uri="{FF2B5EF4-FFF2-40B4-BE49-F238E27FC236}">
                <a16:creationId xmlns:a16="http://schemas.microsoft.com/office/drawing/2014/main" id="{459576DF-A269-0F4B-AEF0-9D5250F8AF18}"/>
              </a:ext>
            </a:extLst>
          </p:cNvPr>
          <p:cNvCxnSpPr>
            <a:cxnSpLocks/>
            <a:endCxn id="127" idx="0"/>
          </p:cNvCxnSpPr>
          <p:nvPr/>
        </p:nvCxnSpPr>
        <p:spPr>
          <a:xfrm>
            <a:off x="8266866" y="3681290"/>
            <a:ext cx="524924" cy="3311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7" name="文本框 1036">
            <a:extLst>
              <a:ext uri="{FF2B5EF4-FFF2-40B4-BE49-F238E27FC236}">
                <a16:creationId xmlns:a16="http://schemas.microsoft.com/office/drawing/2014/main" id="{6FD0A66A-B45D-8D45-ADD3-81009A02FBAE}"/>
              </a:ext>
            </a:extLst>
          </p:cNvPr>
          <p:cNvSpPr txBox="1"/>
          <p:nvPr/>
        </p:nvSpPr>
        <p:spPr>
          <a:xfrm>
            <a:off x="6216503" y="4704087"/>
            <a:ext cx="46489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>
                <a:latin typeface="FangSong" panose="02010609060101010101" pitchFamily="49" charset="-122"/>
                <a:ea typeface="FangSong" panose="02010609060101010101" pitchFamily="49" charset="-122"/>
              </a:rPr>
              <a:t>Worker</a:t>
            </a:r>
            <a:r>
              <a:rPr kumimoji="1" lang="zh-CN" altLang="en-US" sz="1200">
                <a:latin typeface="FangSong" panose="02010609060101010101" pitchFamily="49" charset="-122"/>
                <a:ea typeface="FangSong" panose="02010609060101010101" pitchFamily="49" charset="-122"/>
              </a:rPr>
              <a:t>共享所有切分的任务，消除等待时间</a:t>
            </a:r>
            <a:endParaRPr kumimoji="1" lang="en-US" altLang="zh-CN" sz="120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endParaRPr kumimoji="1" lang="en-US" altLang="zh-CN" sz="120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r>
              <a:rPr kumimoji="1" lang="en-US" altLang="zh-CN" sz="1200">
                <a:latin typeface="FangSong" panose="02010609060101010101" pitchFamily="49" charset="-122"/>
                <a:ea typeface="FangSong" panose="02010609060101010101" pitchFamily="49" charset="-122"/>
              </a:rPr>
              <a:t>Worker</a:t>
            </a:r>
            <a:r>
              <a:rPr kumimoji="1" lang="zh-CN" altLang="en-US" sz="1200">
                <a:latin typeface="FangSong" panose="02010609060101010101" pitchFamily="49" charset="-122"/>
                <a:ea typeface="FangSong" panose="02010609060101010101" pitchFamily="49" charset="-122"/>
              </a:rPr>
              <a:t>工作状态上报给调度服务</a:t>
            </a:r>
            <a:r>
              <a:rPr kumimoji="1" lang="en-US" altLang="zh-CN" sz="1200">
                <a:latin typeface="FangSong" panose="02010609060101010101" pitchFamily="49" charset="-122"/>
                <a:ea typeface="FangSong" panose="02010609060101010101" pitchFamily="49" charset="-122"/>
              </a:rPr>
              <a:t>console</a:t>
            </a:r>
            <a:r>
              <a:rPr kumimoji="1" lang="zh-CN" altLang="en-US" sz="1200">
                <a:latin typeface="FangSong" panose="02010609060101010101" pitchFamily="49" charset="-122"/>
                <a:ea typeface="FangSong" panose="02010609060101010101" pitchFamily="49" charset="-122"/>
              </a:rPr>
              <a:t>，</a:t>
            </a:r>
            <a:r>
              <a:rPr kumimoji="1" lang="en-US" altLang="zh-CN" sz="1200">
                <a:latin typeface="FangSong" panose="02010609060101010101" pitchFamily="49" charset="-122"/>
                <a:ea typeface="FangSong" panose="02010609060101010101" pitchFamily="49" charset="-122"/>
              </a:rPr>
              <a:t>console</a:t>
            </a:r>
            <a:r>
              <a:rPr kumimoji="1" lang="zh-CN" altLang="en-US" sz="1200">
                <a:latin typeface="FangSong" panose="02010609060101010101" pitchFamily="49" charset="-122"/>
                <a:ea typeface="FangSong" panose="02010609060101010101" pitchFamily="49" charset="-122"/>
              </a:rPr>
              <a:t>根据</a:t>
            </a:r>
            <a:r>
              <a:rPr kumimoji="1" lang="en-US" altLang="zh-CN" sz="1200">
                <a:latin typeface="FangSong" panose="02010609060101010101" pitchFamily="49" charset="-122"/>
                <a:ea typeface="FangSong" panose="02010609060101010101" pitchFamily="49" charset="-122"/>
              </a:rPr>
              <a:t>worker</a:t>
            </a:r>
            <a:r>
              <a:rPr kumimoji="1" lang="zh-CN" altLang="en-US" sz="1200">
                <a:latin typeface="FangSong" panose="02010609060101010101" pitchFamily="49" charset="-122"/>
                <a:ea typeface="FangSong" panose="02010609060101010101" pitchFamily="49" charset="-122"/>
              </a:rPr>
              <a:t>的空闲状况将任务发送给</a:t>
            </a:r>
            <a:r>
              <a:rPr kumimoji="1" lang="en-US" altLang="zh-CN" sz="1200">
                <a:latin typeface="FangSong" panose="02010609060101010101" pitchFamily="49" charset="-122"/>
                <a:ea typeface="FangSong" panose="02010609060101010101" pitchFamily="49" charset="-122"/>
              </a:rPr>
              <a:t>node</a:t>
            </a:r>
            <a:r>
              <a:rPr kumimoji="1" lang="zh-CN" altLang="en-US" sz="1200">
                <a:latin typeface="FangSong" panose="02010609060101010101" pitchFamily="49" charset="-122"/>
                <a:ea typeface="FangSong" panose="02010609060101010101" pitchFamily="49" charset="-122"/>
              </a:rPr>
              <a:t>服务，</a:t>
            </a:r>
            <a:r>
              <a:rPr kumimoji="1" lang="en-US" altLang="zh-CN" sz="1200">
                <a:latin typeface="FangSong" panose="02010609060101010101" pitchFamily="49" charset="-122"/>
                <a:ea typeface="FangSong" panose="02010609060101010101" pitchFamily="49" charset="-122"/>
              </a:rPr>
              <a:t>node</a:t>
            </a:r>
            <a:r>
              <a:rPr kumimoji="1" lang="zh-CN" altLang="en-US" sz="1200">
                <a:latin typeface="FangSong" panose="02010609060101010101" pitchFamily="49" charset="-122"/>
                <a:ea typeface="FangSong" panose="02010609060101010101" pitchFamily="49" charset="-122"/>
              </a:rPr>
              <a:t>再启动新的</a:t>
            </a:r>
            <a:r>
              <a:rPr kumimoji="1" lang="en-US" altLang="zh-CN" sz="1200">
                <a:latin typeface="FangSong" panose="02010609060101010101" pitchFamily="49" charset="-122"/>
                <a:ea typeface="FangSong" panose="02010609060101010101" pitchFamily="49" charset="-122"/>
              </a:rPr>
              <a:t>worker</a:t>
            </a:r>
            <a:r>
              <a:rPr kumimoji="1" lang="zh-CN" altLang="en-US" sz="1200">
                <a:latin typeface="FangSong" panose="02010609060101010101" pitchFamily="49" charset="-122"/>
                <a:ea typeface="FangSong" panose="02010609060101010101" pitchFamily="49" charset="-122"/>
              </a:rPr>
              <a:t>服务</a:t>
            </a:r>
          </a:p>
        </p:txBody>
      </p:sp>
      <p:sp>
        <p:nvSpPr>
          <p:cNvPr id="1038" name="文本框 1037">
            <a:extLst>
              <a:ext uri="{FF2B5EF4-FFF2-40B4-BE49-F238E27FC236}">
                <a16:creationId xmlns:a16="http://schemas.microsoft.com/office/drawing/2014/main" id="{7577D26D-1999-2B4F-AAF7-9D1497AE658A}"/>
              </a:ext>
            </a:extLst>
          </p:cNvPr>
          <p:cNvSpPr txBox="1"/>
          <p:nvPr/>
        </p:nvSpPr>
        <p:spPr>
          <a:xfrm>
            <a:off x="1742119" y="2404674"/>
            <a:ext cx="105990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1050" u="sng">
                <a:latin typeface="FangSong" panose="02010609060101010101" pitchFamily="49" charset="-122"/>
                <a:ea typeface="FangSong" panose="02010609060101010101" pitchFamily="49" charset="-122"/>
              </a:rPr>
              <a:t>一级拆分</a:t>
            </a:r>
            <a:endParaRPr kumimoji="1" lang="en-US" altLang="zh-CN" sz="1050" u="sng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 algn="ctr"/>
            <a:r>
              <a:rPr kumimoji="1" lang="zh-CN" altLang="en-US" sz="1050" u="sng">
                <a:latin typeface="FangSong" panose="02010609060101010101" pitchFamily="49" charset="-122"/>
                <a:ea typeface="FangSong" panose="02010609060101010101" pitchFamily="49" charset="-122"/>
              </a:rPr>
              <a:t>（</a:t>
            </a:r>
            <a:r>
              <a:rPr kumimoji="1" lang="en-US" altLang="zh-CN" sz="1050" u="sng">
                <a:latin typeface="FangSong" panose="02010609060101010101" pitchFamily="49" charset="-122"/>
                <a:ea typeface="FangSong" panose="02010609060101010101" pitchFamily="49" charset="-122"/>
              </a:rPr>
              <a:t>worker</a:t>
            </a:r>
            <a:r>
              <a:rPr kumimoji="1" lang="zh-CN" altLang="en-US" sz="1050" u="sng">
                <a:latin typeface="FangSong" panose="02010609060101010101" pitchFamily="49" charset="-122"/>
                <a:ea typeface="FangSong" panose="02010609060101010101" pitchFamily="49" charset="-122"/>
              </a:rPr>
              <a:t> 数）</a:t>
            </a:r>
          </a:p>
        </p:txBody>
      </p:sp>
      <p:sp>
        <p:nvSpPr>
          <p:cNvPr id="159" name="文本框 158">
            <a:extLst>
              <a:ext uri="{FF2B5EF4-FFF2-40B4-BE49-F238E27FC236}">
                <a16:creationId xmlns:a16="http://schemas.microsoft.com/office/drawing/2014/main" id="{B8A20559-D51B-BA47-9920-1D4F76D69D9C}"/>
              </a:ext>
            </a:extLst>
          </p:cNvPr>
          <p:cNvSpPr txBox="1"/>
          <p:nvPr/>
        </p:nvSpPr>
        <p:spPr>
          <a:xfrm>
            <a:off x="3787986" y="1752528"/>
            <a:ext cx="85792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50" u="sng">
                <a:latin typeface="FangSong" panose="02010609060101010101" pitchFamily="49" charset="-122"/>
                <a:ea typeface="FangSong" panose="02010609060101010101" pitchFamily="49" charset="-122"/>
              </a:rPr>
              <a:t>二级拆分</a:t>
            </a:r>
            <a:endParaRPr kumimoji="1" lang="en-US" altLang="zh-CN" sz="1050" u="sng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r>
              <a:rPr kumimoji="1" lang="zh-CN" altLang="en-US" sz="1050" u="sng">
                <a:latin typeface="FangSong" panose="02010609060101010101" pitchFamily="49" charset="-122"/>
                <a:ea typeface="FangSong" panose="02010609060101010101" pitchFamily="49" charset="-122"/>
              </a:rPr>
              <a:t>（核心数）</a:t>
            </a:r>
          </a:p>
        </p:txBody>
      </p:sp>
    </p:spTree>
    <p:extLst>
      <p:ext uri="{BB962C8B-B14F-4D97-AF65-F5344CB8AC3E}">
        <p14:creationId xmlns:p14="http://schemas.microsoft.com/office/powerpoint/2010/main" val="37920633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0" name="Picture 16" descr="Pin on Avatar">
            <a:extLst>
              <a:ext uri="{FF2B5EF4-FFF2-40B4-BE49-F238E27FC236}">
                <a16:creationId xmlns:a16="http://schemas.microsoft.com/office/drawing/2014/main" id="{746BE9C6-51B9-4039-B05F-948F36D411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2360" y="7994771"/>
            <a:ext cx="138731" cy="138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BEE471D4-6441-45D5-A179-422716CF6ED7}"/>
              </a:ext>
            </a:extLst>
          </p:cNvPr>
          <p:cNvSpPr txBox="1"/>
          <p:nvPr/>
        </p:nvSpPr>
        <p:spPr>
          <a:xfrm>
            <a:off x="500612" y="427839"/>
            <a:ext cx="303506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u="sng" dirty="0"/>
              <a:t>TEDY-</a:t>
            </a:r>
            <a:r>
              <a:rPr lang="zh-CN" altLang="en-US" sz="1400" b="1" u="sng" dirty="0"/>
              <a:t>并行计算调度 </a:t>
            </a:r>
            <a:endParaRPr lang="en-US" altLang="zh-CN" sz="1400" b="1" u="sng" dirty="0"/>
          </a:p>
          <a:p>
            <a:endParaRPr lang="en-US" altLang="zh-CN" sz="1000" dirty="0"/>
          </a:p>
          <a:p>
            <a:r>
              <a:rPr lang="en-US" altLang="zh-CN" sz="1000" dirty="0"/>
              <a:t>v0.1 2022/1/20</a:t>
            </a:r>
            <a:endParaRPr lang="zh-CN" altLang="en-US" sz="1000" dirty="0"/>
          </a:p>
        </p:txBody>
      </p:sp>
      <p:sp>
        <p:nvSpPr>
          <p:cNvPr id="146" name="文本框 145">
            <a:extLst>
              <a:ext uri="{FF2B5EF4-FFF2-40B4-BE49-F238E27FC236}">
                <a16:creationId xmlns:a16="http://schemas.microsoft.com/office/drawing/2014/main" id="{66D9353C-857A-7546-9513-E83A2379C6F5}"/>
              </a:ext>
            </a:extLst>
          </p:cNvPr>
          <p:cNvSpPr txBox="1"/>
          <p:nvPr/>
        </p:nvSpPr>
        <p:spPr>
          <a:xfrm>
            <a:off x="411249" y="1365392"/>
            <a:ext cx="3891394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zh-CN" sz="1400" dirty="0">
                <a:solidFill>
                  <a:srgbClr val="FF0000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Node</a:t>
            </a:r>
            <a:r>
              <a:rPr kumimoji="1" lang="zh-CN" altLang="en-US" sz="1400" dirty="0">
                <a:solidFill>
                  <a:srgbClr val="FF0000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 节点管理</a:t>
            </a:r>
            <a:endParaRPr kumimoji="1" lang="en-US" altLang="zh-CN" sz="1400" dirty="0">
              <a:solidFill>
                <a:srgbClr val="FF0000"/>
              </a:solidFill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endParaRPr kumimoji="1" lang="en-US" altLang="zh-CN" sz="1400" dirty="0">
              <a:solidFill>
                <a:srgbClr val="FF0000"/>
              </a:solidFill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kumimoji="1" lang="en-US" altLang="zh-CN" sz="1400" b="1" dirty="0">
                <a:latin typeface="FangSong" panose="02010609060101010101" pitchFamily="49" charset="-122"/>
                <a:ea typeface="FangSong" panose="02010609060101010101" pitchFamily="49" charset="-122"/>
              </a:rPr>
              <a:t>node.py</a:t>
            </a:r>
            <a:r>
              <a:rPr kumimoji="1" lang="zh-CN" altLang="en-US" sz="1400" b="1" dirty="0">
                <a:latin typeface="FangSong" panose="02010609060101010101" pitchFamily="49" charset="-122"/>
                <a:ea typeface="FangSong" panose="02010609060101010101" pitchFamily="49" charset="-122"/>
              </a:rPr>
              <a:t> </a:t>
            </a:r>
            <a:r>
              <a:rPr kumimoji="1" lang="en-US" altLang="zh-CN" sz="1400" b="1" dirty="0">
                <a:latin typeface="FangSong" panose="02010609060101010101" pitchFamily="49" charset="-122"/>
                <a:ea typeface="FangSong" panose="02010609060101010101" pitchFamily="49" charset="-122"/>
              </a:rPr>
              <a:t>install</a:t>
            </a:r>
            <a:r>
              <a:rPr kumimoji="1" lang="zh-CN" altLang="en-US" sz="1400" b="1" dirty="0">
                <a:latin typeface="FangSong" panose="02010609060101010101" pitchFamily="49" charset="-122"/>
                <a:ea typeface="FangSong" panose="02010609060101010101" pitchFamily="49" charset="-122"/>
              </a:rPr>
              <a:t> </a:t>
            </a:r>
            <a:r>
              <a:rPr kumimoji="1" lang="en-US" altLang="zh-CN" sz="1400" b="1" dirty="0">
                <a:latin typeface="FangSong" panose="02010609060101010101" pitchFamily="49" charset="-122"/>
                <a:ea typeface="FangSong" panose="02010609060101010101" pitchFamily="49" charset="-122"/>
              </a:rPr>
              <a:t>[node]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kumimoji="1" lang="zh-CN" altLang="en-US" sz="1400" dirty="0">
                <a:solidFill>
                  <a:srgbClr val="FF0000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安装 </a:t>
            </a:r>
            <a:r>
              <a:rPr kumimoji="1" lang="en-US" altLang="zh-CN" sz="1400" dirty="0">
                <a:solidFill>
                  <a:srgbClr val="FF0000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TedyNode</a:t>
            </a:r>
            <a:r>
              <a:rPr kumimoji="1" lang="zh-CN" altLang="en-US" sz="1400" dirty="0">
                <a:solidFill>
                  <a:srgbClr val="FF0000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服务到指定的计算节点服务器，默认：全部节点</a:t>
            </a:r>
            <a:endParaRPr kumimoji="1" lang="en-US" altLang="zh-CN" sz="1400" dirty="0">
              <a:solidFill>
                <a:srgbClr val="FF0000"/>
              </a:solidFill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kumimoji="1" lang="en-US" altLang="zh-CN" sz="1400" b="1" dirty="0">
                <a:latin typeface="FangSong" panose="02010609060101010101" pitchFamily="49" charset="-122"/>
                <a:ea typeface="FangSong" panose="02010609060101010101" pitchFamily="49" charset="-122"/>
              </a:rPr>
              <a:t>node.py start [node]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kumimoji="1" lang="zh-CN" altLang="en-US" sz="1400" dirty="0">
                <a:solidFill>
                  <a:srgbClr val="FF0000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启动计算节点的</a:t>
            </a:r>
            <a:r>
              <a:rPr kumimoji="1" lang="en-US" altLang="zh-CN" sz="1400" dirty="0">
                <a:solidFill>
                  <a:srgbClr val="FF0000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TedyNode</a:t>
            </a:r>
            <a:r>
              <a:rPr kumimoji="1" lang="zh-CN" altLang="en-US" sz="1400" dirty="0">
                <a:solidFill>
                  <a:srgbClr val="FF0000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服务 （默认由</a:t>
            </a:r>
            <a:r>
              <a:rPr kumimoji="1" lang="en-US" altLang="zh-CN" sz="1400" dirty="0">
                <a:solidFill>
                  <a:srgbClr val="FF0000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cron</a:t>
            </a:r>
            <a:r>
              <a:rPr kumimoji="1" lang="zh-CN" altLang="en-US" sz="1400" dirty="0">
                <a:solidFill>
                  <a:srgbClr val="FF0000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自动启动）</a:t>
            </a:r>
            <a:endParaRPr kumimoji="1" lang="en-US" altLang="zh-CN" sz="1400" dirty="0">
              <a:solidFill>
                <a:srgbClr val="FF0000"/>
              </a:solidFill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kumimoji="1" lang="en-US" altLang="zh-CN" sz="1400" b="1" dirty="0">
                <a:latin typeface="FangSong" panose="02010609060101010101" pitchFamily="49" charset="-122"/>
                <a:ea typeface="FangSong" panose="02010609060101010101" pitchFamily="49" charset="-122"/>
              </a:rPr>
              <a:t>node.py stop [node]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kumimoji="1" lang="zh-CN" altLang="en-US" sz="1400" dirty="0">
                <a:solidFill>
                  <a:srgbClr val="FF0000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停止计算节点的</a:t>
            </a:r>
            <a:r>
              <a:rPr kumimoji="1" lang="en-US" altLang="zh-CN" sz="1400" dirty="0">
                <a:solidFill>
                  <a:srgbClr val="FF0000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TedyNode</a:t>
            </a:r>
            <a:r>
              <a:rPr kumimoji="1" lang="zh-CN" altLang="en-US" sz="1400" dirty="0">
                <a:solidFill>
                  <a:srgbClr val="FF0000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服务 </a:t>
            </a:r>
            <a:endParaRPr kumimoji="1" lang="en-US" altLang="zh-CN" sz="1400" dirty="0">
              <a:solidFill>
                <a:srgbClr val="FF0000"/>
              </a:solidFill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kumimoji="1" lang="en-US" altLang="zh-CN" sz="1400" b="1" dirty="0">
                <a:latin typeface="FangSong" panose="02010609060101010101" pitchFamily="49" charset="-122"/>
                <a:ea typeface="FangSong" panose="02010609060101010101" pitchFamily="49" charset="-122"/>
              </a:rPr>
              <a:t>node.py stop_workers [node]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kumimoji="1" lang="zh-CN" altLang="en-US" sz="1400" dirty="0">
                <a:solidFill>
                  <a:srgbClr val="FF0000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停止计算节点的所有</a:t>
            </a:r>
            <a:r>
              <a:rPr kumimoji="1" lang="en-US" altLang="zh-CN" sz="1400" dirty="0">
                <a:solidFill>
                  <a:srgbClr val="FF0000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worker</a:t>
            </a:r>
            <a:r>
              <a:rPr kumimoji="1" lang="zh-CN" altLang="en-US" sz="1400" dirty="0">
                <a:solidFill>
                  <a:srgbClr val="FF0000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进程（清除） </a:t>
            </a:r>
            <a:endParaRPr kumimoji="1" lang="en-US" altLang="zh-CN" sz="1400" dirty="0">
              <a:solidFill>
                <a:srgbClr val="FF0000"/>
              </a:solidFill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kumimoji="1" lang="en-US" altLang="zh-CN" sz="1400" b="1" dirty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kumimoji="1" lang="en-US" altLang="zh-CN" sz="1400" dirty="0">
              <a:solidFill>
                <a:srgbClr val="FF0000"/>
              </a:solidFill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kumimoji="1" lang="en-US" altLang="zh-CN" sz="1400" dirty="0">
              <a:solidFill>
                <a:srgbClr val="FF0000"/>
              </a:solidFill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kumimoji="1" lang="en-US" altLang="zh-CN" sz="1400" dirty="0">
              <a:solidFill>
                <a:srgbClr val="FF0000"/>
              </a:solidFill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endParaRPr kumimoji="1" lang="zh-CN" altLang="en-US" sz="1400" dirty="0">
              <a:solidFill>
                <a:srgbClr val="FF0000"/>
              </a:solidFill>
              <a:latin typeface="FangSong" panose="02010609060101010101" pitchFamily="49" charset="-122"/>
              <a:ea typeface="FangSong" panose="02010609060101010101" pitchFamily="49" charset="-122"/>
            </a:endParaRP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C3C2BE26-03DC-6B4D-8F8C-F36BE044BBED}"/>
              </a:ext>
            </a:extLst>
          </p:cNvPr>
          <p:cNvSpPr txBox="1"/>
          <p:nvPr/>
        </p:nvSpPr>
        <p:spPr>
          <a:xfrm>
            <a:off x="3907589" y="1064980"/>
            <a:ext cx="445846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kumimoji="1" lang="en-US" altLang="zh-CN" sz="1400" dirty="0">
              <a:solidFill>
                <a:srgbClr val="FF0000"/>
              </a:solidFill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zh-CN" sz="1400" dirty="0">
                <a:solidFill>
                  <a:srgbClr val="FF0000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Project </a:t>
            </a:r>
            <a:r>
              <a:rPr kumimoji="1" lang="zh-CN" altLang="en-US" sz="1400" dirty="0">
                <a:solidFill>
                  <a:srgbClr val="FF0000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工程管理</a:t>
            </a:r>
            <a:endParaRPr kumimoji="1" lang="en-US" altLang="zh-CN" sz="1400" dirty="0">
              <a:solidFill>
                <a:srgbClr val="FF0000"/>
              </a:solidFill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kumimoji="1" lang="en-US" altLang="zh-CN" sz="1400" dirty="0">
              <a:solidFill>
                <a:srgbClr val="FF0000"/>
              </a:solidFill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kumimoji="1" lang="en-US" altLang="zh-CN" sz="1400" b="1" dirty="0">
                <a:latin typeface="FangSong" panose="02010609060101010101" pitchFamily="49" charset="-122"/>
                <a:ea typeface="FangSong" panose="02010609060101010101" pitchFamily="49" charset="-122"/>
              </a:rPr>
              <a:t>init prj_id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kumimoji="1" lang="zh-CN" altLang="en-US" sz="1400" dirty="0">
                <a:solidFill>
                  <a:srgbClr val="FF0000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初始化计算项目，切分并行任务 </a:t>
            </a:r>
            <a:endParaRPr kumimoji="1" lang="en-US" altLang="zh-CN" sz="1400" dirty="0">
              <a:solidFill>
                <a:srgbClr val="FF0000"/>
              </a:solidFill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kumimoji="1" lang="en-US" altLang="zh-CN" sz="1400" b="1" dirty="0">
                <a:latin typeface="FangSong" panose="02010609060101010101" pitchFamily="49" charset="-122"/>
                <a:ea typeface="FangSong" panose="02010609060101010101" pitchFamily="49" charset="-122"/>
              </a:rPr>
              <a:t>deploy prj_id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kumimoji="1" lang="zh-CN" altLang="en-US" sz="1400" dirty="0">
                <a:solidFill>
                  <a:srgbClr val="FF0000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分发计算项目代码到 各个计算节点代码仓库 </a:t>
            </a:r>
            <a:endParaRPr kumimoji="1" lang="en-US" altLang="zh-CN" sz="1400" dirty="0">
              <a:solidFill>
                <a:srgbClr val="FF0000"/>
              </a:solidFill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kumimoji="1" lang="en-US" altLang="zh-CN" sz="1400" b="1" dirty="0">
                <a:latin typeface="FangSong" panose="02010609060101010101" pitchFamily="49" charset="-122"/>
                <a:ea typeface="FangSong" panose="02010609060101010101" pitchFamily="49" charset="-122"/>
              </a:rPr>
              <a:t>deploy_data  prj_id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kumimoji="1" lang="zh-CN" altLang="en-US" sz="1400" dirty="0">
                <a:solidFill>
                  <a:srgbClr val="FF0000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分发计算项目的数据到 各个计算节点数据目录 </a:t>
            </a:r>
            <a:endParaRPr kumimoji="1" lang="en-US" altLang="zh-CN" sz="1400" dirty="0">
              <a:solidFill>
                <a:srgbClr val="FF0000"/>
              </a:solidFill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kumimoji="1" lang="en-US" altLang="zh-CN" sz="1400" b="1" dirty="0">
                <a:latin typeface="FangSong" panose="02010609060101010101" pitchFamily="49" charset="-122"/>
                <a:ea typeface="FangSong" panose="02010609060101010101" pitchFamily="49" charset="-122"/>
              </a:rPr>
              <a:t>run</a:t>
            </a:r>
            <a:r>
              <a:rPr kumimoji="1" lang="zh-CN" altLang="en-US" sz="1400" b="1" dirty="0">
                <a:latin typeface="FangSong" panose="02010609060101010101" pitchFamily="49" charset="-122"/>
                <a:ea typeface="FangSong" panose="02010609060101010101" pitchFamily="49" charset="-122"/>
              </a:rPr>
              <a:t> </a:t>
            </a:r>
            <a:r>
              <a:rPr kumimoji="1" lang="en-US" altLang="zh-CN" sz="1400" b="1" dirty="0">
                <a:latin typeface="FangSong" panose="02010609060101010101" pitchFamily="49" charset="-122"/>
                <a:ea typeface="FangSong" panose="02010609060101010101" pitchFamily="49" charset="-122"/>
              </a:rPr>
              <a:t>prj_id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kumimoji="1" lang="zh-CN" altLang="en-US" sz="1400" dirty="0">
                <a:solidFill>
                  <a:srgbClr val="FF0000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开始启动并行计算</a:t>
            </a:r>
            <a:endParaRPr kumimoji="1" lang="en-US" altLang="zh-CN" sz="1400" dirty="0">
              <a:solidFill>
                <a:srgbClr val="FF0000"/>
              </a:solidFill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kumimoji="1" lang="en-US" altLang="zh-CN" sz="1400" b="1" dirty="0">
                <a:latin typeface="FangSong" panose="02010609060101010101" pitchFamily="49" charset="-122"/>
                <a:ea typeface="FangSong" panose="02010609060101010101" pitchFamily="49" charset="-122"/>
              </a:rPr>
              <a:t>stop</a:t>
            </a:r>
            <a:r>
              <a:rPr kumimoji="1" lang="zh-CN" altLang="en-US" sz="1400" b="1" dirty="0">
                <a:latin typeface="FangSong" panose="02010609060101010101" pitchFamily="49" charset="-122"/>
                <a:ea typeface="FangSong" panose="02010609060101010101" pitchFamily="49" charset="-122"/>
              </a:rPr>
              <a:t> </a:t>
            </a:r>
            <a:r>
              <a:rPr kumimoji="1" lang="en-US" altLang="zh-CN" sz="1400" b="1" dirty="0">
                <a:latin typeface="FangSong" panose="02010609060101010101" pitchFamily="49" charset="-122"/>
                <a:ea typeface="FangSong" panose="02010609060101010101" pitchFamily="49" charset="-122"/>
              </a:rPr>
              <a:t>prj_id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kumimoji="1" lang="zh-CN" altLang="en-US" sz="1400" dirty="0">
                <a:solidFill>
                  <a:srgbClr val="FF0000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停止所有该项目的计算</a:t>
            </a:r>
            <a:r>
              <a:rPr kumimoji="1" lang="en-US" altLang="zh-CN" sz="1400" dirty="0">
                <a:solidFill>
                  <a:srgbClr val="FF0000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worker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kumimoji="1" lang="en-US" altLang="zh-CN" sz="1400" b="1" dirty="0">
                <a:latin typeface="FangSong" panose="02010609060101010101" pitchFamily="49" charset="-122"/>
                <a:ea typeface="FangSong" panose="02010609060101010101" pitchFamily="49" charset="-122"/>
              </a:rPr>
              <a:t>list_prj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kumimoji="1" lang="zh-CN" altLang="en-US" sz="1400" dirty="0">
                <a:solidFill>
                  <a:srgbClr val="FF0000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列出所有计算项目信息</a:t>
            </a:r>
            <a:endParaRPr kumimoji="1" lang="en-US" altLang="zh-CN" sz="1400" dirty="0">
              <a:solidFill>
                <a:srgbClr val="FF0000"/>
              </a:solidFill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kumimoji="1" lang="en-US" altLang="zh-CN" sz="1400" b="1" dirty="0">
                <a:latin typeface="FangSong" panose="02010609060101010101" pitchFamily="49" charset="-122"/>
                <a:ea typeface="FangSong" panose="02010609060101010101" pitchFamily="49" charset="-122"/>
              </a:rPr>
              <a:t>status</a:t>
            </a:r>
            <a:r>
              <a:rPr kumimoji="1" lang="zh-CN" altLang="en-US" sz="1400" b="1" dirty="0">
                <a:latin typeface="FangSong" panose="02010609060101010101" pitchFamily="49" charset="-122"/>
                <a:ea typeface="FangSong" panose="02010609060101010101" pitchFamily="49" charset="-122"/>
              </a:rPr>
              <a:t> </a:t>
            </a:r>
            <a:r>
              <a:rPr kumimoji="1" lang="en-US" altLang="zh-CN" sz="1400" b="1" dirty="0">
                <a:latin typeface="FangSong" panose="02010609060101010101" pitchFamily="49" charset="-122"/>
                <a:ea typeface="FangSong" panose="02010609060101010101" pitchFamily="49" charset="-122"/>
              </a:rPr>
              <a:t>prj_id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kumimoji="1" lang="zh-CN" altLang="en-US" sz="1400" dirty="0">
                <a:solidFill>
                  <a:srgbClr val="FF0000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显示计算项目当前运行状态 </a:t>
            </a:r>
            <a:endParaRPr kumimoji="1" lang="en-US" altLang="zh-CN" sz="1400" dirty="0">
              <a:solidFill>
                <a:srgbClr val="FF0000"/>
              </a:solidFill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kumimoji="1" lang="en-US" altLang="zh-CN" sz="1400" b="1" dirty="0">
                <a:latin typeface="FangSong" panose="02010609060101010101" pitchFamily="49" charset="-122"/>
                <a:ea typeface="FangSong" panose="02010609060101010101" pitchFamily="49" charset="-122"/>
              </a:rPr>
              <a:t>run_ex</a:t>
            </a:r>
            <a:r>
              <a:rPr kumimoji="1" lang="zh-CN" altLang="en-US" sz="1400" b="1" dirty="0">
                <a:latin typeface="FangSong" panose="02010609060101010101" pitchFamily="49" charset="-122"/>
                <a:ea typeface="FangSong" panose="02010609060101010101" pitchFamily="49" charset="-122"/>
              </a:rPr>
              <a:t> </a:t>
            </a:r>
            <a:r>
              <a:rPr kumimoji="1" lang="en-US" altLang="zh-CN" sz="1400" b="1" dirty="0">
                <a:latin typeface="FangSong" panose="02010609060101010101" pitchFamily="49" charset="-122"/>
                <a:ea typeface="FangSong" panose="02010609060101010101" pitchFamily="49" charset="-122"/>
              </a:rPr>
              <a:t>prj_id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kumimoji="1" lang="zh-CN" altLang="en-US" sz="1400" dirty="0">
                <a:solidFill>
                  <a:srgbClr val="FF0000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任务切割到数据列 </a:t>
            </a:r>
            <a:endParaRPr kumimoji="1" lang="en-US" altLang="zh-CN" sz="1400" dirty="0">
              <a:solidFill>
                <a:srgbClr val="FF0000"/>
              </a:solidFill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kumimoji="1" lang="en-US" altLang="zh-CN" sz="1400" dirty="0">
              <a:solidFill>
                <a:srgbClr val="FF0000"/>
              </a:solidFill>
              <a:latin typeface="FangSong" panose="02010609060101010101" pitchFamily="49" charset="-122"/>
              <a:ea typeface="FangSong" panose="02010609060101010101" pitchFamily="49" charset="-122"/>
            </a:endParaRP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A53EB2D2-7EA2-EE45-B33B-78D7A0846864}"/>
              </a:ext>
            </a:extLst>
          </p:cNvPr>
          <p:cNvSpPr txBox="1"/>
          <p:nvPr/>
        </p:nvSpPr>
        <p:spPr>
          <a:xfrm>
            <a:off x="8247444" y="1365392"/>
            <a:ext cx="389139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zh-CN" sz="1400" dirty="0">
                <a:solidFill>
                  <a:srgbClr val="FF0000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Jobs</a:t>
            </a:r>
            <a:r>
              <a:rPr kumimoji="1" lang="zh-CN" altLang="en-US" sz="1400" dirty="0">
                <a:solidFill>
                  <a:srgbClr val="FF0000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 工作序列</a:t>
            </a:r>
            <a:endParaRPr kumimoji="1" lang="en-US" altLang="zh-CN" sz="1400" dirty="0">
              <a:solidFill>
                <a:srgbClr val="FF0000"/>
              </a:solidFill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endParaRPr kumimoji="1" lang="en-US" altLang="zh-CN" sz="1400" dirty="0">
              <a:solidFill>
                <a:srgbClr val="FF0000"/>
              </a:solidFill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kumimoji="1" lang="en-US" altLang="zh-CN" sz="1400" b="1" dirty="0">
                <a:latin typeface="FangSong" panose="02010609060101010101" pitchFamily="49" charset="-122"/>
                <a:ea typeface="FangSong" panose="02010609060101010101" pitchFamily="49" charset="-122"/>
              </a:rPr>
              <a:t>jobs.py</a:t>
            </a:r>
            <a:r>
              <a:rPr kumimoji="1" lang="zh-CN" altLang="en-US" sz="1400" b="1" dirty="0">
                <a:latin typeface="FangSong" panose="02010609060101010101" pitchFamily="49" charset="-122"/>
                <a:ea typeface="FangSong" panose="02010609060101010101" pitchFamily="49" charset="-122"/>
              </a:rPr>
              <a:t> </a:t>
            </a:r>
            <a:r>
              <a:rPr kumimoji="1" lang="en-US" altLang="zh-CN" sz="1400" b="1" dirty="0">
                <a:latin typeface="FangSong" panose="02010609060101010101" pitchFamily="49" charset="-122"/>
                <a:ea typeface="FangSong" panose="02010609060101010101" pitchFamily="49" charset="-122"/>
              </a:rPr>
              <a:t>start</a:t>
            </a:r>
            <a:r>
              <a:rPr kumimoji="1" lang="zh-CN" altLang="en-US" sz="1400" b="1" dirty="0">
                <a:latin typeface="FangSong" panose="02010609060101010101" pitchFamily="49" charset="-122"/>
                <a:ea typeface="FangSong" panose="02010609060101010101" pitchFamily="49" charset="-122"/>
              </a:rPr>
              <a:t> </a:t>
            </a:r>
            <a:r>
              <a:rPr kumimoji="1" lang="en-US" altLang="zh-CN" sz="1400" b="1" dirty="0">
                <a:latin typeface="FangSong" panose="02010609060101010101" pitchFamily="49" charset="-122"/>
                <a:ea typeface="FangSong" panose="02010609060101010101" pitchFamily="49" charset="-122"/>
              </a:rPr>
              <a:t>name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kumimoji="1" lang="zh-CN" altLang="en-US" sz="1400" dirty="0">
                <a:solidFill>
                  <a:srgbClr val="FF0000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运行指定的计划任务</a:t>
            </a:r>
            <a:endParaRPr kumimoji="1" lang="en-US" altLang="zh-CN" sz="1400" dirty="0">
              <a:solidFill>
                <a:srgbClr val="FF0000"/>
              </a:solidFill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kumimoji="1" lang="en-US" altLang="zh-CN" sz="1400" b="1" dirty="0">
                <a:latin typeface="FangSong" panose="02010609060101010101" pitchFamily="49" charset="-122"/>
                <a:ea typeface="FangSong" panose="02010609060101010101" pitchFamily="49" charset="-122"/>
              </a:rPr>
              <a:t>jobs.py stop name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kumimoji="1" lang="zh-CN" altLang="en-US" sz="1400" dirty="0">
                <a:solidFill>
                  <a:srgbClr val="FF0000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停止指定的计划任务</a:t>
            </a:r>
            <a:endParaRPr kumimoji="1" lang="en-US" altLang="zh-CN" sz="1400" dirty="0">
              <a:solidFill>
                <a:srgbClr val="FF0000"/>
              </a:solidFill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kumimoji="1" lang="en-US" altLang="zh-CN" sz="1400" dirty="0">
              <a:solidFill>
                <a:srgbClr val="FF0000"/>
              </a:solidFill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endParaRPr kumimoji="1" lang="zh-CN" altLang="en-US" sz="1400" dirty="0">
              <a:solidFill>
                <a:srgbClr val="FF0000"/>
              </a:solidFill>
              <a:latin typeface="FangSong" panose="02010609060101010101" pitchFamily="49" charset="-122"/>
              <a:ea typeface="FangSong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876000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0" name="Picture 16" descr="Pin on Avatar">
            <a:extLst>
              <a:ext uri="{FF2B5EF4-FFF2-40B4-BE49-F238E27FC236}">
                <a16:creationId xmlns:a16="http://schemas.microsoft.com/office/drawing/2014/main" id="{746BE9C6-51B9-4039-B05F-948F36D411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2360" y="7994771"/>
            <a:ext cx="138731" cy="138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BEE471D4-6441-45D5-A179-422716CF6ED7}"/>
              </a:ext>
            </a:extLst>
          </p:cNvPr>
          <p:cNvSpPr txBox="1"/>
          <p:nvPr/>
        </p:nvSpPr>
        <p:spPr>
          <a:xfrm>
            <a:off x="500612" y="427839"/>
            <a:ext cx="303506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u="sng" dirty="0"/>
              <a:t>TEDY-</a:t>
            </a:r>
            <a:r>
              <a:rPr lang="zh-CN" altLang="en-US" sz="1400" b="1" u="sng" dirty="0"/>
              <a:t>并行计算调度 </a:t>
            </a:r>
            <a:r>
              <a:rPr lang="en-US" altLang="zh-CN" sz="1400" b="1" u="sng" dirty="0"/>
              <a:t>-</a:t>
            </a:r>
            <a:r>
              <a:rPr lang="zh-CN" altLang="en-US" sz="1400" b="1" u="sng" dirty="0"/>
              <a:t> </a:t>
            </a:r>
            <a:r>
              <a:rPr lang="en-US" altLang="zh-CN" sz="1400" b="1" u="sng" dirty="0"/>
              <a:t>Ex</a:t>
            </a:r>
            <a:r>
              <a:rPr lang="zh-CN" altLang="en-US" sz="1400" b="1" u="sng" dirty="0"/>
              <a:t> </a:t>
            </a:r>
            <a:endParaRPr lang="en-US" altLang="zh-CN" sz="1400" b="1" u="sng" dirty="0"/>
          </a:p>
          <a:p>
            <a:endParaRPr lang="en-US" altLang="zh-CN" sz="1000" dirty="0"/>
          </a:p>
          <a:p>
            <a:r>
              <a:rPr lang="en-US" altLang="zh-CN" sz="1000" dirty="0"/>
              <a:t>v0.1 2022/1/20</a:t>
            </a:r>
            <a:endParaRPr lang="zh-CN" altLang="en-US" sz="1000" dirty="0"/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C3C2BE26-03DC-6B4D-8F8C-F36BE044BBED}"/>
              </a:ext>
            </a:extLst>
          </p:cNvPr>
          <p:cNvSpPr txBox="1"/>
          <p:nvPr/>
        </p:nvSpPr>
        <p:spPr>
          <a:xfrm>
            <a:off x="500612" y="1341427"/>
            <a:ext cx="5652095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kumimoji="1" lang="en-US" altLang="zh-CN" sz="1400" dirty="0">
              <a:solidFill>
                <a:srgbClr val="FF0000"/>
              </a:solidFill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zh-CN" altLang="en-US" sz="1400" b="1" dirty="0">
                <a:latin typeface="FangSong" panose="02010609060101010101" pitchFamily="49" charset="-122"/>
                <a:ea typeface="FangSong" panose="02010609060101010101" pitchFamily="49" charset="-122"/>
              </a:rPr>
              <a:t>事件回调</a:t>
            </a:r>
            <a:endParaRPr kumimoji="1" lang="en-US" altLang="zh-CN" sz="1400" b="1" dirty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kumimoji="1" lang="en-US" altLang="zh-CN" sz="1400" dirty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kumimoji="1" lang="en-US" altLang="zh-CN" sz="1400" b="1" dirty="0">
                <a:latin typeface="FangSong" panose="02010609060101010101" pitchFamily="49" charset="-122"/>
                <a:ea typeface="FangSong" panose="02010609060101010101" pitchFamily="49" charset="-122"/>
              </a:rPr>
              <a:t>computing</a:t>
            </a:r>
            <a:endParaRPr kumimoji="1" lang="en-US" altLang="zh-CN" sz="1400" b="1" dirty="0">
              <a:solidFill>
                <a:srgbClr val="FF0000"/>
              </a:solidFill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 lvl="1"/>
            <a:r>
              <a:rPr kumimoji="1" lang="zh-CN" altLang="en-US" sz="1400" dirty="0">
                <a:solidFill>
                  <a:srgbClr val="FF0000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计算入口函数，</a:t>
            </a:r>
            <a:r>
              <a:rPr kumimoji="1" lang="en-US" altLang="zh-CN" sz="1400" dirty="0">
                <a:solidFill>
                  <a:srgbClr val="FF0000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[</a:t>
            </a:r>
            <a:r>
              <a:rPr kumimoji="1" lang="zh-CN" altLang="en-US" sz="1400" dirty="0">
                <a:solidFill>
                  <a:srgbClr val="FF0000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远端运行</a:t>
            </a:r>
            <a:r>
              <a:rPr kumimoji="1" lang="en-US" altLang="zh-CN" sz="1400" dirty="0">
                <a:solidFill>
                  <a:srgbClr val="FF0000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]</a:t>
            </a:r>
          </a:p>
          <a:p>
            <a:pPr lvl="1"/>
            <a:endParaRPr kumimoji="1" lang="en-US" altLang="zh-CN" sz="1400" dirty="0">
              <a:solidFill>
                <a:srgbClr val="FF0000"/>
              </a:solidFill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zh-CN" sz="1400" b="1" dirty="0">
                <a:latin typeface="FangSong" panose="02010609060101010101" pitchFamily="49" charset="-122"/>
                <a:ea typeface="FangSong" panose="02010609060101010101" pitchFamily="49" charset="-122"/>
              </a:rPr>
              <a:t>task_split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kumimoji="1" lang="zh-CN" altLang="en-US" sz="1400" dirty="0">
                <a:solidFill>
                  <a:srgbClr val="FF0000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根据参数组合进行切割并分配到不同的执行节点</a:t>
            </a:r>
            <a:r>
              <a:rPr kumimoji="1" lang="en-US" altLang="zh-CN" sz="1400" dirty="0">
                <a:solidFill>
                  <a:srgbClr val="FF0000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 [</a:t>
            </a:r>
            <a:r>
              <a:rPr kumimoji="1" lang="zh-CN" altLang="en-US" sz="1400" dirty="0">
                <a:solidFill>
                  <a:srgbClr val="FF0000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本地运行</a:t>
            </a:r>
            <a:r>
              <a:rPr kumimoji="1" lang="en-US" altLang="zh-CN" sz="1400" dirty="0">
                <a:solidFill>
                  <a:srgbClr val="FF0000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]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kumimoji="1" lang="en-US" altLang="zh-CN" sz="1400" dirty="0">
              <a:solidFill>
                <a:srgbClr val="FF0000"/>
              </a:solidFill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kumimoji="1" lang="en-US" altLang="zh-CN" sz="1400" b="1" dirty="0">
                <a:latin typeface="FangSong" panose="02010609060101010101" pitchFamily="49" charset="-122"/>
                <a:ea typeface="FangSong" panose="02010609060101010101" pitchFamily="49" charset="-122"/>
              </a:rPr>
              <a:t>data_div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kumimoji="1" lang="zh-CN" altLang="en-US" sz="1400" dirty="0">
                <a:solidFill>
                  <a:srgbClr val="FF0000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在一组任务内（参数组合）进行对数据内容的切割并分派给不同执行节点（通常是对列分组） </a:t>
            </a:r>
            <a:r>
              <a:rPr kumimoji="1" lang="en-US" altLang="zh-CN" sz="1400" dirty="0">
                <a:solidFill>
                  <a:srgbClr val="FF0000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[</a:t>
            </a:r>
            <a:r>
              <a:rPr kumimoji="1" lang="zh-CN" altLang="en-US" sz="1400" dirty="0">
                <a:solidFill>
                  <a:srgbClr val="FF0000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本地运行</a:t>
            </a:r>
            <a:r>
              <a:rPr kumimoji="1" lang="en-US" altLang="zh-CN" sz="1400" dirty="0">
                <a:solidFill>
                  <a:srgbClr val="FF0000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]</a:t>
            </a:r>
          </a:p>
          <a:p>
            <a:pPr lvl="1"/>
            <a:endParaRPr kumimoji="1" lang="en-US" altLang="zh-CN" sz="1400" dirty="0">
              <a:solidFill>
                <a:srgbClr val="FF0000"/>
              </a:solidFill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kumimoji="1" lang="en-US" altLang="zh-CN" sz="1400" b="1" dirty="0">
                <a:latin typeface="FangSong" panose="02010609060101010101" pitchFamily="49" charset="-122"/>
                <a:ea typeface="FangSong" panose="02010609060101010101" pitchFamily="49" charset="-122"/>
              </a:rPr>
              <a:t>task_finished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kumimoji="1" lang="zh-CN" altLang="en-US" sz="1400" dirty="0">
                <a:solidFill>
                  <a:srgbClr val="FF0000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一组参数任务执行完毕的通知 </a:t>
            </a:r>
            <a:r>
              <a:rPr kumimoji="1" lang="en-US" altLang="zh-CN" sz="1400" dirty="0">
                <a:solidFill>
                  <a:srgbClr val="FF0000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[</a:t>
            </a:r>
            <a:r>
              <a:rPr kumimoji="1" lang="zh-CN" altLang="en-US" sz="1400" dirty="0">
                <a:solidFill>
                  <a:srgbClr val="FF0000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本地运行</a:t>
            </a:r>
            <a:r>
              <a:rPr kumimoji="1" lang="en-US" altLang="zh-CN" sz="1400" dirty="0">
                <a:solidFill>
                  <a:srgbClr val="FF0000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]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kumimoji="1" lang="en-US" altLang="zh-CN" sz="1400" dirty="0">
              <a:solidFill>
                <a:srgbClr val="FF0000"/>
              </a:solidFill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kumimoji="1" lang="en-US" altLang="zh-CN" sz="1400" b="1" dirty="0">
                <a:latin typeface="FangSong" panose="02010609060101010101" pitchFamily="49" charset="-122"/>
                <a:ea typeface="FangSong" panose="02010609060101010101" pitchFamily="49" charset="-122"/>
              </a:rPr>
              <a:t>project_finished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kumimoji="1" lang="zh-CN" altLang="en-US" sz="1400" dirty="0">
                <a:solidFill>
                  <a:srgbClr val="FF0000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项目任务全部完成的通知 </a:t>
            </a:r>
            <a:r>
              <a:rPr kumimoji="1" lang="en-US" altLang="zh-CN" sz="1400" dirty="0">
                <a:solidFill>
                  <a:srgbClr val="FF0000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[</a:t>
            </a:r>
            <a:r>
              <a:rPr kumimoji="1" lang="zh-CN" altLang="en-US" sz="1400" dirty="0">
                <a:solidFill>
                  <a:srgbClr val="FF0000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本地运行</a:t>
            </a:r>
            <a:r>
              <a:rPr kumimoji="1" lang="en-US" altLang="zh-CN" sz="1400" dirty="0">
                <a:solidFill>
                  <a:srgbClr val="FF0000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]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kumimoji="1" lang="en-US" altLang="zh-CN" sz="1400" dirty="0">
              <a:solidFill>
                <a:srgbClr val="FF0000"/>
              </a:solidFill>
              <a:latin typeface="FangSong" panose="02010609060101010101" pitchFamily="49" charset="-122"/>
              <a:ea typeface="FangSong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225061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0" name="Picture 16" descr="Pin on Avatar">
            <a:extLst>
              <a:ext uri="{FF2B5EF4-FFF2-40B4-BE49-F238E27FC236}">
                <a16:creationId xmlns:a16="http://schemas.microsoft.com/office/drawing/2014/main" id="{746BE9C6-51B9-4039-B05F-948F36D411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2360" y="7994771"/>
            <a:ext cx="138731" cy="138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BEE471D4-6441-45D5-A179-422716CF6ED7}"/>
              </a:ext>
            </a:extLst>
          </p:cNvPr>
          <p:cNvSpPr txBox="1"/>
          <p:nvPr/>
        </p:nvSpPr>
        <p:spPr>
          <a:xfrm>
            <a:off x="500612" y="427839"/>
            <a:ext cx="303506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u="sng" dirty="0"/>
              <a:t>TEDY-</a:t>
            </a:r>
            <a:r>
              <a:rPr lang="zh-CN" altLang="en-US" sz="1400" b="1" u="sng" dirty="0"/>
              <a:t>并行计算调度 </a:t>
            </a:r>
            <a:endParaRPr lang="en-US" altLang="zh-CN" sz="1400" b="1" u="sng" dirty="0"/>
          </a:p>
          <a:p>
            <a:endParaRPr lang="en-US" altLang="zh-CN" sz="1000" dirty="0"/>
          </a:p>
          <a:p>
            <a:r>
              <a:rPr lang="en-US" altLang="zh-CN" sz="1000" dirty="0"/>
              <a:t>v0.1 2022/1/20</a:t>
            </a:r>
            <a:endParaRPr lang="zh-CN" altLang="en-US" sz="1000" dirty="0"/>
          </a:p>
        </p:txBody>
      </p:sp>
      <p:sp>
        <p:nvSpPr>
          <p:cNvPr id="146" name="文本框 145">
            <a:extLst>
              <a:ext uri="{FF2B5EF4-FFF2-40B4-BE49-F238E27FC236}">
                <a16:creationId xmlns:a16="http://schemas.microsoft.com/office/drawing/2014/main" id="{66D9353C-857A-7546-9513-E83A2379C6F5}"/>
              </a:ext>
            </a:extLst>
          </p:cNvPr>
          <p:cNvSpPr txBox="1"/>
          <p:nvPr/>
        </p:nvSpPr>
        <p:spPr>
          <a:xfrm>
            <a:off x="411248" y="1365392"/>
            <a:ext cx="534450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zh-CN" altLang="en-US" sz="1400" dirty="0">
                <a:latin typeface="FangSong" panose="02010609060101010101" pitchFamily="49" charset="-122"/>
                <a:ea typeface="FangSong" panose="02010609060101010101" pitchFamily="49" charset="-122"/>
              </a:rPr>
              <a:t>项目创建</a:t>
            </a:r>
            <a:endParaRPr kumimoji="1" lang="en-US" altLang="zh-CN" sz="1400" dirty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r>
              <a:rPr kumimoji="1" lang="zh-CN" altLang="en-US" sz="1400" dirty="0">
                <a:latin typeface="FangSong" panose="02010609060101010101" pitchFamily="49" charset="-122"/>
                <a:ea typeface="FangSong" panose="02010609060101010101" pitchFamily="49" charset="-122"/>
              </a:rPr>
              <a:t>在</a:t>
            </a:r>
            <a:r>
              <a:rPr kumimoji="1" lang="en-US" altLang="zh-CN" sz="1400" dirty="0">
                <a:latin typeface="FangSong" panose="02010609060101010101" pitchFamily="49" charset="-122"/>
                <a:ea typeface="FangSong" panose="02010609060101010101" pitchFamily="49" charset="-122"/>
              </a:rPr>
              <a:t>Tedy</a:t>
            </a:r>
            <a:r>
              <a:rPr kumimoji="1" lang="zh-CN" altLang="en-US" sz="1400" dirty="0">
                <a:latin typeface="FangSong" panose="02010609060101010101" pitchFamily="49" charset="-122"/>
                <a:ea typeface="FangSong" panose="02010609060101010101" pitchFamily="49" charset="-122"/>
              </a:rPr>
              <a:t>目录下创建工程目录</a:t>
            </a:r>
            <a:r>
              <a:rPr kumimoji="1" lang="en-US" altLang="zh-CN" sz="1400" dirty="0">
                <a:latin typeface="FangSong" panose="02010609060101010101" pitchFamily="49" charset="-122"/>
                <a:ea typeface="FangSong" panose="02010609060101010101" pitchFamily="49" charset="-122"/>
              </a:rPr>
              <a:t>Rpan , </a:t>
            </a:r>
            <a:r>
              <a:rPr kumimoji="1" lang="zh-CN" altLang="en-US" sz="1400" dirty="0">
                <a:latin typeface="FangSong" panose="02010609060101010101" pitchFamily="49" charset="-122"/>
                <a:ea typeface="FangSong" panose="02010609060101010101" pitchFamily="49" charset="-122"/>
              </a:rPr>
              <a:t>文件 </a:t>
            </a:r>
            <a:r>
              <a:rPr kumimoji="1" lang="en-US" altLang="zh-CN" sz="1400" dirty="0">
                <a:latin typeface="FangSong" panose="02010609060101010101" pitchFamily="49" charset="-122"/>
                <a:ea typeface="FangSong" panose="02010609060101010101" pitchFamily="49" charset="-122"/>
              </a:rPr>
              <a:t>cone-project.toml </a:t>
            </a:r>
            <a:r>
              <a:rPr kumimoji="1" lang="zh-CN" altLang="en-US" sz="1400" dirty="0">
                <a:latin typeface="FangSong" panose="02010609060101010101" pitchFamily="49" charset="-122"/>
                <a:ea typeface="FangSong" panose="02010609060101010101" pitchFamily="49" charset="-122"/>
              </a:rPr>
              <a:t> 项目配置，</a:t>
            </a:r>
            <a:r>
              <a:rPr kumimoji="1" lang="en-US" altLang="zh-CN" sz="1400" dirty="0">
                <a:latin typeface="FangSong" panose="02010609060101010101" pitchFamily="49" charset="-122"/>
                <a:ea typeface="FangSong" panose="02010609060101010101" pitchFamily="49" charset="-122"/>
              </a:rPr>
              <a:t>tedyuser.py </a:t>
            </a:r>
            <a:r>
              <a:rPr kumimoji="1" lang="zh-CN" altLang="en-US" sz="1400" dirty="0">
                <a:latin typeface="FangSong" panose="02010609060101010101" pitchFamily="49" charset="-122"/>
                <a:ea typeface="FangSong" panose="02010609060101010101" pitchFamily="49" charset="-122"/>
              </a:rPr>
              <a:t>任务切割和运行入口。</a:t>
            </a:r>
            <a:endParaRPr kumimoji="1" lang="en-US" altLang="zh-CN" sz="1400" dirty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endParaRPr kumimoji="1" lang="en-US" altLang="zh-CN" sz="1400" dirty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r>
              <a:rPr kumimoji="1" lang="en-US" altLang="zh-CN" sz="1400" dirty="0">
                <a:latin typeface="FangSong" panose="02010609060101010101" pitchFamily="49" charset="-122"/>
                <a:ea typeface="FangSong" panose="02010609060101010101" pitchFamily="49" charset="-122"/>
              </a:rPr>
              <a:t>Cone-project.toml </a:t>
            </a:r>
            <a:r>
              <a:rPr kumimoji="1" lang="zh-CN" altLang="en-US" sz="1400" dirty="0">
                <a:latin typeface="FangSong" panose="02010609060101010101" pitchFamily="49" charset="-122"/>
                <a:ea typeface="FangSong" panose="02010609060101010101" pitchFamily="49" charset="-122"/>
              </a:rPr>
              <a:t>配置 </a:t>
            </a:r>
            <a:endParaRPr kumimoji="1" lang="en-US" altLang="zh-CN" sz="1400" dirty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r>
              <a:rPr kumimoji="1" lang="en-US" altLang="zh-CN" sz="1400" dirty="0">
                <a:latin typeface="FangSong" panose="02010609060101010101" pitchFamily="49" charset="-122"/>
                <a:ea typeface="FangSong" panose="02010609060101010101" pitchFamily="49" charset="-122"/>
              </a:rPr>
              <a:t>  [ </a:t>
            </a:r>
            <a:r>
              <a:rPr kumimoji="1" lang="en-US" altLang="zh-CN" sz="1400" dirty="0">
                <a:solidFill>
                  <a:srgbClr val="FF0000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default.data_dir </a:t>
            </a:r>
            <a:r>
              <a:rPr kumimoji="1" lang="en-US" altLang="zh-CN" sz="1400" dirty="0">
                <a:latin typeface="FangSong" panose="02010609060101010101" pitchFamily="49" charset="-122"/>
                <a:ea typeface="FangSong" panose="02010609060101010101" pitchFamily="49" charset="-122"/>
              </a:rPr>
              <a:t>] = /data  </a:t>
            </a:r>
            <a:r>
              <a:rPr kumimoji="1" lang="zh-CN" altLang="en-US" sz="1400" dirty="0">
                <a:latin typeface="FangSong" panose="02010609060101010101" pitchFamily="49" charset="-122"/>
                <a:ea typeface="FangSong" panose="02010609060101010101" pitchFamily="49" charset="-122"/>
              </a:rPr>
              <a:t>项目读入数据路径</a:t>
            </a:r>
            <a:endParaRPr kumimoji="1" lang="en-US" altLang="zh-CN" sz="1400" dirty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r>
              <a:rPr kumimoji="1" lang="zh-CN" altLang="en-US" sz="1400" dirty="0">
                <a:latin typeface="FangSong" panose="02010609060101010101" pitchFamily="49" charset="-122"/>
                <a:ea typeface="FangSong" panose="02010609060101010101" pitchFamily="49" charset="-122"/>
              </a:rPr>
              <a:t>  </a:t>
            </a:r>
            <a:r>
              <a:rPr kumimoji="1" lang="en-US" altLang="zh-CN" sz="1400" dirty="0">
                <a:latin typeface="FangSong" panose="02010609060101010101" pitchFamily="49" charset="-122"/>
                <a:ea typeface="FangSong" panose="02010609060101010101" pitchFamily="49" charset="-122"/>
              </a:rPr>
              <a:t>[ </a:t>
            </a:r>
            <a:r>
              <a:rPr kumimoji="1" lang="en-US" altLang="zh-CN" sz="1400" dirty="0">
                <a:solidFill>
                  <a:srgbClr val="FF0000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default.nodes </a:t>
            </a:r>
            <a:r>
              <a:rPr kumimoji="1" lang="en-US" altLang="zh-CN" sz="1400" dirty="0">
                <a:latin typeface="FangSong" panose="02010609060101010101" pitchFamily="49" charset="-122"/>
                <a:ea typeface="FangSong" panose="02010609060101010101" pitchFamily="49" charset="-122"/>
              </a:rPr>
              <a:t>] = […]  </a:t>
            </a:r>
            <a:r>
              <a:rPr kumimoji="1" lang="zh-CN" altLang="en-US" sz="1400" dirty="0">
                <a:latin typeface="FangSong" panose="02010609060101010101" pitchFamily="49" charset="-122"/>
                <a:ea typeface="FangSong" panose="02010609060101010101" pitchFamily="49" charset="-122"/>
              </a:rPr>
              <a:t>运行节点列表 </a:t>
            </a:r>
            <a:endParaRPr kumimoji="1" lang="en-US" altLang="zh-CN" sz="1400" dirty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endParaRPr kumimoji="1" lang="en-US" altLang="zh-CN" sz="1400" dirty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r>
              <a:rPr kumimoji="1" lang="en-US" altLang="zh-CN" sz="1400" dirty="0">
                <a:latin typeface="FangSong" panose="02010609060101010101" pitchFamily="49" charset="-122"/>
                <a:ea typeface="FangSong" panose="02010609060101010101" pitchFamily="49" charset="-122"/>
              </a:rPr>
              <a:t>Tedyuser.py </a:t>
            </a:r>
            <a:r>
              <a:rPr kumimoji="1" lang="zh-CN" altLang="en-US" sz="1400" dirty="0">
                <a:latin typeface="FangSong" panose="02010609060101010101" pitchFamily="49" charset="-122"/>
                <a:ea typeface="FangSong" panose="02010609060101010101" pitchFamily="49" charset="-122"/>
              </a:rPr>
              <a:t>配置</a:t>
            </a:r>
            <a:endParaRPr kumimoji="1" lang="en-US" altLang="zh-CN" sz="1400" dirty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r>
              <a:rPr kumimoji="1" lang="zh-CN" altLang="en-US" sz="1400" dirty="0">
                <a:latin typeface="FangSong" panose="02010609060101010101" pitchFamily="49" charset="-122"/>
                <a:ea typeface="FangSong" panose="02010609060101010101" pitchFamily="49" charset="-122"/>
              </a:rPr>
              <a:t>  实现 </a:t>
            </a:r>
            <a:r>
              <a:rPr kumimoji="1" lang="en-US" altLang="zh-CN" sz="1400" dirty="0">
                <a:solidFill>
                  <a:srgbClr val="FF0000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task_split</a:t>
            </a:r>
            <a:r>
              <a:rPr kumimoji="1" lang="en-US" altLang="zh-CN" sz="1400" dirty="0">
                <a:latin typeface="FangSong" panose="02010609060101010101" pitchFamily="49" charset="-122"/>
                <a:ea typeface="FangSong" panose="02010609060101010101" pitchFamily="49" charset="-122"/>
              </a:rPr>
              <a:t>() -&gt; list </a:t>
            </a:r>
            <a:r>
              <a:rPr kumimoji="1" lang="zh-CN" altLang="en-US" sz="1400" dirty="0">
                <a:latin typeface="FangSong" panose="02010609060101010101" pitchFamily="49" charset="-122"/>
                <a:ea typeface="FangSong" panose="02010609060101010101" pitchFamily="49" charset="-122"/>
              </a:rPr>
              <a:t>任务切割函数，返回任务列表</a:t>
            </a:r>
            <a:endParaRPr kumimoji="1" lang="en-US" altLang="zh-CN" sz="1400" dirty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r>
              <a:rPr kumimoji="1" lang="zh-CN" altLang="en-US" sz="1400" dirty="0">
                <a:latin typeface="FangSong" panose="02010609060101010101" pitchFamily="49" charset="-122"/>
                <a:ea typeface="FangSong" panose="02010609060101010101" pitchFamily="49" charset="-122"/>
              </a:rPr>
              <a:t>  实现 </a:t>
            </a:r>
            <a:r>
              <a:rPr kumimoji="1" lang="en-US" altLang="zh-CN" sz="1400" dirty="0">
                <a:solidFill>
                  <a:srgbClr val="FF0000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computating</a:t>
            </a:r>
            <a:r>
              <a:rPr kumimoji="1" lang="en-US" altLang="zh-CN" sz="1400" dirty="0">
                <a:latin typeface="FangSong" panose="02010609060101010101" pitchFamily="49" charset="-122"/>
                <a:ea typeface="FangSong" panose="02010609060101010101" pitchFamily="49" charset="-122"/>
              </a:rPr>
              <a:t>() </a:t>
            </a:r>
            <a:r>
              <a:rPr kumimoji="1" lang="zh-CN" altLang="en-US" sz="1400" dirty="0">
                <a:latin typeface="FangSong" panose="02010609060101010101" pitchFamily="49" charset="-122"/>
                <a:ea typeface="FangSong" panose="02010609060101010101" pitchFamily="49" charset="-122"/>
              </a:rPr>
              <a:t>函数，调用项目计算入口代码</a:t>
            </a:r>
            <a:endParaRPr kumimoji="1" lang="en-US" altLang="zh-CN" sz="1400" dirty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endParaRPr kumimoji="1" lang="en-US" altLang="zh-CN" sz="1400" dirty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r>
              <a:rPr kumimoji="1" lang="zh-CN" altLang="en-US" sz="1400" dirty="0">
                <a:latin typeface="FangSong" panose="02010609060101010101" pitchFamily="49" charset="-122"/>
                <a:ea typeface="FangSong" panose="02010609060101010101" pitchFamily="49" charset="-122"/>
              </a:rPr>
              <a:t>任务输入参数</a:t>
            </a:r>
            <a:r>
              <a:rPr kumimoji="1" lang="en-US" altLang="zh-CN" sz="1400" dirty="0">
                <a:latin typeface="FangSong" panose="02010609060101010101" pitchFamily="49" charset="-122"/>
                <a:ea typeface="FangSong" panose="02010609060101010101" pitchFamily="49" charset="-122"/>
              </a:rPr>
              <a:t> [a,b,c,n_cores] ,</a:t>
            </a:r>
            <a:r>
              <a:rPr kumimoji="1" lang="zh-CN" altLang="en-US" sz="1400" dirty="0">
                <a:latin typeface="FangSong" panose="02010609060101010101" pitchFamily="49" charset="-122"/>
                <a:ea typeface="FangSong" panose="02010609060101010101" pitchFamily="49" charset="-122"/>
              </a:rPr>
              <a:t>在每个项目的计算入口代码内根据传入的</a:t>
            </a:r>
            <a:r>
              <a:rPr kumimoji="1" lang="en-US" altLang="zh-CN" sz="1400" dirty="0">
                <a:latin typeface="FangSong" panose="02010609060101010101" pitchFamily="49" charset="-122"/>
                <a:ea typeface="FangSong" panose="02010609060101010101" pitchFamily="49" charset="-122"/>
              </a:rPr>
              <a:t>n_cores</a:t>
            </a:r>
            <a:r>
              <a:rPr kumimoji="1" lang="zh-CN" altLang="en-US" sz="1400" dirty="0">
                <a:latin typeface="FangSong" panose="02010609060101010101" pitchFamily="49" charset="-122"/>
                <a:ea typeface="FangSong" panose="02010609060101010101" pitchFamily="49" charset="-122"/>
              </a:rPr>
              <a:t> 创建并发进程。 </a:t>
            </a:r>
            <a:r>
              <a:rPr kumimoji="1" lang="en-US" altLang="zh-CN" sz="1400" dirty="0">
                <a:latin typeface="FangSong" panose="02010609060101010101" pitchFamily="49" charset="-122"/>
                <a:ea typeface="FangSong" panose="02010609060101010101" pitchFamily="49" charset="-122"/>
              </a:rPr>
              <a:t> </a:t>
            </a:r>
          </a:p>
          <a:p>
            <a:pPr lvl="1"/>
            <a:endParaRPr kumimoji="1" lang="en-US" altLang="zh-CN" sz="1400" dirty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endParaRPr kumimoji="1" lang="zh-CN" altLang="en-US" sz="1400" dirty="0">
              <a:latin typeface="FangSong" panose="02010609060101010101" pitchFamily="49" charset="-122"/>
              <a:ea typeface="FangSong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161240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0" name="Picture 16" descr="Pin on Avatar">
            <a:extLst>
              <a:ext uri="{FF2B5EF4-FFF2-40B4-BE49-F238E27FC236}">
                <a16:creationId xmlns:a16="http://schemas.microsoft.com/office/drawing/2014/main" id="{746BE9C6-51B9-4039-B05F-948F36D411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2360" y="7994771"/>
            <a:ext cx="138731" cy="138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BEE471D4-6441-45D5-A179-422716CF6ED7}"/>
              </a:ext>
            </a:extLst>
          </p:cNvPr>
          <p:cNvSpPr txBox="1"/>
          <p:nvPr/>
        </p:nvSpPr>
        <p:spPr>
          <a:xfrm>
            <a:off x="500612" y="427839"/>
            <a:ext cx="303506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u="sng" dirty="0"/>
              <a:t>TEDY-</a:t>
            </a:r>
            <a:r>
              <a:rPr lang="zh-CN" altLang="en-US" sz="1400" b="1" u="sng" dirty="0"/>
              <a:t>并行计算调度 </a:t>
            </a:r>
            <a:endParaRPr lang="en-US" altLang="zh-CN" sz="1400" b="1" u="sng" dirty="0"/>
          </a:p>
          <a:p>
            <a:endParaRPr lang="en-US" altLang="zh-CN" sz="1000" dirty="0"/>
          </a:p>
          <a:p>
            <a:r>
              <a:rPr lang="en-US" altLang="zh-CN" sz="1000" dirty="0"/>
              <a:t>v0.1 2022/1/20</a:t>
            </a:r>
            <a:endParaRPr lang="zh-CN" altLang="en-US" sz="1000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6990EFC-8E06-C243-8684-8C00D99A00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728" y="1353879"/>
            <a:ext cx="4534695" cy="3370519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4AB5003D-9EA4-C64C-891F-D7EA26C4E809}"/>
              </a:ext>
            </a:extLst>
          </p:cNvPr>
          <p:cNvSpPr txBox="1"/>
          <p:nvPr/>
        </p:nvSpPr>
        <p:spPr>
          <a:xfrm>
            <a:off x="375684" y="4942551"/>
            <a:ext cx="24738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/>
              <a:t>9</a:t>
            </a:r>
            <a:r>
              <a:rPr kumimoji="1" lang="zh-CN" altLang="en-US" sz="1200"/>
              <a:t>个</a:t>
            </a:r>
            <a:r>
              <a:rPr kumimoji="1" lang="en-US" altLang="zh-CN" sz="1200"/>
              <a:t>worker</a:t>
            </a:r>
            <a:r>
              <a:rPr kumimoji="1" lang="zh-CN" altLang="en-US" sz="1200"/>
              <a:t> （</a:t>
            </a:r>
            <a:r>
              <a:rPr kumimoji="1" lang="en-US" altLang="zh-CN" sz="1200"/>
              <a:t>intel</a:t>
            </a:r>
            <a:r>
              <a:rPr kumimoji="1" lang="zh-CN" altLang="en-US" sz="1200"/>
              <a:t>机器）</a:t>
            </a:r>
            <a:endParaRPr kumimoji="1" lang="en-US" altLang="zh-CN" sz="1200"/>
          </a:p>
          <a:p>
            <a:r>
              <a:rPr kumimoji="1" lang="en-US" altLang="zh-CN" sz="1200"/>
              <a:t>Ideal</a:t>
            </a:r>
            <a:r>
              <a:rPr kumimoji="1" lang="zh-CN" altLang="en-US" sz="1200"/>
              <a:t> </a:t>
            </a:r>
            <a:endParaRPr kumimoji="1" lang="en-US" altLang="zh-CN" sz="1200"/>
          </a:p>
          <a:p>
            <a:r>
              <a:rPr kumimoji="1" lang="zh-CN" altLang="en-US" sz="1200"/>
              <a:t>时长 </a:t>
            </a:r>
            <a:r>
              <a:rPr kumimoji="1" lang="en-US" altLang="zh-CN" sz="1200"/>
              <a:t>30</a:t>
            </a:r>
            <a:r>
              <a:rPr kumimoji="1" lang="zh-CN" altLang="en-US" sz="1200"/>
              <a:t>分钟</a:t>
            </a:r>
            <a:endParaRPr kumimoji="1" lang="en-US" altLang="zh-CN" sz="1200"/>
          </a:p>
          <a:p>
            <a:r>
              <a:rPr kumimoji="1" lang="en-US" altLang="zh-CN" sz="1200">
                <a:solidFill>
                  <a:srgbClr val="FF0000"/>
                </a:solidFill>
              </a:rPr>
              <a:t>Joblib(multiprocessing)</a:t>
            </a:r>
            <a:endParaRPr kumimoji="1" lang="zh-CN" altLang="en-US" sz="1200">
              <a:solidFill>
                <a:srgbClr val="FF0000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7E2FF55-FBD5-364A-BC83-670BC129D8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5138" y="1353879"/>
            <a:ext cx="4411915" cy="3537098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074A9EE-99CB-7D48-AAFF-B561FAA06DEA}"/>
              </a:ext>
            </a:extLst>
          </p:cNvPr>
          <p:cNvSpPr txBox="1"/>
          <p:nvPr/>
        </p:nvSpPr>
        <p:spPr>
          <a:xfrm>
            <a:off x="5872716" y="5034885"/>
            <a:ext cx="34697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/>
              <a:t>10</a:t>
            </a:r>
            <a:r>
              <a:rPr kumimoji="1" lang="zh-CN" altLang="en-US" sz="1200"/>
              <a:t>个</a:t>
            </a:r>
            <a:r>
              <a:rPr kumimoji="1" lang="en-US" altLang="zh-CN" sz="1200"/>
              <a:t>worker</a:t>
            </a:r>
            <a:r>
              <a:rPr kumimoji="1" lang="zh-CN" altLang="en-US" sz="1200"/>
              <a:t> （</a:t>
            </a:r>
            <a:r>
              <a:rPr kumimoji="1" lang="en-US" altLang="zh-CN" sz="1200"/>
              <a:t>intel</a:t>
            </a:r>
            <a:r>
              <a:rPr kumimoji="1" lang="zh-CN" altLang="en-US" sz="1200"/>
              <a:t> </a:t>
            </a:r>
            <a:r>
              <a:rPr kumimoji="1" lang="en-US" altLang="zh-CN" sz="1200"/>
              <a:t>+</a:t>
            </a:r>
            <a:r>
              <a:rPr kumimoji="1" lang="zh-CN" altLang="en-US" sz="1200"/>
              <a:t> </a:t>
            </a:r>
            <a:r>
              <a:rPr kumimoji="1" lang="en-US" altLang="zh-CN" sz="1200"/>
              <a:t>amd</a:t>
            </a:r>
            <a:r>
              <a:rPr kumimoji="1" lang="zh-CN" altLang="en-US" sz="1200"/>
              <a:t>机器）</a:t>
            </a:r>
            <a:endParaRPr kumimoji="1" lang="en-US" altLang="zh-CN" sz="1200"/>
          </a:p>
          <a:p>
            <a:r>
              <a:rPr kumimoji="1" lang="en-US" altLang="zh-CN" sz="1200"/>
              <a:t>RPan</a:t>
            </a:r>
          </a:p>
          <a:p>
            <a:r>
              <a:rPr kumimoji="1" lang="zh-CN" altLang="en-US" sz="1200"/>
              <a:t>时长 </a:t>
            </a:r>
            <a:r>
              <a:rPr kumimoji="1" lang="en-US" altLang="zh-CN" sz="1200"/>
              <a:t>45</a:t>
            </a:r>
            <a:r>
              <a:rPr kumimoji="1" lang="zh-CN" altLang="en-US" sz="1200"/>
              <a:t> 分钟</a:t>
            </a:r>
            <a:endParaRPr kumimoji="1" lang="en-US" altLang="zh-CN" sz="1200"/>
          </a:p>
          <a:p>
            <a:r>
              <a:rPr kumimoji="1" lang="en-US" altLang="zh-CN" sz="1200"/>
              <a:t>Multiprocessing ( fork )</a:t>
            </a:r>
            <a:endParaRPr kumimoji="1" lang="zh-CN" altLang="en-US" sz="120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7698BD0-83AF-6A42-A887-04BE22975763}"/>
              </a:ext>
            </a:extLst>
          </p:cNvPr>
          <p:cNvSpPr txBox="1"/>
          <p:nvPr/>
        </p:nvSpPr>
        <p:spPr>
          <a:xfrm>
            <a:off x="8988056" y="5127217"/>
            <a:ext cx="289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/>
              <a:t>Joblib( loky) </a:t>
            </a:r>
          </a:p>
          <a:p>
            <a:r>
              <a:rPr kumimoji="1" lang="en-US" altLang="zh-CN" sz="1200"/>
              <a:t>Amd</a:t>
            </a:r>
            <a:r>
              <a:rPr kumimoji="1" lang="zh-CN" altLang="en-US" sz="1200"/>
              <a:t>机器严重拖累，发挥不出多核心优势，反而一个</a:t>
            </a:r>
            <a:r>
              <a:rPr kumimoji="1" lang="en-US" altLang="zh-CN" sz="1200"/>
              <a:t>worker</a:t>
            </a:r>
            <a:r>
              <a:rPr kumimoji="1" lang="zh-CN" altLang="en-US" sz="1200"/>
              <a:t>完成更耗时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C9CCA13-0495-C548-8F5F-775DB642D928}"/>
              </a:ext>
            </a:extLst>
          </p:cNvPr>
          <p:cNvSpPr txBox="1"/>
          <p:nvPr/>
        </p:nvSpPr>
        <p:spPr>
          <a:xfrm>
            <a:off x="2732568" y="5395815"/>
            <a:ext cx="24738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/>
              <a:t>9</a:t>
            </a:r>
            <a:r>
              <a:rPr kumimoji="1" lang="zh-CN" altLang="en-US" sz="1200"/>
              <a:t>个</a:t>
            </a:r>
            <a:r>
              <a:rPr kumimoji="1" lang="en-US" altLang="zh-CN" sz="1200"/>
              <a:t>worker</a:t>
            </a:r>
            <a:r>
              <a:rPr kumimoji="1" lang="zh-CN" altLang="en-US" sz="1200"/>
              <a:t> （</a:t>
            </a:r>
            <a:r>
              <a:rPr kumimoji="1" lang="en-US" altLang="zh-CN" sz="1200"/>
              <a:t>intel</a:t>
            </a:r>
            <a:r>
              <a:rPr kumimoji="1" lang="zh-CN" altLang="en-US" sz="1200"/>
              <a:t>机器）</a:t>
            </a:r>
            <a:endParaRPr kumimoji="1" lang="en-US" altLang="zh-CN" sz="1200"/>
          </a:p>
          <a:p>
            <a:r>
              <a:rPr kumimoji="1" lang="en-US" altLang="zh-CN" sz="1200"/>
              <a:t>Ideal</a:t>
            </a:r>
            <a:r>
              <a:rPr kumimoji="1" lang="zh-CN" altLang="en-US" sz="1200"/>
              <a:t> </a:t>
            </a:r>
            <a:endParaRPr kumimoji="1" lang="en-US" altLang="zh-CN" sz="1200"/>
          </a:p>
          <a:p>
            <a:r>
              <a:rPr kumimoji="1" lang="zh-CN" altLang="en-US" sz="1200"/>
              <a:t>时长 </a:t>
            </a:r>
            <a:r>
              <a:rPr kumimoji="1" lang="en-US" altLang="zh-CN" sz="1200"/>
              <a:t>30</a:t>
            </a:r>
            <a:r>
              <a:rPr kumimoji="1" lang="zh-CN" altLang="en-US" sz="1200"/>
              <a:t>分钟</a:t>
            </a:r>
            <a:endParaRPr kumimoji="1" lang="en-US" altLang="zh-CN" sz="1200"/>
          </a:p>
          <a:p>
            <a:r>
              <a:rPr kumimoji="1" lang="en-US" altLang="zh-CN" sz="1200">
                <a:solidFill>
                  <a:srgbClr val="FF0000"/>
                </a:solidFill>
              </a:rPr>
              <a:t>Multiprocessing</a:t>
            </a:r>
            <a:r>
              <a:rPr kumimoji="1" lang="zh-CN" altLang="en-US" sz="1200">
                <a:solidFill>
                  <a:srgbClr val="FF0000"/>
                </a:solidFill>
              </a:rPr>
              <a:t>（</a:t>
            </a:r>
            <a:r>
              <a:rPr kumimoji="1" lang="en-US" altLang="zh-CN" sz="1200">
                <a:solidFill>
                  <a:srgbClr val="FF0000"/>
                </a:solidFill>
              </a:rPr>
              <a:t>fork</a:t>
            </a:r>
            <a:r>
              <a:rPr kumimoji="1" lang="zh-CN" altLang="en-US" sz="1200">
                <a:solidFill>
                  <a:srgbClr val="FF0000"/>
                </a:solidFill>
              </a:rPr>
              <a:t>）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A9986B9-1660-454F-A505-F0338E19E707}"/>
              </a:ext>
            </a:extLst>
          </p:cNvPr>
          <p:cNvSpPr txBox="1"/>
          <p:nvPr/>
        </p:nvSpPr>
        <p:spPr>
          <a:xfrm>
            <a:off x="295756" y="6319146"/>
            <a:ext cx="89162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>
                <a:solidFill>
                  <a:srgbClr val="0070C0"/>
                </a:solidFill>
              </a:rPr>
              <a:t>Mulitprocessing</a:t>
            </a:r>
            <a:r>
              <a:rPr kumimoji="1" lang="zh-CN" altLang="en-US">
                <a:solidFill>
                  <a:srgbClr val="0070C0"/>
                </a:solidFill>
              </a:rPr>
              <a:t> 在</a:t>
            </a:r>
            <a:r>
              <a:rPr kumimoji="1" lang="en-US" altLang="zh-CN">
                <a:solidFill>
                  <a:srgbClr val="0070C0"/>
                </a:solidFill>
              </a:rPr>
              <a:t>intel</a:t>
            </a:r>
            <a:r>
              <a:rPr kumimoji="1" lang="zh-CN" altLang="en-US">
                <a:solidFill>
                  <a:srgbClr val="0070C0"/>
                </a:solidFill>
              </a:rPr>
              <a:t>机器表现一致， </a:t>
            </a:r>
            <a:r>
              <a:rPr kumimoji="1" lang="en-US" altLang="zh-CN">
                <a:solidFill>
                  <a:srgbClr val="0070C0"/>
                </a:solidFill>
              </a:rPr>
              <a:t>joblib</a:t>
            </a:r>
            <a:r>
              <a:rPr kumimoji="1" lang="zh-CN" altLang="en-US">
                <a:solidFill>
                  <a:srgbClr val="0070C0"/>
                </a:solidFill>
              </a:rPr>
              <a:t> 的</a:t>
            </a:r>
            <a:r>
              <a:rPr kumimoji="1" lang="en-US" altLang="zh-CN">
                <a:solidFill>
                  <a:srgbClr val="0070C0"/>
                </a:solidFill>
              </a:rPr>
              <a:t>multiprocessing</a:t>
            </a:r>
            <a:r>
              <a:rPr kumimoji="1" lang="zh-CN" altLang="en-US">
                <a:solidFill>
                  <a:srgbClr val="0070C0"/>
                </a:solidFill>
              </a:rPr>
              <a:t>在</a:t>
            </a:r>
            <a:r>
              <a:rPr kumimoji="1" lang="en-US" altLang="zh-CN">
                <a:solidFill>
                  <a:srgbClr val="0070C0"/>
                </a:solidFill>
              </a:rPr>
              <a:t>amd</a:t>
            </a:r>
            <a:r>
              <a:rPr kumimoji="1" lang="zh-CN" altLang="en-US">
                <a:solidFill>
                  <a:srgbClr val="0070C0"/>
                </a:solidFill>
              </a:rPr>
              <a:t>机器上表现不佳</a:t>
            </a:r>
            <a:endParaRPr kumimoji="1" lang="en-US" altLang="zh-CN">
              <a:solidFill>
                <a:srgbClr val="0070C0"/>
              </a:solidFill>
            </a:endParaRPr>
          </a:p>
          <a:p>
            <a:endParaRPr kumimoji="1" lang="zh-CN" altLang="en-US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81884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30473</TotalTime>
  <Words>844</Words>
  <Application>Microsoft Macintosh PowerPoint</Application>
  <PresentationFormat>宽屏</PresentationFormat>
  <Paragraphs>229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等线</vt:lpstr>
      <vt:lpstr>等线 Light</vt:lpstr>
      <vt:lpstr>FangSong</vt:lpstr>
      <vt:lpstr>Arial</vt:lpstr>
      <vt:lpstr>Times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Z0299</dc:creator>
  <cp:lastModifiedBy>scott bin</cp:lastModifiedBy>
  <cp:revision>205</cp:revision>
  <dcterms:created xsi:type="dcterms:W3CDTF">2021-12-06T12:38:39Z</dcterms:created>
  <dcterms:modified xsi:type="dcterms:W3CDTF">2022-01-26T03:17:19Z</dcterms:modified>
</cp:coreProperties>
</file>