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1192" r:id="rId2"/>
    <p:sldId id="1208" r:id="rId3"/>
    <p:sldId id="1207" r:id="rId4"/>
    <p:sldId id="1195" r:id="rId5"/>
    <p:sldId id="1196" r:id="rId6"/>
    <p:sldId id="1198" r:id="rId7"/>
    <p:sldId id="1199" r:id="rId8"/>
    <p:sldId id="1200" r:id="rId9"/>
    <p:sldId id="1204" r:id="rId10"/>
    <p:sldId id="1201" r:id="rId11"/>
    <p:sldId id="1202" r:id="rId12"/>
    <p:sldId id="1203" r:id="rId13"/>
    <p:sldId id="1205" r:id="rId14"/>
    <p:sldId id="1206" r:id="rId15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1367" autoAdjust="0"/>
  </p:normalViewPr>
  <p:slideViewPr>
    <p:cSldViewPr>
      <p:cViewPr>
        <p:scale>
          <a:sx n="100" d="100"/>
          <a:sy n="100" d="100"/>
        </p:scale>
        <p:origin x="-54" y="-78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58" y="2786058"/>
            <a:ext cx="5143537" cy="2643206"/>
          </a:xfrm>
        </p:spPr>
        <p:txBody>
          <a:bodyPr/>
          <a:lstStyle/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目进程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度计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划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影像系统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SzPct val="75000"/>
              <a:buFont typeface="Wingdings" pitchFamily="2" charset="2"/>
              <a:buChar char="n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强生出租车采集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20" y="1214422"/>
            <a:ext cx="4828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000" dirty="0" smtClean="0"/>
              <a:t>DVR</a:t>
            </a:r>
            <a:r>
              <a:rPr lang="zh-CN" altLang="en-US" sz="4000" dirty="0" smtClean="0"/>
              <a:t>项目阶段性</a:t>
            </a:r>
            <a:r>
              <a:rPr lang="zh-CN" altLang="en-US" sz="4000" dirty="0" smtClean="0"/>
              <a:t>报告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dirty="0" smtClean="0"/>
              <a:t>(2011.11 – 2012.2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影</a:t>
            </a:r>
            <a:r>
              <a:rPr lang="zh-CN" altLang="en-US" dirty="0" smtClean="0"/>
              <a:t>像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海</a:t>
            </a:r>
            <a:r>
              <a:rPr lang="zh-CN" altLang="en-US" sz="1200" b="0" dirty="0" smtClean="0"/>
              <a:t>量存储： 支持</a:t>
            </a:r>
            <a:r>
              <a:rPr lang="en-US" altLang="zh-CN" sz="1200" b="0" dirty="0" smtClean="0"/>
              <a:t>20</a:t>
            </a:r>
            <a:r>
              <a:rPr lang="zh-CN" altLang="en-US" sz="1200" b="0" dirty="0" smtClean="0"/>
              <a:t>台采集终端，每天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小时采集</a:t>
            </a:r>
            <a:r>
              <a:rPr lang="en-US" altLang="zh-CN" sz="1200" b="0" dirty="0" smtClean="0"/>
              <a:t>(32G),</a:t>
            </a:r>
            <a:r>
              <a:rPr lang="zh-CN" altLang="en-US" sz="1200" b="0" dirty="0" smtClean="0"/>
              <a:t>一年的存储周期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性能</a:t>
            </a:r>
            <a:r>
              <a:rPr lang="en-US" altLang="zh-CN" sz="1200" b="0" dirty="0" smtClean="0"/>
              <a:t>:           </a:t>
            </a:r>
            <a:r>
              <a:rPr lang="zh-CN" altLang="en-US" sz="1200" b="0" dirty="0" smtClean="0"/>
              <a:t>并发</a:t>
            </a:r>
            <a:r>
              <a:rPr lang="en-US" altLang="zh-CN" sz="1200" b="0" dirty="0" smtClean="0"/>
              <a:t>100</a:t>
            </a:r>
            <a:r>
              <a:rPr lang="zh-CN" altLang="en-US" sz="1200" b="0" dirty="0" smtClean="0"/>
              <a:t>路同时访问</a:t>
            </a:r>
            <a:r>
              <a:rPr lang="zh-CN" altLang="en-US" sz="1200" b="0" dirty="0" smtClean="0"/>
              <a:t>影</a:t>
            </a:r>
            <a:r>
              <a:rPr lang="zh-CN" altLang="en-US" sz="1200" b="0" dirty="0" smtClean="0"/>
              <a:t>像系统，高</a:t>
            </a:r>
            <a:r>
              <a:rPr lang="en-US" altLang="zh-CN" sz="1200" b="0" dirty="0" err="1" smtClean="0"/>
              <a:t>io</a:t>
            </a:r>
            <a:r>
              <a:rPr lang="zh-CN" altLang="en-US" sz="1200" b="0" dirty="0" smtClean="0"/>
              <a:t>吞吐能力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兼</a:t>
            </a:r>
            <a:r>
              <a:rPr lang="zh-CN" altLang="en-US" sz="1200" b="0" dirty="0" smtClean="0"/>
              <a:t>容性</a:t>
            </a:r>
            <a:r>
              <a:rPr lang="en-US" altLang="zh-CN" sz="1200" b="0" dirty="0" smtClean="0"/>
              <a:t>:      </a:t>
            </a:r>
            <a:r>
              <a:rPr lang="zh-CN" altLang="en-US" sz="1200" b="0" dirty="0" smtClean="0"/>
              <a:t>兼容目前内业采集模式的数据访问模式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访问接口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</a:t>
            </a:r>
            <a:r>
              <a:rPr lang="zh-CN" altLang="en-US" sz="1200" b="0" dirty="0" smtClean="0"/>
              <a:t>供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开发包，实现不同服务系统通过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访问影像系统的能力；提供内业软件插件模式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成本</a:t>
            </a:r>
            <a:r>
              <a:rPr lang="en-US" altLang="zh-CN" sz="1200" b="0" dirty="0" smtClean="0"/>
              <a:t>:         </a:t>
            </a:r>
            <a:r>
              <a:rPr lang="zh-CN" altLang="en-US" sz="1200" b="0" dirty="0" smtClean="0"/>
              <a:t>低成本，采用</a:t>
            </a:r>
            <a:r>
              <a:rPr lang="en-US" altLang="zh-CN" sz="1200" b="0" dirty="0" smtClean="0"/>
              <a:t>PC</a:t>
            </a:r>
            <a:r>
              <a:rPr lang="zh-CN" altLang="en-US" sz="1200" b="0" dirty="0" smtClean="0"/>
              <a:t>和普通硬盘构建存储平台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扩展</a:t>
            </a:r>
            <a:r>
              <a:rPr lang="zh-CN" altLang="en-US" sz="1200" b="0" dirty="0" smtClean="0"/>
              <a:t>性</a:t>
            </a:r>
            <a:r>
              <a:rPr lang="en-US" altLang="zh-CN" sz="1200" b="0" dirty="0" smtClean="0"/>
              <a:t>:     </a:t>
            </a:r>
            <a:r>
              <a:rPr lang="zh-CN" altLang="en-US" sz="1200" b="0" dirty="0" smtClean="0"/>
              <a:t>无限的存储空间扩展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安全</a:t>
            </a:r>
            <a:r>
              <a:rPr lang="zh-CN" altLang="en-US" sz="1200" b="0" dirty="0" smtClean="0"/>
              <a:t>性</a:t>
            </a:r>
            <a:r>
              <a:rPr lang="en-US" altLang="zh-CN" sz="1200" b="0" dirty="0" smtClean="0"/>
              <a:t>: 	   </a:t>
            </a:r>
            <a:r>
              <a:rPr lang="zh-CN" altLang="en-US" sz="1200" b="0" dirty="0" smtClean="0"/>
              <a:t>具备安全访问认证机制；轨迹数据编码加密</a:t>
            </a:r>
            <a:r>
              <a:rPr lang="en-US" altLang="zh-CN" sz="1200" b="0" dirty="0" smtClean="0"/>
              <a:t>;</a:t>
            </a:r>
            <a:r>
              <a:rPr lang="zh-CN" altLang="en-US" sz="1200" b="0" dirty="0" smtClean="0"/>
              <a:t>  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稳定性</a:t>
            </a:r>
            <a:r>
              <a:rPr lang="en-US" altLang="zh-CN" sz="1200" b="0" dirty="0" smtClean="0"/>
              <a:t> :    </a:t>
            </a:r>
            <a:r>
              <a:rPr lang="zh-CN" altLang="en-US" sz="1200" b="0" dirty="0" smtClean="0"/>
              <a:t>系统支持 </a:t>
            </a:r>
            <a:r>
              <a:rPr lang="en-US" altLang="zh-CN" sz="1200" b="0" dirty="0" smtClean="0"/>
              <a:t>7 x 24 </a:t>
            </a:r>
            <a:r>
              <a:rPr lang="zh-CN" altLang="en-US" sz="1200" b="0" dirty="0" smtClean="0"/>
              <a:t>工作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可维护性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提供简易的人机界面，自动化完成数据的导入和转换处理，便于维护、扩展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系统设计：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10124" y="1714488"/>
            <a:ext cx="1571636" cy="571504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24372" y="2714620"/>
            <a:ext cx="514353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24372" y="250030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存储总线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 bwMode="auto">
          <a:xfrm>
            <a:off x="5881694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</a:t>
            </a:r>
            <a:r>
              <a:rPr lang="en-US" altLang="zh-CN" sz="1400" dirty="0" smtClean="0"/>
              <a:t>.1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0454" y="1785926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953396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流程图: 磁盘 10"/>
          <p:cNvSpPr/>
          <p:nvPr/>
        </p:nvSpPr>
        <p:spPr bwMode="auto">
          <a:xfrm>
            <a:off x="6024570" y="39290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肘形连接符 11"/>
          <p:cNvCxnSpPr/>
          <p:nvPr/>
        </p:nvCxnSpPr>
        <p:spPr bwMode="auto">
          <a:xfrm rot="5400000" flipH="1" flipV="1">
            <a:off x="5380834" y="2500306"/>
            <a:ext cx="429422" cy="794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流程图: 磁盘 12"/>
          <p:cNvSpPr/>
          <p:nvPr/>
        </p:nvSpPr>
        <p:spPr bwMode="auto">
          <a:xfrm>
            <a:off x="6176970" y="40814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6329370" y="42338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8096272" y="39100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流程图: 磁盘 15"/>
          <p:cNvSpPr/>
          <p:nvPr/>
        </p:nvSpPr>
        <p:spPr bwMode="auto">
          <a:xfrm>
            <a:off x="8248672" y="40624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流程图: 磁盘 16"/>
          <p:cNvSpPr/>
          <p:nvPr/>
        </p:nvSpPr>
        <p:spPr bwMode="auto">
          <a:xfrm>
            <a:off x="8401072" y="42148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738818" y="4143380"/>
            <a:ext cx="785818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肘形连接符 18"/>
          <p:cNvCxnSpPr>
            <a:stCxn id="11" idx="1"/>
            <a:endCxn id="8" idx="2"/>
          </p:cNvCxnSpPr>
          <p:nvPr/>
        </p:nvCxnSpPr>
        <p:spPr bwMode="auto">
          <a:xfrm rot="5400000" flipH="1" flipV="1">
            <a:off x="6417479" y="3750471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肘形连接符 19"/>
          <p:cNvCxnSpPr>
            <a:stCxn id="15" idx="1"/>
            <a:endCxn id="10" idx="2"/>
          </p:cNvCxnSpPr>
          <p:nvPr/>
        </p:nvCxnSpPr>
        <p:spPr bwMode="auto">
          <a:xfrm rot="5400000" flipH="1" flipV="1">
            <a:off x="8498705" y="3740947"/>
            <a:ext cx="33814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肘形连接符 20"/>
          <p:cNvCxnSpPr>
            <a:stCxn id="8" idx="0"/>
          </p:cNvCxnSpPr>
          <p:nvPr/>
        </p:nvCxnSpPr>
        <p:spPr bwMode="auto">
          <a:xfrm rot="5400000" flipH="1" flipV="1">
            <a:off x="6417479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肘形连接符 21"/>
          <p:cNvCxnSpPr>
            <a:stCxn id="10" idx="0"/>
          </p:cNvCxnSpPr>
          <p:nvPr/>
        </p:nvCxnSpPr>
        <p:spPr bwMode="auto">
          <a:xfrm rot="5400000" flipH="1" flipV="1">
            <a:off x="8489181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肘形连接符 22"/>
          <p:cNvCxnSpPr>
            <a:stCxn id="9" idx="2"/>
          </p:cNvCxnSpPr>
          <p:nvPr/>
        </p:nvCxnSpPr>
        <p:spPr bwMode="auto">
          <a:xfrm rot="5400000">
            <a:off x="7810520" y="250030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 rot="2456352">
            <a:off x="5769346" y="43818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096008" y="5000636"/>
            <a:ext cx="3286148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381892" y="5000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8092" y="3143248"/>
            <a:ext cx="53254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1.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主从存储结构：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Master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调度存储规则，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执行存储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集群存储二维度扩展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主机扩展、磁盘扩展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3.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更低的存储成本：采用普通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pc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和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sata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扩展卡单机可支持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20T</a:t>
            </a: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4.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良好的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IO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性能：多个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同时提供影像访问能力 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5.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存储颗粒到文件：与市场的云存储方案不同的是因地制宜的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设计自己的存储系统，跟文件被存储在单个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的单磁盘上，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  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而不是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shard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到不同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上，避免了单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损坏导致文件无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法使用的风险，同时不必考虑备份的成本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6.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简便低成本的维护： 支持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windows,linux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，自动化影像存储管理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接口，无需人工介入；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7.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更好的安全性：允许单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Node,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单磁盘损坏，直接进行替换即可</a:t>
            </a:r>
          </a:p>
        </p:txBody>
      </p:sp>
      <p:sp>
        <p:nvSpPr>
          <p:cNvPr id="28" name="流程图: 磁盘 27"/>
          <p:cNvSpPr/>
          <p:nvPr/>
        </p:nvSpPr>
        <p:spPr bwMode="auto">
          <a:xfrm>
            <a:off x="3167050" y="1473706"/>
            <a:ext cx="1285884" cy="1071570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DB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4" idx="1"/>
          </p:cNvCxnSpPr>
          <p:nvPr/>
        </p:nvCxnSpPr>
        <p:spPr bwMode="auto">
          <a:xfrm flipV="1">
            <a:off x="4452934" y="2000240"/>
            <a:ext cx="357190" cy="925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系统模块构成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23844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MasterMgr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NodeInstance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3844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ImageClient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381364" y="500063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ImageConverter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ImageSDK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 bwMode="auto">
          <a:xfrm rot="16200000" flipV="1">
            <a:off x="2809860" y="2285992"/>
            <a:ext cx="928694" cy="192882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 bwMode="auto">
          <a:xfrm rot="5400000" flipH="1" flipV="1">
            <a:off x="3809992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0"/>
          </p:cNvCxnSpPr>
          <p:nvPr/>
        </p:nvCxnSpPr>
        <p:spPr bwMode="auto">
          <a:xfrm rot="5400000" flipH="1" flipV="1">
            <a:off x="1916885" y="2321711"/>
            <a:ext cx="928694" cy="18573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1023910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91" y="4838716"/>
            <a:ext cx="790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>
            <a:endCxn id="9" idx="1"/>
          </p:cNvCxnSpPr>
          <p:nvPr/>
        </p:nvCxnSpPr>
        <p:spPr bwMode="auto">
          <a:xfrm>
            <a:off x="1952604" y="5357826"/>
            <a:ext cx="142876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1952604" y="4429132"/>
            <a:ext cx="1357322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1381100" y="4643446"/>
            <a:ext cx="285752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667380" y="1714488"/>
            <a:ext cx="40243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MasterMgr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主控服务器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访问调度、影像管理、系统管理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NodeInst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存储节点服务器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单点数据存储访问服务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ImageClient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：影像管理客户端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导入和管理影像资料，管理服务器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的操作界面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ImageSDK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：流式影像数据接口，提供外部系统访问影像的编程界面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ImageComnverter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影像转换程序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转换到内业生产数据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800" dirty="0" smtClean="0"/>
          </a:p>
        </p:txBody>
      </p:sp>
      <p:sp>
        <p:nvSpPr>
          <p:cNvPr id="48" name="矩形 47"/>
          <p:cNvSpPr/>
          <p:nvPr/>
        </p:nvSpPr>
        <p:spPr bwMode="auto">
          <a:xfrm>
            <a:off x="380968" y="1785926"/>
            <a:ext cx="5000660" cy="1428760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844" y="17859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服务器网络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2381232" y="2498718"/>
            <a:ext cx="928694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7000924" cy="1571636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</a:t>
            </a:r>
            <a:r>
              <a:rPr lang="en-US" altLang="zh-CN" sz="1600" dirty="0" smtClean="0"/>
              <a:t>4.</a:t>
            </a:r>
            <a:r>
              <a:rPr lang="zh-CN" altLang="en-US" sz="1600" dirty="0" smtClean="0"/>
              <a:t>成</a:t>
            </a:r>
            <a:r>
              <a:rPr lang="zh-CN" altLang="en-US" sz="1600" dirty="0" smtClean="0"/>
              <a:t>本计算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b="0" dirty="0" smtClean="0"/>
              <a:t>以</a:t>
            </a:r>
            <a:r>
              <a:rPr lang="en-US" altLang="zh-CN" sz="1400" b="0" dirty="0" smtClean="0"/>
              <a:t>20</a:t>
            </a:r>
            <a:r>
              <a:rPr lang="zh-CN" altLang="en-US" sz="1400" b="0" dirty="0" smtClean="0"/>
              <a:t>台车，每车每天采集</a:t>
            </a:r>
            <a:r>
              <a:rPr lang="en-US" altLang="zh-CN" sz="1400" b="0" dirty="0" smtClean="0"/>
              <a:t>8</a:t>
            </a:r>
            <a:r>
              <a:rPr lang="zh-CN" altLang="en-US" sz="1400" b="0" dirty="0" smtClean="0"/>
              <a:t>小时，影像存储</a:t>
            </a:r>
            <a:r>
              <a:rPr lang="en-US" altLang="zh-CN" sz="1400" b="0" dirty="0" smtClean="0"/>
              <a:t>6</a:t>
            </a:r>
            <a:r>
              <a:rPr lang="zh-CN" altLang="en-US" sz="1400" b="0" dirty="0" smtClean="0"/>
              <a:t>个月为前提，共计存储容量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不备份</a:t>
            </a:r>
            <a:r>
              <a:rPr lang="en-US" altLang="zh-CN" sz="1400" b="0" dirty="0" smtClean="0"/>
              <a:t>):</a:t>
            </a:r>
          </a:p>
          <a:p>
            <a:pPr>
              <a:buNone/>
            </a:pPr>
            <a:r>
              <a:rPr lang="en-US" altLang="zh-CN" sz="1400" b="0" dirty="0" smtClean="0"/>
              <a:t>32G(</a:t>
            </a:r>
            <a:r>
              <a:rPr lang="en-US" altLang="zh-CN" sz="1400" b="0" dirty="0" smtClean="0"/>
              <a:t>8</a:t>
            </a:r>
            <a:r>
              <a:rPr lang="zh-CN" altLang="en-US" sz="1400" b="0" dirty="0" smtClean="0"/>
              <a:t>小时</a:t>
            </a:r>
            <a:r>
              <a:rPr lang="en-US" altLang="zh-CN" sz="1400" b="0" dirty="0" smtClean="0"/>
              <a:t>) x 30 </a:t>
            </a:r>
            <a:r>
              <a:rPr lang="zh-CN" altLang="en-US" sz="1400" b="0" dirty="0" smtClean="0"/>
              <a:t>天</a:t>
            </a:r>
            <a:r>
              <a:rPr lang="en-US" altLang="zh-CN" sz="1400" b="0" dirty="0" smtClean="0"/>
              <a:t> </a:t>
            </a:r>
            <a:r>
              <a:rPr lang="en-US" altLang="zh-CN" sz="1400" b="0" dirty="0" smtClean="0"/>
              <a:t>x 6</a:t>
            </a:r>
            <a:r>
              <a:rPr lang="zh-CN" altLang="en-US" sz="1400" b="0" dirty="0" smtClean="0"/>
              <a:t>月 </a:t>
            </a:r>
            <a:r>
              <a:rPr lang="en-US" altLang="zh-CN" sz="1400" b="0" dirty="0" smtClean="0"/>
              <a:t>x 20</a:t>
            </a:r>
            <a:r>
              <a:rPr lang="zh-CN" altLang="en-US" sz="1400" b="0" dirty="0" smtClean="0"/>
              <a:t>车 </a:t>
            </a:r>
            <a:r>
              <a:rPr lang="en-US" altLang="zh-CN" sz="1400" b="0" dirty="0" smtClean="0"/>
              <a:t>= 120 T </a:t>
            </a:r>
          </a:p>
          <a:p>
            <a:pPr>
              <a:buNone/>
            </a:pPr>
            <a:r>
              <a:rPr lang="zh-CN" altLang="en-US" sz="1400" b="0" dirty="0" smtClean="0"/>
              <a:t>每</a:t>
            </a:r>
            <a:r>
              <a:rPr lang="zh-CN" altLang="en-US" sz="1400" b="0" dirty="0" smtClean="0"/>
              <a:t>个存储节点</a:t>
            </a:r>
            <a:r>
              <a:rPr lang="en-US" altLang="zh-CN" sz="1400" b="0" dirty="0" smtClean="0"/>
              <a:t>(pc)</a:t>
            </a:r>
            <a:r>
              <a:rPr lang="zh-CN" altLang="en-US" sz="1400" b="0" dirty="0" smtClean="0"/>
              <a:t>最多支持</a:t>
            </a:r>
            <a:r>
              <a:rPr lang="en-US" altLang="zh-CN" sz="1400" b="0" dirty="0" smtClean="0"/>
              <a:t>10</a:t>
            </a:r>
            <a:r>
              <a:rPr lang="zh-CN" altLang="en-US" sz="1400" b="0" dirty="0" smtClean="0"/>
              <a:t>个</a:t>
            </a:r>
            <a:r>
              <a:rPr lang="en-US" altLang="zh-CN" sz="1400" b="0" dirty="0" smtClean="0"/>
              <a:t>2T</a:t>
            </a:r>
            <a:r>
              <a:rPr lang="zh-CN" altLang="en-US" sz="1400" b="0" dirty="0" smtClean="0"/>
              <a:t>硬盘，单节点最大 </a:t>
            </a:r>
            <a:r>
              <a:rPr lang="en-US" altLang="zh-CN" sz="1400" b="0" dirty="0" smtClean="0"/>
              <a:t>20T</a:t>
            </a:r>
            <a:r>
              <a:rPr lang="zh-CN" altLang="en-US" sz="1400" b="0" dirty="0" smtClean="0"/>
              <a:t>，则需要 </a:t>
            </a:r>
            <a:r>
              <a:rPr lang="en-US" altLang="zh-CN" sz="1400" b="0" dirty="0" smtClean="0"/>
              <a:t>6</a:t>
            </a:r>
            <a:r>
              <a:rPr lang="zh-CN" altLang="en-US" sz="1400" b="0" dirty="0" smtClean="0"/>
              <a:t>台存储节点机器</a:t>
            </a:r>
            <a:endParaRPr lang="en-US" altLang="zh-CN" sz="1400" b="0" dirty="0" smtClean="0"/>
          </a:p>
          <a:p>
            <a:pPr>
              <a:buNone/>
            </a:pPr>
            <a:endParaRPr lang="zh-CN" altLang="en-US" sz="1400" b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24438" y="3217874"/>
          <a:ext cx="4357718" cy="19256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价格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总价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主机 </a:t>
                      </a:r>
                      <a:r>
                        <a:rPr lang="en-US" altLang="zh-CN" sz="1200" dirty="0" smtClean="0"/>
                        <a:t>i3</a:t>
                      </a:r>
                      <a:r>
                        <a:rPr lang="en-US" altLang="zh-CN" sz="1200" baseline="0" dirty="0" smtClean="0"/>
                        <a:t> 4G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硬盘 </a:t>
                      </a:r>
                      <a:r>
                        <a:rPr lang="en-US" altLang="zh-CN" sz="1200" dirty="0" smtClean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SATA</a:t>
                      </a:r>
                      <a:r>
                        <a:rPr lang="zh-CN" altLang="en-US" sz="1200" dirty="0" smtClean="0"/>
                        <a:t>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合计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15000.00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81826" y="52149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存储节点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0968" y="3214686"/>
          <a:ext cx="4357718" cy="154114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价格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总价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主机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硬盘 </a:t>
                      </a:r>
                      <a:r>
                        <a:rPr lang="en-US" altLang="zh-CN" sz="1200" dirty="0" smtClean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合计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09728" y="48577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控制服务器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4572032"/>
          </a:xfrm>
        </p:spPr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强生出租车采集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1.</a:t>
            </a:r>
            <a:r>
              <a:rPr lang="zh-CN" altLang="en-US" sz="1400" b="0" dirty="0" smtClean="0"/>
              <a:t>目的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接</a:t>
            </a:r>
            <a:r>
              <a:rPr lang="zh-CN" altLang="en-US" sz="1400" b="0" dirty="0" smtClean="0"/>
              <a:t>触出租车相关部门和人员，建立良好的合作关系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了解出租车行业特性结合道路采集的目标，不断修正系统设计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包括：需求、安装、软硬件方案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对采集终端的功能、性能进行评测，检测机器耐温、抗震、连续工作的能力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采</a:t>
            </a:r>
            <a:r>
              <a:rPr lang="zh-CN" altLang="en-US" sz="1400" b="0" dirty="0" smtClean="0"/>
              <a:t>集一批数据回来，评估数据在不同条件下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速度、天气、光照等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的质量</a:t>
            </a:r>
            <a:endParaRPr lang="en-US" altLang="zh-CN" sz="1400" b="0" dirty="0" smtClean="0"/>
          </a:p>
          <a:p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2.</a:t>
            </a:r>
            <a:r>
              <a:rPr lang="zh-CN" altLang="en-US" sz="1400" b="0" dirty="0" smtClean="0"/>
              <a:t>计</a:t>
            </a:r>
            <a:r>
              <a:rPr lang="zh-CN" altLang="en-US" sz="1400" b="0" dirty="0" smtClean="0"/>
              <a:t>划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周</a:t>
            </a:r>
            <a:r>
              <a:rPr lang="zh-CN" altLang="en-US" sz="1400" b="0" dirty="0" smtClean="0"/>
              <a:t>期： 一个月 </a:t>
            </a:r>
            <a:r>
              <a:rPr lang="en-US" altLang="zh-CN" sz="1400" b="0" dirty="0" smtClean="0"/>
              <a:t>(2012.2.16 – 2012.3.16) </a:t>
            </a:r>
          </a:p>
          <a:p>
            <a:pPr>
              <a:buNone/>
            </a:pPr>
            <a:r>
              <a:rPr lang="zh-CN" altLang="en-US" sz="1400" b="0" dirty="0" smtClean="0"/>
              <a:t>地址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老沪闵路</a:t>
            </a:r>
            <a:r>
              <a:rPr lang="en-US" altLang="en-US" sz="1400" b="0" dirty="0" smtClean="0"/>
              <a:t>1482</a:t>
            </a:r>
            <a:r>
              <a:rPr lang="zh-CN" altLang="en-US" sz="1400" b="0" dirty="0" smtClean="0"/>
              <a:t>号 瑞星商务大厦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存</a:t>
            </a:r>
            <a:r>
              <a:rPr lang="zh-CN" altLang="en-US" sz="1400" b="0" dirty="0" smtClean="0"/>
              <a:t>储 ：</a:t>
            </a:r>
            <a:r>
              <a:rPr lang="en-US" altLang="zh-CN" sz="1400" b="0" dirty="0" smtClean="0"/>
              <a:t> </a:t>
            </a:r>
            <a:r>
              <a:rPr lang="en-US" altLang="zh-CN" sz="1400" b="0" dirty="0" smtClean="0"/>
              <a:t>2T</a:t>
            </a:r>
          </a:p>
          <a:p>
            <a:pPr>
              <a:buNone/>
            </a:pPr>
            <a:r>
              <a:rPr lang="zh-CN" altLang="en-US" sz="1400" b="0" dirty="0" smtClean="0"/>
              <a:t>执行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每台车</a:t>
            </a:r>
            <a:r>
              <a:rPr lang="zh-CN" altLang="en-US" sz="1400" b="0" dirty="0" smtClean="0"/>
              <a:t>携</a:t>
            </a:r>
            <a:r>
              <a:rPr lang="zh-CN" altLang="en-US" sz="1400" b="0" dirty="0" smtClean="0"/>
              <a:t>带</a:t>
            </a:r>
            <a:r>
              <a:rPr lang="en-US" altLang="zh-CN" sz="1400" b="0" dirty="0" smtClean="0"/>
              <a:t>7</a:t>
            </a:r>
            <a:r>
              <a:rPr lang="zh-CN" altLang="en-US" sz="1400" b="0" dirty="0" smtClean="0"/>
              <a:t>张卡，每周一、周四上午与司机预定交替存储卡</a:t>
            </a:r>
            <a:endParaRPr lang="en-US" altLang="zh-CN" sz="1400" b="0" dirty="0" smtClean="0"/>
          </a:p>
          <a:p>
            <a:pPr>
              <a:buNone/>
            </a:pPr>
            <a:endParaRPr lang="en-US" altLang="zh-CN" sz="1400" b="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81562" y="3714752"/>
          <a:ext cx="4429155" cy="1285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385"/>
                <a:gridCol w="1476385"/>
                <a:gridCol w="1476385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世博出租车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GS600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存储卡</a:t>
                      </a:r>
                      <a:r>
                        <a:rPr lang="en-US" altLang="zh-CN" sz="1200" dirty="0" smtClean="0"/>
                        <a:t>32G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项目进程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096008" y="3071810"/>
            <a:ext cx="3000396" cy="1938992"/>
          </a:xfrm>
          <a:prstGeom prst="chevron">
            <a:avLst>
              <a:gd name="adj" fmla="val 16967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测试与评估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采集与内业生产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222632" y="3038476"/>
            <a:ext cx="3016252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影像系统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采集分析和评估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666720" y="3000372"/>
            <a:ext cx="2730500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项目计划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设</a:t>
            </a:r>
            <a:r>
              <a:rPr lang="zh-CN" altLang="en-US" dirty="0" smtClean="0"/>
              <a:t>备选型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</a:t>
            </a:r>
            <a:r>
              <a:rPr lang="zh-CN" altLang="en-US" dirty="0" smtClean="0"/>
              <a:t>试和评估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838200" y="2143116"/>
            <a:ext cx="1900222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项目准备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algn="ctr" eaLnBrk="0" hangingPunct="0"/>
            <a:r>
              <a:rPr lang="zh-CN" altLang="en-US" sz="14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400" b="1" dirty="0" smtClean="0">
                <a:solidFill>
                  <a:srgbClr val="FFFFFF"/>
                </a:solidFill>
              </a:rPr>
              <a:t>2011.11-2011.1)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3619504" y="2143116"/>
            <a:ext cx="2119314" cy="57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 b="1" dirty="0" smtClean="0">
                <a:solidFill>
                  <a:srgbClr val="FFFFFF"/>
                </a:solidFill>
              </a:rPr>
              <a:t>系统设计</a:t>
            </a:r>
            <a:endParaRPr lang="en-US" altLang="zh-CN" sz="1800" b="1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800" b="1" dirty="0" smtClean="0">
                <a:solidFill>
                  <a:srgbClr val="FFFFFF"/>
                </a:solidFill>
              </a:rPr>
              <a:t>(2012.2-2011.6)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6443685" y="2143116"/>
            <a:ext cx="2224091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测试和运行</a:t>
            </a:r>
            <a:endParaRPr lang="en-US" altLang="zh-CN" sz="1600" b="1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2012.6 – 2012.7</a:t>
            </a:r>
            <a:r>
              <a:rPr lang="zh-CN" altLang="en-US" sz="1600" b="1" dirty="0" smtClean="0">
                <a:solidFill>
                  <a:srgbClr val="FFFFFF"/>
                </a:solidFill>
              </a:rPr>
              <a:t>）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786" y="1928802"/>
            <a:ext cx="5609524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5282" y="1214422"/>
            <a:ext cx="2569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1800" b="1" dirty="0" smtClean="0">
                <a:solidFill>
                  <a:schemeClr val="bg2"/>
                </a:solidFill>
                <a:latin typeface="+mn-lt"/>
                <a:ea typeface="+mn-ea"/>
              </a:rPr>
              <a:t>2</a:t>
            </a:r>
            <a:r>
              <a:rPr lang="en-US" altLang="zh-CN" sz="1800" b="1" dirty="0" smtClean="0">
                <a:solidFill>
                  <a:schemeClr val="bg2"/>
                </a:solidFill>
                <a:latin typeface="+mn-lt"/>
                <a:ea typeface="+mn-ea"/>
              </a:rPr>
              <a:t>.</a:t>
            </a:r>
            <a:r>
              <a:rPr lang="zh-CN" altLang="en-US" sz="1800" b="1" dirty="0" smtClean="0">
                <a:solidFill>
                  <a:schemeClr val="bg2"/>
                </a:solidFill>
                <a:latin typeface="+mn-lt"/>
                <a:ea typeface="+mn-ea"/>
              </a:rPr>
              <a:t>第</a:t>
            </a:r>
            <a:r>
              <a:rPr lang="zh-CN" altLang="en-US" sz="1800" b="1" dirty="0" smtClean="0">
                <a:solidFill>
                  <a:schemeClr val="bg2"/>
                </a:solidFill>
                <a:latin typeface="+mn-lt"/>
                <a:ea typeface="+mn-ea"/>
              </a:rPr>
              <a:t>二阶</a:t>
            </a:r>
            <a:r>
              <a:rPr lang="zh-CN" altLang="en-US" sz="1800" b="1" dirty="0" smtClean="0">
                <a:solidFill>
                  <a:schemeClr val="bg2"/>
                </a:solidFill>
                <a:latin typeface="+mn-lt"/>
                <a:ea typeface="+mn-ea"/>
              </a:rPr>
              <a:t>段进</a:t>
            </a:r>
            <a:r>
              <a:rPr lang="zh-CN" altLang="en-US" sz="1800" b="1" dirty="0" smtClean="0">
                <a:solidFill>
                  <a:schemeClr val="bg2"/>
                </a:solidFill>
                <a:latin typeface="+mn-lt"/>
                <a:ea typeface="+mn-ea"/>
              </a:rPr>
              <a:t>度计划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142984"/>
            <a:ext cx="9144065" cy="514353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2238356" y="1428736"/>
            <a:ext cx="6572296" cy="2286016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t"/>
          <a:lstStyle/>
          <a:p>
            <a:r>
              <a:rPr lang="zh-CN" altLang="en-US" dirty="0" smtClean="0"/>
              <a:t>采集系统</a:t>
            </a:r>
            <a:endParaRPr lang="zh-CN" altLang="en-US" dirty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09794" y="1928802"/>
            <a:ext cx="3095625" cy="165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/>
            <a:r>
              <a:rPr lang="zh-CN" altLang="en-US" sz="1600" b="1" i="1" dirty="0" smtClean="0">
                <a:solidFill>
                  <a:srgbClr val="000099"/>
                </a:solidFill>
                <a:latin typeface="Arial Narrow" pitchFamily="34" charset="0"/>
              </a:rPr>
              <a:t>采集终端</a:t>
            </a:r>
            <a:endParaRPr lang="en-US" altLang="zh-CN" sz="1600" b="1" i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高清影像采集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存储管理、</a:t>
            </a:r>
            <a:r>
              <a:rPr lang="en-US" altLang="zh-CN" sz="1400" dirty="0" smtClean="0"/>
              <a:t>8x16</a:t>
            </a:r>
            <a:r>
              <a:rPr lang="zh-CN" altLang="en-US" sz="1400" dirty="0" smtClean="0"/>
              <a:t>日视频存储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实时轨迹和状态监控</a:t>
            </a:r>
            <a:endParaRPr lang="en-US" altLang="zh-CN" sz="1400" dirty="0" smtClean="0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738422" y="2928934"/>
            <a:ext cx="1071570" cy="512763"/>
            <a:chOff x="659" y="932"/>
            <a:chExt cx="3010" cy="929"/>
          </a:xfrm>
        </p:grpSpPr>
        <p:sp>
          <p:nvSpPr>
            <p:cNvPr id="19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影</a:t>
              </a:r>
              <a:r>
                <a:rPr lang="zh-CN" altLang="en-US" sz="1400" dirty="0" smtClean="0">
                  <a:solidFill>
                    <a:schemeClr val="accent3"/>
                  </a:solidFill>
                </a:rPr>
                <a:t>像采集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4024306" y="2928934"/>
            <a:ext cx="1071570" cy="512763"/>
            <a:chOff x="659" y="932"/>
            <a:chExt cx="3010" cy="929"/>
          </a:xfrm>
        </p:grpSpPr>
        <p:sp>
          <p:nvSpPr>
            <p:cNvPr id="24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</a:t>
              </a:r>
              <a:r>
                <a:rPr lang="zh-CN" altLang="en-US" sz="1400" dirty="0" smtClean="0">
                  <a:solidFill>
                    <a:schemeClr val="accent3"/>
                  </a:solidFill>
                </a:rPr>
                <a:t>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26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5595964" y="1928802"/>
            <a:ext cx="3071812" cy="16319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99CCFF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 eaLnBrk="0" hangingPunct="0"/>
            <a:r>
              <a:rPr lang="zh-CN" altLang="en-US" sz="1600" b="1" dirty="0" smtClean="0">
                <a:solidFill>
                  <a:schemeClr val="accent5">
                    <a:lumMod val="25000"/>
                  </a:schemeClr>
                </a:solidFill>
                <a:latin typeface="Arial Narrow" pitchFamily="34" charset="0"/>
              </a:rPr>
              <a:t>终端管理平台</a:t>
            </a:r>
            <a:endParaRPr lang="en-US" altLang="zh-CN" sz="1600" b="1" dirty="0">
              <a:solidFill>
                <a:schemeClr val="accent5">
                  <a:lumMod val="25000"/>
                </a:schemeClr>
              </a:solidFill>
              <a:latin typeface="Arial Narrow" pitchFamily="34" charset="0"/>
            </a:endParaRPr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作业区域调度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远程监控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数据维护规划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设备管理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en-US" altLang="zh-CN" sz="1400" dirty="0" smtClean="0"/>
              <a:t>…</a:t>
            </a: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30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20" y="2857496"/>
            <a:ext cx="625475" cy="504825"/>
          </a:xfrm>
          <a:prstGeom prst="rect">
            <a:avLst/>
          </a:prstGeom>
          <a:noFill/>
        </p:spPr>
      </p:pic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7239016" y="2143116"/>
            <a:ext cx="1285884" cy="512763"/>
            <a:chOff x="659" y="932"/>
            <a:chExt cx="3010" cy="929"/>
          </a:xfrm>
        </p:grpSpPr>
        <p:sp>
          <p:nvSpPr>
            <p:cNvPr id="32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400" dirty="0" smtClean="0">
                  <a:solidFill>
                    <a:schemeClr val="accent3"/>
                  </a:solidFill>
                </a:rPr>
                <a:t>服务器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34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3667116" y="3214686"/>
            <a:ext cx="358614" cy="1263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形状 40"/>
          <p:cNvCxnSpPr>
            <a:endCxn id="30" idx="1"/>
          </p:cNvCxnSpPr>
          <p:nvPr/>
        </p:nvCxnSpPr>
        <p:spPr bwMode="auto">
          <a:xfrm rot="16200000" flipH="1">
            <a:off x="7470000" y="2769388"/>
            <a:ext cx="466727" cy="214314"/>
          </a:xfrm>
          <a:prstGeom prst="bentConnector2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953396" y="329487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gray">
          <a:xfrm>
            <a:off x="5024438" y="1714488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gray">
          <a:xfrm rot="10800000">
            <a:off x="5024438" y="3357562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238356" y="4071942"/>
            <a:ext cx="6572296" cy="200026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/>
          <a:lstStyle/>
          <a:p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影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像系统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4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43" y="4495812"/>
            <a:ext cx="625475" cy="504825"/>
          </a:xfrm>
          <a:prstGeom prst="rect">
            <a:avLst/>
          </a:prstGeom>
          <a:noFill/>
        </p:spPr>
      </p:pic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6524635" y="4487874"/>
            <a:ext cx="1071570" cy="512763"/>
            <a:chOff x="659" y="932"/>
            <a:chExt cx="3010" cy="929"/>
          </a:xfrm>
        </p:grpSpPr>
        <p:sp>
          <p:nvSpPr>
            <p:cNvPr id="6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</a:t>
              </a:r>
              <a:r>
                <a:rPr lang="zh-CN" altLang="en-US" sz="1400" dirty="0" smtClean="0">
                  <a:solidFill>
                    <a:schemeClr val="accent3"/>
                  </a:solidFill>
                </a:rPr>
                <a:t>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14"/>
          <p:cNvGrpSpPr>
            <a:grpSpLocks/>
          </p:cNvGrpSpPr>
          <p:nvPr/>
        </p:nvGrpSpPr>
        <p:grpSpPr bwMode="auto">
          <a:xfrm>
            <a:off x="5238751" y="4487874"/>
            <a:ext cx="1071570" cy="512763"/>
            <a:chOff x="659" y="932"/>
            <a:chExt cx="3010" cy="929"/>
          </a:xfrm>
        </p:grpSpPr>
        <p:sp>
          <p:nvSpPr>
            <p:cNvPr id="6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</a:t>
              </a:r>
              <a:r>
                <a:rPr lang="zh-CN" altLang="en-US" sz="1400" dirty="0" smtClean="0">
                  <a:solidFill>
                    <a:schemeClr val="accent3"/>
                  </a:solidFill>
                </a:rPr>
                <a:t>储节点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14"/>
          <p:cNvGrpSpPr>
            <a:grpSpLocks/>
          </p:cNvGrpSpPr>
          <p:nvPr/>
        </p:nvGrpSpPr>
        <p:grpSpPr bwMode="auto">
          <a:xfrm>
            <a:off x="5238751" y="5286389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200" dirty="0" smtClean="0">
                  <a:solidFill>
                    <a:schemeClr val="accent3"/>
                  </a:solidFill>
                </a:rPr>
                <a:t>管理控制台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14"/>
          <p:cNvGrpSpPr>
            <a:grpSpLocks/>
          </p:cNvGrpSpPr>
          <p:nvPr/>
        </p:nvGrpSpPr>
        <p:grpSpPr bwMode="auto">
          <a:xfrm>
            <a:off x="6524635" y="5273692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dirty="0" smtClean="0">
                  <a:solidFill>
                    <a:schemeClr val="accent3"/>
                  </a:solidFill>
                </a:rPr>
                <a:t>SDK</a:t>
              </a:r>
              <a:r>
                <a:rPr lang="zh-CN" altLang="en-US" sz="1200" dirty="0" smtClean="0">
                  <a:solidFill>
                    <a:schemeClr val="accent3"/>
                  </a:solidFill>
                </a:rPr>
                <a:t>接口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9"/>
          <p:cNvSpPr txBox="1">
            <a:spLocks noChangeArrowheads="1"/>
          </p:cNvSpPr>
          <p:nvPr/>
        </p:nvSpPr>
        <p:spPr bwMode="auto">
          <a:xfrm>
            <a:off x="2381232" y="4500570"/>
            <a:ext cx="23876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集中管理、海量存</a:t>
            </a:r>
            <a:r>
              <a:rPr lang="zh-CN" altLang="en-US" sz="1400" dirty="0" smtClean="0"/>
              <a:t>储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兼容</a:t>
            </a:r>
            <a:r>
              <a:rPr lang="zh-CN" altLang="en-US" sz="1400" dirty="0" smtClean="0"/>
              <a:t>作业存储方式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提</a:t>
            </a:r>
            <a:r>
              <a:rPr lang="zh-CN" altLang="en-US" sz="1400" dirty="0" smtClean="0"/>
              <a:t>供外部系统访问影像的编</a:t>
            </a:r>
            <a:r>
              <a:rPr lang="zh-CN" altLang="en-US" sz="1400" dirty="0" smtClean="0"/>
              <a:t>程接口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 dirty="0" smtClean="0">
                <a:solidFill>
                  <a:srgbClr val="000000"/>
                </a:solidFill>
                <a:latin typeface="Arial Narrow" pitchFamily="34" charset="0"/>
              </a:rPr>
              <a:t>….</a:t>
            </a:r>
          </a:p>
        </p:txBody>
      </p:sp>
      <p:cxnSp>
        <p:nvCxnSpPr>
          <p:cNvPr id="90" name="直接连接符 89"/>
          <p:cNvCxnSpPr/>
          <p:nvPr/>
        </p:nvCxnSpPr>
        <p:spPr bwMode="auto">
          <a:xfrm rot="5400000">
            <a:off x="5596735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5738817" y="5143513"/>
            <a:ext cx="221457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>
            <a:off x="7881957" y="5072075"/>
            <a:ext cx="14287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rot="5400000">
            <a:off x="6881031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930353" y="495334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gray">
          <a:xfrm flipV="1">
            <a:off x="6624654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gray">
          <a:xfrm flipV="1">
            <a:off x="3481382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3.1.1.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高清画质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达到</a:t>
            </a:r>
            <a:r>
              <a:rPr lang="en-US" altLang="zh-CN" sz="1200" b="0" dirty="0" smtClean="0"/>
              <a:t>1080p 25fps</a:t>
            </a:r>
            <a:r>
              <a:rPr lang="zh-CN" altLang="en-US" sz="1200" b="0" dirty="0" smtClean="0"/>
              <a:t>效果，</a:t>
            </a:r>
            <a:r>
              <a:rPr lang="en-US" altLang="zh-CN" sz="1200" b="0" dirty="0" smtClean="0"/>
              <a:t> </a:t>
            </a:r>
            <a:r>
              <a:rPr lang="zh-CN" altLang="en-US" sz="1200" b="0" dirty="0" smtClean="0"/>
              <a:t>满足内业作业对道路、路牌、交通标志清晰识别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大容量、长时间存储</a:t>
            </a:r>
            <a:r>
              <a:rPr lang="en-US" altLang="zh-CN" sz="1200" b="0" dirty="0" smtClean="0"/>
              <a:t>: </a:t>
            </a:r>
            <a:r>
              <a:rPr lang="zh-CN" altLang="en-US" sz="1200" b="0" dirty="0" smtClean="0"/>
              <a:t>  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</a:t>
            </a:r>
            <a:r>
              <a:rPr lang="en-US" altLang="zh-CN" sz="1200" b="0" dirty="0" smtClean="0"/>
              <a:t> </a:t>
            </a:r>
            <a:r>
              <a:rPr lang="en-US" altLang="zh-CN" sz="1200" b="0" dirty="0" smtClean="0"/>
              <a:t>x 16</a:t>
            </a:r>
            <a:r>
              <a:rPr lang="zh-CN" altLang="en-US" sz="1200" b="0" dirty="0" smtClean="0"/>
              <a:t>天存储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实时监控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通过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网络实时传递轨迹和设备运行状态到中心管理平台便于统一管理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采集调度： 中心平台下发区域采集策略到设备，设备根据策略启、停录像，保证存储空间最大利用率和降低存储卡写损耗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集成</a:t>
            </a:r>
            <a:r>
              <a:rPr lang="zh-CN" altLang="en-US" sz="1200" b="0" dirty="0" smtClean="0"/>
              <a:t>度： 设备模块和功能高度集成，电源、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、存储、天线等模块设计合理，尽量降低与外部设备的耦合度。体积小便与安装和日常维护工作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</a:t>
            </a:r>
            <a:r>
              <a:rPr lang="zh-CN" altLang="en-US" sz="1200" b="0" dirty="0" smtClean="0"/>
              <a:t>全和稳定性： 设备工作温度 </a:t>
            </a:r>
            <a:r>
              <a:rPr lang="en-US" altLang="zh-CN" sz="1200" b="0" dirty="0" smtClean="0"/>
              <a:t>-10 ~60</a:t>
            </a:r>
            <a:r>
              <a:rPr lang="zh-CN" altLang="en-US" sz="1200" b="0" dirty="0" smtClean="0"/>
              <a:t>；</a:t>
            </a:r>
            <a:r>
              <a:rPr lang="zh-CN" altLang="en-US" sz="1200" b="0" dirty="0" smtClean="0"/>
              <a:t>硬件和软件工作稳定；模具和支架设计合理，不能有明显的缝隙和松动现象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207170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200" b="0" dirty="0" smtClean="0"/>
              <a:t>目前市场没有完全满足采集需求的现成设备</a:t>
            </a:r>
            <a:r>
              <a:rPr lang="zh-CN" altLang="en-US" sz="1200" b="0" dirty="0" smtClean="0"/>
              <a:t>。</a:t>
            </a:r>
            <a:r>
              <a:rPr lang="zh-CN" altLang="en-US" sz="1200" b="0" dirty="0" smtClean="0"/>
              <a:t>行业使用的车载</a:t>
            </a:r>
            <a:r>
              <a:rPr lang="en-US" altLang="zh-CN" sz="1200" b="0" dirty="0" smtClean="0"/>
              <a:t>DVR</a:t>
            </a:r>
            <a:r>
              <a:rPr lang="zh-CN" altLang="en-US" sz="1200" b="0" dirty="0" smtClean="0"/>
              <a:t>设备画质最能支持到</a:t>
            </a:r>
            <a:r>
              <a:rPr lang="en-US" altLang="zh-CN" sz="1200" b="0" dirty="0" smtClean="0"/>
              <a:t>D1</a:t>
            </a:r>
            <a:r>
              <a:rPr lang="zh-CN" altLang="en-US" sz="1200" b="0" dirty="0" smtClean="0"/>
              <a:t>效果，但不能达到内业作业要求；达到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高清度、且具有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、大存储容量的设备少之又少，</a:t>
            </a:r>
            <a:r>
              <a:rPr lang="en-US" altLang="zh-CN" sz="1200" b="0" dirty="0" smtClean="0"/>
              <a:t>DOD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是唯一一款满足要求的设备。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是专为消费市场设计的产品，其不足之处在于</a:t>
            </a:r>
            <a:r>
              <a:rPr lang="en-US" altLang="zh-CN" sz="1200" b="0" dirty="0" smtClean="0"/>
              <a:t>:  </a:t>
            </a:r>
          </a:p>
          <a:p>
            <a:pPr>
              <a:buNone/>
            </a:pPr>
            <a:r>
              <a:rPr lang="en-US" altLang="zh-CN" sz="1200" b="0" dirty="0" smtClean="0"/>
              <a:t>	1.</a:t>
            </a:r>
            <a:r>
              <a:rPr lang="zh-CN" altLang="en-US" sz="1200" b="0" dirty="0" smtClean="0"/>
              <a:t>无主机时钟，接收</a:t>
            </a:r>
            <a:r>
              <a:rPr lang="en-US" altLang="zh-CN" sz="1200" b="0" dirty="0" err="1" smtClean="0"/>
              <a:t>gps</a:t>
            </a:r>
            <a:r>
              <a:rPr lang="zh-CN" altLang="en-US" sz="1200" b="0" dirty="0" smtClean="0"/>
              <a:t>时间作为主机时间</a:t>
            </a:r>
            <a:r>
              <a:rPr lang="en-US" altLang="zh-CN" sz="1200" b="0" dirty="0" smtClean="0"/>
              <a:t>	3.</a:t>
            </a:r>
            <a:r>
              <a:rPr lang="zh-CN" altLang="en-US" sz="1200" b="0" dirty="0" smtClean="0"/>
              <a:t>单一的存储卡，最大</a:t>
            </a:r>
            <a:r>
              <a:rPr lang="zh-CN" altLang="en-US" sz="1200" b="0" dirty="0" smtClean="0"/>
              <a:t>支</a:t>
            </a:r>
            <a:r>
              <a:rPr lang="zh-CN" altLang="en-US" sz="1200" b="0" dirty="0" smtClean="0"/>
              <a:t>持</a:t>
            </a:r>
            <a:r>
              <a:rPr lang="en-US" altLang="zh-CN" sz="1200" b="0" dirty="0" smtClean="0"/>
              <a:t>32G</a:t>
            </a:r>
            <a:r>
              <a:rPr lang="zh-CN" altLang="en-US" sz="1200" b="0" dirty="0" smtClean="0"/>
              <a:t>，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单卡支持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小时影像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en-US" altLang="zh-CN" sz="1200" b="0" dirty="0" smtClean="0"/>
              <a:t>2.</a:t>
            </a:r>
            <a:r>
              <a:rPr lang="zh-CN" altLang="en-US" sz="1200" b="0" dirty="0" smtClean="0"/>
              <a:t>无</a:t>
            </a:r>
            <a:r>
              <a:rPr lang="zh-CN" altLang="en-US" sz="1200" b="0" dirty="0" smtClean="0"/>
              <a:t>法配置录像启、停时间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上电工作</a:t>
            </a:r>
            <a:r>
              <a:rPr lang="en-US" altLang="zh-CN" sz="1200" b="0" dirty="0" smtClean="0"/>
              <a:t>)	4.</a:t>
            </a:r>
            <a:r>
              <a:rPr lang="zh-CN" altLang="en-US" sz="1200" b="0" dirty="0" smtClean="0"/>
              <a:t>封闭系统，无法开发、应用接口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3786190"/>
            <a:ext cx="27143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6" y="3643314"/>
            <a:ext cx="4071967" cy="226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881298" y="3429000"/>
            <a:ext cx="4000528" cy="2857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1920 x 1080@30FPS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FULL HD video resolution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Loop recording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USB data reader 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Wide vision angle 120 degree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Support to 64GB Micro SD card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engine started, video recording starts 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AV OUT or HDMI output, USB data reader mode available.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GPS logger in GPS Google earth map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Collision Data protection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Re-play video data via IR remote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Infrared Laser proofread : for checking the view angle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Quick data deletion hole operation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Stop voice recording function: press pause button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of voice recording( 1 minutes) it will stop voice record. 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After 1 minutes, start voice record again.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speed and time &amp; Date on video.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472" y="600076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 u="sng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DOG  </a:t>
            </a:r>
            <a:r>
              <a:rPr lang="en-US" sz="900" b="1" u="sng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GS600</a:t>
            </a:r>
            <a:endParaRPr lang="en-US" sz="900" b="1" u="sng" kern="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570" y="2928934"/>
            <a:ext cx="1143008" cy="9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428736"/>
            <a:ext cx="3571900" cy="2786082"/>
          </a:xfrm>
        </p:spPr>
        <p:txBody>
          <a:bodyPr/>
          <a:lstStyle/>
          <a:p>
            <a:pPr>
              <a:buNone/>
            </a:pP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解决了高清影像质量问题，开发扩展卡来增加采集管理功能，并将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和扩展卡等部件整合成一个独立采集终端设备。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扩展</a:t>
            </a:r>
            <a:r>
              <a:rPr lang="zh-CN" altLang="en-US" sz="1200" b="0" dirty="0" smtClean="0"/>
              <a:t>卡模块构成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1.GPS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远程实时轨迹监控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2.GSM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提</a:t>
            </a:r>
            <a:r>
              <a:rPr lang="zh-CN" altLang="en-US" sz="1200" b="0" dirty="0" smtClean="0"/>
              <a:t>供</a:t>
            </a:r>
            <a:r>
              <a:rPr lang="zh-CN" altLang="en-US" sz="1200" b="0" dirty="0" smtClean="0"/>
              <a:t>中心平台通信链路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3.MCU:  	</a:t>
            </a:r>
            <a:r>
              <a:rPr lang="zh-CN" altLang="en-US" sz="1200" b="0" dirty="0" smtClean="0"/>
              <a:t>控制处理器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4.SD ARRAY</a:t>
            </a:r>
            <a:r>
              <a:rPr lang="zh-CN" altLang="en-US" sz="1200" b="0" dirty="0" smtClean="0"/>
              <a:t>： </a:t>
            </a:r>
            <a:r>
              <a:rPr lang="zh-CN" altLang="en-US" sz="1200" b="0" dirty="0" smtClean="0"/>
              <a:t>存</a:t>
            </a:r>
            <a:r>
              <a:rPr lang="zh-CN" altLang="en-US" sz="1200" b="0" dirty="0" smtClean="0"/>
              <a:t>储卡整列，桥接到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存储</a:t>
            </a:r>
            <a:r>
              <a:rPr lang="zh-CN" altLang="en-US" sz="1200" b="0" dirty="0" smtClean="0"/>
              <a:t>接口，用于海量存储影像数据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20" y="1928802"/>
            <a:ext cx="17783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3198" y="1432928"/>
            <a:ext cx="1928826" cy="156744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8488" y="637912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7380" y="414338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</a:t>
            </a:r>
            <a:r>
              <a:rPr lang="zh-CN" altLang="en-US" dirty="0" smtClean="0"/>
              <a:t>集终端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4570" y="2285992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4167182" y="1285860"/>
            <a:ext cx="4786346" cy="27860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239148" y="442177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96074" y="158036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206" y="3366315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4570" y="378619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7182" y="4690600"/>
            <a:ext cx="2143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8" y="4643446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68" y="2643182"/>
            <a:ext cx="927840" cy="686151"/>
          </a:xfrm>
          <a:prstGeom prst="rect">
            <a:avLst/>
          </a:prstGeom>
          <a:noFill/>
        </p:spPr>
      </p:pic>
      <p:pic>
        <p:nvPicPr>
          <p:cNvPr id="23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1958" y="2285992"/>
            <a:ext cx="927840" cy="686151"/>
          </a:xfrm>
          <a:prstGeom prst="rect">
            <a:avLst/>
          </a:prstGeom>
          <a:noFill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654" y="4357694"/>
            <a:ext cx="39248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/>
              <a:t>3.1.3.</a:t>
            </a:r>
            <a:r>
              <a:rPr lang="zh-CN" altLang="en-US" sz="1600" dirty="0" smtClean="0"/>
              <a:t>系</a:t>
            </a:r>
            <a:r>
              <a:rPr lang="zh-CN" altLang="en-US" sz="1600" dirty="0" smtClean="0"/>
              <a:t>统软件构成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400" b="0" dirty="0" smtClean="0"/>
              <a:t>1</a:t>
            </a:r>
            <a:r>
              <a:rPr lang="en-US" altLang="zh-CN" sz="1400" b="0" dirty="0" smtClean="0"/>
              <a:t>.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主机控制软件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	NXP LPC2300 , </a:t>
            </a:r>
            <a:r>
              <a:rPr lang="en-US" sz="1200" dirty="0" err="1" smtClean="0"/>
              <a:t>uC</a:t>
            </a:r>
            <a:r>
              <a:rPr lang="en-US" sz="1200" dirty="0" smtClean="0"/>
              <a:t>/OS-II</a:t>
            </a:r>
          </a:p>
          <a:p>
            <a:pPr>
              <a:buNone/>
            </a:pPr>
            <a:r>
              <a:rPr lang="zh-CN" altLang="en-US" sz="1200" b="0" dirty="0" smtClean="0"/>
              <a:t>功</a:t>
            </a:r>
            <a:r>
              <a:rPr lang="zh-CN" altLang="en-US" sz="1200" b="0" dirty="0" smtClean="0"/>
              <a:t>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电源管理</a:t>
            </a:r>
            <a:r>
              <a:rPr lang="en-US" altLang="zh-CN" sz="1200" b="0" dirty="0" smtClean="0"/>
              <a:t>:    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供电，控制其是否进入工作状态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存储管理： 调度每天的存储录像到不同的</a:t>
            </a:r>
            <a:r>
              <a:rPr lang="en-US" altLang="zh-CN" sz="1200" b="0" dirty="0" err="1" smtClean="0"/>
              <a:t>sd</a:t>
            </a:r>
            <a:r>
              <a:rPr lang="zh-CN" altLang="en-US" sz="1200" b="0" dirty="0" smtClean="0"/>
              <a:t>阵</a:t>
            </a:r>
            <a:r>
              <a:rPr lang="zh-CN" altLang="en-US" sz="1200" b="0" dirty="0" smtClean="0"/>
              <a:t>列槽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en-US" altLang="zh-CN" sz="1200" b="0" dirty="0" smtClean="0"/>
              <a:t>RF</a:t>
            </a:r>
            <a:r>
              <a:rPr lang="zh-CN" altLang="en-US" sz="1200" b="0" dirty="0" smtClean="0"/>
              <a:t>控制：    通过红外控制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录像启、停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策略管理</a:t>
            </a:r>
            <a:r>
              <a:rPr lang="en-US" altLang="zh-CN" sz="1200" b="0" dirty="0" smtClean="0"/>
              <a:t>:   </a:t>
            </a:r>
            <a:r>
              <a:rPr lang="zh-CN" altLang="en-US" sz="1200" b="0" dirty="0" smtClean="0"/>
              <a:t>连接中心平台，获取配置录像策略，控制设备录像行为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系</a:t>
            </a:r>
            <a:r>
              <a:rPr lang="zh-CN" altLang="en-US" sz="1200" b="0" dirty="0" smtClean="0"/>
              <a:t>统管理： 主机状态监控、轨迹上报、异常报警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2. </a:t>
            </a:r>
            <a:r>
              <a:rPr lang="zh-CN" altLang="en-US" sz="1400" b="0" dirty="0" smtClean="0"/>
              <a:t>平台服务系统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WINDOWS2003 SERVER ,</a:t>
            </a:r>
            <a:r>
              <a:rPr lang="zh-CN" altLang="en-US" sz="1200" b="0" dirty="0" smtClean="0"/>
              <a:t>公网</a:t>
            </a:r>
            <a:r>
              <a:rPr lang="en-US" altLang="zh-CN" sz="1200" b="0" dirty="0" err="1" smtClean="0"/>
              <a:t>Ip</a:t>
            </a:r>
            <a:r>
              <a:rPr lang="zh-CN" altLang="en-US" sz="1200" b="0" dirty="0" smtClean="0"/>
              <a:t>地址</a:t>
            </a:r>
            <a:r>
              <a:rPr lang="en-US" altLang="zh-CN" sz="1200" b="0" dirty="0" smtClean="0"/>
              <a:t>,Sqlserver2005, 8G</a:t>
            </a:r>
            <a:r>
              <a:rPr lang="zh-CN" altLang="en-US" sz="1200" b="0" dirty="0" smtClean="0"/>
              <a:t>内存 </a:t>
            </a:r>
            <a:r>
              <a:rPr lang="en-US" altLang="zh-CN" sz="1200" b="0" dirty="0" smtClean="0"/>
              <a:t>1T</a:t>
            </a:r>
            <a:r>
              <a:rPr lang="zh-CN" altLang="en-US" sz="1200" b="0" dirty="0" smtClean="0"/>
              <a:t>硬盘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功</a:t>
            </a:r>
            <a:r>
              <a:rPr lang="zh-CN" altLang="en-US" sz="1200" b="0" dirty="0" smtClean="0"/>
              <a:t>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终端管理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添加、删除、修改维护终端设备信息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策略管理</a:t>
            </a:r>
            <a:r>
              <a:rPr lang="en-US" altLang="zh-CN" sz="1100" b="0" dirty="0" smtClean="0"/>
              <a:t>:  </a:t>
            </a:r>
            <a:r>
              <a:rPr lang="zh-CN" altLang="en-US" sz="1100" b="0" dirty="0" smtClean="0"/>
              <a:t>根据历史采集轨迹，分析和规划出合理的采集路段和区域，形成计划并下发到终端设备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监控管理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记录终端的</a:t>
            </a:r>
            <a:r>
              <a:rPr lang="en-US" altLang="zh-CN" sz="1100" b="0" dirty="0" err="1" smtClean="0"/>
              <a:t>gps</a:t>
            </a:r>
            <a:r>
              <a:rPr lang="zh-CN" altLang="en-US" sz="1100" b="0" dirty="0" smtClean="0"/>
              <a:t>轨迹和运行状态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357298"/>
            <a:ext cx="3571900" cy="3571900"/>
          </a:xfrm>
        </p:spPr>
        <p:txBody>
          <a:bodyPr/>
          <a:lstStyle/>
          <a:p>
            <a:r>
              <a:rPr lang="en-US" altLang="zh-CN" sz="1600" dirty="0" smtClean="0"/>
              <a:t>3.1.4.</a:t>
            </a:r>
            <a:r>
              <a:rPr lang="zh-CN" altLang="en-US" sz="1600" dirty="0" smtClean="0"/>
              <a:t>成本估算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b="0" dirty="0" smtClean="0"/>
              <a:t>简单估算单设备成本</a:t>
            </a:r>
            <a:r>
              <a:rPr lang="en-US" altLang="zh-CN" sz="1400" b="0" dirty="0" smtClean="0"/>
              <a:t>7000</a:t>
            </a:r>
          </a:p>
          <a:p>
            <a:pPr>
              <a:buNone/>
            </a:pPr>
            <a:r>
              <a:rPr lang="zh-CN" altLang="en-US" sz="1400" b="0" dirty="0" smtClean="0"/>
              <a:t>不包括模具设计生产、扩展卡研发生产费用</a:t>
            </a:r>
            <a:endParaRPr lang="zh-CN" altLang="en-US" sz="1400" b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67248" y="2243072"/>
          <a:ext cx="4357718" cy="201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00198"/>
                <a:gridCol w="642942"/>
                <a:gridCol w="642942"/>
                <a:gridCol w="1571636"/>
              </a:tblGrid>
              <a:tr h="29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名称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价格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总价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GS600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扩展控制卡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TF</a:t>
                      </a:r>
                      <a:r>
                        <a:rPr lang="zh-CN" altLang="en-US" sz="1600" dirty="0" smtClean="0"/>
                        <a:t>卡 </a:t>
                      </a:r>
                      <a:r>
                        <a:rPr lang="en-US" altLang="zh-CN" sz="1600" dirty="0" smtClean="0"/>
                        <a:t>32G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4800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模具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 gridSpan="3">
                  <a:txBody>
                    <a:bodyPr/>
                    <a:lstStyle/>
                    <a:p>
                      <a:r>
                        <a:rPr lang="zh-CN" altLang="en-US" sz="1600" dirty="0" smtClean="0"/>
                        <a:t>合计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7000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8884" y="43862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采集终端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64945</TotalTime>
  <Words>1962</Words>
  <Application>Microsoft Office PowerPoint</Application>
  <PresentationFormat>A4 纸张(210x297 毫米)</PresentationFormat>
  <Paragraphs>278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2_Autonavi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DVR项目阶段性报告 (2011.11 – 2012.2)</vt:lpstr>
      <vt:lpstr>幻灯片 13</vt:lpstr>
      <vt:lpstr>幻灯片 14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6764</cp:revision>
  <dcterms:created xsi:type="dcterms:W3CDTF">2005-11-05T03:08:08Z</dcterms:created>
  <dcterms:modified xsi:type="dcterms:W3CDTF">2012-02-21T09:02:57Z</dcterms:modified>
</cp:coreProperties>
</file>