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94660"/>
  </p:normalViewPr>
  <p:slideViewPr>
    <p:cSldViewPr>
      <p:cViewPr>
        <p:scale>
          <a:sx n="66" d="100"/>
          <a:sy n="66" d="100"/>
        </p:scale>
        <p:origin x="-1308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0BB17-F2BE-46A3-A8AA-1BB812DCA463}" type="datetimeFigureOut">
              <a:rPr lang="zh-CN" altLang="en-US" smtClean="0"/>
              <a:t>2013-2-18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6554D-8235-4DBE-A7DC-48F216022A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165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14CA-8DD2-48C2-8D47-CF66B36775EF}" type="datetime1">
              <a:rPr lang="zh-CN" altLang="en-US" smtClean="0"/>
              <a:t>2013-2-18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上海全格信息科技有限公司</a:t>
            </a:r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8695-7BC5-4363-ABF6-262A9644A0E6}" type="datetime1">
              <a:rPr lang="zh-CN" altLang="en-US" smtClean="0"/>
              <a:t>2013-2-18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上海全格信息科技有限公司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D61DD-0F27-47AF-BE35-FE9E3731762B}" type="datetime1">
              <a:rPr lang="zh-CN" altLang="en-US" smtClean="0"/>
              <a:t>2013-2-18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上海全格信息科技有限公司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7389-EA71-43B9-BB64-C482B7F6EAC7}" type="datetime1">
              <a:rPr lang="zh-CN" altLang="en-US" smtClean="0"/>
              <a:t>2013-2-18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上海全格信息科技有限公司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CB1E-0454-42E3-977B-835EC1945797}" type="datetime1">
              <a:rPr lang="zh-CN" altLang="en-US" smtClean="0"/>
              <a:t>2013-2-18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上海全格信息科技有限公司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9DC36-E5C5-45A4-B9C2-D50836D7C783}" type="datetime1">
              <a:rPr lang="zh-CN" altLang="en-US" smtClean="0"/>
              <a:t>2013-2-18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上海全格信息科技有限公司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ECA-F380-413E-919B-804398D579FD}" type="datetime1">
              <a:rPr lang="zh-CN" altLang="en-US" smtClean="0"/>
              <a:t>2013-2-18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上海全格信息科技有限公司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13FB3-CE02-465F-98E6-6CECE1F2589F}" type="datetime1">
              <a:rPr lang="zh-CN" altLang="en-US" smtClean="0"/>
              <a:t>2013-2-18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上海全格信息科技有限公司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FBF3-46E1-4B49-808B-D476AFBF8DD6}" type="datetime1">
              <a:rPr lang="zh-CN" altLang="en-US" smtClean="0"/>
              <a:t>2013-2-18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上海全格信息科技有限公司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8E6AF-944D-442C-A416-AD6113EBAD44}" type="datetime1">
              <a:rPr lang="zh-CN" altLang="en-US" smtClean="0"/>
              <a:t>2013-2-18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上海全格信息科技有限公司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F79E-F330-4546-8931-73EA3E21FEE7}" type="datetime1">
              <a:rPr lang="zh-CN" altLang="en-US" smtClean="0"/>
              <a:t>2013-2-18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上海全格信息科技有限公司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0000"/>
                <a:satMod val="400000"/>
              </a:schemeClr>
            </a:gs>
            <a:gs pos="84000">
              <a:schemeClr val="accent6">
                <a:lumMod val="60000"/>
                <a:lumOff val="40000"/>
              </a:schemeClr>
            </a:gs>
            <a:gs pos="100000">
              <a:schemeClr val="bg2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99ADDF3-3D25-4477-8641-66515A7E7A22}" type="datetime1">
              <a:rPr lang="zh-CN" altLang="en-US" smtClean="0"/>
              <a:t>2013-2-18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zh-CN" altLang="en-US" smtClean="0"/>
              <a:t>上海全格信息科技有限公司</a:t>
            </a:r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9098" y="2508956"/>
            <a:ext cx="41044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      发票导出</a:t>
            </a:r>
            <a:endParaRPr lang="en-US" altLang="zh-CN" sz="3200" b="1" dirty="0"/>
          </a:p>
          <a:p>
            <a:r>
              <a:rPr lang="en-US" altLang="zh-CN" sz="3200" b="1" dirty="0" smtClean="0"/>
              <a:t>      </a:t>
            </a:r>
            <a:r>
              <a:rPr lang="zh-CN" altLang="en-US" sz="2000" b="1" dirty="0" smtClean="0"/>
              <a:t>进项认证版 </a:t>
            </a:r>
            <a:r>
              <a:rPr lang="en-US" altLang="zh-CN" sz="2000" b="1" dirty="0" smtClean="0"/>
              <a:t>V </a:t>
            </a:r>
            <a:r>
              <a:rPr lang="en-US" altLang="zh-CN" sz="3200" b="1" dirty="0" smtClean="0"/>
              <a:t>1.0</a:t>
            </a:r>
            <a:endParaRPr lang="zh-CN" altLang="en-US" sz="3200" b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59832" y="6309320"/>
            <a:ext cx="3352800" cy="365125"/>
          </a:xfrm>
        </p:spPr>
        <p:txBody>
          <a:bodyPr/>
          <a:lstStyle/>
          <a:p>
            <a:r>
              <a:rPr lang="zh-CN" altLang="en-US" sz="1600" b="1" dirty="0" smtClean="0">
                <a:solidFill>
                  <a:schemeClr val="accent2">
                    <a:lumMod val="50000"/>
                  </a:schemeClr>
                </a:solidFill>
              </a:rPr>
              <a:t>上海全格信息科技有限公司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309320"/>
            <a:ext cx="762000" cy="365125"/>
          </a:xfrm>
        </p:spPr>
        <p:txBody>
          <a:bodyPr/>
          <a:lstStyle/>
          <a:p>
            <a:fld id="{0C913308-F349-4B6D-A68A-DD1791B4A57B}" type="slidenum">
              <a:rPr lang="zh-CN" altLang="en-US" sz="2400" b="1" smtClean="0"/>
              <a:t>1</a:t>
            </a:fld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6429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908720"/>
            <a:ext cx="835292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/>
              <a:t>系统简介</a:t>
            </a:r>
          </a:p>
          <a:p>
            <a:r>
              <a:rPr lang="en-US" altLang="zh-CN" sz="2400" dirty="0" smtClean="0"/>
              <a:t>        </a:t>
            </a:r>
            <a:r>
              <a:rPr lang="zh-CN" altLang="zh-CN" sz="2400" dirty="0" smtClean="0"/>
              <a:t>通过</a:t>
            </a:r>
            <a:r>
              <a:rPr lang="zh-CN" altLang="zh-CN" sz="2400" dirty="0"/>
              <a:t>截屏技术实现增值税发票数据导出，并转换成税务进项发票认证导入数据，实现进项发票认证电子化，实时、高效的完成进行发票认证、汇总</a:t>
            </a:r>
            <a:r>
              <a:rPr lang="zh-CN" altLang="zh-CN" sz="2400" dirty="0" smtClean="0"/>
              <a:t>统计</a:t>
            </a:r>
            <a:r>
              <a:rPr lang="zh-CN" altLang="en-US" sz="2400" dirty="0" smtClean="0"/>
              <a:t>。</a:t>
            </a:r>
            <a:endParaRPr lang="zh-CN" altLang="zh-CN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zh-CN" altLang="zh-CN" sz="2400" dirty="0"/>
              <a:t>进项发票认证电子化：</a:t>
            </a:r>
          </a:p>
          <a:p>
            <a:r>
              <a:rPr lang="en-US" altLang="zh-CN" sz="2400" dirty="0" smtClean="0"/>
              <a:t>        </a:t>
            </a:r>
            <a:r>
              <a:rPr lang="zh-CN" altLang="zh-CN" sz="2400" dirty="0" smtClean="0"/>
              <a:t>增值税</a:t>
            </a:r>
            <a:r>
              <a:rPr lang="zh-CN" altLang="zh-CN" sz="2400" dirty="0"/>
              <a:t>防伪开票系统直接导出已开发票数据，导入认证系统；通过实现进项发票认证电子化，替代了目前进项发票手工扫描的过程，大大减少了进项发票认证</a:t>
            </a:r>
            <a:r>
              <a:rPr lang="zh-CN" altLang="zh-CN" sz="2400" dirty="0" smtClean="0"/>
              <a:t>工作量</a:t>
            </a:r>
            <a:r>
              <a:rPr lang="zh-CN" altLang="en-US" sz="2400" dirty="0"/>
              <a:t>。</a:t>
            </a:r>
            <a:endParaRPr lang="zh-CN" altLang="zh-CN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zh-CN" altLang="zh-CN" sz="2400" dirty="0"/>
              <a:t>实时、高效：</a:t>
            </a:r>
          </a:p>
          <a:p>
            <a:r>
              <a:rPr lang="en-US" altLang="zh-CN" sz="2400" dirty="0" smtClean="0"/>
              <a:t>        </a:t>
            </a:r>
            <a:r>
              <a:rPr lang="zh-CN" altLang="zh-CN" sz="2400" dirty="0" smtClean="0"/>
              <a:t>发票</a:t>
            </a:r>
            <a:r>
              <a:rPr lang="zh-CN" altLang="zh-CN" sz="2400" dirty="0"/>
              <a:t>开具后可实时导出进项认证数据，并可即时导入购方认证系统；可实时获得进项发票数据，有利于进项发票数据汇总、统计；为购销双方的发票数据传递提供了一个实时、高效、安全的通道。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59832" y="6309320"/>
            <a:ext cx="3352800" cy="365125"/>
          </a:xfrm>
        </p:spPr>
        <p:txBody>
          <a:bodyPr/>
          <a:lstStyle/>
          <a:p>
            <a:r>
              <a:rPr lang="zh-CN" altLang="en-US" sz="1600" b="1" dirty="0" smtClean="0">
                <a:solidFill>
                  <a:schemeClr val="accent2">
                    <a:lumMod val="50000"/>
                  </a:schemeClr>
                </a:solidFill>
              </a:rPr>
              <a:t>上海全格信息科技有限公司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309320"/>
            <a:ext cx="762000" cy="365125"/>
          </a:xfrm>
        </p:spPr>
        <p:txBody>
          <a:bodyPr/>
          <a:lstStyle/>
          <a:p>
            <a:fld id="{0C913308-F349-4B6D-A68A-DD1791B4A57B}" type="slidenum">
              <a:rPr lang="zh-CN" altLang="en-US" sz="2400" b="1" smtClean="0"/>
              <a:t>2</a:t>
            </a:fld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77339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59832" y="6309320"/>
            <a:ext cx="3352800" cy="365125"/>
          </a:xfrm>
        </p:spPr>
        <p:txBody>
          <a:bodyPr/>
          <a:lstStyle/>
          <a:p>
            <a:r>
              <a:rPr lang="zh-CN" altLang="en-US" sz="1600" b="1" dirty="0" smtClean="0">
                <a:solidFill>
                  <a:schemeClr val="accent2">
                    <a:lumMod val="50000"/>
                  </a:schemeClr>
                </a:solidFill>
              </a:rPr>
              <a:t>上海全格信息科技有限公司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309320"/>
            <a:ext cx="762000" cy="365125"/>
          </a:xfrm>
        </p:spPr>
        <p:txBody>
          <a:bodyPr/>
          <a:lstStyle/>
          <a:p>
            <a:fld id="{0C913308-F349-4B6D-A68A-DD1791B4A57B}" type="slidenum">
              <a:rPr lang="zh-CN" altLang="en-US" sz="2400" b="1" smtClean="0"/>
              <a:t>3</a:t>
            </a:fld>
            <a:endParaRPr lang="zh-CN" altLang="en-US" sz="2400" b="1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255478"/>
              </p:ext>
            </p:extLst>
          </p:nvPr>
        </p:nvGraphicFramePr>
        <p:xfrm>
          <a:off x="251520" y="1268760"/>
          <a:ext cx="8258175" cy="4164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r:id="rId3" imgW="8256651" imgH="3287649" progId="Visio.Drawing.11">
                  <p:embed/>
                </p:oleObj>
              </mc:Choice>
              <mc:Fallback>
                <p:oleObj r:id="rId3" imgW="8256651" imgH="328764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268760"/>
                        <a:ext cx="8258175" cy="41644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733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870" y="620688"/>
            <a:ext cx="8361594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系统流程</a:t>
            </a:r>
            <a:endParaRPr lang="en-US" altLang="zh-CN" sz="2400" b="1" dirty="0" smtClean="0"/>
          </a:p>
          <a:p>
            <a:pPr lvl="0">
              <a:lnSpc>
                <a:spcPct val="150000"/>
              </a:lnSpc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</a:t>
            </a:r>
            <a:r>
              <a:rPr lang="zh-CN" altLang="zh-CN" sz="2400" dirty="0" smtClean="0"/>
              <a:t>供应</a:t>
            </a:r>
            <a:r>
              <a:rPr lang="zh-CN" altLang="zh-CN" sz="2400" dirty="0"/>
              <a:t>商开具增值税发票后，利用《发票导出》软件导出成电子发票数据，并通过购方提供的</a:t>
            </a:r>
            <a:r>
              <a:rPr lang="en-US" altLang="zh-CN" sz="2400" dirty="0"/>
              <a:t>Email</a:t>
            </a:r>
            <a:r>
              <a:rPr lang="zh-CN" altLang="zh-CN" sz="2400" dirty="0"/>
              <a:t>地址发送给购方。</a:t>
            </a:r>
          </a:p>
          <a:p>
            <a:pPr lvl="0">
              <a:lnSpc>
                <a:spcPct val="150000"/>
              </a:lnSpc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</a:t>
            </a:r>
            <a:r>
              <a:rPr lang="zh-CN" altLang="zh-CN" sz="2400" dirty="0" smtClean="0"/>
              <a:t>购</a:t>
            </a:r>
            <a:r>
              <a:rPr lang="zh-CN" altLang="zh-CN" sz="2400" dirty="0"/>
              <a:t>方利用《发票接收》软件接收电子发票数据，电子发票数据存储在数据库中。</a:t>
            </a:r>
          </a:p>
          <a:p>
            <a:pPr lvl="0">
              <a:lnSpc>
                <a:spcPct val="150000"/>
              </a:lnSpc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、</a:t>
            </a:r>
            <a:r>
              <a:rPr lang="zh-CN" altLang="zh-CN" sz="2400" dirty="0" smtClean="0"/>
              <a:t>当</a:t>
            </a:r>
            <a:r>
              <a:rPr lang="zh-CN" altLang="zh-CN" sz="2400" dirty="0"/>
              <a:t>收到供应商纸质发票后，购方核对发票后直接传送给远程认证软件做远程认证。</a:t>
            </a:r>
          </a:p>
          <a:p>
            <a:pPr lvl="0">
              <a:lnSpc>
                <a:spcPct val="150000"/>
              </a:lnSpc>
            </a:pPr>
            <a:r>
              <a:rPr lang="en-US" altLang="zh-CN" sz="2400" dirty="0" smtClean="0"/>
              <a:t>4</a:t>
            </a:r>
            <a:r>
              <a:rPr lang="zh-CN" altLang="en-US" sz="2400" dirty="0" smtClean="0"/>
              <a:t>、</a:t>
            </a:r>
            <a:r>
              <a:rPr lang="zh-CN" altLang="zh-CN" sz="2400" dirty="0" smtClean="0"/>
              <a:t>购</a:t>
            </a:r>
            <a:r>
              <a:rPr lang="zh-CN" altLang="zh-CN" sz="2400" dirty="0"/>
              <a:t>方支付系统可以从电子发票数据库获取电子发票数据，以此作为供应商付款凭证。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5</a:t>
            </a:r>
            <a:r>
              <a:rPr lang="zh-CN" altLang="en-US" sz="2400" dirty="0" smtClean="0"/>
              <a:t>、</a:t>
            </a:r>
            <a:r>
              <a:rPr lang="zh-CN" altLang="zh-CN" sz="2400" dirty="0" smtClean="0"/>
              <a:t>可</a:t>
            </a:r>
            <a:r>
              <a:rPr lang="zh-CN" altLang="zh-CN" sz="2400" dirty="0"/>
              <a:t>对进项发票数据进行简单查询、统计并打印报表。</a:t>
            </a:r>
            <a:endParaRPr lang="zh-CN" altLang="en-US" sz="2400" b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59832" y="6309320"/>
            <a:ext cx="3352800" cy="365125"/>
          </a:xfrm>
        </p:spPr>
        <p:txBody>
          <a:bodyPr/>
          <a:lstStyle/>
          <a:p>
            <a:r>
              <a:rPr lang="zh-CN" altLang="en-US" sz="1600" b="1" dirty="0" smtClean="0">
                <a:solidFill>
                  <a:schemeClr val="accent2">
                    <a:lumMod val="50000"/>
                  </a:schemeClr>
                </a:solidFill>
              </a:rPr>
              <a:t>上海全格信息科技有限公司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309320"/>
            <a:ext cx="762000" cy="365125"/>
          </a:xfrm>
        </p:spPr>
        <p:txBody>
          <a:bodyPr/>
          <a:lstStyle/>
          <a:p>
            <a:fld id="{0C913308-F349-4B6D-A68A-DD1791B4A57B}" type="slidenum">
              <a:rPr lang="zh-CN" altLang="en-US" sz="2400" b="1" smtClean="0"/>
              <a:t>4</a:t>
            </a:fld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77339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</TotalTime>
  <Words>282</Words>
  <Application>Microsoft Office PowerPoint</Application>
  <PresentationFormat>全屏显示(4:3)</PresentationFormat>
  <Paragraphs>22</Paragraphs>
  <Slides>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流畅</vt:lpstr>
      <vt:lpstr>Visio.Drawing.11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hhf</dc:creator>
  <cp:lastModifiedBy>hhf</cp:lastModifiedBy>
  <cp:revision>3</cp:revision>
  <dcterms:created xsi:type="dcterms:W3CDTF">2013-02-18T13:47:49Z</dcterms:created>
  <dcterms:modified xsi:type="dcterms:W3CDTF">2013-02-18T14:17:11Z</dcterms:modified>
</cp:coreProperties>
</file>