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302" r:id="rId4"/>
    <p:sldId id="309" r:id="rId5"/>
    <p:sldId id="304" r:id="rId6"/>
    <p:sldId id="312" r:id="rId7"/>
    <p:sldId id="314" r:id="rId8"/>
    <p:sldId id="3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/>
    <p:restoredTop sz="94667"/>
  </p:normalViewPr>
  <p:slideViewPr>
    <p:cSldViewPr snapToGrid="0" snapToObjects="1">
      <p:cViewPr varScale="1">
        <p:scale>
          <a:sx n="202" d="100"/>
          <a:sy n="202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C698-9251-844C-8673-13CBD630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19B59-B96C-1149-87C4-CFB32415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850F-B065-B141-A1EB-BC921B7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BE49-8E16-F54B-BB03-D02DCE5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3A54-4B0D-2A46-81E3-19A8A8E5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069B-8199-9249-AA3E-E79491F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5C154-546B-B643-A6C9-0E50F5D5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55D7-9031-8B40-BDD7-149A85B7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4513-ECA3-6A43-B477-EEEB313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CA010-CE7F-D248-8A2E-3F6962F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88440F-7FBB-5641-9EBA-2568AB1F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E9D17-93A9-9141-916C-B0946EE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ACAD-6A79-B04E-8DF1-B657D75F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BEFB-0F07-F548-90AC-59BC55D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04109-5796-FB42-B5ED-8A7EC83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8316-3A83-EF47-BA4B-F7D3D90C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53BF-8843-FE4B-850A-6D699F2C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D5A9-100E-5943-854E-F2365FD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79AD9-C9D3-EF4A-9526-8BD84C9D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1595-5D10-5F47-A637-48C6CAD8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3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033E-1217-AC4F-AEAC-D0CD851E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BF0F-C670-9E4A-9969-2D66B851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A3473-7958-CA43-8FE5-BDC4C44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C1621-D26D-3E4C-8FCE-0663A9D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1E2ED-A57E-6F47-BFB5-EFC3C39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20C7-D7B9-694C-B4FD-B6DC696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8516-8521-DF45-93BA-CA22E9E5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63B0-433E-1540-8FE7-4049B4F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288F4-6D86-334C-9B35-8A688E5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6F9C7-6F0D-824A-B563-B10E665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EDAA-DB7F-2C4E-A84C-ED3EB53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9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972-DE45-A36C-6419A7C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F3D99-B7C5-234F-8AAE-7C45A7DE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ED633-D62E-244B-9D06-FD17A2B4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60887-998D-3B48-8992-944BCE72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40A7E-E63A-A548-B5B5-0B8299E9C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34C30-97D7-794D-A909-B2B7457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D2FA4-8D02-CE48-8834-2ABFDFC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601C8-EA4F-1F4A-801A-575A2BB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D579-8F2F-7A49-B90B-01B13B21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477C4-D828-E84C-B065-286564A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783AB-2860-C941-88B7-B00B9CD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713CE-CD29-9249-8E79-EB811F2D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7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AFF59-B1C2-4C46-BD36-E906F6A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4B03-901A-2C4A-AF99-C2DC3DD8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54221-65F2-3A43-A018-9E63363C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6CAA-1E27-974B-8F31-B53C4F9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49DE-0D67-0845-BCC1-2E13311E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52690-4217-AD4F-A37E-DC9817B9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A37D8-BE16-B84E-A564-E41ED8C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E88C-A5A3-8D40-B2F9-9C727CAF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FF71-FE91-5047-9C4F-A439E6F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1CBF-7715-E844-A3E3-ADA0F406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15410-091F-5C41-8788-30A5E4D2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81A52-B56F-4A46-B1B2-E379CCE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BF762-D1FB-ED4D-9133-BE403DF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C62F0-D83B-1848-9D87-80F57FA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5B8-4D99-974D-854A-BF9E408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99ABC-56A4-5E41-B477-97938DEF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97150-EBCA-2448-BEE6-09B3AC52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29B07-AE13-F545-A028-4BEDD966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749-74EA-1C47-AC15-9ED69E5A65D8}" type="datetimeFigureOut"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10D06-8C19-7440-827B-1FBE7FDC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F6C5D-248E-B443-BB9F-436B0336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475C9286-E975-3A4C-B04F-A0BA78D77AE1}"/>
              </a:ext>
            </a:extLst>
          </p:cNvPr>
          <p:cNvSpPr/>
          <p:nvPr/>
        </p:nvSpPr>
        <p:spPr>
          <a:xfrm>
            <a:off x="2798811" y="4348319"/>
            <a:ext cx="5641908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/>
              <a:t>应用服务</a:t>
            </a:r>
            <a:endParaRPr kumimoji="1" lang="en-US" altLang="zh-CN" sz="12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2590538" y="1977368"/>
            <a:ext cx="5948595" cy="1600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/>
              <a:t>行情服务</a:t>
            </a:r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8921" y="3947436"/>
            <a:ext cx="549080" cy="212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7007821" y="2743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7363008" y="2257303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/>
              <a:t>NOSQL</a:t>
            </a:r>
            <a:endParaRPr kumimoji="1" lang="zh-CN" altLang="en-US" sz="1100" b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A39C11-FA1C-F846-BC74-CE50D0F712F3}"/>
              </a:ext>
            </a:extLst>
          </p:cNvPr>
          <p:cNvSpPr txBox="1"/>
          <p:nvPr/>
        </p:nvSpPr>
        <p:spPr>
          <a:xfrm>
            <a:off x="388883" y="599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数字货币行情系统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4060BE-EAD9-F141-B598-D456F73441FA}"/>
              </a:ext>
            </a:extLst>
          </p:cNvPr>
          <p:cNvSpPr/>
          <p:nvPr/>
        </p:nvSpPr>
        <p:spPr>
          <a:xfrm>
            <a:off x="2798811" y="3221893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CSV</a:t>
            </a:r>
          </a:p>
          <a:p>
            <a:pPr algn="ctr"/>
            <a:r>
              <a:rPr kumimoji="1" lang="zh-CN" altLang="en-US" sz="1200" b="1"/>
              <a:t>历史记录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AA7654F-0B30-7645-A995-E4A5EC859B7D}"/>
              </a:ext>
            </a:extLst>
          </p:cNvPr>
          <p:cNvSpPr/>
          <p:nvPr/>
        </p:nvSpPr>
        <p:spPr>
          <a:xfrm>
            <a:off x="4266274" y="3201760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KSeeker</a:t>
            </a:r>
          </a:p>
          <a:p>
            <a:pPr algn="ctr"/>
            <a:r>
              <a:rPr kumimoji="1" lang="en-US" altLang="zh-CN" sz="1200" b="1"/>
              <a:t>WebApi</a:t>
            </a:r>
            <a:endParaRPr kumimoji="1" lang="zh-CN" altLang="en-US" sz="12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B680CF-54B8-A94B-8624-7EA0341ABDFB}"/>
              </a:ext>
            </a:extLst>
          </p:cNvPr>
          <p:cNvSpPr/>
          <p:nvPr/>
        </p:nvSpPr>
        <p:spPr>
          <a:xfrm>
            <a:off x="5725913" y="3210261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MX</a:t>
            </a:r>
          </a:p>
          <a:p>
            <a:pPr algn="ctr"/>
            <a:r>
              <a:rPr kumimoji="1" lang="zh-CN" altLang="en-US" sz="1200" b="1"/>
              <a:t>实时订阅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B78BC89-1BB3-C944-B9E0-5695BFDC8F20}"/>
              </a:ext>
            </a:extLst>
          </p:cNvPr>
          <p:cNvSpPr/>
          <p:nvPr/>
        </p:nvSpPr>
        <p:spPr>
          <a:xfrm>
            <a:off x="7183839" y="319277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SHM</a:t>
            </a:r>
          </a:p>
          <a:p>
            <a:pPr algn="ctr"/>
            <a:r>
              <a:rPr kumimoji="1" lang="zh-CN" altLang="en-US" sz="1200" b="1"/>
              <a:t>共享内存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4A1DA17-490C-EB42-93B3-1316CEB77B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0096" y="3961656"/>
            <a:ext cx="597950" cy="1933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5CBCFD74-707E-C649-8208-4C03B42C1A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0036" y="3972865"/>
            <a:ext cx="597950" cy="1933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4467BBC-5475-6A47-8DD2-2DEDECE13D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9975" y="3961657"/>
            <a:ext cx="597950" cy="1933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D56870-79C0-D241-816B-B4E9F3998F22}"/>
              </a:ext>
            </a:extLst>
          </p:cNvPr>
          <p:cNvSpPr txBox="1"/>
          <p:nvPr/>
        </p:nvSpPr>
        <p:spPr>
          <a:xfrm>
            <a:off x="2699591" y="3814075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一次批量加载，策略回测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BB2CBC-B868-F34E-88FA-A9040C28D97A}"/>
              </a:ext>
            </a:extLst>
          </p:cNvPr>
          <p:cNvSpPr txBox="1"/>
          <p:nvPr/>
        </p:nvSpPr>
        <p:spPr>
          <a:xfrm>
            <a:off x="4267708" y="3776921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指定时间、品种、合约的查询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1DB582B-F1FB-6D4D-A400-13029A879B3D}"/>
              </a:ext>
            </a:extLst>
          </p:cNvPr>
          <p:cNvSpPr txBox="1"/>
          <p:nvPr/>
        </p:nvSpPr>
        <p:spPr>
          <a:xfrm>
            <a:off x="5742487" y="3804198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交易所实时推送到达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99E331D-343E-5641-AC6A-76FD8CF588BC}"/>
              </a:ext>
            </a:extLst>
          </p:cNvPr>
          <p:cNvSpPr txBox="1"/>
          <p:nvPr/>
        </p:nvSpPr>
        <p:spPr>
          <a:xfrm>
            <a:off x="7137894" y="3798817"/>
            <a:ext cx="700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大规模策略访问实时行情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06C396-93D6-0B41-8104-0D8BB77EA142}"/>
              </a:ext>
            </a:extLst>
          </p:cNvPr>
          <p:cNvSpPr txBox="1"/>
          <p:nvPr/>
        </p:nvSpPr>
        <p:spPr>
          <a:xfrm>
            <a:off x="4064756" y="2345380"/>
            <a:ext cx="300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accent4"/>
                </a:solidFill>
              </a:rPr>
              <a:t>行情服务四种数据提供方式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5E0CB1-CE88-FA4C-BAB2-E38FC8FD2D88}"/>
              </a:ext>
            </a:extLst>
          </p:cNvPr>
          <p:cNvSpPr/>
          <p:nvPr/>
        </p:nvSpPr>
        <p:spPr>
          <a:xfrm>
            <a:off x="1776736" y="4914036"/>
            <a:ext cx="2044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>
                <a:latin typeface="FangSong" panose="02010609060101010101" pitchFamily="49" charset="-122"/>
                <a:ea typeface="FangSong" panose="02010609060101010101" pitchFamily="49" charset="-122"/>
              </a:rPr>
              <a:t>http://172.16.30.3:17050/tgz/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37AB0A-8CEA-9348-BC4C-440366E91D51}"/>
              </a:ext>
            </a:extLst>
          </p:cNvPr>
          <p:cNvSpPr/>
          <p:nvPr/>
        </p:nvSpPr>
        <p:spPr>
          <a:xfrm>
            <a:off x="3639671" y="5226862"/>
            <a:ext cx="2744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FangSong" panose="02010609060101010101" pitchFamily="49" charset="-122"/>
                <a:ea typeface="FangSong" panose="02010609060101010101" pitchFamily="49" charset="-122"/>
              </a:rPr>
              <a:t>http://172.16.10.253:17042/api/kseeker/kline?exchange=ftx&amp;tt=swap&amp;period=1&amp;symbol=AAVE-PERP&amp;num=10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829B03-A772-414A-8701-6F9B8EF81821}"/>
              </a:ext>
            </a:extLst>
          </p:cNvPr>
          <p:cNvSpPr/>
          <p:nvPr/>
        </p:nvSpPr>
        <p:spPr>
          <a:xfrm>
            <a:off x="5523154" y="4893209"/>
            <a:ext cx="1783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FangSong" panose="02010609060101010101" pitchFamily="49" charset="-122"/>
                <a:ea typeface="FangSong" panose="02010609060101010101" pitchFamily="49" charset="-122"/>
              </a:rPr>
              <a:t>tcp</a:t>
            </a:r>
            <a:r>
              <a:rPr lang="zh-CN" altLang="en-US" sz="1000">
                <a:latin typeface="FangSong" panose="02010609060101010101" pitchFamily="49" charset="-122"/>
                <a:ea typeface="FangSong" panose="02010609060101010101" pitchFamily="49" charset="-122"/>
              </a:rPr>
              <a:t>://172.16.10.253:1</a:t>
            </a:r>
            <a:r>
              <a:rPr lang="en-US" altLang="zh-CN" sz="1000">
                <a:latin typeface="FangSong" panose="02010609060101010101" pitchFamily="49" charset="-122"/>
                <a:ea typeface="FangSong" panose="02010609060101010101" pitchFamily="49" charset="-122"/>
              </a:rPr>
              <a:t>5554</a:t>
            </a:r>
            <a:endParaRPr lang="zh-CN" altLang="en-US" sz="1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700311" y="329641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836328" y="316382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15555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829680" y="378395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929121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490209" y="149354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15558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641216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713707" y="231997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826118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988686" y="392855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898097" y="162613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2269656" y="1904740"/>
            <a:ext cx="1560024" cy="201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 flipH="1">
            <a:off x="4421544" y="1626134"/>
            <a:ext cx="764457" cy="1670278"/>
          </a:xfrm>
          <a:prstGeom prst="bentConnector3">
            <a:avLst>
              <a:gd name="adj1" fmla="val -29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 rot="10800000" flipH="1">
            <a:off x="1826118" y="3296413"/>
            <a:ext cx="2010210" cy="2214061"/>
          </a:xfrm>
          <a:prstGeom prst="bentConnector3">
            <a:avLst>
              <a:gd name="adj1" fmla="val -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4414896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4283075" y="388834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702770" y="393939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414896" y="3916540"/>
            <a:ext cx="3287874" cy="30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6" idx="3"/>
          </p:cNvCxnSpPr>
          <p:nvPr/>
        </p:nvCxnSpPr>
        <p:spPr>
          <a:xfrm flipH="1" flipV="1">
            <a:off x="4421544" y="3296412"/>
            <a:ext cx="2077344" cy="2214061"/>
          </a:xfrm>
          <a:prstGeom prst="bentConnector3">
            <a:avLst>
              <a:gd name="adj1" fmla="val -110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48136" y="360315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772711" y="26486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184696" y="47148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910110" y="26040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808950" y="454614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514946" y="24039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798143" y="42809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48401" y="274744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156032" y="350458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A39C11-FA1C-F846-BC74-CE50D0F712F3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单消息路由 配置</a:t>
            </a:r>
            <a:r>
              <a:rPr kumimoji="1" lang="en-US" altLang="zh-CN" dirty="0"/>
              <a:t>MX</a:t>
            </a:r>
            <a:r>
              <a:rPr kumimoji="1" lang="zh-CN" altLang="en-US" dirty="0"/>
              <a:t>（测试）</a:t>
            </a:r>
          </a:p>
        </p:txBody>
      </p:sp>
    </p:spTree>
    <p:extLst>
      <p:ext uri="{BB962C8B-B14F-4D97-AF65-F5344CB8AC3E}">
        <p14:creationId xmlns:p14="http://schemas.microsoft.com/office/powerpoint/2010/main" val="16737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7715308" y="2192132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6" y="3598585"/>
            <a:ext cx="7186226" cy="104943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81777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3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3677325" y="2761161"/>
            <a:ext cx="693643" cy="1398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587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64586" y="507034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4546459" y="3807425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559152" y="5178664"/>
            <a:ext cx="65819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zh-CN" altLang="en-US" sz="9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65" idx="1"/>
            <a:endCxn id="90" idx="3"/>
          </p:cNvCxnSpPr>
          <p:nvPr/>
        </p:nvCxnSpPr>
        <p:spPr>
          <a:xfrm rot="10800000" flipV="1">
            <a:off x="2266742" y="4436114"/>
            <a:ext cx="434657" cy="430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6" y="5245563"/>
            <a:ext cx="749696" cy="115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217346" y="5281353"/>
            <a:ext cx="547240" cy="79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281482" y="4570954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3"/>
            <a:endCxn id="59" idx="0"/>
          </p:cNvCxnSpPr>
          <p:nvPr/>
        </p:nvCxnSpPr>
        <p:spPr>
          <a:xfrm>
            <a:off x="3055656" y="4436114"/>
            <a:ext cx="560442" cy="13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950714" y="4738117"/>
            <a:ext cx="93936" cy="332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2" y="5152218"/>
            <a:ext cx="638014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en-US" altLang="zh-CN" sz="900" b="1" dirty="0"/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0" y="5217137"/>
            <a:ext cx="588062" cy="117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6929406" y="5305879"/>
            <a:ext cx="734900" cy="28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7051816" y="4698286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KLogger</a:t>
            </a:r>
            <a:endParaRPr lang="zh-CN" altLang="en-US" sz="9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4900717" y="3955341"/>
            <a:ext cx="1820885" cy="336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65449"/>
            <a:ext cx="223322" cy="2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87701" cy="25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077627" y="2207448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6399386" y="2197798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86752" y="3245242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908512" y="3245242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2" y="2847677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6549389" y="1522095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1494EB8-3692-4844-902C-22D03C37A4B7}"/>
              </a:ext>
            </a:extLst>
          </p:cNvPr>
          <p:cNvSpPr/>
          <p:nvPr/>
        </p:nvSpPr>
        <p:spPr>
          <a:xfrm>
            <a:off x="1517980" y="4855409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2701398" y="428819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1"/>
            <a:endCxn id="65" idx="0"/>
          </p:cNvCxnSpPr>
          <p:nvPr/>
        </p:nvCxnSpPr>
        <p:spPr>
          <a:xfrm rot="10800000" flipV="1">
            <a:off x="2878527" y="3955340"/>
            <a:ext cx="1667932" cy="332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7E15E3BF-6078-D24D-9E9F-B14BC1F5E9F0}"/>
              </a:ext>
            </a:extLst>
          </p:cNvPr>
          <p:cNvSpPr/>
          <p:nvPr/>
        </p:nvSpPr>
        <p:spPr>
          <a:xfrm>
            <a:off x="5402446" y="4797490"/>
            <a:ext cx="565702" cy="321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 err="1">
                <a:solidFill>
                  <a:schemeClr val="bg1"/>
                </a:solidFill>
              </a:rPr>
              <a:t>bitpool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4219389" y="2368558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3781990" y="2552558"/>
            <a:ext cx="437399" cy="301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3550664" y="2310410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3712009" y="375714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</a:p>
          <a:p>
            <a:pPr algn="ctr"/>
            <a:r>
              <a:rPr kumimoji="1" lang="en-US" altLang="zh-CN" sz="1000" dirty="0"/>
              <a:t>Real/History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032492" y="287653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0CB93F7-8409-1542-B3B4-BA9FAE682851}"/>
              </a:ext>
            </a:extLst>
          </p:cNvPr>
          <p:cNvSpPr txBox="1"/>
          <p:nvPr/>
        </p:nvSpPr>
        <p:spPr>
          <a:xfrm>
            <a:off x="5555320" y="337699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监控、日志、报警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93712C0-8367-244D-A8CF-29D7FA5465CE}"/>
              </a:ext>
            </a:extLst>
          </p:cNvPr>
          <p:cNvSpPr txBox="1"/>
          <p:nvPr/>
        </p:nvSpPr>
        <p:spPr>
          <a:xfrm>
            <a:off x="1303080" y="53208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多周期共享内存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2754553" y="1832898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1384313" y="180266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sp>
        <p:nvSpPr>
          <p:cNvPr id="71" name="矩形: 圆角 157">
            <a:extLst>
              <a:ext uri="{FF2B5EF4-FFF2-40B4-BE49-F238E27FC236}">
                <a16:creationId xmlns:a16="http://schemas.microsoft.com/office/drawing/2014/main" id="{54169B0C-4BA8-8144-8AB8-BE838833F4A6}"/>
              </a:ext>
            </a:extLst>
          </p:cNvPr>
          <p:cNvSpPr/>
          <p:nvPr/>
        </p:nvSpPr>
        <p:spPr>
          <a:xfrm>
            <a:off x="4172372" y="2972505"/>
            <a:ext cx="591312" cy="27853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Mate</a:t>
            </a:r>
            <a:endParaRPr lang="zh-CN" altLang="en-US" sz="1000" b="1" dirty="0"/>
          </a:p>
        </p:txBody>
      </p: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347836A3-E17E-E945-AB19-91BC2FB2404E}"/>
              </a:ext>
            </a:extLst>
          </p:cNvPr>
          <p:cNvCxnSpPr>
            <a:cxnSpLocks/>
            <a:stCxn id="140" idx="3"/>
            <a:endCxn id="71" idx="0"/>
          </p:cNvCxnSpPr>
          <p:nvPr/>
        </p:nvCxnSpPr>
        <p:spPr>
          <a:xfrm rot="16200000" flipH="1">
            <a:off x="4346698" y="2851175"/>
            <a:ext cx="235948" cy="6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246962" y="3472104"/>
            <a:ext cx="556384" cy="11425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127D2162-C26D-A84E-B2AF-908FA7E21409}"/>
              </a:ext>
            </a:extLst>
          </p:cNvPr>
          <p:cNvCxnSpPr>
            <a:cxnSpLocks/>
            <a:stCxn id="29" idx="2"/>
            <a:endCxn id="2" idx="3"/>
          </p:cNvCxnSpPr>
          <p:nvPr/>
        </p:nvCxnSpPr>
        <p:spPr>
          <a:xfrm rot="5400000">
            <a:off x="2947267" y="3239671"/>
            <a:ext cx="912737" cy="2639906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107334" y="3275087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MX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243351" y="314249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15553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236703" y="3762627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15554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4198457" y="1854822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 dirty="0">
                <a:solidFill>
                  <a:schemeClr val="dk1"/>
                </a:solidFill>
              </a:rPr>
              <a:t>MARKET</a:t>
            </a:r>
          </a:p>
          <a:p>
            <a:pPr algn="ctr"/>
            <a:r>
              <a:rPr kumimoji="1" lang="en-US" altLang="zh-CN" sz="1200" b="1" u="sng" dirty="0"/>
              <a:t>master</a:t>
            </a:r>
            <a:endParaRPr kumimoji="1" lang="zh-CN" altLang="en-US" sz="1200" b="1" u="sng" dirty="0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839350" y="201999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15568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010787" y="1854821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1569BC-2123-B544-8CC8-9A889288B1CF}"/>
              </a:ext>
            </a:extLst>
          </p:cNvPr>
          <p:cNvSpPr/>
          <p:nvPr/>
        </p:nvSpPr>
        <p:spPr>
          <a:xfrm>
            <a:off x="1106571" y="3297945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6E8F087-B16F-DF4D-9EE3-2225D3F220B8}"/>
              </a:ext>
            </a:extLst>
          </p:cNvPr>
          <p:cNvSpPr/>
          <p:nvPr/>
        </p:nvSpPr>
        <p:spPr>
          <a:xfrm>
            <a:off x="1242588" y="3165357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/>
              <a:t>15558</a:t>
            </a:r>
            <a:endParaRPr kumimoji="1" lang="zh-CN" altLang="en-US" sz="100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73292C3-9075-2A46-87AC-1A61B7FFC41D}"/>
              </a:ext>
            </a:extLst>
          </p:cNvPr>
          <p:cNvSpPr/>
          <p:nvPr/>
        </p:nvSpPr>
        <p:spPr>
          <a:xfrm>
            <a:off x="1235940" y="378548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15557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C63FA-25D6-0645-B642-BB646064DD94}"/>
              </a:ext>
            </a:extLst>
          </p:cNvPr>
          <p:cNvSpPr/>
          <p:nvPr/>
        </p:nvSpPr>
        <p:spPr>
          <a:xfrm>
            <a:off x="5154012" y="3205414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B1B468-4595-9241-AB5B-410B9A72A9CB}"/>
              </a:ext>
            </a:extLst>
          </p:cNvPr>
          <p:cNvSpPr/>
          <p:nvPr/>
        </p:nvSpPr>
        <p:spPr>
          <a:xfrm>
            <a:off x="5290029" y="3072826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15551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A0B004B-8CD4-E347-9F85-A919A00B40B3}"/>
              </a:ext>
            </a:extLst>
          </p:cNvPr>
          <p:cNvSpPr/>
          <p:nvPr/>
        </p:nvSpPr>
        <p:spPr>
          <a:xfrm>
            <a:off x="5283381" y="369295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15552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816196" y="2131798"/>
            <a:ext cx="730464" cy="1290938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759739" y="4782918"/>
            <a:ext cx="2441008" cy="120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zh-CN" altLang="en-US" dirty="0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 rot="5400000">
            <a:off x="2357732" y="3693564"/>
            <a:ext cx="837341" cy="1505818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>
            <a:off x="2267668" y="2133429"/>
            <a:ext cx="1571683" cy="191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1210550" y="2736681"/>
            <a:ext cx="753323" cy="10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5455337" y="2133429"/>
            <a:ext cx="127300" cy="939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V="1">
            <a:off x="1168037" y="4411173"/>
            <a:ext cx="724347" cy="3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3766269" y="4775008"/>
            <a:ext cx="2083992" cy="120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kumimoji="1" lang="zh-CN" altLang="en-US" dirty="0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102" idx="0"/>
          </p:cNvCxnSpPr>
          <p:nvPr/>
        </p:nvCxnSpPr>
        <p:spPr>
          <a:xfrm rot="16200000" flipH="1">
            <a:off x="3773087" y="3784027"/>
            <a:ext cx="841670" cy="1329222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850226" y="4324217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>
            <a:off x="5868597" y="3825542"/>
            <a:ext cx="1981629" cy="777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15" idx="3"/>
          </p:cNvCxnSpPr>
          <p:nvPr/>
        </p:nvCxnSpPr>
        <p:spPr>
          <a:xfrm flipV="1">
            <a:off x="5850261" y="3205414"/>
            <a:ext cx="24984" cy="2172035"/>
          </a:xfrm>
          <a:prstGeom prst="bentConnector3">
            <a:avLst>
              <a:gd name="adj1" fmla="val 101498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221950DE-6F28-704F-AE47-D87A8A16F51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5401837" y="3512154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55159" y="3581827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7D9407CC-D345-7749-8B34-5661FA09193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5400000" flipH="1" flipV="1">
            <a:off x="1354396" y="3604685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910344" y="28442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186382" y="4376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582996" y="253104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529310" y="421799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行情</a:t>
            </a:r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501447" y="24719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运行日志</a:t>
            </a:r>
            <a:endParaRPr kumimoji="1" lang="en-US" altLang="zh-CN" sz="1000" dirty="0"/>
          </a:p>
          <a:p>
            <a:r>
              <a:rPr kumimoji="1" lang="zh-CN" altLang="en-US" sz="1000" dirty="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468032" y="39280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运行日志</a:t>
            </a:r>
            <a:endParaRPr kumimoji="1" lang="en-US" altLang="zh-CN" sz="1000" dirty="0"/>
          </a:p>
          <a:p>
            <a:r>
              <a:rPr kumimoji="1" lang="zh-CN" altLang="en-US" sz="1000" dirty="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92413" y="3517573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444422" y="4133786"/>
            <a:ext cx="316537" cy="6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44A0E0-553D-284D-82B5-6B76E4DBF0D6}"/>
              </a:ext>
            </a:extLst>
          </p:cNvPr>
          <p:cNvSpPr txBox="1"/>
          <p:nvPr/>
        </p:nvSpPr>
        <p:spPr>
          <a:xfrm>
            <a:off x="216837" y="200459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多消息路由 </a:t>
            </a:r>
            <a:r>
              <a:rPr kumimoji="1" lang="en-US" altLang="zh-CN" dirty="0"/>
              <a:t>MX</a:t>
            </a:r>
            <a:r>
              <a:rPr kumimoji="1" lang="zh-CN" altLang="en-US" dirty="0"/>
              <a:t>配置（云生产）</a:t>
            </a:r>
            <a:r>
              <a:rPr kumimoji="1" lang="en-US" altLang="zh-CN" dirty="0"/>
              <a:t> </a:t>
            </a:r>
            <a:r>
              <a:rPr kumimoji="1" lang="en-US" altLang="zh-CN" sz="1100" b="1" dirty="0"/>
              <a:t>- 2022/01/04</a:t>
            </a:r>
            <a:endParaRPr kumimoji="1" lang="en-US" altLang="zh-CN" b="1" dirty="0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9C84C5B-E4C4-FC43-B0A7-0EB5D1F7ECC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4260591" y="2642732"/>
            <a:ext cx="1568984" cy="1061812"/>
          </a:xfrm>
          <a:prstGeom prst="bentConnector3">
            <a:avLst>
              <a:gd name="adj1" fmla="val -14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7BD84D-4DA4-734C-B816-40B5E15473B8}"/>
              </a:ext>
            </a:extLst>
          </p:cNvPr>
          <p:cNvSpPr/>
          <p:nvPr/>
        </p:nvSpPr>
        <p:spPr>
          <a:xfrm>
            <a:off x="6835597" y="2484588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rgbClr val="FF0000"/>
                </a:solidFill>
              </a:rPr>
              <a:t>MX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04D664FF-7EE0-1544-9DEF-648A33497A5E}"/>
              </a:ext>
            </a:extLst>
          </p:cNvPr>
          <p:cNvSpPr/>
          <p:nvPr/>
        </p:nvSpPr>
        <p:spPr>
          <a:xfrm>
            <a:off x="6971614" y="2352000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15561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ADEF904-5A7F-2842-A247-BA6A33A3A471}"/>
              </a:ext>
            </a:extLst>
          </p:cNvPr>
          <p:cNvSpPr/>
          <p:nvPr/>
        </p:nvSpPr>
        <p:spPr>
          <a:xfrm>
            <a:off x="6964966" y="2972128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15562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5F514B45-1A83-DC47-89F0-103638AA0F2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7083422" y="2791328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4351CEE7-A613-8844-B2D6-EAB03F6A81F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455337" y="1994675"/>
            <a:ext cx="1808885" cy="357325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2B1D883E-FCEA-514F-AF63-0C6C5F83DAD3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299745" y="3136757"/>
            <a:ext cx="1857282" cy="2058376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88BA5F-B811-7A4E-9168-9C10BA4EDA6B}"/>
              </a:ext>
            </a:extLst>
          </p:cNvPr>
          <p:cNvSpPr txBox="1"/>
          <p:nvPr/>
        </p:nvSpPr>
        <p:spPr>
          <a:xfrm>
            <a:off x="6199074" y="4848365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补偿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40B5379-0963-804B-ADE6-2A876584D4F8}"/>
              </a:ext>
            </a:extLst>
          </p:cNvPr>
          <p:cNvSpPr txBox="1"/>
          <p:nvPr/>
        </p:nvSpPr>
        <p:spPr>
          <a:xfrm>
            <a:off x="6111203" y="1748454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补偿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EBA300-1133-A34B-9175-C4A21CD37C8B}"/>
              </a:ext>
            </a:extLst>
          </p:cNvPr>
          <p:cNvSpPr txBox="1"/>
          <p:nvPr/>
        </p:nvSpPr>
        <p:spPr>
          <a:xfrm>
            <a:off x="1968857" y="3462040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A</a:t>
            </a:r>
            <a:endParaRPr kumimoji="1" lang="zh-CN" altLang="en-US" sz="10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393F44-45EE-D843-B39B-97A22F8059C9}"/>
              </a:ext>
            </a:extLst>
          </p:cNvPr>
          <p:cNvSpPr txBox="1"/>
          <p:nvPr/>
        </p:nvSpPr>
        <p:spPr>
          <a:xfrm>
            <a:off x="3971232" y="3443092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B</a:t>
            </a:r>
            <a:endParaRPr kumimoji="1" lang="zh-CN" altLang="en-US" sz="1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CC70EA-6515-034F-BF48-3897D4F67FCF}"/>
              </a:ext>
            </a:extLst>
          </p:cNvPr>
          <p:cNvSpPr txBox="1"/>
          <p:nvPr/>
        </p:nvSpPr>
        <p:spPr>
          <a:xfrm>
            <a:off x="6005065" y="339563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C</a:t>
            </a:r>
            <a:endParaRPr kumimoji="1" lang="zh-CN" altLang="en-US" sz="10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7142464-F409-5643-BF16-79B09D4A2875}"/>
              </a:ext>
            </a:extLst>
          </p:cNvPr>
          <p:cNvSpPr txBox="1"/>
          <p:nvPr/>
        </p:nvSpPr>
        <p:spPr>
          <a:xfrm>
            <a:off x="7692847" y="266944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endParaRPr kumimoji="1" lang="zh-CN" altLang="en-US" sz="10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32F20B-BA6D-DB44-BE7E-48A08B0160CD}"/>
              </a:ext>
            </a:extLst>
          </p:cNvPr>
          <p:cNvSpPr/>
          <p:nvPr/>
        </p:nvSpPr>
        <p:spPr>
          <a:xfrm>
            <a:off x="5397170" y="1017833"/>
            <a:ext cx="1256880" cy="557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2">
                    <a:lumMod val="50000"/>
                  </a:schemeClr>
                </a:solidFill>
              </a:rPr>
              <a:t>MARKET</a:t>
            </a:r>
          </a:p>
          <a:p>
            <a:pPr algn="ctr"/>
            <a:r>
              <a:rPr kumimoji="1" lang="en-US" altLang="zh-CN" sz="1200" b="1" u="sng" dirty="0">
                <a:solidFill>
                  <a:schemeClr val="bg2">
                    <a:lumMod val="50000"/>
                  </a:schemeClr>
                </a:solidFill>
              </a:rPr>
              <a:t>slave</a:t>
            </a:r>
            <a:endParaRPr kumimoji="1" lang="zh-CN" altLang="en-US" sz="12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8765616-3223-B441-8E0C-3ECFB3368944}"/>
              </a:ext>
            </a:extLst>
          </p:cNvPr>
          <p:cNvSpPr/>
          <p:nvPr/>
        </p:nvSpPr>
        <p:spPr>
          <a:xfrm>
            <a:off x="4536204" y="4869473"/>
            <a:ext cx="644658" cy="4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MX</a:t>
            </a:r>
            <a:endParaRPr kumimoji="1" lang="zh-CN" altLang="en-US" sz="120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E40B5A-A65E-8041-9A37-7FE2D9807FD2}"/>
              </a:ext>
            </a:extLst>
          </p:cNvPr>
          <p:cNvSpPr/>
          <p:nvPr/>
        </p:nvSpPr>
        <p:spPr>
          <a:xfrm>
            <a:off x="1701164" y="4865144"/>
            <a:ext cx="644658" cy="458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MX</a:t>
            </a:r>
            <a:endParaRPr kumimoji="1" lang="zh-CN" altLang="en-US" sz="1200"/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D01BBF71-1261-C646-BD99-8F09B81F5993}"/>
              </a:ext>
            </a:extLst>
          </p:cNvPr>
          <p:cNvSpPr/>
          <p:nvPr/>
        </p:nvSpPr>
        <p:spPr>
          <a:xfrm>
            <a:off x="1744169" y="5143816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lt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15554</a:t>
            </a:r>
            <a:r>
              <a:rPr kumimoji="1" lang="en-US" altLang="zh-CN" sz="8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</a:p>
          <a:p>
            <a:pPr algn="ctr"/>
            <a:r>
              <a:rPr kumimoji="1" lang="en-US" altLang="zh-CN" sz="800" dirty="0">
                <a:latin typeface="FangSong" panose="02010609060101010101" pitchFamily="49" charset="-122"/>
                <a:ea typeface="FangSong" panose="02010609060101010101" pitchFamily="49" charset="-122"/>
              </a:rPr>
              <a:t>15562</a:t>
            </a:r>
            <a:endParaRPr kumimoji="1" lang="zh-CN" altLang="en-US" sz="800" dirty="0">
              <a:solidFill>
                <a:schemeClr val="lt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83CF8E38-A5E7-844D-9914-A357C6BBF45C}"/>
              </a:ext>
            </a:extLst>
          </p:cNvPr>
          <p:cNvSpPr/>
          <p:nvPr/>
        </p:nvSpPr>
        <p:spPr>
          <a:xfrm>
            <a:off x="4582068" y="5180266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lt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15554</a:t>
            </a:r>
          </a:p>
          <a:p>
            <a:pPr algn="ctr"/>
            <a:r>
              <a:rPr kumimoji="1" lang="en-US" altLang="zh-CN" sz="800" dirty="0">
                <a:solidFill>
                  <a:schemeClr val="lt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15562</a:t>
            </a:r>
            <a:endParaRPr kumimoji="1" lang="zh-CN" altLang="en-US" sz="800" dirty="0">
              <a:solidFill>
                <a:schemeClr val="lt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92E07F-900E-034D-AF01-1D76795D9CBB}"/>
              </a:ext>
            </a:extLst>
          </p:cNvPr>
          <p:cNvSpPr/>
          <p:nvPr/>
        </p:nvSpPr>
        <p:spPr>
          <a:xfrm>
            <a:off x="1716286" y="5549066"/>
            <a:ext cx="644658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Kseeker</a:t>
            </a:r>
          </a:p>
          <a:p>
            <a:pPr algn="ctr"/>
            <a:r>
              <a:rPr kumimoji="1" lang="en-US" altLang="zh-CN" sz="800" b="1" dirty="0"/>
              <a:t>17042</a:t>
            </a:r>
            <a:endParaRPr kumimoji="1" lang="zh-CN" altLang="en-US" sz="900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BB320AA-E35E-3F45-AC6B-D9C1B8240F97}"/>
              </a:ext>
            </a:extLst>
          </p:cNvPr>
          <p:cNvSpPr/>
          <p:nvPr/>
        </p:nvSpPr>
        <p:spPr>
          <a:xfrm>
            <a:off x="5089212" y="5582434"/>
            <a:ext cx="585216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/>
              <a:t>APP</a:t>
            </a:r>
            <a:endParaRPr kumimoji="1" lang="zh-CN" altLang="en-US" sz="1200" b="1" dirty="0"/>
          </a:p>
        </p:txBody>
      </p: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A15E42C6-566B-D54A-B8DB-922925DB72D8}"/>
              </a:ext>
            </a:extLst>
          </p:cNvPr>
          <p:cNvCxnSpPr>
            <a:cxnSpLocks/>
            <a:stCxn id="115" idx="2"/>
            <a:endCxn id="119" idx="1"/>
          </p:cNvCxnSpPr>
          <p:nvPr/>
        </p:nvCxnSpPr>
        <p:spPr>
          <a:xfrm rot="16200000" flipH="1">
            <a:off x="4826548" y="5493570"/>
            <a:ext cx="310793" cy="214536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5BAF435C-7103-C44C-8A57-E1E161E112B6}"/>
              </a:ext>
            </a:extLst>
          </p:cNvPr>
          <p:cNvCxnSpPr>
            <a:cxnSpLocks/>
            <a:stCxn id="114" idx="3"/>
            <a:endCxn id="95" idx="1"/>
          </p:cNvCxnSpPr>
          <p:nvPr/>
        </p:nvCxnSpPr>
        <p:spPr>
          <a:xfrm flipV="1">
            <a:off x="2329385" y="5271641"/>
            <a:ext cx="210148" cy="47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6F4802C-51A7-5F42-8F9E-7E618558333E}"/>
              </a:ext>
            </a:extLst>
          </p:cNvPr>
          <p:cNvSpPr txBox="1"/>
          <p:nvPr/>
        </p:nvSpPr>
        <p:spPr>
          <a:xfrm>
            <a:off x="2357176" y="349687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28FA1D-B708-DD43-9679-C42A4342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2204"/>
              </p:ext>
            </p:extLst>
          </p:nvPr>
        </p:nvGraphicFramePr>
        <p:xfrm>
          <a:off x="7588051" y="846824"/>
          <a:ext cx="2459238" cy="1097280"/>
        </p:xfrm>
        <a:graphic>
          <a:graphicData uri="http://schemas.openxmlformats.org/drawingml/2006/table">
            <a:tbl>
              <a:tblPr/>
              <a:tblGrid>
                <a:gridCol w="1399874">
                  <a:extLst>
                    <a:ext uri="{9D8B030D-6E8A-4147-A177-3AD203B41FA5}">
                      <a16:colId xmlns:a16="http://schemas.microsoft.com/office/drawing/2014/main" val="620032022"/>
                    </a:ext>
                  </a:extLst>
                </a:gridCol>
                <a:gridCol w="1059364">
                  <a:extLst>
                    <a:ext uri="{9D8B030D-6E8A-4147-A177-3AD203B41FA5}">
                      <a16:colId xmlns:a16="http://schemas.microsoft.com/office/drawing/2014/main" val="260153085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47.243.137.214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中国（香港）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9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8.211.138.20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日本（东京）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54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effectLst/>
                          <a:highlight>
                            <a:srgbClr val="00FF00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47.101.162.62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华东</a:t>
                      </a:r>
                      <a:r>
                        <a:rPr lang="en-US" altLang="zh-CN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（上海）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64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47.97.61.183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华东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（杭州）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547096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19971FFD-0262-1D4E-BBEF-7414C9B80EF9}"/>
              </a:ext>
            </a:extLst>
          </p:cNvPr>
          <p:cNvSpPr txBox="1"/>
          <p:nvPr/>
        </p:nvSpPr>
        <p:spPr>
          <a:xfrm>
            <a:off x="8106378" y="48971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000000"/>
                </a:solidFill>
                <a:highlight>
                  <a:srgbClr val="FF00FF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47.97.61.183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A41B35-4F55-234A-9303-1612C95C0757}"/>
              </a:ext>
            </a:extLst>
          </p:cNvPr>
          <p:cNvSpPr txBox="1"/>
          <p:nvPr/>
        </p:nvSpPr>
        <p:spPr>
          <a:xfrm>
            <a:off x="7588051" y="2494065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A554B22-021D-9F47-B1C3-EA9E787408FC}"/>
              </a:ext>
            </a:extLst>
          </p:cNvPr>
          <p:cNvSpPr txBox="1"/>
          <p:nvPr/>
        </p:nvSpPr>
        <p:spPr>
          <a:xfrm>
            <a:off x="4709719" y="172784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333333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8.211.138.20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42DCFC7-155B-0D42-A3ED-C34FFC0F874E}"/>
              </a:ext>
            </a:extLst>
          </p:cNvPr>
          <p:cNvSpPr txBox="1"/>
          <p:nvPr/>
        </p:nvSpPr>
        <p:spPr>
          <a:xfrm>
            <a:off x="6028770" y="90543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chemeClr val="bg1"/>
                </a:solidFill>
                <a:highlight>
                  <a:srgbClr val="FF00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47.243.137.214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7BB3769-F35D-2442-B630-3F788C7B70BD}"/>
              </a:ext>
            </a:extLst>
          </p:cNvPr>
          <p:cNvSpPr txBox="1"/>
          <p:nvPr/>
        </p:nvSpPr>
        <p:spPr>
          <a:xfrm>
            <a:off x="1732320" y="170898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333333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8.211.138.20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7F67E80-AA09-F543-BAFE-C65D0CCBF9B1}"/>
              </a:ext>
            </a:extLst>
          </p:cNvPr>
          <p:cNvSpPr txBox="1"/>
          <p:nvPr/>
        </p:nvSpPr>
        <p:spPr>
          <a:xfrm>
            <a:off x="1595357" y="6068018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43.240.124.22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BEF64D4-9CDA-9F4F-AD2F-3197552ECD79}"/>
              </a:ext>
            </a:extLst>
          </p:cNvPr>
          <p:cNvSpPr txBox="1"/>
          <p:nvPr/>
        </p:nvSpPr>
        <p:spPr>
          <a:xfrm>
            <a:off x="3478968" y="6080267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58.34.214.166</a:t>
            </a:r>
            <a:r>
              <a:rPr lang="zh-CN" altLang="en-US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b="0" i="0" u="none" dirty="0">
                <a:solidFill>
                  <a:schemeClr val="bg1"/>
                </a:solidFill>
                <a:highlight>
                  <a:srgbClr val="00808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 / 27.115.14.62 / 58.33.57.146</a:t>
            </a:r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189B9F2A-7E20-F441-896A-50C82D9B93CD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4100422" y="1414012"/>
            <a:ext cx="1764154" cy="208622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2B3028F-3246-C947-8065-75E74A16E576}"/>
              </a:ext>
            </a:extLst>
          </p:cNvPr>
          <p:cNvSpPr txBox="1"/>
          <p:nvPr/>
        </p:nvSpPr>
        <p:spPr>
          <a:xfrm>
            <a:off x="1042341" y="4905165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000000"/>
                </a:solidFill>
                <a:highlight>
                  <a:srgbClr val="FF00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10.60.10.20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16D5E1-6C18-8C4E-A241-ADECA34D6A24}"/>
              </a:ext>
            </a:extLst>
          </p:cNvPr>
          <p:cNvSpPr txBox="1"/>
          <p:nvPr/>
        </p:nvSpPr>
        <p:spPr>
          <a:xfrm>
            <a:off x="3812647" y="483659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b="0" i="0" u="none" dirty="0">
                <a:solidFill>
                  <a:srgbClr val="000000"/>
                </a:solidFill>
                <a:highlight>
                  <a:srgbClr val="FF00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172.16.30.3</a:t>
            </a:r>
          </a:p>
        </p:txBody>
      </p: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39D4CE2E-5B4B-164D-950F-1AF863AF3011}"/>
              </a:ext>
            </a:extLst>
          </p:cNvPr>
          <p:cNvCxnSpPr>
            <a:cxnSpLocks/>
            <a:stCxn id="64" idx="1"/>
            <a:endCxn id="10" idx="0"/>
          </p:cNvCxnSpPr>
          <p:nvPr/>
        </p:nvCxnSpPr>
        <p:spPr>
          <a:xfrm rot="10800000" flipV="1">
            <a:off x="1639228" y="1296439"/>
            <a:ext cx="3757943" cy="5583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65187B4-91E6-6343-89B8-AA47738EDCA6}"/>
              </a:ext>
            </a:extLst>
          </p:cNvPr>
          <p:cNvSpPr txBox="1"/>
          <p:nvPr/>
        </p:nvSpPr>
        <p:spPr>
          <a:xfrm>
            <a:off x="4378527" y="343639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026340-C170-804D-B352-F4E724FF2339}"/>
              </a:ext>
            </a:extLst>
          </p:cNvPr>
          <p:cNvSpPr txBox="1"/>
          <p:nvPr/>
        </p:nvSpPr>
        <p:spPr>
          <a:xfrm>
            <a:off x="280600" y="348182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000" b="1" i="1" u="sng">
                <a:solidFill>
                  <a:schemeClr val="tx2"/>
                </a:solidFill>
              </a:defRPr>
            </a:lvl1pPr>
          </a:lstStyle>
          <a:p>
            <a:r>
              <a:rPr lang="en-US" altLang="zh-CN" i="0" u="none" dirty="0">
                <a:solidFill>
                  <a:srgbClr val="333333"/>
                </a:solidFill>
                <a:highlight>
                  <a:srgbClr val="00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47.101.162.62</a:t>
            </a:r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16558F00-30E5-894C-A229-F0EF4C652EEB}"/>
              </a:ext>
            </a:extLst>
          </p:cNvPr>
          <p:cNvSpPr/>
          <p:nvPr/>
        </p:nvSpPr>
        <p:spPr>
          <a:xfrm>
            <a:off x="2667818" y="5595376"/>
            <a:ext cx="323135" cy="2978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A628338-5E2F-2D48-B36F-9AA0DD9C6E9B}"/>
              </a:ext>
            </a:extLst>
          </p:cNvPr>
          <p:cNvSpPr/>
          <p:nvPr/>
        </p:nvSpPr>
        <p:spPr>
          <a:xfrm>
            <a:off x="2539533" y="5097840"/>
            <a:ext cx="585216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klogger</a:t>
            </a:r>
            <a:endParaRPr kumimoji="1" lang="zh-CN" altLang="en-US" sz="9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C979E9-288A-8146-9AB4-805AFFD801D7}"/>
              </a:ext>
            </a:extLst>
          </p:cNvPr>
          <p:cNvSpPr/>
          <p:nvPr/>
        </p:nvSpPr>
        <p:spPr>
          <a:xfrm>
            <a:off x="902118" y="5545647"/>
            <a:ext cx="585216" cy="34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ST</a:t>
            </a:r>
          </a:p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highlight>
                  <a:srgbClr val="FFFF00"/>
                </a:highlight>
              </a:rPr>
              <a:t>BitPool</a:t>
            </a:r>
            <a:endParaRPr kumimoji="1" lang="zh-CN" altLang="en-US" sz="900" b="1" i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8E49AEE9-6804-9E40-903A-9C3B1D03C7BA}"/>
              </a:ext>
            </a:extLst>
          </p:cNvPr>
          <p:cNvCxnSpPr>
            <a:cxnSpLocks/>
            <a:stCxn id="118" idx="1"/>
            <a:endCxn id="96" idx="3"/>
          </p:cNvCxnSpPr>
          <p:nvPr/>
        </p:nvCxnSpPr>
        <p:spPr>
          <a:xfrm rot="10800000">
            <a:off x="1487334" y="5719449"/>
            <a:ext cx="228952" cy="341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759D1B37-768E-7145-892F-7FC41AC15AF8}"/>
              </a:ext>
            </a:extLst>
          </p:cNvPr>
          <p:cNvCxnSpPr>
            <a:cxnSpLocks/>
            <a:stCxn id="95" idx="2"/>
            <a:endCxn id="79" idx="0"/>
          </p:cNvCxnSpPr>
          <p:nvPr/>
        </p:nvCxnSpPr>
        <p:spPr>
          <a:xfrm rot="5400000">
            <a:off x="2718563" y="5556265"/>
            <a:ext cx="224403" cy="27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FA1C3D27-55C5-5346-813E-5AB1AF88C0C5}"/>
              </a:ext>
            </a:extLst>
          </p:cNvPr>
          <p:cNvCxnSpPr>
            <a:cxnSpLocks/>
            <a:stCxn id="79" idx="2"/>
            <a:endCxn id="118" idx="3"/>
          </p:cNvCxnSpPr>
          <p:nvPr/>
        </p:nvCxnSpPr>
        <p:spPr>
          <a:xfrm rot="10800000">
            <a:off x="2360944" y="5722868"/>
            <a:ext cx="306874" cy="214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F0D926B3-9204-E944-AF19-1D9F3F4529F0}"/>
              </a:ext>
            </a:extLst>
          </p:cNvPr>
          <p:cNvCxnSpPr>
            <a:cxnSpLocks/>
            <a:stCxn id="114" idx="1"/>
            <a:endCxn id="96" idx="0"/>
          </p:cNvCxnSpPr>
          <p:nvPr/>
        </p:nvCxnSpPr>
        <p:spPr>
          <a:xfrm rot="10800000" flipV="1">
            <a:off x="1194727" y="5276403"/>
            <a:ext cx="549443" cy="26924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5D8ADEE-D26C-B344-9639-F24D27281524}"/>
              </a:ext>
            </a:extLst>
          </p:cNvPr>
          <p:cNvSpPr txBox="1"/>
          <p:nvPr/>
        </p:nvSpPr>
        <p:spPr>
          <a:xfrm>
            <a:off x="2784247" y="478056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u="sng" dirty="0">
                <a:highlight>
                  <a:srgbClr val="FFFF00"/>
                </a:highlight>
              </a:rPr>
              <a:t>IDC</a:t>
            </a:r>
            <a:endParaRPr kumimoji="1" lang="zh-CN" altLang="en-US" sz="1100" b="1" u="sng" dirty="0">
              <a:highlight>
                <a:srgbClr val="FFFF00"/>
              </a:highlight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D2B09FD-1BAF-3945-8C0C-7BBB8DC41B9C}"/>
              </a:ext>
            </a:extLst>
          </p:cNvPr>
          <p:cNvSpPr txBox="1"/>
          <p:nvPr/>
        </p:nvSpPr>
        <p:spPr>
          <a:xfrm>
            <a:off x="5146524" y="47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u="sng" dirty="0">
                <a:highlight>
                  <a:srgbClr val="FFFF00"/>
                </a:highlight>
              </a:rPr>
              <a:t>公司环境</a:t>
            </a:r>
          </a:p>
        </p:txBody>
      </p:sp>
    </p:spTree>
    <p:extLst>
      <p:ext uri="{BB962C8B-B14F-4D97-AF65-F5344CB8AC3E}">
        <p14:creationId xmlns:p14="http://schemas.microsoft.com/office/powerpoint/2010/main" val="24744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416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高可用</a:t>
            </a:r>
            <a:r>
              <a:rPr lang="en-US" altLang="zh-CN" sz="1400" b="1" u="sng" dirty="0"/>
              <a:t>HA</a:t>
            </a:r>
            <a:r>
              <a:rPr lang="zh-CN" altLang="en-US" sz="1400" b="1" u="sng" dirty="0"/>
              <a:t>（双机备份</a:t>
            </a:r>
            <a:r>
              <a:rPr lang="en-US" altLang="zh-CN" sz="1400" b="1" u="sng" dirty="0"/>
              <a:t>) -2</a:t>
            </a:r>
            <a:endParaRPr lang="zh-CN" altLang="en-US" sz="1400" b="1" u="sng" dirty="0"/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137145" y="3169479"/>
            <a:ext cx="1066441" cy="361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1222574" y="29135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Master</a:t>
            </a:r>
            <a:endParaRPr lang="zh-CN" altLang="en-US" sz="1000" b="1" dirty="0"/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6EEDB549-A124-C546-B389-44FC41BBD31D}"/>
              </a:ext>
            </a:extLst>
          </p:cNvPr>
          <p:cNvSpPr/>
          <p:nvPr/>
        </p:nvSpPr>
        <p:spPr>
          <a:xfrm>
            <a:off x="2213079" y="457015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Mon</a:t>
            </a:r>
            <a:endParaRPr lang="zh-CN" altLang="en-US" sz="1000" b="1" dirty="0"/>
          </a:p>
        </p:txBody>
      </p:sp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1"/>
            <a:endCxn id="54" idx="0"/>
          </p:cNvCxnSpPr>
          <p:nvPr/>
        </p:nvCxnSpPr>
        <p:spPr>
          <a:xfrm rot="10800000" flipV="1">
            <a:off x="1679860" y="2030051"/>
            <a:ext cx="693204" cy="883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31297570-4D1C-5E43-879B-2A049B32B2A0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 flipH="1">
            <a:off x="2670365" y="4242087"/>
            <a:ext cx="2958" cy="3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36" idx="1"/>
          </p:cNvCxnSpPr>
          <p:nvPr/>
        </p:nvCxnSpPr>
        <p:spPr>
          <a:xfrm rot="16200000" flipH="1">
            <a:off x="1757247" y="3355225"/>
            <a:ext cx="661560" cy="816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5320738-421F-354C-B8CF-26133090B6D4}"/>
              </a:ext>
            </a:extLst>
          </p:cNvPr>
          <p:cNvGrpSpPr/>
          <p:nvPr/>
        </p:nvGrpSpPr>
        <p:grpSpPr>
          <a:xfrm>
            <a:off x="2373064" y="1611839"/>
            <a:ext cx="830522" cy="636559"/>
            <a:chOff x="2601567" y="1859652"/>
            <a:chExt cx="830522" cy="636559"/>
          </a:xfrm>
        </p:grpSpPr>
        <p:pic>
          <p:nvPicPr>
            <p:cNvPr id="56" name="Picture 8" descr="Server cloud - Free interface icons">
              <a:extLst>
                <a:ext uri="{FF2B5EF4-FFF2-40B4-BE49-F238E27FC236}">
                  <a16:creationId xmlns:a16="http://schemas.microsoft.com/office/drawing/2014/main" id="{15A26E50-9BC5-DE4E-AE16-B7BD47C8F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67" y="2059517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946D81-B292-404D-9FDD-5EF727957C73}"/>
                </a:ext>
              </a:extLst>
            </p:cNvPr>
            <p:cNvSpPr txBox="1"/>
            <p:nvPr/>
          </p:nvSpPr>
          <p:spPr>
            <a:xfrm>
              <a:off x="2714226" y="18596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交易所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163F9362-B2B4-9643-A21A-0986BD728B43}"/>
              </a:ext>
            </a:extLst>
          </p:cNvPr>
          <p:cNvSpPr/>
          <p:nvPr/>
        </p:nvSpPr>
        <p:spPr>
          <a:xfrm>
            <a:off x="2026461" y="5155648"/>
            <a:ext cx="13151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离线报警</a:t>
            </a:r>
            <a:endParaRPr lang="en-US" altLang="zh-CN" sz="1050" dirty="0">
              <a:latin typeface="Ayuthaya" pitchFamily="2" charset="-34"/>
              <a:cs typeface="Ayuthaya" pitchFamily="2" charset="-34"/>
            </a:endParaRPr>
          </a:p>
          <a:p>
            <a:r>
              <a:rPr lang="en-US" altLang="zh-CN" sz="1050" dirty="0">
                <a:latin typeface="Ayuthaya" pitchFamily="2" charset="-34"/>
                <a:cs typeface="Ayuthaya" pitchFamily="2" charset="-34"/>
              </a:rPr>
              <a:t>Slave</a:t>
            </a:r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 离线报警</a:t>
            </a:r>
          </a:p>
        </p:txBody>
      </p:sp>
      <p:sp>
        <p:nvSpPr>
          <p:cNvPr id="36" name="矩形: 圆角 64">
            <a:extLst>
              <a:ext uri="{FF2B5EF4-FFF2-40B4-BE49-F238E27FC236}">
                <a16:creationId xmlns:a16="http://schemas.microsoft.com/office/drawing/2014/main" id="{5281C165-912A-B444-8096-D2CCB43FCF85}"/>
              </a:ext>
            </a:extLst>
          </p:cNvPr>
          <p:cNvSpPr/>
          <p:nvPr/>
        </p:nvSpPr>
        <p:spPr>
          <a:xfrm>
            <a:off x="2496194" y="3946256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37" name="矩形: 圆角 157">
            <a:extLst>
              <a:ext uri="{FF2B5EF4-FFF2-40B4-BE49-F238E27FC236}">
                <a16:creationId xmlns:a16="http://schemas.microsoft.com/office/drawing/2014/main" id="{8D593453-B6CD-1B4B-836B-161E880A01BE}"/>
              </a:ext>
            </a:extLst>
          </p:cNvPr>
          <p:cNvSpPr/>
          <p:nvPr/>
        </p:nvSpPr>
        <p:spPr>
          <a:xfrm>
            <a:off x="3203586" y="290995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Slave</a:t>
            </a:r>
            <a:endParaRPr lang="zh-CN" altLang="en-US" sz="1000" b="1" dirty="0"/>
          </a:p>
        </p:txBody>
      </p:sp>
      <p:cxnSp>
        <p:nvCxnSpPr>
          <p:cNvPr id="38" name="直接箭头连接符 27">
            <a:extLst>
              <a:ext uri="{FF2B5EF4-FFF2-40B4-BE49-F238E27FC236}">
                <a16:creationId xmlns:a16="http://schemas.microsoft.com/office/drawing/2014/main" id="{DF886923-3877-4A48-996A-167EEE0DBC1E}"/>
              </a:ext>
            </a:extLst>
          </p:cNvPr>
          <p:cNvCxnSpPr>
            <a:cxnSpLocks/>
            <a:stCxn id="56" idx="3"/>
            <a:endCxn id="37" idx="0"/>
          </p:cNvCxnSpPr>
          <p:nvPr/>
        </p:nvCxnSpPr>
        <p:spPr>
          <a:xfrm>
            <a:off x="3203586" y="2030051"/>
            <a:ext cx="457286" cy="879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7">
            <a:extLst>
              <a:ext uri="{FF2B5EF4-FFF2-40B4-BE49-F238E27FC236}">
                <a16:creationId xmlns:a16="http://schemas.microsoft.com/office/drawing/2014/main" id="{B7907B9B-AE8E-9A43-8C8C-F8ADB6D9050A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rot="5400000">
            <a:off x="2923076" y="3356376"/>
            <a:ext cx="665172" cy="810420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4BD70DF0-56C9-4242-A57A-0F64B9354733}"/>
              </a:ext>
            </a:extLst>
          </p:cNvPr>
          <p:cNvSpPr/>
          <p:nvPr/>
        </p:nvSpPr>
        <p:spPr>
          <a:xfrm>
            <a:off x="732737" y="4126272"/>
            <a:ext cx="17604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主线路在线推送</a:t>
            </a:r>
            <a:endParaRPr lang="en-US" altLang="zh-CN" sz="90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BF897A8-CD62-E041-9FCF-618CD5582FD5}"/>
              </a:ext>
            </a:extLst>
          </p:cNvPr>
          <p:cNvSpPr/>
          <p:nvPr/>
        </p:nvSpPr>
        <p:spPr>
          <a:xfrm>
            <a:off x="2993840" y="4126829"/>
            <a:ext cx="17604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Slave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备份线路在线</a:t>
            </a:r>
            <a:r>
              <a:rPr lang="zh-CN" altLang="en-US" sz="900" dirty="0">
                <a:solidFill>
                  <a:srgbClr val="FF0000"/>
                </a:solidFill>
                <a:latin typeface="Ayuthaya" pitchFamily="2" charset="-34"/>
                <a:cs typeface="Ayuthaya" pitchFamily="2" charset="-34"/>
              </a:rPr>
              <a:t>不推送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6EE21E5-AD67-0D4A-9F43-2DE01DE16025}"/>
              </a:ext>
            </a:extLst>
          </p:cNvPr>
          <p:cNvSpPr/>
          <p:nvPr/>
        </p:nvSpPr>
        <p:spPr>
          <a:xfrm>
            <a:off x="2317229" y="2937476"/>
            <a:ext cx="810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HA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保持心跳</a:t>
            </a:r>
          </a:p>
        </p:txBody>
      </p:sp>
      <p:cxnSp>
        <p:nvCxnSpPr>
          <p:cNvPr id="116" name="直接箭头连接符 27">
            <a:extLst>
              <a:ext uri="{FF2B5EF4-FFF2-40B4-BE49-F238E27FC236}">
                <a16:creationId xmlns:a16="http://schemas.microsoft.com/office/drawing/2014/main" id="{97623F92-6F35-3448-894E-3FE80CD5CE50}"/>
              </a:ext>
            </a:extLst>
          </p:cNvPr>
          <p:cNvCxnSpPr>
            <a:cxnSpLocks/>
            <a:stCxn id="117" idx="3"/>
            <a:endCxn id="127" idx="1"/>
          </p:cNvCxnSpPr>
          <p:nvPr/>
        </p:nvCxnSpPr>
        <p:spPr>
          <a:xfrm flipV="1">
            <a:off x="7558782" y="3169479"/>
            <a:ext cx="1066441" cy="3612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157">
            <a:extLst>
              <a:ext uri="{FF2B5EF4-FFF2-40B4-BE49-F238E27FC236}">
                <a16:creationId xmlns:a16="http://schemas.microsoft.com/office/drawing/2014/main" id="{41C1C8A9-5BAC-2543-91FF-EDE64CF95E83}"/>
              </a:ext>
            </a:extLst>
          </p:cNvPr>
          <p:cNvSpPr/>
          <p:nvPr/>
        </p:nvSpPr>
        <p:spPr>
          <a:xfrm>
            <a:off x="6644211" y="29135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Master</a:t>
            </a:r>
            <a:endParaRPr lang="zh-CN" altLang="en-US" sz="1000" b="1" dirty="0"/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42FD3969-0ACF-BF4B-BA88-5285E65E522A}"/>
              </a:ext>
            </a:extLst>
          </p:cNvPr>
          <p:cNvSpPr/>
          <p:nvPr/>
        </p:nvSpPr>
        <p:spPr>
          <a:xfrm>
            <a:off x="7634716" y="457015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Mon</a:t>
            </a:r>
            <a:endParaRPr lang="zh-CN" altLang="en-US" sz="1000" b="1" dirty="0"/>
          </a:p>
        </p:txBody>
      </p:sp>
      <p:cxnSp>
        <p:nvCxnSpPr>
          <p:cNvPr id="119" name="直接箭头连接符 27">
            <a:extLst>
              <a:ext uri="{FF2B5EF4-FFF2-40B4-BE49-F238E27FC236}">
                <a16:creationId xmlns:a16="http://schemas.microsoft.com/office/drawing/2014/main" id="{DB1F9A83-FED2-DC42-AA25-65474F2901DB}"/>
              </a:ext>
            </a:extLst>
          </p:cNvPr>
          <p:cNvCxnSpPr>
            <a:cxnSpLocks/>
            <a:stCxn id="123" idx="1"/>
            <a:endCxn id="117" idx="0"/>
          </p:cNvCxnSpPr>
          <p:nvPr/>
        </p:nvCxnSpPr>
        <p:spPr>
          <a:xfrm rot="10800000" flipV="1">
            <a:off x="7101497" y="2030051"/>
            <a:ext cx="693204" cy="88351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27">
            <a:extLst>
              <a:ext uri="{FF2B5EF4-FFF2-40B4-BE49-F238E27FC236}">
                <a16:creationId xmlns:a16="http://schemas.microsoft.com/office/drawing/2014/main" id="{F41144A2-1DFE-024E-BECA-044F5F1C7534}"/>
              </a:ext>
            </a:extLst>
          </p:cNvPr>
          <p:cNvCxnSpPr>
            <a:cxnSpLocks/>
            <a:stCxn id="126" idx="2"/>
            <a:endCxn id="118" idx="0"/>
          </p:cNvCxnSpPr>
          <p:nvPr/>
        </p:nvCxnSpPr>
        <p:spPr>
          <a:xfrm flipH="1">
            <a:off x="8092002" y="4242087"/>
            <a:ext cx="2958" cy="3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27">
            <a:extLst>
              <a:ext uri="{FF2B5EF4-FFF2-40B4-BE49-F238E27FC236}">
                <a16:creationId xmlns:a16="http://schemas.microsoft.com/office/drawing/2014/main" id="{4FE3E8C2-7F6B-E54A-8AFD-7B25A574C119}"/>
              </a:ext>
            </a:extLst>
          </p:cNvPr>
          <p:cNvCxnSpPr>
            <a:cxnSpLocks/>
            <a:stCxn id="117" idx="2"/>
            <a:endCxn id="126" idx="1"/>
          </p:cNvCxnSpPr>
          <p:nvPr/>
        </p:nvCxnSpPr>
        <p:spPr>
          <a:xfrm rot="16200000" flipH="1">
            <a:off x="7178884" y="3355225"/>
            <a:ext cx="661560" cy="81633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431A366-D2E7-8F4E-8CD8-B6B5B71B40D4}"/>
              </a:ext>
            </a:extLst>
          </p:cNvPr>
          <p:cNvGrpSpPr/>
          <p:nvPr/>
        </p:nvGrpSpPr>
        <p:grpSpPr>
          <a:xfrm>
            <a:off x="7794701" y="1611839"/>
            <a:ext cx="830522" cy="636559"/>
            <a:chOff x="2601567" y="1859652"/>
            <a:chExt cx="830522" cy="636559"/>
          </a:xfrm>
        </p:grpSpPr>
        <p:pic>
          <p:nvPicPr>
            <p:cNvPr id="123" name="Picture 8" descr="Server cloud - Free interface icons">
              <a:extLst>
                <a:ext uri="{FF2B5EF4-FFF2-40B4-BE49-F238E27FC236}">
                  <a16:creationId xmlns:a16="http://schemas.microsoft.com/office/drawing/2014/main" id="{E566E6B0-8E5E-054A-8ED9-9B251C4B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67" y="2059517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8C76D78-C618-114E-AA1F-E4C1DEA418FA}"/>
                </a:ext>
              </a:extLst>
            </p:cNvPr>
            <p:cNvSpPr txBox="1"/>
            <p:nvPr/>
          </p:nvSpPr>
          <p:spPr>
            <a:xfrm>
              <a:off x="2714226" y="18596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/>
                <a:t>交易所</a:t>
              </a:r>
            </a:p>
          </p:txBody>
        </p:sp>
      </p:grpSp>
      <p:sp>
        <p:nvSpPr>
          <p:cNvPr id="125" name="矩形 124">
            <a:extLst>
              <a:ext uri="{FF2B5EF4-FFF2-40B4-BE49-F238E27FC236}">
                <a16:creationId xmlns:a16="http://schemas.microsoft.com/office/drawing/2014/main" id="{EB4A379C-F6DF-F94A-94A8-48CD39DA9E64}"/>
              </a:ext>
            </a:extLst>
          </p:cNvPr>
          <p:cNvSpPr/>
          <p:nvPr/>
        </p:nvSpPr>
        <p:spPr>
          <a:xfrm>
            <a:off x="7448098" y="5155648"/>
            <a:ext cx="13151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离线报警</a:t>
            </a:r>
          </a:p>
        </p:txBody>
      </p:sp>
      <p:sp>
        <p:nvSpPr>
          <p:cNvPr id="126" name="矩形: 圆角 64">
            <a:extLst>
              <a:ext uri="{FF2B5EF4-FFF2-40B4-BE49-F238E27FC236}">
                <a16:creationId xmlns:a16="http://schemas.microsoft.com/office/drawing/2014/main" id="{C4B29865-E760-184C-855A-D436135DD7FC}"/>
              </a:ext>
            </a:extLst>
          </p:cNvPr>
          <p:cNvSpPr/>
          <p:nvPr/>
        </p:nvSpPr>
        <p:spPr>
          <a:xfrm>
            <a:off x="7917831" y="3946256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127" name="矩形: 圆角 157">
            <a:extLst>
              <a:ext uri="{FF2B5EF4-FFF2-40B4-BE49-F238E27FC236}">
                <a16:creationId xmlns:a16="http://schemas.microsoft.com/office/drawing/2014/main" id="{78815D42-5067-CA4F-B720-9D920B1742B5}"/>
              </a:ext>
            </a:extLst>
          </p:cNvPr>
          <p:cNvSpPr/>
          <p:nvPr/>
        </p:nvSpPr>
        <p:spPr>
          <a:xfrm>
            <a:off x="8625223" y="290995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Slave</a:t>
            </a:r>
            <a:endParaRPr lang="zh-CN" altLang="en-US" sz="1000" b="1" dirty="0"/>
          </a:p>
        </p:txBody>
      </p:sp>
      <p:cxnSp>
        <p:nvCxnSpPr>
          <p:cNvPr id="128" name="直接箭头连接符 27">
            <a:extLst>
              <a:ext uri="{FF2B5EF4-FFF2-40B4-BE49-F238E27FC236}">
                <a16:creationId xmlns:a16="http://schemas.microsoft.com/office/drawing/2014/main" id="{6E55EA79-59EE-C146-8D00-55C7F6A9176A}"/>
              </a:ext>
            </a:extLst>
          </p:cNvPr>
          <p:cNvCxnSpPr>
            <a:cxnSpLocks/>
            <a:stCxn id="123" idx="3"/>
            <a:endCxn id="127" idx="0"/>
          </p:cNvCxnSpPr>
          <p:nvPr/>
        </p:nvCxnSpPr>
        <p:spPr>
          <a:xfrm>
            <a:off x="8625223" y="2030051"/>
            <a:ext cx="457286" cy="879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27">
            <a:extLst>
              <a:ext uri="{FF2B5EF4-FFF2-40B4-BE49-F238E27FC236}">
                <a16:creationId xmlns:a16="http://schemas.microsoft.com/office/drawing/2014/main" id="{6C6DAD49-AF63-8844-80E9-1FDAAA2E84A3}"/>
              </a:ext>
            </a:extLst>
          </p:cNvPr>
          <p:cNvCxnSpPr>
            <a:cxnSpLocks/>
            <a:stCxn id="127" idx="2"/>
            <a:endCxn id="126" idx="3"/>
          </p:cNvCxnSpPr>
          <p:nvPr/>
        </p:nvCxnSpPr>
        <p:spPr>
          <a:xfrm rot="5400000">
            <a:off x="8344713" y="3356376"/>
            <a:ext cx="665172" cy="810420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B6034ED5-8088-9146-A58C-4702034029D1}"/>
              </a:ext>
            </a:extLst>
          </p:cNvPr>
          <p:cNvSpPr/>
          <p:nvPr/>
        </p:nvSpPr>
        <p:spPr>
          <a:xfrm>
            <a:off x="6287737" y="4126671"/>
            <a:ext cx="14014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Master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主线路离线</a:t>
            </a:r>
            <a:endParaRPr lang="en-US" altLang="zh-CN" sz="90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71B4EF0-0B5F-AA48-B514-B59081E0897E}"/>
              </a:ext>
            </a:extLst>
          </p:cNvPr>
          <p:cNvSpPr/>
          <p:nvPr/>
        </p:nvSpPr>
        <p:spPr>
          <a:xfrm>
            <a:off x="8412519" y="4101329"/>
            <a:ext cx="17604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Slave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备份线路在线 </a:t>
            </a:r>
            <a:r>
              <a:rPr lang="zh-CN" altLang="en-US" sz="900" dirty="0">
                <a:solidFill>
                  <a:srgbClr val="FF0000"/>
                </a:solidFill>
                <a:latin typeface="Ayuthaya" pitchFamily="2" charset="-34"/>
                <a:cs typeface="Ayuthaya" pitchFamily="2" charset="-34"/>
              </a:rPr>
              <a:t>推送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51E69F1-C454-634E-B1E7-30A2981CDB45}"/>
              </a:ext>
            </a:extLst>
          </p:cNvPr>
          <p:cNvSpPr/>
          <p:nvPr/>
        </p:nvSpPr>
        <p:spPr>
          <a:xfrm>
            <a:off x="7738866" y="2937476"/>
            <a:ext cx="8104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Ayuthaya" pitchFamily="2" charset="-34"/>
                <a:cs typeface="Ayuthaya" pitchFamily="2" charset="-34"/>
              </a:rPr>
              <a:t>HA</a:t>
            </a:r>
            <a:r>
              <a:rPr lang="zh-CN" altLang="en-US" sz="900" dirty="0">
                <a:latin typeface="Ayuthaya" pitchFamily="2" charset="-34"/>
                <a:cs typeface="Ayuthaya" pitchFamily="2" charset="-34"/>
              </a:rPr>
              <a:t>心跳超时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F0412EDA-E8E3-0C49-B972-6B5AD4311BC5}"/>
              </a:ext>
            </a:extLst>
          </p:cNvPr>
          <p:cNvCxnSpPr>
            <a:cxnSpLocks/>
          </p:cNvCxnSpPr>
          <p:nvPr/>
        </p:nvCxnSpPr>
        <p:spPr>
          <a:xfrm>
            <a:off x="4746172" y="2529410"/>
            <a:ext cx="95639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62737E32-CA07-C847-B5C1-76EC8C1E11F5}"/>
              </a:ext>
            </a:extLst>
          </p:cNvPr>
          <p:cNvCxnSpPr>
            <a:cxnSpLocks/>
          </p:cNvCxnSpPr>
          <p:nvPr/>
        </p:nvCxnSpPr>
        <p:spPr>
          <a:xfrm flipH="1">
            <a:off x="4746172" y="3879038"/>
            <a:ext cx="89619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B0305ED-89E7-5847-BFC2-981A168208E2}"/>
              </a:ext>
            </a:extLst>
          </p:cNvPr>
          <p:cNvSpPr/>
          <p:nvPr/>
        </p:nvSpPr>
        <p:spPr>
          <a:xfrm>
            <a:off x="4746172" y="2181180"/>
            <a:ext cx="6635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Ayuthaya" pitchFamily="2" charset="-34"/>
                <a:cs typeface="Ayuthaya" pitchFamily="2" charset="-34"/>
              </a:rPr>
              <a:t>中 断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18BFAE1-94A4-FC40-9CC0-9EF436B66D2D}"/>
              </a:ext>
            </a:extLst>
          </p:cNvPr>
          <p:cNvSpPr/>
          <p:nvPr/>
        </p:nvSpPr>
        <p:spPr>
          <a:xfrm>
            <a:off x="4862492" y="4097199"/>
            <a:ext cx="6635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恢 复</a:t>
            </a: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F6C63FE4-5D9B-BE41-91E0-3158B0BC4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590" y="360033"/>
            <a:ext cx="7342383" cy="1165186"/>
          </a:xfrm>
          <a:prstGeom prst="rect">
            <a:avLst/>
          </a:prstGeom>
        </p:spPr>
      </p:pic>
      <p:sp>
        <p:nvSpPr>
          <p:cNvPr id="137" name="矩形: 圆角 157">
            <a:extLst>
              <a:ext uri="{FF2B5EF4-FFF2-40B4-BE49-F238E27FC236}">
                <a16:creationId xmlns:a16="http://schemas.microsoft.com/office/drawing/2014/main" id="{744D2B61-D8BB-2047-A961-214A0F0D2365}"/>
              </a:ext>
            </a:extLst>
          </p:cNvPr>
          <p:cNvSpPr/>
          <p:nvPr/>
        </p:nvSpPr>
        <p:spPr>
          <a:xfrm>
            <a:off x="308002" y="198887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34C78FE4-8F57-544B-9878-C5718CD54ED7}"/>
              </a:ext>
            </a:extLst>
          </p:cNvPr>
          <p:cNvCxnSpPr>
            <a:cxnSpLocks/>
            <a:stCxn id="49" idx="1"/>
            <a:endCxn id="137" idx="3"/>
          </p:cNvCxnSpPr>
          <p:nvPr/>
        </p:nvCxnSpPr>
        <p:spPr>
          <a:xfrm rot="10800000">
            <a:off x="1222574" y="2248399"/>
            <a:ext cx="1201623" cy="297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: 圆角 157">
            <a:extLst>
              <a:ext uri="{FF2B5EF4-FFF2-40B4-BE49-F238E27FC236}">
                <a16:creationId xmlns:a16="http://schemas.microsoft.com/office/drawing/2014/main" id="{3695D415-BC8E-8746-B837-E292BD3E3376}"/>
              </a:ext>
            </a:extLst>
          </p:cNvPr>
          <p:cNvSpPr/>
          <p:nvPr/>
        </p:nvSpPr>
        <p:spPr>
          <a:xfrm>
            <a:off x="5857573" y="200401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21A6E9A-4ED5-D749-AE34-D0ED6FDA4D12}"/>
              </a:ext>
            </a:extLst>
          </p:cNvPr>
          <p:cNvSpPr txBox="1"/>
          <p:nvPr/>
        </p:nvSpPr>
        <p:spPr>
          <a:xfrm>
            <a:off x="1009572" y="5739078"/>
            <a:ext cx="3521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行情</a:t>
            </a:r>
            <a:r>
              <a:rPr kumimoji="1" lang="en-US" altLang="zh-CN" sz="1100" dirty="0"/>
              <a:t>slave</a:t>
            </a:r>
            <a:r>
              <a:rPr kumimoji="1" lang="zh-CN" altLang="en-US" sz="1100" dirty="0"/>
              <a:t> 监听 行情</a:t>
            </a:r>
            <a:r>
              <a:rPr kumimoji="1" lang="en-US" altLang="zh-CN" sz="1100" dirty="0"/>
              <a:t>master</a:t>
            </a:r>
            <a:r>
              <a:rPr kumimoji="1" lang="zh-CN" altLang="en-US" sz="1100" dirty="0"/>
              <a:t>的心跳，超时就切换，恢复则再切回</a:t>
            </a:r>
            <a:r>
              <a:rPr kumimoji="1" lang="en-US" altLang="zh-CN" sz="1100" dirty="0"/>
              <a:t>master</a:t>
            </a:r>
            <a:endParaRPr kumimoji="1" lang="zh-CN" altLang="en-US" sz="1100" dirty="0"/>
          </a:p>
        </p:txBody>
      </p:sp>
      <p:sp>
        <p:nvSpPr>
          <p:cNvPr id="49" name="矩形: 圆角 64">
            <a:extLst>
              <a:ext uri="{FF2B5EF4-FFF2-40B4-BE49-F238E27FC236}">
                <a16:creationId xmlns:a16="http://schemas.microsoft.com/office/drawing/2014/main" id="{E6FABFC3-FB76-9245-B189-B823288741C6}"/>
              </a:ext>
            </a:extLst>
          </p:cNvPr>
          <p:cNvSpPr/>
          <p:nvPr/>
        </p:nvSpPr>
        <p:spPr>
          <a:xfrm>
            <a:off x="2424196" y="239766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MX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27">
            <a:extLst>
              <a:ext uri="{FF2B5EF4-FFF2-40B4-BE49-F238E27FC236}">
                <a16:creationId xmlns:a16="http://schemas.microsoft.com/office/drawing/2014/main" id="{658F2503-C78B-B44B-A307-F4DB8E440B4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144641" y="2693500"/>
            <a:ext cx="456684" cy="278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7">
            <a:extLst>
              <a:ext uri="{FF2B5EF4-FFF2-40B4-BE49-F238E27FC236}">
                <a16:creationId xmlns:a16="http://schemas.microsoft.com/office/drawing/2014/main" id="{FC099DE8-BCD7-F74B-B12E-378DE4D50E28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>
            <a:off x="2778455" y="2545586"/>
            <a:ext cx="798939" cy="330657"/>
          </a:xfrm>
          <a:prstGeom prst="bentConnector3">
            <a:avLst>
              <a:gd name="adj1" fmla="val -175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27">
            <a:extLst>
              <a:ext uri="{FF2B5EF4-FFF2-40B4-BE49-F238E27FC236}">
                <a16:creationId xmlns:a16="http://schemas.microsoft.com/office/drawing/2014/main" id="{6DAF8F72-C3DA-1C4E-8F18-7AA9E9B6C625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>
            <a:off x="6686512" y="2225872"/>
            <a:ext cx="1201623" cy="297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64">
            <a:extLst>
              <a:ext uri="{FF2B5EF4-FFF2-40B4-BE49-F238E27FC236}">
                <a16:creationId xmlns:a16="http://schemas.microsoft.com/office/drawing/2014/main" id="{B6629497-BB61-E842-9DC5-198F283D1E1C}"/>
              </a:ext>
            </a:extLst>
          </p:cNvPr>
          <p:cNvSpPr/>
          <p:nvPr/>
        </p:nvSpPr>
        <p:spPr>
          <a:xfrm>
            <a:off x="7888134" y="237514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MX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AF90FEAB-4144-554D-8836-108FB0C068E3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7586948" y="2670973"/>
            <a:ext cx="478315" cy="298491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27">
            <a:extLst>
              <a:ext uri="{FF2B5EF4-FFF2-40B4-BE49-F238E27FC236}">
                <a16:creationId xmlns:a16="http://schemas.microsoft.com/office/drawing/2014/main" id="{6538C16D-F3A1-B143-A02A-ADA360386A2A}"/>
              </a:ext>
            </a:extLst>
          </p:cNvPr>
          <p:cNvCxnSpPr>
            <a:cxnSpLocks/>
            <a:endCxn id="71" idx="3"/>
          </p:cNvCxnSpPr>
          <p:nvPr/>
        </p:nvCxnSpPr>
        <p:spPr>
          <a:xfrm rot="10800000">
            <a:off x="8242393" y="2523059"/>
            <a:ext cx="559959" cy="369169"/>
          </a:xfrm>
          <a:prstGeom prst="bentConnector3">
            <a:avLst>
              <a:gd name="adj1" fmla="val -3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C5E12B9-7D37-164A-9739-8AE27924DDC0}"/>
              </a:ext>
            </a:extLst>
          </p:cNvPr>
          <p:cNvSpPr txBox="1"/>
          <p:nvPr/>
        </p:nvSpPr>
        <p:spPr>
          <a:xfrm>
            <a:off x="6127289" y="5661033"/>
            <a:ext cx="4559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100" dirty="0"/>
              <a:t>报单服务与行情服务之间增加</a:t>
            </a:r>
            <a:r>
              <a:rPr kumimoji="1" lang="en-US" altLang="zh-CN" sz="1100" dirty="0"/>
              <a:t> mx </a:t>
            </a:r>
            <a:r>
              <a:rPr kumimoji="1" lang="zh-CN" altLang="en-US" sz="1100" dirty="0"/>
              <a:t>解耦，报单服务对行情服务是否在线无感， </a:t>
            </a:r>
            <a:r>
              <a:rPr kumimoji="1" lang="en-US" altLang="zh-CN" sz="1100" dirty="0"/>
              <a:t>master</a:t>
            </a:r>
            <a:r>
              <a:rPr kumimoji="1" lang="zh-CN" altLang="en-US" sz="1100" dirty="0"/>
              <a:t>离线时，</a:t>
            </a:r>
            <a:r>
              <a:rPr kumimoji="1" lang="en-US" altLang="zh-CN" sz="1100" dirty="0"/>
              <a:t>slave</a:t>
            </a:r>
            <a:r>
              <a:rPr kumimoji="1" lang="zh-CN" altLang="en-US" sz="1100" dirty="0"/>
              <a:t>自动切换，继续为 报单服务提供  </a:t>
            </a:r>
            <a:r>
              <a:rPr kumimoji="1" lang="en-US" altLang="zh-CN" sz="1100" dirty="0"/>
              <a:t>tick</a:t>
            </a:r>
            <a:r>
              <a:rPr kumimoji="1" lang="zh-CN" altLang="en-US" sz="1100" dirty="0"/>
              <a:t> ， </a:t>
            </a:r>
            <a:r>
              <a:rPr kumimoji="1" lang="en-US" altLang="zh-CN" sz="1100" dirty="0"/>
              <a:t>orderbook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83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: 圆角 157">
            <a:extLst>
              <a:ext uri="{FF2B5EF4-FFF2-40B4-BE49-F238E27FC236}">
                <a16:creationId xmlns:a16="http://schemas.microsoft.com/office/drawing/2014/main" id="{3695D415-BC8E-8746-B837-E292BD3E3376}"/>
              </a:ext>
            </a:extLst>
          </p:cNvPr>
          <p:cNvSpPr/>
          <p:nvPr/>
        </p:nvSpPr>
        <p:spPr>
          <a:xfrm>
            <a:off x="851099" y="3102002"/>
            <a:ext cx="4339892" cy="2489192"/>
          </a:xfrm>
          <a:prstGeom prst="roundRect">
            <a:avLst>
              <a:gd name="adj" fmla="val 15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416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行情服务 </a:t>
            </a:r>
            <a:r>
              <a:rPr lang="en-US" altLang="zh-CN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 共享内存 </a:t>
            </a:r>
            <a:r>
              <a:rPr lang="en-US" altLang="zh-CN" sz="14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SHM</a:t>
            </a:r>
            <a:endParaRPr lang="zh-CN" altLang="en-US" sz="1400" u="sng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632386" y="4142226"/>
            <a:ext cx="1047659" cy="519043"/>
          </a:xfrm>
          <a:prstGeom prst="roundRect">
            <a:avLst>
              <a:gd name="adj" fmla="val 474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共享内存数据</a:t>
            </a:r>
            <a:endParaRPr lang="en-US" altLang="zh-CN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SHM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38" name="直接箭头连接符 27">
            <a:extLst>
              <a:ext uri="{FF2B5EF4-FFF2-40B4-BE49-F238E27FC236}">
                <a16:creationId xmlns:a16="http://schemas.microsoft.com/office/drawing/2014/main" id="{DF886923-3877-4A48-996A-167EEE0DBC1E}"/>
              </a:ext>
            </a:extLst>
          </p:cNvPr>
          <p:cNvCxnSpPr>
            <a:cxnSpLocks/>
            <a:stCxn id="61" idx="3"/>
            <a:endCxn id="41" idx="0"/>
          </p:cNvCxnSpPr>
          <p:nvPr/>
        </p:nvCxnSpPr>
        <p:spPr>
          <a:xfrm>
            <a:off x="3255114" y="2681245"/>
            <a:ext cx="1086688" cy="90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6BF897A8-CD62-E041-9FCF-618CD5582FD5}"/>
              </a:ext>
            </a:extLst>
          </p:cNvPr>
          <p:cNvSpPr/>
          <p:nvPr/>
        </p:nvSpPr>
        <p:spPr>
          <a:xfrm>
            <a:off x="1373171" y="4386142"/>
            <a:ext cx="100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定时检查缺漏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18BFAE1-94A4-FC40-9CC0-9EF436B66D2D}"/>
              </a:ext>
            </a:extLst>
          </p:cNvPr>
          <p:cNvSpPr/>
          <p:nvPr/>
        </p:nvSpPr>
        <p:spPr>
          <a:xfrm>
            <a:off x="910848" y="3133554"/>
            <a:ext cx="9058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策略主机</a:t>
            </a:r>
          </a:p>
        </p:txBody>
      </p:sp>
      <p:sp>
        <p:nvSpPr>
          <p:cNvPr id="137" name="矩形: 圆角 157">
            <a:extLst>
              <a:ext uri="{FF2B5EF4-FFF2-40B4-BE49-F238E27FC236}">
                <a16:creationId xmlns:a16="http://schemas.microsoft.com/office/drawing/2014/main" id="{744D2B61-D8BB-2047-A961-214A0F0D2365}"/>
              </a:ext>
            </a:extLst>
          </p:cNvPr>
          <p:cNvSpPr/>
          <p:nvPr/>
        </p:nvSpPr>
        <p:spPr>
          <a:xfrm>
            <a:off x="1315216" y="3585863"/>
            <a:ext cx="1515862" cy="3795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Kline-check-</a:t>
            </a:r>
            <a:r>
              <a:rPr lang="en-US" altLang="zh-CN" sz="10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shm.py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38" name="直接箭头连接符 27">
            <a:extLst>
              <a:ext uri="{FF2B5EF4-FFF2-40B4-BE49-F238E27FC236}">
                <a16:creationId xmlns:a16="http://schemas.microsoft.com/office/drawing/2014/main" id="{34C78FE4-8F57-544B-9878-C5718CD54ED7}"/>
              </a:ext>
            </a:extLst>
          </p:cNvPr>
          <p:cNvCxnSpPr>
            <a:cxnSpLocks/>
            <a:stCxn id="137" idx="2"/>
            <a:endCxn id="54" idx="1"/>
          </p:cNvCxnSpPr>
          <p:nvPr/>
        </p:nvCxnSpPr>
        <p:spPr>
          <a:xfrm rot="16200000" flipH="1">
            <a:off x="2134585" y="3903946"/>
            <a:ext cx="436363" cy="5592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7">
            <a:extLst>
              <a:ext uri="{FF2B5EF4-FFF2-40B4-BE49-F238E27FC236}">
                <a16:creationId xmlns:a16="http://schemas.microsoft.com/office/drawing/2014/main" id="{FC099DE8-BCD7-F74B-B12E-378DE4D50E28}"/>
              </a:ext>
            </a:extLst>
          </p:cNvPr>
          <p:cNvCxnSpPr>
            <a:cxnSpLocks/>
            <a:stCxn id="137" idx="0"/>
            <a:endCxn id="61" idx="1"/>
          </p:cNvCxnSpPr>
          <p:nvPr/>
        </p:nvCxnSpPr>
        <p:spPr>
          <a:xfrm rot="5400000" flipH="1" flipV="1">
            <a:off x="2034692" y="2719700"/>
            <a:ext cx="904618" cy="82770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27">
            <a:extLst>
              <a:ext uri="{FF2B5EF4-FFF2-40B4-BE49-F238E27FC236}">
                <a16:creationId xmlns:a16="http://schemas.microsoft.com/office/drawing/2014/main" id="{3A234560-C7D7-9F41-A152-B16CE54B9A46}"/>
              </a:ext>
            </a:extLst>
          </p:cNvPr>
          <p:cNvCxnSpPr>
            <a:cxnSpLocks/>
            <a:stCxn id="41" idx="2"/>
            <a:endCxn id="54" idx="3"/>
          </p:cNvCxnSpPr>
          <p:nvPr/>
        </p:nvCxnSpPr>
        <p:spPr>
          <a:xfrm rot="5400000">
            <a:off x="3794266" y="3854212"/>
            <a:ext cx="433316" cy="661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157">
            <a:extLst>
              <a:ext uri="{FF2B5EF4-FFF2-40B4-BE49-F238E27FC236}">
                <a16:creationId xmlns:a16="http://schemas.microsoft.com/office/drawing/2014/main" id="{ADC6A08C-F981-A14A-9096-720C9BEA6C2E}"/>
              </a:ext>
            </a:extLst>
          </p:cNvPr>
          <p:cNvSpPr/>
          <p:nvPr/>
        </p:nvSpPr>
        <p:spPr>
          <a:xfrm>
            <a:off x="2638687" y="4910333"/>
            <a:ext cx="1035055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策略服务</a:t>
            </a:r>
          </a:p>
        </p:txBody>
      </p:sp>
      <p:sp>
        <p:nvSpPr>
          <p:cNvPr id="41" name="矩形: 圆角 157">
            <a:extLst>
              <a:ext uri="{FF2B5EF4-FFF2-40B4-BE49-F238E27FC236}">
                <a16:creationId xmlns:a16="http://schemas.microsoft.com/office/drawing/2014/main" id="{2C727D94-46E8-034B-9F4A-F8489179FB29}"/>
              </a:ext>
            </a:extLst>
          </p:cNvPr>
          <p:cNvSpPr/>
          <p:nvPr/>
        </p:nvSpPr>
        <p:spPr>
          <a:xfrm>
            <a:off x="3583871" y="3588910"/>
            <a:ext cx="1515862" cy="3795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lang="en-US" altLang="zh-CN" sz="1000" b="1" dirty="0">
                <a:latin typeface="FangSong" panose="02010609060101010101" pitchFamily="49" charset="-122"/>
                <a:ea typeface="FangSong" panose="02010609060101010101" pitchFamily="49" charset="-122"/>
              </a:rPr>
              <a:t> run</a:t>
            </a:r>
            <a:endParaRPr lang="zh-CN" altLang="en-US" sz="1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1" name="矩形: 圆角 64">
            <a:extLst>
              <a:ext uri="{FF2B5EF4-FFF2-40B4-BE49-F238E27FC236}">
                <a16:creationId xmlns:a16="http://schemas.microsoft.com/office/drawing/2014/main" id="{32B9A64F-ECDC-1345-A0B6-218CA22035B4}"/>
              </a:ext>
            </a:extLst>
          </p:cNvPr>
          <p:cNvSpPr/>
          <p:nvPr/>
        </p:nvSpPr>
        <p:spPr>
          <a:xfrm>
            <a:off x="2900856" y="253332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65" name="矩形: 圆角 157">
            <a:extLst>
              <a:ext uri="{FF2B5EF4-FFF2-40B4-BE49-F238E27FC236}">
                <a16:creationId xmlns:a16="http://schemas.microsoft.com/office/drawing/2014/main" id="{1C76F0B8-1B01-6941-BC5E-9FE39379F781}"/>
              </a:ext>
            </a:extLst>
          </p:cNvPr>
          <p:cNvSpPr/>
          <p:nvPr/>
        </p:nvSpPr>
        <p:spPr>
          <a:xfrm>
            <a:off x="2686325" y="1714161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  <a:endParaRPr lang="en-US" altLang="zh-CN" sz="1000" b="1" dirty="0"/>
          </a:p>
        </p:txBody>
      </p: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61262179-1977-8A43-8B4D-7CC4058B9FCB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V="1">
            <a:off x="2845838" y="2301182"/>
            <a:ext cx="323448" cy="1408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7">
            <a:extLst>
              <a:ext uri="{FF2B5EF4-FFF2-40B4-BE49-F238E27FC236}">
                <a16:creationId xmlns:a16="http://schemas.microsoft.com/office/drawing/2014/main" id="{E8C9A4B0-77B1-1B46-812F-D8E840817F2D}"/>
              </a:ext>
            </a:extLst>
          </p:cNvPr>
          <p:cNvCxnSpPr>
            <a:cxnSpLocks/>
          </p:cNvCxnSpPr>
          <p:nvPr/>
        </p:nvCxnSpPr>
        <p:spPr>
          <a:xfrm rot="5400000">
            <a:off x="3111688" y="2314425"/>
            <a:ext cx="306770" cy="14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7">
            <a:extLst>
              <a:ext uri="{FF2B5EF4-FFF2-40B4-BE49-F238E27FC236}">
                <a16:creationId xmlns:a16="http://schemas.microsoft.com/office/drawing/2014/main" id="{6E614396-A9FB-644F-856D-B687CFBC5DB9}"/>
              </a:ext>
            </a:extLst>
          </p:cNvPr>
          <p:cNvCxnSpPr>
            <a:cxnSpLocks/>
            <a:stCxn id="54" idx="2"/>
            <a:endCxn id="34" idx="0"/>
          </p:cNvCxnSpPr>
          <p:nvPr/>
        </p:nvCxnSpPr>
        <p:spPr>
          <a:xfrm rot="5400000">
            <a:off x="3031684" y="4785801"/>
            <a:ext cx="2490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EE4CEBD5-EAF2-D949-A730-D83D70DF922F}"/>
              </a:ext>
            </a:extLst>
          </p:cNvPr>
          <p:cNvSpPr/>
          <p:nvPr/>
        </p:nvSpPr>
        <p:spPr>
          <a:xfrm>
            <a:off x="3021045" y="4659518"/>
            <a:ext cx="100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Kline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读取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C248350-7DA6-0640-BF67-CF1B4C0C48A3}"/>
              </a:ext>
            </a:extLst>
          </p:cNvPr>
          <p:cNvSpPr/>
          <p:nvPr/>
        </p:nvSpPr>
        <p:spPr>
          <a:xfrm>
            <a:off x="3795526" y="4399987"/>
            <a:ext cx="1124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写入</a:t>
            </a:r>
            <a:r>
              <a:rPr lang="en-US" altLang="zh-CN" sz="1000" dirty="0" err="1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kline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到</a:t>
            </a:r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SHM</a:t>
            </a:r>
            <a:endParaRPr lang="zh-CN" altLang="en-US" sz="1000" dirty="0">
              <a:latin typeface="FangSong" panose="02010609060101010101" pitchFamily="49" charset="-122"/>
              <a:ea typeface="FangSong" panose="02010609060101010101" pitchFamily="49" charset="-122"/>
              <a:cs typeface="Ayuthaya" pitchFamily="2" charset="-34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9A54D8C-E4E7-8947-9191-2E1671FE1023}"/>
              </a:ext>
            </a:extLst>
          </p:cNvPr>
          <p:cNvSpPr/>
          <p:nvPr/>
        </p:nvSpPr>
        <p:spPr>
          <a:xfrm>
            <a:off x="1410863" y="2796640"/>
            <a:ext cx="1312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发送</a:t>
            </a:r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pull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 补缺命令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13B82F-82AC-9049-AAB3-1A0B69515E6E}"/>
              </a:ext>
            </a:extLst>
          </p:cNvPr>
          <p:cNvSpPr/>
          <p:nvPr/>
        </p:nvSpPr>
        <p:spPr>
          <a:xfrm>
            <a:off x="3658786" y="2763762"/>
            <a:ext cx="1312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Kline</a:t>
            </a:r>
            <a:r>
              <a:rPr lang="zh-CN" altLang="en-US" sz="1000" dirty="0">
                <a:latin typeface="FangSong" panose="02010609060101010101" pitchFamily="49" charset="-122"/>
                <a:ea typeface="FangSong" panose="02010609060101010101" pitchFamily="49" charset="-122"/>
                <a:cs typeface="Ayuthaya" pitchFamily="2" charset="-34"/>
              </a:rPr>
              <a:t>下发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67D3BE1-81BE-B346-90F7-7E03F5DC69CD}"/>
              </a:ext>
            </a:extLst>
          </p:cNvPr>
          <p:cNvSpPr txBox="1"/>
          <p:nvPr/>
        </p:nvSpPr>
        <p:spPr>
          <a:xfrm>
            <a:off x="5827891" y="2492198"/>
            <a:ext cx="522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u="sng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zh-CN" altLang="en-US" sz="12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配置运行：</a:t>
            </a:r>
            <a:endParaRPr kumimoji="1" lang="en-US" altLang="zh-CN" sz="1200" b="1" u="sng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修改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elabs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settings.json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，设置项：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行情接收地址：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market_broker_addr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交易所与行情周期：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exchange/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/period</a:t>
            </a:r>
          </a:p>
          <a:p>
            <a:pPr marL="228600" indent="-228600">
              <a:buFont typeface="+mj-lt"/>
              <a:buAutoNum type="alphaLcParenR"/>
            </a:pP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kseeker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服务地址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下载交易所历史行情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创建共享内存：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create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加载历史行情到内存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: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load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data_dir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start </a:t>
            </a:r>
            <a:r>
              <a:rPr kumimoji="1" lang="en-US" altLang="zh-CN" sz="1200" dirty="0">
                <a:highlight>
                  <a:srgbClr val="FFFF00"/>
                </a:highlight>
                <a:latin typeface="FangSong" panose="02010609060101010101" pitchFamily="49" charset="-122"/>
                <a:ea typeface="FangSong" panose="02010609060101010101" pitchFamily="49" charset="-122"/>
              </a:rPr>
              <a:t>end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补充漏缺的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kline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记录（历史行情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csv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最新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5.5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，当日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6.1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，中间需填补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25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日记录。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padding  start </a:t>
            </a:r>
            <a:r>
              <a:rPr kumimoji="1" lang="en-US" altLang="zh-CN" sz="1200" dirty="0">
                <a:highlight>
                  <a:srgbClr val="FFFF00"/>
                </a:highlight>
                <a:latin typeface="FangSong" panose="02010609060101010101" pitchFamily="49" charset="-122"/>
                <a:ea typeface="FangSong" panose="02010609060101010101" pitchFamily="49" charset="-122"/>
              </a:rPr>
              <a:t>end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运行行情接收。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运行时行情检查加入定时任务。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Kline-check-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shm.py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200" b="1" u="sng" dirty="0">
                <a:latin typeface="FangSong" panose="02010609060101010101" pitchFamily="49" charset="-122"/>
                <a:ea typeface="FangSong" panose="02010609060101010101" pitchFamily="49" charset="-122"/>
              </a:rPr>
              <a:t>行情查询</a:t>
            </a:r>
            <a:endParaRPr kumimoji="1" lang="en-US" altLang="zh-CN" sz="1200" b="1" u="sng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mem_dump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period symbol start end </a:t>
            </a:r>
          </a:p>
          <a:p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BitPool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get_latest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exchange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tt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period symbol num </a:t>
            </a:r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fill_blank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=True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5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2A3389EE-7A07-4D49-B7D4-96626D584E74}"/>
              </a:ext>
            </a:extLst>
          </p:cNvPr>
          <p:cNvSpPr/>
          <p:nvPr/>
        </p:nvSpPr>
        <p:spPr>
          <a:xfrm>
            <a:off x="5533765" y="3810647"/>
            <a:ext cx="2878836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734207" y="4329450"/>
            <a:ext cx="3267255" cy="1740647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817779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行情服务系统结构 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dataset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3253097" y="3185390"/>
            <a:ext cx="592096" cy="448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1993966" y="4718375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596456" y="370587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2595501" y="5206089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1"/>
            <a:endCxn id="59" idx="3"/>
          </p:cNvCxnSpPr>
          <p:nvPr/>
        </p:nvCxnSpPr>
        <p:spPr>
          <a:xfrm rot="10800000" flipV="1">
            <a:off x="3264733" y="5059218"/>
            <a:ext cx="799832" cy="3140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0"/>
            <a:endCxn id="25" idx="4"/>
          </p:cNvCxnSpPr>
          <p:nvPr/>
        </p:nvCxnSpPr>
        <p:spPr>
          <a:xfrm rot="16200000" flipV="1">
            <a:off x="2609561" y="4885532"/>
            <a:ext cx="305377" cy="335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722715" y="580306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10.20</a:t>
            </a:r>
            <a:endParaRPr kumimoji="1" lang="zh-CN" altLang="en-US" sz="1000" u="sng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4064565" y="4863780"/>
            <a:ext cx="710821" cy="390877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rot="16200000" flipH="1">
            <a:off x="3665745" y="4109548"/>
            <a:ext cx="862071" cy="6463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4219389" y="2368558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3781990" y="2552558"/>
            <a:ext cx="437399" cy="301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3550664" y="2310410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2967992" y="365559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</a:t>
            </a:r>
            <a:endParaRPr kumimoji="1" lang="zh-CN" altLang="en-US" sz="10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F8D87A3-EA14-534C-8D47-2D40A4B3C8C0}"/>
              </a:ext>
            </a:extLst>
          </p:cNvPr>
          <p:cNvSpPr txBox="1"/>
          <p:nvPr/>
        </p:nvSpPr>
        <p:spPr>
          <a:xfrm>
            <a:off x="2032492" y="287653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Tick/Orderbook</a:t>
            </a:r>
            <a:endParaRPr kumimoji="1" lang="zh-CN" altLang="en-US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2754553" y="1832898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C0297A2-26B4-7C4E-AC66-38107131076E}"/>
              </a:ext>
            </a:extLst>
          </p:cNvPr>
          <p:cNvSpPr txBox="1"/>
          <p:nvPr/>
        </p:nvSpPr>
        <p:spPr>
          <a:xfrm>
            <a:off x="1384313" y="180266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Ftx/bsc/okex</a:t>
            </a:r>
            <a:endParaRPr kumimoji="1" lang="zh-CN" altLang="en-US" sz="1000" dirty="0"/>
          </a:p>
        </p:txBody>
      </p: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140" idx="3"/>
            <a:endCxn id="29" idx="3"/>
          </p:cNvCxnSpPr>
          <p:nvPr/>
        </p:nvCxnSpPr>
        <p:spPr>
          <a:xfrm rot="5400000">
            <a:off x="3647397" y="3039874"/>
            <a:ext cx="1117237" cy="510602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6A2780E-99D2-AE47-916C-B88EA9D4FAC5}"/>
              </a:ext>
            </a:extLst>
          </p:cNvPr>
          <p:cNvSpPr txBox="1"/>
          <p:nvPr/>
        </p:nvSpPr>
        <p:spPr>
          <a:xfrm>
            <a:off x="3782527" y="5250142"/>
            <a:ext cx="52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8A82B-0EE5-EE42-85F0-CE76AFF8EC37}"/>
              </a:ext>
            </a:extLst>
          </p:cNvPr>
          <p:cNvSpPr txBox="1"/>
          <p:nvPr/>
        </p:nvSpPr>
        <p:spPr>
          <a:xfrm>
            <a:off x="4352379" y="5249461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9BA98202-DBE6-7743-B3CD-5616640AC238}"/>
              </a:ext>
            </a:extLst>
          </p:cNvPr>
          <p:cNvSpPr/>
          <p:nvPr/>
        </p:nvSpPr>
        <p:spPr>
          <a:xfrm>
            <a:off x="5846641" y="4219202"/>
            <a:ext cx="2226425" cy="619964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499DDEB-8A07-4C41-A316-5BD68870B423}"/>
              </a:ext>
            </a:extLst>
          </p:cNvPr>
          <p:cNvGrpSpPr/>
          <p:nvPr/>
        </p:nvGrpSpPr>
        <p:grpSpPr>
          <a:xfrm>
            <a:off x="7297946" y="5104419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6" name="流程图: 磁盘 200">
              <a:extLst>
                <a:ext uri="{FF2B5EF4-FFF2-40B4-BE49-F238E27FC236}">
                  <a16:creationId xmlns:a16="http://schemas.microsoft.com/office/drawing/2014/main" id="{42E662CE-29DC-9145-B41E-53CE973A7E96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410B9AF-5711-7943-AC39-9233365E36A3}"/>
                </a:ext>
              </a:extLst>
            </p:cNvPr>
            <p:cNvSpPr txBox="1"/>
            <p:nvPr/>
          </p:nvSpPr>
          <p:spPr>
            <a:xfrm>
              <a:off x="4778603" y="4264815"/>
              <a:ext cx="461641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ohlcv</a:t>
              </a:r>
            </a:p>
          </p:txBody>
        </p:sp>
      </p:grp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6539FF7C-B611-5D44-905D-18172FAA75DB}"/>
              </a:ext>
            </a:extLst>
          </p:cNvPr>
          <p:cNvSpPr/>
          <p:nvPr/>
        </p:nvSpPr>
        <p:spPr>
          <a:xfrm>
            <a:off x="5820220" y="5160025"/>
            <a:ext cx="111650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dataset-service</a:t>
            </a:r>
            <a:endParaRPr lang="zh-CN" altLang="en-US" sz="900" b="1" dirty="0"/>
          </a:p>
        </p:txBody>
      </p:sp>
      <p:sp>
        <p:nvSpPr>
          <p:cNvPr id="119" name="矩形: 圆角 157">
            <a:extLst>
              <a:ext uri="{FF2B5EF4-FFF2-40B4-BE49-F238E27FC236}">
                <a16:creationId xmlns:a16="http://schemas.microsoft.com/office/drawing/2014/main" id="{13AA501C-EB40-7E42-9430-11BFD573551E}"/>
              </a:ext>
            </a:extLst>
          </p:cNvPr>
          <p:cNvSpPr/>
          <p:nvPr/>
        </p:nvSpPr>
        <p:spPr>
          <a:xfrm>
            <a:off x="5820219" y="5663221"/>
            <a:ext cx="225284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dataset-cli</a:t>
            </a:r>
            <a:endParaRPr lang="zh-CN" altLang="en-US" sz="900" b="1" dirty="0"/>
          </a:p>
        </p:txBody>
      </p: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83" y="5747113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5624914" y="4012048"/>
            <a:ext cx="753559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zh-CN" altLang="en-US" sz="900" b="1" dirty="0"/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4B1D4BD-8A13-BB4C-9A3F-29D1FF152173}"/>
              </a:ext>
            </a:extLst>
          </p:cNvPr>
          <p:cNvSpPr/>
          <p:nvPr/>
        </p:nvSpPr>
        <p:spPr>
          <a:xfrm>
            <a:off x="7552851" y="4538302"/>
            <a:ext cx="73635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get_data()</a:t>
            </a:r>
            <a:endParaRPr lang="zh-CN" altLang="en-US" sz="900" b="1" dirty="0"/>
          </a:p>
        </p:txBody>
      </p:sp>
      <p:sp>
        <p:nvSpPr>
          <p:cNvPr id="180" name="矩形: 圆角 157">
            <a:extLst>
              <a:ext uri="{FF2B5EF4-FFF2-40B4-BE49-F238E27FC236}">
                <a16:creationId xmlns:a16="http://schemas.microsoft.com/office/drawing/2014/main" id="{203B4FF9-A82F-2F4C-A222-6DAB981B2ACD}"/>
              </a:ext>
            </a:extLst>
          </p:cNvPr>
          <p:cNvSpPr/>
          <p:nvPr/>
        </p:nvSpPr>
        <p:spPr>
          <a:xfrm>
            <a:off x="5416309" y="1037745"/>
            <a:ext cx="3128528" cy="1277707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4A8FDEB-1942-C44E-8C89-F022601C2D61}"/>
              </a:ext>
            </a:extLst>
          </p:cNvPr>
          <p:cNvGrpSpPr/>
          <p:nvPr/>
        </p:nvGrpSpPr>
        <p:grpSpPr>
          <a:xfrm>
            <a:off x="5558266" y="122186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82" name="流程图: 磁盘 200">
              <a:extLst>
                <a:ext uri="{FF2B5EF4-FFF2-40B4-BE49-F238E27FC236}">
                  <a16:creationId xmlns:a16="http://schemas.microsoft.com/office/drawing/2014/main" id="{02BD918E-2191-8447-9714-DF5F01CEE548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2F80DF1-398A-BC47-B740-5FF524C5418E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184" name="矩形: 圆角 157">
            <a:extLst>
              <a:ext uri="{FF2B5EF4-FFF2-40B4-BE49-F238E27FC236}">
                <a16:creationId xmlns:a16="http://schemas.microsoft.com/office/drawing/2014/main" id="{B369DDF2-71C9-974E-81D2-67DF7AFFA3C2}"/>
              </a:ext>
            </a:extLst>
          </p:cNvPr>
          <p:cNvSpPr/>
          <p:nvPr/>
        </p:nvSpPr>
        <p:spPr>
          <a:xfrm>
            <a:off x="6138876" y="1769935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185" name="直接箭头连接符 27">
            <a:extLst>
              <a:ext uri="{FF2B5EF4-FFF2-40B4-BE49-F238E27FC236}">
                <a16:creationId xmlns:a16="http://schemas.microsoft.com/office/drawing/2014/main" id="{FF5FB8F9-D40E-0442-86B3-7FE6C6DE0D55}"/>
              </a:ext>
            </a:extLst>
          </p:cNvPr>
          <p:cNvCxnSpPr>
            <a:cxnSpLocks/>
            <a:stCxn id="187" idx="3"/>
            <a:endCxn id="184" idx="3"/>
          </p:cNvCxnSpPr>
          <p:nvPr/>
        </p:nvCxnSpPr>
        <p:spPr>
          <a:xfrm flipH="1">
            <a:off x="6808108" y="1467498"/>
            <a:ext cx="1446410" cy="469600"/>
          </a:xfrm>
          <a:prstGeom prst="bentConnector3">
            <a:avLst>
              <a:gd name="adj1" fmla="val -15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27">
            <a:extLst>
              <a:ext uri="{FF2B5EF4-FFF2-40B4-BE49-F238E27FC236}">
                <a16:creationId xmlns:a16="http://schemas.microsoft.com/office/drawing/2014/main" id="{45B7E590-E989-F240-9E8F-E5B764ED949E}"/>
              </a:ext>
            </a:extLst>
          </p:cNvPr>
          <p:cNvCxnSpPr>
            <a:cxnSpLocks/>
            <a:stCxn id="184" idx="1"/>
            <a:endCxn id="183" idx="2"/>
          </p:cNvCxnSpPr>
          <p:nvPr/>
        </p:nvCxnSpPr>
        <p:spPr>
          <a:xfrm rot="10800000">
            <a:off x="5835912" y="1582914"/>
            <a:ext cx="302964" cy="354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: 圆角 64">
            <a:extLst>
              <a:ext uri="{FF2B5EF4-FFF2-40B4-BE49-F238E27FC236}">
                <a16:creationId xmlns:a16="http://schemas.microsoft.com/office/drawing/2014/main" id="{B6182CA3-F2F7-7E40-8668-99149150962D}"/>
              </a:ext>
            </a:extLst>
          </p:cNvPr>
          <p:cNvSpPr/>
          <p:nvPr/>
        </p:nvSpPr>
        <p:spPr>
          <a:xfrm>
            <a:off x="7543697" y="1272059"/>
            <a:ext cx="710821" cy="390877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189" name="矩形: 圆角 157">
            <a:extLst>
              <a:ext uri="{FF2B5EF4-FFF2-40B4-BE49-F238E27FC236}">
                <a16:creationId xmlns:a16="http://schemas.microsoft.com/office/drawing/2014/main" id="{FBBBAE86-DADC-F34E-A514-77D78D74BB11}"/>
              </a:ext>
            </a:extLst>
          </p:cNvPr>
          <p:cNvSpPr/>
          <p:nvPr/>
        </p:nvSpPr>
        <p:spPr>
          <a:xfrm>
            <a:off x="9018253" y="1349812"/>
            <a:ext cx="1941239" cy="798374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3E104FE-3A84-4C47-BD01-2F7B4BB17037}"/>
              </a:ext>
            </a:extLst>
          </p:cNvPr>
          <p:cNvSpPr txBox="1"/>
          <p:nvPr/>
        </p:nvSpPr>
        <p:spPr>
          <a:xfrm>
            <a:off x="9073769" y="139636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HA</a:t>
            </a:r>
            <a:r>
              <a:rPr kumimoji="1" lang="zh-CN" altLang="en-US" sz="1000" u="sng" dirty="0"/>
              <a:t> </a:t>
            </a:r>
            <a:r>
              <a:rPr kumimoji="1" lang="en-US" altLang="zh-CN" sz="1000" u="sng" dirty="0"/>
              <a:t>-</a:t>
            </a:r>
            <a:r>
              <a:rPr kumimoji="1" lang="zh-CN" altLang="en-US" sz="1000" u="sng" dirty="0"/>
              <a:t> </a:t>
            </a:r>
            <a:r>
              <a:rPr kumimoji="1" lang="en-US" altLang="zh-CN" sz="1000" u="sng" dirty="0"/>
              <a:t>10.52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74F7F42-9F15-AE42-A891-1158C8B1F998}"/>
              </a:ext>
            </a:extLst>
          </p:cNvPr>
          <p:cNvSpPr txBox="1"/>
          <p:nvPr/>
        </p:nvSpPr>
        <p:spPr>
          <a:xfrm>
            <a:off x="7321452" y="1663955"/>
            <a:ext cx="52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3313EB5-A99B-034D-9327-782FF31F019A}"/>
              </a:ext>
            </a:extLst>
          </p:cNvPr>
          <p:cNvSpPr txBox="1"/>
          <p:nvPr/>
        </p:nvSpPr>
        <p:spPr>
          <a:xfrm>
            <a:off x="7891304" y="166327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ED49D3A-6ADC-F743-9843-12906C408ACB}"/>
              </a:ext>
            </a:extLst>
          </p:cNvPr>
          <p:cNvSpPr txBox="1"/>
          <p:nvPr/>
        </p:nvSpPr>
        <p:spPr>
          <a:xfrm>
            <a:off x="9388564" y="174899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A2BBB33-140C-9648-BE3B-F61BC013AFAA}"/>
              </a:ext>
            </a:extLst>
          </p:cNvPr>
          <p:cNvSpPr txBox="1"/>
          <p:nvPr/>
        </p:nvSpPr>
        <p:spPr>
          <a:xfrm>
            <a:off x="10004177" y="1736206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cxnSp>
        <p:nvCxnSpPr>
          <p:cNvPr id="195" name="直接箭头连接符 27">
            <a:extLst>
              <a:ext uri="{FF2B5EF4-FFF2-40B4-BE49-F238E27FC236}">
                <a16:creationId xmlns:a16="http://schemas.microsoft.com/office/drawing/2014/main" id="{CB3DF38F-8F7A-1547-B2E5-42F0126BC63C}"/>
              </a:ext>
            </a:extLst>
          </p:cNvPr>
          <p:cNvCxnSpPr>
            <a:cxnSpLocks/>
            <a:stCxn id="191" idx="2"/>
            <a:endCxn id="193" idx="2"/>
          </p:cNvCxnSpPr>
          <p:nvPr/>
        </p:nvCxnSpPr>
        <p:spPr>
          <a:xfrm rot="16200000" flipH="1">
            <a:off x="8573135" y="919142"/>
            <a:ext cx="85044" cy="2067112"/>
          </a:xfrm>
          <a:prstGeom prst="bentConnector3">
            <a:avLst>
              <a:gd name="adj1" fmla="val 368802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27">
            <a:extLst>
              <a:ext uri="{FF2B5EF4-FFF2-40B4-BE49-F238E27FC236}">
                <a16:creationId xmlns:a16="http://schemas.microsoft.com/office/drawing/2014/main" id="{94B7170B-D4B2-5E47-828D-83017338F2BE}"/>
              </a:ext>
            </a:extLst>
          </p:cNvPr>
          <p:cNvCxnSpPr>
            <a:cxnSpLocks/>
            <a:stCxn id="192" idx="2"/>
            <a:endCxn id="194" idx="2"/>
          </p:cNvCxnSpPr>
          <p:nvPr/>
        </p:nvCxnSpPr>
        <p:spPr>
          <a:xfrm rot="16200000" flipH="1">
            <a:off x="9171923" y="889524"/>
            <a:ext cx="72932" cy="2112873"/>
          </a:xfrm>
          <a:prstGeom prst="bentConnector3">
            <a:avLst>
              <a:gd name="adj1" fmla="val 73337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27">
            <a:extLst>
              <a:ext uri="{FF2B5EF4-FFF2-40B4-BE49-F238E27FC236}">
                <a16:creationId xmlns:a16="http://schemas.microsoft.com/office/drawing/2014/main" id="{E4B5F58C-5996-3C4D-BFC7-6398C99F1D17}"/>
              </a:ext>
            </a:extLst>
          </p:cNvPr>
          <p:cNvCxnSpPr>
            <a:cxnSpLocks/>
            <a:stCxn id="25" idx="3"/>
            <a:endCxn id="119" idx="1"/>
          </p:cNvCxnSpPr>
          <p:nvPr/>
        </p:nvCxnSpPr>
        <p:spPr>
          <a:xfrm rot="16200000" flipH="1">
            <a:off x="3675942" y="3701280"/>
            <a:ext cx="762509" cy="352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10A23D52-BA22-344D-94A2-60059CF017A6}"/>
              </a:ext>
            </a:extLst>
          </p:cNvPr>
          <p:cNvCxnSpPr>
            <a:cxnSpLocks/>
            <a:stCxn id="65" idx="3"/>
            <a:endCxn id="93" idx="1"/>
          </p:cNvCxnSpPr>
          <p:nvPr/>
        </p:nvCxnSpPr>
        <p:spPr>
          <a:xfrm>
            <a:off x="4775386" y="5059219"/>
            <a:ext cx="1044834" cy="2831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7">
            <a:extLst>
              <a:ext uri="{FF2B5EF4-FFF2-40B4-BE49-F238E27FC236}">
                <a16:creationId xmlns:a16="http://schemas.microsoft.com/office/drawing/2014/main" id="{E624AB7A-8919-ED41-977A-E2AEE2A102CE}"/>
              </a:ext>
            </a:extLst>
          </p:cNvPr>
          <p:cNvCxnSpPr>
            <a:cxnSpLocks/>
            <a:stCxn id="25" idx="1"/>
            <a:endCxn id="35" idx="1"/>
          </p:cNvCxnSpPr>
          <p:nvPr/>
        </p:nvCxnSpPr>
        <p:spPr>
          <a:xfrm rot="5400000" flipH="1" flipV="1">
            <a:off x="3697548" y="2791010"/>
            <a:ext cx="523990" cy="3330741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7">
            <a:extLst>
              <a:ext uri="{FF2B5EF4-FFF2-40B4-BE49-F238E27FC236}">
                <a16:creationId xmlns:a16="http://schemas.microsoft.com/office/drawing/2014/main" id="{F99B575A-2790-4640-9D3C-F1B2FC8EBA41}"/>
              </a:ext>
            </a:extLst>
          </p:cNvPr>
          <p:cNvCxnSpPr>
            <a:cxnSpLocks/>
            <a:stCxn id="119" idx="0"/>
            <a:endCxn id="116" idx="3"/>
          </p:cNvCxnSpPr>
          <p:nvPr/>
        </p:nvCxnSpPr>
        <p:spPr>
          <a:xfrm rot="5400000" flipH="1" flipV="1">
            <a:off x="7175334" y="5240402"/>
            <a:ext cx="194128" cy="651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7">
            <a:extLst>
              <a:ext uri="{FF2B5EF4-FFF2-40B4-BE49-F238E27FC236}">
                <a16:creationId xmlns:a16="http://schemas.microsoft.com/office/drawing/2014/main" id="{335B08FD-C3AB-224E-BA11-B9DE89E9B3BF}"/>
              </a:ext>
            </a:extLst>
          </p:cNvPr>
          <p:cNvCxnSpPr>
            <a:cxnSpLocks/>
            <a:stCxn id="93" idx="3"/>
            <a:endCxn id="116" idx="2"/>
          </p:cNvCxnSpPr>
          <p:nvPr/>
        </p:nvCxnSpPr>
        <p:spPr>
          <a:xfrm flipV="1">
            <a:off x="6936727" y="5286756"/>
            <a:ext cx="361219" cy="55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7">
            <a:extLst>
              <a:ext uri="{FF2B5EF4-FFF2-40B4-BE49-F238E27FC236}">
                <a16:creationId xmlns:a16="http://schemas.microsoft.com/office/drawing/2014/main" id="{3B6943E6-78C8-924F-AD3A-E00FB277ABB3}"/>
              </a:ext>
            </a:extLst>
          </p:cNvPr>
          <p:cNvCxnSpPr>
            <a:cxnSpLocks/>
            <a:stCxn id="116" idx="1"/>
            <a:endCxn id="118" idx="2"/>
          </p:cNvCxnSpPr>
          <p:nvPr/>
        </p:nvCxnSpPr>
        <p:spPr>
          <a:xfrm rot="5400000" flipH="1" flipV="1">
            <a:off x="7658870" y="4842260"/>
            <a:ext cx="201443" cy="32287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5DF6AFE-9BC6-4C47-8B65-20BDA6C07260}"/>
              </a:ext>
            </a:extLst>
          </p:cNvPr>
          <p:cNvSpPr txBox="1"/>
          <p:nvPr/>
        </p:nvSpPr>
        <p:spPr>
          <a:xfrm>
            <a:off x="7552851" y="38261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10.12</a:t>
            </a:r>
            <a:endParaRPr kumimoji="1" lang="zh-CN" altLang="en-US" sz="1000" u="sng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CC32578-439B-5742-989C-9558E1347309}"/>
              </a:ext>
            </a:extLst>
          </p:cNvPr>
          <p:cNvSpPr txBox="1"/>
          <p:nvPr/>
        </p:nvSpPr>
        <p:spPr>
          <a:xfrm>
            <a:off x="5721202" y="3787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webapi</a:t>
            </a:r>
          </a:p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2CFB679-453C-0848-AFDF-21F2BCDBE4D9}"/>
              </a:ext>
            </a:extLst>
          </p:cNvPr>
          <p:cNvSpPr txBox="1"/>
          <p:nvPr/>
        </p:nvSpPr>
        <p:spPr>
          <a:xfrm>
            <a:off x="7660367" y="44563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345AEA11-527F-6F47-A4D3-F2C11799327F}"/>
              </a:ext>
            </a:extLst>
          </p:cNvPr>
          <p:cNvSpPr txBox="1"/>
          <p:nvPr/>
        </p:nvSpPr>
        <p:spPr>
          <a:xfrm>
            <a:off x="6324828" y="588412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初始化命令接口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A368A13F-6341-8F44-8857-C4C076A8E5D1}"/>
              </a:ext>
            </a:extLst>
          </p:cNvPr>
          <p:cNvSpPr txBox="1"/>
          <p:nvPr/>
        </p:nvSpPr>
        <p:spPr>
          <a:xfrm>
            <a:off x="7582100" y="539044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本地文件映射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03B0124-5C75-C84D-B67E-D0BC397EB1BE}"/>
              </a:ext>
            </a:extLst>
          </p:cNvPr>
          <p:cNvSpPr txBox="1"/>
          <p:nvPr/>
        </p:nvSpPr>
        <p:spPr>
          <a:xfrm>
            <a:off x="5885405" y="50732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实时行情接收服务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2C4DA51C-C73A-A249-8C4A-C41D4525A082}"/>
              </a:ext>
            </a:extLst>
          </p:cNvPr>
          <p:cNvSpPr txBox="1"/>
          <p:nvPr/>
        </p:nvSpPr>
        <p:spPr>
          <a:xfrm>
            <a:off x="4980673" y="48750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</a:t>
            </a:r>
          </a:p>
        </p:txBody>
      </p:sp>
    </p:spTree>
    <p:extLst>
      <p:ext uri="{BB962C8B-B14F-4D97-AF65-F5344CB8AC3E}">
        <p14:creationId xmlns:p14="http://schemas.microsoft.com/office/powerpoint/2010/main" val="170542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2A3389EE-7A07-4D49-B7D4-96626D584E74}"/>
              </a:ext>
            </a:extLst>
          </p:cNvPr>
          <p:cNvSpPr/>
          <p:nvPr/>
        </p:nvSpPr>
        <p:spPr>
          <a:xfrm>
            <a:off x="8239128" y="3753892"/>
            <a:ext cx="2878836" cy="2306723"/>
          </a:xfrm>
          <a:prstGeom prst="roundRect">
            <a:avLst>
              <a:gd name="adj" fmla="val 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4245976" y="4272695"/>
            <a:ext cx="3460849" cy="1740647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5191209" y="2233183"/>
            <a:ext cx="2414868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400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数币行情服务 </a:t>
            </a:r>
            <a:r>
              <a:rPr lang="en-US" altLang="zh-CN" sz="1400" b="1" u="sng" dirty="0"/>
              <a:t>–</a:t>
            </a:r>
            <a:r>
              <a:rPr lang="zh-CN" altLang="en-US" sz="1400" b="1" u="sng" dirty="0"/>
              <a:t> </a:t>
            </a:r>
            <a:r>
              <a:rPr lang="en-US" altLang="zh-CN" sz="1400" b="1" u="sng" dirty="0"/>
              <a:t>dataset service v1.0</a:t>
            </a:r>
            <a:endParaRPr lang="zh-CN" altLang="en-US" sz="1400" b="1" u="sng" dirty="0"/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5572782" y="2537984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58" y="1144010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rot="5400000">
            <a:off x="5687304" y="1923469"/>
            <a:ext cx="957280" cy="271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16200000" flipH="1">
            <a:off x="5958460" y="3128635"/>
            <a:ext cx="592096" cy="4488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6370011" y="149612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5210017" y="2246277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aliyun.JP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4699329" y="4661620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6301819" y="3649123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MX</a:t>
            </a:r>
            <a:endParaRPr lang="zh-CN" altLang="en-US" sz="800" b="1" dirty="0"/>
          </a:p>
        </p:txBody>
      </p: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5300864" y="5149334"/>
            <a:ext cx="669232" cy="33432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Klogger</a:t>
            </a:r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65" idx="1"/>
            <a:endCxn id="59" idx="3"/>
          </p:cNvCxnSpPr>
          <p:nvPr/>
        </p:nvCxnSpPr>
        <p:spPr>
          <a:xfrm rot="10800000" flipV="1">
            <a:off x="5970096" y="5002463"/>
            <a:ext cx="799832" cy="3140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0"/>
            <a:endCxn id="25" idx="4"/>
          </p:cNvCxnSpPr>
          <p:nvPr/>
        </p:nvCxnSpPr>
        <p:spPr>
          <a:xfrm rot="16200000" flipV="1">
            <a:off x="5314924" y="4828777"/>
            <a:ext cx="305377" cy="335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4346683" y="4324326"/>
            <a:ext cx="817853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10.20</a:t>
            </a:r>
            <a:endParaRPr kumimoji="1" lang="zh-CN" altLang="en-US" sz="1000" u="sng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C456D1B-E828-3843-8255-96F4029BE0AF}"/>
              </a:ext>
            </a:extLst>
          </p:cNvPr>
          <p:cNvSpPr/>
          <p:nvPr/>
        </p:nvSpPr>
        <p:spPr>
          <a:xfrm>
            <a:off x="6769928" y="4807025"/>
            <a:ext cx="710821" cy="390877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>
                <a:solidFill>
                  <a:srgbClr val="FF0000"/>
                </a:solidFill>
              </a:rPr>
              <a:t>MX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cxnSp>
        <p:nvCxnSpPr>
          <p:cNvPr id="72" name="直接箭头连接符 27">
            <a:extLst>
              <a:ext uri="{FF2B5EF4-FFF2-40B4-BE49-F238E27FC236}">
                <a16:creationId xmlns:a16="http://schemas.microsoft.com/office/drawing/2014/main" id="{F2FD480B-8BF6-5D49-AF1E-9E517D2D748B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 rot="16200000" flipH="1">
            <a:off x="6371108" y="4052793"/>
            <a:ext cx="862071" cy="6463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4E7E7A7-99DD-EF49-B6D8-5508AA230CC8}"/>
              </a:ext>
            </a:extLst>
          </p:cNvPr>
          <p:cNvGrpSpPr/>
          <p:nvPr/>
        </p:nvGrpSpPr>
        <p:grpSpPr>
          <a:xfrm>
            <a:off x="6884728" y="2576946"/>
            <a:ext cx="483853" cy="367999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40" name="流程图: 磁盘 200">
              <a:extLst>
                <a:ext uri="{FF2B5EF4-FFF2-40B4-BE49-F238E27FC236}">
                  <a16:creationId xmlns:a16="http://schemas.microsoft.com/office/drawing/2014/main" id="{3403C78F-A11E-0247-9627-9EE0E0942BFB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B78DF9F-E497-A64D-8CD4-3E23C28787D5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255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142" name="直接箭头连接符 27">
            <a:extLst>
              <a:ext uri="{FF2B5EF4-FFF2-40B4-BE49-F238E27FC236}">
                <a16:creationId xmlns:a16="http://schemas.microsoft.com/office/drawing/2014/main" id="{4B785107-918A-824D-8B8B-14059527D2A3}"/>
              </a:ext>
            </a:extLst>
          </p:cNvPr>
          <p:cNvCxnSpPr>
            <a:cxnSpLocks/>
            <a:stCxn id="54" idx="3"/>
            <a:endCxn id="140" idx="2"/>
          </p:cNvCxnSpPr>
          <p:nvPr/>
        </p:nvCxnSpPr>
        <p:spPr>
          <a:xfrm flipV="1">
            <a:off x="6487353" y="2760946"/>
            <a:ext cx="397375" cy="365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881699E-A9EF-4643-B2BF-A5522F27251B}"/>
              </a:ext>
            </a:extLst>
          </p:cNvPr>
          <p:cNvSpPr txBox="1"/>
          <p:nvPr/>
        </p:nvSpPr>
        <p:spPr>
          <a:xfrm>
            <a:off x="6891366" y="2309413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Kline</a:t>
            </a:r>
            <a:r>
              <a:rPr kumimoji="1" lang="zh-CN" altLang="en-US" sz="1000" dirty="0"/>
              <a:t>缓存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6D9353C-857A-7546-9513-E83A2379C6F5}"/>
              </a:ext>
            </a:extLst>
          </p:cNvPr>
          <p:cNvSpPr txBox="1"/>
          <p:nvPr/>
        </p:nvSpPr>
        <p:spPr>
          <a:xfrm>
            <a:off x="5727310" y="329588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 </a:t>
            </a:r>
          </a:p>
          <a:p>
            <a:pPr algn="ctr"/>
            <a:r>
              <a:rPr kumimoji="1" lang="en-US" altLang="zh-CN" sz="1000" dirty="0"/>
              <a:t>&lt; push &gt; </a:t>
            </a:r>
            <a:endParaRPr kumimoji="1" lang="zh-CN" altLang="en-US" sz="1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514DB3F-9047-2849-B29B-7E2BCA05FB28}"/>
              </a:ext>
            </a:extLst>
          </p:cNvPr>
          <p:cNvSpPr txBox="1"/>
          <p:nvPr/>
        </p:nvSpPr>
        <p:spPr>
          <a:xfrm>
            <a:off x="5459916" y="1776143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Spot/swap/futures</a:t>
            </a:r>
            <a:endParaRPr kumimoji="1" lang="zh-CN" altLang="en-US" sz="1000" dirty="0"/>
          </a:p>
        </p:txBody>
      </p:sp>
      <p:cxnSp>
        <p:nvCxnSpPr>
          <p:cNvPr id="89" name="直接箭头连接符 27">
            <a:extLst>
              <a:ext uri="{FF2B5EF4-FFF2-40B4-BE49-F238E27FC236}">
                <a16:creationId xmlns:a16="http://schemas.microsoft.com/office/drawing/2014/main" id="{8174D7C6-A0BB-EC49-AE6F-74FEA3E45683}"/>
              </a:ext>
            </a:extLst>
          </p:cNvPr>
          <p:cNvCxnSpPr>
            <a:cxnSpLocks/>
            <a:stCxn id="140" idx="3"/>
            <a:endCxn id="29" idx="3"/>
          </p:cNvCxnSpPr>
          <p:nvPr/>
        </p:nvCxnSpPr>
        <p:spPr>
          <a:xfrm rot="5400000">
            <a:off x="6465319" y="3135703"/>
            <a:ext cx="852094" cy="470578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6A2780E-99D2-AE47-916C-B88EA9D4FAC5}"/>
              </a:ext>
            </a:extLst>
          </p:cNvPr>
          <p:cNvSpPr txBox="1"/>
          <p:nvPr/>
        </p:nvSpPr>
        <p:spPr>
          <a:xfrm>
            <a:off x="6487890" y="5193387"/>
            <a:ext cx="52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u="sng" dirty="0"/>
              <a:t>15554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8A82B-0EE5-EE42-85F0-CE76AFF8EC37}"/>
              </a:ext>
            </a:extLst>
          </p:cNvPr>
          <p:cNvSpPr txBox="1"/>
          <p:nvPr/>
        </p:nvSpPr>
        <p:spPr>
          <a:xfrm>
            <a:off x="7057742" y="5192706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15562</a:t>
            </a:r>
          </a:p>
        </p:txBody>
      </p:sp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9BA98202-DBE6-7743-B3CD-5616640AC238}"/>
              </a:ext>
            </a:extLst>
          </p:cNvPr>
          <p:cNvSpPr/>
          <p:nvPr/>
        </p:nvSpPr>
        <p:spPr>
          <a:xfrm>
            <a:off x="8552004" y="4162447"/>
            <a:ext cx="2226425" cy="619964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ST-INSTANCE</a:t>
            </a:r>
          </a:p>
          <a:p>
            <a:pPr algn="ctr"/>
            <a:r>
              <a:rPr lang="zh-CN" altLang="en-US" sz="900" b="1" dirty="0" err="1"/>
              <a:t>策略进程</a:t>
            </a:r>
            <a:endParaRPr lang="zh-CN" altLang="en-US" sz="900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499DDEB-8A07-4C41-A316-5BD68870B423}"/>
              </a:ext>
            </a:extLst>
          </p:cNvPr>
          <p:cNvGrpSpPr/>
          <p:nvPr/>
        </p:nvGrpSpPr>
        <p:grpSpPr>
          <a:xfrm>
            <a:off x="10003309" y="5016134"/>
            <a:ext cx="600414" cy="364674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116" name="流程图: 磁盘 200">
              <a:extLst>
                <a:ext uri="{FF2B5EF4-FFF2-40B4-BE49-F238E27FC236}">
                  <a16:creationId xmlns:a16="http://schemas.microsoft.com/office/drawing/2014/main" id="{42E662CE-29DC-9145-B41E-53CE973A7E96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410B9AF-5711-7943-AC39-9233365E36A3}"/>
                </a:ext>
              </a:extLst>
            </p:cNvPr>
            <p:cNvSpPr txBox="1"/>
            <p:nvPr/>
          </p:nvSpPr>
          <p:spPr>
            <a:xfrm>
              <a:off x="4778603" y="4264815"/>
              <a:ext cx="461641" cy="267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</a:rPr>
                <a:t>ohlcv</a:t>
              </a:r>
            </a:p>
          </p:txBody>
        </p:sp>
      </p:grpSp>
      <p:sp>
        <p:nvSpPr>
          <p:cNvPr id="93" name="矩形: 圆角 157">
            <a:extLst>
              <a:ext uri="{FF2B5EF4-FFF2-40B4-BE49-F238E27FC236}">
                <a16:creationId xmlns:a16="http://schemas.microsoft.com/office/drawing/2014/main" id="{6539FF7C-B611-5D44-905D-18172FAA75DB}"/>
              </a:ext>
            </a:extLst>
          </p:cNvPr>
          <p:cNvSpPr/>
          <p:nvPr/>
        </p:nvSpPr>
        <p:spPr>
          <a:xfrm>
            <a:off x="8525583" y="5103270"/>
            <a:ext cx="1116507" cy="364674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dataset-service</a:t>
            </a:r>
            <a:endParaRPr lang="zh-CN" altLang="en-US" sz="900" b="1" dirty="0"/>
          </a:p>
        </p:txBody>
      </p:sp>
      <p:sp>
        <p:nvSpPr>
          <p:cNvPr id="119" name="矩形: 圆角 157">
            <a:extLst>
              <a:ext uri="{FF2B5EF4-FFF2-40B4-BE49-F238E27FC236}">
                <a16:creationId xmlns:a16="http://schemas.microsoft.com/office/drawing/2014/main" id="{13AA501C-EB40-7E42-9430-11BFD573551E}"/>
              </a:ext>
            </a:extLst>
          </p:cNvPr>
          <p:cNvSpPr/>
          <p:nvPr/>
        </p:nvSpPr>
        <p:spPr>
          <a:xfrm>
            <a:off x="8525582" y="5606466"/>
            <a:ext cx="225284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dataset-cli</a:t>
            </a:r>
            <a:endParaRPr lang="zh-CN" altLang="en-US" sz="900" b="1" dirty="0"/>
          </a:p>
        </p:txBody>
      </p: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946" y="5690358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8330277" y="3955293"/>
            <a:ext cx="753559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/>
              <a:t>KSeeker</a:t>
            </a:r>
            <a:endParaRPr lang="zh-CN" altLang="en-US" sz="900" b="1" dirty="0"/>
          </a:p>
        </p:txBody>
      </p:sp>
      <p:sp>
        <p:nvSpPr>
          <p:cNvPr id="118" name="矩形: 圆角 157">
            <a:extLst>
              <a:ext uri="{FF2B5EF4-FFF2-40B4-BE49-F238E27FC236}">
                <a16:creationId xmlns:a16="http://schemas.microsoft.com/office/drawing/2014/main" id="{24B1D4BD-8A13-BB4C-9A3F-29D1FF152173}"/>
              </a:ext>
            </a:extLst>
          </p:cNvPr>
          <p:cNvSpPr/>
          <p:nvPr/>
        </p:nvSpPr>
        <p:spPr>
          <a:xfrm>
            <a:off x="10258214" y="4481547"/>
            <a:ext cx="736357" cy="364674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get_data()</a:t>
            </a:r>
            <a:endParaRPr lang="zh-CN" altLang="en-US" sz="900" b="1" dirty="0"/>
          </a:p>
        </p:txBody>
      </p:sp>
      <p:cxnSp>
        <p:nvCxnSpPr>
          <p:cNvPr id="198" name="直接箭头连接符 27">
            <a:extLst>
              <a:ext uri="{FF2B5EF4-FFF2-40B4-BE49-F238E27FC236}">
                <a16:creationId xmlns:a16="http://schemas.microsoft.com/office/drawing/2014/main" id="{E4B5F58C-5996-3C4D-BFC7-6398C99F1D17}"/>
              </a:ext>
            </a:extLst>
          </p:cNvPr>
          <p:cNvCxnSpPr>
            <a:cxnSpLocks/>
            <a:stCxn id="25" idx="3"/>
            <a:endCxn id="119" idx="1"/>
          </p:cNvCxnSpPr>
          <p:nvPr/>
        </p:nvCxnSpPr>
        <p:spPr>
          <a:xfrm rot="16200000" flipH="1">
            <a:off x="6381305" y="3644525"/>
            <a:ext cx="762509" cy="352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10A23D52-BA22-344D-94A2-60059CF017A6}"/>
              </a:ext>
            </a:extLst>
          </p:cNvPr>
          <p:cNvCxnSpPr>
            <a:cxnSpLocks/>
            <a:stCxn id="65" idx="3"/>
            <a:endCxn id="93" idx="1"/>
          </p:cNvCxnSpPr>
          <p:nvPr/>
        </p:nvCxnSpPr>
        <p:spPr>
          <a:xfrm>
            <a:off x="7480749" y="5002464"/>
            <a:ext cx="1044834" cy="2831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7">
            <a:extLst>
              <a:ext uri="{FF2B5EF4-FFF2-40B4-BE49-F238E27FC236}">
                <a16:creationId xmlns:a16="http://schemas.microsoft.com/office/drawing/2014/main" id="{E624AB7A-8919-ED41-977A-E2AEE2A102CE}"/>
              </a:ext>
            </a:extLst>
          </p:cNvPr>
          <p:cNvCxnSpPr>
            <a:cxnSpLocks/>
            <a:stCxn id="25" idx="1"/>
            <a:endCxn id="35" idx="1"/>
          </p:cNvCxnSpPr>
          <p:nvPr/>
        </p:nvCxnSpPr>
        <p:spPr>
          <a:xfrm rot="5400000" flipH="1" flipV="1">
            <a:off x="6402911" y="2734255"/>
            <a:ext cx="523990" cy="3330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7">
            <a:extLst>
              <a:ext uri="{FF2B5EF4-FFF2-40B4-BE49-F238E27FC236}">
                <a16:creationId xmlns:a16="http://schemas.microsoft.com/office/drawing/2014/main" id="{F99B575A-2790-4640-9D3C-F1B2FC8EBA41}"/>
              </a:ext>
            </a:extLst>
          </p:cNvPr>
          <p:cNvCxnSpPr>
            <a:cxnSpLocks/>
            <a:stCxn id="119" idx="0"/>
            <a:endCxn id="116" idx="3"/>
          </p:cNvCxnSpPr>
          <p:nvPr/>
        </p:nvCxnSpPr>
        <p:spPr>
          <a:xfrm rot="5400000" flipH="1" flipV="1">
            <a:off x="9864932" y="5167882"/>
            <a:ext cx="225658" cy="651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7">
            <a:extLst>
              <a:ext uri="{FF2B5EF4-FFF2-40B4-BE49-F238E27FC236}">
                <a16:creationId xmlns:a16="http://schemas.microsoft.com/office/drawing/2014/main" id="{335B08FD-C3AB-224E-BA11-B9DE89E9B3BF}"/>
              </a:ext>
            </a:extLst>
          </p:cNvPr>
          <p:cNvCxnSpPr>
            <a:cxnSpLocks/>
            <a:stCxn id="93" idx="3"/>
            <a:endCxn id="116" idx="2"/>
          </p:cNvCxnSpPr>
          <p:nvPr/>
        </p:nvCxnSpPr>
        <p:spPr>
          <a:xfrm flipV="1">
            <a:off x="9642090" y="5198471"/>
            <a:ext cx="361219" cy="87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7">
            <a:extLst>
              <a:ext uri="{FF2B5EF4-FFF2-40B4-BE49-F238E27FC236}">
                <a16:creationId xmlns:a16="http://schemas.microsoft.com/office/drawing/2014/main" id="{3B6943E6-78C8-924F-AD3A-E00FB277ABB3}"/>
              </a:ext>
            </a:extLst>
          </p:cNvPr>
          <p:cNvCxnSpPr>
            <a:cxnSpLocks/>
            <a:stCxn id="116" idx="1"/>
            <a:endCxn id="118" idx="2"/>
          </p:cNvCxnSpPr>
          <p:nvPr/>
        </p:nvCxnSpPr>
        <p:spPr>
          <a:xfrm rot="5400000" flipH="1" flipV="1">
            <a:off x="10379998" y="4769740"/>
            <a:ext cx="169913" cy="32287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5DF6AFE-9BC6-4C47-8B65-20BDA6C07260}"/>
              </a:ext>
            </a:extLst>
          </p:cNvPr>
          <p:cNvSpPr txBox="1"/>
          <p:nvPr/>
        </p:nvSpPr>
        <p:spPr>
          <a:xfrm>
            <a:off x="10258214" y="3769357"/>
            <a:ext cx="817853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 – 10.12</a:t>
            </a:r>
            <a:endParaRPr kumimoji="1" lang="zh-CN" altLang="en-US" sz="1000" u="sng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CC32578-439B-5742-989C-9558E1347309}"/>
              </a:ext>
            </a:extLst>
          </p:cNvPr>
          <p:cNvSpPr txBox="1"/>
          <p:nvPr/>
        </p:nvSpPr>
        <p:spPr>
          <a:xfrm>
            <a:off x="7606077" y="3793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webapi</a:t>
            </a:r>
          </a:p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2CFB679-453C-0848-AFDF-21F2BCDBE4D9}"/>
              </a:ext>
            </a:extLst>
          </p:cNvPr>
          <p:cNvSpPr txBox="1"/>
          <p:nvPr/>
        </p:nvSpPr>
        <p:spPr>
          <a:xfrm>
            <a:off x="10314142" y="4406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查询接口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345AEA11-527F-6F47-A4D3-F2C11799327F}"/>
              </a:ext>
            </a:extLst>
          </p:cNvPr>
          <p:cNvSpPr txBox="1"/>
          <p:nvPr/>
        </p:nvSpPr>
        <p:spPr>
          <a:xfrm>
            <a:off x="9030191" y="5827367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初始化命令接口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A368A13F-6341-8F44-8857-C4C076A8E5D1}"/>
              </a:ext>
            </a:extLst>
          </p:cNvPr>
          <p:cNvSpPr txBox="1"/>
          <p:nvPr/>
        </p:nvSpPr>
        <p:spPr>
          <a:xfrm>
            <a:off x="10320015" y="528487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本地文件映射</a:t>
            </a: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03B0124-5C75-C84D-B67E-D0BC397EB1BE}"/>
              </a:ext>
            </a:extLst>
          </p:cNvPr>
          <p:cNvSpPr txBox="1"/>
          <p:nvPr/>
        </p:nvSpPr>
        <p:spPr>
          <a:xfrm>
            <a:off x="8527560" y="498452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实时行情接收服务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2C4DA51C-C73A-A249-8C4A-C41D4525A082}"/>
              </a:ext>
            </a:extLst>
          </p:cNvPr>
          <p:cNvSpPr txBox="1"/>
          <p:nvPr/>
        </p:nvSpPr>
        <p:spPr>
          <a:xfrm>
            <a:off x="7686036" y="48182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EFF1641-B4A3-1D4C-B3CD-524B21635BE6}"/>
              </a:ext>
            </a:extLst>
          </p:cNvPr>
          <p:cNvSpPr txBox="1"/>
          <p:nvPr/>
        </p:nvSpPr>
        <p:spPr>
          <a:xfrm>
            <a:off x="6252249" y="557591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行情初始化</a:t>
            </a:r>
            <a:r>
              <a:rPr kumimoji="1" lang="en-US" altLang="zh-CN" sz="900" dirty="0">
                <a:latin typeface="FangSong" panose="02010609060101010101" pitchFamily="49" charset="-122"/>
                <a:ea typeface="FangSong" panose="02010609060101010101" pitchFamily="49" charset="-122"/>
              </a:rPr>
              <a:t>pull</a:t>
            </a:r>
            <a:endParaRPr kumimoji="1" lang="zh-CN" altLang="en-US" sz="9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8889CA0-5B86-7C46-890E-C1EFB2E5C799}"/>
              </a:ext>
            </a:extLst>
          </p:cNvPr>
          <p:cNvSpPr txBox="1"/>
          <p:nvPr/>
        </p:nvSpPr>
        <p:spPr>
          <a:xfrm>
            <a:off x="6091352" y="49010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latin typeface="FangSong" panose="02010609060101010101" pitchFamily="49" charset="-122"/>
                <a:ea typeface="FangSong" panose="02010609060101010101" pitchFamily="49" charset="-122"/>
              </a:rPr>
              <a:t>实时行情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5788BE3-075A-0B46-9A11-EB335D2FC73F}"/>
              </a:ext>
            </a:extLst>
          </p:cNvPr>
          <p:cNvSpPr txBox="1"/>
          <p:nvPr/>
        </p:nvSpPr>
        <p:spPr>
          <a:xfrm>
            <a:off x="6891366" y="3279948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/>
              <a:t>kline </a:t>
            </a:r>
          </a:p>
          <a:p>
            <a:pPr algn="ctr"/>
            <a:r>
              <a:rPr kumimoji="1" lang="en-US" altLang="zh-CN" sz="1000" dirty="0"/>
              <a:t>&lt; padding &gt; </a:t>
            </a:r>
            <a:endParaRPr kumimoji="1" lang="zh-CN" altLang="en-US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669E01-9CDD-5741-B124-DCF1A4D0552C}"/>
              </a:ext>
            </a:extLst>
          </p:cNvPr>
          <p:cNvSpPr txBox="1"/>
          <p:nvPr/>
        </p:nvSpPr>
        <p:spPr>
          <a:xfrm>
            <a:off x="7057742" y="852409"/>
            <a:ext cx="49071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初始化数据集 </a:t>
            </a:r>
            <a:r>
              <a:rPr lang="en" altLang="zh-CN" sz="900">
                <a:latin typeface="Ayuthaya" pitchFamily="2" charset="-34"/>
                <a:ea typeface="Ayuthaya" pitchFamily="2" charset="-34"/>
                <a:cs typeface="Ayuthaya" pitchFamily="2" charset="-34"/>
              </a:rPr>
              <a:t>ohlcv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 init_dataset &lt;ohlcv&gt;</a:t>
            </a:r>
          </a:p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初始化本地行情数据集文件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 init_file &lt;ohlcv&gt;</a:t>
            </a:r>
          </a:p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 同步数据集 </a:t>
            </a:r>
            <a:r>
              <a:rPr lang="en" altLang="zh-CN" sz="900">
                <a:latin typeface="Ayuthaya" pitchFamily="2" charset="-34"/>
                <a:ea typeface="Ayuthaya" pitchFamily="2" charset="-34"/>
                <a:cs typeface="Ayuthaya" pitchFamily="2" charset="-34"/>
              </a:rPr>
              <a:t>:</a:t>
            </a:r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从</a:t>
            </a:r>
            <a:r>
              <a:rPr lang="en" altLang="zh-CN" sz="900">
                <a:latin typeface="Ayuthaya" pitchFamily="2" charset="-34"/>
                <a:ea typeface="Ayuthaya" pitchFamily="2" charset="-34"/>
                <a:cs typeface="Ayuthaya" pitchFamily="2" charset="-34"/>
              </a:rPr>
              <a:t>db</a:t>
            </a:r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直接拉取行情数据到本地数据集文件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 pull_data_par &lt;ohlcv&gt; --workers=50</a:t>
            </a:r>
          </a:p>
          <a:p>
            <a:r>
              <a:rPr lang="zh-CN" altLang="en-US" sz="900">
                <a:latin typeface="Ayuthaya" pitchFamily="2" charset="-34"/>
                <a:ea typeface="FangSong" panose="02010609060101010101" pitchFamily="49" charset="-122"/>
                <a:cs typeface="Ayuthaya" pitchFamily="2" charset="-34"/>
              </a:rPr>
              <a:t>启动数据集同步服务</a:t>
            </a:r>
            <a:endParaRPr lang="en" altLang="zh-CN" sz="900" i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900" i="1">
                <a:latin typeface="Ayuthaya" pitchFamily="2" charset="-34"/>
                <a:ea typeface="Ayuthaya" pitchFamily="2" charset="-34"/>
                <a:cs typeface="Ayuthaya" pitchFamily="2" charset="-34"/>
              </a:rPr>
              <a:t>python -m elabs.dataset.dataset-service run &lt;ohlcv&gt;</a:t>
            </a:r>
          </a:p>
          <a:p>
            <a:endParaRPr kumimoji="1" lang="zh-CN" altLang="en-US" sz="900">
              <a:latin typeface="Ayuthaya" pitchFamily="2" charset="-34"/>
              <a:ea typeface="FangSong" panose="02010609060101010101" pitchFamily="49" charset="-122"/>
              <a:cs typeface="Ayuthaya" pitchFamily="2" charset="-3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D3137D-DD64-984C-B70D-7AA85FB66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70" y="1381493"/>
            <a:ext cx="3622211" cy="1931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BA0652-ADB7-044B-9672-C353092D3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259" y="3606551"/>
            <a:ext cx="2715152" cy="3105857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C93E6532-5A4D-FE4F-BB48-C03FC5E4884A}"/>
              </a:ext>
            </a:extLst>
          </p:cNvPr>
          <p:cNvSpPr txBox="1"/>
          <p:nvPr/>
        </p:nvSpPr>
        <p:spPr>
          <a:xfrm>
            <a:off x="2220462" y="3507671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ohlcv_profile.json</a:t>
            </a:r>
            <a:endParaRPr kumimoji="1" lang="zh-CN" altLang="en-US" sz="1000" u="sng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6ABF067-247D-3F4B-95B5-61AA2EA940EB}"/>
              </a:ext>
            </a:extLst>
          </p:cNvPr>
          <p:cNvSpPr txBox="1"/>
          <p:nvPr/>
        </p:nvSpPr>
        <p:spPr>
          <a:xfrm>
            <a:off x="2315788" y="115748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dataset.json</a:t>
            </a:r>
            <a:endParaRPr kumimoji="1" lang="zh-CN" altLang="en-US" sz="1000" u="sng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22596-A8F4-8A46-9485-D86274F6423A}"/>
              </a:ext>
            </a:extLst>
          </p:cNvPr>
          <p:cNvSpPr txBox="1"/>
          <p:nvPr/>
        </p:nvSpPr>
        <p:spPr>
          <a:xfrm>
            <a:off x="8195623" y="2509928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行情统一接收、存储和请求服务</a:t>
            </a:r>
            <a:endParaRPr kumimoji="1" lang="en-US" altLang="zh-CN" sz="1200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开放的行情数据集接入的标准</a:t>
            </a:r>
            <a:endParaRPr kumimoji="1" lang="en-US" altLang="zh-CN" sz="1200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支持多并发行情查询</a:t>
            </a:r>
          </a:p>
        </p:txBody>
      </p:sp>
    </p:spTree>
    <p:extLst>
      <p:ext uri="{BB962C8B-B14F-4D97-AF65-F5344CB8AC3E}">
        <p14:creationId xmlns:p14="http://schemas.microsoft.com/office/powerpoint/2010/main" val="154281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17640</TotalTime>
  <Words>913</Words>
  <Application>Microsoft Macintosh PowerPoint</Application>
  <PresentationFormat>宽屏</PresentationFormat>
  <Paragraphs>301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仿宋</vt:lpstr>
      <vt:lpstr>仿宋</vt:lpstr>
      <vt:lpstr>Arial</vt:lpstr>
      <vt:lpstr>Ayuthaya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scott bin</cp:lastModifiedBy>
  <cp:revision>163</cp:revision>
  <dcterms:created xsi:type="dcterms:W3CDTF">2021-12-06T12:38:39Z</dcterms:created>
  <dcterms:modified xsi:type="dcterms:W3CDTF">2022-08-12T02:50:38Z</dcterms:modified>
</cp:coreProperties>
</file>