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3" r:id="rId3"/>
    <p:sldId id="302" r:id="rId4"/>
    <p:sldId id="309" r:id="rId5"/>
    <p:sldId id="304" r:id="rId6"/>
    <p:sldId id="312" r:id="rId7"/>
    <p:sldId id="314" r:id="rId8"/>
    <p:sldId id="317" r:id="rId9"/>
    <p:sldId id="318" r:id="rId10"/>
    <p:sldId id="319" r:id="rId11"/>
    <p:sldId id="320" r:id="rId12"/>
    <p:sldId id="321" r:id="rId13"/>
    <p:sldId id="316" r:id="rId14"/>
    <p:sldId id="31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53"/>
  </p:normalViewPr>
  <p:slideViewPr>
    <p:cSldViewPr snapToGrid="0" snapToObjects="1">
      <p:cViewPr>
        <p:scale>
          <a:sx n="219" d="100"/>
          <a:sy n="219" d="100"/>
        </p:scale>
        <p:origin x="31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B13F-FB73-BB4E-ABB8-1909A650CD1C}" type="datetimeFigureOut">
              <a:t>2022/8/25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715FC-B7F7-D747-8B00-AEC7368DFA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7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715FC-B7F7-D747-8B00-AEC7368DFAB0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47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9C698-9251-844C-8673-13CBD630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519B59-B96C-1149-87C4-CFB324152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3850F-B065-B141-A1EB-BC921B78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6BE49-8E16-F54B-BB03-D02DCE5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73A54-4B0D-2A46-81E3-19A8A8E5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7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1069B-8199-9249-AA3E-E79491F4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5C154-546B-B643-A6C9-0E50F5D5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955D7-9031-8B40-BDD7-149A85B7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4513-ECA3-6A43-B477-EEEB313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CA010-CE7F-D248-8A2E-3F6962F3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0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88440F-7FBB-5641-9EBA-2568AB1F3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E9D17-93A9-9141-916C-B0946EE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CACAD-6A79-B04E-8DF1-B657D75F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6BEFB-0F07-F548-90AC-59BC55D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04109-5796-FB42-B5ED-8A7EC83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6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C8316-3A83-EF47-BA4B-F7D3D90C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753BF-8843-FE4B-850A-6D699F2C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BD5A9-100E-5943-854E-F2365FDC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79AD9-C9D3-EF4A-9526-8BD84C9D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91595-5D10-5F47-A637-48C6CAD8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3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033E-1217-AC4F-AEAC-D0CD851E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ABF0F-C670-9E4A-9969-2D66B851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A3473-7958-CA43-8FE5-BDC4C44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C1621-D26D-3E4C-8FCE-0663A9D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1E2ED-A57E-6F47-BFB5-EFC3C39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8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D20C7-D7B9-694C-B4FD-B6DC696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D8516-8521-DF45-93BA-CA22E9E57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963B0-433E-1540-8FE7-4049B4F8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288F4-6D86-334C-9B35-8A688E5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6F9C7-6F0D-824A-B563-B10E665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EDAA-DB7F-2C4E-A84C-ED3EB53A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9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B8C2-6972-DE45-A36C-6419A7C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F3D99-B7C5-234F-8AAE-7C45A7DE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ED633-D62E-244B-9D06-FD17A2B4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D60887-998D-3B48-8992-944BCE72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40A7E-E63A-A548-B5B5-0B8299E9C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34C30-97D7-794D-A909-B2B7457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D2FA4-8D02-CE48-8834-2ABFDFC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601C8-EA4F-1F4A-801A-575A2BBE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0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D579-8F2F-7A49-B90B-01B13B21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477C4-D828-E84C-B065-286564A8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783AB-2860-C941-88B7-B00B9CD4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713CE-CD29-9249-8E79-EB811F2D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7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2AFF59-B1C2-4C46-BD36-E906F6A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94B03-901A-2C4A-AF99-C2DC3DD8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54221-65F2-3A43-A018-9E63363C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0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6CAA-1E27-974B-8F31-B53C4F92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F49DE-0D67-0845-BCC1-2E13311E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52690-4217-AD4F-A37E-DC9817B9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A37D8-BE16-B84E-A564-E41ED8CC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BE88C-A5A3-8D40-B2F9-9C727CAF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9FF71-FE91-5047-9C4F-A439E6FF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3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1CBF-7715-E844-A3E3-ADA0F406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A15410-091F-5C41-8788-30A5E4D2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81A52-B56F-4A46-B1B2-E379CCE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BF762-D1FB-ED4D-9133-BE403DFA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C62F0-D83B-1848-9D87-80F57FA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6C5B8-4D99-974D-854A-BF9E408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99ABC-56A4-5E41-B477-97938DEF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97150-EBCA-2448-BEE6-09B3AC52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29B07-AE13-F545-A028-4BEDD966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A749-74EA-1C47-AC15-9ED69E5A65D8}" type="datetimeFigureOut"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10D06-8C19-7440-827B-1FBE7FDC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F6C5D-248E-B443-BB9F-436B0336E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475C9286-E975-3A4C-B04F-A0BA78D77AE1}"/>
              </a:ext>
            </a:extLst>
          </p:cNvPr>
          <p:cNvSpPr/>
          <p:nvPr/>
        </p:nvSpPr>
        <p:spPr>
          <a:xfrm>
            <a:off x="2798811" y="4348319"/>
            <a:ext cx="5641908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/>
              <a:t>应用服务</a:t>
            </a:r>
            <a:endParaRPr kumimoji="1" lang="en-US" altLang="zh-CN" sz="12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2590538" y="1977368"/>
            <a:ext cx="5948595" cy="1600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/>
              <a:t>行情服务</a:t>
            </a:r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58921" y="3947436"/>
            <a:ext cx="549080" cy="2124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7007821" y="27438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7363008" y="2257303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/>
              <a:t>NOSQL</a:t>
            </a:r>
            <a:endParaRPr kumimoji="1" lang="zh-CN" altLang="en-US" sz="1100" b="1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A39C11-FA1C-F846-BC74-CE50D0F712F3}"/>
              </a:ext>
            </a:extLst>
          </p:cNvPr>
          <p:cNvSpPr txBox="1"/>
          <p:nvPr/>
        </p:nvSpPr>
        <p:spPr>
          <a:xfrm>
            <a:off x="388883" y="599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数字货币行情系统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54060BE-EAD9-F141-B598-D456F73441FA}"/>
              </a:ext>
            </a:extLst>
          </p:cNvPr>
          <p:cNvSpPr/>
          <p:nvPr/>
        </p:nvSpPr>
        <p:spPr>
          <a:xfrm>
            <a:off x="2798811" y="3221893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CSV</a:t>
            </a:r>
          </a:p>
          <a:p>
            <a:pPr algn="ctr"/>
            <a:r>
              <a:rPr kumimoji="1" lang="zh-CN" altLang="en-US" sz="1200" b="1"/>
              <a:t>历史记录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AA7654F-0B30-7645-A995-E4A5EC859B7D}"/>
              </a:ext>
            </a:extLst>
          </p:cNvPr>
          <p:cNvSpPr/>
          <p:nvPr/>
        </p:nvSpPr>
        <p:spPr>
          <a:xfrm>
            <a:off x="4266274" y="3201760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KSeeker</a:t>
            </a:r>
          </a:p>
          <a:p>
            <a:pPr algn="ctr"/>
            <a:r>
              <a:rPr kumimoji="1" lang="en-US" altLang="zh-CN" sz="1200" b="1"/>
              <a:t>WebApi</a:t>
            </a:r>
            <a:endParaRPr kumimoji="1" lang="zh-CN" altLang="en-US" sz="1200" b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B680CF-54B8-A94B-8624-7EA0341ABDFB}"/>
              </a:ext>
            </a:extLst>
          </p:cNvPr>
          <p:cNvSpPr/>
          <p:nvPr/>
        </p:nvSpPr>
        <p:spPr>
          <a:xfrm>
            <a:off x="5725913" y="3210261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MX</a:t>
            </a:r>
          </a:p>
          <a:p>
            <a:pPr algn="ctr"/>
            <a:r>
              <a:rPr kumimoji="1" lang="zh-CN" altLang="en-US" sz="1200" b="1"/>
              <a:t>实时订阅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B78BC89-1BB3-C944-B9E0-5695BFDC8F20}"/>
              </a:ext>
            </a:extLst>
          </p:cNvPr>
          <p:cNvSpPr/>
          <p:nvPr/>
        </p:nvSpPr>
        <p:spPr>
          <a:xfrm>
            <a:off x="7183839" y="319277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SHM</a:t>
            </a:r>
          </a:p>
          <a:p>
            <a:pPr algn="ctr"/>
            <a:r>
              <a:rPr kumimoji="1" lang="zh-CN" altLang="en-US" sz="1200" b="1"/>
              <a:t>共享内存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4A1DA17-490C-EB42-93B3-1316CEB77B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0096" y="3961656"/>
            <a:ext cx="597950" cy="1933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5CBCFD74-707E-C649-8208-4C03B42C1A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0036" y="3972865"/>
            <a:ext cx="597950" cy="1933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4467BBC-5475-6A47-8DD2-2DEDECE13D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9975" y="3961657"/>
            <a:ext cx="597950" cy="1933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FD56870-79C0-D241-816B-B4E9F3998F22}"/>
              </a:ext>
            </a:extLst>
          </p:cNvPr>
          <p:cNvSpPr txBox="1"/>
          <p:nvPr/>
        </p:nvSpPr>
        <p:spPr>
          <a:xfrm>
            <a:off x="2699591" y="3814075"/>
            <a:ext cx="700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一次批量加载，策略回测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BB2CBC-B868-F34E-88FA-A9040C28D97A}"/>
              </a:ext>
            </a:extLst>
          </p:cNvPr>
          <p:cNvSpPr txBox="1"/>
          <p:nvPr/>
        </p:nvSpPr>
        <p:spPr>
          <a:xfrm>
            <a:off x="4267708" y="3776921"/>
            <a:ext cx="700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指定时间、品种、合约的查询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1DB582B-F1FB-6D4D-A400-13029A879B3D}"/>
              </a:ext>
            </a:extLst>
          </p:cNvPr>
          <p:cNvSpPr txBox="1"/>
          <p:nvPr/>
        </p:nvSpPr>
        <p:spPr>
          <a:xfrm>
            <a:off x="5742487" y="3804198"/>
            <a:ext cx="700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交易所实时推送到达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99E331D-343E-5641-AC6A-76FD8CF588BC}"/>
              </a:ext>
            </a:extLst>
          </p:cNvPr>
          <p:cNvSpPr txBox="1"/>
          <p:nvPr/>
        </p:nvSpPr>
        <p:spPr>
          <a:xfrm>
            <a:off x="7137894" y="3798817"/>
            <a:ext cx="700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大规模策略访问实时行情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06C396-93D6-0B41-8104-0D8BB77EA142}"/>
              </a:ext>
            </a:extLst>
          </p:cNvPr>
          <p:cNvSpPr txBox="1"/>
          <p:nvPr/>
        </p:nvSpPr>
        <p:spPr>
          <a:xfrm>
            <a:off x="4064756" y="2345380"/>
            <a:ext cx="300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accent4"/>
                </a:solidFill>
              </a:rPr>
              <a:t>行情服务四种数据提供方式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5E0CB1-CE88-FA4C-BAB2-E38FC8FD2D88}"/>
              </a:ext>
            </a:extLst>
          </p:cNvPr>
          <p:cNvSpPr/>
          <p:nvPr/>
        </p:nvSpPr>
        <p:spPr>
          <a:xfrm>
            <a:off x="1776736" y="4914036"/>
            <a:ext cx="2044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>
                <a:latin typeface="FangSong" panose="02010609060101010101" pitchFamily="49" charset="-122"/>
                <a:ea typeface="FangSong" panose="02010609060101010101" pitchFamily="49" charset="-122"/>
              </a:rPr>
              <a:t>http://172.16.30.3:17050/tgz/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37AB0A-8CEA-9348-BC4C-440366E91D51}"/>
              </a:ext>
            </a:extLst>
          </p:cNvPr>
          <p:cNvSpPr/>
          <p:nvPr/>
        </p:nvSpPr>
        <p:spPr>
          <a:xfrm>
            <a:off x="3639671" y="5226862"/>
            <a:ext cx="2744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FangSong" panose="02010609060101010101" pitchFamily="49" charset="-122"/>
                <a:ea typeface="FangSong" panose="02010609060101010101" pitchFamily="49" charset="-122"/>
              </a:rPr>
              <a:t>http://172.16.10.253:17042/api/kseeker/kline?exchange=ftx&amp;tt=swap&amp;period=1&amp;symbol=AAVE-PERP&amp;num=10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829B03-A772-414A-8701-6F9B8EF81821}"/>
              </a:ext>
            </a:extLst>
          </p:cNvPr>
          <p:cNvSpPr/>
          <p:nvPr/>
        </p:nvSpPr>
        <p:spPr>
          <a:xfrm>
            <a:off x="5523154" y="4893209"/>
            <a:ext cx="1783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FangSong" panose="02010609060101010101" pitchFamily="49" charset="-122"/>
                <a:ea typeface="FangSong" panose="02010609060101010101" pitchFamily="49" charset="-122"/>
              </a:rPr>
              <a:t>tcp</a:t>
            </a:r>
            <a:r>
              <a:rPr lang="zh-CN" altLang="en-US" sz="1000">
                <a:latin typeface="FangSong" panose="02010609060101010101" pitchFamily="49" charset="-122"/>
                <a:ea typeface="FangSong" panose="02010609060101010101" pitchFamily="49" charset="-122"/>
              </a:rPr>
              <a:t>://172.16.10.253:1</a:t>
            </a:r>
            <a:r>
              <a:rPr lang="en-US" altLang="zh-CN" sz="1000">
                <a:latin typeface="FangSong" panose="02010609060101010101" pitchFamily="49" charset="-122"/>
                <a:ea typeface="FangSong" panose="02010609060101010101" pitchFamily="49" charset="-122"/>
              </a:rPr>
              <a:t>5554</a:t>
            </a:r>
            <a:endParaRPr lang="zh-CN" altLang="en-US" sz="10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2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529726" y="4709109"/>
            <a:ext cx="2734451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57794" y="2031653"/>
            <a:ext cx="1420989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–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3.1</a:t>
            </a:r>
          </a:p>
          <a:p>
            <a:endParaRPr lang="en-US" altLang="zh-CN" sz="1400" b="1" u="sng" dirty="0"/>
          </a:p>
          <a:p>
            <a:endParaRPr lang="en-US" altLang="zh-CN" sz="1400" b="1" u="sng" dirty="0"/>
          </a:p>
          <a:p>
            <a:r>
              <a:rPr lang="zh-CN" altLang="en-US" sz="2000" b="1" dirty="0"/>
              <a:t>多源行情服务</a:t>
            </a: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04390" y="230304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阿里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日本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66" y="1230973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flipH="1">
            <a:off x="3261676" y="1667667"/>
            <a:ext cx="1808551" cy="63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>
            <a:off x="3261676" y="2822091"/>
            <a:ext cx="895669" cy="76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4780697" y="10451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2776073" y="457561"/>
            <a:ext cx="887133" cy="2870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669406" y="4951934"/>
            <a:ext cx="914571" cy="111604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27027" y="2336453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5400000" flipH="1" flipV="1">
            <a:off x="407283" y="3574905"/>
            <a:ext cx="2096438" cy="657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089844" y="203797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 / ECS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2527192" y="5326858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3980216" y="3584715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65" idx="1"/>
            <a:endCxn id="94" idx="3"/>
          </p:cNvCxnSpPr>
          <p:nvPr/>
        </p:nvCxnSpPr>
        <p:spPr>
          <a:xfrm rot="10800000" flipV="1">
            <a:off x="1476916" y="5098740"/>
            <a:ext cx="589230" cy="309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3"/>
            <a:endCxn id="90" idx="2"/>
          </p:cNvCxnSpPr>
          <p:nvPr/>
        </p:nvCxnSpPr>
        <p:spPr>
          <a:xfrm rot="5400000">
            <a:off x="1807426" y="5068150"/>
            <a:ext cx="319097" cy="1680564"/>
          </a:xfrm>
          <a:prstGeom prst="bentConnector3">
            <a:avLst>
              <a:gd name="adj1" fmla="val 171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3"/>
            <a:endCxn id="25" idx="1"/>
          </p:cNvCxnSpPr>
          <p:nvPr/>
        </p:nvCxnSpPr>
        <p:spPr>
          <a:xfrm>
            <a:off x="2420404" y="5098740"/>
            <a:ext cx="386852" cy="228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521069" y="4673772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3487204" y="4724729"/>
            <a:ext cx="2872007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3724388" y="5013211"/>
            <a:ext cx="914571" cy="1121039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5652086" y="5330272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7" idx="3"/>
            <a:endCxn id="75" idx="2"/>
          </p:cNvCxnSpPr>
          <p:nvPr/>
        </p:nvCxnSpPr>
        <p:spPr>
          <a:xfrm rot="5400000">
            <a:off x="4865936" y="5068036"/>
            <a:ext cx="381952" cy="1750476"/>
          </a:xfrm>
          <a:prstGeom prst="bentConnector3">
            <a:avLst>
              <a:gd name="adj1" fmla="val 159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>
            <a:off x="4157345" y="3880546"/>
            <a:ext cx="1189852" cy="106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3519264" y="46866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5170068" y="4942770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77" idx="1"/>
          </p:cNvCxnSpPr>
          <p:nvPr/>
        </p:nvCxnSpPr>
        <p:spPr>
          <a:xfrm>
            <a:off x="5524326" y="5090686"/>
            <a:ext cx="407824" cy="239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93" idx="3"/>
          </p:cNvCxnSpPr>
          <p:nvPr/>
        </p:nvCxnSpPr>
        <p:spPr>
          <a:xfrm rot="10800000" flipV="1">
            <a:off x="4552074" y="5090686"/>
            <a:ext cx="617994" cy="382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2066146" y="4950824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 flipH="1">
            <a:off x="2243275" y="3880546"/>
            <a:ext cx="1914070" cy="107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4654966" y="293106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</a:t>
            </a:r>
          </a:p>
          <a:p>
            <a:pPr algn="ctr"/>
            <a:r>
              <a:rPr kumimoji="1" lang="en-US" altLang="zh-CN" sz="1000" dirty="0"/>
              <a:t>Real/History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4695881" y="1690623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sp>
        <p:nvSpPr>
          <p:cNvPr id="93" name="矩形: 圆角 157">
            <a:extLst>
              <a:ext uri="{FF2B5EF4-FFF2-40B4-BE49-F238E27FC236}">
                <a16:creationId xmlns:a16="http://schemas.microsoft.com/office/drawing/2014/main" id="{90663296-8251-9E49-ADBB-387D2AF0E9D7}"/>
              </a:ext>
            </a:extLst>
          </p:cNvPr>
          <p:cNvSpPr/>
          <p:nvPr/>
        </p:nvSpPr>
        <p:spPr>
          <a:xfrm>
            <a:off x="3834641" y="5292819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94" name="矩形: 圆角 157">
            <a:extLst>
              <a:ext uri="{FF2B5EF4-FFF2-40B4-BE49-F238E27FC236}">
                <a16:creationId xmlns:a16="http://schemas.microsoft.com/office/drawing/2014/main" id="{3D5A4A9F-21DD-8143-B030-69AEE626C41A}"/>
              </a:ext>
            </a:extLst>
          </p:cNvPr>
          <p:cNvSpPr/>
          <p:nvPr/>
        </p:nvSpPr>
        <p:spPr>
          <a:xfrm>
            <a:off x="759483" y="5227865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D1503BC-1B9B-2747-8E11-613C97A65F13}"/>
              </a:ext>
            </a:extLst>
          </p:cNvPr>
          <p:cNvSpPr txBox="1"/>
          <p:nvPr/>
        </p:nvSpPr>
        <p:spPr>
          <a:xfrm>
            <a:off x="3680472" y="3926184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/>
              <a:t>国内</a:t>
            </a:r>
            <a:r>
              <a:rPr kumimoji="1" lang="en-US" altLang="zh-CN" sz="1000" dirty="0"/>
              <a:t>/ECS/</a:t>
            </a:r>
            <a:r>
              <a:rPr kumimoji="1" lang="zh-CN" altLang="en-US" sz="1000" dirty="0"/>
              <a:t>阿里</a:t>
            </a:r>
          </a:p>
        </p:txBody>
      </p:sp>
      <p:sp>
        <p:nvSpPr>
          <p:cNvPr id="48" name="矩形: 圆角 64">
            <a:extLst>
              <a:ext uri="{FF2B5EF4-FFF2-40B4-BE49-F238E27FC236}">
                <a16:creationId xmlns:a16="http://schemas.microsoft.com/office/drawing/2014/main" id="{3E0DACC3-C1E5-EE45-8E6B-E4D3EEA43823}"/>
              </a:ext>
            </a:extLst>
          </p:cNvPr>
          <p:cNvSpPr/>
          <p:nvPr/>
        </p:nvSpPr>
        <p:spPr>
          <a:xfrm>
            <a:off x="5397518" y="3600700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09F6C2-30FC-2C4C-AAD0-4736240E10DD}"/>
              </a:ext>
            </a:extLst>
          </p:cNvPr>
          <p:cNvSpPr txBox="1"/>
          <p:nvPr/>
        </p:nvSpPr>
        <p:spPr>
          <a:xfrm>
            <a:off x="5080723" y="398064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/>
              <a:t>国内</a:t>
            </a:r>
            <a:r>
              <a:rPr kumimoji="1" lang="en-US" altLang="zh-CN" sz="1000" dirty="0"/>
              <a:t>/ECS/</a:t>
            </a:r>
            <a:r>
              <a:rPr kumimoji="1" lang="zh-CN" altLang="en-US" sz="1000" dirty="0"/>
              <a:t>腾讯</a:t>
            </a:r>
          </a:p>
        </p:txBody>
      </p:sp>
      <p:sp>
        <p:nvSpPr>
          <p:cNvPr id="53" name="矩形: 圆角 157">
            <a:extLst>
              <a:ext uri="{FF2B5EF4-FFF2-40B4-BE49-F238E27FC236}">
                <a16:creationId xmlns:a16="http://schemas.microsoft.com/office/drawing/2014/main" id="{9520F509-454E-B748-82F2-6E59A0C1FE5A}"/>
              </a:ext>
            </a:extLst>
          </p:cNvPr>
          <p:cNvSpPr/>
          <p:nvPr/>
        </p:nvSpPr>
        <p:spPr>
          <a:xfrm>
            <a:off x="4002842" y="2303047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阿里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香港</a:t>
            </a:r>
          </a:p>
        </p:txBody>
      </p:sp>
      <p:sp>
        <p:nvSpPr>
          <p:cNvPr id="57" name="矩形: 圆角 157">
            <a:extLst>
              <a:ext uri="{FF2B5EF4-FFF2-40B4-BE49-F238E27FC236}">
                <a16:creationId xmlns:a16="http://schemas.microsoft.com/office/drawing/2014/main" id="{6EC9584B-8AFD-4045-B0CB-A8BF585D3D43}"/>
              </a:ext>
            </a:extLst>
          </p:cNvPr>
          <p:cNvSpPr/>
          <p:nvPr/>
        </p:nvSpPr>
        <p:spPr>
          <a:xfrm>
            <a:off x="5117362" y="2303046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腾讯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香港</a:t>
            </a:r>
          </a:p>
        </p:txBody>
      </p:sp>
      <p:sp>
        <p:nvSpPr>
          <p:cNvPr id="58" name="矩形: 圆角 157">
            <a:extLst>
              <a:ext uri="{FF2B5EF4-FFF2-40B4-BE49-F238E27FC236}">
                <a16:creationId xmlns:a16="http://schemas.microsoft.com/office/drawing/2014/main" id="{85C4BD1E-9C0C-DC4C-B92E-928973F7F869}"/>
              </a:ext>
            </a:extLst>
          </p:cNvPr>
          <p:cNvSpPr/>
          <p:nvPr/>
        </p:nvSpPr>
        <p:spPr>
          <a:xfrm>
            <a:off x="6189156" y="231202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腾讯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新加坡</a:t>
            </a:r>
          </a:p>
        </p:txBody>
      </p:sp>
      <p:cxnSp>
        <p:nvCxnSpPr>
          <p:cNvPr id="62" name="直接箭头连接符 27">
            <a:extLst>
              <a:ext uri="{FF2B5EF4-FFF2-40B4-BE49-F238E27FC236}">
                <a16:creationId xmlns:a16="http://schemas.microsoft.com/office/drawing/2014/main" id="{AE15E5F3-AAFB-A741-8ABA-FA21578DE010}"/>
              </a:ext>
            </a:extLst>
          </p:cNvPr>
          <p:cNvCxnSpPr>
            <a:cxnSpLocks/>
            <a:stCxn id="56" idx="2"/>
            <a:endCxn id="53" idx="0"/>
          </p:cNvCxnSpPr>
          <p:nvPr/>
        </p:nvCxnSpPr>
        <p:spPr>
          <a:xfrm flipH="1">
            <a:off x="4460128" y="1667667"/>
            <a:ext cx="610099" cy="6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7">
            <a:extLst>
              <a:ext uri="{FF2B5EF4-FFF2-40B4-BE49-F238E27FC236}">
                <a16:creationId xmlns:a16="http://schemas.microsoft.com/office/drawing/2014/main" id="{4A9C95B1-ED21-4347-8B74-771680D87D3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5070227" y="1667667"/>
            <a:ext cx="504421" cy="6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7">
            <a:extLst>
              <a:ext uri="{FF2B5EF4-FFF2-40B4-BE49-F238E27FC236}">
                <a16:creationId xmlns:a16="http://schemas.microsoft.com/office/drawing/2014/main" id="{E9B0E570-7ABF-9347-B656-449E6092E510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070227" y="1667667"/>
            <a:ext cx="1576215" cy="64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27">
            <a:extLst>
              <a:ext uri="{FF2B5EF4-FFF2-40B4-BE49-F238E27FC236}">
                <a16:creationId xmlns:a16="http://schemas.microsoft.com/office/drawing/2014/main" id="{94F34D87-53C0-9D4C-A4F2-08394762BE42}"/>
              </a:ext>
            </a:extLst>
          </p:cNvPr>
          <p:cNvCxnSpPr>
            <a:cxnSpLocks/>
            <a:stCxn id="53" idx="2"/>
            <a:endCxn id="29" idx="0"/>
          </p:cNvCxnSpPr>
          <p:nvPr/>
        </p:nvCxnSpPr>
        <p:spPr>
          <a:xfrm flipH="1">
            <a:off x="4157345" y="2822090"/>
            <a:ext cx="302783" cy="76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FE1CB550-4C9E-014A-8D7D-DC1B89D15F7A}"/>
              </a:ext>
            </a:extLst>
          </p:cNvPr>
          <p:cNvCxnSpPr>
            <a:cxnSpLocks/>
            <a:stCxn id="57" idx="2"/>
            <a:endCxn id="29" idx="0"/>
          </p:cNvCxnSpPr>
          <p:nvPr/>
        </p:nvCxnSpPr>
        <p:spPr>
          <a:xfrm flipH="1">
            <a:off x="4157345" y="2822089"/>
            <a:ext cx="1417303" cy="7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27">
            <a:extLst>
              <a:ext uri="{FF2B5EF4-FFF2-40B4-BE49-F238E27FC236}">
                <a16:creationId xmlns:a16="http://schemas.microsoft.com/office/drawing/2014/main" id="{C0ED5ED2-700D-CF43-810C-9D5521DB6596}"/>
              </a:ext>
            </a:extLst>
          </p:cNvPr>
          <p:cNvCxnSpPr>
            <a:cxnSpLocks/>
          </p:cNvCxnSpPr>
          <p:nvPr/>
        </p:nvCxnSpPr>
        <p:spPr>
          <a:xfrm flipH="1">
            <a:off x="4157345" y="2822088"/>
            <a:ext cx="1417303" cy="7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28444F2D-6A24-1647-BE42-B1B82436CB88}"/>
              </a:ext>
            </a:extLst>
          </p:cNvPr>
          <p:cNvCxnSpPr>
            <a:cxnSpLocks/>
            <a:stCxn id="58" idx="2"/>
            <a:endCxn id="29" idx="0"/>
          </p:cNvCxnSpPr>
          <p:nvPr/>
        </p:nvCxnSpPr>
        <p:spPr>
          <a:xfrm flipH="1">
            <a:off x="4157345" y="2831064"/>
            <a:ext cx="2489097" cy="75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27">
            <a:extLst>
              <a:ext uri="{FF2B5EF4-FFF2-40B4-BE49-F238E27FC236}">
                <a16:creationId xmlns:a16="http://schemas.microsoft.com/office/drawing/2014/main" id="{FE80AFBE-EF54-BB41-BA39-150624410D19}"/>
              </a:ext>
            </a:extLst>
          </p:cNvPr>
          <p:cNvCxnSpPr>
            <a:cxnSpLocks/>
            <a:stCxn id="54" idx="2"/>
            <a:endCxn id="48" idx="0"/>
          </p:cNvCxnSpPr>
          <p:nvPr/>
        </p:nvCxnSpPr>
        <p:spPr>
          <a:xfrm>
            <a:off x="3261676" y="2822091"/>
            <a:ext cx="2312971" cy="7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27">
            <a:extLst>
              <a:ext uri="{FF2B5EF4-FFF2-40B4-BE49-F238E27FC236}">
                <a16:creationId xmlns:a16="http://schemas.microsoft.com/office/drawing/2014/main" id="{06C43272-EF41-F444-950C-6CE4558BC913}"/>
              </a:ext>
            </a:extLst>
          </p:cNvPr>
          <p:cNvCxnSpPr>
            <a:cxnSpLocks/>
          </p:cNvCxnSpPr>
          <p:nvPr/>
        </p:nvCxnSpPr>
        <p:spPr>
          <a:xfrm>
            <a:off x="3261676" y="2822091"/>
            <a:ext cx="2312971" cy="7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27">
            <a:extLst>
              <a:ext uri="{FF2B5EF4-FFF2-40B4-BE49-F238E27FC236}">
                <a16:creationId xmlns:a16="http://schemas.microsoft.com/office/drawing/2014/main" id="{1489203C-72B3-0446-A9C7-2407676CCE1E}"/>
              </a:ext>
            </a:extLst>
          </p:cNvPr>
          <p:cNvCxnSpPr>
            <a:cxnSpLocks/>
          </p:cNvCxnSpPr>
          <p:nvPr/>
        </p:nvCxnSpPr>
        <p:spPr>
          <a:xfrm>
            <a:off x="3261676" y="2822091"/>
            <a:ext cx="2312971" cy="7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27">
            <a:extLst>
              <a:ext uri="{FF2B5EF4-FFF2-40B4-BE49-F238E27FC236}">
                <a16:creationId xmlns:a16="http://schemas.microsoft.com/office/drawing/2014/main" id="{D2F08A53-FD4C-8F44-BFAD-42728DDB6ABC}"/>
              </a:ext>
            </a:extLst>
          </p:cNvPr>
          <p:cNvCxnSpPr>
            <a:cxnSpLocks/>
            <a:stCxn id="53" idx="2"/>
            <a:endCxn id="48" idx="0"/>
          </p:cNvCxnSpPr>
          <p:nvPr/>
        </p:nvCxnSpPr>
        <p:spPr>
          <a:xfrm>
            <a:off x="4460128" y="2822090"/>
            <a:ext cx="1114519" cy="77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27">
            <a:extLst>
              <a:ext uri="{FF2B5EF4-FFF2-40B4-BE49-F238E27FC236}">
                <a16:creationId xmlns:a16="http://schemas.microsoft.com/office/drawing/2014/main" id="{866FFB90-6105-8945-8C99-C982F12F2F4E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5574647" y="2822089"/>
            <a:ext cx="1" cy="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27">
            <a:extLst>
              <a:ext uri="{FF2B5EF4-FFF2-40B4-BE49-F238E27FC236}">
                <a16:creationId xmlns:a16="http://schemas.microsoft.com/office/drawing/2014/main" id="{7C7E54C6-AB45-FE4D-B31B-BC998AF8FD64}"/>
              </a:ext>
            </a:extLst>
          </p:cNvPr>
          <p:cNvCxnSpPr>
            <a:cxnSpLocks/>
            <a:stCxn id="58" idx="2"/>
            <a:endCxn id="48" idx="0"/>
          </p:cNvCxnSpPr>
          <p:nvPr/>
        </p:nvCxnSpPr>
        <p:spPr>
          <a:xfrm flipH="1">
            <a:off x="5574647" y="2831064"/>
            <a:ext cx="1071795" cy="76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27">
            <a:extLst>
              <a:ext uri="{FF2B5EF4-FFF2-40B4-BE49-F238E27FC236}">
                <a16:creationId xmlns:a16="http://schemas.microsoft.com/office/drawing/2014/main" id="{A6C72429-8ADE-7940-9946-1A008479D3C4}"/>
              </a:ext>
            </a:extLst>
          </p:cNvPr>
          <p:cNvCxnSpPr>
            <a:cxnSpLocks/>
            <a:stCxn id="48" idx="2"/>
            <a:endCxn id="65" idx="0"/>
          </p:cNvCxnSpPr>
          <p:nvPr/>
        </p:nvCxnSpPr>
        <p:spPr>
          <a:xfrm flipH="1">
            <a:off x="2243275" y="3896531"/>
            <a:ext cx="3331372" cy="10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27">
            <a:extLst>
              <a:ext uri="{FF2B5EF4-FFF2-40B4-BE49-F238E27FC236}">
                <a16:creationId xmlns:a16="http://schemas.microsoft.com/office/drawing/2014/main" id="{5E5D21CE-A071-D24A-BF1B-E03120FE91DD}"/>
              </a:ext>
            </a:extLst>
          </p:cNvPr>
          <p:cNvCxnSpPr>
            <a:cxnSpLocks/>
            <a:stCxn id="48" idx="2"/>
            <a:endCxn id="88" idx="0"/>
          </p:cNvCxnSpPr>
          <p:nvPr/>
        </p:nvCxnSpPr>
        <p:spPr>
          <a:xfrm flipH="1">
            <a:off x="5347197" y="3896531"/>
            <a:ext cx="227450" cy="104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70A56DF-A803-084D-84A0-A95D29874CFF}"/>
              </a:ext>
            </a:extLst>
          </p:cNvPr>
          <p:cNvSpPr txBox="1"/>
          <p:nvPr/>
        </p:nvSpPr>
        <p:spPr>
          <a:xfrm>
            <a:off x="6540871" y="896510"/>
            <a:ext cx="4095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路以上境外行情数据源，必须不同运营商，不同数据中心</a:t>
            </a: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路以上国内交换服务器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MX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，必须不同运营商，不同数据中心</a:t>
            </a: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idc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和公司环境接收多路下行行情数据，去重处理</a:t>
            </a:r>
          </a:p>
        </p:txBody>
      </p:sp>
      <p:sp>
        <p:nvSpPr>
          <p:cNvPr id="118" name="矩形: 圆角 157">
            <a:extLst>
              <a:ext uri="{FF2B5EF4-FFF2-40B4-BE49-F238E27FC236}">
                <a16:creationId xmlns:a16="http://schemas.microsoft.com/office/drawing/2014/main" id="{2E356AD0-327F-8B42-B18C-0205C4AD761E}"/>
              </a:ext>
            </a:extLst>
          </p:cNvPr>
          <p:cNvSpPr/>
          <p:nvPr/>
        </p:nvSpPr>
        <p:spPr>
          <a:xfrm>
            <a:off x="753386" y="5638146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cxnSp>
        <p:nvCxnSpPr>
          <p:cNvPr id="119" name="直接箭头连接符 27">
            <a:extLst>
              <a:ext uri="{FF2B5EF4-FFF2-40B4-BE49-F238E27FC236}">
                <a16:creationId xmlns:a16="http://schemas.microsoft.com/office/drawing/2014/main" id="{777583AD-F731-3C47-AB18-1E9EDEB60292}"/>
              </a:ext>
            </a:extLst>
          </p:cNvPr>
          <p:cNvCxnSpPr>
            <a:cxnSpLocks/>
            <a:stCxn id="65" idx="2"/>
            <a:endCxn id="118" idx="3"/>
          </p:cNvCxnSpPr>
          <p:nvPr/>
        </p:nvCxnSpPr>
        <p:spPr>
          <a:xfrm rot="5400000">
            <a:off x="1570925" y="5146549"/>
            <a:ext cx="572244" cy="772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圆角 157">
            <a:extLst>
              <a:ext uri="{FF2B5EF4-FFF2-40B4-BE49-F238E27FC236}">
                <a16:creationId xmlns:a16="http://schemas.microsoft.com/office/drawing/2014/main" id="{32CC03AC-3D0D-E740-8987-0CEA32000FBF}"/>
              </a:ext>
            </a:extLst>
          </p:cNvPr>
          <p:cNvSpPr/>
          <p:nvPr/>
        </p:nvSpPr>
        <p:spPr>
          <a:xfrm>
            <a:off x="3841337" y="5693224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cxnSp>
        <p:nvCxnSpPr>
          <p:cNvPr id="128" name="直接箭头连接符 27">
            <a:extLst>
              <a:ext uri="{FF2B5EF4-FFF2-40B4-BE49-F238E27FC236}">
                <a16:creationId xmlns:a16="http://schemas.microsoft.com/office/drawing/2014/main" id="{64FD8F6A-A13A-2D42-8AFC-0721C1616555}"/>
              </a:ext>
            </a:extLst>
          </p:cNvPr>
          <p:cNvCxnSpPr>
            <a:cxnSpLocks/>
            <a:stCxn id="88" idx="2"/>
            <a:endCxn id="125" idx="3"/>
          </p:cNvCxnSpPr>
          <p:nvPr/>
        </p:nvCxnSpPr>
        <p:spPr>
          <a:xfrm rot="5400000">
            <a:off x="4635296" y="5162076"/>
            <a:ext cx="635376" cy="788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167AB81-3D0F-574E-AA2F-BFE329DDBC07}"/>
              </a:ext>
            </a:extLst>
          </p:cNvPr>
          <p:cNvSpPr txBox="1"/>
          <p:nvPr/>
        </p:nvSpPr>
        <p:spPr>
          <a:xfrm>
            <a:off x="2842410" y="2090815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/>
              <a:t>8.211.138.20</a:t>
            </a:r>
            <a:endParaRPr kumimoji="1" lang="zh-CN" altLang="en-US" sz="900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B184EB-4245-8A48-AF66-08AA1FACE4D1}"/>
              </a:ext>
            </a:extLst>
          </p:cNvPr>
          <p:cNvSpPr/>
          <p:nvPr/>
        </p:nvSpPr>
        <p:spPr>
          <a:xfrm>
            <a:off x="5205520" y="2098671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/>
              <a:t>43.154.6.243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ADE1F5-2003-ED48-8726-80AA41A3CEA6}"/>
              </a:ext>
            </a:extLst>
          </p:cNvPr>
          <p:cNvSpPr/>
          <p:nvPr/>
        </p:nvSpPr>
        <p:spPr>
          <a:xfrm>
            <a:off x="3691241" y="4092210"/>
            <a:ext cx="8707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/>
              <a:t>47.101.162.62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BF66E7-DE8D-C645-BCDA-4E1EC1170938}"/>
              </a:ext>
            </a:extLst>
          </p:cNvPr>
          <p:cNvSpPr/>
          <p:nvPr/>
        </p:nvSpPr>
        <p:spPr>
          <a:xfrm>
            <a:off x="5212005" y="414667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/>
              <a:t>121.5.32.44</a:t>
            </a:r>
          </a:p>
        </p:txBody>
      </p:sp>
      <p:sp>
        <p:nvSpPr>
          <p:cNvPr id="101" name="矩形: 圆角 157">
            <a:extLst>
              <a:ext uri="{FF2B5EF4-FFF2-40B4-BE49-F238E27FC236}">
                <a16:creationId xmlns:a16="http://schemas.microsoft.com/office/drawing/2014/main" id="{759AE49B-09FA-E345-B813-29DEB25B9575}"/>
              </a:ext>
            </a:extLst>
          </p:cNvPr>
          <p:cNvSpPr/>
          <p:nvPr/>
        </p:nvSpPr>
        <p:spPr>
          <a:xfrm>
            <a:off x="6679630" y="4704174"/>
            <a:ext cx="3817779" cy="1479644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335B80C4-68A8-BE4F-8278-E80A2241C039}"/>
              </a:ext>
            </a:extLst>
          </p:cNvPr>
          <p:cNvSpPr/>
          <p:nvPr/>
        </p:nvSpPr>
        <p:spPr>
          <a:xfrm>
            <a:off x="9685886" y="5395341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Pusher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9FB8526-549B-5349-9EDA-EB76EFE3A682}"/>
              </a:ext>
            </a:extLst>
          </p:cNvPr>
          <p:cNvGrpSpPr/>
          <p:nvPr/>
        </p:nvGrpSpPr>
        <p:grpSpPr>
          <a:xfrm>
            <a:off x="8684213" y="5381751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07" name="流程图: 磁盘 200">
              <a:extLst>
                <a:ext uri="{FF2B5EF4-FFF2-40B4-BE49-F238E27FC236}">
                  <a16:creationId xmlns:a16="http://schemas.microsoft.com/office/drawing/2014/main" id="{D4828FC6-E55B-2747-AF04-DDD201BF6A09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16B1221-DB1A-264C-9BA5-65D605D7BB8D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09" name="直接箭头连接符 27">
            <a:extLst>
              <a:ext uri="{FF2B5EF4-FFF2-40B4-BE49-F238E27FC236}">
                <a16:creationId xmlns:a16="http://schemas.microsoft.com/office/drawing/2014/main" id="{E7A594B4-73E2-2243-BA5F-B4BA0B66E4E6}"/>
              </a:ext>
            </a:extLst>
          </p:cNvPr>
          <p:cNvCxnSpPr>
            <a:cxnSpLocks/>
            <a:stCxn id="151" idx="3"/>
            <a:endCxn id="107" idx="1"/>
          </p:cNvCxnSpPr>
          <p:nvPr/>
        </p:nvCxnSpPr>
        <p:spPr>
          <a:xfrm>
            <a:off x="7521512" y="5084965"/>
            <a:ext cx="1462908" cy="296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: 圆角 157">
            <a:extLst>
              <a:ext uri="{FF2B5EF4-FFF2-40B4-BE49-F238E27FC236}">
                <a16:creationId xmlns:a16="http://schemas.microsoft.com/office/drawing/2014/main" id="{4308FFDC-FCC3-5244-B55C-06EFE64831B0}"/>
              </a:ext>
            </a:extLst>
          </p:cNvPr>
          <p:cNvSpPr/>
          <p:nvPr/>
        </p:nvSpPr>
        <p:spPr>
          <a:xfrm>
            <a:off x="8041910" y="2068894"/>
            <a:ext cx="2434248" cy="2306723"/>
          </a:xfrm>
          <a:prstGeom prst="roundRect">
            <a:avLst>
              <a:gd name="adj" fmla="val 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0BF6ABA-910B-C849-80C1-9B98FDB50963}"/>
              </a:ext>
            </a:extLst>
          </p:cNvPr>
          <p:cNvGrpSpPr/>
          <p:nvPr/>
        </p:nvGrpSpPr>
        <p:grpSpPr>
          <a:xfrm>
            <a:off x="8368188" y="2480737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12" name="流程图: 磁盘 200">
              <a:extLst>
                <a:ext uri="{FF2B5EF4-FFF2-40B4-BE49-F238E27FC236}">
                  <a16:creationId xmlns:a16="http://schemas.microsoft.com/office/drawing/2014/main" id="{851CB926-21DE-BF42-865E-D9973EC75551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D2DDB84A-E095-F74C-BDCB-7E927A5E58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14" name="矩形: 圆角 157">
            <a:extLst>
              <a:ext uri="{FF2B5EF4-FFF2-40B4-BE49-F238E27FC236}">
                <a16:creationId xmlns:a16="http://schemas.microsoft.com/office/drawing/2014/main" id="{D17B0303-35E2-D642-BF82-FADDE0EEBB74}"/>
              </a:ext>
            </a:extLst>
          </p:cNvPr>
          <p:cNvSpPr/>
          <p:nvPr/>
        </p:nvSpPr>
        <p:spPr>
          <a:xfrm>
            <a:off x="9315454" y="2482044"/>
            <a:ext cx="980146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EECE41D-420B-5D4F-966E-2070F1BDB567}"/>
              </a:ext>
            </a:extLst>
          </p:cNvPr>
          <p:cNvSpPr txBox="1"/>
          <p:nvPr/>
        </p:nvSpPr>
        <p:spPr>
          <a:xfrm>
            <a:off x="8138198" y="2124463"/>
            <a:ext cx="420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u="sng" dirty="0"/>
              <a:t>IDC </a:t>
            </a:r>
            <a:endParaRPr kumimoji="1" lang="zh-CN" altLang="en-US" sz="1000" u="sng" dirty="0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817F43E-2138-1A47-9F94-A78F6E90840A}"/>
              </a:ext>
            </a:extLst>
          </p:cNvPr>
          <p:cNvGrpSpPr/>
          <p:nvPr/>
        </p:nvGrpSpPr>
        <p:grpSpPr>
          <a:xfrm>
            <a:off x="8368188" y="3144774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17" name="流程图: 磁盘 200">
              <a:extLst>
                <a:ext uri="{FF2B5EF4-FFF2-40B4-BE49-F238E27FC236}">
                  <a16:creationId xmlns:a16="http://schemas.microsoft.com/office/drawing/2014/main" id="{EF994E0E-80C9-5A42-9D70-3B21066B31C4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7B4C0052-DBD4-BF44-9E97-CE404255D493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21" name="矩形: 圆角 157">
            <a:extLst>
              <a:ext uri="{FF2B5EF4-FFF2-40B4-BE49-F238E27FC236}">
                <a16:creationId xmlns:a16="http://schemas.microsoft.com/office/drawing/2014/main" id="{447222D3-171B-5B40-A3E6-AB62FE7CA63A}"/>
              </a:ext>
            </a:extLst>
          </p:cNvPr>
          <p:cNvSpPr/>
          <p:nvPr/>
        </p:nvSpPr>
        <p:spPr>
          <a:xfrm>
            <a:off x="9315454" y="3135921"/>
            <a:ext cx="980146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78A913B-0729-C04D-B146-61DA102DC51A}"/>
              </a:ext>
            </a:extLst>
          </p:cNvPr>
          <p:cNvGrpSpPr/>
          <p:nvPr/>
        </p:nvGrpSpPr>
        <p:grpSpPr>
          <a:xfrm>
            <a:off x="8368188" y="3808811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23" name="流程图: 磁盘 200">
              <a:extLst>
                <a:ext uri="{FF2B5EF4-FFF2-40B4-BE49-F238E27FC236}">
                  <a16:creationId xmlns:a16="http://schemas.microsoft.com/office/drawing/2014/main" id="{13E619AB-FCCD-7445-8754-09592D62CACE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EF8D26D-077C-7E49-AA6D-E3D1632F0CCA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26" name="矩形: 圆角 157">
            <a:extLst>
              <a:ext uri="{FF2B5EF4-FFF2-40B4-BE49-F238E27FC236}">
                <a16:creationId xmlns:a16="http://schemas.microsoft.com/office/drawing/2014/main" id="{0F5083C4-3490-F743-9785-9004C500A4FE}"/>
              </a:ext>
            </a:extLst>
          </p:cNvPr>
          <p:cNvSpPr/>
          <p:nvPr/>
        </p:nvSpPr>
        <p:spPr>
          <a:xfrm>
            <a:off x="9315454" y="3799958"/>
            <a:ext cx="980146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A818ACC-24E4-5A47-8813-0276EC97A551}"/>
              </a:ext>
            </a:extLst>
          </p:cNvPr>
          <p:cNvGrpSpPr/>
          <p:nvPr/>
        </p:nvGrpSpPr>
        <p:grpSpPr>
          <a:xfrm>
            <a:off x="6818848" y="5381751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29" name="流程图: 磁盘 200">
              <a:extLst>
                <a:ext uri="{FF2B5EF4-FFF2-40B4-BE49-F238E27FC236}">
                  <a16:creationId xmlns:a16="http://schemas.microsoft.com/office/drawing/2014/main" id="{A1BC3674-8D7A-9B48-92F0-1ADC89D4636E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74A4A81-8BF1-3044-A7A0-374A4DD68BC7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31" name="矩形: 圆角 157">
            <a:extLst>
              <a:ext uri="{FF2B5EF4-FFF2-40B4-BE49-F238E27FC236}">
                <a16:creationId xmlns:a16="http://schemas.microsoft.com/office/drawing/2014/main" id="{04B0042F-11EA-2145-BD4E-1457EB894360}"/>
              </a:ext>
            </a:extLst>
          </p:cNvPr>
          <p:cNvSpPr/>
          <p:nvPr/>
        </p:nvSpPr>
        <p:spPr>
          <a:xfrm>
            <a:off x="7625526" y="5402217"/>
            <a:ext cx="883966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PosCollector</a:t>
            </a:r>
          </a:p>
        </p:txBody>
      </p:sp>
      <p:cxnSp>
        <p:nvCxnSpPr>
          <p:cNvPr id="132" name="直接箭头连接符 27">
            <a:extLst>
              <a:ext uri="{FF2B5EF4-FFF2-40B4-BE49-F238E27FC236}">
                <a16:creationId xmlns:a16="http://schemas.microsoft.com/office/drawing/2014/main" id="{69A7EB05-93C3-DB4C-B65E-839C991D37FC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 flipH="1">
            <a:off x="3074954" y="1721262"/>
            <a:ext cx="2875359" cy="5167720"/>
          </a:xfrm>
          <a:prstGeom prst="bentConnector4">
            <a:avLst>
              <a:gd name="adj1" fmla="val -24618"/>
              <a:gd name="adj2" fmla="val 10003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27">
            <a:extLst>
              <a:ext uri="{FF2B5EF4-FFF2-40B4-BE49-F238E27FC236}">
                <a16:creationId xmlns:a16="http://schemas.microsoft.com/office/drawing/2014/main" id="{D22BDB8D-9ED3-FA4E-B31F-9B1004E58EFE}"/>
              </a:ext>
            </a:extLst>
          </p:cNvPr>
          <p:cNvCxnSpPr>
            <a:cxnSpLocks/>
            <a:stCxn id="107" idx="4"/>
            <a:endCxn id="102" idx="1"/>
          </p:cNvCxnSpPr>
          <p:nvPr/>
        </p:nvCxnSpPr>
        <p:spPr>
          <a:xfrm flipV="1">
            <a:off x="9284627" y="5562504"/>
            <a:ext cx="401259" cy="1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27">
            <a:extLst>
              <a:ext uri="{FF2B5EF4-FFF2-40B4-BE49-F238E27FC236}">
                <a16:creationId xmlns:a16="http://schemas.microsoft.com/office/drawing/2014/main" id="{903B7722-7E40-0D4E-B417-744A46843392}"/>
              </a:ext>
            </a:extLst>
          </p:cNvPr>
          <p:cNvCxnSpPr>
            <a:cxnSpLocks/>
            <a:stCxn id="112" idx="4"/>
            <a:endCxn id="114" idx="1"/>
          </p:cNvCxnSpPr>
          <p:nvPr/>
        </p:nvCxnSpPr>
        <p:spPr>
          <a:xfrm flipV="1">
            <a:off x="8968602" y="2662797"/>
            <a:ext cx="346852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27">
            <a:extLst>
              <a:ext uri="{FF2B5EF4-FFF2-40B4-BE49-F238E27FC236}">
                <a16:creationId xmlns:a16="http://schemas.microsoft.com/office/drawing/2014/main" id="{67BB1040-7C8E-9B43-A862-E15F9786E99B}"/>
              </a:ext>
            </a:extLst>
          </p:cNvPr>
          <p:cNvCxnSpPr>
            <a:cxnSpLocks/>
          </p:cNvCxnSpPr>
          <p:nvPr/>
        </p:nvCxnSpPr>
        <p:spPr>
          <a:xfrm flipV="1">
            <a:off x="8989604" y="3357183"/>
            <a:ext cx="346851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27">
            <a:extLst>
              <a:ext uri="{FF2B5EF4-FFF2-40B4-BE49-F238E27FC236}">
                <a16:creationId xmlns:a16="http://schemas.microsoft.com/office/drawing/2014/main" id="{DF03C33E-4784-8940-8D83-4F992251307A}"/>
              </a:ext>
            </a:extLst>
          </p:cNvPr>
          <p:cNvCxnSpPr>
            <a:cxnSpLocks/>
          </p:cNvCxnSpPr>
          <p:nvPr/>
        </p:nvCxnSpPr>
        <p:spPr>
          <a:xfrm flipV="1">
            <a:off x="8990286" y="3990609"/>
            <a:ext cx="346851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3E63F4D-86F0-094D-9D5E-B7A1C657C6A0}"/>
              </a:ext>
            </a:extLst>
          </p:cNvPr>
          <p:cNvSpPr txBox="1"/>
          <p:nvPr/>
        </p:nvSpPr>
        <p:spPr>
          <a:xfrm>
            <a:off x="9668812" y="5898375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ALI / ECS</a:t>
            </a:r>
          </a:p>
        </p:txBody>
      </p:sp>
      <p:cxnSp>
        <p:nvCxnSpPr>
          <p:cNvPr id="141" name="直接箭头连接符 27">
            <a:extLst>
              <a:ext uri="{FF2B5EF4-FFF2-40B4-BE49-F238E27FC236}">
                <a16:creationId xmlns:a16="http://schemas.microsoft.com/office/drawing/2014/main" id="{5AE7D6F1-0861-4D4F-9008-BFBF1884746A}"/>
              </a:ext>
            </a:extLst>
          </p:cNvPr>
          <p:cNvCxnSpPr>
            <a:cxnSpLocks/>
            <a:stCxn id="124" idx="2"/>
            <a:endCxn id="131" idx="0"/>
          </p:cNvCxnSpPr>
          <p:nvPr/>
        </p:nvCxnSpPr>
        <p:spPr>
          <a:xfrm rot="5400000">
            <a:off x="7740494" y="4496877"/>
            <a:ext cx="1232356" cy="57832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1973BDEC-916F-564E-BE8D-55785EC794B4}"/>
              </a:ext>
            </a:extLst>
          </p:cNvPr>
          <p:cNvCxnSpPr>
            <a:cxnSpLocks/>
            <a:stCxn id="131" idx="1"/>
            <a:endCxn id="129" idx="4"/>
          </p:cNvCxnSpPr>
          <p:nvPr/>
        </p:nvCxnSpPr>
        <p:spPr>
          <a:xfrm rot="10800000">
            <a:off x="7419262" y="5564088"/>
            <a:ext cx="206264" cy="529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27">
            <a:extLst>
              <a:ext uri="{FF2B5EF4-FFF2-40B4-BE49-F238E27FC236}">
                <a16:creationId xmlns:a16="http://schemas.microsoft.com/office/drawing/2014/main" id="{0A75B29F-C67D-6F4B-9E0F-35B7FCE1C875}"/>
              </a:ext>
            </a:extLst>
          </p:cNvPr>
          <p:cNvCxnSpPr>
            <a:cxnSpLocks/>
            <a:stCxn id="126" idx="0"/>
            <a:endCxn id="123" idx="1"/>
          </p:cNvCxnSpPr>
          <p:nvPr/>
        </p:nvCxnSpPr>
        <p:spPr>
          <a:xfrm rot="16200000" flipH="1" flipV="1">
            <a:off x="9232534" y="3235818"/>
            <a:ext cx="8853" cy="1137132"/>
          </a:xfrm>
          <a:prstGeom prst="bentConnector3">
            <a:avLst>
              <a:gd name="adj1" fmla="val -258217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27">
            <a:extLst>
              <a:ext uri="{FF2B5EF4-FFF2-40B4-BE49-F238E27FC236}">
                <a16:creationId xmlns:a16="http://schemas.microsoft.com/office/drawing/2014/main" id="{E7FB915C-F8D5-EA4B-BE24-1B48F65E7EB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311026" y="2503855"/>
            <a:ext cx="8853" cy="1255277"/>
          </a:xfrm>
          <a:prstGeom prst="bentConnector3">
            <a:avLst>
              <a:gd name="adj1" fmla="val -20083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27">
            <a:extLst>
              <a:ext uri="{FF2B5EF4-FFF2-40B4-BE49-F238E27FC236}">
                <a16:creationId xmlns:a16="http://schemas.microsoft.com/office/drawing/2014/main" id="{C4BB2EE0-A517-3C46-B7EB-E6A253597AF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330445" y="1830965"/>
            <a:ext cx="8853" cy="1255277"/>
          </a:xfrm>
          <a:prstGeom prst="bentConnector3">
            <a:avLst>
              <a:gd name="adj1" fmla="val -20083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552EF90-B9C0-7F4A-8691-16DBFB75F4EB}"/>
              </a:ext>
            </a:extLst>
          </p:cNvPr>
          <p:cNvSpPr txBox="1"/>
          <p:nvPr/>
        </p:nvSpPr>
        <p:spPr>
          <a:xfrm>
            <a:off x="8338212" y="47621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chemeClr val="accent2"/>
                </a:solidFill>
              </a:rPr>
              <a:t>仓位</a:t>
            </a:r>
          </a:p>
        </p:txBody>
      </p:sp>
      <p:sp>
        <p:nvSpPr>
          <p:cNvPr id="151" name="矩形: 圆角 157">
            <a:extLst>
              <a:ext uri="{FF2B5EF4-FFF2-40B4-BE49-F238E27FC236}">
                <a16:creationId xmlns:a16="http://schemas.microsoft.com/office/drawing/2014/main" id="{79176310-1FC4-FB45-8357-0F40E128342A}"/>
              </a:ext>
            </a:extLst>
          </p:cNvPr>
          <p:cNvSpPr/>
          <p:nvPr/>
        </p:nvSpPr>
        <p:spPr>
          <a:xfrm>
            <a:off x="6852280" y="4917802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MxRelay</a:t>
            </a:r>
          </a:p>
        </p:txBody>
      </p:sp>
      <p:cxnSp>
        <p:nvCxnSpPr>
          <p:cNvPr id="152" name="直接箭头连接符 27">
            <a:extLst>
              <a:ext uri="{FF2B5EF4-FFF2-40B4-BE49-F238E27FC236}">
                <a16:creationId xmlns:a16="http://schemas.microsoft.com/office/drawing/2014/main" id="{DD9A764E-CA02-EC4E-91D0-5F95535B79D3}"/>
              </a:ext>
            </a:extLst>
          </p:cNvPr>
          <p:cNvCxnSpPr>
            <a:cxnSpLocks/>
            <a:stCxn id="29" idx="2"/>
            <a:endCxn id="151" idx="0"/>
          </p:cNvCxnSpPr>
          <p:nvPr/>
        </p:nvCxnSpPr>
        <p:spPr>
          <a:xfrm>
            <a:off x="4157345" y="3880546"/>
            <a:ext cx="3029551" cy="103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27">
            <a:extLst>
              <a:ext uri="{FF2B5EF4-FFF2-40B4-BE49-F238E27FC236}">
                <a16:creationId xmlns:a16="http://schemas.microsoft.com/office/drawing/2014/main" id="{0B6A7422-9846-E849-8A4A-0F2595842CC1}"/>
              </a:ext>
            </a:extLst>
          </p:cNvPr>
          <p:cNvCxnSpPr>
            <a:cxnSpLocks/>
            <a:stCxn id="48" idx="2"/>
            <a:endCxn id="151" idx="0"/>
          </p:cNvCxnSpPr>
          <p:nvPr/>
        </p:nvCxnSpPr>
        <p:spPr>
          <a:xfrm>
            <a:off x="5574647" y="3896531"/>
            <a:ext cx="1612249" cy="102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55D3ADD-EE4C-ED4C-B4B6-0035061A1C9E}"/>
              </a:ext>
            </a:extLst>
          </p:cNvPr>
          <p:cNvSpPr txBox="1"/>
          <p:nvPr/>
        </p:nvSpPr>
        <p:spPr>
          <a:xfrm>
            <a:off x="9991198" y="48131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chemeClr val="accent1"/>
                </a:solidFill>
              </a:rPr>
              <a:t>行情</a:t>
            </a:r>
          </a:p>
        </p:txBody>
      </p:sp>
      <p:cxnSp>
        <p:nvCxnSpPr>
          <p:cNvPr id="156" name="直接箭头连接符 27">
            <a:extLst>
              <a:ext uri="{FF2B5EF4-FFF2-40B4-BE49-F238E27FC236}">
                <a16:creationId xmlns:a16="http://schemas.microsoft.com/office/drawing/2014/main" id="{5EBE913B-3E76-0E47-AF03-E07522F2B116}"/>
              </a:ext>
            </a:extLst>
          </p:cNvPr>
          <p:cNvCxnSpPr>
            <a:cxnSpLocks/>
            <a:stCxn id="102" idx="0"/>
            <a:endCxn id="112" idx="2"/>
          </p:cNvCxnSpPr>
          <p:nvPr/>
        </p:nvCxnSpPr>
        <p:spPr>
          <a:xfrm rot="16200000" flipV="1">
            <a:off x="7828212" y="3203051"/>
            <a:ext cx="2732267" cy="1652314"/>
          </a:xfrm>
          <a:prstGeom prst="bentConnector4">
            <a:avLst>
              <a:gd name="adj1" fmla="val 31199"/>
              <a:gd name="adj2" fmla="val 113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86A73C4-3FE4-C64B-A59C-FD4EBCE5C4C9}"/>
              </a:ext>
            </a:extLst>
          </p:cNvPr>
          <p:cNvSpPr txBox="1"/>
          <p:nvPr/>
        </p:nvSpPr>
        <p:spPr>
          <a:xfrm>
            <a:off x="5731692" y="3729849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rgbClr val="C00000"/>
                </a:solidFill>
              </a:rPr>
              <a:t>&lt;</a:t>
            </a:r>
            <a:r>
              <a:rPr kumimoji="1" lang="zh-CN" altLang="en-US" sz="800" dirty="0">
                <a:solidFill>
                  <a:srgbClr val="C00000"/>
                </a:solidFill>
              </a:rPr>
              <a:t>去重</a:t>
            </a:r>
            <a:r>
              <a:rPr kumimoji="1" lang="en-US" altLang="zh-CN" sz="800" dirty="0">
                <a:solidFill>
                  <a:srgbClr val="C00000"/>
                </a:solidFill>
              </a:rPr>
              <a:t>&gt;</a:t>
            </a:r>
            <a:endParaRPr kumimoji="1"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72F5256-2993-7E43-8F2B-BC925E802F66}"/>
              </a:ext>
            </a:extLst>
          </p:cNvPr>
          <p:cNvSpPr txBox="1"/>
          <p:nvPr/>
        </p:nvSpPr>
        <p:spPr>
          <a:xfrm>
            <a:off x="4246249" y="3687516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rgbClr val="C00000"/>
                </a:solidFill>
              </a:rPr>
              <a:t>&lt;</a:t>
            </a:r>
            <a:r>
              <a:rPr kumimoji="1" lang="zh-CN" altLang="en-US" sz="800" dirty="0">
                <a:solidFill>
                  <a:srgbClr val="C00000"/>
                </a:solidFill>
              </a:rPr>
              <a:t>去重</a:t>
            </a:r>
            <a:r>
              <a:rPr kumimoji="1" lang="en-US" altLang="zh-CN" sz="800" dirty="0">
                <a:solidFill>
                  <a:srgbClr val="C00000"/>
                </a:solidFill>
              </a:rPr>
              <a:t>&gt;</a:t>
            </a:r>
            <a:endParaRPr kumimoji="1"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49EA509-0399-B44A-9177-A5707A92F161}"/>
              </a:ext>
            </a:extLst>
          </p:cNvPr>
          <p:cNvSpPr txBox="1"/>
          <p:nvPr/>
        </p:nvSpPr>
        <p:spPr>
          <a:xfrm>
            <a:off x="5068823" y="522814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rgbClr val="C00000"/>
                </a:solidFill>
              </a:rPr>
              <a:t>&lt;</a:t>
            </a:r>
            <a:r>
              <a:rPr kumimoji="1" lang="zh-CN" altLang="en-US" sz="800" dirty="0">
                <a:solidFill>
                  <a:srgbClr val="C00000"/>
                </a:solidFill>
              </a:rPr>
              <a:t>去重</a:t>
            </a:r>
            <a:r>
              <a:rPr kumimoji="1" lang="en-US" altLang="zh-CN" sz="800" dirty="0">
                <a:solidFill>
                  <a:srgbClr val="C00000"/>
                </a:solidFill>
              </a:rPr>
              <a:t>&gt;</a:t>
            </a:r>
            <a:endParaRPr kumimoji="1"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8697928-3A17-644D-A135-6E61CDE64313}"/>
              </a:ext>
            </a:extLst>
          </p:cNvPr>
          <p:cNvSpPr txBox="1"/>
          <p:nvPr/>
        </p:nvSpPr>
        <p:spPr>
          <a:xfrm>
            <a:off x="1981350" y="5223591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rgbClr val="C00000"/>
                </a:solidFill>
              </a:rPr>
              <a:t>&lt;</a:t>
            </a:r>
            <a:r>
              <a:rPr kumimoji="1" lang="zh-CN" altLang="en-US" sz="800" dirty="0">
                <a:solidFill>
                  <a:srgbClr val="C00000"/>
                </a:solidFill>
              </a:rPr>
              <a:t>去重</a:t>
            </a:r>
            <a:r>
              <a:rPr kumimoji="1" lang="en-US" altLang="zh-CN" sz="800" dirty="0">
                <a:solidFill>
                  <a:srgbClr val="C00000"/>
                </a:solidFill>
              </a:rPr>
              <a:t>&gt;</a:t>
            </a:r>
            <a:endParaRPr kumimoji="1"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288D636-CAF6-9846-BDD6-0E8BB87AD938}"/>
              </a:ext>
            </a:extLst>
          </p:cNvPr>
          <p:cNvSpPr txBox="1"/>
          <p:nvPr/>
        </p:nvSpPr>
        <p:spPr>
          <a:xfrm>
            <a:off x="6882859" y="5143711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rgbClr val="C00000"/>
                </a:solidFill>
              </a:rPr>
              <a:t>&lt;</a:t>
            </a:r>
            <a:r>
              <a:rPr kumimoji="1" lang="zh-CN" altLang="en-US" sz="800" dirty="0">
                <a:solidFill>
                  <a:srgbClr val="C00000"/>
                </a:solidFill>
              </a:rPr>
              <a:t>去重</a:t>
            </a:r>
            <a:r>
              <a:rPr kumimoji="1" lang="en-US" altLang="zh-CN" sz="800" dirty="0">
                <a:solidFill>
                  <a:srgbClr val="C00000"/>
                </a:solidFill>
              </a:rPr>
              <a:t>&gt;</a:t>
            </a:r>
            <a:endParaRPr kumimoji="1"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2FEE866C-C737-E043-BC97-487D119DF021}"/>
              </a:ext>
            </a:extLst>
          </p:cNvPr>
          <p:cNvSpPr txBox="1"/>
          <p:nvPr/>
        </p:nvSpPr>
        <p:spPr>
          <a:xfrm>
            <a:off x="8698569" y="200604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u="sng">
                <a:latin typeface="FangSong" panose="02010609060101010101" pitchFamily="49" charset="-122"/>
                <a:ea typeface="FangSong" panose="02010609060101010101" pitchFamily="49" charset="-122"/>
              </a:rPr>
              <a:t>数据库交换模式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4600615-1000-B245-A582-061D1B53A97A}"/>
              </a:ext>
            </a:extLst>
          </p:cNvPr>
          <p:cNvSpPr txBox="1"/>
          <p:nvPr/>
        </p:nvSpPr>
        <p:spPr>
          <a:xfrm>
            <a:off x="525629" y="630354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u="sng">
                <a:latin typeface="FangSong" panose="02010609060101010101" pitchFamily="49" charset="-122"/>
                <a:ea typeface="FangSong" panose="02010609060101010101" pitchFamily="49" charset="-122"/>
              </a:rPr>
              <a:t>消息推送模式</a:t>
            </a:r>
          </a:p>
        </p:txBody>
      </p:sp>
    </p:spTree>
    <p:extLst>
      <p:ext uri="{BB962C8B-B14F-4D97-AF65-F5344CB8AC3E}">
        <p14:creationId xmlns:p14="http://schemas.microsoft.com/office/powerpoint/2010/main" val="10469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529726" y="4709109"/>
            <a:ext cx="2734451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57794" y="2031653"/>
            <a:ext cx="1420989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–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3.2</a:t>
            </a:r>
          </a:p>
          <a:p>
            <a:endParaRPr lang="en-US" altLang="zh-CN" sz="1400" b="1" u="sng" dirty="0"/>
          </a:p>
          <a:p>
            <a:endParaRPr lang="en-US" altLang="zh-CN" sz="1400" b="1" u="sng" dirty="0"/>
          </a:p>
          <a:p>
            <a:r>
              <a:rPr lang="zh-CN" altLang="en-US" sz="2000" b="1" dirty="0"/>
              <a:t>多源行情服务</a:t>
            </a: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3977581" y="2301984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阿里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日本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66" y="1230973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flipH="1">
            <a:off x="4434867" y="1667667"/>
            <a:ext cx="635360" cy="63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flipH="1">
            <a:off x="4423977" y="2821027"/>
            <a:ext cx="10890" cy="76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4780697" y="10451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2776073" y="457561"/>
            <a:ext cx="887133" cy="2870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669406" y="4951934"/>
            <a:ext cx="914571" cy="111604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27027" y="2336453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5400000" flipH="1" flipV="1">
            <a:off x="407283" y="3574905"/>
            <a:ext cx="2096438" cy="657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089844" y="203797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 / ECS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2527192" y="5326858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4246848" y="3584715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65" idx="1"/>
            <a:endCxn id="94" idx="3"/>
          </p:cNvCxnSpPr>
          <p:nvPr/>
        </p:nvCxnSpPr>
        <p:spPr>
          <a:xfrm rot="10800000" flipV="1">
            <a:off x="1476916" y="5098740"/>
            <a:ext cx="589230" cy="309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3"/>
            <a:endCxn id="90" idx="2"/>
          </p:cNvCxnSpPr>
          <p:nvPr/>
        </p:nvCxnSpPr>
        <p:spPr>
          <a:xfrm rot="5400000">
            <a:off x="1807426" y="5068150"/>
            <a:ext cx="319097" cy="1680564"/>
          </a:xfrm>
          <a:prstGeom prst="bentConnector3">
            <a:avLst>
              <a:gd name="adj1" fmla="val 171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3"/>
            <a:endCxn id="25" idx="1"/>
          </p:cNvCxnSpPr>
          <p:nvPr/>
        </p:nvCxnSpPr>
        <p:spPr>
          <a:xfrm>
            <a:off x="2420404" y="5098740"/>
            <a:ext cx="386852" cy="228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521069" y="4673772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3487204" y="4724729"/>
            <a:ext cx="2872007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3724388" y="5013211"/>
            <a:ext cx="914571" cy="1121039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5652086" y="5330272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7" idx="3"/>
            <a:endCxn id="75" idx="2"/>
          </p:cNvCxnSpPr>
          <p:nvPr/>
        </p:nvCxnSpPr>
        <p:spPr>
          <a:xfrm rot="5400000">
            <a:off x="4865936" y="5068036"/>
            <a:ext cx="381952" cy="1750476"/>
          </a:xfrm>
          <a:prstGeom prst="bentConnector3">
            <a:avLst>
              <a:gd name="adj1" fmla="val 159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>
            <a:off x="4423977" y="3880546"/>
            <a:ext cx="923220" cy="106222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3519264" y="46866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5170068" y="4942770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77" idx="1"/>
          </p:cNvCxnSpPr>
          <p:nvPr/>
        </p:nvCxnSpPr>
        <p:spPr>
          <a:xfrm>
            <a:off x="5524326" y="5090686"/>
            <a:ext cx="407824" cy="239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93" idx="3"/>
          </p:cNvCxnSpPr>
          <p:nvPr/>
        </p:nvCxnSpPr>
        <p:spPr>
          <a:xfrm rot="10800000" flipV="1">
            <a:off x="4552074" y="5090686"/>
            <a:ext cx="617994" cy="382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2066146" y="4950824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 flipH="1">
            <a:off x="2243275" y="3880546"/>
            <a:ext cx="2180702" cy="107027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3922719" y="3007071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KlineReal/History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4695881" y="1690623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sp>
        <p:nvSpPr>
          <p:cNvPr id="93" name="矩形: 圆角 157">
            <a:extLst>
              <a:ext uri="{FF2B5EF4-FFF2-40B4-BE49-F238E27FC236}">
                <a16:creationId xmlns:a16="http://schemas.microsoft.com/office/drawing/2014/main" id="{90663296-8251-9E49-ADBB-387D2AF0E9D7}"/>
              </a:ext>
            </a:extLst>
          </p:cNvPr>
          <p:cNvSpPr/>
          <p:nvPr/>
        </p:nvSpPr>
        <p:spPr>
          <a:xfrm>
            <a:off x="3834641" y="5292819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94" name="矩形: 圆角 157">
            <a:extLst>
              <a:ext uri="{FF2B5EF4-FFF2-40B4-BE49-F238E27FC236}">
                <a16:creationId xmlns:a16="http://schemas.microsoft.com/office/drawing/2014/main" id="{3D5A4A9F-21DD-8143-B030-69AEE626C41A}"/>
              </a:ext>
            </a:extLst>
          </p:cNvPr>
          <p:cNvSpPr/>
          <p:nvPr/>
        </p:nvSpPr>
        <p:spPr>
          <a:xfrm>
            <a:off x="759483" y="5227865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D1503BC-1B9B-2747-8E11-613C97A65F13}"/>
              </a:ext>
            </a:extLst>
          </p:cNvPr>
          <p:cNvSpPr txBox="1"/>
          <p:nvPr/>
        </p:nvSpPr>
        <p:spPr>
          <a:xfrm>
            <a:off x="3907089" y="3893915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/>
              <a:t>国内</a:t>
            </a:r>
            <a:r>
              <a:rPr kumimoji="1" lang="en-US" altLang="zh-CN" sz="1000" dirty="0"/>
              <a:t>/ECS/</a:t>
            </a:r>
            <a:r>
              <a:rPr kumimoji="1" lang="zh-CN" altLang="en-US" sz="1000" dirty="0"/>
              <a:t>阿里</a:t>
            </a:r>
          </a:p>
        </p:txBody>
      </p:sp>
      <p:sp>
        <p:nvSpPr>
          <p:cNvPr id="48" name="矩形: 圆角 64">
            <a:extLst>
              <a:ext uri="{FF2B5EF4-FFF2-40B4-BE49-F238E27FC236}">
                <a16:creationId xmlns:a16="http://schemas.microsoft.com/office/drawing/2014/main" id="{3E0DACC3-C1E5-EE45-8E6B-E4D3EEA43823}"/>
              </a:ext>
            </a:extLst>
          </p:cNvPr>
          <p:cNvSpPr/>
          <p:nvPr/>
        </p:nvSpPr>
        <p:spPr>
          <a:xfrm>
            <a:off x="5397518" y="3600700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09F6C2-30FC-2C4C-AAD0-4736240E10DD}"/>
              </a:ext>
            </a:extLst>
          </p:cNvPr>
          <p:cNvSpPr txBox="1"/>
          <p:nvPr/>
        </p:nvSpPr>
        <p:spPr>
          <a:xfrm>
            <a:off x="5080723" y="398064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/>
              <a:t>国内</a:t>
            </a:r>
            <a:r>
              <a:rPr kumimoji="1" lang="en-US" altLang="zh-CN" sz="1000" dirty="0"/>
              <a:t>/ECS/</a:t>
            </a:r>
            <a:r>
              <a:rPr kumimoji="1" lang="zh-CN" altLang="en-US" sz="1000" dirty="0"/>
              <a:t>腾讯</a:t>
            </a:r>
          </a:p>
        </p:txBody>
      </p:sp>
      <p:sp>
        <p:nvSpPr>
          <p:cNvPr id="53" name="矩形: 圆角 157">
            <a:extLst>
              <a:ext uri="{FF2B5EF4-FFF2-40B4-BE49-F238E27FC236}">
                <a16:creationId xmlns:a16="http://schemas.microsoft.com/office/drawing/2014/main" id="{9520F509-454E-B748-82F2-6E59A0C1FE5A}"/>
              </a:ext>
            </a:extLst>
          </p:cNvPr>
          <p:cNvSpPr/>
          <p:nvPr/>
        </p:nvSpPr>
        <p:spPr>
          <a:xfrm>
            <a:off x="2889511" y="229744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阿里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香港</a:t>
            </a:r>
          </a:p>
        </p:txBody>
      </p:sp>
      <p:sp>
        <p:nvSpPr>
          <p:cNvPr id="57" name="矩形: 圆角 157">
            <a:extLst>
              <a:ext uri="{FF2B5EF4-FFF2-40B4-BE49-F238E27FC236}">
                <a16:creationId xmlns:a16="http://schemas.microsoft.com/office/drawing/2014/main" id="{6EC9584B-8AFD-4045-B0CB-A8BF585D3D43}"/>
              </a:ext>
            </a:extLst>
          </p:cNvPr>
          <p:cNvSpPr/>
          <p:nvPr/>
        </p:nvSpPr>
        <p:spPr>
          <a:xfrm>
            <a:off x="5117362" y="2303046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腾讯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香港</a:t>
            </a:r>
          </a:p>
        </p:txBody>
      </p:sp>
      <p:sp>
        <p:nvSpPr>
          <p:cNvPr id="58" name="矩形: 圆角 157">
            <a:extLst>
              <a:ext uri="{FF2B5EF4-FFF2-40B4-BE49-F238E27FC236}">
                <a16:creationId xmlns:a16="http://schemas.microsoft.com/office/drawing/2014/main" id="{85C4BD1E-9C0C-DC4C-B92E-928973F7F869}"/>
              </a:ext>
            </a:extLst>
          </p:cNvPr>
          <p:cNvSpPr/>
          <p:nvPr/>
        </p:nvSpPr>
        <p:spPr>
          <a:xfrm>
            <a:off x="6189156" y="231202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腾讯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新加坡</a:t>
            </a:r>
          </a:p>
        </p:txBody>
      </p:sp>
      <p:cxnSp>
        <p:nvCxnSpPr>
          <p:cNvPr id="62" name="直接箭头连接符 27">
            <a:extLst>
              <a:ext uri="{FF2B5EF4-FFF2-40B4-BE49-F238E27FC236}">
                <a16:creationId xmlns:a16="http://schemas.microsoft.com/office/drawing/2014/main" id="{AE15E5F3-AAFB-A741-8ABA-FA21578DE010}"/>
              </a:ext>
            </a:extLst>
          </p:cNvPr>
          <p:cNvCxnSpPr>
            <a:cxnSpLocks/>
            <a:stCxn id="56" idx="2"/>
            <a:endCxn id="53" idx="0"/>
          </p:cNvCxnSpPr>
          <p:nvPr/>
        </p:nvCxnSpPr>
        <p:spPr>
          <a:xfrm flipH="1">
            <a:off x="3346797" y="1667667"/>
            <a:ext cx="1723430" cy="6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7">
            <a:extLst>
              <a:ext uri="{FF2B5EF4-FFF2-40B4-BE49-F238E27FC236}">
                <a16:creationId xmlns:a16="http://schemas.microsoft.com/office/drawing/2014/main" id="{4A9C95B1-ED21-4347-8B74-771680D87D3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5070227" y="1667667"/>
            <a:ext cx="504421" cy="6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7">
            <a:extLst>
              <a:ext uri="{FF2B5EF4-FFF2-40B4-BE49-F238E27FC236}">
                <a16:creationId xmlns:a16="http://schemas.microsoft.com/office/drawing/2014/main" id="{E9B0E570-7ABF-9347-B656-449E6092E510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070227" y="1667667"/>
            <a:ext cx="1576215" cy="64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27">
            <a:extLst>
              <a:ext uri="{FF2B5EF4-FFF2-40B4-BE49-F238E27FC236}">
                <a16:creationId xmlns:a16="http://schemas.microsoft.com/office/drawing/2014/main" id="{866FFB90-6105-8945-8C99-C982F12F2F4E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5574647" y="2822089"/>
            <a:ext cx="1" cy="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27">
            <a:extLst>
              <a:ext uri="{FF2B5EF4-FFF2-40B4-BE49-F238E27FC236}">
                <a16:creationId xmlns:a16="http://schemas.microsoft.com/office/drawing/2014/main" id="{A6C72429-8ADE-7940-9946-1A008479D3C4}"/>
              </a:ext>
            </a:extLst>
          </p:cNvPr>
          <p:cNvCxnSpPr>
            <a:cxnSpLocks/>
            <a:stCxn id="48" idx="2"/>
            <a:endCxn id="65" idx="0"/>
          </p:cNvCxnSpPr>
          <p:nvPr/>
        </p:nvCxnSpPr>
        <p:spPr>
          <a:xfrm flipH="1">
            <a:off x="2243275" y="3896531"/>
            <a:ext cx="3331372" cy="1054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27">
            <a:extLst>
              <a:ext uri="{FF2B5EF4-FFF2-40B4-BE49-F238E27FC236}">
                <a16:creationId xmlns:a16="http://schemas.microsoft.com/office/drawing/2014/main" id="{5E5D21CE-A071-D24A-BF1B-E03120FE91DD}"/>
              </a:ext>
            </a:extLst>
          </p:cNvPr>
          <p:cNvCxnSpPr>
            <a:cxnSpLocks/>
            <a:stCxn id="48" idx="2"/>
            <a:endCxn id="88" idx="0"/>
          </p:cNvCxnSpPr>
          <p:nvPr/>
        </p:nvCxnSpPr>
        <p:spPr>
          <a:xfrm flipH="1">
            <a:off x="5347197" y="3896531"/>
            <a:ext cx="227450" cy="10462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70A56DF-A803-084D-84A0-A95D29874CFF}"/>
              </a:ext>
            </a:extLst>
          </p:cNvPr>
          <p:cNvSpPr txBox="1"/>
          <p:nvPr/>
        </p:nvSpPr>
        <p:spPr>
          <a:xfrm>
            <a:off x="6540871" y="896510"/>
            <a:ext cx="4095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路以上境外行情数据源，必须不同运营商，不同数据中心</a:t>
            </a: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路以上国内交换服务器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MX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，必须不同运营商，不同数据中心</a:t>
            </a: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idc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和公司环境接收多路下行行情数据，去重处理</a:t>
            </a:r>
          </a:p>
        </p:txBody>
      </p:sp>
      <p:sp>
        <p:nvSpPr>
          <p:cNvPr id="118" name="矩形: 圆角 157">
            <a:extLst>
              <a:ext uri="{FF2B5EF4-FFF2-40B4-BE49-F238E27FC236}">
                <a16:creationId xmlns:a16="http://schemas.microsoft.com/office/drawing/2014/main" id="{2E356AD0-327F-8B42-B18C-0205C4AD761E}"/>
              </a:ext>
            </a:extLst>
          </p:cNvPr>
          <p:cNvSpPr/>
          <p:nvPr/>
        </p:nvSpPr>
        <p:spPr>
          <a:xfrm>
            <a:off x="753386" y="5638146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cxnSp>
        <p:nvCxnSpPr>
          <p:cNvPr id="119" name="直接箭头连接符 27">
            <a:extLst>
              <a:ext uri="{FF2B5EF4-FFF2-40B4-BE49-F238E27FC236}">
                <a16:creationId xmlns:a16="http://schemas.microsoft.com/office/drawing/2014/main" id="{777583AD-F731-3C47-AB18-1E9EDEB60292}"/>
              </a:ext>
            </a:extLst>
          </p:cNvPr>
          <p:cNvCxnSpPr>
            <a:cxnSpLocks/>
            <a:stCxn id="65" idx="2"/>
            <a:endCxn id="118" idx="3"/>
          </p:cNvCxnSpPr>
          <p:nvPr/>
        </p:nvCxnSpPr>
        <p:spPr>
          <a:xfrm rot="5400000">
            <a:off x="1570925" y="5146549"/>
            <a:ext cx="572244" cy="772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圆角 157">
            <a:extLst>
              <a:ext uri="{FF2B5EF4-FFF2-40B4-BE49-F238E27FC236}">
                <a16:creationId xmlns:a16="http://schemas.microsoft.com/office/drawing/2014/main" id="{32CC03AC-3D0D-E740-8987-0CEA32000FBF}"/>
              </a:ext>
            </a:extLst>
          </p:cNvPr>
          <p:cNvSpPr/>
          <p:nvPr/>
        </p:nvSpPr>
        <p:spPr>
          <a:xfrm>
            <a:off x="3841337" y="5693224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cxnSp>
        <p:nvCxnSpPr>
          <p:cNvPr id="128" name="直接箭头连接符 27">
            <a:extLst>
              <a:ext uri="{FF2B5EF4-FFF2-40B4-BE49-F238E27FC236}">
                <a16:creationId xmlns:a16="http://schemas.microsoft.com/office/drawing/2014/main" id="{64FD8F6A-A13A-2D42-8AFC-0721C1616555}"/>
              </a:ext>
            </a:extLst>
          </p:cNvPr>
          <p:cNvCxnSpPr>
            <a:cxnSpLocks/>
            <a:stCxn id="88" idx="2"/>
            <a:endCxn id="125" idx="3"/>
          </p:cNvCxnSpPr>
          <p:nvPr/>
        </p:nvCxnSpPr>
        <p:spPr>
          <a:xfrm rot="5400000">
            <a:off x="4635296" y="5162076"/>
            <a:ext cx="635376" cy="788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167AB81-3D0F-574E-AA2F-BFE329DDBC07}"/>
              </a:ext>
            </a:extLst>
          </p:cNvPr>
          <p:cNvSpPr txBox="1"/>
          <p:nvPr/>
        </p:nvSpPr>
        <p:spPr>
          <a:xfrm>
            <a:off x="3991255" y="2110165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/>
              <a:t>8.211.138.20</a:t>
            </a:r>
            <a:endParaRPr kumimoji="1" lang="zh-CN" altLang="en-US" sz="900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B184EB-4245-8A48-AF66-08AA1FACE4D1}"/>
              </a:ext>
            </a:extLst>
          </p:cNvPr>
          <p:cNvSpPr/>
          <p:nvPr/>
        </p:nvSpPr>
        <p:spPr>
          <a:xfrm>
            <a:off x="5205520" y="2098671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/>
              <a:t>43.154.6.243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ADE1F5-2003-ED48-8726-80AA41A3CEA6}"/>
              </a:ext>
            </a:extLst>
          </p:cNvPr>
          <p:cNvSpPr/>
          <p:nvPr/>
        </p:nvSpPr>
        <p:spPr>
          <a:xfrm>
            <a:off x="4014200" y="4066941"/>
            <a:ext cx="8707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/>
              <a:t>47.101.162.62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BF66E7-DE8D-C645-BCDA-4E1EC1170938}"/>
              </a:ext>
            </a:extLst>
          </p:cNvPr>
          <p:cNvSpPr/>
          <p:nvPr/>
        </p:nvSpPr>
        <p:spPr>
          <a:xfrm>
            <a:off x="5212005" y="414667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/>
              <a:t>121.5.32.44</a:t>
            </a:r>
          </a:p>
        </p:txBody>
      </p:sp>
      <p:sp>
        <p:nvSpPr>
          <p:cNvPr id="101" name="矩形: 圆角 157">
            <a:extLst>
              <a:ext uri="{FF2B5EF4-FFF2-40B4-BE49-F238E27FC236}">
                <a16:creationId xmlns:a16="http://schemas.microsoft.com/office/drawing/2014/main" id="{759AE49B-09FA-E345-B813-29DEB25B9575}"/>
              </a:ext>
            </a:extLst>
          </p:cNvPr>
          <p:cNvSpPr/>
          <p:nvPr/>
        </p:nvSpPr>
        <p:spPr>
          <a:xfrm>
            <a:off x="6679630" y="4704174"/>
            <a:ext cx="3817779" cy="1479644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335B80C4-68A8-BE4F-8278-E80A2241C039}"/>
              </a:ext>
            </a:extLst>
          </p:cNvPr>
          <p:cNvSpPr/>
          <p:nvPr/>
        </p:nvSpPr>
        <p:spPr>
          <a:xfrm>
            <a:off x="9685886" y="5395341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Pusher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9FB8526-549B-5349-9EDA-EB76EFE3A682}"/>
              </a:ext>
            </a:extLst>
          </p:cNvPr>
          <p:cNvGrpSpPr/>
          <p:nvPr/>
        </p:nvGrpSpPr>
        <p:grpSpPr>
          <a:xfrm>
            <a:off x="8684213" y="5381751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07" name="流程图: 磁盘 200">
              <a:extLst>
                <a:ext uri="{FF2B5EF4-FFF2-40B4-BE49-F238E27FC236}">
                  <a16:creationId xmlns:a16="http://schemas.microsoft.com/office/drawing/2014/main" id="{D4828FC6-E55B-2747-AF04-DDD201BF6A09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16B1221-DB1A-264C-9BA5-65D605D7BB8D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09" name="直接箭头连接符 27">
            <a:extLst>
              <a:ext uri="{FF2B5EF4-FFF2-40B4-BE49-F238E27FC236}">
                <a16:creationId xmlns:a16="http://schemas.microsoft.com/office/drawing/2014/main" id="{E7A594B4-73E2-2243-BA5F-B4BA0B66E4E6}"/>
              </a:ext>
            </a:extLst>
          </p:cNvPr>
          <p:cNvCxnSpPr>
            <a:cxnSpLocks/>
            <a:stCxn id="151" idx="3"/>
            <a:endCxn id="107" idx="1"/>
          </p:cNvCxnSpPr>
          <p:nvPr/>
        </p:nvCxnSpPr>
        <p:spPr>
          <a:xfrm>
            <a:off x="7521512" y="5084965"/>
            <a:ext cx="1462908" cy="296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: 圆角 157">
            <a:extLst>
              <a:ext uri="{FF2B5EF4-FFF2-40B4-BE49-F238E27FC236}">
                <a16:creationId xmlns:a16="http://schemas.microsoft.com/office/drawing/2014/main" id="{4308FFDC-FCC3-5244-B55C-06EFE64831B0}"/>
              </a:ext>
            </a:extLst>
          </p:cNvPr>
          <p:cNvSpPr/>
          <p:nvPr/>
        </p:nvSpPr>
        <p:spPr>
          <a:xfrm>
            <a:off x="8041910" y="2068894"/>
            <a:ext cx="2434248" cy="2306723"/>
          </a:xfrm>
          <a:prstGeom prst="roundRect">
            <a:avLst>
              <a:gd name="adj" fmla="val 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0BF6ABA-910B-C849-80C1-9B98FDB50963}"/>
              </a:ext>
            </a:extLst>
          </p:cNvPr>
          <p:cNvGrpSpPr/>
          <p:nvPr/>
        </p:nvGrpSpPr>
        <p:grpSpPr>
          <a:xfrm>
            <a:off x="8368188" y="2480737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12" name="流程图: 磁盘 200">
              <a:extLst>
                <a:ext uri="{FF2B5EF4-FFF2-40B4-BE49-F238E27FC236}">
                  <a16:creationId xmlns:a16="http://schemas.microsoft.com/office/drawing/2014/main" id="{851CB926-21DE-BF42-865E-D9973EC75551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D2DDB84A-E095-F74C-BDCB-7E927A5E58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14" name="矩形: 圆角 157">
            <a:extLst>
              <a:ext uri="{FF2B5EF4-FFF2-40B4-BE49-F238E27FC236}">
                <a16:creationId xmlns:a16="http://schemas.microsoft.com/office/drawing/2014/main" id="{D17B0303-35E2-D642-BF82-FADDE0EEBB74}"/>
              </a:ext>
            </a:extLst>
          </p:cNvPr>
          <p:cNvSpPr/>
          <p:nvPr/>
        </p:nvSpPr>
        <p:spPr>
          <a:xfrm>
            <a:off x="9315454" y="2482044"/>
            <a:ext cx="980146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EECE41D-420B-5D4F-966E-2070F1BDB567}"/>
              </a:ext>
            </a:extLst>
          </p:cNvPr>
          <p:cNvSpPr txBox="1"/>
          <p:nvPr/>
        </p:nvSpPr>
        <p:spPr>
          <a:xfrm>
            <a:off x="8138198" y="2124463"/>
            <a:ext cx="420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u="sng" dirty="0"/>
              <a:t>IDC </a:t>
            </a:r>
            <a:endParaRPr kumimoji="1" lang="zh-CN" altLang="en-US" sz="1000" u="sng" dirty="0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817F43E-2138-1A47-9F94-A78F6E90840A}"/>
              </a:ext>
            </a:extLst>
          </p:cNvPr>
          <p:cNvGrpSpPr/>
          <p:nvPr/>
        </p:nvGrpSpPr>
        <p:grpSpPr>
          <a:xfrm>
            <a:off x="8368188" y="3144774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17" name="流程图: 磁盘 200">
              <a:extLst>
                <a:ext uri="{FF2B5EF4-FFF2-40B4-BE49-F238E27FC236}">
                  <a16:creationId xmlns:a16="http://schemas.microsoft.com/office/drawing/2014/main" id="{EF994E0E-80C9-5A42-9D70-3B21066B31C4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7B4C0052-DBD4-BF44-9E97-CE404255D493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21" name="矩形: 圆角 157">
            <a:extLst>
              <a:ext uri="{FF2B5EF4-FFF2-40B4-BE49-F238E27FC236}">
                <a16:creationId xmlns:a16="http://schemas.microsoft.com/office/drawing/2014/main" id="{447222D3-171B-5B40-A3E6-AB62FE7CA63A}"/>
              </a:ext>
            </a:extLst>
          </p:cNvPr>
          <p:cNvSpPr/>
          <p:nvPr/>
        </p:nvSpPr>
        <p:spPr>
          <a:xfrm>
            <a:off x="9315454" y="3135921"/>
            <a:ext cx="980146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78A913B-0729-C04D-B146-61DA102DC51A}"/>
              </a:ext>
            </a:extLst>
          </p:cNvPr>
          <p:cNvGrpSpPr/>
          <p:nvPr/>
        </p:nvGrpSpPr>
        <p:grpSpPr>
          <a:xfrm>
            <a:off x="8368188" y="3808811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23" name="流程图: 磁盘 200">
              <a:extLst>
                <a:ext uri="{FF2B5EF4-FFF2-40B4-BE49-F238E27FC236}">
                  <a16:creationId xmlns:a16="http://schemas.microsoft.com/office/drawing/2014/main" id="{13E619AB-FCCD-7445-8754-09592D62CACE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EF8D26D-077C-7E49-AA6D-E3D1632F0CCA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26" name="矩形: 圆角 157">
            <a:extLst>
              <a:ext uri="{FF2B5EF4-FFF2-40B4-BE49-F238E27FC236}">
                <a16:creationId xmlns:a16="http://schemas.microsoft.com/office/drawing/2014/main" id="{0F5083C4-3490-F743-9785-9004C500A4FE}"/>
              </a:ext>
            </a:extLst>
          </p:cNvPr>
          <p:cNvSpPr/>
          <p:nvPr/>
        </p:nvSpPr>
        <p:spPr>
          <a:xfrm>
            <a:off x="9315454" y="3799958"/>
            <a:ext cx="980146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A818ACC-24E4-5A47-8813-0276EC97A551}"/>
              </a:ext>
            </a:extLst>
          </p:cNvPr>
          <p:cNvGrpSpPr/>
          <p:nvPr/>
        </p:nvGrpSpPr>
        <p:grpSpPr>
          <a:xfrm>
            <a:off x="6818848" y="5381751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29" name="流程图: 磁盘 200">
              <a:extLst>
                <a:ext uri="{FF2B5EF4-FFF2-40B4-BE49-F238E27FC236}">
                  <a16:creationId xmlns:a16="http://schemas.microsoft.com/office/drawing/2014/main" id="{A1BC3674-8D7A-9B48-92F0-1ADC89D4636E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74A4A81-8BF1-3044-A7A0-374A4DD68BC7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31" name="矩形: 圆角 157">
            <a:extLst>
              <a:ext uri="{FF2B5EF4-FFF2-40B4-BE49-F238E27FC236}">
                <a16:creationId xmlns:a16="http://schemas.microsoft.com/office/drawing/2014/main" id="{04B0042F-11EA-2145-BD4E-1457EB894360}"/>
              </a:ext>
            </a:extLst>
          </p:cNvPr>
          <p:cNvSpPr/>
          <p:nvPr/>
        </p:nvSpPr>
        <p:spPr>
          <a:xfrm>
            <a:off x="7625526" y="5402217"/>
            <a:ext cx="883966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PosCollector</a:t>
            </a:r>
          </a:p>
        </p:txBody>
      </p:sp>
      <p:cxnSp>
        <p:nvCxnSpPr>
          <p:cNvPr id="132" name="直接箭头连接符 27">
            <a:extLst>
              <a:ext uri="{FF2B5EF4-FFF2-40B4-BE49-F238E27FC236}">
                <a16:creationId xmlns:a16="http://schemas.microsoft.com/office/drawing/2014/main" id="{69A7EB05-93C3-DB4C-B65E-839C991D37FC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 flipH="1">
            <a:off x="3074954" y="1721262"/>
            <a:ext cx="2875359" cy="5167720"/>
          </a:xfrm>
          <a:prstGeom prst="bentConnector4">
            <a:avLst>
              <a:gd name="adj1" fmla="val -24618"/>
              <a:gd name="adj2" fmla="val 10003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27">
            <a:extLst>
              <a:ext uri="{FF2B5EF4-FFF2-40B4-BE49-F238E27FC236}">
                <a16:creationId xmlns:a16="http://schemas.microsoft.com/office/drawing/2014/main" id="{D22BDB8D-9ED3-FA4E-B31F-9B1004E58EFE}"/>
              </a:ext>
            </a:extLst>
          </p:cNvPr>
          <p:cNvCxnSpPr>
            <a:cxnSpLocks/>
            <a:stCxn id="107" idx="4"/>
            <a:endCxn id="102" idx="1"/>
          </p:cNvCxnSpPr>
          <p:nvPr/>
        </p:nvCxnSpPr>
        <p:spPr>
          <a:xfrm flipV="1">
            <a:off x="9284627" y="5562504"/>
            <a:ext cx="401259" cy="1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27">
            <a:extLst>
              <a:ext uri="{FF2B5EF4-FFF2-40B4-BE49-F238E27FC236}">
                <a16:creationId xmlns:a16="http://schemas.microsoft.com/office/drawing/2014/main" id="{903B7722-7E40-0D4E-B417-744A46843392}"/>
              </a:ext>
            </a:extLst>
          </p:cNvPr>
          <p:cNvCxnSpPr>
            <a:cxnSpLocks/>
            <a:stCxn id="112" idx="4"/>
            <a:endCxn id="114" idx="1"/>
          </p:cNvCxnSpPr>
          <p:nvPr/>
        </p:nvCxnSpPr>
        <p:spPr>
          <a:xfrm flipV="1">
            <a:off x="8968602" y="2662797"/>
            <a:ext cx="346852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27">
            <a:extLst>
              <a:ext uri="{FF2B5EF4-FFF2-40B4-BE49-F238E27FC236}">
                <a16:creationId xmlns:a16="http://schemas.microsoft.com/office/drawing/2014/main" id="{67BB1040-7C8E-9B43-A862-E15F9786E99B}"/>
              </a:ext>
            </a:extLst>
          </p:cNvPr>
          <p:cNvCxnSpPr>
            <a:cxnSpLocks/>
          </p:cNvCxnSpPr>
          <p:nvPr/>
        </p:nvCxnSpPr>
        <p:spPr>
          <a:xfrm flipV="1">
            <a:off x="8989604" y="3357183"/>
            <a:ext cx="346851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27">
            <a:extLst>
              <a:ext uri="{FF2B5EF4-FFF2-40B4-BE49-F238E27FC236}">
                <a16:creationId xmlns:a16="http://schemas.microsoft.com/office/drawing/2014/main" id="{DF03C33E-4784-8940-8D83-4F992251307A}"/>
              </a:ext>
            </a:extLst>
          </p:cNvPr>
          <p:cNvCxnSpPr>
            <a:cxnSpLocks/>
          </p:cNvCxnSpPr>
          <p:nvPr/>
        </p:nvCxnSpPr>
        <p:spPr>
          <a:xfrm flipV="1">
            <a:off x="8990286" y="3990609"/>
            <a:ext cx="346851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3E63F4D-86F0-094D-9D5E-B7A1C657C6A0}"/>
              </a:ext>
            </a:extLst>
          </p:cNvPr>
          <p:cNvSpPr txBox="1"/>
          <p:nvPr/>
        </p:nvSpPr>
        <p:spPr>
          <a:xfrm>
            <a:off x="9668812" y="5898375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ALI / ECS</a:t>
            </a:r>
          </a:p>
        </p:txBody>
      </p:sp>
      <p:cxnSp>
        <p:nvCxnSpPr>
          <p:cNvPr id="141" name="直接箭头连接符 27">
            <a:extLst>
              <a:ext uri="{FF2B5EF4-FFF2-40B4-BE49-F238E27FC236}">
                <a16:creationId xmlns:a16="http://schemas.microsoft.com/office/drawing/2014/main" id="{5AE7D6F1-0861-4D4F-9008-BFBF1884746A}"/>
              </a:ext>
            </a:extLst>
          </p:cNvPr>
          <p:cNvCxnSpPr>
            <a:cxnSpLocks/>
            <a:stCxn id="124" idx="2"/>
            <a:endCxn id="131" idx="0"/>
          </p:cNvCxnSpPr>
          <p:nvPr/>
        </p:nvCxnSpPr>
        <p:spPr>
          <a:xfrm rot="5400000">
            <a:off x="7740494" y="4496877"/>
            <a:ext cx="1232356" cy="57832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1973BDEC-916F-564E-BE8D-55785EC794B4}"/>
              </a:ext>
            </a:extLst>
          </p:cNvPr>
          <p:cNvCxnSpPr>
            <a:cxnSpLocks/>
            <a:stCxn id="131" idx="1"/>
            <a:endCxn id="129" idx="4"/>
          </p:cNvCxnSpPr>
          <p:nvPr/>
        </p:nvCxnSpPr>
        <p:spPr>
          <a:xfrm rot="10800000">
            <a:off x="7419262" y="5564088"/>
            <a:ext cx="206264" cy="529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27">
            <a:extLst>
              <a:ext uri="{FF2B5EF4-FFF2-40B4-BE49-F238E27FC236}">
                <a16:creationId xmlns:a16="http://schemas.microsoft.com/office/drawing/2014/main" id="{0A75B29F-C67D-6F4B-9E0F-35B7FCE1C875}"/>
              </a:ext>
            </a:extLst>
          </p:cNvPr>
          <p:cNvCxnSpPr>
            <a:cxnSpLocks/>
            <a:stCxn id="126" idx="0"/>
            <a:endCxn id="123" idx="1"/>
          </p:cNvCxnSpPr>
          <p:nvPr/>
        </p:nvCxnSpPr>
        <p:spPr>
          <a:xfrm rot="16200000" flipH="1" flipV="1">
            <a:off x="9232534" y="3235818"/>
            <a:ext cx="8853" cy="1137132"/>
          </a:xfrm>
          <a:prstGeom prst="bentConnector3">
            <a:avLst>
              <a:gd name="adj1" fmla="val -258217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27">
            <a:extLst>
              <a:ext uri="{FF2B5EF4-FFF2-40B4-BE49-F238E27FC236}">
                <a16:creationId xmlns:a16="http://schemas.microsoft.com/office/drawing/2014/main" id="{E7FB915C-F8D5-EA4B-BE24-1B48F65E7EB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311026" y="2503855"/>
            <a:ext cx="8853" cy="1255277"/>
          </a:xfrm>
          <a:prstGeom prst="bentConnector3">
            <a:avLst>
              <a:gd name="adj1" fmla="val -20083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27">
            <a:extLst>
              <a:ext uri="{FF2B5EF4-FFF2-40B4-BE49-F238E27FC236}">
                <a16:creationId xmlns:a16="http://schemas.microsoft.com/office/drawing/2014/main" id="{C4BB2EE0-A517-3C46-B7EB-E6A253597AF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330445" y="1830965"/>
            <a:ext cx="8853" cy="1255277"/>
          </a:xfrm>
          <a:prstGeom prst="bentConnector3">
            <a:avLst>
              <a:gd name="adj1" fmla="val -20083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552EF90-B9C0-7F4A-8691-16DBFB75F4EB}"/>
              </a:ext>
            </a:extLst>
          </p:cNvPr>
          <p:cNvSpPr txBox="1"/>
          <p:nvPr/>
        </p:nvSpPr>
        <p:spPr>
          <a:xfrm>
            <a:off x="8338212" y="47621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chemeClr val="accent2"/>
                </a:solidFill>
              </a:rPr>
              <a:t>仓位</a:t>
            </a:r>
          </a:p>
        </p:txBody>
      </p:sp>
      <p:sp>
        <p:nvSpPr>
          <p:cNvPr id="151" name="矩形: 圆角 157">
            <a:extLst>
              <a:ext uri="{FF2B5EF4-FFF2-40B4-BE49-F238E27FC236}">
                <a16:creationId xmlns:a16="http://schemas.microsoft.com/office/drawing/2014/main" id="{79176310-1FC4-FB45-8357-0F40E128342A}"/>
              </a:ext>
            </a:extLst>
          </p:cNvPr>
          <p:cNvSpPr/>
          <p:nvPr/>
        </p:nvSpPr>
        <p:spPr>
          <a:xfrm>
            <a:off x="6852280" y="4917802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MxRelay</a:t>
            </a:r>
          </a:p>
        </p:txBody>
      </p:sp>
      <p:cxnSp>
        <p:nvCxnSpPr>
          <p:cNvPr id="152" name="直接箭头连接符 27">
            <a:extLst>
              <a:ext uri="{FF2B5EF4-FFF2-40B4-BE49-F238E27FC236}">
                <a16:creationId xmlns:a16="http://schemas.microsoft.com/office/drawing/2014/main" id="{DD9A764E-CA02-EC4E-91D0-5F95535B79D3}"/>
              </a:ext>
            </a:extLst>
          </p:cNvPr>
          <p:cNvCxnSpPr>
            <a:cxnSpLocks/>
            <a:stCxn id="29" idx="2"/>
            <a:endCxn id="151" idx="0"/>
          </p:cNvCxnSpPr>
          <p:nvPr/>
        </p:nvCxnSpPr>
        <p:spPr>
          <a:xfrm>
            <a:off x="4423977" y="3880546"/>
            <a:ext cx="2762919" cy="103725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27">
            <a:extLst>
              <a:ext uri="{FF2B5EF4-FFF2-40B4-BE49-F238E27FC236}">
                <a16:creationId xmlns:a16="http://schemas.microsoft.com/office/drawing/2014/main" id="{0B6A7422-9846-E849-8A4A-0F2595842CC1}"/>
              </a:ext>
            </a:extLst>
          </p:cNvPr>
          <p:cNvCxnSpPr>
            <a:cxnSpLocks/>
            <a:stCxn id="48" idx="2"/>
            <a:endCxn id="151" idx="0"/>
          </p:cNvCxnSpPr>
          <p:nvPr/>
        </p:nvCxnSpPr>
        <p:spPr>
          <a:xfrm>
            <a:off x="5574647" y="3896531"/>
            <a:ext cx="1612249" cy="10212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55D3ADD-EE4C-ED4C-B4B6-0035061A1C9E}"/>
              </a:ext>
            </a:extLst>
          </p:cNvPr>
          <p:cNvSpPr txBox="1"/>
          <p:nvPr/>
        </p:nvSpPr>
        <p:spPr>
          <a:xfrm>
            <a:off x="9991198" y="48131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chemeClr val="accent1"/>
                </a:solidFill>
              </a:rPr>
              <a:t>行情</a:t>
            </a:r>
          </a:p>
        </p:txBody>
      </p:sp>
      <p:cxnSp>
        <p:nvCxnSpPr>
          <p:cNvPr id="156" name="直接箭头连接符 27">
            <a:extLst>
              <a:ext uri="{FF2B5EF4-FFF2-40B4-BE49-F238E27FC236}">
                <a16:creationId xmlns:a16="http://schemas.microsoft.com/office/drawing/2014/main" id="{5EBE913B-3E76-0E47-AF03-E07522F2B116}"/>
              </a:ext>
            </a:extLst>
          </p:cNvPr>
          <p:cNvCxnSpPr>
            <a:cxnSpLocks/>
            <a:stCxn id="102" idx="0"/>
            <a:endCxn id="112" idx="2"/>
          </p:cNvCxnSpPr>
          <p:nvPr/>
        </p:nvCxnSpPr>
        <p:spPr>
          <a:xfrm rot="16200000" flipV="1">
            <a:off x="7828212" y="3203051"/>
            <a:ext cx="2732267" cy="1652314"/>
          </a:xfrm>
          <a:prstGeom prst="bentConnector4">
            <a:avLst>
              <a:gd name="adj1" fmla="val 31199"/>
              <a:gd name="adj2" fmla="val 113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49EA509-0399-B44A-9177-A5707A92F161}"/>
              </a:ext>
            </a:extLst>
          </p:cNvPr>
          <p:cNvSpPr txBox="1"/>
          <p:nvPr/>
        </p:nvSpPr>
        <p:spPr>
          <a:xfrm>
            <a:off x="5068823" y="522814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rgbClr val="C00000"/>
                </a:solidFill>
              </a:rPr>
              <a:t>&lt;</a:t>
            </a:r>
            <a:r>
              <a:rPr kumimoji="1" lang="zh-CN" altLang="en-US" sz="800" dirty="0">
                <a:solidFill>
                  <a:srgbClr val="C00000"/>
                </a:solidFill>
              </a:rPr>
              <a:t>去重</a:t>
            </a:r>
            <a:r>
              <a:rPr kumimoji="1" lang="en-US" altLang="zh-CN" sz="800" dirty="0">
                <a:solidFill>
                  <a:srgbClr val="C00000"/>
                </a:solidFill>
              </a:rPr>
              <a:t>&gt;</a:t>
            </a:r>
            <a:endParaRPr kumimoji="1"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8697928-3A17-644D-A135-6E61CDE64313}"/>
              </a:ext>
            </a:extLst>
          </p:cNvPr>
          <p:cNvSpPr txBox="1"/>
          <p:nvPr/>
        </p:nvSpPr>
        <p:spPr>
          <a:xfrm>
            <a:off x="1981350" y="5223591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rgbClr val="C00000"/>
                </a:solidFill>
              </a:rPr>
              <a:t>&lt;</a:t>
            </a:r>
            <a:r>
              <a:rPr kumimoji="1" lang="zh-CN" altLang="en-US" sz="800" dirty="0">
                <a:solidFill>
                  <a:srgbClr val="C00000"/>
                </a:solidFill>
              </a:rPr>
              <a:t>去重</a:t>
            </a:r>
            <a:r>
              <a:rPr kumimoji="1" lang="en-US" altLang="zh-CN" sz="800" dirty="0">
                <a:solidFill>
                  <a:srgbClr val="C00000"/>
                </a:solidFill>
              </a:rPr>
              <a:t>&gt;</a:t>
            </a:r>
            <a:endParaRPr kumimoji="1"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288D636-CAF6-9846-BDD6-0E8BB87AD938}"/>
              </a:ext>
            </a:extLst>
          </p:cNvPr>
          <p:cNvSpPr txBox="1"/>
          <p:nvPr/>
        </p:nvSpPr>
        <p:spPr>
          <a:xfrm>
            <a:off x="6882859" y="5143711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rgbClr val="C00000"/>
                </a:solidFill>
              </a:rPr>
              <a:t>&lt;</a:t>
            </a:r>
            <a:r>
              <a:rPr kumimoji="1" lang="zh-CN" altLang="en-US" sz="800" dirty="0">
                <a:solidFill>
                  <a:srgbClr val="C00000"/>
                </a:solidFill>
              </a:rPr>
              <a:t>去重</a:t>
            </a:r>
            <a:r>
              <a:rPr kumimoji="1" lang="en-US" altLang="zh-CN" sz="800" dirty="0">
                <a:solidFill>
                  <a:srgbClr val="C00000"/>
                </a:solidFill>
              </a:rPr>
              <a:t>&gt;</a:t>
            </a:r>
            <a:endParaRPr kumimoji="1"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2FEE866C-C737-E043-BC97-487D119DF021}"/>
              </a:ext>
            </a:extLst>
          </p:cNvPr>
          <p:cNvSpPr txBox="1"/>
          <p:nvPr/>
        </p:nvSpPr>
        <p:spPr>
          <a:xfrm>
            <a:off x="8698569" y="200604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u="sng">
                <a:latin typeface="FangSong" panose="02010609060101010101" pitchFamily="49" charset="-122"/>
                <a:ea typeface="FangSong" panose="02010609060101010101" pitchFamily="49" charset="-122"/>
              </a:rPr>
              <a:t>数据库交换模式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4600615-1000-B245-A582-061D1B53A97A}"/>
              </a:ext>
            </a:extLst>
          </p:cNvPr>
          <p:cNvSpPr txBox="1"/>
          <p:nvPr/>
        </p:nvSpPr>
        <p:spPr>
          <a:xfrm>
            <a:off x="525629" y="630354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u="sng">
                <a:latin typeface="FangSong" panose="02010609060101010101" pitchFamily="49" charset="-122"/>
                <a:ea typeface="FangSong" panose="02010609060101010101" pitchFamily="49" charset="-122"/>
              </a:rPr>
              <a:t>消息推送模式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C97E01D-6CA0-9F49-883F-A8D8274CBE1B}"/>
              </a:ext>
            </a:extLst>
          </p:cNvPr>
          <p:cNvSpPr txBox="1"/>
          <p:nvPr/>
        </p:nvSpPr>
        <p:spPr>
          <a:xfrm>
            <a:off x="5024617" y="3195087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KlineReal/History</a:t>
            </a:r>
            <a:endParaRPr kumimoji="1" lang="zh-CN" altLang="en-US" sz="10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4BA09A8-A507-914C-AAA7-E85414393538}"/>
              </a:ext>
            </a:extLst>
          </p:cNvPr>
          <p:cNvSpPr txBox="1"/>
          <p:nvPr/>
        </p:nvSpPr>
        <p:spPr>
          <a:xfrm>
            <a:off x="4187906" y="4480263"/>
            <a:ext cx="1388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rgbClr val="C00000"/>
                </a:solidFill>
              </a:rPr>
              <a:t>失效时轮动切换选择</a:t>
            </a:r>
            <a:r>
              <a:rPr kumimoji="1" lang="en-US" altLang="zh-CN" sz="900" dirty="0">
                <a:solidFill>
                  <a:srgbClr val="C00000"/>
                </a:solidFill>
              </a:rPr>
              <a:t>MX</a:t>
            </a:r>
            <a:endParaRPr kumimoji="1" lang="zh-CN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0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–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3.3</a:t>
            </a:r>
          </a:p>
          <a:p>
            <a:endParaRPr lang="en-US" altLang="zh-CN" sz="1400" b="1" u="sng" dirty="0"/>
          </a:p>
          <a:p>
            <a:endParaRPr lang="en-US" altLang="zh-CN" sz="1400" b="1" u="sng" dirty="0"/>
          </a:p>
          <a:p>
            <a:r>
              <a:rPr lang="en-US" altLang="zh-CN" sz="2000" b="1" dirty="0"/>
              <a:t>IDC</a:t>
            </a:r>
            <a:r>
              <a:rPr lang="zh-CN" altLang="en-US" sz="2000" b="1" dirty="0"/>
              <a:t> 高可用</a:t>
            </a:r>
            <a:r>
              <a:rPr lang="en-US" altLang="zh-CN" sz="2000" b="1" dirty="0"/>
              <a:t>HA</a:t>
            </a:r>
            <a:r>
              <a:rPr lang="zh-CN" altLang="en-US" sz="2000" b="1" dirty="0"/>
              <a:t>行情负载均衡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70A56DF-A803-084D-84A0-A95D29874CFF}"/>
              </a:ext>
            </a:extLst>
          </p:cNvPr>
          <p:cNvSpPr txBox="1"/>
          <p:nvPr/>
        </p:nvSpPr>
        <p:spPr>
          <a:xfrm>
            <a:off x="5955712" y="2645254"/>
            <a:ext cx="25651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10.52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虚拟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ip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由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10.50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10.51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组成一个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ha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域</a:t>
            </a: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10.50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10.51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的负载均衡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nginx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转发自己和队友的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25554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到本地的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15554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端口（行情接收）。</a:t>
            </a: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10.50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10.51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的负载均衡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nginx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转发自己和队友的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25562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到本地的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15562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端口（行情回补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pull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）。</a:t>
            </a: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1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分别在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10.51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10.50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启动接收上游消息服务转发的行情，连接上游 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15554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（行情），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15562(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回补）转发到本地 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25554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en-US" altLang="zh-CN" sz="1100">
                <a:latin typeface="FangSong" panose="02010609060101010101" pitchFamily="49" charset="-122"/>
                <a:ea typeface="FangSong" panose="02010609060101010101" pitchFamily="49" charset="-122"/>
              </a:rPr>
              <a:t>25562</a:t>
            </a:r>
            <a:r>
              <a:rPr kumimoji="1" lang="zh-CN" altLang="en-US" sz="1100">
                <a:latin typeface="FangSong" panose="02010609060101010101" pitchFamily="49" charset="-122"/>
                <a:ea typeface="FangSong" panose="02010609060101010101" pitchFamily="49" charset="-122"/>
              </a:rPr>
              <a:t>端口</a:t>
            </a:r>
          </a:p>
        </p:txBody>
      </p:sp>
      <p:sp>
        <p:nvSpPr>
          <p:cNvPr id="101" name="矩形: 圆角 157">
            <a:extLst>
              <a:ext uri="{FF2B5EF4-FFF2-40B4-BE49-F238E27FC236}">
                <a16:creationId xmlns:a16="http://schemas.microsoft.com/office/drawing/2014/main" id="{759AE49B-09FA-E345-B813-29DEB25B9575}"/>
              </a:ext>
            </a:extLst>
          </p:cNvPr>
          <p:cNvSpPr/>
          <p:nvPr/>
        </p:nvSpPr>
        <p:spPr>
          <a:xfrm>
            <a:off x="1352667" y="2984068"/>
            <a:ext cx="3995331" cy="2588042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3E63F4D-86F0-094D-9D5E-B7A1C657C6A0}"/>
              </a:ext>
            </a:extLst>
          </p:cNvPr>
          <p:cNvSpPr txBox="1"/>
          <p:nvPr/>
        </p:nvSpPr>
        <p:spPr>
          <a:xfrm>
            <a:off x="4082180" y="2669066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双路高可用</a:t>
            </a:r>
            <a:r>
              <a:rPr kumimoji="1" lang="en-US" altLang="zh-CN" sz="1000" u="sng" dirty="0"/>
              <a:t>HA</a:t>
            </a:r>
          </a:p>
        </p:txBody>
      </p:sp>
      <p:sp>
        <p:nvSpPr>
          <p:cNvPr id="147" name="矩形: 圆角 157">
            <a:extLst>
              <a:ext uri="{FF2B5EF4-FFF2-40B4-BE49-F238E27FC236}">
                <a16:creationId xmlns:a16="http://schemas.microsoft.com/office/drawing/2014/main" id="{F71B9DDE-E033-D64D-A821-B9BF861BE19A}"/>
              </a:ext>
            </a:extLst>
          </p:cNvPr>
          <p:cNvSpPr/>
          <p:nvPr/>
        </p:nvSpPr>
        <p:spPr>
          <a:xfrm>
            <a:off x="2044574" y="3309766"/>
            <a:ext cx="829250" cy="118549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10.50</a:t>
            </a:r>
          </a:p>
        </p:txBody>
      </p:sp>
      <p:sp>
        <p:nvSpPr>
          <p:cNvPr id="149" name="矩形: 圆角 64">
            <a:extLst>
              <a:ext uri="{FF2B5EF4-FFF2-40B4-BE49-F238E27FC236}">
                <a16:creationId xmlns:a16="http://schemas.microsoft.com/office/drawing/2014/main" id="{B1F48EDE-0A89-BF40-9E27-0C15B95969BD}"/>
              </a:ext>
            </a:extLst>
          </p:cNvPr>
          <p:cNvSpPr/>
          <p:nvPr/>
        </p:nvSpPr>
        <p:spPr>
          <a:xfrm>
            <a:off x="2282070" y="3567125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150" name="矩形: 圆角 64">
            <a:extLst>
              <a:ext uri="{FF2B5EF4-FFF2-40B4-BE49-F238E27FC236}">
                <a16:creationId xmlns:a16="http://schemas.microsoft.com/office/drawing/2014/main" id="{2A715E17-336C-B54B-8D00-C33A37E4EB70}"/>
              </a:ext>
            </a:extLst>
          </p:cNvPr>
          <p:cNvSpPr/>
          <p:nvPr/>
        </p:nvSpPr>
        <p:spPr>
          <a:xfrm>
            <a:off x="2186675" y="4035997"/>
            <a:ext cx="54874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NGINX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160" name="矩形: 圆角 157">
            <a:extLst>
              <a:ext uri="{FF2B5EF4-FFF2-40B4-BE49-F238E27FC236}">
                <a16:creationId xmlns:a16="http://schemas.microsoft.com/office/drawing/2014/main" id="{FC022F75-6D62-094D-87D7-F934CC960A0E}"/>
              </a:ext>
            </a:extLst>
          </p:cNvPr>
          <p:cNvSpPr/>
          <p:nvPr/>
        </p:nvSpPr>
        <p:spPr>
          <a:xfrm>
            <a:off x="3560848" y="3282247"/>
            <a:ext cx="829250" cy="118549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10.51</a:t>
            </a:r>
          </a:p>
        </p:txBody>
      </p:sp>
      <p:sp>
        <p:nvSpPr>
          <p:cNvPr id="161" name="矩形: 圆角 64">
            <a:extLst>
              <a:ext uri="{FF2B5EF4-FFF2-40B4-BE49-F238E27FC236}">
                <a16:creationId xmlns:a16="http://schemas.microsoft.com/office/drawing/2014/main" id="{EFC961FB-A5A4-5E4A-9970-6104F4AD2FA2}"/>
              </a:ext>
            </a:extLst>
          </p:cNvPr>
          <p:cNvSpPr/>
          <p:nvPr/>
        </p:nvSpPr>
        <p:spPr>
          <a:xfrm>
            <a:off x="3798812" y="3553209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162" name="矩形: 圆角 64">
            <a:extLst>
              <a:ext uri="{FF2B5EF4-FFF2-40B4-BE49-F238E27FC236}">
                <a16:creationId xmlns:a16="http://schemas.microsoft.com/office/drawing/2014/main" id="{02E845AD-1759-9349-9C06-A5D7BAEB9556}"/>
              </a:ext>
            </a:extLst>
          </p:cNvPr>
          <p:cNvSpPr/>
          <p:nvPr/>
        </p:nvSpPr>
        <p:spPr>
          <a:xfrm>
            <a:off x="3702949" y="4008478"/>
            <a:ext cx="54874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NGINX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159" name="矩形: 圆角 157">
            <a:extLst>
              <a:ext uri="{FF2B5EF4-FFF2-40B4-BE49-F238E27FC236}">
                <a16:creationId xmlns:a16="http://schemas.microsoft.com/office/drawing/2014/main" id="{F0F38706-D992-284B-A65E-D3B0F9499E4A}"/>
              </a:ext>
            </a:extLst>
          </p:cNvPr>
          <p:cNvSpPr/>
          <p:nvPr/>
        </p:nvSpPr>
        <p:spPr>
          <a:xfrm>
            <a:off x="2327894" y="4385157"/>
            <a:ext cx="1513599" cy="29583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10.52</a:t>
            </a:r>
          </a:p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VIRTUAL</a:t>
            </a:r>
            <a:r>
              <a:rPr lang="zh-CN" altLang="en-US" sz="800" b="1" dirty="0">
                <a:solidFill>
                  <a:schemeClr val="tx1"/>
                </a:solidFill>
              </a:rPr>
              <a:t> </a:t>
            </a:r>
            <a:r>
              <a:rPr lang="en-US" altLang="zh-CN" sz="800" b="1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64" name="矩形: 圆角 157">
            <a:extLst>
              <a:ext uri="{FF2B5EF4-FFF2-40B4-BE49-F238E27FC236}">
                <a16:creationId xmlns:a16="http://schemas.microsoft.com/office/drawing/2014/main" id="{08C926C0-0EB5-5740-969B-483CF617FB1D}"/>
              </a:ext>
            </a:extLst>
          </p:cNvPr>
          <p:cNvSpPr/>
          <p:nvPr/>
        </p:nvSpPr>
        <p:spPr>
          <a:xfrm>
            <a:off x="1809253" y="4982881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165" name="矩形: 圆角 157">
            <a:extLst>
              <a:ext uri="{FF2B5EF4-FFF2-40B4-BE49-F238E27FC236}">
                <a16:creationId xmlns:a16="http://schemas.microsoft.com/office/drawing/2014/main" id="{F68BDAC8-7A54-AF4A-B6F1-685DEE399C38}"/>
              </a:ext>
            </a:extLst>
          </p:cNvPr>
          <p:cNvSpPr/>
          <p:nvPr/>
        </p:nvSpPr>
        <p:spPr>
          <a:xfrm>
            <a:off x="3615772" y="4992598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  <a:endParaRPr lang="zh-CN" altLang="en-US" sz="900" b="1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3F01C9A-014E-5945-B220-80CDA3E1B079}"/>
              </a:ext>
            </a:extLst>
          </p:cNvPr>
          <p:cNvGrpSpPr/>
          <p:nvPr/>
        </p:nvGrpSpPr>
        <p:grpSpPr>
          <a:xfrm>
            <a:off x="4662786" y="4952621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70" name="流程图: 磁盘 200">
              <a:extLst>
                <a:ext uri="{FF2B5EF4-FFF2-40B4-BE49-F238E27FC236}">
                  <a16:creationId xmlns:a16="http://schemas.microsoft.com/office/drawing/2014/main" id="{47B6CAB6-9EFF-3B49-97FB-16DAF20DAB28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944751CC-28F4-AE4D-A04A-02FAB776F208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74" name="直接箭头连接符 27">
            <a:extLst>
              <a:ext uri="{FF2B5EF4-FFF2-40B4-BE49-F238E27FC236}">
                <a16:creationId xmlns:a16="http://schemas.microsoft.com/office/drawing/2014/main" id="{3C3DEF74-BD07-4D43-B21C-E5BE9521EE82}"/>
              </a:ext>
            </a:extLst>
          </p:cNvPr>
          <p:cNvCxnSpPr>
            <a:cxnSpLocks/>
            <a:stCxn id="159" idx="2"/>
            <a:endCxn id="165" idx="1"/>
          </p:cNvCxnSpPr>
          <p:nvPr/>
        </p:nvCxnSpPr>
        <p:spPr>
          <a:xfrm>
            <a:off x="3084694" y="4680988"/>
            <a:ext cx="531078" cy="4923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接箭头连接符 27">
            <a:extLst>
              <a:ext uri="{FF2B5EF4-FFF2-40B4-BE49-F238E27FC236}">
                <a16:creationId xmlns:a16="http://schemas.microsoft.com/office/drawing/2014/main" id="{BC560A6B-2216-574D-828A-EDB709376702}"/>
              </a:ext>
            </a:extLst>
          </p:cNvPr>
          <p:cNvCxnSpPr>
            <a:cxnSpLocks/>
            <a:stCxn id="159" idx="2"/>
            <a:endCxn id="164" idx="3"/>
          </p:cNvCxnSpPr>
          <p:nvPr/>
        </p:nvCxnSpPr>
        <p:spPr>
          <a:xfrm flipH="1">
            <a:off x="2526686" y="4680988"/>
            <a:ext cx="558008" cy="4826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直接箭头连接符 27">
            <a:extLst>
              <a:ext uri="{FF2B5EF4-FFF2-40B4-BE49-F238E27FC236}">
                <a16:creationId xmlns:a16="http://schemas.microsoft.com/office/drawing/2014/main" id="{4B0C322D-CA90-5244-90BF-FFB991472714}"/>
              </a:ext>
            </a:extLst>
          </p:cNvPr>
          <p:cNvCxnSpPr>
            <a:cxnSpLocks/>
            <a:stCxn id="150" idx="3"/>
            <a:endCxn id="161" idx="1"/>
          </p:cNvCxnSpPr>
          <p:nvPr/>
        </p:nvCxnSpPr>
        <p:spPr>
          <a:xfrm flipV="1">
            <a:off x="2735423" y="3701125"/>
            <a:ext cx="1063389" cy="48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27">
            <a:extLst>
              <a:ext uri="{FF2B5EF4-FFF2-40B4-BE49-F238E27FC236}">
                <a16:creationId xmlns:a16="http://schemas.microsoft.com/office/drawing/2014/main" id="{6C8FC320-A317-3C4C-A295-E5A00B01B69C}"/>
              </a:ext>
            </a:extLst>
          </p:cNvPr>
          <p:cNvCxnSpPr>
            <a:cxnSpLocks/>
            <a:stCxn id="162" idx="1"/>
            <a:endCxn id="149" idx="3"/>
          </p:cNvCxnSpPr>
          <p:nvPr/>
        </p:nvCxnSpPr>
        <p:spPr>
          <a:xfrm flipH="1" flipV="1">
            <a:off x="2636328" y="3715041"/>
            <a:ext cx="1066621" cy="44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27">
            <a:extLst>
              <a:ext uri="{FF2B5EF4-FFF2-40B4-BE49-F238E27FC236}">
                <a16:creationId xmlns:a16="http://schemas.microsoft.com/office/drawing/2014/main" id="{759C426C-2405-D44B-BA33-B3EBCF768484}"/>
              </a:ext>
            </a:extLst>
          </p:cNvPr>
          <p:cNvCxnSpPr>
            <a:cxnSpLocks/>
            <a:stCxn id="162" idx="0"/>
            <a:endCxn id="161" idx="2"/>
          </p:cNvCxnSpPr>
          <p:nvPr/>
        </p:nvCxnSpPr>
        <p:spPr>
          <a:xfrm flipH="1" flipV="1">
            <a:off x="3975941" y="3849040"/>
            <a:ext cx="1382" cy="15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27">
            <a:extLst>
              <a:ext uri="{FF2B5EF4-FFF2-40B4-BE49-F238E27FC236}">
                <a16:creationId xmlns:a16="http://schemas.microsoft.com/office/drawing/2014/main" id="{008E3679-8972-884A-B42B-4E2FD06409C2}"/>
              </a:ext>
            </a:extLst>
          </p:cNvPr>
          <p:cNvCxnSpPr>
            <a:cxnSpLocks/>
            <a:stCxn id="150" idx="0"/>
            <a:endCxn id="149" idx="2"/>
          </p:cNvCxnSpPr>
          <p:nvPr/>
        </p:nvCxnSpPr>
        <p:spPr>
          <a:xfrm flipH="1" flipV="1">
            <a:off x="2459199" y="3862956"/>
            <a:ext cx="1850" cy="17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27">
            <a:extLst>
              <a:ext uri="{FF2B5EF4-FFF2-40B4-BE49-F238E27FC236}">
                <a16:creationId xmlns:a16="http://schemas.microsoft.com/office/drawing/2014/main" id="{516BC375-4342-8F48-8ADB-D770391AF2DC}"/>
              </a:ext>
            </a:extLst>
          </p:cNvPr>
          <p:cNvCxnSpPr>
            <a:cxnSpLocks/>
            <a:stCxn id="181" idx="2"/>
            <a:endCxn id="149" idx="0"/>
          </p:cNvCxnSpPr>
          <p:nvPr/>
        </p:nvCxnSpPr>
        <p:spPr>
          <a:xfrm flipH="1">
            <a:off x="2459199" y="2431706"/>
            <a:ext cx="14762" cy="1135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: 圆角 64">
            <a:extLst>
              <a:ext uri="{FF2B5EF4-FFF2-40B4-BE49-F238E27FC236}">
                <a16:creationId xmlns:a16="http://schemas.microsoft.com/office/drawing/2014/main" id="{9074B045-63B6-914F-8437-B21420680B49}"/>
              </a:ext>
            </a:extLst>
          </p:cNvPr>
          <p:cNvSpPr/>
          <p:nvPr/>
        </p:nvSpPr>
        <p:spPr>
          <a:xfrm>
            <a:off x="2296832" y="2135875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183" name="矩形: 圆角 64">
            <a:extLst>
              <a:ext uri="{FF2B5EF4-FFF2-40B4-BE49-F238E27FC236}">
                <a16:creationId xmlns:a16="http://schemas.microsoft.com/office/drawing/2014/main" id="{766CA0C9-0203-BC4A-AAFD-BF3FC159DA7A}"/>
              </a:ext>
            </a:extLst>
          </p:cNvPr>
          <p:cNvSpPr/>
          <p:nvPr/>
        </p:nvSpPr>
        <p:spPr>
          <a:xfrm>
            <a:off x="3797360" y="2133153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cxnSp>
        <p:nvCxnSpPr>
          <p:cNvPr id="187" name="直接箭头连接符 27">
            <a:extLst>
              <a:ext uri="{FF2B5EF4-FFF2-40B4-BE49-F238E27FC236}">
                <a16:creationId xmlns:a16="http://schemas.microsoft.com/office/drawing/2014/main" id="{7EE83A2F-9826-4D46-B355-87C6E354F404}"/>
              </a:ext>
            </a:extLst>
          </p:cNvPr>
          <p:cNvCxnSpPr>
            <a:cxnSpLocks/>
            <a:stCxn id="183" idx="2"/>
            <a:endCxn id="149" idx="0"/>
          </p:cNvCxnSpPr>
          <p:nvPr/>
        </p:nvCxnSpPr>
        <p:spPr>
          <a:xfrm flipH="1">
            <a:off x="2459199" y="2428984"/>
            <a:ext cx="1515290" cy="1138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27">
            <a:extLst>
              <a:ext uri="{FF2B5EF4-FFF2-40B4-BE49-F238E27FC236}">
                <a16:creationId xmlns:a16="http://schemas.microsoft.com/office/drawing/2014/main" id="{7168D939-19A2-5D4A-AAE9-F8861A08C88F}"/>
              </a:ext>
            </a:extLst>
          </p:cNvPr>
          <p:cNvCxnSpPr>
            <a:cxnSpLocks/>
            <a:stCxn id="183" idx="2"/>
            <a:endCxn id="161" idx="0"/>
          </p:cNvCxnSpPr>
          <p:nvPr/>
        </p:nvCxnSpPr>
        <p:spPr>
          <a:xfrm>
            <a:off x="3974489" y="2428984"/>
            <a:ext cx="1452" cy="11242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27">
            <a:extLst>
              <a:ext uri="{FF2B5EF4-FFF2-40B4-BE49-F238E27FC236}">
                <a16:creationId xmlns:a16="http://schemas.microsoft.com/office/drawing/2014/main" id="{3C78AEE9-E0D2-5B4E-A11F-06F115824D4C}"/>
              </a:ext>
            </a:extLst>
          </p:cNvPr>
          <p:cNvCxnSpPr>
            <a:cxnSpLocks/>
            <a:stCxn id="181" idx="2"/>
            <a:endCxn id="161" idx="0"/>
          </p:cNvCxnSpPr>
          <p:nvPr/>
        </p:nvCxnSpPr>
        <p:spPr>
          <a:xfrm>
            <a:off x="2473961" y="2431706"/>
            <a:ext cx="1501980" cy="11215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7">
            <a:extLst>
              <a:ext uri="{FF2B5EF4-FFF2-40B4-BE49-F238E27FC236}">
                <a16:creationId xmlns:a16="http://schemas.microsoft.com/office/drawing/2014/main" id="{0F3F9CC2-C2A5-1048-8448-9888D95808B6}"/>
              </a:ext>
            </a:extLst>
          </p:cNvPr>
          <p:cNvCxnSpPr>
            <a:cxnSpLocks/>
            <a:stCxn id="165" idx="3"/>
            <a:endCxn id="170" idx="2"/>
          </p:cNvCxnSpPr>
          <p:nvPr/>
        </p:nvCxnSpPr>
        <p:spPr>
          <a:xfrm flipV="1">
            <a:off x="4333205" y="5163634"/>
            <a:ext cx="329581" cy="971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48A1DA0F-A9A8-E548-B8A3-A8A139E72516}"/>
              </a:ext>
            </a:extLst>
          </p:cNvPr>
          <p:cNvSpPr txBox="1"/>
          <p:nvPr/>
        </p:nvSpPr>
        <p:spPr>
          <a:xfrm>
            <a:off x="2668801" y="464642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u="sng" dirty="0">
                <a:solidFill>
                  <a:srgbClr val="7030A0"/>
                </a:solidFill>
              </a:rPr>
              <a:t>15554/15562</a:t>
            </a: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62FDC2E-5D05-BC40-9522-4947C0D80EFC}"/>
              </a:ext>
            </a:extLst>
          </p:cNvPr>
          <p:cNvSpPr txBox="1"/>
          <p:nvPr/>
        </p:nvSpPr>
        <p:spPr>
          <a:xfrm>
            <a:off x="799747" y="4012319"/>
            <a:ext cx="128753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u="sng" dirty="0">
                <a:solidFill>
                  <a:srgbClr val="0070C0"/>
                </a:solidFill>
              </a:rPr>
              <a:t>15554 -&gt; 10.50:25554</a:t>
            </a:r>
          </a:p>
          <a:p>
            <a:r>
              <a:rPr kumimoji="1" lang="en-US" altLang="zh-CN" sz="900" u="sng" dirty="0">
                <a:solidFill>
                  <a:srgbClr val="0070C0"/>
                </a:solidFill>
              </a:rPr>
              <a:t>15554 -&gt; 10.51:25554</a:t>
            </a:r>
          </a:p>
          <a:p>
            <a:endParaRPr kumimoji="1" lang="en-US" altLang="zh-CN" sz="900" u="sng" dirty="0">
              <a:solidFill>
                <a:srgbClr val="0070C0"/>
              </a:solidFill>
            </a:endParaRPr>
          </a:p>
          <a:p>
            <a:r>
              <a:rPr kumimoji="1" lang="en-US" altLang="zh-CN" sz="900" u="sng" dirty="0">
                <a:solidFill>
                  <a:srgbClr val="0070C0"/>
                </a:solidFill>
              </a:rPr>
              <a:t>15562 -&gt; 10.50:25562</a:t>
            </a:r>
          </a:p>
          <a:p>
            <a:r>
              <a:rPr kumimoji="1" lang="en-US" altLang="zh-CN" sz="900" u="sng" dirty="0">
                <a:solidFill>
                  <a:srgbClr val="0070C0"/>
                </a:solidFill>
              </a:rPr>
              <a:t>15562 -&gt; 10.51:25562</a:t>
            </a: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D68079DF-B499-4F4F-8875-D450B1B8D119}"/>
              </a:ext>
            </a:extLst>
          </p:cNvPr>
          <p:cNvSpPr txBox="1"/>
          <p:nvPr/>
        </p:nvSpPr>
        <p:spPr>
          <a:xfrm>
            <a:off x="1833701" y="348807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u="sng" dirty="0">
                <a:solidFill>
                  <a:srgbClr val="7030A0"/>
                </a:solidFill>
              </a:rPr>
              <a:t>25554</a:t>
            </a:r>
          </a:p>
          <a:p>
            <a:r>
              <a:rPr kumimoji="1" lang="en-US" altLang="zh-CN" sz="900" u="sng" dirty="0">
                <a:solidFill>
                  <a:srgbClr val="7030A0"/>
                </a:solidFill>
              </a:rPr>
              <a:t>25562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F46E14B-C127-7941-BF5A-40FCF8C82A83}"/>
              </a:ext>
            </a:extLst>
          </p:cNvPr>
          <p:cNvSpPr txBox="1"/>
          <p:nvPr/>
        </p:nvSpPr>
        <p:spPr>
          <a:xfrm>
            <a:off x="4124399" y="34936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u="sng" dirty="0">
                <a:solidFill>
                  <a:srgbClr val="7030A0"/>
                </a:solidFill>
              </a:rPr>
              <a:t>25554</a:t>
            </a:r>
          </a:p>
          <a:p>
            <a:r>
              <a:rPr kumimoji="1" lang="en-US" altLang="zh-CN" sz="900" u="sng" dirty="0">
                <a:solidFill>
                  <a:srgbClr val="7030A0"/>
                </a:solidFill>
              </a:rPr>
              <a:t>25562</a:t>
            </a:r>
          </a:p>
        </p:txBody>
      </p:sp>
      <p:sp>
        <p:nvSpPr>
          <p:cNvPr id="1052" name="右大括号 1051">
            <a:extLst>
              <a:ext uri="{FF2B5EF4-FFF2-40B4-BE49-F238E27FC236}">
                <a16:creationId xmlns:a16="http://schemas.microsoft.com/office/drawing/2014/main" id="{A0228823-8484-E545-9AC3-0A01E15FCE9D}"/>
              </a:ext>
            </a:extLst>
          </p:cNvPr>
          <p:cNvSpPr/>
          <p:nvPr/>
        </p:nvSpPr>
        <p:spPr>
          <a:xfrm>
            <a:off x="1206903" y="4062661"/>
            <a:ext cx="131643" cy="6449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80C377FD-705E-4F43-A063-76AB410FB64D}"/>
              </a:ext>
            </a:extLst>
          </p:cNvPr>
          <p:cNvSpPr txBox="1"/>
          <p:nvPr/>
        </p:nvSpPr>
        <p:spPr>
          <a:xfrm>
            <a:off x="4403978" y="3926656"/>
            <a:ext cx="128753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u="sng" dirty="0">
                <a:solidFill>
                  <a:srgbClr val="0070C0"/>
                </a:solidFill>
              </a:rPr>
              <a:t>15554 -&gt; 10.50:25554</a:t>
            </a:r>
          </a:p>
          <a:p>
            <a:r>
              <a:rPr kumimoji="1" lang="en-US" altLang="zh-CN" sz="900" u="sng" dirty="0">
                <a:solidFill>
                  <a:srgbClr val="0070C0"/>
                </a:solidFill>
              </a:rPr>
              <a:t>15554 -&gt; 10.51:25554</a:t>
            </a:r>
          </a:p>
          <a:p>
            <a:endParaRPr kumimoji="1" lang="en-US" altLang="zh-CN" sz="900" u="sng" dirty="0">
              <a:solidFill>
                <a:srgbClr val="0070C0"/>
              </a:solidFill>
            </a:endParaRPr>
          </a:p>
          <a:p>
            <a:r>
              <a:rPr kumimoji="1" lang="en-US" altLang="zh-CN" sz="900" u="sng" dirty="0">
                <a:solidFill>
                  <a:srgbClr val="0070C0"/>
                </a:solidFill>
              </a:rPr>
              <a:t>15562 -&gt; 10.50:25562</a:t>
            </a:r>
          </a:p>
          <a:p>
            <a:r>
              <a:rPr kumimoji="1" lang="en-US" altLang="zh-CN" sz="900" u="sng" dirty="0">
                <a:solidFill>
                  <a:srgbClr val="0070C0"/>
                </a:solidFill>
              </a:rPr>
              <a:t>15562 -&gt; 10.51:25562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F0518497-2022-E243-896C-A8ACC710BA6A}"/>
              </a:ext>
            </a:extLst>
          </p:cNvPr>
          <p:cNvSpPr txBox="1"/>
          <p:nvPr/>
        </p:nvSpPr>
        <p:spPr>
          <a:xfrm>
            <a:off x="1736151" y="2414422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u="sng" dirty="0">
                <a:solidFill>
                  <a:srgbClr val="7030A0"/>
                </a:solidFill>
              </a:rPr>
              <a:t>15554, 15562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C2237232-EE89-E041-AC05-29F83E9695DA}"/>
              </a:ext>
            </a:extLst>
          </p:cNvPr>
          <p:cNvSpPr txBox="1"/>
          <p:nvPr/>
        </p:nvSpPr>
        <p:spPr>
          <a:xfrm>
            <a:off x="4003823" y="2372897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u="sng" dirty="0">
                <a:solidFill>
                  <a:srgbClr val="7030A0"/>
                </a:solidFill>
              </a:rPr>
              <a:t>15554, 15562</a:t>
            </a:r>
          </a:p>
        </p:txBody>
      </p:sp>
    </p:spTree>
    <p:extLst>
      <p:ext uri="{BB962C8B-B14F-4D97-AF65-F5344CB8AC3E}">
        <p14:creationId xmlns:p14="http://schemas.microsoft.com/office/powerpoint/2010/main" val="359927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: 圆角 157">
            <a:extLst>
              <a:ext uri="{FF2B5EF4-FFF2-40B4-BE49-F238E27FC236}">
                <a16:creationId xmlns:a16="http://schemas.microsoft.com/office/drawing/2014/main" id="{2A3389EE-7A07-4D49-B7D4-96626D584E74}"/>
              </a:ext>
            </a:extLst>
          </p:cNvPr>
          <p:cNvSpPr/>
          <p:nvPr/>
        </p:nvSpPr>
        <p:spPr>
          <a:xfrm>
            <a:off x="5533765" y="3810647"/>
            <a:ext cx="2878836" cy="2306723"/>
          </a:xfrm>
          <a:prstGeom prst="roundRect">
            <a:avLst>
              <a:gd name="adj" fmla="val 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734207" y="4329450"/>
            <a:ext cx="3267255" cy="1740647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3817779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dataset</a:t>
            </a:r>
            <a:endParaRPr lang="zh-CN" altLang="en-US" sz="1400" b="1" u="sng" dirty="0"/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16200000" flipH="1">
            <a:off x="3253097" y="3185390"/>
            <a:ext cx="592096" cy="448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1993966" y="4718375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3596456" y="370587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2595501" y="5206089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1"/>
            <a:endCxn id="59" idx="3"/>
          </p:cNvCxnSpPr>
          <p:nvPr/>
        </p:nvCxnSpPr>
        <p:spPr>
          <a:xfrm rot="10800000" flipV="1">
            <a:off x="3264733" y="5059218"/>
            <a:ext cx="799832" cy="3140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0"/>
            <a:endCxn id="25" idx="4"/>
          </p:cNvCxnSpPr>
          <p:nvPr/>
        </p:nvCxnSpPr>
        <p:spPr>
          <a:xfrm rot="16200000" flipV="1">
            <a:off x="2609561" y="4885532"/>
            <a:ext cx="305377" cy="3357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722715" y="580306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 – 10.20</a:t>
            </a:r>
            <a:endParaRPr kumimoji="1" lang="zh-CN" altLang="en-US" sz="1000" u="sng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4064565" y="4863780"/>
            <a:ext cx="710821" cy="390877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 rot="16200000" flipH="1">
            <a:off x="3665745" y="4109548"/>
            <a:ext cx="862071" cy="6463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4E7E7A7-99DD-EF49-B6D8-5508AA230CC8}"/>
              </a:ext>
            </a:extLst>
          </p:cNvPr>
          <p:cNvGrpSpPr/>
          <p:nvPr/>
        </p:nvGrpSpPr>
        <p:grpSpPr>
          <a:xfrm>
            <a:off x="4219389" y="2368558"/>
            <a:ext cx="483853" cy="367999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40" name="流程图: 磁盘 200">
              <a:extLst>
                <a:ext uri="{FF2B5EF4-FFF2-40B4-BE49-F238E27FC236}">
                  <a16:creationId xmlns:a16="http://schemas.microsoft.com/office/drawing/2014/main" id="{3403C78F-A11E-0247-9627-9EE0E0942BFB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B78DF9F-E497-A64D-8CD4-3E23C28787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25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4B785107-918A-824D-8B8B-14059527D2A3}"/>
              </a:ext>
            </a:extLst>
          </p:cNvPr>
          <p:cNvCxnSpPr>
            <a:cxnSpLocks/>
            <a:stCxn id="54" idx="3"/>
            <a:endCxn id="140" idx="2"/>
          </p:cNvCxnSpPr>
          <p:nvPr/>
        </p:nvCxnSpPr>
        <p:spPr>
          <a:xfrm flipV="1">
            <a:off x="3781990" y="2552558"/>
            <a:ext cx="437399" cy="301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881699E-A9EF-4643-B2BF-A5522F27251B}"/>
              </a:ext>
            </a:extLst>
          </p:cNvPr>
          <p:cNvSpPr txBox="1"/>
          <p:nvPr/>
        </p:nvSpPr>
        <p:spPr>
          <a:xfrm>
            <a:off x="3550664" y="2310410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缓存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2967992" y="365559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F8D87A3-EA14-534C-8D47-2D40A4B3C8C0}"/>
              </a:ext>
            </a:extLst>
          </p:cNvPr>
          <p:cNvSpPr txBox="1"/>
          <p:nvPr/>
        </p:nvSpPr>
        <p:spPr>
          <a:xfrm>
            <a:off x="2032492" y="2876534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Tick/Orderbook</a:t>
            </a:r>
            <a:endParaRPr kumimoji="1" lang="zh-CN" altLang="en-US" sz="10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2754553" y="1832898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1384313" y="1802661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cxnSp>
        <p:nvCxnSpPr>
          <p:cNvPr id="89" name="直接箭头连接符 27">
            <a:extLst>
              <a:ext uri="{FF2B5EF4-FFF2-40B4-BE49-F238E27FC236}">
                <a16:creationId xmlns:a16="http://schemas.microsoft.com/office/drawing/2014/main" id="{8174D7C6-A0BB-EC49-AE6F-74FEA3E45683}"/>
              </a:ext>
            </a:extLst>
          </p:cNvPr>
          <p:cNvCxnSpPr>
            <a:cxnSpLocks/>
            <a:stCxn id="140" idx="3"/>
            <a:endCxn id="29" idx="3"/>
          </p:cNvCxnSpPr>
          <p:nvPr/>
        </p:nvCxnSpPr>
        <p:spPr>
          <a:xfrm rot="5400000">
            <a:off x="3647397" y="3039874"/>
            <a:ext cx="1117237" cy="51060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6A2780E-99D2-AE47-916C-B88EA9D4FAC5}"/>
              </a:ext>
            </a:extLst>
          </p:cNvPr>
          <p:cNvSpPr txBox="1"/>
          <p:nvPr/>
        </p:nvSpPr>
        <p:spPr>
          <a:xfrm>
            <a:off x="3782527" y="5250142"/>
            <a:ext cx="521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u="sng" dirty="0"/>
              <a:t>15554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58A82B-0EE5-EE42-85F0-CE76AFF8EC37}"/>
              </a:ext>
            </a:extLst>
          </p:cNvPr>
          <p:cNvSpPr txBox="1"/>
          <p:nvPr/>
        </p:nvSpPr>
        <p:spPr>
          <a:xfrm>
            <a:off x="4352379" y="5249461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15562</a:t>
            </a:r>
          </a:p>
        </p:txBody>
      </p:sp>
      <p:sp>
        <p:nvSpPr>
          <p:cNvPr id="110" name="矩形: 圆角 157">
            <a:extLst>
              <a:ext uri="{FF2B5EF4-FFF2-40B4-BE49-F238E27FC236}">
                <a16:creationId xmlns:a16="http://schemas.microsoft.com/office/drawing/2014/main" id="{9BA98202-DBE6-7743-B3CD-5616640AC238}"/>
              </a:ext>
            </a:extLst>
          </p:cNvPr>
          <p:cNvSpPr/>
          <p:nvPr/>
        </p:nvSpPr>
        <p:spPr>
          <a:xfrm>
            <a:off x="5846641" y="4219202"/>
            <a:ext cx="2226425" cy="619964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499DDEB-8A07-4C41-A316-5BD68870B423}"/>
              </a:ext>
            </a:extLst>
          </p:cNvPr>
          <p:cNvGrpSpPr/>
          <p:nvPr/>
        </p:nvGrpSpPr>
        <p:grpSpPr>
          <a:xfrm>
            <a:off x="7297946" y="5104419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16" name="流程图: 磁盘 200">
              <a:extLst>
                <a:ext uri="{FF2B5EF4-FFF2-40B4-BE49-F238E27FC236}">
                  <a16:creationId xmlns:a16="http://schemas.microsoft.com/office/drawing/2014/main" id="{42E662CE-29DC-9145-B41E-53CE973A7E96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410B9AF-5711-7943-AC39-9233365E36A3}"/>
                </a:ext>
              </a:extLst>
            </p:cNvPr>
            <p:cNvSpPr txBox="1"/>
            <p:nvPr/>
          </p:nvSpPr>
          <p:spPr>
            <a:xfrm>
              <a:off x="4778603" y="4264815"/>
              <a:ext cx="461641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ohlcv</a:t>
              </a:r>
            </a:p>
          </p:txBody>
        </p:sp>
      </p:grpSp>
      <p:sp>
        <p:nvSpPr>
          <p:cNvPr id="93" name="矩形: 圆角 157">
            <a:extLst>
              <a:ext uri="{FF2B5EF4-FFF2-40B4-BE49-F238E27FC236}">
                <a16:creationId xmlns:a16="http://schemas.microsoft.com/office/drawing/2014/main" id="{6539FF7C-B611-5D44-905D-18172FAA75DB}"/>
              </a:ext>
            </a:extLst>
          </p:cNvPr>
          <p:cNvSpPr/>
          <p:nvPr/>
        </p:nvSpPr>
        <p:spPr>
          <a:xfrm>
            <a:off x="5820220" y="5160025"/>
            <a:ext cx="111650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dataset-service</a:t>
            </a:r>
            <a:endParaRPr lang="zh-CN" altLang="en-US" sz="900" b="1" dirty="0"/>
          </a:p>
        </p:txBody>
      </p:sp>
      <p:sp>
        <p:nvSpPr>
          <p:cNvPr id="119" name="矩形: 圆角 157">
            <a:extLst>
              <a:ext uri="{FF2B5EF4-FFF2-40B4-BE49-F238E27FC236}">
                <a16:creationId xmlns:a16="http://schemas.microsoft.com/office/drawing/2014/main" id="{13AA501C-EB40-7E42-9430-11BFD573551E}"/>
              </a:ext>
            </a:extLst>
          </p:cNvPr>
          <p:cNvSpPr/>
          <p:nvPr/>
        </p:nvSpPr>
        <p:spPr>
          <a:xfrm>
            <a:off x="5820219" y="5663221"/>
            <a:ext cx="225284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dataset-cli</a:t>
            </a:r>
            <a:endParaRPr lang="zh-CN" altLang="en-US" sz="900" b="1" dirty="0"/>
          </a:p>
        </p:txBody>
      </p: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583" y="5747113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5624914" y="4012048"/>
            <a:ext cx="753559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KSeeker</a:t>
            </a:r>
            <a:endParaRPr lang="zh-CN" altLang="en-US" sz="900" b="1" dirty="0"/>
          </a:p>
        </p:txBody>
      </p:sp>
      <p:sp>
        <p:nvSpPr>
          <p:cNvPr id="118" name="矩形: 圆角 157">
            <a:extLst>
              <a:ext uri="{FF2B5EF4-FFF2-40B4-BE49-F238E27FC236}">
                <a16:creationId xmlns:a16="http://schemas.microsoft.com/office/drawing/2014/main" id="{24B1D4BD-8A13-BB4C-9A3F-29D1FF152173}"/>
              </a:ext>
            </a:extLst>
          </p:cNvPr>
          <p:cNvSpPr/>
          <p:nvPr/>
        </p:nvSpPr>
        <p:spPr>
          <a:xfrm>
            <a:off x="7552851" y="4538302"/>
            <a:ext cx="73635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get_data()</a:t>
            </a:r>
            <a:endParaRPr lang="zh-CN" altLang="en-US" sz="900" b="1" dirty="0"/>
          </a:p>
        </p:txBody>
      </p:sp>
      <p:sp>
        <p:nvSpPr>
          <p:cNvPr id="180" name="矩形: 圆角 157">
            <a:extLst>
              <a:ext uri="{FF2B5EF4-FFF2-40B4-BE49-F238E27FC236}">
                <a16:creationId xmlns:a16="http://schemas.microsoft.com/office/drawing/2014/main" id="{203B4FF9-A82F-2F4C-A222-6DAB981B2ACD}"/>
              </a:ext>
            </a:extLst>
          </p:cNvPr>
          <p:cNvSpPr/>
          <p:nvPr/>
        </p:nvSpPr>
        <p:spPr>
          <a:xfrm>
            <a:off x="5416309" y="1037745"/>
            <a:ext cx="3128528" cy="1277707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C4A8FDEB-1942-C44E-8C89-F022601C2D61}"/>
              </a:ext>
            </a:extLst>
          </p:cNvPr>
          <p:cNvGrpSpPr/>
          <p:nvPr/>
        </p:nvGrpSpPr>
        <p:grpSpPr>
          <a:xfrm>
            <a:off x="5558266" y="1221864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82" name="流程图: 磁盘 200">
              <a:extLst>
                <a:ext uri="{FF2B5EF4-FFF2-40B4-BE49-F238E27FC236}">
                  <a16:creationId xmlns:a16="http://schemas.microsoft.com/office/drawing/2014/main" id="{02BD918E-2191-8447-9714-DF5F01CEE548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42F80DF1-398A-BC47-B740-5FF524C5418E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84" name="矩形: 圆角 157">
            <a:extLst>
              <a:ext uri="{FF2B5EF4-FFF2-40B4-BE49-F238E27FC236}">
                <a16:creationId xmlns:a16="http://schemas.microsoft.com/office/drawing/2014/main" id="{B369DDF2-71C9-974E-81D2-67DF7AFFA3C2}"/>
              </a:ext>
            </a:extLst>
          </p:cNvPr>
          <p:cNvSpPr/>
          <p:nvPr/>
        </p:nvSpPr>
        <p:spPr>
          <a:xfrm>
            <a:off x="6138876" y="1769935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185" name="直接箭头连接符 27">
            <a:extLst>
              <a:ext uri="{FF2B5EF4-FFF2-40B4-BE49-F238E27FC236}">
                <a16:creationId xmlns:a16="http://schemas.microsoft.com/office/drawing/2014/main" id="{FF5FB8F9-D40E-0442-86B3-7FE6C6DE0D55}"/>
              </a:ext>
            </a:extLst>
          </p:cNvPr>
          <p:cNvCxnSpPr>
            <a:cxnSpLocks/>
            <a:stCxn id="187" idx="3"/>
            <a:endCxn id="184" idx="3"/>
          </p:cNvCxnSpPr>
          <p:nvPr/>
        </p:nvCxnSpPr>
        <p:spPr>
          <a:xfrm flipH="1">
            <a:off x="6808108" y="1467498"/>
            <a:ext cx="1446410" cy="469600"/>
          </a:xfrm>
          <a:prstGeom prst="bentConnector3">
            <a:avLst>
              <a:gd name="adj1" fmla="val -15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27">
            <a:extLst>
              <a:ext uri="{FF2B5EF4-FFF2-40B4-BE49-F238E27FC236}">
                <a16:creationId xmlns:a16="http://schemas.microsoft.com/office/drawing/2014/main" id="{45B7E590-E989-F240-9E8F-E5B764ED949E}"/>
              </a:ext>
            </a:extLst>
          </p:cNvPr>
          <p:cNvCxnSpPr>
            <a:cxnSpLocks/>
            <a:stCxn id="184" idx="1"/>
            <a:endCxn id="183" idx="2"/>
          </p:cNvCxnSpPr>
          <p:nvPr/>
        </p:nvCxnSpPr>
        <p:spPr>
          <a:xfrm rot="10800000">
            <a:off x="5835912" y="1582914"/>
            <a:ext cx="302964" cy="354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: 圆角 64">
            <a:extLst>
              <a:ext uri="{FF2B5EF4-FFF2-40B4-BE49-F238E27FC236}">
                <a16:creationId xmlns:a16="http://schemas.microsoft.com/office/drawing/2014/main" id="{B6182CA3-F2F7-7E40-8668-99149150962D}"/>
              </a:ext>
            </a:extLst>
          </p:cNvPr>
          <p:cNvSpPr/>
          <p:nvPr/>
        </p:nvSpPr>
        <p:spPr>
          <a:xfrm>
            <a:off x="7543697" y="1272059"/>
            <a:ext cx="710821" cy="390877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189" name="矩形: 圆角 157">
            <a:extLst>
              <a:ext uri="{FF2B5EF4-FFF2-40B4-BE49-F238E27FC236}">
                <a16:creationId xmlns:a16="http://schemas.microsoft.com/office/drawing/2014/main" id="{FBBBAE86-DADC-F34E-A514-77D78D74BB11}"/>
              </a:ext>
            </a:extLst>
          </p:cNvPr>
          <p:cNvSpPr/>
          <p:nvPr/>
        </p:nvSpPr>
        <p:spPr>
          <a:xfrm>
            <a:off x="9018253" y="1349812"/>
            <a:ext cx="1941239" cy="798374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F3E104FE-3A84-4C47-BD01-2F7B4BB17037}"/>
              </a:ext>
            </a:extLst>
          </p:cNvPr>
          <p:cNvSpPr txBox="1"/>
          <p:nvPr/>
        </p:nvSpPr>
        <p:spPr>
          <a:xfrm>
            <a:off x="9073769" y="1396366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HA</a:t>
            </a:r>
            <a:r>
              <a:rPr kumimoji="1" lang="zh-CN" altLang="en-US" sz="1000" u="sng" dirty="0"/>
              <a:t> </a:t>
            </a:r>
            <a:r>
              <a:rPr kumimoji="1" lang="en-US" altLang="zh-CN" sz="1000" u="sng" dirty="0"/>
              <a:t>-</a:t>
            </a:r>
            <a:r>
              <a:rPr kumimoji="1" lang="zh-CN" altLang="en-US" sz="1000" u="sng" dirty="0"/>
              <a:t> </a:t>
            </a:r>
            <a:r>
              <a:rPr kumimoji="1" lang="en-US" altLang="zh-CN" sz="1000" u="sng" dirty="0"/>
              <a:t>10.52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74F7F42-9F15-AE42-A891-1158C8B1F998}"/>
              </a:ext>
            </a:extLst>
          </p:cNvPr>
          <p:cNvSpPr txBox="1"/>
          <p:nvPr/>
        </p:nvSpPr>
        <p:spPr>
          <a:xfrm>
            <a:off x="7321452" y="1663955"/>
            <a:ext cx="521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u="sng" dirty="0"/>
              <a:t>15554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B3313EB5-A99B-034D-9327-782FF31F019A}"/>
              </a:ext>
            </a:extLst>
          </p:cNvPr>
          <p:cNvSpPr txBox="1"/>
          <p:nvPr/>
        </p:nvSpPr>
        <p:spPr>
          <a:xfrm>
            <a:off x="7891304" y="1663274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15562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CED49D3A-6ADC-F743-9843-12906C408ACB}"/>
              </a:ext>
            </a:extLst>
          </p:cNvPr>
          <p:cNvSpPr txBox="1"/>
          <p:nvPr/>
        </p:nvSpPr>
        <p:spPr>
          <a:xfrm>
            <a:off x="9388564" y="174899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15554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4A2BBB33-140C-9648-BE3B-F61BC013AFAA}"/>
              </a:ext>
            </a:extLst>
          </p:cNvPr>
          <p:cNvSpPr txBox="1"/>
          <p:nvPr/>
        </p:nvSpPr>
        <p:spPr>
          <a:xfrm>
            <a:off x="10004177" y="1736206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15562</a:t>
            </a:r>
          </a:p>
        </p:txBody>
      </p:sp>
      <p:cxnSp>
        <p:nvCxnSpPr>
          <p:cNvPr id="195" name="直接箭头连接符 27">
            <a:extLst>
              <a:ext uri="{FF2B5EF4-FFF2-40B4-BE49-F238E27FC236}">
                <a16:creationId xmlns:a16="http://schemas.microsoft.com/office/drawing/2014/main" id="{CB3DF38F-8F7A-1547-B2E5-42F0126BC63C}"/>
              </a:ext>
            </a:extLst>
          </p:cNvPr>
          <p:cNvCxnSpPr>
            <a:cxnSpLocks/>
            <a:stCxn id="191" idx="2"/>
            <a:endCxn id="193" idx="2"/>
          </p:cNvCxnSpPr>
          <p:nvPr/>
        </p:nvCxnSpPr>
        <p:spPr>
          <a:xfrm rot="16200000" flipH="1">
            <a:off x="8573135" y="919142"/>
            <a:ext cx="85044" cy="2067112"/>
          </a:xfrm>
          <a:prstGeom prst="bentConnector3">
            <a:avLst>
              <a:gd name="adj1" fmla="val 368802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27">
            <a:extLst>
              <a:ext uri="{FF2B5EF4-FFF2-40B4-BE49-F238E27FC236}">
                <a16:creationId xmlns:a16="http://schemas.microsoft.com/office/drawing/2014/main" id="{94B7170B-D4B2-5E47-828D-83017338F2BE}"/>
              </a:ext>
            </a:extLst>
          </p:cNvPr>
          <p:cNvCxnSpPr>
            <a:cxnSpLocks/>
            <a:stCxn id="192" idx="2"/>
            <a:endCxn id="194" idx="2"/>
          </p:cNvCxnSpPr>
          <p:nvPr/>
        </p:nvCxnSpPr>
        <p:spPr>
          <a:xfrm rot="16200000" flipH="1">
            <a:off x="9171923" y="889524"/>
            <a:ext cx="72932" cy="2112873"/>
          </a:xfrm>
          <a:prstGeom prst="bentConnector3">
            <a:avLst>
              <a:gd name="adj1" fmla="val 73337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27">
            <a:extLst>
              <a:ext uri="{FF2B5EF4-FFF2-40B4-BE49-F238E27FC236}">
                <a16:creationId xmlns:a16="http://schemas.microsoft.com/office/drawing/2014/main" id="{E4B5F58C-5996-3C4D-BFC7-6398C99F1D17}"/>
              </a:ext>
            </a:extLst>
          </p:cNvPr>
          <p:cNvCxnSpPr>
            <a:cxnSpLocks/>
            <a:stCxn id="25" idx="3"/>
            <a:endCxn id="119" idx="1"/>
          </p:cNvCxnSpPr>
          <p:nvPr/>
        </p:nvCxnSpPr>
        <p:spPr>
          <a:xfrm rot="16200000" flipH="1">
            <a:off x="3675942" y="3701280"/>
            <a:ext cx="762509" cy="3526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7">
            <a:extLst>
              <a:ext uri="{FF2B5EF4-FFF2-40B4-BE49-F238E27FC236}">
                <a16:creationId xmlns:a16="http://schemas.microsoft.com/office/drawing/2014/main" id="{10A23D52-BA22-344D-94A2-60059CF017A6}"/>
              </a:ext>
            </a:extLst>
          </p:cNvPr>
          <p:cNvCxnSpPr>
            <a:cxnSpLocks/>
            <a:stCxn id="65" idx="3"/>
            <a:endCxn id="93" idx="1"/>
          </p:cNvCxnSpPr>
          <p:nvPr/>
        </p:nvCxnSpPr>
        <p:spPr>
          <a:xfrm>
            <a:off x="4775386" y="5059219"/>
            <a:ext cx="1044834" cy="2831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7">
            <a:extLst>
              <a:ext uri="{FF2B5EF4-FFF2-40B4-BE49-F238E27FC236}">
                <a16:creationId xmlns:a16="http://schemas.microsoft.com/office/drawing/2014/main" id="{E624AB7A-8919-ED41-977A-E2AEE2A102CE}"/>
              </a:ext>
            </a:extLst>
          </p:cNvPr>
          <p:cNvCxnSpPr>
            <a:cxnSpLocks/>
            <a:stCxn id="25" idx="1"/>
            <a:endCxn id="35" idx="1"/>
          </p:cNvCxnSpPr>
          <p:nvPr/>
        </p:nvCxnSpPr>
        <p:spPr>
          <a:xfrm rot="5400000" flipH="1" flipV="1">
            <a:off x="3697548" y="2791010"/>
            <a:ext cx="523990" cy="3330741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7">
            <a:extLst>
              <a:ext uri="{FF2B5EF4-FFF2-40B4-BE49-F238E27FC236}">
                <a16:creationId xmlns:a16="http://schemas.microsoft.com/office/drawing/2014/main" id="{F99B575A-2790-4640-9D3C-F1B2FC8EBA41}"/>
              </a:ext>
            </a:extLst>
          </p:cNvPr>
          <p:cNvCxnSpPr>
            <a:cxnSpLocks/>
            <a:stCxn id="119" idx="0"/>
            <a:endCxn id="116" idx="3"/>
          </p:cNvCxnSpPr>
          <p:nvPr/>
        </p:nvCxnSpPr>
        <p:spPr>
          <a:xfrm rot="5400000" flipH="1" flipV="1">
            <a:off x="7175334" y="5240402"/>
            <a:ext cx="194128" cy="651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7">
            <a:extLst>
              <a:ext uri="{FF2B5EF4-FFF2-40B4-BE49-F238E27FC236}">
                <a16:creationId xmlns:a16="http://schemas.microsoft.com/office/drawing/2014/main" id="{335B08FD-C3AB-224E-BA11-B9DE89E9B3BF}"/>
              </a:ext>
            </a:extLst>
          </p:cNvPr>
          <p:cNvCxnSpPr>
            <a:cxnSpLocks/>
            <a:stCxn id="93" idx="3"/>
            <a:endCxn id="116" idx="2"/>
          </p:cNvCxnSpPr>
          <p:nvPr/>
        </p:nvCxnSpPr>
        <p:spPr>
          <a:xfrm flipV="1">
            <a:off x="6936727" y="5286756"/>
            <a:ext cx="361219" cy="55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7">
            <a:extLst>
              <a:ext uri="{FF2B5EF4-FFF2-40B4-BE49-F238E27FC236}">
                <a16:creationId xmlns:a16="http://schemas.microsoft.com/office/drawing/2014/main" id="{3B6943E6-78C8-924F-AD3A-E00FB277ABB3}"/>
              </a:ext>
            </a:extLst>
          </p:cNvPr>
          <p:cNvCxnSpPr>
            <a:cxnSpLocks/>
            <a:stCxn id="116" idx="1"/>
            <a:endCxn id="118" idx="2"/>
          </p:cNvCxnSpPr>
          <p:nvPr/>
        </p:nvCxnSpPr>
        <p:spPr>
          <a:xfrm rot="5400000" flipH="1" flipV="1">
            <a:off x="7658870" y="4842260"/>
            <a:ext cx="201443" cy="32287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5DF6AFE-9BC6-4C47-8B65-20BDA6C07260}"/>
              </a:ext>
            </a:extLst>
          </p:cNvPr>
          <p:cNvSpPr txBox="1"/>
          <p:nvPr/>
        </p:nvSpPr>
        <p:spPr>
          <a:xfrm>
            <a:off x="7552851" y="38261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 – 10.12</a:t>
            </a:r>
            <a:endParaRPr kumimoji="1" lang="zh-CN" altLang="en-US" sz="1000" u="sng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4CC32578-439B-5742-989C-9558E1347309}"/>
              </a:ext>
            </a:extLst>
          </p:cNvPr>
          <p:cNvSpPr txBox="1"/>
          <p:nvPr/>
        </p:nvSpPr>
        <p:spPr>
          <a:xfrm>
            <a:off x="5721202" y="3787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webapi</a:t>
            </a:r>
          </a:p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查询接口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B2CFB679-453C-0848-AFDF-21F2BCDBE4D9}"/>
              </a:ext>
            </a:extLst>
          </p:cNvPr>
          <p:cNvSpPr txBox="1"/>
          <p:nvPr/>
        </p:nvSpPr>
        <p:spPr>
          <a:xfrm>
            <a:off x="7660367" y="44563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查询接口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345AEA11-527F-6F47-A4D3-F2C11799327F}"/>
              </a:ext>
            </a:extLst>
          </p:cNvPr>
          <p:cNvSpPr txBox="1"/>
          <p:nvPr/>
        </p:nvSpPr>
        <p:spPr>
          <a:xfrm>
            <a:off x="6324828" y="588412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初始化命令接口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A368A13F-6341-8F44-8857-C4C076A8E5D1}"/>
              </a:ext>
            </a:extLst>
          </p:cNvPr>
          <p:cNvSpPr txBox="1"/>
          <p:nvPr/>
        </p:nvSpPr>
        <p:spPr>
          <a:xfrm>
            <a:off x="7582100" y="539044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本地文件映射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03B0124-5C75-C84D-B67E-D0BC397EB1BE}"/>
              </a:ext>
            </a:extLst>
          </p:cNvPr>
          <p:cNvSpPr txBox="1"/>
          <p:nvPr/>
        </p:nvSpPr>
        <p:spPr>
          <a:xfrm>
            <a:off x="5885405" y="50732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实时行情接收服务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2C4DA51C-C73A-A249-8C4A-C41D4525A082}"/>
              </a:ext>
            </a:extLst>
          </p:cNvPr>
          <p:cNvSpPr txBox="1"/>
          <p:nvPr/>
        </p:nvSpPr>
        <p:spPr>
          <a:xfrm>
            <a:off x="4980673" y="48750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</a:t>
            </a:r>
          </a:p>
        </p:txBody>
      </p:sp>
    </p:spTree>
    <p:extLst>
      <p:ext uri="{BB962C8B-B14F-4D97-AF65-F5344CB8AC3E}">
        <p14:creationId xmlns:p14="http://schemas.microsoft.com/office/powerpoint/2010/main" val="24450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: 圆角 157">
            <a:extLst>
              <a:ext uri="{FF2B5EF4-FFF2-40B4-BE49-F238E27FC236}">
                <a16:creationId xmlns:a16="http://schemas.microsoft.com/office/drawing/2014/main" id="{2A3389EE-7A07-4D49-B7D4-96626D584E74}"/>
              </a:ext>
            </a:extLst>
          </p:cNvPr>
          <p:cNvSpPr/>
          <p:nvPr/>
        </p:nvSpPr>
        <p:spPr>
          <a:xfrm>
            <a:off x="8239128" y="3753892"/>
            <a:ext cx="2878836" cy="2306723"/>
          </a:xfrm>
          <a:prstGeom prst="roundRect">
            <a:avLst>
              <a:gd name="adj" fmla="val 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4245976" y="4272695"/>
            <a:ext cx="3460849" cy="1740647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5191209" y="2233183"/>
            <a:ext cx="2414868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400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数币行情服务 </a:t>
            </a:r>
            <a:r>
              <a:rPr lang="en-US" altLang="zh-CN" sz="1400" b="1" u="sng" dirty="0"/>
              <a:t>–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dataset service v1.0</a:t>
            </a:r>
            <a:endParaRPr lang="zh-CN" altLang="en-US" sz="1400" b="1" u="sng" dirty="0"/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5572782" y="2537984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558" y="1144010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rot="5400000">
            <a:off x="5687304" y="1923469"/>
            <a:ext cx="957280" cy="271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16200000" flipH="1">
            <a:off x="5958460" y="3128635"/>
            <a:ext cx="592096" cy="4488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6370011" y="149612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5210017" y="2246277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aliyun.JP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4699329" y="4661620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6301819" y="3649123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5300864" y="5149334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1"/>
            <a:endCxn id="59" idx="3"/>
          </p:cNvCxnSpPr>
          <p:nvPr/>
        </p:nvCxnSpPr>
        <p:spPr>
          <a:xfrm rot="10800000" flipV="1">
            <a:off x="5970096" y="5002463"/>
            <a:ext cx="799832" cy="3140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0"/>
            <a:endCxn id="25" idx="4"/>
          </p:cNvCxnSpPr>
          <p:nvPr/>
        </p:nvCxnSpPr>
        <p:spPr>
          <a:xfrm rot="16200000" flipV="1">
            <a:off x="5314924" y="4828777"/>
            <a:ext cx="305377" cy="3357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4346683" y="4324326"/>
            <a:ext cx="817853" cy="2462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 – 10.20</a:t>
            </a:r>
            <a:endParaRPr kumimoji="1" lang="zh-CN" altLang="en-US" sz="1000" u="sng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6769928" y="4807025"/>
            <a:ext cx="710821" cy="390877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 rot="16200000" flipH="1">
            <a:off x="6371108" y="4052793"/>
            <a:ext cx="862071" cy="6463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4E7E7A7-99DD-EF49-B6D8-5508AA230CC8}"/>
              </a:ext>
            </a:extLst>
          </p:cNvPr>
          <p:cNvGrpSpPr/>
          <p:nvPr/>
        </p:nvGrpSpPr>
        <p:grpSpPr>
          <a:xfrm>
            <a:off x="6884728" y="2576946"/>
            <a:ext cx="483853" cy="367999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40" name="流程图: 磁盘 200">
              <a:extLst>
                <a:ext uri="{FF2B5EF4-FFF2-40B4-BE49-F238E27FC236}">
                  <a16:creationId xmlns:a16="http://schemas.microsoft.com/office/drawing/2014/main" id="{3403C78F-A11E-0247-9627-9EE0E0942BFB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B78DF9F-E497-A64D-8CD4-3E23C28787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25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4B785107-918A-824D-8B8B-14059527D2A3}"/>
              </a:ext>
            </a:extLst>
          </p:cNvPr>
          <p:cNvCxnSpPr>
            <a:cxnSpLocks/>
            <a:stCxn id="54" idx="3"/>
            <a:endCxn id="140" idx="2"/>
          </p:cNvCxnSpPr>
          <p:nvPr/>
        </p:nvCxnSpPr>
        <p:spPr>
          <a:xfrm flipV="1">
            <a:off x="6487353" y="2760946"/>
            <a:ext cx="397375" cy="365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881699E-A9EF-4643-B2BF-A5522F27251B}"/>
              </a:ext>
            </a:extLst>
          </p:cNvPr>
          <p:cNvSpPr txBox="1"/>
          <p:nvPr/>
        </p:nvSpPr>
        <p:spPr>
          <a:xfrm>
            <a:off x="6891366" y="2309413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缓存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5727310" y="329588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 </a:t>
            </a:r>
          </a:p>
          <a:p>
            <a:pPr algn="ctr"/>
            <a:r>
              <a:rPr kumimoji="1" lang="en-US" altLang="zh-CN" sz="1000" dirty="0"/>
              <a:t>&lt; push &gt; </a:t>
            </a:r>
            <a:endParaRPr kumimoji="1" lang="zh-CN" altLang="en-US" sz="10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5459916" y="1776143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cxnSp>
        <p:nvCxnSpPr>
          <p:cNvPr id="89" name="直接箭头连接符 27">
            <a:extLst>
              <a:ext uri="{FF2B5EF4-FFF2-40B4-BE49-F238E27FC236}">
                <a16:creationId xmlns:a16="http://schemas.microsoft.com/office/drawing/2014/main" id="{8174D7C6-A0BB-EC49-AE6F-74FEA3E45683}"/>
              </a:ext>
            </a:extLst>
          </p:cNvPr>
          <p:cNvCxnSpPr>
            <a:cxnSpLocks/>
            <a:stCxn id="140" idx="3"/>
            <a:endCxn id="29" idx="3"/>
          </p:cNvCxnSpPr>
          <p:nvPr/>
        </p:nvCxnSpPr>
        <p:spPr>
          <a:xfrm rot="5400000">
            <a:off x="6465319" y="3135703"/>
            <a:ext cx="852094" cy="470578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6A2780E-99D2-AE47-916C-B88EA9D4FAC5}"/>
              </a:ext>
            </a:extLst>
          </p:cNvPr>
          <p:cNvSpPr txBox="1"/>
          <p:nvPr/>
        </p:nvSpPr>
        <p:spPr>
          <a:xfrm>
            <a:off x="6487890" y="5193387"/>
            <a:ext cx="521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u="sng" dirty="0"/>
              <a:t>15554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58A82B-0EE5-EE42-85F0-CE76AFF8EC37}"/>
              </a:ext>
            </a:extLst>
          </p:cNvPr>
          <p:cNvSpPr txBox="1"/>
          <p:nvPr/>
        </p:nvSpPr>
        <p:spPr>
          <a:xfrm>
            <a:off x="7057742" y="5192706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15562</a:t>
            </a:r>
          </a:p>
        </p:txBody>
      </p:sp>
      <p:sp>
        <p:nvSpPr>
          <p:cNvPr id="110" name="矩形: 圆角 157">
            <a:extLst>
              <a:ext uri="{FF2B5EF4-FFF2-40B4-BE49-F238E27FC236}">
                <a16:creationId xmlns:a16="http://schemas.microsoft.com/office/drawing/2014/main" id="{9BA98202-DBE6-7743-B3CD-5616640AC238}"/>
              </a:ext>
            </a:extLst>
          </p:cNvPr>
          <p:cNvSpPr/>
          <p:nvPr/>
        </p:nvSpPr>
        <p:spPr>
          <a:xfrm>
            <a:off x="8552004" y="4162447"/>
            <a:ext cx="2226425" cy="619964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499DDEB-8A07-4C41-A316-5BD68870B423}"/>
              </a:ext>
            </a:extLst>
          </p:cNvPr>
          <p:cNvGrpSpPr/>
          <p:nvPr/>
        </p:nvGrpSpPr>
        <p:grpSpPr>
          <a:xfrm>
            <a:off x="10003309" y="5016134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16" name="流程图: 磁盘 200">
              <a:extLst>
                <a:ext uri="{FF2B5EF4-FFF2-40B4-BE49-F238E27FC236}">
                  <a16:creationId xmlns:a16="http://schemas.microsoft.com/office/drawing/2014/main" id="{42E662CE-29DC-9145-B41E-53CE973A7E96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410B9AF-5711-7943-AC39-9233365E36A3}"/>
                </a:ext>
              </a:extLst>
            </p:cNvPr>
            <p:cNvSpPr txBox="1"/>
            <p:nvPr/>
          </p:nvSpPr>
          <p:spPr>
            <a:xfrm>
              <a:off x="4778603" y="4264815"/>
              <a:ext cx="461641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ohlcv</a:t>
              </a:r>
            </a:p>
          </p:txBody>
        </p:sp>
      </p:grpSp>
      <p:sp>
        <p:nvSpPr>
          <p:cNvPr id="93" name="矩形: 圆角 157">
            <a:extLst>
              <a:ext uri="{FF2B5EF4-FFF2-40B4-BE49-F238E27FC236}">
                <a16:creationId xmlns:a16="http://schemas.microsoft.com/office/drawing/2014/main" id="{6539FF7C-B611-5D44-905D-18172FAA75DB}"/>
              </a:ext>
            </a:extLst>
          </p:cNvPr>
          <p:cNvSpPr/>
          <p:nvPr/>
        </p:nvSpPr>
        <p:spPr>
          <a:xfrm>
            <a:off x="8525583" y="5103270"/>
            <a:ext cx="1116507" cy="364674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dataset-service</a:t>
            </a:r>
            <a:endParaRPr lang="zh-CN" altLang="en-US" sz="900" b="1" dirty="0"/>
          </a:p>
        </p:txBody>
      </p:sp>
      <p:sp>
        <p:nvSpPr>
          <p:cNvPr id="119" name="矩形: 圆角 157">
            <a:extLst>
              <a:ext uri="{FF2B5EF4-FFF2-40B4-BE49-F238E27FC236}">
                <a16:creationId xmlns:a16="http://schemas.microsoft.com/office/drawing/2014/main" id="{13AA501C-EB40-7E42-9430-11BFD573551E}"/>
              </a:ext>
            </a:extLst>
          </p:cNvPr>
          <p:cNvSpPr/>
          <p:nvPr/>
        </p:nvSpPr>
        <p:spPr>
          <a:xfrm>
            <a:off x="8525582" y="5606466"/>
            <a:ext cx="225284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dataset-cli</a:t>
            </a:r>
            <a:endParaRPr lang="zh-CN" altLang="en-US" sz="900" b="1" dirty="0"/>
          </a:p>
        </p:txBody>
      </p: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946" y="5690358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8330277" y="3955293"/>
            <a:ext cx="753559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KSeeker</a:t>
            </a:r>
            <a:endParaRPr lang="zh-CN" altLang="en-US" sz="900" b="1" dirty="0"/>
          </a:p>
        </p:txBody>
      </p:sp>
      <p:sp>
        <p:nvSpPr>
          <p:cNvPr id="118" name="矩形: 圆角 157">
            <a:extLst>
              <a:ext uri="{FF2B5EF4-FFF2-40B4-BE49-F238E27FC236}">
                <a16:creationId xmlns:a16="http://schemas.microsoft.com/office/drawing/2014/main" id="{24B1D4BD-8A13-BB4C-9A3F-29D1FF152173}"/>
              </a:ext>
            </a:extLst>
          </p:cNvPr>
          <p:cNvSpPr/>
          <p:nvPr/>
        </p:nvSpPr>
        <p:spPr>
          <a:xfrm>
            <a:off x="10258214" y="4481547"/>
            <a:ext cx="73635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get_data()</a:t>
            </a:r>
            <a:endParaRPr lang="zh-CN" altLang="en-US" sz="900" b="1" dirty="0"/>
          </a:p>
        </p:txBody>
      </p:sp>
      <p:cxnSp>
        <p:nvCxnSpPr>
          <p:cNvPr id="198" name="直接箭头连接符 27">
            <a:extLst>
              <a:ext uri="{FF2B5EF4-FFF2-40B4-BE49-F238E27FC236}">
                <a16:creationId xmlns:a16="http://schemas.microsoft.com/office/drawing/2014/main" id="{E4B5F58C-5996-3C4D-BFC7-6398C99F1D17}"/>
              </a:ext>
            </a:extLst>
          </p:cNvPr>
          <p:cNvCxnSpPr>
            <a:cxnSpLocks/>
            <a:stCxn id="25" idx="3"/>
            <a:endCxn id="119" idx="1"/>
          </p:cNvCxnSpPr>
          <p:nvPr/>
        </p:nvCxnSpPr>
        <p:spPr>
          <a:xfrm rot="16200000" flipH="1">
            <a:off x="6381305" y="3644525"/>
            <a:ext cx="762509" cy="3526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7">
            <a:extLst>
              <a:ext uri="{FF2B5EF4-FFF2-40B4-BE49-F238E27FC236}">
                <a16:creationId xmlns:a16="http://schemas.microsoft.com/office/drawing/2014/main" id="{10A23D52-BA22-344D-94A2-60059CF017A6}"/>
              </a:ext>
            </a:extLst>
          </p:cNvPr>
          <p:cNvCxnSpPr>
            <a:cxnSpLocks/>
            <a:stCxn id="65" idx="3"/>
            <a:endCxn id="93" idx="1"/>
          </p:cNvCxnSpPr>
          <p:nvPr/>
        </p:nvCxnSpPr>
        <p:spPr>
          <a:xfrm>
            <a:off x="7480749" y="5002464"/>
            <a:ext cx="1044834" cy="2831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7">
            <a:extLst>
              <a:ext uri="{FF2B5EF4-FFF2-40B4-BE49-F238E27FC236}">
                <a16:creationId xmlns:a16="http://schemas.microsoft.com/office/drawing/2014/main" id="{E624AB7A-8919-ED41-977A-E2AEE2A102CE}"/>
              </a:ext>
            </a:extLst>
          </p:cNvPr>
          <p:cNvCxnSpPr>
            <a:cxnSpLocks/>
            <a:stCxn id="25" idx="1"/>
            <a:endCxn id="35" idx="1"/>
          </p:cNvCxnSpPr>
          <p:nvPr/>
        </p:nvCxnSpPr>
        <p:spPr>
          <a:xfrm rot="5400000" flipH="1" flipV="1">
            <a:off x="6402911" y="2734255"/>
            <a:ext cx="523990" cy="33307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7">
            <a:extLst>
              <a:ext uri="{FF2B5EF4-FFF2-40B4-BE49-F238E27FC236}">
                <a16:creationId xmlns:a16="http://schemas.microsoft.com/office/drawing/2014/main" id="{F99B575A-2790-4640-9D3C-F1B2FC8EBA41}"/>
              </a:ext>
            </a:extLst>
          </p:cNvPr>
          <p:cNvCxnSpPr>
            <a:cxnSpLocks/>
            <a:stCxn id="119" idx="0"/>
            <a:endCxn id="116" idx="3"/>
          </p:cNvCxnSpPr>
          <p:nvPr/>
        </p:nvCxnSpPr>
        <p:spPr>
          <a:xfrm rot="5400000" flipH="1" flipV="1">
            <a:off x="9864932" y="5167882"/>
            <a:ext cx="225658" cy="651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7">
            <a:extLst>
              <a:ext uri="{FF2B5EF4-FFF2-40B4-BE49-F238E27FC236}">
                <a16:creationId xmlns:a16="http://schemas.microsoft.com/office/drawing/2014/main" id="{335B08FD-C3AB-224E-BA11-B9DE89E9B3BF}"/>
              </a:ext>
            </a:extLst>
          </p:cNvPr>
          <p:cNvCxnSpPr>
            <a:cxnSpLocks/>
            <a:stCxn id="93" idx="3"/>
            <a:endCxn id="116" idx="2"/>
          </p:cNvCxnSpPr>
          <p:nvPr/>
        </p:nvCxnSpPr>
        <p:spPr>
          <a:xfrm flipV="1">
            <a:off x="9642090" y="5198471"/>
            <a:ext cx="361219" cy="87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7">
            <a:extLst>
              <a:ext uri="{FF2B5EF4-FFF2-40B4-BE49-F238E27FC236}">
                <a16:creationId xmlns:a16="http://schemas.microsoft.com/office/drawing/2014/main" id="{3B6943E6-78C8-924F-AD3A-E00FB277ABB3}"/>
              </a:ext>
            </a:extLst>
          </p:cNvPr>
          <p:cNvCxnSpPr>
            <a:cxnSpLocks/>
            <a:stCxn id="116" idx="1"/>
            <a:endCxn id="118" idx="2"/>
          </p:cNvCxnSpPr>
          <p:nvPr/>
        </p:nvCxnSpPr>
        <p:spPr>
          <a:xfrm rot="5400000" flipH="1" flipV="1">
            <a:off x="10379998" y="4769740"/>
            <a:ext cx="169913" cy="32287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5DF6AFE-9BC6-4C47-8B65-20BDA6C07260}"/>
              </a:ext>
            </a:extLst>
          </p:cNvPr>
          <p:cNvSpPr txBox="1"/>
          <p:nvPr/>
        </p:nvSpPr>
        <p:spPr>
          <a:xfrm>
            <a:off x="10258214" y="3769357"/>
            <a:ext cx="817853" cy="2462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 – 10.12</a:t>
            </a:r>
            <a:endParaRPr kumimoji="1" lang="zh-CN" altLang="en-US" sz="1000" u="sng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4CC32578-439B-5742-989C-9558E1347309}"/>
              </a:ext>
            </a:extLst>
          </p:cNvPr>
          <p:cNvSpPr txBox="1"/>
          <p:nvPr/>
        </p:nvSpPr>
        <p:spPr>
          <a:xfrm>
            <a:off x="7606077" y="3793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webapi</a:t>
            </a:r>
          </a:p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查询接口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B2CFB679-453C-0848-AFDF-21F2BCDBE4D9}"/>
              </a:ext>
            </a:extLst>
          </p:cNvPr>
          <p:cNvSpPr txBox="1"/>
          <p:nvPr/>
        </p:nvSpPr>
        <p:spPr>
          <a:xfrm>
            <a:off x="10314142" y="4406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查询接口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345AEA11-527F-6F47-A4D3-F2C11799327F}"/>
              </a:ext>
            </a:extLst>
          </p:cNvPr>
          <p:cNvSpPr txBox="1"/>
          <p:nvPr/>
        </p:nvSpPr>
        <p:spPr>
          <a:xfrm>
            <a:off x="9030191" y="5827367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初始化命令接口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A368A13F-6341-8F44-8857-C4C076A8E5D1}"/>
              </a:ext>
            </a:extLst>
          </p:cNvPr>
          <p:cNvSpPr txBox="1"/>
          <p:nvPr/>
        </p:nvSpPr>
        <p:spPr>
          <a:xfrm>
            <a:off x="10320015" y="528487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本地文件映射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03B0124-5C75-C84D-B67E-D0BC397EB1BE}"/>
              </a:ext>
            </a:extLst>
          </p:cNvPr>
          <p:cNvSpPr txBox="1"/>
          <p:nvPr/>
        </p:nvSpPr>
        <p:spPr>
          <a:xfrm>
            <a:off x="8527560" y="498452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实时行情接收服务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2C4DA51C-C73A-A249-8C4A-C41D4525A082}"/>
              </a:ext>
            </a:extLst>
          </p:cNvPr>
          <p:cNvSpPr txBox="1"/>
          <p:nvPr/>
        </p:nvSpPr>
        <p:spPr>
          <a:xfrm>
            <a:off x="7686036" y="481828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EFF1641-B4A3-1D4C-B3CD-524B21635BE6}"/>
              </a:ext>
            </a:extLst>
          </p:cNvPr>
          <p:cNvSpPr txBox="1"/>
          <p:nvPr/>
        </p:nvSpPr>
        <p:spPr>
          <a:xfrm>
            <a:off x="6252249" y="557591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行情初始化</a:t>
            </a:r>
            <a:r>
              <a:rPr kumimoji="1"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pull</a:t>
            </a:r>
            <a:endParaRPr kumimoji="1" lang="zh-CN" altLang="en-US" sz="9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8889CA0-5B86-7C46-890E-C1EFB2E5C799}"/>
              </a:ext>
            </a:extLst>
          </p:cNvPr>
          <p:cNvSpPr txBox="1"/>
          <p:nvPr/>
        </p:nvSpPr>
        <p:spPr>
          <a:xfrm>
            <a:off x="6091352" y="49010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5788BE3-075A-0B46-9A11-EB335D2FC73F}"/>
              </a:ext>
            </a:extLst>
          </p:cNvPr>
          <p:cNvSpPr txBox="1"/>
          <p:nvPr/>
        </p:nvSpPr>
        <p:spPr>
          <a:xfrm>
            <a:off x="6891366" y="3279948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 </a:t>
            </a:r>
          </a:p>
          <a:p>
            <a:pPr algn="ctr"/>
            <a:r>
              <a:rPr kumimoji="1" lang="en-US" altLang="zh-CN" sz="1000" dirty="0"/>
              <a:t>&lt; padding &gt; </a:t>
            </a:r>
            <a:endParaRPr kumimoji="1" lang="zh-CN" altLang="en-US" sz="1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669E01-9CDD-5741-B124-DCF1A4D0552C}"/>
              </a:ext>
            </a:extLst>
          </p:cNvPr>
          <p:cNvSpPr txBox="1"/>
          <p:nvPr/>
        </p:nvSpPr>
        <p:spPr>
          <a:xfrm>
            <a:off x="7057742" y="852409"/>
            <a:ext cx="490711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初始化数据集 </a:t>
            </a:r>
            <a:r>
              <a:rPr lang="en" altLang="zh-CN" sz="900">
                <a:latin typeface="Ayuthaya" pitchFamily="2" charset="-34"/>
                <a:ea typeface="Ayuthaya" pitchFamily="2" charset="-34"/>
                <a:cs typeface="Ayuthaya" pitchFamily="2" charset="-34"/>
              </a:rPr>
              <a:t>ohlcv</a:t>
            </a:r>
            <a:endParaRPr lang="en" altLang="zh-CN" sz="900" i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900" i="1">
                <a:latin typeface="Ayuthaya" pitchFamily="2" charset="-34"/>
                <a:ea typeface="Ayuthaya" pitchFamily="2" charset="-34"/>
                <a:cs typeface="Ayuthaya" pitchFamily="2" charset="-34"/>
              </a:rPr>
              <a:t>python -m elabs.dataset.dataset init_dataset &lt;ohlcv&gt;</a:t>
            </a:r>
          </a:p>
          <a:p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初始化本地行情数据集文件</a:t>
            </a:r>
            <a:endParaRPr lang="en" altLang="zh-CN" sz="900" i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900" i="1">
                <a:latin typeface="Ayuthaya" pitchFamily="2" charset="-34"/>
                <a:ea typeface="Ayuthaya" pitchFamily="2" charset="-34"/>
                <a:cs typeface="Ayuthaya" pitchFamily="2" charset="-34"/>
              </a:rPr>
              <a:t>python -m elabs.dataset.dataset init_file &lt;ohlcv&gt;</a:t>
            </a:r>
          </a:p>
          <a:p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 同步数据集 </a:t>
            </a:r>
            <a:r>
              <a:rPr lang="en" altLang="zh-CN" sz="900">
                <a:latin typeface="Ayuthaya" pitchFamily="2" charset="-34"/>
                <a:ea typeface="Ayuthaya" pitchFamily="2" charset="-34"/>
                <a:cs typeface="Ayuthaya" pitchFamily="2" charset="-34"/>
              </a:rPr>
              <a:t>:</a:t>
            </a:r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从</a:t>
            </a:r>
            <a:r>
              <a:rPr lang="en" altLang="zh-CN" sz="900">
                <a:latin typeface="Ayuthaya" pitchFamily="2" charset="-34"/>
                <a:ea typeface="Ayuthaya" pitchFamily="2" charset="-34"/>
                <a:cs typeface="Ayuthaya" pitchFamily="2" charset="-34"/>
              </a:rPr>
              <a:t>db</a:t>
            </a:r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直接拉取行情数据到本地数据集文件</a:t>
            </a:r>
            <a:endParaRPr lang="en" altLang="zh-CN" sz="900" i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900" i="1">
                <a:latin typeface="Ayuthaya" pitchFamily="2" charset="-34"/>
                <a:ea typeface="Ayuthaya" pitchFamily="2" charset="-34"/>
                <a:cs typeface="Ayuthaya" pitchFamily="2" charset="-34"/>
              </a:rPr>
              <a:t>python -m elabs.dataset.dataset pull_data_par &lt;ohlcv&gt; --workers=50</a:t>
            </a:r>
          </a:p>
          <a:p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启动数据集同步服务</a:t>
            </a:r>
            <a:endParaRPr lang="en" altLang="zh-CN" sz="900" i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900" i="1">
                <a:latin typeface="Ayuthaya" pitchFamily="2" charset="-34"/>
                <a:ea typeface="Ayuthaya" pitchFamily="2" charset="-34"/>
                <a:cs typeface="Ayuthaya" pitchFamily="2" charset="-34"/>
              </a:rPr>
              <a:t>python -m elabs.dataset.dataset-service run &lt;ohlcv&gt;</a:t>
            </a:r>
          </a:p>
          <a:p>
            <a:endParaRPr kumimoji="1" lang="zh-CN" altLang="en-US" sz="900">
              <a:latin typeface="Ayuthaya" pitchFamily="2" charset="-34"/>
              <a:ea typeface="FangSong" panose="02010609060101010101" pitchFamily="49" charset="-122"/>
              <a:cs typeface="Ayuthaya" pitchFamily="2" charset="-3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D3137D-DD64-984C-B70D-7AA85FB66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70" y="1381493"/>
            <a:ext cx="3622211" cy="1931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BA0652-ADB7-044B-9672-C353092D3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259" y="3606551"/>
            <a:ext cx="2715152" cy="3105857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C93E6532-5A4D-FE4F-BB48-C03FC5E4884A}"/>
              </a:ext>
            </a:extLst>
          </p:cNvPr>
          <p:cNvSpPr txBox="1"/>
          <p:nvPr/>
        </p:nvSpPr>
        <p:spPr>
          <a:xfrm>
            <a:off x="2220462" y="3507671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ohlcv_profile.json</a:t>
            </a:r>
            <a:endParaRPr kumimoji="1" lang="zh-CN" altLang="en-US" sz="1000" u="sng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6ABF067-247D-3F4B-95B5-61AA2EA940EB}"/>
              </a:ext>
            </a:extLst>
          </p:cNvPr>
          <p:cNvSpPr txBox="1"/>
          <p:nvPr/>
        </p:nvSpPr>
        <p:spPr>
          <a:xfrm>
            <a:off x="2315788" y="1157489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dataset.json</a:t>
            </a:r>
            <a:endParaRPr kumimoji="1" lang="zh-CN" altLang="en-US" sz="1000" u="sng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22596-A8F4-8A46-9485-D86274F6423A}"/>
              </a:ext>
            </a:extLst>
          </p:cNvPr>
          <p:cNvSpPr txBox="1"/>
          <p:nvPr/>
        </p:nvSpPr>
        <p:spPr>
          <a:xfrm>
            <a:off x="8195623" y="2509928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200" b="1">
                <a:latin typeface="Ayuthaya" pitchFamily="2" charset="-34"/>
                <a:cs typeface="Ayuthaya" pitchFamily="2" charset="-34"/>
              </a:rPr>
              <a:t>行情统一接收、存储和请求服务</a:t>
            </a:r>
            <a:endParaRPr kumimoji="1" lang="en-US" altLang="zh-CN" sz="1200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200" b="1">
                <a:latin typeface="Ayuthaya" pitchFamily="2" charset="-34"/>
                <a:cs typeface="Ayuthaya" pitchFamily="2" charset="-34"/>
              </a:rPr>
              <a:t>开放的行情数据集接入的标准</a:t>
            </a:r>
            <a:endParaRPr kumimoji="1" lang="en-US" altLang="zh-CN" sz="1200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200" b="1">
                <a:latin typeface="Ayuthaya" pitchFamily="2" charset="-34"/>
                <a:cs typeface="Ayuthaya" pitchFamily="2" charset="-34"/>
              </a:rPr>
              <a:t>支持多并发行情查询</a:t>
            </a:r>
          </a:p>
        </p:txBody>
      </p:sp>
    </p:spTree>
    <p:extLst>
      <p:ext uri="{BB962C8B-B14F-4D97-AF65-F5344CB8AC3E}">
        <p14:creationId xmlns:p14="http://schemas.microsoft.com/office/powerpoint/2010/main" val="15428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C2586-C5BD-524D-BB17-7FDED997730D}"/>
              </a:ext>
            </a:extLst>
          </p:cNvPr>
          <p:cNvSpPr/>
          <p:nvPr/>
        </p:nvSpPr>
        <p:spPr>
          <a:xfrm>
            <a:off x="3700311" y="3296412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70054C6-0026-1D42-A687-34F01F491D16}"/>
              </a:ext>
            </a:extLst>
          </p:cNvPr>
          <p:cNvSpPr/>
          <p:nvPr/>
        </p:nvSpPr>
        <p:spPr>
          <a:xfrm>
            <a:off x="3836328" y="3163824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15555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AF9419-83EF-3A45-9EEB-67B48B80C0CB}"/>
              </a:ext>
            </a:extLst>
          </p:cNvPr>
          <p:cNvSpPr/>
          <p:nvPr/>
        </p:nvSpPr>
        <p:spPr>
          <a:xfrm>
            <a:off x="3829680" y="378395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AC40F-BE3C-1748-86BA-977993C33D1D}"/>
              </a:ext>
            </a:extLst>
          </p:cNvPr>
          <p:cNvSpPr/>
          <p:nvPr/>
        </p:nvSpPr>
        <p:spPr>
          <a:xfrm>
            <a:off x="3929121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>
                <a:solidFill>
                  <a:schemeClr val="dk1"/>
                </a:solidFill>
              </a:rPr>
              <a:t>MARKET</a:t>
            </a:r>
            <a:endParaRPr kumimoji="1" lang="zh-CN" altLang="en-US" sz="1200" b="1">
              <a:solidFill>
                <a:schemeClr val="dk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3321D6-2655-2240-B32F-AECC792B7B08}"/>
              </a:ext>
            </a:extLst>
          </p:cNvPr>
          <p:cNvSpPr/>
          <p:nvPr/>
        </p:nvSpPr>
        <p:spPr>
          <a:xfrm>
            <a:off x="3490209" y="1493545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15558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1641216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TRADE</a:t>
            </a:r>
            <a:endParaRPr kumimoji="1" lang="zh-CN" altLang="en-US" sz="1200" b="1"/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38F66C27-E609-6E4A-8F17-80165E3EDFF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3713707" y="2319970"/>
            <a:ext cx="1259084" cy="428625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3B3A02C-5458-234C-A5A2-3C1DDC49AF96}"/>
              </a:ext>
            </a:extLst>
          </p:cNvPr>
          <p:cNvSpPr/>
          <p:nvPr/>
        </p:nvSpPr>
        <p:spPr>
          <a:xfrm>
            <a:off x="1826118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IDC</a:t>
            </a:r>
            <a:endParaRPr kumimoji="1" lang="zh-CN" altLang="en-US"/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39C3-D861-5F44-9164-EA0432171AC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2988686" y="3928556"/>
            <a:ext cx="1013030" cy="125417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E49D864-08B4-C249-9E2E-F52A21FE224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898097" y="1626132"/>
            <a:ext cx="592113" cy="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3827B10D-BCDB-BD47-8DA4-2F56EC211EBA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rot="10800000">
            <a:off x="2269656" y="1904740"/>
            <a:ext cx="1560024" cy="201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9EBB3C4A-DDED-8B46-BB47-3889ACF86DEC}"/>
              </a:ext>
            </a:extLst>
          </p:cNvPr>
          <p:cNvCxnSpPr>
            <a:cxnSpLocks/>
            <a:stCxn id="8" idx="3"/>
            <a:endCxn id="6" idx="3"/>
          </p:cNvCxnSpPr>
          <p:nvPr/>
        </p:nvCxnSpPr>
        <p:spPr>
          <a:xfrm flipH="1">
            <a:off x="4421544" y="1626134"/>
            <a:ext cx="764457" cy="1670278"/>
          </a:xfrm>
          <a:prstGeom prst="bentConnector3">
            <a:avLst>
              <a:gd name="adj1" fmla="val -299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95F4545-D00A-D249-9413-6C156718D5F0}"/>
              </a:ext>
            </a:extLst>
          </p:cNvPr>
          <p:cNvCxnSpPr>
            <a:cxnSpLocks/>
            <a:stCxn id="19" idx="1"/>
            <a:endCxn id="6" idx="1"/>
          </p:cNvCxnSpPr>
          <p:nvPr/>
        </p:nvCxnSpPr>
        <p:spPr>
          <a:xfrm rot="10800000" flipH="1">
            <a:off x="1826118" y="3296413"/>
            <a:ext cx="2010210" cy="2214061"/>
          </a:xfrm>
          <a:prstGeom prst="bentConnector3">
            <a:avLst>
              <a:gd name="adj1" fmla="val -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E91682-25D8-B64C-9BC7-3FFCAEA20E2F}"/>
              </a:ext>
            </a:extLst>
          </p:cNvPr>
          <p:cNvSpPr/>
          <p:nvPr/>
        </p:nvSpPr>
        <p:spPr>
          <a:xfrm>
            <a:off x="4414896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OFFICE</a:t>
            </a:r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16200000" flipH="1">
            <a:off x="4283075" y="3888341"/>
            <a:ext cx="1013030" cy="133460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4AFC12C-BD40-A345-8173-F43BA1C880DD}"/>
              </a:ext>
            </a:extLst>
          </p:cNvPr>
          <p:cNvSpPr/>
          <p:nvPr/>
        </p:nvSpPr>
        <p:spPr>
          <a:xfrm>
            <a:off x="7702770" y="3939398"/>
            <a:ext cx="1440601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MANAGER</a:t>
            </a:r>
            <a:endParaRPr kumimoji="1" lang="zh-CN" altLang="en-US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C6A758B8-64E9-4343-9B96-3CA8B29B4A8E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4414896" y="3916540"/>
            <a:ext cx="3287874" cy="301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76E623-E5AE-694F-88C1-D52D3B2E0E22}"/>
              </a:ext>
            </a:extLst>
          </p:cNvPr>
          <p:cNvCxnSpPr>
            <a:cxnSpLocks/>
            <a:stCxn id="45" idx="3"/>
            <a:endCxn id="6" idx="3"/>
          </p:cNvCxnSpPr>
          <p:nvPr/>
        </p:nvCxnSpPr>
        <p:spPr>
          <a:xfrm flipH="1" flipV="1">
            <a:off x="4421544" y="3296412"/>
            <a:ext cx="2077344" cy="2214061"/>
          </a:xfrm>
          <a:prstGeom prst="bentConnector3">
            <a:avLst>
              <a:gd name="adj1" fmla="val -110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02D02CF8-717A-AD4D-8F08-5548C24AF8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948136" y="3603152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D6F4F3E-AF34-BB4B-9780-A4A94EFBAC42}"/>
              </a:ext>
            </a:extLst>
          </p:cNvPr>
          <p:cNvSpPr txBox="1"/>
          <p:nvPr/>
        </p:nvSpPr>
        <p:spPr>
          <a:xfrm>
            <a:off x="1772711" y="26486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A438E-02C0-7842-9AB2-637A70347BF2}"/>
              </a:ext>
            </a:extLst>
          </p:cNvPr>
          <p:cNvSpPr txBox="1"/>
          <p:nvPr/>
        </p:nvSpPr>
        <p:spPr>
          <a:xfrm>
            <a:off x="1184696" y="47148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B3EE2D9-34F7-754B-9AB3-905395CF9C20}"/>
              </a:ext>
            </a:extLst>
          </p:cNvPr>
          <p:cNvSpPr txBox="1"/>
          <p:nvPr/>
        </p:nvSpPr>
        <p:spPr>
          <a:xfrm>
            <a:off x="3910110" y="260404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C4B1B1-57E1-C247-B4C3-007553405F5F}"/>
              </a:ext>
            </a:extLst>
          </p:cNvPr>
          <p:cNvSpPr txBox="1"/>
          <p:nvPr/>
        </p:nvSpPr>
        <p:spPr>
          <a:xfrm>
            <a:off x="3808950" y="4546143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5514946" y="24039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4263BEA-C365-CA4F-A81B-9C83B250A484}"/>
              </a:ext>
            </a:extLst>
          </p:cNvPr>
          <p:cNvSpPr txBox="1"/>
          <p:nvPr/>
        </p:nvSpPr>
        <p:spPr>
          <a:xfrm>
            <a:off x="6798143" y="42809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8248401" y="2747442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BEE165BA-E071-C34B-9557-6A20EF5A1386}"/>
              </a:ext>
            </a:extLst>
          </p:cNvPr>
          <p:cNvCxnSpPr>
            <a:cxnSpLocks/>
            <a:stCxn id="51" idx="0"/>
            <a:endCxn id="87" idx="3"/>
          </p:cNvCxnSpPr>
          <p:nvPr/>
        </p:nvCxnSpPr>
        <p:spPr>
          <a:xfrm rot="5400000" flipH="1" flipV="1">
            <a:off x="8156032" y="3504589"/>
            <a:ext cx="701849" cy="167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A39C11-FA1C-F846-BC74-CE50D0F712F3}"/>
              </a:ext>
            </a:extLst>
          </p:cNvPr>
          <p:cNvSpPr txBox="1"/>
          <p:nvPr/>
        </p:nvSpPr>
        <p:spPr>
          <a:xfrm>
            <a:off x="388883" y="59909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单消息路由 配置</a:t>
            </a:r>
            <a:r>
              <a:rPr kumimoji="1" lang="en-US" altLang="zh-CN" dirty="0"/>
              <a:t>MX</a:t>
            </a:r>
            <a:r>
              <a:rPr kumimoji="1" lang="zh-CN" altLang="en-US" dirty="0"/>
              <a:t>（测试）</a:t>
            </a:r>
          </a:p>
        </p:txBody>
      </p:sp>
    </p:spTree>
    <p:extLst>
      <p:ext uri="{BB962C8B-B14F-4D97-AF65-F5344CB8AC3E}">
        <p14:creationId xmlns:p14="http://schemas.microsoft.com/office/powerpoint/2010/main" val="167377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57">
            <a:extLst>
              <a:ext uri="{FF2B5EF4-FFF2-40B4-BE49-F238E27FC236}">
                <a16:creationId xmlns:a16="http://schemas.microsoft.com/office/drawing/2014/main" id="{C5E9E2C0-277D-7C4B-BE5C-457D00DD74E0}"/>
              </a:ext>
            </a:extLst>
          </p:cNvPr>
          <p:cNvSpPr/>
          <p:nvPr/>
        </p:nvSpPr>
        <p:spPr>
          <a:xfrm>
            <a:off x="7715308" y="2192132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后台管理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1CE306F5-A6E1-1640-AE87-32C6A3F8E1B1}"/>
              </a:ext>
            </a:extLst>
          </p:cNvPr>
          <p:cNvSpPr/>
          <p:nvPr/>
        </p:nvSpPr>
        <p:spPr>
          <a:xfrm>
            <a:off x="1147046" y="3598585"/>
            <a:ext cx="7186226" cy="104943"/>
          </a:xfrm>
          <a:prstGeom prst="roundRect">
            <a:avLst>
              <a:gd name="adj" fmla="val 474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114986" y="4198338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3817779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3</a:t>
            </a:r>
            <a:endParaRPr lang="zh-CN" altLang="en-US" sz="1400" b="1" u="sng" dirty="0"/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16200000" flipH="1">
            <a:off x="3677325" y="2761161"/>
            <a:ext cx="693643" cy="1398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352170" y="4486820"/>
            <a:ext cx="914571" cy="7587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策略系统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16200000" flipV="1">
            <a:off x="1122937" y="3800300"/>
            <a:ext cx="13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3764586" y="507034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4546459" y="3807425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2559152" y="5178664"/>
            <a:ext cx="658194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KSeeker</a:t>
            </a:r>
            <a:endParaRPr lang="zh-CN" altLang="en-US" sz="9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65" idx="1"/>
            <a:endCxn id="90" idx="3"/>
          </p:cNvCxnSpPr>
          <p:nvPr/>
        </p:nvCxnSpPr>
        <p:spPr>
          <a:xfrm rot="10800000" flipV="1">
            <a:off x="2266742" y="4436114"/>
            <a:ext cx="434657" cy="430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7">
            <a:extLst>
              <a:ext uri="{FF2B5EF4-FFF2-40B4-BE49-F238E27FC236}">
                <a16:creationId xmlns:a16="http://schemas.microsoft.com/office/drawing/2014/main" id="{19A9DF13-4A58-344E-BBB9-2E4FD5DCC26C}"/>
              </a:ext>
            </a:extLst>
          </p:cNvPr>
          <p:cNvCxnSpPr>
            <a:cxnSpLocks/>
            <a:stCxn id="35" idx="1"/>
            <a:endCxn id="90" idx="2"/>
          </p:cNvCxnSpPr>
          <p:nvPr/>
        </p:nvCxnSpPr>
        <p:spPr>
          <a:xfrm rot="10800000">
            <a:off x="1809456" y="5245563"/>
            <a:ext cx="749696" cy="115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2"/>
            <a:endCxn id="35" idx="3"/>
          </p:cNvCxnSpPr>
          <p:nvPr/>
        </p:nvCxnSpPr>
        <p:spPr>
          <a:xfrm rot="10800000" flipV="1">
            <a:off x="3217346" y="5281353"/>
            <a:ext cx="547240" cy="79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3281482" y="4570954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3"/>
            <a:endCxn id="59" idx="0"/>
          </p:cNvCxnSpPr>
          <p:nvPr/>
        </p:nvCxnSpPr>
        <p:spPr>
          <a:xfrm>
            <a:off x="3055656" y="4436114"/>
            <a:ext cx="560442" cy="13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3"/>
            <a:endCxn id="25" idx="1"/>
          </p:cNvCxnSpPr>
          <p:nvPr/>
        </p:nvCxnSpPr>
        <p:spPr>
          <a:xfrm>
            <a:off x="3950714" y="4738117"/>
            <a:ext cx="93936" cy="332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147046" y="41602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云环境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5008860" y="4207154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5246044" y="4495636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7664306" y="5094866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79" name="矩形: 圆角 157">
            <a:extLst>
              <a:ext uri="{FF2B5EF4-FFF2-40B4-BE49-F238E27FC236}">
                <a16:creationId xmlns:a16="http://schemas.microsoft.com/office/drawing/2014/main" id="{18F098CA-8FF1-7B43-997A-05EB884B74F2}"/>
              </a:ext>
            </a:extLst>
          </p:cNvPr>
          <p:cNvSpPr/>
          <p:nvPr/>
        </p:nvSpPr>
        <p:spPr>
          <a:xfrm>
            <a:off x="6291392" y="5152218"/>
            <a:ext cx="638014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KSeeker</a:t>
            </a:r>
            <a:endParaRPr lang="en-US" altLang="zh-CN" sz="900" b="1" dirty="0"/>
          </a:p>
        </p:txBody>
      </p: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9" idx="1"/>
            <a:endCxn id="75" idx="2"/>
          </p:cNvCxnSpPr>
          <p:nvPr/>
        </p:nvCxnSpPr>
        <p:spPr>
          <a:xfrm rot="10800000">
            <a:off x="5703330" y="5217137"/>
            <a:ext cx="588062" cy="117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6FD3B0E9-9C4D-6D49-85D4-CED42B5C57B8}"/>
              </a:ext>
            </a:extLst>
          </p:cNvPr>
          <p:cNvCxnSpPr>
            <a:cxnSpLocks/>
            <a:stCxn id="77" idx="2"/>
            <a:endCxn id="79" idx="3"/>
          </p:cNvCxnSpPr>
          <p:nvPr/>
        </p:nvCxnSpPr>
        <p:spPr>
          <a:xfrm rot="10800000" flipV="1">
            <a:off x="6929406" y="5305879"/>
            <a:ext cx="734900" cy="28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157">
            <a:extLst>
              <a:ext uri="{FF2B5EF4-FFF2-40B4-BE49-F238E27FC236}">
                <a16:creationId xmlns:a16="http://schemas.microsoft.com/office/drawing/2014/main" id="{9924EE57-5C7F-9840-A5B2-7B2FD0B328BB}"/>
              </a:ext>
            </a:extLst>
          </p:cNvPr>
          <p:cNvSpPr/>
          <p:nvPr/>
        </p:nvSpPr>
        <p:spPr>
          <a:xfrm>
            <a:off x="7051816" y="4698286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KLogger</a:t>
            </a:r>
            <a:endParaRPr lang="zh-CN" altLang="en-US" sz="900" b="1" dirty="0"/>
          </a:p>
        </p:txBody>
      </p: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3"/>
            <a:endCxn id="88" idx="0"/>
          </p:cNvCxnSpPr>
          <p:nvPr/>
        </p:nvCxnSpPr>
        <p:spPr>
          <a:xfrm>
            <a:off x="4900717" y="3955341"/>
            <a:ext cx="1820885" cy="336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650D1194-2FAB-934C-A0EE-7A7F2BCAC131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721048" y="4865449"/>
            <a:ext cx="223322" cy="2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5040920" y="41690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6544473" y="429213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82" idx="0"/>
          </p:cNvCxnSpPr>
          <p:nvPr/>
        </p:nvCxnSpPr>
        <p:spPr>
          <a:xfrm>
            <a:off x="6898731" y="4440054"/>
            <a:ext cx="487701" cy="258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75" idx="3"/>
          </p:cNvCxnSpPr>
          <p:nvPr/>
        </p:nvCxnSpPr>
        <p:spPr>
          <a:xfrm rot="10800000" flipV="1">
            <a:off x="6160615" y="4440053"/>
            <a:ext cx="383858" cy="416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C906949C-E6F7-4243-8343-B68DF8DC08BA}"/>
              </a:ext>
            </a:extLst>
          </p:cNvPr>
          <p:cNvSpPr/>
          <p:nvPr/>
        </p:nvSpPr>
        <p:spPr>
          <a:xfrm>
            <a:off x="5077627" y="2207448"/>
            <a:ext cx="1018250" cy="103779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注册服务</a:t>
            </a:r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A7C4DB4D-E277-CB4A-95E6-354B5D0F5681}"/>
              </a:ext>
            </a:extLst>
          </p:cNvPr>
          <p:cNvSpPr/>
          <p:nvPr/>
        </p:nvSpPr>
        <p:spPr>
          <a:xfrm>
            <a:off x="6399386" y="2197798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AF9864A-A034-2B4D-B506-0C8A6770C159}"/>
              </a:ext>
            </a:extLst>
          </p:cNvPr>
          <p:cNvCxnSpPr>
            <a:cxnSpLocks/>
          </p:cNvCxnSpPr>
          <p:nvPr/>
        </p:nvCxnSpPr>
        <p:spPr>
          <a:xfrm flipV="1">
            <a:off x="7417637" y="3745776"/>
            <a:ext cx="0" cy="390438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D3B6A4CF-E36F-2C49-9682-502248F80752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586752" y="3245242"/>
            <a:ext cx="0" cy="3378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0EC09652-1F0E-A541-BA91-56582B90726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6908512" y="3245242"/>
            <a:ext cx="0" cy="3502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B791175-9D4E-D042-B6D7-7642A318A015}"/>
              </a:ext>
            </a:extLst>
          </p:cNvPr>
          <p:cNvCxnSpPr>
            <a:cxnSpLocks/>
          </p:cNvCxnSpPr>
          <p:nvPr/>
        </p:nvCxnSpPr>
        <p:spPr>
          <a:xfrm flipV="1">
            <a:off x="2408737" y="3754592"/>
            <a:ext cx="0" cy="381622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1E5C137-5F13-874E-AE6A-E9CBB5A934D8}"/>
              </a:ext>
            </a:extLst>
          </p:cNvPr>
          <p:cNvCxnSpPr>
            <a:cxnSpLocks/>
          </p:cNvCxnSpPr>
          <p:nvPr/>
        </p:nvCxnSpPr>
        <p:spPr>
          <a:xfrm>
            <a:off x="2704801" y="3168669"/>
            <a:ext cx="0" cy="406386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72" y="2847677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流程图: 磁盘 66">
            <a:extLst>
              <a:ext uri="{FF2B5EF4-FFF2-40B4-BE49-F238E27FC236}">
                <a16:creationId xmlns:a16="http://schemas.microsoft.com/office/drawing/2014/main" id="{AAE9F2D8-ECB6-6C48-B570-61F3A1224084}"/>
              </a:ext>
            </a:extLst>
          </p:cNvPr>
          <p:cNvSpPr/>
          <p:nvPr/>
        </p:nvSpPr>
        <p:spPr>
          <a:xfrm>
            <a:off x="6549389" y="1522095"/>
            <a:ext cx="698683" cy="44944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DB</a:t>
            </a:r>
            <a:endParaRPr lang="zh-CN" altLang="en-US" sz="1200" b="1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1494EB8-3692-4844-902C-22D03C37A4B7}"/>
              </a:ext>
            </a:extLst>
          </p:cNvPr>
          <p:cNvSpPr/>
          <p:nvPr/>
        </p:nvSpPr>
        <p:spPr>
          <a:xfrm>
            <a:off x="1517980" y="4855409"/>
            <a:ext cx="565702" cy="321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dirty="0" err="1">
                <a:solidFill>
                  <a:schemeClr val="bg1"/>
                </a:solidFill>
              </a:rPr>
              <a:t>bitpool</a:t>
            </a:r>
            <a:endParaRPr kumimoji="1"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2701398" y="428819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1"/>
            <a:endCxn id="65" idx="0"/>
          </p:cNvCxnSpPr>
          <p:nvPr/>
        </p:nvCxnSpPr>
        <p:spPr>
          <a:xfrm rot="10800000" flipV="1">
            <a:off x="2878527" y="3955340"/>
            <a:ext cx="1667932" cy="332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7E15E3BF-6078-D24D-9E9F-B14BC1F5E9F0}"/>
              </a:ext>
            </a:extLst>
          </p:cNvPr>
          <p:cNvSpPr/>
          <p:nvPr/>
        </p:nvSpPr>
        <p:spPr>
          <a:xfrm>
            <a:off x="5402446" y="4797490"/>
            <a:ext cx="565702" cy="321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dirty="0" err="1">
                <a:solidFill>
                  <a:schemeClr val="bg1"/>
                </a:solidFill>
              </a:rPr>
              <a:t>bitpool</a:t>
            </a:r>
            <a:endParaRPr kumimoji="1" lang="zh-CN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4E7E7A7-99DD-EF49-B6D8-5508AA230CC8}"/>
              </a:ext>
            </a:extLst>
          </p:cNvPr>
          <p:cNvGrpSpPr/>
          <p:nvPr/>
        </p:nvGrpSpPr>
        <p:grpSpPr>
          <a:xfrm>
            <a:off x="4219389" y="2368558"/>
            <a:ext cx="483853" cy="367999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40" name="流程图: 磁盘 200">
              <a:extLst>
                <a:ext uri="{FF2B5EF4-FFF2-40B4-BE49-F238E27FC236}">
                  <a16:creationId xmlns:a16="http://schemas.microsoft.com/office/drawing/2014/main" id="{3403C78F-A11E-0247-9627-9EE0E0942BFB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B78DF9F-E497-A64D-8CD4-3E23C28787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25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4B785107-918A-824D-8B8B-14059527D2A3}"/>
              </a:ext>
            </a:extLst>
          </p:cNvPr>
          <p:cNvCxnSpPr>
            <a:cxnSpLocks/>
            <a:stCxn id="54" idx="3"/>
            <a:endCxn id="140" idx="2"/>
          </p:cNvCxnSpPr>
          <p:nvPr/>
        </p:nvCxnSpPr>
        <p:spPr>
          <a:xfrm flipV="1">
            <a:off x="3781990" y="2552558"/>
            <a:ext cx="437399" cy="301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881699E-A9EF-4643-B2BF-A5522F27251B}"/>
              </a:ext>
            </a:extLst>
          </p:cNvPr>
          <p:cNvSpPr txBox="1"/>
          <p:nvPr/>
        </p:nvSpPr>
        <p:spPr>
          <a:xfrm>
            <a:off x="3550664" y="2310410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缓存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3712009" y="375714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</a:t>
            </a:r>
          </a:p>
          <a:p>
            <a:pPr algn="ctr"/>
            <a:r>
              <a:rPr kumimoji="1" lang="en-US" altLang="zh-CN" sz="1000" dirty="0"/>
              <a:t>Real/History</a:t>
            </a:r>
            <a:endParaRPr kumimoji="1" lang="zh-CN" altLang="en-US" sz="10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F8D87A3-EA14-534C-8D47-2D40A4B3C8C0}"/>
              </a:ext>
            </a:extLst>
          </p:cNvPr>
          <p:cNvSpPr txBox="1"/>
          <p:nvPr/>
        </p:nvSpPr>
        <p:spPr>
          <a:xfrm>
            <a:off x="2032492" y="2876534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Tick/Orderbook</a:t>
            </a:r>
            <a:endParaRPr kumimoji="1" lang="zh-CN" altLang="en-US" sz="10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0CB93F7-8409-1542-B3B4-BA9FAE682851}"/>
              </a:ext>
            </a:extLst>
          </p:cNvPr>
          <p:cNvSpPr txBox="1"/>
          <p:nvPr/>
        </p:nvSpPr>
        <p:spPr>
          <a:xfrm>
            <a:off x="5555320" y="337699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监控、日志、报警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93712C0-8367-244D-A8CF-29D7FA5465CE}"/>
              </a:ext>
            </a:extLst>
          </p:cNvPr>
          <p:cNvSpPr txBox="1"/>
          <p:nvPr/>
        </p:nvSpPr>
        <p:spPr>
          <a:xfrm>
            <a:off x="1303080" y="53208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多周期共享内存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2754553" y="1832898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1384313" y="1802661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sp>
        <p:nvSpPr>
          <p:cNvPr id="71" name="矩形: 圆角 157">
            <a:extLst>
              <a:ext uri="{FF2B5EF4-FFF2-40B4-BE49-F238E27FC236}">
                <a16:creationId xmlns:a16="http://schemas.microsoft.com/office/drawing/2014/main" id="{54169B0C-4BA8-8144-8AB8-BE838833F4A6}"/>
              </a:ext>
            </a:extLst>
          </p:cNvPr>
          <p:cNvSpPr/>
          <p:nvPr/>
        </p:nvSpPr>
        <p:spPr>
          <a:xfrm>
            <a:off x="4172372" y="2972505"/>
            <a:ext cx="591312" cy="27853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Mate</a:t>
            </a:r>
            <a:endParaRPr lang="zh-CN" altLang="en-US" sz="1000" b="1" dirty="0"/>
          </a:p>
        </p:txBody>
      </p:sp>
      <p:cxnSp>
        <p:nvCxnSpPr>
          <p:cNvPr id="86" name="直接箭头连接符 27">
            <a:extLst>
              <a:ext uri="{FF2B5EF4-FFF2-40B4-BE49-F238E27FC236}">
                <a16:creationId xmlns:a16="http://schemas.microsoft.com/office/drawing/2014/main" id="{347836A3-E17E-E945-AB19-91BC2FB2404E}"/>
              </a:ext>
            </a:extLst>
          </p:cNvPr>
          <p:cNvCxnSpPr>
            <a:cxnSpLocks/>
            <a:stCxn id="140" idx="3"/>
            <a:endCxn id="71" idx="0"/>
          </p:cNvCxnSpPr>
          <p:nvPr/>
        </p:nvCxnSpPr>
        <p:spPr>
          <a:xfrm rot="16200000" flipH="1">
            <a:off x="4346698" y="2851175"/>
            <a:ext cx="235948" cy="6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27">
            <a:extLst>
              <a:ext uri="{FF2B5EF4-FFF2-40B4-BE49-F238E27FC236}">
                <a16:creationId xmlns:a16="http://schemas.microsoft.com/office/drawing/2014/main" id="{8174D7C6-A0BB-EC49-AE6F-74FEA3E45683}"/>
              </a:ext>
            </a:extLst>
          </p:cNvPr>
          <p:cNvCxnSpPr>
            <a:cxnSpLocks/>
            <a:stCxn id="71" idx="2"/>
          </p:cNvCxnSpPr>
          <p:nvPr/>
        </p:nvCxnSpPr>
        <p:spPr>
          <a:xfrm rot="16200000" flipH="1">
            <a:off x="4246962" y="3472104"/>
            <a:ext cx="556384" cy="11425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27">
            <a:extLst>
              <a:ext uri="{FF2B5EF4-FFF2-40B4-BE49-F238E27FC236}">
                <a16:creationId xmlns:a16="http://schemas.microsoft.com/office/drawing/2014/main" id="{127D2162-C26D-A84E-B2AF-908FA7E21409}"/>
              </a:ext>
            </a:extLst>
          </p:cNvPr>
          <p:cNvCxnSpPr>
            <a:cxnSpLocks/>
            <a:stCxn id="29" idx="2"/>
            <a:endCxn id="2" idx="3"/>
          </p:cNvCxnSpPr>
          <p:nvPr/>
        </p:nvCxnSpPr>
        <p:spPr>
          <a:xfrm rot="5400000">
            <a:off x="2947267" y="3239671"/>
            <a:ext cx="912737" cy="2639906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C2586-C5BD-524D-BB17-7FDED997730D}"/>
              </a:ext>
            </a:extLst>
          </p:cNvPr>
          <p:cNvSpPr/>
          <p:nvPr/>
        </p:nvSpPr>
        <p:spPr>
          <a:xfrm>
            <a:off x="3107334" y="3275087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MX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70054C6-0026-1D42-A687-34F01F491D16}"/>
              </a:ext>
            </a:extLst>
          </p:cNvPr>
          <p:cNvSpPr/>
          <p:nvPr/>
        </p:nvSpPr>
        <p:spPr>
          <a:xfrm>
            <a:off x="3243351" y="3142499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15553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AF9419-83EF-3A45-9EEB-67B48B80C0CB}"/>
              </a:ext>
            </a:extLst>
          </p:cNvPr>
          <p:cNvSpPr/>
          <p:nvPr/>
        </p:nvSpPr>
        <p:spPr>
          <a:xfrm>
            <a:off x="3236703" y="3762627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15554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AC40F-BE3C-1748-86BA-977993C33D1D}"/>
              </a:ext>
            </a:extLst>
          </p:cNvPr>
          <p:cNvSpPr/>
          <p:nvPr/>
        </p:nvSpPr>
        <p:spPr>
          <a:xfrm>
            <a:off x="4198457" y="1854822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 dirty="0">
                <a:solidFill>
                  <a:schemeClr val="dk1"/>
                </a:solidFill>
              </a:rPr>
              <a:t>MARKET</a:t>
            </a:r>
          </a:p>
          <a:p>
            <a:pPr algn="ctr"/>
            <a:r>
              <a:rPr kumimoji="1" lang="en-US" altLang="zh-CN" sz="1200" b="1" u="sng" dirty="0"/>
              <a:t>master</a:t>
            </a:r>
            <a:endParaRPr kumimoji="1" lang="zh-CN" altLang="en-US" sz="1200" b="1" u="sng" dirty="0">
              <a:solidFill>
                <a:schemeClr val="dk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3321D6-2655-2240-B32F-AECC792B7B08}"/>
              </a:ext>
            </a:extLst>
          </p:cNvPr>
          <p:cNvSpPr/>
          <p:nvPr/>
        </p:nvSpPr>
        <p:spPr>
          <a:xfrm>
            <a:off x="3839350" y="2019999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15568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1010787" y="1854821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TRADE</a:t>
            </a:r>
            <a:endParaRPr kumimoji="1" lang="zh-CN" altLang="en-US" sz="12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1569BC-2123-B544-8CC8-9A889288B1CF}"/>
              </a:ext>
            </a:extLst>
          </p:cNvPr>
          <p:cNvSpPr/>
          <p:nvPr/>
        </p:nvSpPr>
        <p:spPr>
          <a:xfrm>
            <a:off x="1106571" y="3297945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6E8F087-B16F-DF4D-9EE3-2225D3F220B8}"/>
              </a:ext>
            </a:extLst>
          </p:cNvPr>
          <p:cNvSpPr/>
          <p:nvPr/>
        </p:nvSpPr>
        <p:spPr>
          <a:xfrm>
            <a:off x="1242588" y="3165357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/>
              <a:t>15558</a:t>
            </a:r>
            <a:endParaRPr kumimoji="1" lang="zh-CN" altLang="en-US" sz="100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73292C3-9075-2A46-87AC-1A61B7FFC41D}"/>
              </a:ext>
            </a:extLst>
          </p:cNvPr>
          <p:cNvSpPr/>
          <p:nvPr/>
        </p:nvSpPr>
        <p:spPr>
          <a:xfrm>
            <a:off x="1235940" y="3785485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15557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4C63FA-25D6-0645-B642-BB646064DD94}"/>
              </a:ext>
            </a:extLst>
          </p:cNvPr>
          <p:cNvSpPr/>
          <p:nvPr/>
        </p:nvSpPr>
        <p:spPr>
          <a:xfrm>
            <a:off x="5154012" y="3205414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9B1B468-4595-9241-AB5B-410B9A72A9CB}"/>
              </a:ext>
            </a:extLst>
          </p:cNvPr>
          <p:cNvSpPr/>
          <p:nvPr/>
        </p:nvSpPr>
        <p:spPr>
          <a:xfrm>
            <a:off x="5290029" y="3072826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15551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A0B004B-8CD4-E347-9F85-A919A00B40B3}"/>
              </a:ext>
            </a:extLst>
          </p:cNvPr>
          <p:cNvSpPr/>
          <p:nvPr/>
        </p:nvSpPr>
        <p:spPr>
          <a:xfrm>
            <a:off x="5283381" y="3692954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15552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38F66C27-E609-6E4A-8F17-80165E3EDFF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3816196" y="2131798"/>
            <a:ext cx="730464" cy="1290938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3B3A02C-5458-234C-A5A2-3C1DDC49AF96}"/>
              </a:ext>
            </a:extLst>
          </p:cNvPr>
          <p:cNvSpPr/>
          <p:nvPr/>
        </p:nvSpPr>
        <p:spPr>
          <a:xfrm>
            <a:off x="759739" y="4782918"/>
            <a:ext cx="2441008" cy="120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kumimoji="1" lang="zh-CN" altLang="en-US" dirty="0"/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39C3-D861-5F44-9164-EA0432171ACD}"/>
              </a:ext>
            </a:extLst>
          </p:cNvPr>
          <p:cNvCxnSpPr>
            <a:cxnSpLocks/>
            <a:stCxn id="7" idx="2"/>
            <a:endCxn id="103" idx="0"/>
          </p:cNvCxnSpPr>
          <p:nvPr/>
        </p:nvCxnSpPr>
        <p:spPr>
          <a:xfrm rot="5400000">
            <a:off x="2357732" y="3693564"/>
            <a:ext cx="837341" cy="1505818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E49D864-08B4-C249-9E2E-F52A21FE224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>
            <a:off x="2267668" y="2133429"/>
            <a:ext cx="1571683" cy="19159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3827B10D-BCDB-BD47-8DA4-2F56EC211EBA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1210550" y="2736681"/>
            <a:ext cx="753323" cy="10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9EBB3C4A-DDED-8B46-BB47-3889ACF86DEC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>
            <a:off x="5455337" y="2133429"/>
            <a:ext cx="127300" cy="939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95F4545-D00A-D249-9413-6C156718D5F0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V="1">
            <a:off x="1168037" y="4411173"/>
            <a:ext cx="724347" cy="3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E91682-25D8-B64C-9BC7-3FFCAEA20E2F}"/>
              </a:ext>
            </a:extLst>
          </p:cNvPr>
          <p:cNvSpPr/>
          <p:nvPr/>
        </p:nvSpPr>
        <p:spPr>
          <a:xfrm>
            <a:off x="3766269" y="4775008"/>
            <a:ext cx="2083992" cy="120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kumimoji="1" lang="zh-CN" altLang="en-US" dirty="0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  <a:stCxn id="7" idx="2"/>
            <a:endCxn id="102" idx="0"/>
          </p:cNvCxnSpPr>
          <p:nvPr/>
        </p:nvCxnSpPr>
        <p:spPr>
          <a:xfrm rot="16200000" flipH="1">
            <a:off x="3773087" y="3784027"/>
            <a:ext cx="841670" cy="1329222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4AFC12C-BD40-A345-8173-F43BA1C880DD}"/>
              </a:ext>
            </a:extLst>
          </p:cNvPr>
          <p:cNvSpPr/>
          <p:nvPr/>
        </p:nvSpPr>
        <p:spPr>
          <a:xfrm>
            <a:off x="7850226" y="4324217"/>
            <a:ext cx="1440601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MANAGER</a:t>
            </a:r>
            <a:endParaRPr kumimoji="1" lang="zh-CN" altLang="en-US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C6A758B8-64E9-4343-9B96-3CA8B29B4A8E}"/>
              </a:ext>
            </a:extLst>
          </p:cNvPr>
          <p:cNvCxnSpPr>
            <a:cxnSpLocks/>
            <a:stCxn id="16" idx="3"/>
            <a:endCxn id="51" idx="1"/>
          </p:cNvCxnSpPr>
          <p:nvPr/>
        </p:nvCxnSpPr>
        <p:spPr>
          <a:xfrm>
            <a:off x="5868597" y="3825542"/>
            <a:ext cx="1981629" cy="777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76E623-E5AE-694F-88C1-D52D3B2E0E22}"/>
              </a:ext>
            </a:extLst>
          </p:cNvPr>
          <p:cNvCxnSpPr>
            <a:cxnSpLocks/>
            <a:stCxn id="45" idx="3"/>
            <a:endCxn id="15" idx="3"/>
          </p:cNvCxnSpPr>
          <p:nvPr/>
        </p:nvCxnSpPr>
        <p:spPr>
          <a:xfrm flipV="1">
            <a:off x="5850261" y="3205414"/>
            <a:ext cx="24984" cy="2172035"/>
          </a:xfrm>
          <a:prstGeom prst="bentConnector3">
            <a:avLst>
              <a:gd name="adj1" fmla="val 101498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221950DE-6F28-704F-AE47-D87A8A16F51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5401837" y="3512154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02D02CF8-717A-AD4D-8F08-5548C24AF8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55159" y="3581827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7D9407CC-D345-7749-8B34-5661FA09193C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5400000" flipH="1" flipV="1">
            <a:off x="1354396" y="3604685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D6F4F3E-AF34-BB4B-9780-A4A94EFBAC42}"/>
              </a:ext>
            </a:extLst>
          </p:cNvPr>
          <p:cNvSpPr txBox="1"/>
          <p:nvPr/>
        </p:nvSpPr>
        <p:spPr>
          <a:xfrm>
            <a:off x="910344" y="28442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A438E-02C0-7842-9AB2-637A70347BF2}"/>
              </a:ext>
            </a:extLst>
          </p:cNvPr>
          <p:cNvSpPr txBox="1"/>
          <p:nvPr/>
        </p:nvSpPr>
        <p:spPr>
          <a:xfrm>
            <a:off x="1186382" y="43763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仓位信号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B3EE2D9-34F7-754B-9AB3-905395CF9C20}"/>
              </a:ext>
            </a:extLst>
          </p:cNvPr>
          <p:cNvSpPr txBox="1"/>
          <p:nvPr/>
        </p:nvSpPr>
        <p:spPr>
          <a:xfrm>
            <a:off x="3582996" y="253104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C4B1B1-57E1-C247-B4C3-007553405F5F}"/>
              </a:ext>
            </a:extLst>
          </p:cNvPr>
          <p:cNvSpPr txBox="1"/>
          <p:nvPr/>
        </p:nvSpPr>
        <p:spPr>
          <a:xfrm>
            <a:off x="3529310" y="421799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5501447" y="24719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运行日志</a:t>
            </a:r>
            <a:endParaRPr kumimoji="1" lang="en-US" altLang="zh-CN" sz="1000" dirty="0"/>
          </a:p>
          <a:p>
            <a:r>
              <a:rPr kumimoji="1" lang="zh-CN" altLang="en-US" sz="1000" dirty="0"/>
              <a:t>心跳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4263BEA-C365-CA4F-A81B-9C83B250A484}"/>
              </a:ext>
            </a:extLst>
          </p:cNvPr>
          <p:cNvSpPr txBox="1"/>
          <p:nvPr/>
        </p:nvSpPr>
        <p:spPr>
          <a:xfrm>
            <a:off x="6468032" y="39280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运行日志</a:t>
            </a:r>
            <a:endParaRPr kumimoji="1" lang="en-US" altLang="zh-CN" sz="1000" dirty="0"/>
          </a:p>
          <a:p>
            <a:r>
              <a:rPr kumimoji="1" lang="zh-CN" altLang="en-US" sz="1000" dirty="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8292413" y="3517573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BEE165BA-E071-C34B-9557-6A20EF5A1386}"/>
              </a:ext>
            </a:extLst>
          </p:cNvPr>
          <p:cNvCxnSpPr>
            <a:cxnSpLocks/>
            <a:stCxn id="51" idx="0"/>
            <a:endCxn id="87" idx="3"/>
          </p:cNvCxnSpPr>
          <p:nvPr/>
        </p:nvCxnSpPr>
        <p:spPr>
          <a:xfrm rot="5400000" flipH="1" flipV="1">
            <a:off x="8444422" y="4133786"/>
            <a:ext cx="316537" cy="6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B44A0E0-553D-284D-82B5-6B76E4DBF0D6}"/>
              </a:ext>
            </a:extLst>
          </p:cNvPr>
          <p:cNvSpPr txBox="1"/>
          <p:nvPr/>
        </p:nvSpPr>
        <p:spPr>
          <a:xfrm>
            <a:off x="216837" y="200459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多消息路由 </a:t>
            </a:r>
            <a:r>
              <a:rPr kumimoji="1" lang="en-US" altLang="zh-CN" dirty="0"/>
              <a:t>MX</a:t>
            </a:r>
            <a:r>
              <a:rPr kumimoji="1" lang="zh-CN" altLang="en-US" dirty="0"/>
              <a:t>配置（云生产）</a:t>
            </a:r>
            <a:r>
              <a:rPr kumimoji="1" lang="en-US" altLang="zh-CN" dirty="0"/>
              <a:t> </a:t>
            </a:r>
            <a:r>
              <a:rPr kumimoji="1" lang="en-US" altLang="zh-CN" sz="1100" b="1" dirty="0"/>
              <a:t>- 2022/01/04</a:t>
            </a:r>
            <a:endParaRPr kumimoji="1" lang="en-US" altLang="zh-CN" b="1" dirty="0"/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39C84C5B-E4C4-FC43-B0A7-0EB5D1F7ECC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>
            <a:off x="4260591" y="2642732"/>
            <a:ext cx="1568984" cy="1061812"/>
          </a:xfrm>
          <a:prstGeom prst="bentConnector3">
            <a:avLst>
              <a:gd name="adj1" fmla="val -145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A7BD84D-4DA4-734C-B816-40B5E15473B8}"/>
              </a:ext>
            </a:extLst>
          </p:cNvPr>
          <p:cNvSpPr/>
          <p:nvPr/>
        </p:nvSpPr>
        <p:spPr>
          <a:xfrm>
            <a:off x="6835597" y="2484588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rgbClr val="FF0000"/>
                </a:solidFill>
              </a:rPr>
              <a:t>MX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04D664FF-7EE0-1544-9DEF-648A33497A5E}"/>
              </a:ext>
            </a:extLst>
          </p:cNvPr>
          <p:cNvSpPr/>
          <p:nvPr/>
        </p:nvSpPr>
        <p:spPr>
          <a:xfrm>
            <a:off x="6971614" y="2352000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15561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4ADEF904-5A7F-2842-A247-BA6A33A3A471}"/>
              </a:ext>
            </a:extLst>
          </p:cNvPr>
          <p:cNvSpPr/>
          <p:nvPr/>
        </p:nvSpPr>
        <p:spPr>
          <a:xfrm>
            <a:off x="6964966" y="2972128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15562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5F514B45-1A83-DC47-89F0-103638AA0F2F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5400000">
            <a:off x="7083422" y="2791328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4351CEE7-A613-8844-B2D6-EAB03F6A81F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455337" y="1994675"/>
            <a:ext cx="1808885" cy="357325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2B1D883E-FCEA-514F-AF63-0C6C5F83DAD3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5299745" y="3136757"/>
            <a:ext cx="1857282" cy="2058376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D88BA5F-B811-7A4E-9168-9C10BA4EDA6B}"/>
              </a:ext>
            </a:extLst>
          </p:cNvPr>
          <p:cNvSpPr txBox="1"/>
          <p:nvPr/>
        </p:nvSpPr>
        <p:spPr>
          <a:xfrm>
            <a:off x="6199074" y="4848365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补偿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40B5379-0963-804B-ADE6-2A876584D4F8}"/>
              </a:ext>
            </a:extLst>
          </p:cNvPr>
          <p:cNvSpPr txBox="1"/>
          <p:nvPr/>
        </p:nvSpPr>
        <p:spPr>
          <a:xfrm>
            <a:off x="6111203" y="1748454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补偿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EEBA300-1133-A34B-9175-C4A21CD37C8B}"/>
              </a:ext>
            </a:extLst>
          </p:cNvPr>
          <p:cNvSpPr txBox="1"/>
          <p:nvPr/>
        </p:nvSpPr>
        <p:spPr>
          <a:xfrm>
            <a:off x="1968857" y="3462040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A</a:t>
            </a:r>
            <a:endParaRPr kumimoji="1" lang="zh-CN" altLang="en-US" sz="10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393F44-45EE-D843-B39B-97A22F8059C9}"/>
              </a:ext>
            </a:extLst>
          </p:cNvPr>
          <p:cNvSpPr txBox="1"/>
          <p:nvPr/>
        </p:nvSpPr>
        <p:spPr>
          <a:xfrm>
            <a:off x="3971232" y="3443092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B</a:t>
            </a:r>
            <a:endParaRPr kumimoji="1" lang="zh-CN" altLang="en-US" sz="10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BCC70EA-6515-034F-BF48-3897D4F67FCF}"/>
              </a:ext>
            </a:extLst>
          </p:cNvPr>
          <p:cNvSpPr txBox="1"/>
          <p:nvPr/>
        </p:nvSpPr>
        <p:spPr>
          <a:xfrm>
            <a:off x="6005065" y="339563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C</a:t>
            </a:r>
            <a:endParaRPr kumimoji="1" lang="zh-CN" altLang="en-US" sz="10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7142464-F409-5643-BF16-79B09D4A2875}"/>
              </a:ext>
            </a:extLst>
          </p:cNvPr>
          <p:cNvSpPr txBox="1"/>
          <p:nvPr/>
        </p:nvSpPr>
        <p:spPr>
          <a:xfrm>
            <a:off x="7692847" y="266944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D</a:t>
            </a:r>
            <a:endParaRPr kumimoji="1" lang="zh-CN" altLang="en-US" sz="10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32F20B-BA6D-DB44-BE7E-48A08B0160CD}"/>
              </a:ext>
            </a:extLst>
          </p:cNvPr>
          <p:cNvSpPr/>
          <p:nvPr/>
        </p:nvSpPr>
        <p:spPr>
          <a:xfrm>
            <a:off x="5397170" y="1017833"/>
            <a:ext cx="1256880" cy="5572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 dirty="0">
                <a:solidFill>
                  <a:schemeClr val="bg2">
                    <a:lumMod val="50000"/>
                  </a:schemeClr>
                </a:solidFill>
              </a:rPr>
              <a:t>MARKET</a:t>
            </a:r>
          </a:p>
          <a:p>
            <a:pPr algn="ctr"/>
            <a:r>
              <a:rPr kumimoji="1" lang="en-US" altLang="zh-CN" sz="1200" b="1" u="sng" dirty="0">
                <a:solidFill>
                  <a:schemeClr val="bg2">
                    <a:lumMod val="50000"/>
                  </a:schemeClr>
                </a:solidFill>
              </a:rPr>
              <a:t>slave</a:t>
            </a:r>
            <a:endParaRPr kumimoji="1" lang="zh-CN" altLang="en-US" sz="12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8765616-3223-B441-8E0C-3ECFB3368944}"/>
              </a:ext>
            </a:extLst>
          </p:cNvPr>
          <p:cNvSpPr/>
          <p:nvPr/>
        </p:nvSpPr>
        <p:spPr>
          <a:xfrm>
            <a:off x="4536204" y="4869473"/>
            <a:ext cx="644658" cy="4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MX</a:t>
            </a:r>
            <a:endParaRPr kumimoji="1" lang="zh-CN" altLang="en-US" sz="120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AE40B5A-A65E-8041-9A37-7FE2D9807FD2}"/>
              </a:ext>
            </a:extLst>
          </p:cNvPr>
          <p:cNvSpPr/>
          <p:nvPr/>
        </p:nvSpPr>
        <p:spPr>
          <a:xfrm>
            <a:off x="1701164" y="4865144"/>
            <a:ext cx="644658" cy="4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MX</a:t>
            </a:r>
            <a:endParaRPr kumimoji="1" lang="zh-CN" altLang="en-US" sz="1200"/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D01BBF71-1261-C646-BD99-8F09B81F5993}"/>
              </a:ext>
            </a:extLst>
          </p:cNvPr>
          <p:cNvSpPr/>
          <p:nvPr/>
        </p:nvSpPr>
        <p:spPr>
          <a:xfrm>
            <a:off x="1744169" y="5143816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800" dirty="0">
                <a:solidFill>
                  <a:schemeClr val="lt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15554</a:t>
            </a:r>
            <a:r>
              <a:rPr kumimoji="1" lang="en-US" altLang="zh-CN" sz="8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</a:p>
          <a:p>
            <a:pPr algn="ctr"/>
            <a:r>
              <a:rPr kumimoji="1" lang="en-US" altLang="zh-CN" sz="800" dirty="0">
                <a:latin typeface="FangSong" panose="02010609060101010101" pitchFamily="49" charset="-122"/>
                <a:ea typeface="FangSong" panose="02010609060101010101" pitchFamily="49" charset="-122"/>
              </a:rPr>
              <a:t>15562</a:t>
            </a:r>
            <a:endParaRPr kumimoji="1" lang="zh-CN" altLang="en-US" sz="800" dirty="0">
              <a:solidFill>
                <a:schemeClr val="lt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83CF8E38-A5E7-844D-9914-A357C6BBF45C}"/>
              </a:ext>
            </a:extLst>
          </p:cNvPr>
          <p:cNvSpPr/>
          <p:nvPr/>
        </p:nvSpPr>
        <p:spPr>
          <a:xfrm>
            <a:off x="4582068" y="5180266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800" dirty="0">
                <a:solidFill>
                  <a:schemeClr val="lt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15554</a:t>
            </a:r>
          </a:p>
          <a:p>
            <a:pPr algn="ctr"/>
            <a:r>
              <a:rPr kumimoji="1" lang="en-US" altLang="zh-CN" sz="800" dirty="0">
                <a:solidFill>
                  <a:schemeClr val="lt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15562</a:t>
            </a:r>
            <a:endParaRPr kumimoji="1" lang="zh-CN" altLang="en-US" sz="800" dirty="0">
              <a:solidFill>
                <a:schemeClr val="lt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592E07F-900E-034D-AF01-1D76795D9CBB}"/>
              </a:ext>
            </a:extLst>
          </p:cNvPr>
          <p:cNvSpPr/>
          <p:nvPr/>
        </p:nvSpPr>
        <p:spPr>
          <a:xfrm>
            <a:off x="1716286" y="5549066"/>
            <a:ext cx="644658" cy="34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/>
              <a:t>Kseeker</a:t>
            </a:r>
          </a:p>
          <a:p>
            <a:pPr algn="ctr"/>
            <a:r>
              <a:rPr kumimoji="1" lang="en-US" altLang="zh-CN" sz="800" b="1" dirty="0"/>
              <a:t>17042</a:t>
            </a:r>
            <a:endParaRPr kumimoji="1" lang="zh-CN" altLang="en-US" sz="900" b="1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BB320AA-E35E-3F45-AC6B-D9C1B8240F97}"/>
              </a:ext>
            </a:extLst>
          </p:cNvPr>
          <p:cNvSpPr/>
          <p:nvPr/>
        </p:nvSpPr>
        <p:spPr>
          <a:xfrm>
            <a:off x="5089212" y="5582434"/>
            <a:ext cx="585216" cy="34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/>
              <a:t>APP</a:t>
            </a:r>
            <a:endParaRPr kumimoji="1" lang="zh-CN" altLang="en-US" sz="1200" b="1" dirty="0"/>
          </a:p>
        </p:txBody>
      </p:sp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A15E42C6-566B-D54A-B8DB-922925DB72D8}"/>
              </a:ext>
            </a:extLst>
          </p:cNvPr>
          <p:cNvCxnSpPr>
            <a:cxnSpLocks/>
            <a:stCxn id="115" idx="2"/>
            <a:endCxn id="119" idx="1"/>
          </p:cNvCxnSpPr>
          <p:nvPr/>
        </p:nvCxnSpPr>
        <p:spPr>
          <a:xfrm rot="16200000" flipH="1">
            <a:off x="4826548" y="5493570"/>
            <a:ext cx="310793" cy="214536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>
            <a:extLst>
              <a:ext uri="{FF2B5EF4-FFF2-40B4-BE49-F238E27FC236}">
                <a16:creationId xmlns:a16="http://schemas.microsoft.com/office/drawing/2014/main" id="{5BAF435C-7103-C44C-8A57-E1E161E112B6}"/>
              </a:ext>
            </a:extLst>
          </p:cNvPr>
          <p:cNvCxnSpPr>
            <a:cxnSpLocks/>
            <a:stCxn id="114" idx="3"/>
            <a:endCxn id="95" idx="1"/>
          </p:cNvCxnSpPr>
          <p:nvPr/>
        </p:nvCxnSpPr>
        <p:spPr>
          <a:xfrm flipV="1">
            <a:off x="2329385" y="5271641"/>
            <a:ext cx="210148" cy="47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86F4802C-51A7-5F42-8F9E-7E618558333E}"/>
              </a:ext>
            </a:extLst>
          </p:cNvPr>
          <p:cNvSpPr txBox="1"/>
          <p:nvPr/>
        </p:nvSpPr>
        <p:spPr>
          <a:xfrm>
            <a:off x="2357176" y="349687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i="0" u="none" dirty="0">
                <a:solidFill>
                  <a:srgbClr val="333333"/>
                </a:solidFill>
                <a:highlight>
                  <a:srgbClr val="00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47.101.162.62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28FA1D-B708-DD43-9679-C42A4342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2204"/>
              </p:ext>
            </p:extLst>
          </p:nvPr>
        </p:nvGraphicFramePr>
        <p:xfrm>
          <a:off x="7588051" y="846824"/>
          <a:ext cx="2459238" cy="1097280"/>
        </p:xfrm>
        <a:graphic>
          <a:graphicData uri="http://schemas.openxmlformats.org/drawingml/2006/table">
            <a:tbl>
              <a:tblPr/>
              <a:tblGrid>
                <a:gridCol w="1399874">
                  <a:extLst>
                    <a:ext uri="{9D8B030D-6E8A-4147-A177-3AD203B41FA5}">
                      <a16:colId xmlns:a16="http://schemas.microsoft.com/office/drawing/2014/main" val="620032022"/>
                    </a:ext>
                  </a:extLst>
                </a:gridCol>
                <a:gridCol w="1059364">
                  <a:extLst>
                    <a:ext uri="{9D8B030D-6E8A-4147-A177-3AD203B41FA5}">
                      <a16:colId xmlns:a16="http://schemas.microsoft.com/office/drawing/2014/main" val="260153085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47.243.137.214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中国（香港）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9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8.211.138.20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日本（东京）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854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effectLst/>
                          <a:highlight>
                            <a:srgbClr val="00FF00"/>
                          </a:highlight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47.101.162.62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华东</a:t>
                      </a:r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（上海）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6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47.97.61.183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华东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（杭州）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547096"/>
                  </a:ext>
                </a:extLst>
              </a:tr>
            </a:tbl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19971FFD-0262-1D4E-BBEF-7414C9B80EF9}"/>
              </a:ext>
            </a:extLst>
          </p:cNvPr>
          <p:cNvSpPr txBox="1"/>
          <p:nvPr/>
        </p:nvSpPr>
        <p:spPr>
          <a:xfrm>
            <a:off x="8106378" y="489711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000000"/>
                </a:solidFill>
                <a:highlight>
                  <a:srgbClr val="FF00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47.97.61.183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6A41B35-4F55-234A-9303-1612C95C0757}"/>
              </a:ext>
            </a:extLst>
          </p:cNvPr>
          <p:cNvSpPr txBox="1"/>
          <p:nvPr/>
        </p:nvSpPr>
        <p:spPr>
          <a:xfrm>
            <a:off x="7588051" y="2494065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i="0" u="none" dirty="0">
                <a:solidFill>
                  <a:srgbClr val="333333"/>
                </a:solidFill>
                <a:highlight>
                  <a:srgbClr val="00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47.101.162.62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A554B22-021D-9F47-B1C3-EA9E787408FC}"/>
              </a:ext>
            </a:extLst>
          </p:cNvPr>
          <p:cNvSpPr txBox="1"/>
          <p:nvPr/>
        </p:nvSpPr>
        <p:spPr>
          <a:xfrm>
            <a:off x="4709719" y="172784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333333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8.211.138.20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42DCFC7-155B-0D42-A3ED-C34FFC0F874E}"/>
              </a:ext>
            </a:extLst>
          </p:cNvPr>
          <p:cNvSpPr txBox="1"/>
          <p:nvPr/>
        </p:nvSpPr>
        <p:spPr>
          <a:xfrm>
            <a:off x="6028770" y="90543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chemeClr val="bg1"/>
                </a:solidFill>
                <a:highlight>
                  <a:srgbClr val="FF00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47.243.137.214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7BB3769-F35D-2442-B630-3F788C7B70BD}"/>
              </a:ext>
            </a:extLst>
          </p:cNvPr>
          <p:cNvSpPr txBox="1"/>
          <p:nvPr/>
        </p:nvSpPr>
        <p:spPr>
          <a:xfrm>
            <a:off x="1732320" y="170898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333333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8.211.138.20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7F67E80-AA09-F543-BAFE-C65D0CCBF9B1}"/>
              </a:ext>
            </a:extLst>
          </p:cNvPr>
          <p:cNvSpPr txBox="1"/>
          <p:nvPr/>
        </p:nvSpPr>
        <p:spPr>
          <a:xfrm>
            <a:off x="1595357" y="6068018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chemeClr val="bg1"/>
                </a:solidFill>
                <a:highlight>
                  <a:srgbClr val="00808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43.240.124.22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BEF64D4-9CDA-9F4F-AD2F-3197552ECD79}"/>
              </a:ext>
            </a:extLst>
          </p:cNvPr>
          <p:cNvSpPr txBox="1"/>
          <p:nvPr/>
        </p:nvSpPr>
        <p:spPr>
          <a:xfrm>
            <a:off x="3478968" y="6080267"/>
            <a:ext cx="300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chemeClr val="bg1"/>
                </a:solidFill>
                <a:highlight>
                  <a:srgbClr val="00808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58.34.214.166</a:t>
            </a:r>
            <a:r>
              <a:rPr lang="zh-CN" altLang="en-US" b="0" i="0" u="none" dirty="0">
                <a:solidFill>
                  <a:schemeClr val="bg1"/>
                </a:solidFill>
                <a:highlight>
                  <a:srgbClr val="00808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b="0" i="0" u="none" dirty="0">
                <a:solidFill>
                  <a:schemeClr val="bg1"/>
                </a:solidFill>
                <a:highlight>
                  <a:srgbClr val="00808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/ 27.115.14.62 / 58.33.57.146</a:t>
            </a:r>
          </a:p>
        </p:txBody>
      </p: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189B9F2A-7E20-F441-896A-50C82D9B93CD}"/>
              </a:ext>
            </a:extLst>
          </p:cNvPr>
          <p:cNvCxnSpPr>
            <a:cxnSpLocks/>
            <a:stCxn id="64" idx="2"/>
          </p:cNvCxnSpPr>
          <p:nvPr/>
        </p:nvCxnSpPr>
        <p:spPr>
          <a:xfrm rot="5400000">
            <a:off x="4100422" y="1414012"/>
            <a:ext cx="1764154" cy="2086223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2B3028F-3246-C947-8065-75E74A16E576}"/>
              </a:ext>
            </a:extLst>
          </p:cNvPr>
          <p:cNvSpPr txBox="1"/>
          <p:nvPr/>
        </p:nvSpPr>
        <p:spPr>
          <a:xfrm>
            <a:off x="1042341" y="4905165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000000"/>
                </a:solidFill>
                <a:highlight>
                  <a:srgbClr val="FF00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10.60.10.20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616D5E1-6C18-8C4E-A241-ADECA34D6A24}"/>
              </a:ext>
            </a:extLst>
          </p:cNvPr>
          <p:cNvSpPr txBox="1"/>
          <p:nvPr/>
        </p:nvSpPr>
        <p:spPr>
          <a:xfrm>
            <a:off x="3812647" y="483659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000000"/>
                </a:solidFill>
                <a:highlight>
                  <a:srgbClr val="FF00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172.16.30.3</a:t>
            </a:r>
          </a:p>
        </p:txBody>
      </p: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39D4CE2E-5B4B-164D-950F-1AF863AF3011}"/>
              </a:ext>
            </a:extLst>
          </p:cNvPr>
          <p:cNvCxnSpPr>
            <a:cxnSpLocks/>
            <a:stCxn id="64" idx="1"/>
            <a:endCxn id="10" idx="0"/>
          </p:cNvCxnSpPr>
          <p:nvPr/>
        </p:nvCxnSpPr>
        <p:spPr>
          <a:xfrm rot="10800000" flipV="1">
            <a:off x="1639228" y="1296439"/>
            <a:ext cx="3757943" cy="558381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65187B4-91E6-6343-89B8-AA47738EDCA6}"/>
              </a:ext>
            </a:extLst>
          </p:cNvPr>
          <p:cNvSpPr txBox="1"/>
          <p:nvPr/>
        </p:nvSpPr>
        <p:spPr>
          <a:xfrm>
            <a:off x="4378527" y="3436396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i="0" u="none" dirty="0">
                <a:solidFill>
                  <a:srgbClr val="333333"/>
                </a:solidFill>
                <a:highlight>
                  <a:srgbClr val="00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47.101.162.62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026340-C170-804D-B352-F4E724FF2339}"/>
              </a:ext>
            </a:extLst>
          </p:cNvPr>
          <p:cNvSpPr txBox="1"/>
          <p:nvPr/>
        </p:nvSpPr>
        <p:spPr>
          <a:xfrm>
            <a:off x="280600" y="3481826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i="0" u="none" dirty="0">
                <a:solidFill>
                  <a:srgbClr val="333333"/>
                </a:solidFill>
                <a:highlight>
                  <a:srgbClr val="00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47.101.162.62</a:t>
            </a:r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16558F00-30E5-894C-A229-F0EF4C652EEB}"/>
              </a:ext>
            </a:extLst>
          </p:cNvPr>
          <p:cNvSpPr/>
          <p:nvPr/>
        </p:nvSpPr>
        <p:spPr>
          <a:xfrm>
            <a:off x="2667818" y="5595376"/>
            <a:ext cx="323135" cy="2978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A628338-5E2F-2D48-B36F-9AA0DD9C6E9B}"/>
              </a:ext>
            </a:extLst>
          </p:cNvPr>
          <p:cNvSpPr/>
          <p:nvPr/>
        </p:nvSpPr>
        <p:spPr>
          <a:xfrm>
            <a:off x="2539533" y="5097840"/>
            <a:ext cx="585216" cy="34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/>
              <a:t>klogger</a:t>
            </a:r>
            <a:endParaRPr kumimoji="1" lang="zh-CN" altLang="en-US" sz="9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BC979E9-288A-8146-9AB4-805AFFD801D7}"/>
              </a:ext>
            </a:extLst>
          </p:cNvPr>
          <p:cNvSpPr/>
          <p:nvPr/>
        </p:nvSpPr>
        <p:spPr>
          <a:xfrm>
            <a:off x="902118" y="5545647"/>
            <a:ext cx="585216" cy="34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/>
              <a:t>ST</a:t>
            </a:r>
          </a:p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highlight>
                  <a:srgbClr val="FFFF00"/>
                </a:highlight>
              </a:rPr>
              <a:t>BitPool</a:t>
            </a:r>
            <a:endParaRPr kumimoji="1" lang="zh-CN" altLang="en-US" sz="900" b="1" i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8E49AEE9-6804-9E40-903A-9C3B1D03C7BA}"/>
              </a:ext>
            </a:extLst>
          </p:cNvPr>
          <p:cNvCxnSpPr>
            <a:cxnSpLocks/>
            <a:stCxn id="118" idx="1"/>
            <a:endCxn id="96" idx="3"/>
          </p:cNvCxnSpPr>
          <p:nvPr/>
        </p:nvCxnSpPr>
        <p:spPr>
          <a:xfrm rot="10800000">
            <a:off x="1487334" y="5719449"/>
            <a:ext cx="228952" cy="341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759D1B37-768E-7145-892F-7FC41AC15AF8}"/>
              </a:ext>
            </a:extLst>
          </p:cNvPr>
          <p:cNvCxnSpPr>
            <a:cxnSpLocks/>
            <a:stCxn id="95" idx="2"/>
            <a:endCxn id="79" idx="0"/>
          </p:cNvCxnSpPr>
          <p:nvPr/>
        </p:nvCxnSpPr>
        <p:spPr>
          <a:xfrm rot="5400000">
            <a:off x="2718563" y="5556265"/>
            <a:ext cx="224403" cy="27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FA1C3D27-55C5-5346-813E-5AB1AF88C0C5}"/>
              </a:ext>
            </a:extLst>
          </p:cNvPr>
          <p:cNvCxnSpPr>
            <a:cxnSpLocks/>
            <a:stCxn id="79" idx="2"/>
            <a:endCxn id="118" idx="3"/>
          </p:cNvCxnSpPr>
          <p:nvPr/>
        </p:nvCxnSpPr>
        <p:spPr>
          <a:xfrm rot="10800000">
            <a:off x="2360944" y="5722868"/>
            <a:ext cx="306874" cy="214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>
            <a:extLst>
              <a:ext uri="{FF2B5EF4-FFF2-40B4-BE49-F238E27FC236}">
                <a16:creationId xmlns:a16="http://schemas.microsoft.com/office/drawing/2014/main" id="{F0D926B3-9204-E944-AF19-1D9F3F4529F0}"/>
              </a:ext>
            </a:extLst>
          </p:cNvPr>
          <p:cNvCxnSpPr>
            <a:cxnSpLocks/>
            <a:stCxn id="114" idx="1"/>
            <a:endCxn id="96" idx="0"/>
          </p:cNvCxnSpPr>
          <p:nvPr/>
        </p:nvCxnSpPr>
        <p:spPr>
          <a:xfrm rot="10800000" flipV="1">
            <a:off x="1194727" y="5276403"/>
            <a:ext cx="549443" cy="269243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5D8ADEE-D26C-B344-9639-F24D27281524}"/>
              </a:ext>
            </a:extLst>
          </p:cNvPr>
          <p:cNvSpPr txBox="1"/>
          <p:nvPr/>
        </p:nvSpPr>
        <p:spPr>
          <a:xfrm>
            <a:off x="2784247" y="478056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u="sng" dirty="0">
                <a:highlight>
                  <a:srgbClr val="FFFF00"/>
                </a:highlight>
              </a:rPr>
              <a:t>IDC</a:t>
            </a:r>
            <a:endParaRPr kumimoji="1" lang="zh-CN" altLang="en-US" sz="1100" b="1" u="sng" dirty="0">
              <a:highlight>
                <a:srgbClr val="FFFF00"/>
              </a:highlight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D2B09FD-1BAF-3945-8C0C-7BBB8DC41B9C}"/>
              </a:ext>
            </a:extLst>
          </p:cNvPr>
          <p:cNvSpPr txBox="1"/>
          <p:nvPr/>
        </p:nvSpPr>
        <p:spPr>
          <a:xfrm>
            <a:off x="5146524" y="4760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u="sng" dirty="0">
                <a:highlight>
                  <a:srgbClr val="FFFF00"/>
                </a:highlight>
              </a:rPr>
              <a:t>公司环境</a:t>
            </a:r>
          </a:p>
        </p:txBody>
      </p:sp>
    </p:spTree>
    <p:extLst>
      <p:ext uri="{BB962C8B-B14F-4D97-AF65-F5344CB8AC3E}">
        <p14:creationId xmlns:p14="http://schemas.microsoft.com/office/powerpoint/2010/main" val="24744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416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高可用</a:t>
            </a:r>
            <a:r>
              <a:rPr lang="en-US" altLang="zh-CN" sz="1400" b="1" u="sng" dirty="0"/>
              <a:t>HA</a:t>
            </a:r>
            <a:r>
              <a:rPr lang="zh-CN" altLang="en-US" sz="1400" b="1" u="sng" dirty="0"/>
              <a:t>（双机备份</a:t>
            </a:r>
            <a:r>
              <a:rPr lang="en-US" altLang="zh-CN" sz="1400" b="1" u="sng" dirty="0"/>
              <a:t>) -2</a:t>
            </a:r>
            <a:endParaRPr lang="zh-CN" altLang="en-US" sz="1400" b="1" u="sng" dirty="0"/>
          </a:p>
        </p:txBody>
      </p: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 flipV="1">
            <a:off x="2137145" y="3169479"/>
            <a:ext cx="1066441" cy="361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1222574" y="29135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Master</a:t>
            </a:r>
            <a:endParaRPr lang="zh-CN" altLang="en-US" sz="1000" b="1" dirty="0"/>
          </a:p>
        </p:txBody>
      </p:sp>
      <p:sp>
        <p:nvSpPr>
          <p:cNvPr id="58" name="矩形: 圆角 157">
            <a:extLst>
              <a:ext uri="{FF2B5EF4-FFF2-40B4-BE49-F238E27FC236}">
                <a16:creationId xmlns:a16="http://schemas.microsoft.com/office/drawing/2014/main" id="{6EEDB549-A124-C546-B389-44FC41BBD31D}"/>
              </a:ext>
            </a:extLst>
          </p:cNvPr>
          <p:cNvSpPr/>
          <p:nvPr/>
        </p:nvSpPr>
        <p:spPr>
          <a:xfrm>
            <a:off x="2213079" y="457015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Mon</a:t>
            </a:r>
            <a:endParaRPr lang="zh-CN" altLang="en-US" sz="1000" b="1" dirty="0"/>
          </a:p>
        </p:txBody>
      </p:sp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1"/>
            <a:endCxn id="54" idx="0"/>
          </p:cNvCxnSpPr>
          <p:nvPr/>
        </p:nvCxnSpPr>
        <p:spPr>
          <a:xfrm rot="10800000" flipV="1">
            <a:off x="1679860" y="2030051"/>
            <a:ext cx="693204" cy="883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7">
            <a:extLst>
              <a:ext uri="{FF2B5EF4-FFF2-40B4-BE49-F238E27FC236}">
                <a16:creationId xmlns:a16="http://schemas.microsoft.com/office/drawing/2014/main" id="{31297570-4D1C-5E43-879B-2A049B32B2A0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 flipH="1">
            <a:off x="2670365" y="4242087"/>
            <a:ext cx="2958" cy="32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36" idx="1"/>
          </p:cNvCxnSpPr>
          <p:nvPr/>
        </p:nvCxnSpPr>
        <p:spPr>
          <a:xfrm rot="16200000" flipH="1">
            <a:off x="1757247" y="3355225"/>
            <a:ext cx="661560" cy="816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5320738-421F-354C-B8CF-26133090B6D4}"/>
              </a:ext>
            </a:extLst>
          </p:cNvPr>
          <p:cNvGrpSpPr/>
          <p:nvPr/>
        </p:nvGrpSpPr>
        <p:grpSpPr>
          <a:xfrm>
            <a:off x="2373064" y="1611839"/>
            <a:ext cx="830522" cy="636559"/>
            <a:chOff x="2601567" y="1859652"/>
            <a:chExt cx="830522" cy="636559"/>
          </a:xfrm>
        </p:grpSpPr>
        <p:pic>
          <p:nvPicPr>
            <p:cNvPr id="56" name="Picture 8" descr="Server cloud - Free interface icons">
              <a:extLst>
                <a:ext uri="{FF2B5EF4-FFF2-40B4-BE49-F238E27FC236}">
                  <a16:creationId xmlns:a16="http://schemas.microsoft.com/office/drawing/2014/main" id="{15A26E50-9BC5-DE4E-AE16-B7BD47C8F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567" y="2059517"/>
              <a:ext cx="830522" cy="43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946D81-B292-404D-9FDD-5EF727957C73}"/>
                </a:ext>
              </a:extLst>
            </p:cNvPr>
            <p:cNvSpPr txBox="1"/>
            <p:nvPr/>
          </p:nvSpPr>
          <p:spPr>
            <a:xfrm>
              <a:off x="2714226" y="185965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/>
                <a:t>交易所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163F9362-B2B4-9643-A21A-0986BD728B43}"/>
              </a:ext>
            </a:extLst>
          </p:cNvPr>
          <p:cNvSpPr/>
          <p:nvPr/>
        </p:nvSpPr>
        <p:spPr>
          <a:xfrm>
            <a:off x="2026461" y="5155648"/>
            <a:ext cx="13151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Ayuthaya" pitchFamily="2" charset="-34"/>
                <a:cs typeface="Ayuthaya" pitchFamily="2" charset="-34"/>
              </a:rPr>
              <a:t>Master</a:t>
            </a:r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离线报警</a:t>
            </a:r>
            <a:endParaRPr lang="en-US" altLang="zh-CN" sz="1050" dirty="0">
              <a:latin typeface="Ayuthaya" pitchFamily="2" charset="-34"/>
              <a:cs typeface="Ayuthaya" pitchFamily="2" charset="-34"/>
            </a:endParaRPr>
          </a:p>
          <a:p>
            <a:r>
              <a:rPr lang="en-US" altLang="zh-CN" sz="1050" dirty="0">
                <a:latin typeface="Ayuthaya" pitchFamily="2" charset="-34"/>
                <a:cs typeface="Ayuthaya" pitchFamily="2" charset="-34"/>
              </a:rPr>
              <a:t>Slave</a:t>
            </a:r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 离线报警</a:t>
            </a:r>
          </a:p>
        </p:txBody>
      </p:sp>
      <p:sp>
        <p:nvSpPr>
          <p:cNvPr id="36" name="矩形: 圆角 64">
            <a:extLst>
              <a:ext uri="{FF2B5EF4-FFF2-40B4-BE49-F238E27FC236}">
                <a16:creationId xmlns:a16="http://schemas.microsoft.com/office/drawing/2014/main" id="{5281C165-912A-B444-8096-D2CCB43FCF85}"/>
              </a:ext>
            </a:extLst>
          </p:cNvPr>
          <p:cNvSpPr/>
          <p:nvPr/>
        </p:nvSpPr>
        <p:spPr>
          <a:xfrm>
            <a:off x="2496194" y="3946256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37" name="矩形: 圆角 157">
            <a:extLst>
              <a:ext uri="{FF2B5EF4-FFF2-40B4-BE49-F238E27FC236}">
                <a16:creationId xmlns:a16="http://schemas.microsoft.com/office/drawing/2014/main" id="{8D593453-B6CD-1B4B-836B-161E880A01BE}"/>
              </a:ext>
            </a:extLst>
          </p:cNvPr>
          <p:cNvSpPr/>
          <p:nvPr/>
        </p:nvSpPr>
        <p:spPr>
          <a:xfrm>
            <a:off x="3203586" y="2909957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Slave</a:t>
            </a:r>
            <a:endParaRPr lang="zh-CN" altLang="en-US" sz="1000" b="1" dirty="0"/>
          </a:p>
        </p:txBody>
      </p:sp>
      <p:cxnSp>
        <p:nvCxnSpPr>
          <p:cNvPr id="38" name="直接箭头连接符 27">
            <a:extLst>
              <a:ext uri="{FF2B5EF4-FFF2-40B4-BE49-F238E27FC236}">
                <a16:creationId xmlns:a16="http://schemas.microsoft.com/office/drawing/2014/main" id="{DF886923-3877-4A48-996A-167EEE0DBC1E}"/>
              </a:ext>
            </a:extLst>
          </p:cNvPr>
          <p:cNvCxnSpPr>
            <a:cxnSpLocks/>
            <a:stCxn id="56" idx="3"/>
            <a:endCxn id="37" idx="0"/>
          </p:cNvCxnSpPr>
          <p:nvPr/>
        </p:nvCxnSpPr>
        <p:spPr>
          <a:xfrm>
            <a:off x="3203586" y="2030051"/>
            <a:ext cx="457286" cy="879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7">
            <a:extLst>
              <a:ext uri="{FF2B5EF4-FFF2-40B4-BE49-F238E27FC236}">
                <a16:creationId xmlns:a16="http://schemas.microsoft.com/office/drawing/2014/main" id="{B7907B9B-AE8E-9A43-8C8C-F8ADB6D9050A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rot="5400000">
            <a:off x="2923076" y="3356376"/>
            <a:ext cx="665172" cy="810420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4BD70DF0-56C9-4242-A57A-0F64B9354733}"/>
              </a:ext>
            </a:extLst>
          </p:cNvPr>
          <p:cNvSpPr/>
          <p:nvPr/>
        </p:nvSpPr>
        <p:spPr>
          <a:xfrm>
            <a:off x="732737" y="4126272"/>
            <a:ext cx="17604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Master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主线路在线推送</a:t>
            </a:r>
            <a:endParaRPr lang="en-US" altLang="zh-CN" sz="900" dirty="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BF897A8-CD62-E041-9FCF-618CD5582FD5}"/>
              </a:ext>
            </a:extLst>
          </p:cNvPr>
          <p:cNvSpPr/>
          <p:nvPr/>
        </p:nvSpPr>
        <p:spPr>
          <a:xfrm>
            <a:off x="2993840" y="4126829"/>
            <a:ext cx="17604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Slave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备份线路在线</a:t>
            </a:r>
            <a:r>
              <a:rPr lang="zh-CN" altLang="en-US" sz="900" dirty="0">
                <a:solidFill>
                  <a:srgbClr val="FF0000"/>
                </a:solidFill>
                <a:latin typeface="Ayuthaya" pitchFamily="2" charset="-34"/>
                <a:cs typeface="Ayuthaya" pitchFamily="2" charset="-34"/>
              </a:rPr>
              <a:t>不推送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6EE21E5-AD67-0D4A-9F43-2DE01DE16025}"/>
              </a:ext>
            </a:extLst>
          </p:cNvPr>
          <p:cNvSpPr/>
          <p:nvPr/>
        </p:nvSpPr>
        <p:spPr>
          <a:xfrm>
            <a:off x="2317229" y="2937476"/>
            <a:ext cx="810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HA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保持心跳</a:t>
            </a:r>
          </a:p>
        </p:txBody>
      </p:sp>
      <p:cxnSp>
        <p:nvCxnSpPr>
          <p:cNvPr id="116" name="直接箭头连接符 27">
            <a:extLst>
              <a:ext uri="{FF2B5EF4-FFF2-40B4-BE49-F238E27FC236}">
                <a16:creationId xmlns:a16="http://schemas.microsoft.com/office/drawing/2014/main" id="{97623F92-6F35-3448-894E-3FE80CD5CE50}"/>
              </a:ext>
            </a:extLst>
          </p:cNvPr>
          <p:cNvCxnSpPr>
            <a:cxnSpLocks/>
            <a:stCxn id="117" idx="3"/>
            <a:endCxn id="127" idx="1"/>
          </p:cNvCxnSpPr>
          <p:nvPr/>
        </p:nvCxnSpPr>
        <p:spPr>
          <a:xfrm flipV="1">
            <a:off x="7558782" y="3169479"/>
            <a:ext cx="1066441" cy="3612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圆角 157">
            <a:extLst>
              <a:ext uri="{FF2B5EF4-FFF2-40B4-BE49-F238E27FC236}">
                <a16:creationId xmlns:a16="http://schemas.microsoft.com/office/drawing/2014/main" id="{41C1C8A9-5BAC-2543-91FF-EDE64CF95E83}"/>
              </a:ext>
            </a:extLst>
          </p:cNvPr>
          <p:cNvSpPr/>
          <p:nvPr/>
        </p:nvSpPr>
        <p:spPr>
          <a:xfrm>
            <a:off x="6644211" y="29135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Master</a:t>
            </a:r>
            <a:endParaRPr lang="zh-CN" altLang="en-US" sz="1000" b="1" dirty="0"/>
          </a:p>
        </p:txBody>
      </p:sp>
      <p:sp>
        <p:nvSpPr>
          <p:cNvPr id="118" name="矩形: 圆角 157">
            <a:extLst>
              <a:ext uri="{FF2B5EF4-FFF2-40B4-BE49-F238E27FC236}">
                <a16:creationId xmlns:a16="http://schemas.microsoft.com/office/drawing/2014/main" id="{42FD3969-0ACF-BF4B-BA88-5285E65E522A}"/>
              </a:ext>
            </a:extLst>
          </p:cNvPr>
          <p:cNvSpPr/>
          <p:nvPr/>
        </p:nvSpPr>
        <p:spPr>
          <a:xfrm>
            <a:off x="7634716" y="457015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Mon</a:t>
            </a:r>
            <a:endParaRPr lang="zh-CN" altLang="en-US" sz="1000" b="1" dirty="0"/>
          </a:p>
        </p:txBody>
      </p:sp>
      <p:cxnSp>
        <p:nvCxnSpPr>
          <p:cNvPr id="119" name="直接箭头连接符 27">
            <a:extLst>
              <a:ext uri="{FF2B5EF4-FFF2-40B4-BE49-F238E27FC236}">
                <a16:creationId xmlns:a16="http://schemas.microsoft.com/office/drawing/2014/main" id="{DB1F9A83-FED2-DC42-AA25-65474F2901DB}"/>
              </a:ext>
            </a:extLst>
          </p:cNvPr>
          <p:cNvCxnSpPr>
            <a:cxnSpLocks/>
            <a:stCxn id="123" idx="1"/>
            <a:endCxn id="117" idx="0"/>
          </p:cNvCxnSpPr>
          <p:nvPr/>
        </p:nvCxnSpPr>
        <p:spPr>
          <a:xfrm rot="10800000" flipV="1">
            <a:off x="7101497" y="2030051"/>
            <a:ext cx="693204" cy="88351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27">
            <a:extLst>
              <a:ext uri="{FF2B5EF4-FFF2-40B4-BE49-F238E27FC236}">
                <a16:creationId xmlns:a16="http://schemas.microsoft.com/office/drawing/2014/main" id="{F41144A2-1DFE-024E-BECA-044F5F1C7534}"/>
              </a:ext>
            </a:extLst>
          </p:cNvPr>
          <p:cNvCxnSpPr>
            <a:cxnSpLocks/>
            <a:stCxn id="126" idx="2"/>
            <a:endCxn id="118" idx="0"/>
          </p:cNvCxnSpPr>
          <p:nvPr/>
        </p:nvCxnSpPr>
        <p:spPr>
          <a:xfrm flipH="1">
            <a:off x="8092002" y="4242087"/>
            <a:ext cx="2958" cy="32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27">
            <a:extLst>
              <a:ext uri="{FF2B5EF4-FFF2-40B4-BE49-F238E27FC236}">
                <a16:creationId xmlns:a16="http://schemas.microsoft.com/office/drawing/2014/main" id="{4FE3E8C2-7F6B-E54A-8AFD-7B25A574C119}"/>
              </a:ext>
            </a:extLst>
          </p:cNvPr>
          <p:cNvCxnSpPr>
            <a:cxnSpLocks/>
            <a:stCxn id="117" idx="2"/>
            <a:endCxn id="126" idx="1"/>
          </p:cNvCxnSpPr>
          <p:nvPr/>
        </p:nvCxnSpPr>
        <p:spPr>
          <a:xfrm rot="16200000" flipH="1">
            <a:off x="7178884" y="3355225"/>
            <a:ext cx="661560" cy="81633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A431A366-D2E7-8F4E-8CD8-B6B5B71B40D4}"/>
              </a:ext>
            </a:extLst>
          </p:cNvPr>
          <p:cNvGrpSpPr/>
          <p:nvPr/>
        </p:nvGrpSpPr>
        <p:grpSpPr>
          <a:xfrm>
            <a:off x="7794701" y="1611839"/>
            <a:ext cx="830522" cy="636559"/>
            <a:chOff x="2601567" y="1859652"/>
            <a:chExt cx="830522" cy="636559"/>
          </a:xfrm>
        </p:grpSpPr>
        <p:pic>
          <p:nvPicPr>
            <p:cNvPr id="123" name="Picture 8" descr="Server cloud - Free interface icons">
              <a:extLst>
                <a:ext uri="{FF2B5EF4-FFF2-40B4-BE49-F238E27FC236}">
                  <a16:creationId xmlns:a16="http://schemas.microsoft.com/office/drawing/2014/main" id="{E566E6B0-8E5E-054A-8ED9-9B251C4B5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567" y="2059517"/>
              <a:ext cx="830522" cy="43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8C76D78-C618-114E-AA1F-E4C1DEA418FA}"/>
                </a:ext>
              </a:extLst>
            </p:cNvPr>
            <p:cNvSpPr txBox="1"/>
            <p:nvPr/>
          </p:nvSpPr>
          <p:spPr>
            <a:xfrm>
              <a:off x="2714226" y="185965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/>
                <a:t>交易所</a:t>
              </a:r>
            </a:p>
          </p:txBody>
        </p:sp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EB4A379C-F6DF-F94A-94A8-48CD39DA9E64}"/>
              </a:ext>
            </a:extLst>
          </p:cNvPr>
          <p:cNvSpPr/>
          <p:nvPr/>
        </p:nvSpPr>
        <p:spPr>
          <a:xfrm>
            <a:off x="7448098" y="5155648"/>
            <a:ext cx="13151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Ayuthaya" pitchFamily="2" charset="-34"/>
                <a:cs typeface="Ayuthaya" pitchFamily="2" charset="-34"/>
              </a:rPr>
              <a:t>Master</a:t>
            </a:r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离线报警</a:t>
            </a:r>
          </a:p>
        </p:txBody>
      </p:sp>
      <p:sp>
        <p:nvSpPr>
          <p:cNvPr id="126" name="矩形: 圆角 64">
            <a:extLst>
              <a:ext uri="{FF2B5EF4-FFF2-40B4-BE49-F238E27FC236}">
                <a16:creationId xmlns:a16="http://schemas.microsoft.com/office/drawing/2014/main" id="{C4B29865-E760-184C-855A-D436135DD7FC}"/>
              </a:ext>
            </a:extLst>
          </p:cNvPr>
          <p:cNvSpPr/>
          <p:nvPr/>
        </p:nvSpPr>
        <p:spPr>
          <a:xfrm>
            <a:off x="7917831" y="3946256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127" name="矩形: 圆角 157">
            <a:extLst>
              <a:ext uri="{FF2B5EF4-FFF2-40B4-BE49-F238E27FC236}">
                <a16:creationId xmlns:a16="http://schemas.microsoft.com/office/drawing/2014/main" id="{78815D42-5067-CA4F-B720-9D920B1742B5}"/>
              </a:ext>
            </a:extLst>
          </p:cNvPr>
          <p:cNvSpPr/>
          <p:nvPr/>
        </p:nvSpPr>
        <p:spPr>
          <a:xfrm>
            <a:off x="8625223" y="2909957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Slave</a:t>
            </a:r>
            <a:endParaRPr lang="zh-CN" altLang="en-US" sz="1000" b="1" dirty="0"/>
          </a:p>
        </p:txBody>
      </p:sp>
      <p:cxnSp>
        <p:nvCxnSpPr>
          <p:cNvPr id="128" name="直接箭头连接符 27">
            <a:extLst>
              <a:ext uri="{FF2B5EF4-FFF2-40B4-BE49-F238E27FC236}">
                <a16:creationId xmlns:a16="http://schemas.microsoft.com/office/drawing/2014/main" id="{6E55EA79-59EE-C146-8D00-55C7F6A9176A}"/>
              </a:ext>
            </a:extLst>
          </p:cNvPr>
          <p:cNvCxnSpPr>
            <a:cxnSpLocks/>
            <a:stCxn id="123" idx="3"/>
            <a:endCxn id="127" idx="0"/>
          </p:cNvCxnSpPr>
          <p:nvPr/>
        </p:nvCxnSpPr>
        <p:spPr>
          <a:xfrm>
            <a:off x="8625223" y="2030051"/>
            <a:ext cx="457286" cy="879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27">
            <a:extLst>
              <a:ext uri="{FF2B5EF4-FFF2-40B4-BE49-F238E27FC236}">
                <a16:creationId xmlns:a16="http://schemas.microsoft.com/office/drawing/2014/main" id="{6C6DAD49-AF63-8844-80E9-1FDAAA2E84A3}"/>
              </a:ext>
            </a:extLst>
          </p:cNvPr>
          <p:cNvCxnSpPr>
            <a:cxnSpLocks/>
            <a:stCxn id="127" idx="2"/>
            <a:endCxn id="126" idx="3"/>
          </p:cNvCxnSpPr>
          <p:nvPr/>
        </p:nvCxnSpPr>
        <p:spPr>
          <a:xfrm rot="5400000">
            <a:off x="8344713" y="3356376"/>
            <a:ext cx="665172" cy="810420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B6034ED5-8088-9146-A58C-4702034029D1}"/>
              </a:ext>
            </a:extLst>
          </p:cNvPr>
          <p:cNvSpPr/>
          <p:nvPr/>
        </p:nvSpPr>
        <p:spPr>
          <a:xfrm>
            <a:off x="6287737" y="4126671"/>
            <a:ext cx="14014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Master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主线路离线</a:t>
            </a:r>
            <a:endParaRPr lang="en-US" altLang="zh-CN" sz="900" dirty="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71B4EF0-0B5F-AA48-B514-B59081E0897E}"/>
              </a:ext>
            </a:extLst>
          </p:cNvPr>
          <p:cNvSpPr/>
          <p:nvPr/>
        </p:nvSpPr>
        <p:spPr>
          <a:xfrm>
            <a:off x="8412519" y="4101329"/>
            <a:ext cx="17604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Slave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备份线路在线 </a:t>
            </a:r>
            <a:r>
              <a:rPr lang="zh-CN" altLang="en-US" sz="900" dirty="0">
                <a:solidFill>
                  <a:srgbClr val="FF0000"/>
                </a:solidFill>
                <a:latin typeface="Ayuthaya" pitchFamily="2" charset="-34"/>
                <a:cs typeface="Ayuthaya" pitchFamily="2" charset="-34"/>
              </a:rPr>
              <a:t>推送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51E69F1-C454-634E-B1E7-30A2981CDB45}"/>
              </a:ext>
            </a:extLst>
          </p:cNvPr>
          <p:cNvSpPr/>
          <p:nvPr/>
        </p:nvSpPr>
        <p:spPr>
          <a:xfrm>
            <a:off x="7738866" y="2937476"/>
            <a:ext cx="810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HA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心跳超时</a:t>
            </a: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F0412EDA-E8E3-0C49-B972-6B5AD4311BC5}"/>
              </a:ext>
            </a:extLst>
          </p:cNvPr>
          <p:cNvCxnSpPr>
            <a:cxnSpLocks/>
          </p:cNvCxnSpPr>
          <p:nvPr/>
        </p:nvCxnSpPr>
        <p:spPr>
          <a:xfrm>
            <a:off x="4746172" y="2529410"/>
            <a:ext cx="95639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62737E32-CA07-C847-B5C1-76EC8C1E11F5}"/>
              </a:ext>
            </a:extLst>
          </p:cNvPr>
          <p:cNvCxnSpPr>
            <a:cxnSpLocks/>
          </p:cNvCxnSpPr>
          <p:nvPr/>
        </p:nvCxnSpPr>
        <p:spPr>
          <a:xfrm flipH="1">
            <a:off x="4746172" y="3879038"/>
            <a:ext cx="89619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EB0305ED-89E7-5847-BFC2-981A168208E2}"/>
              </a:ext>
            </a:extLst>
          </p:cNvPr>
          <p:cNvSpPr/>
          <p:nvPr/>
        </p:nvSpPr>
        <p:spPr>
          <a:xfrm>
            <a:off x="4746172" y="2181180"/>
            <a:ext cx="6635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Ayuthaya" pitchFamily="2" charset="-34"/>
                <a:cs typeface="Ayuthaya" pitchFamily="2" charset="-34"/>
              </a:rPr>
              <a:t>中 断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18BFAE1-94A4-FC40-9CC0-9EF436B66D2D}"/>
              </a:ext>
            </a:extLst>
          </p:cNvPr>
          <p:cNvSpPr/>
          <p:nvPr/>
        </p:nvSpPr>
        <p:spPr>
          <a:xfrm>
            <a:off x="4862492" y="4097199"/>
            <a:ext cx="6635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恢 复</a:t>
            </a: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F6C63FE4-5D9B-BE41-91E0-3158B0BC4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590" y="360033"/>
            <a:ext cx="7342383" cy="1165186"/>
          </a:xfrm>
          <a:prstGeom prst="rect">
            <a:avLst/>
          </a:prstGeom>
        </p:spPr>
      </p:pic>
      <p:sp>
        <p:nvSpPr>
          <p:cNvPr id="137" name="矩形: 圆角 157">
            <a:extLst>
              <a:ext uri="{FF2B5EF4-FFF2-40B4-BE49-F238E27FC236}">
                <a16:creationId xmlns:a16="http://schemas.microsoft.com/office/drawing/2014/main" id="{744D2B61-D8BB-2047-A961-214A0F0D2365}"/>
              </a:ext>
            </a:extLst>
          </p:cNvPr>
          <p:cNvSpPr/>
          <p:nvPr/>
        </p:nvSpPr>
        <p:spPr>
          <a:xfrm>
            <a:off x="308002" y="1988876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138" name="直接箭头连接符 27">
            <a:extLst>
              <a:ext uri="{FF2B5EF4-FFF2-40B4-BE49-F238E27FC236}">
                <a16:creationId xmlns:a16="http://schemas.microsoft.com/office/drawing/2014/main" id="{34C78FE4-8F57-544B-9878-C5718CD54ED7}"/>
              </a:ext>
            </a:extLst>
          </p:cNvPr>
          <p:cNvCxnSpPr>
            <a:cxnSpLocks/>
            <a:stCxn id="49" idx="1"/>
            <a:endCxn id="137" idx="3"/>
          </p:cNvCxnSpPr>
          <p:nvPr/>
        </p:nvCxnSpPr>
        <p:spPr>
          <a:xfrm rot="10800000">
            <a:off x="1222574" y="2248399"/>
            <a:ext cx="1201623" cy="297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: 圆角 157">
            <a:extLst>
              <a:ext uri="{FF2B5EF4-FFF2-40B4-BE49-F238E27FC236}">
                <a16:creationId xmlns:a16="http://schemas.microsoft.com/office/drawing/2014/main" id="{3695D415-BC8E-8746-B837-E292BD3E3376}"/>
              </a:ext>
            </a:extLst>
          </p:cNvPr>
          <p:cNvSpPr/>
          <p:nvPr/>
        </p:nvSpPr>
        <p:spPr>
          <a:xfrm>
            <a:off x="5857573" y="2004016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921A6E9A-4ED5-D749-AE34-D0ED6FDA4D12}"/>
              </a:ext>
            </a:extLst>
          </p:cNvPr>
          <p:cNvSpPr txBox="1"/>
          <p:nvPr/>
        </p:nvSpPr>
        <p:spPr>
          <a:xfrm>
            <a:off x="1009572" y="5739078"/>
            <a:ext cx="3521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行情</a:t>
            </a:r>
            <a:r>
              <a:rPr kumimoji="1" lang="en-US" altLang="zh-CN" sz="1100" dirty="0"/>
              <a:t>slave</a:t>
            </a:r>
            <a:r>
              <a:rPr kumimoji="1" lang="zh-CN" altLang="en-US" sz="1100" dirty="0"/>
              <a:t> 监听 行情</a:t>
            </a:r>
            <a:r>
              <a:rPr kumimoji="1" lang="en-US" altLang="zh-CN" sz="1100" dirty="0"/>
              <a:t>master</a:t>
            </a:r>
            <a:r>
              <a:rPr kumimoji="1" lang="zh-CN" altLang="en-US" sz="1100" dirty="0"/>
              <a:t>的心跳，超时就切换，恢复则再切回</a:t>
            </a:r>
            <a:r>
              <a:rPr kumimoji="1" lang="en-US" altLang="zh-CN" sz="1100" dirty="0"/>
              <a:t>master</a:t>
            </a:r>
            <a:endParaRPr kumimoji="1" lang="zh-CN" altLang="en-US" sz="1100" dirty="0"/>
          </a:p>
        </p:txBody>
      </p:sp>
      <p:sp>
        <p:nvSpPr>
          <p:cNvPr id="49" name="矩形: 圆角 64">
            <a:extLst>
              <a:ext uri="{FF2B5EF4-FFF2-40B4-BE49-F238E27FC236}">
                <a16:creationId xmlns:a16="http://schemas.microsoft.com/office/drawing/2014/main" id="{E6FABFC3-FB76-9245-B189-B823288741C6}"/>
              </a:ext>
            </a:extLst>
          </p:cNvPr>
          <p:cNvSpPr/>
          <p:nvPr/>
        </p:nvSpPr>
        <p:spPr>
          <a:xfrm>
            <a:off x="2424196" y="2397669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MX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27">
            <a:extLst>
              <a:ext uri="{FF2B5EF4-FFF2-40B4-BE49-F238E27FC236}">
                <a16:creationId xmlns:a16="http://schemas.microsoft.com/office/drawing/2014/main" id="{658F2503-C78B-B44B-A307-F4DB8E440B46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144641" y="2693500"/>
            <a:ext cx="456684" cy="278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7">
            <a:extLst>
              <a:ext uri="{FF2B5EF4-FFF2-40B4-BE49-F238E27FC236}">
                <a16:creationId xmlns:a16="http://schemas.microsoft.com/office/drawing/2014/main" id="{FC099DE8-BCD7-F74B-B12E-378DE4D50E28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>
            <a:off x="2778455" y="2545586"/>
            <a:ext cx="798939" cy="330657"/>
          </a:xfrm>
          <a:prstGeom prst="bentConnector3">
            <a:avLst>
              <a:gd name="adj1" fmla="val -175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27">
            <a:extLst>
              <a:ext uri="{FF2B5EF4-FFF2-40B4-BE49-F238E27FC236}">
                <a16:creationId xmlns:a16="http://schemas.microsoft.com/office/drawing/2014/main" id="{6DAF8F72-C3DA-1C4E-8F18-7AA9E9B6C625}"/>
              </a:ext>
            </a:extLst>
          </p:cNvPr>
          <p:cNvCxnSpPr>
            <a:cxnSpLocks/>
            <a:stCxn id="71" idx="1"/>
          </p:cNvCxnSpPr>
          <p:nvPr/>
        </p:nvCxnSpPr>
        <p:spPr>
          <a:xfrm rot="10800000">
            <a:off x="6686512" y="2225872"/>
            <a:ext cx="1201623" cy="297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64">
            <a:extLst>
              <a:ext uri="{FF2B5EF4-FFF2-40B4-BE49-F238E27FC236}">
                <a16:creationId xmlns:a16="http://schemas.microsoft.com/office/drawing/2014/main" id="{B6629497-BB61-E842-9DC5-198F283D1E1C}"/>
              </a:ext>
            </a:extLst>
          </p:cNvPr>
          <p:cNvSpPr/>
          <p:nvPr/>
        </p:nvSpPr>
        <p:spPr>
          <a:xfrm>
            <a:off x="7888134" y="2375142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MX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AF90FEAB-4144-554D-8836-108FB0C068E3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7586948" y="2670973"/>
            <a:ext cx="478315" cy="298491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27">
            <a:extLst>
              <a:ext uri="{FF2B5EF4-FFF2-40B4-BE49-F238E27FC236}">
                <a16:creationId xmlns:a16="http://schemas.microsoft.com/office/drawing/2014/main" id="{6538C16D-F3A1-B143-A02A-ADA360386A2A}"/>
              </a:ext>
            </a:extLst>
          </p:cNvPr>
          <p:cNvCxnSpPr>
            <a:cxnSpLocks/>
            <a:endCxn id="71" idx="3"/>
          </p:cNvCxnSpPr>
          <p:nvPr/>
        </p:nvCxnSpPr>
        <p:spPr>
          <a:xfrm rot="10800000">
            <a:off x="8242393" y="2523059"/>
            <a:ext cx="559959" cy="369169"/>
          </a:xfrm>
          <a:prstGeom prst="bentConnector3">
            <a:avLst>
              <a:gd name="adj1" fmla="val -39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2C5E12B9-7D37-164A-9739-8AE27924DDC0}"/>
              </a:ext>
            </a:extLst>
          </p:cNvPr>
          <p:cNvSpPr txBox="1"/>
          <p:nvPr/>
        </p:nvSpPr>
        <p:spPr>
          <a:xfrm>
            <a:off x="6127289" y="5661033"/>
            <a:ext cx="4559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报单服务与行情服务之间增加</a:t>
            </a:r>
            <a:r>
              <a:rPr kumimoji="1" lang="en-US" altLang="zh-CN" sz="1100" dirty="0"/>
              <a:t> mx </a:t>
            </a:r>
            <a:r>
              <a:rPr kumimoji="1" lang="zh-CN" altLang="en-US" sz="1100" dirty="0"/>
              <a:t>解耦，报单服务对行情服务是否在线无感， </a:t>
            </a:r>
            <a:r>
              <a:rPr kumimoji="1" lang="en-US" altLang="zh-CN" sz="1100" dirty="0"/>
              <a:t>master</a:t>
            </a:r>
            <a:r>
              <a:rPr kumimoji="1" lang="zh-CN" altLang="en-US" sz="1100" dirty="0"/>
              <a:t>离线时，</a:t>
            </a:r>
            <a:r>
              <a:rPr kumimoji="1" lang="en-US" altLang="zh-CN" sz="1100" dirty="0"/>
              <a:t>slave</a:t>
            </a:r>
            <a:r>
              <a:rPr kumimoji="1" lang="zh-CN" altLang="en-US" sz="1100" dirty="0"/>
              <a:t>自动切换，继续为 报单服务提供  </a:t>
            </a:r>
            <a:r>
              <a:rPr kumimoji="1" lang="en-US" altLang="zh-CN" sz="1100" dirty="0"/>
              <a:t>tick</a:t>
            </a:r>
            <a:r>
              <a:rPr kumimoji="1" lang="zh-CN" altLang="en-US" sz="1100" dirty="0"/>
              <a:t> ， </a:t>
            </a:r>
            <a:r>
              <a:rPr kumimoji="1" lang="en-US" altLang="zh-CN" sz="1100" dirty="0"/>
              <a:t>orderbook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83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: 圆角 157">
            <a:extLst>
              <a:ext uri="{FF2B5EF4-FFF2-40B4-BE49-F238E27FC236}">
                <a16:creationId xmlns:a16="http://schemas.microsoft.com/office/drawing/2014/main" id="{3695D415-BC8E-8746-B837-E292BD3E3376}"/>
              </a:ext>
            </a:extLst>
          </p:cNvPr>
          <p:cNvSpPr/>
          <p:nvPr/>
        </p:nvSpPr>
        <p:spPr>
          <a:xfrm>
            <a:off x="851099" y="3102002"/>
            <a:ext cx="4339892" cy="2489192"/>
          </a:xfrm>
          <a:prstGeom prst="roundRect">
            <a:avLst>
              <a:gd name="adj" fmla="val 156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416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行情服务 </a:t>
            </a:r>
            <a:r>
              <a:rPr lang="en-US" altLang="zh-CN" sz="14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lang="zh-CN" altLang="en-US" sz="14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 共享内存 </a:t>
            </a:r>
            <a:r>
              <a:rPr lang="en-US" altLang="zh-CN" sz="14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SHM</a:t>
            </a:r>
            <a:endParaRPr lang="zh-CN" altLang="en-US" sz="1400" u="sng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632386" y="4142226"/>
            <a:ext cx="1047659" cy="519043"/>
          </a:xfrm>
          <a:prstGeom prst="roundRect">
            <a:avLst>
              <a:gd name="adj" fmla="val 474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共享内存数据</a:t>
            </a:r>
            <a:endParaRPr lang="en-US" altLang="zh-CN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/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SHM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38" name="直接箭头连接符 27">
            <a:extLst>
              <a:ext uri="{FF2B5EF4-FFF2-40B4-BE49-F238E27FC236}">
                <a16:creationId xmlns:a16="http://schemas.microsoft.com/office/drawing/2014/main" id="{DF886923-3877-4A48-996A-167EEE0DBC1E}"/>
              </a:ext>
            </a:extLst>
          </p:cNvPr>
          <p:cNvCxnSpPr>
            <a:cxnSpLocks/>
            <a:stCxn id="61" idx="3"/>
            <a:endCxn id="41" idx="0"/>
          </p:cNvCxnSpPr>
          <p:nvPr/>
        </p:nvCxnSpPr>
        <p:spPr>
          <a:xfrm>
            <a:off x="3255114" y="2681245"/>
            <a:ext cx="1086688" cy="90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6BF897A8-CD62-E041-9FCF-618CD5582FD5}"/>
              </a:ext>
            </a:extLst>
          </p:cNvPr>
          <p:cNvSpPr/>
          <p:nvPr/>
        </p:nvSpPr>
        <p:spPr>
          <a:xfrm>
            <a:off x="1373171" y="4386142"/>
            <a:ext cx="1002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定时检查缺漏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18BFAE1-94A4-FC40-9CC0-9EF436B66D2D}"/>
              </a:ext>
            </a:extLst>
          </p:cNvPr>
          <p:cNvSpPr/>
          <p:nvPr/>
        </p:nvSpPr>
        <p:spPr>
          <a:xfrm>
            <a:off x="910848" y="3133554"/>
            <a:ext cx="9058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策略主机</a:t>
            </a:r>
          </a:p>
        </p:txBody>
      </p:sp>
      <p:sp>
        <p:nvSpPr>
          <p:cNvPr id="137" name="矩形: 圆角 157">
            <a:extLst>
              <a:ext uri="{FF2B5EF4-FFF2-40B4-BE49-F238E27FC236}">
                <a16:creationId xmlns:a16="http://schemas.microsoft.com/office/drawing/2014/main" id="{744D2B61-D8BB-2047-A961-214A0F0D2365}"/>
              </a:ext>
            </a:extLst>
          </p:cNvPr>
          <p:cNvSpPr/>
          <p:nvPr/>
        </p:nvSpPr>
        <p:spPr>
          <a:xfrm>
            <a:off x="1315216" y="3585863"/>
            <a:ext cx="1515862" cy="37952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Kline-check-</a:t>
            </a:r>
            <a:r>
              <a:rPr lang="en-US" altLang="zh-CN" sz="10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shm.py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38" name="直接箭头连接符 27">
            <a:extLst>
              <a:ext uri="{FF2B5EF4-FFF2-40B4-BE49-F238E27FC236}">
                <a16:creationId xmlns:a16="http://schemas.microsoft.com/office/drawing/2014/main" id="{34C78FE4-8F57-544B-9878-C5718CD54ED7}"/>
              </a:ext>
            </a:extLst>
          </p:cNvPr>
          <p:cNvCxnSpPr>
            <a:cxnSpLocks/>
            <a:stCxn id="137" idx="2"/>
            <a:endCxn id="54" idx="1"/>
          </p:cNvCxnSpPr>
          <p:nvPr/>
        </p:nvCxnSpPr>
        <p:spPr>
          <a:xfrm rot="16200000" flipH="1">
            <a:off x="2134585" y="3903946"/>
            <a:ext cx="436363" cy="5592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7">
            <a:extLst>
              <a:ext uri="{FF2B5EF4-FFF2-40B4-BE49-F238E27FC236}">
                <a16:creationId xmlns:a16="http://schemas.microsoft.com/office/drawing/2014/main" id="{FC099DE8-BCD7-F74B-B12E-378DE4D50E28}"/>
              </a:ext>
            </a:extLst>
          </p:cNvPr>
          <p:cNvCxnSpPr>
            <a:cxnSpLocks/>
            <a:stCxn id="137" idx="0"/>
            <a:endCxn id="61" idx="1"/>
          </p:cNvCxnSpPr>
          <p:nvPr/>
        </p:nvCxnSpPr>
        <p:spPr>
          <a:xfrm rot="5400000" flipH="1" flipV="1">
            <a:off x="2034692" y="2719700"/>
            <a:ext cx="904618" cy="82770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27">
            <a:extLst>
              <a:ext uri="{FF2B5EF4-FFF2-40B4-BE49-F238E27FC236}">
                <a16:creationId xmlns:a16="http://schemas.microsoft.com/office/drawing/2014/main" id="{3A234560-C7D7-9F41-A152-B16CE54B9A46}"/>
              </a:ext>
            </a:extLst>
          </p:cNvPr>
          <p:cNvCxnSpPr>
            <a:cxnSpLocks/>
            <a:stCxn id="41" idx="2"/>
            <a:endCxn id="54" idx="3"/>
          </p:cNvCxnSpPr>
          <p:nvPr/>
        </p:nvCxnSpPr>
        <p:spPr>
          <a:xfrm rot="5400000">
            <a:off x="3794266" y="3854212"/>
            <a:ext cx="433316" cy="661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157">
            <a:extLst>
              <a:ext uri="{FF2B5EF4-FFF2-40B4-BE49-F238E27FC236}">
                <a16:creationId xmlns:a16="http://schemas.microsoft.com/office/drawing/2014/main" id="{ADC6A08C-F981-A14A-9096-720C9BEA6C2E}"/>
              </a:ext>
            </a:extLst>
          </p:cNvPr>
          <p:cNvSpPr/>
          <p:nvPr/>
        </p:nvSpPr>
        <p:spPr>
          <a:xfrm>
            <a:off x="2638687" y="4910333"/>
            <a:ext cx="1035055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策略服务</a:t>
            </a:r>
          </a:p>
        </p:txBody>
      </p:sp>
      <p:sp>
        <p:nvSpPr>
          <p:cNvPr id="41" name="矩形: 圆角 157">
            <a:extLst>
              <a:ext uri="{FF2B5EF4-FFF2-40B4-BE49-F238E27FC236}">
                <a16:creationId xmlns:a16="http://schemas.microsoft.com/office/drawing/2014/main" id="{2C727D94-46E8-034B-9F4A-F8489179FB29}"/>
              </a:ext>
            </a:extLst>
          </p:cNvPr>
          <p:cNvSpPr/>
          <p:nvPr/>
        </p:nvSpPr>
        <p:spPr>
          <a:xfrm>
            <a:off x="3583871" y="3588910"/>
            <a:ext cx="1515862" cy="37952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 run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1" name="矩形: 圆角 64">
            <a:extLst>
              <a:ext uri="{FF2B5EF4-FFF2-40B4-BE49-F238E27FC236}">
                <a16:creationId xmlns:a16="http://schemas.microsoft.com/office/drawing/2014/main" id="{32B9A64F-ECDC-1345-A0B6-218CA22035B4}"/>
              </a:ext>
            </a:extLst>
          </p:cNvPr>
          <p:cNvSpPr/>
          <p:nvPr/>
        </p:nvSpPr>
        <p:spPr>
          <a:xfrm>
            <a:off x="2900856" y="2533329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65" name="矩形: 圆角 157">
            <a:extLst>
              <a:ext uri="{FF2B5EF4-FFF2-40B4-BE49-F238E27FC236}">
                <a16:creationId xmlns:a16="http://schemas.microsoft.com/office/drawing/2014/main" id="{1C76F0B8-1B01-6941-BC5E-9FE39379F781}"/>
              </a:ext>
            </a:extLst>
          </p:cNvPr>
          <p:cNvSpPr/>
          <p:nvPr/>
        </p:nvSpPr>
        <p:spPr>
          <a:xfrm>
            <a:off x="2686325" y="171416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</p:txBody>
      </p:sp>
      <p:cxnSp>
        <p:nvCxnSpPr>
          <p:cNvPr id="66" name="直接箭头连接符 27">
            <a:extLst>
              <a:ext uri="{FF2B5EF4-FFF2-40B4-BE49-F238E27FC236}">
                <a16:creationId xmlns:a16="http://schemas.microsoft.com/office/drawing/2014/main" id="{61262179-1977-8A43-8B4D-7CC4058B9FCB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V="1">
            <a:off x="2845838" y="2301182"/>
            <a:ext cx="323448" cy="14084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27">
            <a:extLst>
              <a:ext uri="{FF2B5EF4-FFF2-40B4-BE49-F238E27FC236}">
                <a16:creationId xmlns:a16="http://schemas.microsoft.com/office/drawing/2014/main" id="{E8C9A4B0-77B1-1B46-812F-D8E840817F2D}"/>
              </a:ext>
            </a:extLst>
          </p:cNvPr>
          <p:cNvCxnSpPr>
            <a:cxnSpLocks/>
          </p:cNvCxnSpPr>
          <p:nvPr/>
        </p:nvCxnSpPr>
        <p:spPr>
          <a:xfrm rot="5400000">
            <a:off x="3111688" y="2314425"/>
            <a:ext cx="306770" cy="14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27">
            <a:extLst>
              <a:ext uri="{FF2B5EF4-FFF2-40B4-BE49-F238E27FC236}">
                <a16:creationId xmlns:a16="http://schemas.microsoft.com/office/drawing/2014/main" id="{6E614396-A9FB-644F-856D-B687CFBC5DB9}"/>
              </a:ext>
            </a:extLst>
          </p:cNvPr>
          <p:cNvCxnSpPr>
            <a:cxnSpLocks/>
            <a:stCxn id="54" idx="2"/>
            <a:endCxn id="34" idx="0"/>
          </p:cNvCxnSpPr>
          <p:nvPr/>
        </p:nvCxnSpPr>
        <p:spPr>
          <a:xfrm rot="5400000">
            <a:off x="3031684" y="4785801"/>
            <a:ext cx="24906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EE4CEBD5-EAF2-D949-A730-D83D70DF922F}"/>
              </a:ext>
            </a:extLst>
          </p:cNvPr>
          <p:cNvSpPr/>
          <p:nvPr/>
        </p:nvSpPr>
        <p:spPr>
          <a:xfrm>
            <a:off x="3021045" y="4659518"/>
            <a:ext cx="1002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Kline</a:t>
            </a:r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读取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C248350-7DA6-0640-BF67-CF1B4C0C48A3}"/>
              </a:ext>
            </a:extLst>
          </p:cNvPr>
          <p:cNvSpPr/>
          <p:nvPr/>
        </p:nvSpPr>
        <p:spPr>
          <a:xfrm>
            <a:off x="3795526" y="4399987"/>
            <a:ext cx="11242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写入</a:t>
            </a:r>
            <a:r>
              <a:rPr lang="en-US" altLang="zh-CN" sz="1000" dirty="0" err="1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kline</a:t>
            </a:r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到</a:t>
            </a:r>
            <a:r>
              <a:rPr lang="en-US" altLang="zh-CN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SHM</a:t>
            </a:r>
            <a:endParaRPr lang="zh-CN" altLang="en-US" sz="1000" dirty="0">
              <a:latin typeface="FangSong" panose="02010609060101010101" pitchFamily="49" charset="-122"/>
              <a:ea typeface="FangSong" panose="02010609060101010101" pitchFamily="49" charset="-122"/>
              <a:cs typeface="Ayuthaya" pitchFamily="2" charset="-34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9A54D8C-E4E7-8947-9191-2E1671FE1023}"/>
              </a:ext>
            </a:extLst>
          </p:cNvPr>
          <p:cNvSpPr/>
          <p:nvPr/>
        </p:nvSpPr>
        <p:spPr>
          <a:xfrm>
            <a:off x="1410863" y="2796640"/>
            <a:ext cx="13128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发送</a:t>
            </a:r>
            <a:r>
              <a:rPr lang="en-US" altLang="zh-CN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pull</a:t>
            </a:r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 补缺命令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B13B82F-82AC-9049-AAB3-1A0B69515E6E}"/>
              </a:ext>
            </a:extLst>
          </p:cNvPr>
          <p:cNvSpPr/>
          <p:nvPr/>
        </p:nvSpPr>
        <p:spPr>
          <a:xfrm>
            <a:off x="3658786" y="2763762"/>
            <a:ext cx="13128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Kline</a:t>
            </a:r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下发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67D3BE1-81BE-B346-90F7-7E03F5DC69CD}"/>
              </a:ext>
            </a:extLst>
          </p:cNvPr>
          <p:cNvSpPr txBox="1"/>
          <p:nvPr/>
        </p:nvSpPr>
        <p:spPr>
          <a:xfrm>
            <a:off x="5827891" y="2492198"/>
            <a:ext cx="5220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u="sng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zh-CN" altLang="en-US" sz="12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配置运行：</a:t>
            </a:r>
            <a:endParaRPr kumimoji="1" lang="en-US" altLang="zh-CN" sz="1200" b="1" u="sng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修改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elabs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settings.json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，设置项：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行情接收地址：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market_broker_addr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交易所与行情周期：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exchange/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/period</a:t>
            </a:r>
          </a:p>
          <a:p>
            <a:pPr marL="228600" indent="-228600">
              <a:buFont typeface="+mj-lt"/>
              <a:buAutoNum type="alphaLcParenR"/>
            </a:pP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kseeker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服务地址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下载交易所历史行情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创建共享内存：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create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加载历史行情到内存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: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load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data_dir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start </a:t>
            </a:r>
            <a:r>
              <a:rPr kumimoji="1" lang="en-US" altLang="zh-CN" sz="1200" dirty="0">
                <a:highlight>
                  <a:srgbClr val="FFFF00"/>
                </a:highlight>
                <a:latin typeface="FangSong" panose="02010609060101010101" pitchFamily="49" charset="-122"/>
                <a:ea typeface="FangSong" panose="02010609060101010101" pitchFamily="49" charset="-122"/>
              </a:rPr>
              <a:t>end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exchange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补充漏缺的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kline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记录（历史行情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csv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最新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5.5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，当日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6.1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，中间需填补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25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日记录。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padding  start </a:t>
            </a:r>
            <a:r>
              <a:rPr kumimoji="1" lang="en-US" altLang="zh-CN" sz="1200" dirty="0">
                <a:highlight>
                  <a:srgbClr val="FFFF00"/>
                </a:highlight>
                <a:latin typeface="FangSong" panose="02010609060101010101" pitchFamily="49" charset="-122"/>
                <a:ea typeface="FangSong" panose="02010609060101010101" pitchFamily="49" charset="-122"/>
              </a:rPr>
              <a:t>end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exchange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运行行情接收。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运行时行情检查加入定时任务。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Kline-check-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shm.py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2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行情查询</a:t>
            </a:r>
            <a:endParaRPr kumimoji="1" lang="en-US" altLang="zh-CN" sz="1200" b="1" u="sng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mem_dump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exchange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period symbol start end </a:t>
            </a:r>
          </a:p>
          <a:p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get_latest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exchange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period symbol num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fill_blank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=True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53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969233" y="2444921"/>
            <a:ext cx="3817779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3753717" y="2749722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55" y="1596115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955777" y="1814462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3250986" y="141033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2442875" y="2067341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2238467" y="274972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3153039" y="3009244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2001284" y="2451246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 / </a:t>
            </a:r>
            <a:r>
              <a:rPr kumimoji="1" lang="zh-CN" altLang="en-US" sz="1000" u="sng" dirty="0"/>
              <a:t>境外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881699E-A9EF-4643-B2BF-A5522F27251B}"/>
              </a:ext>
            </a:extLst>
          </p:cNvPr>
          <p:cNvSpPr txBox="1"/>
          <p:nvPr/>
        </p:nvSpPr>
        <p:spPr>
          <a:xfrm>
            <a:off x="4249645" y="365453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F8D87A3-EA14-534C-8D47-2D40A4B3C8C0}"/>
              </a:ext>
            </a:extLst>
          </p:cNvPr>
          <p:cNvSpPr txBox="1"/>
          <p:nvPr/>
        </p:nvSpPr>
        <p:spPr>
          <a:xfrm>
            <a:off x="2918790" y="3031517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Tick/Orderbook</a:t>
            </a:r>
            <a:endParaRPr kumimoji="1" lang="zh-CN" altLang="en-US" sz="10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3640851" y="198788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2270611" y="1957644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sp>
        <p:nvSpPr>
          <p:cNvPr id="180" name="矩形: 圆角 157">
            <a:extLst>
              <a:ext uri="{FF2B5EF4-FFF2-40B4-BE49-F238E27FC236}">
                <a16:creationId xmlns:a16="http://schemas.microsoft.com/office/drawing/2014/main" id="{203B4FF9-A82F-2F4C-A222-6DAB981B2ACD}"/>
              </a:ext>
            </a:extLst>
          </p:cNvPr>
          <p:cNvSpPr/>
          <p:nvPr/>
        </p:nvSpPr>
        <p:spPr>
          <a:xfrm>
            <a:off x="1969233" y="4101092"/>
            <a:ext cx="3817779" cy="92384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7" name="矩形: 圆角 157">
            <a:extLst>
              <a:ext uri="{FF2B5EF4-FFF2-40B4-BE49-F238E27FC236}">
                <a16:creationId xmlns:a16="http://schemas.microsoft.com/office/drawing/2014/main" id="{E2730845-CD59-4C41-B56F-55D375B59E33}"/>
              </a:ext>
            </a:extLst>
          </p:cNvPr>
          <p:cNvSpPr/>
          <p:nvPr/>
        </p:nvSpPr>
        <p:spPr>
          <a:xfrm>
            <a:off x="4925528" y="4455837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Pusher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FDCBCF-1A5F-1A45-A2BD-EBD0E80A9DFA}"/>
              </a:ext>
            </a:extLst>
          </p:cNvPr>
          <p:cNvGrpSpPr/>
          <p:nvPr/>
        </p:nvGrpSpPr>
        <p:grpSpPr>
          <a:xfrm>
            <a:off x="3980609" y="4442247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9" name="流程图: 磁盘 200">
              <a:extLst>
                <a:ext uri="{FF2B5EF4-FFF2-40B4-BE49-F238E27FC236}">
                  <a16:creationId xmlns:a16="http://schemas.microsoft.com/office/drawing/2014/main" id="{D7E10B9E-4C2B-8E4C-ADC6-F7274B09823C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51F1CA5-4B4D-C948-9AF5-4E1667C29E5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4B785107-918A-824D-8B8B-14059527D2A3}"/>
              </a:ext>
            </a:extLst>
          </p:cNvPr>
          <p:cNvCxnSpPr>
            <a:cxnSpLocks/>
            <a:stCxn id="54" idx="2"/>
            <a:endCxn id="79" idx="1"/>
          </p:cNvCxnSpPr>
          <p:nvPr/>
        </p:nvCxnSpPr>
        <p:spPr>
          <a:xfrm rot="16200000" flipH="1">
            <a:off x="3659168" y="3820599"/>
            <a:ext cx="1173482" cy="69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157">
            <a:extLst>
              <a:ext uri="{FF2B5EF4-FFF2-40B4-BE49-F238E27FC236}">
                <a16:creationId xmlns:a16="http://schemas.microsoft.com/office/drawing/2014/main" id="{1920EF7E-8425-F046-8C83-8E4E175C3685}"/>
              </a:ext>
            </a:extLst>
          </p:cNvPr>
          <p:cNvSpPr/>
          <p:nvPr/>
        </p:nvSpPr>
        <p:spPr>
          <a:xfrm>
            <a:off x="6982298" y="3123347"/>
            <a:ext cx="2891534" cy="2306723"/>
          </a:xfrm>
          <a:prstGeom prst="roundRect">
            <a:avLst>
              <a:gd name="adj" fmla="val 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0AE99AE-E3F5-E447-8A11-5D1C6B6C4E88}"/>
              </a:ext>
            </a:extLst>
          </p:cNvPr>
          <p:cNvGrpSpPr/>
          <p:nvPr/>
        </p:nvGrpSpPr>
        <p:grpSpPr>
          <a:xfrm>
            <a:off x="7308577" y="3535190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84" name="流程图: 磁盘 200">
              <a:extLst>
                <a:ext uri="{FF2B5EF4-FFF2-40B4-BE49-F238E27FC236}">
                  <a16:creationId xmlns:a16="http://schemas.microsoft.com/office/drawing/2014/main" id="{A595CEFC-64B2-BB4C-A4A5-2CC9902A5C31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31A4145-4821-F241-8F15-A5D2CF62E7E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86" name="矩形: 圆角 157">
            <a:extLst>
              <a:ext uri="{FF2B5EF4-FFF2-40B4-BE49-F238E27FC236}">
                <a16:creationId xmlns:a16="http://schemas.microsoft.com/office/drawing/2014/main" id="{FC34A70E-FF7F-5443-A3AA-17B3B534D986}"/>
              </a:ext>
            </a:extLst>
          </p:cNvPr>
          <p:cNvSpPr/>
          <p:nvPr/>
        </p:nvSpPr>
        <p:spPr>
          <a:xfrm>
            <a:off x="8255842" y="3536497"/>
            <a:ext cx="1216437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5DF6AFE-9BC6-4C47-8B65-20BDA6C07260}"/>
              </a:ext>
            </a:extLst>
          </p:cNvPr>
          <p:cNvSpPr txBox="1"/>
          <p:nvPr/>
        </p:nvSpPr>
        <p:spPr>
          <a:xfrm>
            <a:off x="7078587" y="317891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 </a:t>
            </a:r>
            <a:endParaRPr kumimoji="1" lang="zh-CN" altLang="en-US" sz="1000" u="sng" dirty="0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AFE5FD00-8C58-A94C-BC96-A262E88128F5}"/>
              </a:ext>
            </a:extLst>
          </p:cNvPr>
          <p:cNvGrpSpPr/>
          <p:nvPr/>
        </p:nvGrpSpPr>
        <p:grpSpPr>
          <a:xfrm>
            <a:off x="7308577" y="4199227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91" name="流程图: 磁盘 200">
              <a:extLst>
                <a:ext uri="{FF2B5EF4-FFF2-40B4-BE49-F238E27FC236}">
                  <a16:creationId xmlns:a16="http://schemas.microsoft.com/office/drawing/2014/main" id="{7A0B52C3-F887-AB44-8EC9-C02E00EFB7A4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FC0535A-3A3D-754C-82EF-4B75D2533964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94" name="矩形: 圆角 157">
            <a:extLst>
              <a:ext uri="{FF2B5EF4-FFF2-40B4-BE49-F238E27FC236}">
                <a16:creationId xmlns:a16="http://schemas.microsoft.com/office/drawing/2014/main" id="{6FD47185-8A9F-B64F-B3AB-82FE04A2A43C}"/>
              </a:ext>
            </a:extLst>
          </p:cNvPr>
          <p:cNvSpPr/>
          <p:nvPr/>
        </p:nvSpPr>
        <p:spPr>
          <a:xfrm>
            <a:off x="8255842" y="4190374"/>
            <a:ext cx="1216437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4030976-B101-C64A-80BC-54F73EA0BAB4}"/>
              </a:ext>
            </a:extLst>
          </p:cNvPr>
          <p:cNvGrpSpPr/>
          <p:nvPr/>
        </p:nvGrpSpPr>
        <p:grpSpPr>
          <a:xfrm>
            <a:off x="7308577" y="4863264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97" name="流程图: 磁盘 200">
              <a:extLst>
                <a:ext uri="{FF2B5EF4-FFF2-40B4-BE49-F238E27FC236}">
                  <a16:creationId xmlns:a16="http://schemas.microsoft.com/office/drawing/2014/main" id="{E9616729-8CE6-7342-957A-CF7DA34A6425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2A7D8A7-BED2-A541-95FC-024E1DF96607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00" name="矩形: 圆角 157">
            <a:extLst>
              <a:ext uri="{FF2B5EF4-FFF2-40B4-BE49-F238E27FC236}">
                <a16:creationId xmlns:a16="http://schemas.microsoft.com/office/drawing/2014/main" id="{4A025C32-98BF-5F4E-A16C-0EA2E4831363}"/>
              </a:ext>
            </a:extLst>
          </p:cNvPr>
          <p:cNvSpPr/>
          <p:nvPr/>
        </p:nvSpPr>
        <p:spPr>
          <a:xfrm>
            <a:off x="8255842" y="4854411"/>
            <a:ext cx="1216437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6779FA9-422B-0B4F-951E-1F2313ACA935}"/>
              </a:ext>
            </a:extLst>
          </p:cNvPr>
          <p:cNvGrpSpPr/>
          <p:nvPr/>
        </p:nvGrpSpPr>
        <p:grpSpPr>
          <a:xfrm>
            <a:off x="2077408" y="4442247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02" name="流程图: 磁盘 200">
              <a:extLst>
                <a:ext uri="{FF2B5EF4-FFF2-40B4-BE49-F238E27FC236}">
                  <a16:creationId xmlns:a16="http://schemas.microsoft.com/office/drawing/2014/main" id="{632B357B-6057-644B-9906-9C821D1FF242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FD1B972-7EF7-9347-AA75-54B682CCF28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04" name="矩形: 圆角 157">
            <a:extLst>
              <a:ext uri="{FF2B5EF4-FFF2-40B4-BE49-F238E27FC236}">
                <a16:creationId xmlns:a16="http://schemas.microsoft.com/office/drawing/2014/main" id="{906AEC01-7924-E04F-9BAC-6A4FBA426AD9}"/>
              </a:ext>
            </a:extLst>
          </p:cNvPr>
          <p:cNvSpPr/>
          <p:nvPr/>
        </p:nvSpPr>
        <p:spPr>
          <a:xfrm>
            <a:off x="2865168" y="4462713"/>
            <a:ext cx="883966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PosCollector</a:t>
            </a:r>
          </a:p>
        </p:txBody>
      </p:sp>
      <p:cxnSp>
        <p:nvCxnSpPr>
          <p:cNvPr id="105" name="直接箭头连接符 27">
            <a:extLst>
              <a:ext uri="{FF2B5EF4-FFF2-40B4-BE49-F238E27FC236}">
                <a16:creationId xmlns:a16="http://schemas.microsoft.com/office/drawing/2014/main" id="{0717490E-B6F1-E04B-916B-231B965BD45C}"/>
              </a:ext>
            </a:extLst>
          </p:cNvPr>
          <p:cNvCxnSpPr>
            <a:cxnSpLocks/>
            <a:stCxn id="102" idx="1"/>
            <a:endCxn id="55" idx="2"/>
          </p:cNvCxnSpPr>
          <p:nvPr/>
        </p:nvCxnSpPr>
        <p:spPr>
          <a:xfrm rot="5400000" flipH="1" flipV="1">
            <a:off x="1949943" y="3696437"/>
            <a:ext cx="1173483" cy="31813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27">
            <a:extLst>
              <a:ext uri="{FF2B5EF4-FFF2-40B4-BE49-F238E27FC236}">
                <a16:creationId xmlns:a16="http://schemas.microsoft.com/office/drawing/2014/main" id="{B0E017F6-0162-434D-9D0C-DEC56631A5F3}"/>
              </a:ext>
            </a:extLst>
          </p:cNvPr>
          <p:cNvCxnSpPr>
            <a:cxnSpLocks/>
            <a:stCxn id="79" idx="4"/>
            <a:endCxn id="77" idx="1"/>
          </p:cNvCxnSpPr>
          <p:nvPr/>
        </p:nvCxnSpPr>
        <p:spPr>
          <a:xfrm flipV="1">
            <a:off x="4581023" y="4623000"/>
            <a:ext cx="344505" cy="1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27">
            <a:extLst>
              <a:ext uri="{FF2B5EF4-FFF2-40B4-BE49-F238E27FC236}">
                <a16:creationId xmlns:a16="http://schemas.microsoft.com/office/drawing/2014/main" id="{F2DB0FA2-170B-A347-B5B7-1596AA4E9679}"/>
              </a:ext>
            </a:extLst>
          </p:cNvPr>
          <p:cNvCxnSpPr>
            <a:cxnSpLocks/>
            <a:stCxn id="77" idx="3"/>
            <a:endCxn id="84" idx="2"/>
          </p:cNvCxnSpPr>
          <p:nvPr/>
        </p:nvCxnSpPr>
        <p:spPr>
          <a:xfrm flipV="1">
            <a:off x="5594760" y="3717527"/>
            <a:ext cx="1713817" cy="9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27">
            <a:extLst>
              <a:ext uri="{FF2B5EF4-FFF2-40B4-BE49-F238E27FC236}">
                <a16:creationId xmlns:a16="http://schemas.microsoft.com/office/drawing/2014/main" id="{2BD1790B-A54B-DD4F-9A68-9A6136BAAF9F}"/>
              </a:ext>
            </a:extLst>
          </p:cNvPr>
          <p:cNvCxnSpPr>
            <a:cxnSpLocks/>
            <a:stCxn id="77" idx="3"/>
            <a:endCxn id="91" idx="2"/>
          </p:cNvCxnSpPr>
          <p:nvPr/>
        </p:nvCxnSpPr>
        <p:spPr>
          <a:xfrm flipV="1">
            <a:off x="5594760" y="4381564"/>
            <a:ext cx="1713817" cy="24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27">
            <a:extLst>
              <a:ext uri="{FF2B5EF4-FFF2-40B4-BE49-F238E27FC236}">
                <a16:creationId xmlns:a16="http://schemas.microsoft.com/office/drawing/2014/main" id="{CFEADB3A-8190-6B49-B86E-5A79B8CCE86C}"/>
              </a:ext>
            </a:extLst>
          </p:cNvPr>
          <p:cNvCxnSpPr>
            <a:cxnSpLocks/>
            <a:stCxn id="77" idx="3"/>
            <a:endCxn id="97" idx="2"/>
          </p:cNvCxnSpPr>
          <p:nvPr/>
        </p:nvCxnSpPr>
        <p:spPr>
          <a:xfrm>
            <a:off x="5594760" y="4623000"/>
            <a:ext cx="1713817" cy="42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27">
            <a:extLst>
              <a:ext uri="{FF2B5EF4-FFF2-40B4-BE49-F238E27FC236}">
                <a16:creationId xmlns:a16="http://schemas.microsoft.com/office/drawing/2014/main" id="{1FE9FC09-52E2-F54F-B787-D74B9629D4E5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 flipV="1">
            <a:off x="7908991" y="3717250"/>
            <a:ext cx="346851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27">
            <a:extLst>
              <a:ext uri="{FF2B5EF4-FFF2-40B4-BE49-F238E27FC236}">
                <a16:creationId xmlns:a16="http://schemas.microsoft.com/office/drawing/2014/main" id="{176A8601-E122-6244-B0CB-42127206550F}"/>
              </a:ext>
            </a:extLst>
          </p:cNvPr>
          <p:cNvCxnSpPr>
            <a:cxnSpLocks/>
          </p:cNvCxnSpPr>
          <p:nvPr/>
        </p:nvCxnSpPr>
        <p:spPr>
          <a:xfrm flipV="1">
            <a:off x="7929993" y="4411636"/>
            <a:ext cx="346851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27">
            <a:extLst>
              <a:ext uri="{FF2B5EF4-FFF2-40B4-BE49-F238E27FC236}">
                <a16:creationId xmlns:a16="http://schemas.microsoft.com/office/drawing/2014/main" id="{9D08CDAD-7DE4-0F4C-8719-722DAA4A132C}"/>
              </a:ext>
            </a:extLst>
          </p:cNvPr>
          <p:cNvCxnSpPr>
            <a:cxnSpLocks/>
          </p:cNvCxnSpPr>
          <p:nvPr/>
        </p:nvCxnSpPr>
        <p:spPr>
          <a:xfrm flipV="1">
            <a:off x="7930675" y="5045062"/>
            <a:ext cx="346851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66D1548-E404-E945-889D-B0854CD2F6B7}"/>
              </a:ext>
            </a:extLst>
          </p:cNvPr>
          <p:cNvSpPr txBox="1"/>
          <p:nvPr/>
        </p:nvSpPr>
        <p:spPr>
          <a:xfrm>
            <a:off x="2001776" y="407611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ALI / </a:t>
            </a:r>
            <a:r>
              <a:rPr kumimoji="1" lang="zh-CN" altLang="en-US" sz="1000" u="sng" dirty="0"/>
              <a:t>国内</a:t>
            </a:r>
          </a:p>
        </p:txBody>
      </p:sp>
      <p:cxnSp>
        <p:nvCxnSpPr>
          <p:cNvPr id="125" name="直接箭头连接符 27">
            <a:extLst>
              <a:ext uri="{FF2B5EF4-FFF2-40B4-BE49-F238E27FC236}">
                <a16:creationId xmlns:a16="http://schemas.microsoft.com/office/drawing/2014/main" id="{FC5662F2-20C6-FC4A-8D53-2A396D2CB703}"/>
              </a:ext>
            </a:extLst>
          </p:cNvPr>
          <p:cNvCxnSpPr>
            <a:cxnSpLocks/>
            <a:stCxn id="99" idx="2"/>
            <a:endCxn id="104" idx="2"/>
          </p:cNvCxnSpPr>
          <p:nvPr/>
        </p:nvCxnSpPr>
        <p:spPr>
          <a:xfrm rot="5400000" flipH="1">
            <a:off x="5233049" y="2871140"/>
            <a:ext cx="427276" cy="4279072"/>
          </a:xfrm>
          <a:prstGeom prst="bentConnector3">
            <a:avLst>
              <a:gd name="adj1" fmla="val -7490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27">
            <a:extLst>
              <a:ext uri="{FF2B5EF4-FFF2-40B4-BE49-F238E27FC236}">
                <a16:creationId xmlns:a16="http://schemas.microsoft.com/office/drawing/2014/main" id="{C1BA1FCB-F4A0-224C-96D0-E5D42B4C2EBC}"/>
              </a:ext>
            </a:extLst>
          </p:cNvPr>
          <p:cNvCxnSpPr>
            <a:cxnSpLocks/>
            <a:stCxn id="104" idx="1"/>
            <a:endCxn id="102" idx="4"/>
          </p:cNvCxnSpPr>
          <p:nvPr/>
        </p:nvCxnSpPr>
        <p:spPr>
          <a:xfrm rot="10800000">
            <a:off x="2677822" y="4624584"/>
            <a:ext cx="187346" cy="529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27">
            <a:extLst>
              <a:ext uri="{FF2B5EF4-FFF2-40B4-BE49-F238E27FC236}">
                <a16:creationId xmlns:a16="http://schemas.microsoft.com/office/drawing/2014/main" id="{8C7606C6-C33B-F94B-97C9-F92090F1E851}"/>
              </a:ext>
            </a:extLst>
          </p:cNvPr>
          <p:cNvCxnSpPr>
            <a:cxnSpLocks/>
            <a:stCxn id="100" idx="0"/>
            <a:endCxn id="97" idx="1"/>
          </p:cNvCxnSpPr>
          <p:nvPr/>
        </p:nvCxnSpPr>
        <p:spPr>
          <a:xfrm rot="16200000" flipH="1" flipV="1">
            <a:off x="8231996" y="4231198"/>
            <a:ext cx="8853" cy="1255277"/>
          </a:xfrm>
          <a:prstGeom prst="bentConnector3">
            <a:avLst>
              <a:gd name="adj1" fmla="val -20083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27">
            <a:extLst>
              <a:ext uri="{FF2B5EF4-FFF2-40B4-BE49-F238E27FC236}">
                <a16:creationId xmlns:a16="http://schemas.microsoft.com/office/drawing/2014/main" id="{C86A46B6-2574-5C48-B0BB-09ED171329E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251415" y="3558308"/>
            <a:ext cx="8853" cy="1255277"/>
          </a:xfrm>
          <a:prstGeom prst="bentConnector3">
            <a:avLst>
              <a:gd name="adj1" fmla="val -20083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27">
            <a:extLst>
              <a:ext uri="{FF2B5EF4-FFF2-40B4-BE49-F238E27FC236}">
                <a16:creationId xmlns:a16="http://schemas.microsoft.com/office/drawing/2014/main" id="{8794E2E6-F55E-254E-9097-AD93874943B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270834" y="2885418"/>
            <a:ext cx="8853" cy="1255277"/>
          </a:xfrm>
          <a:prstGeom prst="bentConnector3">
            <a:avLst>
              <a:gd name="adj1" fmla="val -20083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DBCD680-9564-734A-AE2D-9B7CCBE5EB51}"/>
              </a:ext>
            </a:extLst>
          </p:cNvPr>
          <p:cNvSpPr txBox="1"/>
          <p:nvPr/>
        </p:nvSpPr>
        <p:spPr>
          <a:xfrm>
            <a:off x="5184986" y="533288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仓位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313CBD5-52EC-054A-86BD-A7179F91914B}"/>
              </a:ext>
            </a:extLst>
          </p:cNvPr>
          <p:cNvSpPr txBox="1"/>
          <p:nvPr/>
        </p:nvSpPr>
        <p:spPr>
          <a:xfrm>
            <a:off x="2191150" y="36066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仓位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7CDF6F9-296A-464F-A83A-E789886B4438}"/>
              </a:ext>
            </a:extLst>
          </p:cNvPr>
          <p:cNvSpPr txBox="1"/>
          <p:nvPr/>
        </p:nvSpPr>
        <p:spPr>
          <a:xfrm>
            <a:off x="6414874" y="424310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CE1FA37-0537-1E49-9E36-40430CEC4380}"/>
              </a:ext>
            </a:extLst>
          </p:cNvPr>
          <p:cNvSpPr txBox="1"/>
          <p:nvPr/>
        </p:nvSpPr>
        <p:spPr>
          <a:xfrm>
            <a:off x="3197482" y="366130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solidFill>
                  <a:srgbClr val="FF0000"/>
                </a:solidFill>
              </a:rPr>
              <a:t>跨数据中心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C4EAF03-70CF-C94A-848C-0363B04DFF91}"/>
              </a:ext>
            </a:extLst>
          </p:cNvPr>
          <p:cNvSpPr txBox="1"/>
          <p:nvPr/>
        </p:nvSpPr>
        <p:spPr>
          <a:xfrm>
            <a:off x="500612" y="427839"/>
            <a:ext cx="303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–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1</a:t>
            </a:r>
          </a:p>
          <a:p>
            <a:endParaRPr lang="en-US" altLang="zh-CN" sz="1400" b="1" u="sng" dirty="0"/>
          </a:p>
          <a:p>
            <a:r>
              <a:rPr lang="zh-CN" altLang="en-US" sz="2000" b="1" dirty="0"/>
              <a:t>数据库交换模式</a:t>
            </a:r>
          </a:p>
        </p:txBody>
      </p:sp>
    </p:spTree>
    <p:extLst>
      <p:ext uri="{BB962C8B-B14F-4D97-AF65-F5344CB8AC3E}">
        <p14:creationId xmlns:p14="http://schemas.microsoft.com/office/powerpoint/2010/main" val="17054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2184038" y="4180925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3944645" y="2170307"/>
            <a:ext cx="3084054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–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2</a:t>
            </a:r>
          </a:p>
          <a:p>
            <a:endParaRPr lang="en-US" altLang="zh-CN" sz="1400" b="1" u="sng" dirty="0"/>
          </a:p>
          <a:p>
            <a:r>
              <a:rPr lang="zh-CN" altLang="en-US" sz="2000" b="1" dirty="0"/>
              <a:t>消息推送模式</a:t>
            </a: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5729128" y="247510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66" y="1321501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5931188" y="1539848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5400000">
            <a:off x="5681651" y="3105142"/>
            <a:ext cx="615755" cy="393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5226397" y="11357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4418286" y="1792727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2421222" y="4469407"/>
            <a:ext cx="914571" cy="7587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4323943" y="25682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4213878" y="2475107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5400000" flipH="1" flipV="1">
            <a:off x="3037208" y="2835451"/>
            <a:ext cx="1475257" cy="1792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5128450" y="2734630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3976695" y="2176632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 / ECS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4771464" y="4798674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5615512" y="3609906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65" idx="1"/>
            <a:endCxn id="90" idx="3"/>
          </p:cNvCxnSpPr>
          <p:nvPr/>
        </p:nvCxnSpPr>
        <p:spPr>
          <a:xfrm rot="10800000" flipV="1">
            <a:off x="3335794" y="4570555"/>
            <a:ext cx="974625" cy="278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3"/>
            <a:endCxn id="90" idx="2"/>
          </p:cNvCxnSpPr>
          <p:nvPr/>
        </p:nvCxnSpPr>
        <p:spPr>
          <a:xfrm rot="5400000">
            <a:off x="3961293" y="4137915"/>
            <a:ext cx="7450" cy="2173020"/>
          </a:xfrm>
          <a:prstGeom prst="bentConnector3">
            <a:avLst>
              <a:gd name="adj1" fmla="val 3168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3"/>
            <a:endCxn id="25" idx="1"/>
          </p:cNvCxnSpPr>
          <p:nvPr/>
        </p:nvCxnSpPr>
        <p:spPr>
          <a:xfrm>
            <a:off x="4664676" y="4570556"/>
            <a:ext cx="386852" cy="228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2216098" y="414279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6077912" y="4189741"/>
            <a:ext cx="3071653" cy="1364613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6315096" y="4478223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8395284" y="4732176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7" idx="3"/>
            <a:endCxn id="75" idx="2"/>
          </p:cNvCxnSpPr>
          <p:nvPr/>
        </p:nvCxnSpPr>
        <p:spPr>
          <a:xfrm rot="5400000">
            <a:off x="7701104" y="4225480"/>
            <a:ext cx="45522" cy="1902966"/>
          </a:xfrm>
          <a:prstGeom prst="bentConnector3">
            <a:avLst>
              <a:gd name="adj1" fmla="val 602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3"/>
            <a:endCxn id="88" idx="0"/>
          </p:cNvCxnSpPr>
          <p:nvPr/>
        </p:nvCxnSpPr>
        <p:spPr>
          <a:xfrm>
            <a:off x="5969770" y="3757822"/>
            <a:ext cx="1968135" cy="649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6109972" y="415161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7760776" y="4407782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77" idx="1"/>
          </p:cNvCxnSpPr>
          <p:nvPr/>
        </p:nvCxnSpPr>
        <p:spPr>
          <a:xfrm>
            <a:off x="8115034" y="4555698"/>
            <a:ext cx="560314" cy="176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75" idx="3"/>
          </p:cNvCxnSpPr>
          <p:nvPr/>
        </p:nvCxnSpPr>
        <p:spPr>
          <a:xfrm rot="10800000" flipV="1">
            <a:off x="7229668" y="4555698"/>
            <a:ext cx="531109" cy="283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4310418" y="4422640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1"/>
            <a:endCxn id="65" idx="0"/>
          </p:cNvCxnSpPr>
          <p:nvPr/>
        </p:nvCxnSpPr>
        <p:spPr>
          <a:xfrm rot="10800000" flipV="1">
            <a:off x="4487548" y="3757822"/>
            <a:ext cx="1127965" cy="664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5226397" y="320272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</a:t>
            </a:r>
          </a:p>
          <a:p>
            <a:pPr algn="ctr"/>
            <a:r>
              <a:rPr kumimoji="1" lang="en-US" altLang="zh-CN" sz="1000" dirty="0"/>
              <a:t>Real/History</a:t>
            </a:r>
            <a:endParaRPr kumimoji="1" lang="zh-CN" altLang="en-US" sz="10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F8D87A3-EA14-534C-8D47-2D40A4B3C8C0}"/>
              </a:ext>
            </a:extLst>
          </p:cNvPr>
          <p:cNvSpPr txBox="1"/>
          <p:nvPr/>
        </p:nvSpPr>
        <p:spPr>
          <a:xfrm>
            <a:off x="4894201" y="2756903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Tick/Orderbook</a:t>
            </a:r>
            <a:endParaRPr kumimoji="1" lang="zh-CN" altLang="en-US" sz="10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5616262" y="1713267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4246022" y="1683030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sp>
        <p:nvSpPr>
          <p:cNvPr id="93" name="矩形: 圆角 157">
            <a:extLst>
              <a:ext uri="{FF2B5EF4-FFF2-40B4-BE49-F238E27FC236}">
                <a16:creationId xmlns:a16="http://schemas.microsoft.com/office/drawing/2014/main" id="{90663296-8251-9E49-ADBB-387D2AF0E9D7}"/>
              </a:ext>
            </a:extLst>
          </p:cNvPr>
          <p:cNvSpPr/>
          <p:nvPr/>
        </p:nvSpPr>
        <p:spPr>
          <a:xfrm>
            <a:off x="6425349" y="4757831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94" name="矩形: 圆角 157">
            <a:extLst>
              <a:ext uri="{FF2B5EF4-FFF2-40B4-BE49-F238E27FC236}">
                <a16:creationId xmlns:a16="http://schemas.microsoft.com/office/drawing/2014/main" id="{3D5A4A9F-21DD-8143-B030-69AEE626C41A}"/>
              </a:ext>
            </a:extLst>
          </p:cNvPr>
          <p:cNvSpPr/>
          <p:nvPr/>
        </p:nvSpPr>
        <p:spPr>
          <a:xfrm>
            <a:off x="2511299" y="4745338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D1503BC-1B9B-2747-8E11-613C97A65F13}"/>
              </a:ext>
            </a:extLst>
          </p:cNvPr>
          <p:cNvSpPr txBox="1"/>
          <p:nvPr/>
        </p:nvSpPr>
        <p:spPr>
          <a:xfrm>
            <a:off x="5419340" y="389091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/>
              <a:t>国内</a:t>
            </a:r>
            <a:r>
              <a:rPr kumimoji="1" lang="en-US" altLang="zh-CN" sz="1000" dirty="0"/>
              <a:t>/ECS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90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119021" y="4548052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57794" y="2031653"/>
            <a:ext cx="1420989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–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3</a:t>
            </a:r>
          </a:p>
          <a:p>
            <a:endParaRPr lang="en-US" altLang="zh-CN" sz="1400" b="1" u="sng" dirty="0"/>
          </a:p>
          <a:p>
            <a:r>
              <a:rPr lang="zh-CN" altLang="en-US" sz="2000" b="1" dirty="0"/>
              <a:t>多源行情服务</a:t>
            </a: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04390" y="230304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阿里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日本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66" y="1230973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flipH="1">
            <a:off x="3261676" y="1667667"/>
            <a:ext cx="1808551" cy="63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>
            <a:off x="3261676" y="2822091"/>
            <a:ext cx="895669" cy="76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4780697" y="10451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2776073" y="457561"/>
            <a:ext cx="887133" cy="2870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356205" y="4836534"/>
            <a:ext cx="914571" cy="111604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27027" y="2336453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16200000" flipV="1">
            <a:off x="808383" y="3831426"/>
            <a:ext cx="1981038" cy="29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089844" y="203797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 / ECS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3706447" y="5165801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3980216" y="3584715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65" idx="1"/>
            <a:endCxn id="94" idx="3"/>
          </p:cNvCxnSpPr>
          <p:nvPr/>
        </p:nvCxnSpPr>
        <p:spPr>
          <a:xfrm rot="10800000" flipV="1">
            <a:off x="2163715" y="4937682"/>
            <a:ext cx="1081686" cy="355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3"/>
            <a:endCxn id="90" idx="2"/>
          </p:cNvCxnSpPr>
          <p:nvPr/>
        </p:nvCxnSpPr>
        <p:spPr>
          <a:xfrm rot="5400000">
            <a:off x="2717624" y="4683694"/>
            <a:ext cx="364754" cy="2173020"/>
          </a:xfrm>
          <a:prstGeom prst="bentConnector3">
            <a:avLst>
              <a:gd name="adj1" fmla="val 162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3"/>
            <a:endCxn id="25" idx="1"/>
          </p:cNvCxnSpPr>
          <p:nvPr/>
        </p:nvCxnSpPr>
        <p:spPr>
          <a:xfrm>
            <a:off x="3599659" y="4937683"/>
            <a:ext cx="386852" cy="228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151081" y="450992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5511091" y="4587968"/>
            <a:ext cx="3071653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5748275" y="4876450"/>
            <a:ext cx="914571" cy="1121039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7828463" y="5130403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7" idx="3"/>
            <a:endCxn id="75" idx="2"/>
          </p:cNvCxnSpPr>
          <p:nvPr/>
        </p:nvCxnSpPr>
        <p:spPr>
          <a:xfrm rot="5400000">
            <a:off x="6934514" y="4823476"/>
            <a:ext cx="445060" cy="1902966"/>
          </a:xfrm>
          <a:prstGeom prst="bentConnector3">
            <a:avLst>
              <a:gd name="adj1" fmla="val 15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>
            <a:off x="4157345" y="3880546"/>
            <a:ext cx="3213739" cy="9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5543151" y="45498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7193955" y="4806009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77" idx="1"/>
          </p:cNvCxnSpPr>
          <p:nvPr/>
        </p:nvCxnSpPr>
        <p:spPr>
          <a:xfrm>
            <a:off x="7548213" y="4953925"/>
            <a:ext cx="560314" cy="176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93" idx="3"/>
          </p:cNvCxnSpPr>
          <p:nvPr/>
        </p:nvCxnSpPr>
        <p:spPr>
          <a:xfrm rot="10800000" flipV="1">
            <a:off x="6575961" y="4953925"/>
            <a:ext cx="617994" cy="382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3245401" y="4789767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 flipH="1">
            <a:off x="3422530" y="3880546"/>
            <a:ext cx="734815" cy="90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4654966" y="293106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</a:t>
            </a:r>
          </a:p>
          <a:p>
            <a:pPr algn="ctr"/>
            <a:r>
              <a:rPr kumimoji="1" lang="en-US" altLang="zh-CN" sz="1000" dirty="0"/>
              <a:t>Real/History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4695881" y="1690623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sp>
        <p:nvSpPr>
          <p:cNvPr id="93" name="矩形: 圆角 157">
            <a:extLst>
              <a:ext uri="{FF2B5EF4-FFF2-40B4-BE49-F238E27FC236}">
                <a16:creationId xmlns:a16="http://schemas.microsoft.com/office/drawing/2014/main" id="{90663296-8251-9E49-ADBB-387D2AF0E9D7}"/>
              </a:ext>
            </a:extLst>
          </p:cNvPr>
          <p:cNvSpPr/>
          <p:nvPr/>
        </p:nvSpPr>
        <p:spPr>
          <a:xfrm>
            <a:off x="5858528" y="5156058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94" name="矩形: 圆角 157">
            <a:extLst>
              <a:ext uri="{FF2B5EF4-FFF2-40B4-BE49-F238E27FC236}">
                <a16:creationId xmlns:a16="http://schemas.microsoft.com/office/drawing/2014/main" id="{3D5A4A9F-21DD-8143-B030-69AEE626C41A}"/>
              </a:ext>
            </a:extLst>
          </p:cNvPr>
          <p:cNvSpPr/>
          <p:nvPr/>
        </p:nvSpPr>
        <p:spPr>
          <a:xfrm>
            <a:off x="1446282" y="5112465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D1503BC-1B9B-2747-8E11-613C97A65F13}"/>
              </a:ext>
            </a:extLst>
          </p:cNvPr>
          <p:cNvSpPr txBox="1"/>
          <p:nvPr/>
        </p:nvSpPr>
        <p:spPr>
          <a:xfrm>
            <a:off x="3680472" y="3926184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/>
              <a:t>国内</a:t>
            </a:r>
            <a:r>
              <a:rPr kumimoji="1" lang="en-US" altLang="zh-CN" sz="1000" dirty="0"/>
              <a:t>/ECS/</a:t>
            </a:r>
            <a:r>
              <a:rPr kumimoji="1" lang="zh-CN" altLang="en-US" sz="1000" dirty="0"/>
              <a:t>阿里</a:t>
            </a:r>
          </a:p>
        </p:txBody>
      </p:sp>
      <p:sp>
        <p:nvSpPr>
          <p:cNvPr id="48" name="矩形: 圆角 64">
            <a:extLst>
              <a:ext uri="{FF2B5EF4-FFF2-40B4-BE49-F238E27FC236}">
                <a16:creationId xmlns:a16="http://schemas.microsoft.com/office/drawing/2014/main" id="{3E0DACC3-C1E5-EE45-8E6B-E4D3EEA43823}"/>
              </a:ext>
            </a:extLst>
          </p:cNvPr>
          <p:cNvSpPr/>
          <p:nvPr/>
        </p:nvSpPr>
        <p:spPr>
          <a:xfrm>
            <a:off x="5397518" y="3600700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09F6C2-30FC-2C4C-AAD0-4736240E10DD}"/>
              </a:ext>
            </a:extLst>
          </p:cNvPr>
          <p:cNvSpPr txBox="1"/>
          <p:nvPr/>
        </p:nvSpPr>
        <p:spPr>
          <a:xfrm>
            <a:off x="5080723" y="398064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/>
              <a:t>国内</a:t>
            </a:r>
            <a:r>
              <a:rPr kumimoji="1" lang="en-US" altLang="zh-CN" sz="1000" dirty="0"/>
              <a:t>/ECS/</a:t>
            </a:r>
            <a:r>
              <a:rPr kumimoji="1" lang="zh-CN" altLang="en-US" sz="1000" dirty="0"/>
              <a:t>腾讯</a:t>
            </a:r>
          </a:p>
        </p:txBody>
      </p:sp>
      <p:sp>
        <p:nvSpPr>
          <p:cNvPr id="53" name="矩形: 圆角 157">
            <a:extLst>
              <a:ext uri="{FF2B5EF4-FFF2-40B4-BE49-F238E27FC236}">
                <a16:creationId xmlns:a16="http://schemas.microsoft.com/office/drawing/2014/main" id="{9520F509-454E-B748-82F2-6E59A0C1FE5A}"/>
              </a:ext>
            </a:extLst>
          </p:cNvPr>
          <p:cNvSpPr/>
          <p:nvPr/>
        </p:nvSpPr>
        <p:spPr>
          <a:xfrm>
            <a:off x="4002842" y="2303047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阿里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香港</a:t>
            </a:r>
          </a:p>
        </p:txBody>
      </p:sp>
      <p:sp>
        <p:nvSpPr>
          <p:cNvPr id="57" name="矩形: 圆角 157">
            <a:extLst>
              <a:ext uri="{FF2B5EF4-FFF2-40B4-BE49-F238E27FC236}">
                <a16:creationId xmlns:a16="http://schemas.microsoft.com/office/drawing/2014/main" id="{6EC9584B-8AFD-4045-B0CB-A8BF585D3D43}"/>
              </a:ext>
            </a:extLst>
          </p:cNvPr>
          <p:cNvSpPr/>
          <p:nvPr/>
        </p:nvSpPr>
        <p:spPr>
          <a:xfrm>
            <a:off x="5117362" y="2303046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腾讯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香港</a:t>
            </a:r>
          </a:p>
        </p:txBody>
      </p:sp>
      <p:sp>
        <p:nvSpPr>
          <p:cNvPr id="58" name="矩形: 圆角 157">
            <a:extLst>
              <a:ext uri="{FF2B5EF4-FFF2-40B4-BE49-F238E27FC236}">
                <a16:creationId xmlns:a16="http://schemas.microsoft.com/office/drawing/2014/main" id="{85C4BD1E-9C0C-DC4C-B92E-928973F7F869}"/>
              </a:ext>
            </a:extLst>
          </p:cNvPr>
          <p:cNvSpPr/>
          <p:nvPr/>
        </p:nvSpPr>
        <p:spPr>
          <a:xfrm>
            <a:off x="6189156" y="231202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腾讯</a:t>
            </a:r>
            <a:r>
              <a:rPr lang="en-US" altLang="zh-CN" sz="1000" b="1" dirty="0"/>
              <a:t>/ </a:t>
            </a:r>
            <a:r>
              <a:rPr lang="zh-CN" altLang="en-US" sz="1000" b="1" dirty="0"/>
              <a:t>新加坡</a:t>
            </a:r>
          </a:p>
        </p:txBody>
      </p:sp>
      <p:cxnSp>
        <p:nvCxnSpPr>
          <p:cNvPr id="62" name="直接箭头连接符 27">
            <a:extLst>
              <a:ext uri="{FF2B5EF4-FFF2-40B4-BE49-F238E27FC236}">
                <a16:creationId xmlns:a16="http://schemas.microsoft.com/office/drawing/2014/main" id="{AE15E5F3-AAFB-A741-8ABA-FA21578DE010}"/>
              </a:ext>
            </a:extLst>
          </p:cNvPr>
          <p:cNvCxnSpPr>
            <a:cxnSpLocks/>
            <a:stCxn id="56" idx="2"/>
            <a:endCxn id="53" idx="0"/>
          </p:cNvCxnSpPr>
          <p:nvPr/>
        </p:nvCxnSpPr>
        <p:spPr>
          <a:xfrm flipH="1">
            <a:off x="4460128" y="1667667"/>
            <a:ext cx="610099" cy="6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7">
            <a:extLst>
              <a:ext uri="{FF2B5EF4-FFF2-40B4-BE49-F238E27FC236}">
                <a16:creationId xmlns:a16="http://schemas.microsoft.com/office/drawing/2014/main" id="{4A9C95B1-ED21-4347-8B74-771680D87D3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5070227" y="1667667"/>
            <a:ext cx="504421" cy="6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7">
            <a:extLst>
              <a:ext uri="{FF2B5EF4-FFF2-40B4-BE49-F238E27FC236}">
                <a16:creationId xmlns:a16="http://schemas.microsoft.com/office/drawing/2014/main" id="{E9B0E570-7ABF-9347-B656-449E6092E510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070227" y="1667667"/>
            <a:ext cx="1576215" cy="64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27">
            <a:extLst>
              <a:ext uri="{FF2B5EF4-FFF2-40B4-BE49-F238E27FC236}">
                <a16:creationId xmlns:a16="http://schemas.microsoft.com/office/drawing/2014/main" id="{94F34D87-53C0-9D4C-A4F2-08394762BE42}"/>
              </a:ext>
            </a:extLst>
          </p:cNvPr>
          <p:cNvCxnSpPr>
            <a:cxnSpLocks/>
            <a:stCxn id="53" idx="2"/>
            <a:endCxn id="29" idx="0"/>
          </p:cNvCxnSpPr>
          <p:nvPr/>
        </p:nvCxnSpPr>
        <p:spPr>
          <a:xfrm flipH="1">
            <a:off x="4157345" y="2822090"/>
            <a:ext cx="302783" cy="76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FE1CB550-4C9E-014A-8D7D-DC1B89D15F7A}"/>
              </a:ext>
            </a:extLst>
          </p:cNvPr>
          <p:cNvCxnSpPr>
            <a:cxnSpLocks/>
            <a:stCxn id="57" idx="2"/>
            <a:endCxn id="29" idx="0"/>
          </p:cNvCxnSpPr>
          <p:nvPr/>
        </p:nvCxnSpPr>
        <p:spPr>
          <a:xfrm flipH="1">
            <a:off x="4157345" y="2822089"/>
            <a:ext cx="1417303" cy="7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27">
            <a:extLst>
              <a:ext uri="{FF2B5EF4-FFF2-40B4-BE49-F238E27FC236}">
                <a16:creationId xmlns:a16="http://schemas.microsoft.com/office/drawing/2014/main" id="{C0ED5ED2-700D-CF43-810C-9D5521DB6596}"/>
              </a:ext>
            </a:extLst>
          </p:cNvPr>
          <p:cNvCxnSpPr>
            <a:cxnSpLocks/>
          </p:cNvCxnSpPr>
          <p:nvPr/>
        </p:nvCxnSpPr>
        <p:spPr>
          <a:xfrm flipH="1">
            <a:off x="4157345" y="2822088"/>
            <a:ext cx="1417303" cy="76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28444F2D-6A24-1647-BE42-B1B82436CB88}"/>
              </a:ext>
            </a:extLst>
          </p:cNvPr>
          <p:cNvCxnSpPr>
            <a:cxnSpLocks/>
            <a:stCxn id="58" idx="2"/>
            <a:endCxn id="29" idx="0"/>
          </p:cNvCxnSpPr>
          <p:nvPr/>
        </p:nvCxnSpPr>
        <p:spPr>
          <a:xfrm flipH="1">
            <a:off x="4157345" y="2831064"/>
            <a:ext cx="2489097" cy="75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27">
            <a:extLst>
              <a:ext uri="{FF2B5EF4-FFF2-40B4-BE49-F238E27FC236}">
                <a16:creationId xmlns:a16="http://schemas.microsoft.com/office/drawing/2014/main" id="{FE80AFBE-EF54-BB41-BA39-150624410D19}"/>
              </a:ext>
            </a:extLst>
          </p:cNvPr>
          <p:cNvCxnSpPr>
            <a:cxnSpLocks/>
            <a:stCxn id="54" idx="2"/>
            <a:endCxn id="48" idx="0"/>
          </p:cNvCxnSpPr>
          <p:nvPr/>
        </p:nvCxnSpPr>
        <p:spPr>
          <a:xfrm>
            <a:off x="3261676" y="2822091"/>
            <a:ext cx="2312971" cy="7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27">
            <a:extLst>
              <a:ext uri="{FF2B5EF4-FFF2-40B4-BE49-F238E27FC236}">
                <a16:creationId xmlns:a16="http://schemas.microsoft.com/office/drawing/2014/main" id="{06C43272-EF41-F444-950C-6CE4558BC913}"/>
              </a:ext>
            </a:extLst>
          </p:cNvPr>
          <p:cNvCxnSpPr>
            <a:cxnSpLocks/>
          </p:cNvCxnSpPr>
          <p:nvPr/>
        </p:nvCxnSpPr>
        <p:spPr>
          <a:xfrm>
            <a:off x="3261676" y="2822091"/>
            <a:ext cx="2312971" cy="7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27">
            <a:extLst>
              <a:ext uri="{FF2B5EF4-FFF2-40B4-BE49-F238E27FC236}">
                <a16:creationId xmlns:a16="http://schemas.microsoft.com/office/drawing/2014/main" id="{1489203C-72B3-0446-A9C7-2407676CCE1E}"/>
              </a:ext>
            </a:extLst>
          </p:cNvPr>
          <p:cNvCxnSpPr>
            <a:cxnSpLocks/>
          </p:cNvCxnSpPr>
          <p:nvPr/>
        </p:nvCxnSpPr>
        <p:spPr>
          <a:xfrm>
            <a:off x="3261676" y="2822091"/>
            <a:ext cx="2312971" cy="7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27">
            <a:extLst>
              <a:ext uri="{FF2B5EF4-FFF2-40B4-BE49-F238E27FC236}">
                <a16:creationId xmlns:a16="http://schemas.microsoft.com/office/drawing/2014/main" id="{D2F08A53-FD4C-8F44-BFAD-42728DDB6ABC}"/>
              </a:ext>
            </a:extLst>
          </p:cNvPr>
          <p:cNvCxnSpPr>
            <a:cxnSpLocks/>
            <a:stCxn id="53" idx="2"/>
            <a:endCxn id="48" idx="0"/>
          </p:cNvCxnSpPr>
          <p:nvPr/>
        </p:nvCxnSpPr>
        <p:spPr>
          <a:xfrm>
            <a:off x="4460128" y="2822090"/>
            <a:ext cx="1114519" cy="77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27">
            <a:extLst>
              <a:ext uri="{FF2B5EF4-FFF2-40B4-BE49-F238E27FC236}">
                <a16:creationId xmlns:a16="http://schemas.microsoft.com/office/drawing/2014/main" id="{866FFB90-6105-8945-8C99-C982F12F2F4E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5574647" y="2822089"/>
            <a:ext cx="1" cy="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27">
            <a:extLst>
              <a:ext uri="{FF2B5EF4-FFF2-40B4-BE49-F238E27FC236}">
                <a16:creationId xmlns:a16="http://schemas.microsoft.com/office/drawing/2014/main" id="{7C7E54C6-AB45-FE4D-B31B-BC998AF8FD64}"/>
              </a:ext>
            </a:extLst>
          </p:cNvPr>
          <p:cNvCxnSpPr>
            <a:cxnSpLocks/>
            <a:stCxn id="58" idx="2"/>
            <a:endCxn id="48" idx="0"/>
          </p:cNvCxnSpPr>
          <p:nvPr/>
        </p:nvCxnSpPr>
        <p:spPr>
          <a:xfrm flipH="1">
            <a:off x="5574647" y="2831064"/>
            <a:ext cx="1071795" cy="76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27">
            <a:extLst>
              <a:ext uri="{FF2B5EF4-FFF2-40B4-BE49-F238E27FC236}">
                <a16:creationId xmlns:a16="http://schemas.microsoft.com/office/drawing/2014/main" id="{A6C72429-8ADE-7940-9946-1A008479D3C4}"/>
              </a:ext>
            </a:extLst>
          </p:cNvPr>
          <p:cNvCxnSpPr>
            <a:cxnSpLocks/>
            <a:stCxn id="48" idx="2"/>
            <a:endCxn id="65" idx="0"/>
          </p:cNvCxnSpPr>
          <p:nvPr/>
        </p:nvCxnSpPr>
        <p:spPr>
          <a:xfrm flipH="1">
            <a:off x="3422530" y="3896531"/>
            <a:ext cx="2152117" cy="89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27">
            <a:extLst>
              <a:ext uri="{FF2B5EF4-FFF2-40B4-BE49-F238E27FC236}">
                <a16:creationId xmlns:a16="http://schemas.microsoft.com/office/drawing/2014/main" id="{5E5D21CE-A071-D24A-BF1B-E03120FE91DD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5624701" y="3887824"/>
            <a:ext cx="1746383" cy="91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70A56DF-A803-084D-84A0-A95D29874CFF}"/>
              </a:ext>
            </a:extLst>
          </p:cNvPr>
          <p:cNvSpPr txBox="1"/>
          <p:nvPr/>
        </p:nvSpPr>
        <p:spPr>
          <a:xfrm>
            <a:off x="6535909" y="2956375"/>
            <a:ext cx="3963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b="1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sz="1400" b="1">
                <a:latin typeface="FangSong" panose="02010609060101010101" pitchFamily="49" charset="-122"/>
                <a:ea typeface="FangSong" panose="02010609060101010101" pitchFamily="49" charset="-122"/>
              </a:rPr>
              <a:t>路以上境外行情数据源，必须不同运营商，不同数据中心</a:t>
            </a:r>
            <a:endParaRPr kumimoji="1" lang="en-US" altLang="zh-CN" sz="1400" b="1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b="1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sz="1400" b="1">
                <a:latin typeface="FangSong" panose="02010609060101010101" pitchFamily="49" charset="-122"/>
                <a:ea typeface="FangSong" panose="02010609060101010101" pitchFamily="49" charset="-122"/>
              </a:rPr>
              <a:t>路以上国内交换服务器</a:t>
            </a:r>
            <a:r>
              <a:rPr kumimoji="1" lang="en-US" altLang="zh-CN" sz="1400" b="1">
                <a:latin typeface="FangSong" panose="02010609060101010101" pitchFamily="49" charset="-122"/>
                <a:ea typeface="FangSong" panose="02010609060101010101" pitchFamily="49" charset="-122"/>
              </a:rPr>
              <a:t>MX</a:t>
            </a:r>
            <a:r>
              <a:rPr kumimoji="1" lang="zh-CN" altLang="en-US" sz="1400" b="1">
                <a:latin typeface="FangSong" panose="02010609060101010101" pitchFamily="49" charset="-122"/>
                <a:ea typeface="FangSong" panose="02010609060101010101" pitchFamily="49" charset="-122"/>
              </a:rPr>
              <a:t>，必须不同运营商，不同数据中心</a:t>
            </a:r>
            <a:endParaRPr kumimoji="1" lang="en-US" altLang="zh-CN" sz="1400" b="1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b="1">
                <a:latin typeface="FangSong" panose="02010609060101010101" pitchFamily="49" charset="-122"/>
                <a:ea typeface="FangSong" panose="02010609060101010101" pitchFamily="49" charset="-122"/>
              </a:rPr>
              <a:t>idc</a:t>
            </a:r>
            <a:r>
              <a:rPr kumimoji="1" lang="zh-CN" altLang="en-US" sz="1400" b="1">
                <a:latin typeface="FangSong" panose="02010609060101010101" pitchFamily="49" charset="-122"/>
                <a:ea typeface="FangSong" panose="02010609060101010101" pitchFamily="49" charset="-122"/>
              </a:rPr>
              <a:t>和公司环境接收多路下行行情数据，去重处理</a:t>
            </a:r>
          </a:p>
        </p:txBody>
      </p:sp>
      <p:sp>
        <p:nvSpPr>
          <p:cNvPr id="118" name="矩形: 圆角 157">
            <a:extLst>
              <a:ext uri="{FF2B5EF4-FFF2-40B4-BE49-F238E27FC236}">
                <a16:creationId xmlns:a16="http://schemas.microsoft.com/office/drawing/2014/main" id="{2E356AD0-327F-8B42-B18C-0205C4AD761E}"/>
              </a:ext>
            </a:extLst>
          </p:cNvPr>
          <p:cNvSpPr/>
          <p:nvPr/>
        </p:nvSpPr>
        <p:spPr>
          <a:xfrm>
            <a:off x="1440185" y="5522746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cxnSp>
        <p:nvCxnSpPr>
          <p:cNvPr id="119" name="直接箭头连接符 27">
            <a:extLst>
              <a:ext uri="{FF2B5EF4-FFF2-40B4-BE49-F238E27FC236}">
                <a16:creationId xmlns:a16="http://schemas.microsoft.com/office/drawing/2014/main" id="{777583AD-F731-3C47-AB18-1E9EDEB60292}"/>
              </a:ext>
            </a:extLst>
          </p:cNvPr>
          <p:cNvCxnSpPr>
            <a:cxnSpLocks/>
            <a:stCxn id="65" idx="2"/>
            <a:endCxn id="118" idx="3"/>
          </p:cNvCxnSpPr>
          <p:nvPr/>
        </p:nvCxnSpPr>
        <p:spPr>
          <a:xfrm rot="5400000">
            <a:off x="2481124" y="4762092"/>
            <a:ext cx="617901" cy="1264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圆角 157">
            <a:extLst>
              <a:ext uri="{FF2B5EF4-FFF2-40B4-BE49-F238E27FC236}">
                <a16:creationId xmlns:a16="http://schemas.microsoft.com/office/drawing/2014/main" id="{32CC03AC-3D0D-E740-8987-0CEA32000FBF}"/>
              </a:ext>
            </a:extLst>
          </p:cNvPr>
          <p:cNvSpPr/>
          <p:nvPr/>
        </p:nvSpPr>
        <p:spPr>
          <a:xfrm>
            <a:off x="5865224" y="5556463"/>
            <a:ext cx="717433" cy="361506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cxnSp>
        <p:nvCxnSpPr>
          <p:cNvPr id="128" name="直接箭头连接符 27">
            <a:extLst>
              <a:ext uri="{FF2B5EF4-FFF2-40B4-BE49-F238E27FC236}">
                <a16:creationId xmlns:a16="http://schemas.microsoft.com/office/drawing/2014/main" id="{64FD8F6A-A13A-2D42-8AFC-0721C1616555}"/>
              </a:ext>
            </a:extLst>
          </p:cNvPr>
          <p:cNvCxnSpPr>
            <a:cxnSpLocks/>
            <a:stCxn id="88" idx="2"/>
            <a:endCxn id="125" idx="3"/>
          </p:cNvCxnSpPr>
          <p:nvPr/>
        </p:nvCxnSpPr>
        <p:spPr>
          <a:xfrm rot="5400000">
            <a:off x="6659183" y="5025315"/>
            <a:ext cx="635376" cy="788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6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19606</TotalTime>
  <Words>1684</Words>
  <Application>Microsoft Macintosh PowerPoint</Application>
  <PresentationFormat>宽屏</PresentationFormat>
  <Paragraphs>581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仿宋</vt:lpstr>
      <vt:lpstr>仿宋</vt:lpstr>
      <vt:lpstr>Arial</vt:lpstr>
      <vt:lpstr>Ayuthaya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Z0299</dc:creator>
  <cp:lastModifiedBy>scott bin</cp:lastModifiedBy>
  <cp:revision>205</cp:revision>
  <cp:lastPrinted>2022-08-22T10:03:53Z</cp:lastPrinted>
  <dcterms:created xsi:type="dcterms:W3CDTF">2021-12-06T12:38:39Z</dcterms:created>
  <dcterms:modified xsi:type="dcterms:W3CDTF">2022-08-25T06:09:17Z</dcterms:modified>
</cp:coreProperties>
</file>