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284" r:id="rId5"/>
    <p:sldId id="285" r:id="rId6"/>
    <p:sldId id="286" r:id="rId7"/>
    <p:sldId id="283" r:id="rId8"/>
    <p:sldId id="266" r:id="rId9"/>
    <p:sldId id="260" r:id="rId10"/>
    <p:sldId id="263" r:id="rId11"/>
    <p:sldId id="267" r:id="rId12"/>
    <p:sldId id="262" r:id="rId13"/>
    <p:sldId id="264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2" r:id="rId26"/>
    <p:sldId id="281" r:id="rId27"/>
    <p:sldId id="280" r:id="rId28"/>
    <p:sldId id="265" r:id="rId29"/>
    <p:sldId id="269" r:id="rId30"/>
    <p:sldId id="287" r:id="rId31"/>
    <p:sldId id="288" r:id="rId32"/>
    <p:sldId id="289" r:id="rId33"/>
    <p:sldId id="290" r:id="rId34"/>
    <p:sldId id="291" r:id="rId35"/>
    <p:sldId id="298" r:id="rId36"/>
    <p:sldId id="301" r:id="rId37"/>
    <p:sldId id="294" r:id="rId38"/>
    <p:sldId id="300" r:id="rId39"/>
    <p:sldId id="302" r:id="rId40"/>
    <p:sldId id="303" r:id="rId41"/>
    <p:sldId id="304" r:id="rId42"/>
    <p:sldId id="306" r:id="rId43"/>
    <p:sldId id="307" r:id="rId44"/>
    <p:sldId id="308" r:id="rId45"/>
    <p:sldId id="297" r:id="rId46"/>
    <p:sldId id="309" r:id="rId47"/>
    <p:sldId id="311" r:id="rId48"/>
    <p:sldId id="313" r:id="rId49"/>
    <p:sldId id="305" r:id="rId50"/>
    <p:sldId id="314" r:id="rId51"/>
    <p:sldId id="315" r:id="rId52"/>
    <p:sldId id="316" r:id="rId53"/>
    <p:sldId id="319" r:id="rId54"/>
    <p:sldId id="317" r:id="rId55"/>
    <p:sldId id="318" r:id="rId56"/>
    <p:sldId id="322" r:id="rId57"/>
    <p:sldId id="320" r:id="rId58"/>
    <p:sldId id="323" r:id="rId59"/>
    <p:sldId id="296" r:id="rId60"/>
    <p:sldId id="32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00FF"/>
    <a:srgbClr val="009900"/>
    <a:srgbClr val="008000"/>
    <a:srgbClr val="99CC00"/>
    <a:srgbClr val="FF0000"/>
    <a:srgbClr val="00CC66"/>
    <a:srgbClr val="FF3300"/>
    <a:srgbClr val="6633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FFA54-A52A-4C6B-9A01-48689068121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4282B-5011-40F1-BBD8-9AC93234F83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4282B-5011-40F1-BBD8-9AC93234F83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4282B-5011-40F1-BBD8-9AC93234F83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4282B-5011-40F1-BBD8-9AC93234F83E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4282B-5011-40F1-BBD8-9AC93234F83E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4282B-5011-40F1-BBD8-9AC93234F83E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4282B-5011-40F1-BBD8-9AC93234F83E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4282B-5011-40F1-BBD8-9AC93234F83E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4282B-5011-40F1-BBD8-9AC93234F83E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F444-93AA-4799-BA96-01D5E2D45840}" type="datetimeFigureOut">
              <a:rPr lang="en-US" smtClean="0"/>
              <a:pPr/>
              <a:t>7/3/2020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AF1F-E7B5-4736-BBA4-D194C18F61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1472" y="5214950"/>
            <a:ext cx="8143932" cy="1285884"/>
          </a:xfr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- VI</a:t>
            </a:r>
            <a:b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AdmOfficer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428604"/>
            <a:ext cx="1785950" cy="1785950"/>
          </a:xfrm>
          <a:prstGeom prst="rect">
            <a:avLst/>
          </a:prstGeom>
          <a:noFill/>
        </p:spPr>
      </p:pic>
      <p:pic>
        <p:nvPicPr>
          <p:cNvPr id="2" name="Picture 2" descr="C:\Users\AdmOfficer\Desktop\12845826-3d-style-file-format-icon-over-white-background-csv.jpg"/>
          <p:cNvPicPr>
            <a:picLocks noChangeAspect="1" noChangeArrowheads="1"/>
          </p:cNvPicPr>
          <p:nvPr/>
        </p:nvPicPr>
        <p:blipFill>
          <a:blip r:embed="rId3"/>
          <a:srcRect l="9615" t="8461" r="9038" b="20577"/>
          <a:stretch>
            <a:fillRect/>
          </a:stretch>
        </p:blipFill>
        <p:spPr bwMode="auto">
          <a:xfrm>
            <a:off x="2071670" y="928670"/>
            <a:ext cx="4572032" cy="3988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9612A81-7C2F-4D15-B168-8959E612A191}"/>
              </a:ext>
            </a:extLst>
          </p:cNvPr>
          <p:cNvGrpSpPr/>
          <p:nvPr/>
        </p:nvGrpSpPr>
        <p:grpSpPr>
          <a:xfrm>
            <a:off x="500034" y="2500306"/>
            <a:ext cx="2714644" cy="3071834"/>
            <a:chOff x="2964573" y="3868480"/>
            <a:chExt cx="1539833" cy="1581645"/>
          </a:xfrm>
        </p:grpSpPr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xmlns="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3571868" y="3500438"/>
            <a:ext cx="5214974" cy="1077218"/>
          </a:xfrm>
          <a:prstGeom prst="rect">
            <a:avLst/>
          </a:prstGeom>
          <a:solidFill>
            <a:srgbClr val="F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CSV FILE WITH EXAMPLE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7224" y="5000636"/>
            <a:ext cx="7500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Tabular data is represented by comma separated values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89612A81-7C2F-4D15-B168-8959E612A191}"/>
              </a:ext>
            </a:extLst>
          </p:cNvPr>
          <p:cNvGrpSpPr/>
          <p:nvPr/>
        </p:nvGrpSpPr>
        <p:grpSpPr>
          <a:xfrm>
            <a:off x="1000100" y="4929198"/>
            <a:ext cx="555634" cy="581537"/>
            <a:chOff x="2964573" y="3868480"/>
            <a:chExt cx="1539833" cy="1581645"/>
          </a:xfrm>
        </p:grpSpPr>
        <p:grpSp>
          <p:nvGrpSpPr>
            <p:cNvPr id="3" name="Group 21">
              <a:extLst>
                <a:ext uri="{FF2B5EF4-FFF2-40B4-BE49-F238E27FC236}">
                  <a16:creationId xmlns:a16="http://schemas.microsoft.com/office/drawing/2014/main" xmlns="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 t="29297" r="65410" b="55287"/>
          <a:stretch>
            <a:fillRect/>
          </a:stretch>
        </p:blipFill>
        <p:spPr bwMode="auto">
          <a:xfrm>
            <a:off x="428596" y="2071678"/>
            <a:ext cx="8268000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642910" y="1357298"/>
            <a:ext cx="4143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32" y="1438335"/>
            <a:ext cx="5429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RollNo,Name,Age,Class,Sec</a:t>
            </a:r>
            <a:endParaRPr lang="en-I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1023,Vishwa,14,VII,A</a:t>
            </a:r>
          </a:p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3078,Varun,16,X,B</a:t>
            </a:r>
          </a:p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3543,Gowtham,15,X,C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6600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CSV FILE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1891873-A732-4E1D-8AD2-979A9FB566A1}"/>
              </a:ext>
            </a:extLst>
          </p:cNvPr>
          <p:cNvGrpSpPr/>
          <p:nvPr/>
        </p:nvGrpSpPr>
        <p:grpSpPr>
          <a:xfrm>
            <a:off x="214282" y="1357298"/>
            <a:ext cx="1539833" cy="1539833"/>
            <a:chOff x="7526976" y="1685362"/>
            <a:chExt cx="1539833" cy="1539833"/>
          </a:xfrm>
        </p:grpSpPr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xmlns="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357158" y="3643314"/>
            <a:ext cx="85011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of the file is called a record. And each record consists of fields that are separated by </a:t>
            </a:r>
            <a:r>
              <a:rPr lang="en-I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commas</a:t>
            </a:r>
            <a:r>
              <a:rPr lang="en-IN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are also known as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“delimiter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which is the default delimiter, others include pipe(|), semicolon(;). Given below is a structure of a Normal CSV File separated by a comma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802" y="3500438"/>
            <a:ext cx="5429288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/>
              <a:t>Why is CSV File Format Used?</a:t>
            </a:r>
            <a:endParaRPr lang="en-IN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634499C-BC51-4BF0-AA59-0B482735D1F3}"/>
              </a:ext>
            </a:extLst>
          </p:cNvPr>
          <p:cNvGrpSpPr/>
          <p:nvPr/>
        </p:nvGrpSpPr>
        <p:grpSpPr>
          <a:xfrm>
            <a:off x="857224" y="2571744"/>
            <a:ext cx="1928826" cy="2357454"/>
            <a:chOff x="7612083" y="3868480"/>
            <a:chExt cx="1539833" cy="1552378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xmlns="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40243" y="3868480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1670" y="1571612"/>
            <a:ext cx="5429288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/>
              <a:t>Why is CSV File Format Used?</a:t>
            </a:r>
            <a:endParaRPr lang="en-IN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20" y="2571744"/>
            <a:ext cx="8501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is a plain-text file which makes it easier for data interchange and also easier to import onto spreadsheet or database storage.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3634499C-BC51-4BF0-AA59-0B482735D1F3}"/>
              </a:ext>
            </a:extLst>
          </p:cNvPr>
          <p:cNvGrpSpPr/>
          <p:nvPr/>
        </p:nvGrpSpPr>
        <p:grpSpPr>
          <a:xfrm>
            <a:off x="285720" y="1214422"/>
            <a:ext cx="1539833" cy="1552378"/>
            <a:chOff x="7612083" y="3868480"/>
            <a:chExt cx="1539833" cy="1552378"/>
          </a:xfrm>
        </p:grpSpPr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xmlns="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428596" y="4143380"/>
            <a:ext cx="8358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 You might want to export the data of a certain statistical analysis to CSV file and then import it to the spreadsheet for further analysis. Overall it makes users working experience very easy programmatically. Any language supporting a text file or string manipulation like Python can</a:t>
            </a:r>
            <a:b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CSV files directly.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6050" y="3344291"/>
            <a:ext cx="542928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 smtClean="0"/>
              <a:t>ADVANTAGES OF CSV FILES</a:t>
            </a:r>
            <a:endParaRPr lang="en-IN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B84C472-A91F-4391-86A1-95D218A0F493}"/>
              </a:ext>
            </a:extLst>
          </p:cNvPr>
          <p:cNvGrpSpPr/>
          <p:nvPr/>
        </p:nvGrpSpPr>
        <p:grpSpPr>
          <a:xfrm>
            <a:off x="642910" y="2857496"/>
            <a:ext cx="2244499" cy="2434510"/>
            <a:chOff x="10033540" y="2142909"/>
            <a:chExt cx="2244499" cy="2434510"/>
          </a:xfrm>
        </p:grpSpPr>
        <p:grpSp>
          <p:nvGrpSpPr>
            <p:cNvPr id="21" name="Group 61">
              <a:extLst>
                <a:ext uri="{FF2B5EF4-FFF2-40B4-BE49-F238E27FC236}">
                  <a16:creationId xmlns:a16="http://schemas.microsoft.com/office/drawing/2014/main" xmlns="" id="{93548483-14CA-4255-AF45-7B199E3F0E24}"/>
                </a:ext>
              </a:extLst>
            </p:cNvPr>
            <p:cNvGrpSpPr/>
            <p:nvPr/>
          </p:nvGrpSpPr>
          <p:grpSpPr>
            <a:xfrm>
              <a:off x="10033540" y="2142909"/>
              <a:ext cx="2244499" cy="2434510"/>
              <a:chOff x="2728686" y="1944914"/>
              <a:chExt cx="3055724" cy="331441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4C55B9B-7851-4E4E-BFF5-E2904B1D08F2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Top Corners One Rounded and One Snipped 68">
                <a:extLst>
                  <a:ext uri="{FF2B5EF4-FFF2-40B4-BE49-F238E27FC236}">
                    <a16:creationId xmlns:a16="http://schemas.microsoft.com/office/drawing/2014/main" xmlns="" id="{99B475DA-55D7-4BB1-A175-D0961A7A8890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Triangle 19">
                <a:extLst>
                  <a:ext uri="{FF2B5EF4-FFF2-40B4-BE49-F238E27FC236}">
                    <a16:creationId xmlns:a16="http://schemas.microsoft.com/office/drawing/2014/main" xmlns="" id="{9A08256F-D2A0-4B59-9CD9-6A87B129405A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80051"/>
                  </a:gs>
                  <a:gs pos="0">
                    <a:srgbClr val="C8005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946030C-D9A7-433B-B985-51E4694C0A58}"/>
                </a:ext>
              </a:extLst>
            </p:cNvPr>
            <p:cNvSpPr txBox="1"/>
            <p:nvPr/>
          </p:nvSpPr>
          <p:spPr>
            <a:xfrm>
              <a:off x="10104978" y="2428661"/>
              <a:ext cx="1704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entury Gothic" panose="020B0502020202020204" pitchFamily="34" charset="0"/>
                </a:rPr>
                <a:t>Advantages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  <p:pic>
          <p:nvPicPr>
            <p:cNvPr id="23" name="Graphic 76" descr="Business Growth">
              <a:extLst>
                <a:ext uri="{FF2B5EF4-FFF2-40B4-BE49-F238E27FC236}">
                  <a16:creationId xmlns:a16="http://schemas.microsoft.com/office/drawing/2014/main" xmlns="" id="{EAD498D3-D037-4023-BD4D-19BA7943E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71976" y="298248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BE4C483-ECAD-44FA-96B3-111474E6DC33}"/>
              </a:ext>
            </a:extLst>
          </p:cNvPr>
          <p:cNvGrpSpPr/>
          <p:nvPr/>
        </p:nvGrpSpPr>
        <p:grpSpPr>
          <a:xfrm>
            <a:off x="1404863" y="2308699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AB92A58-AD36-415E-A222-21EEEC7947F3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8E2361FD-28BE-4248-B52F-973567F3B3C2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10">
              <a:extLst>
                <a:ext uri="{FF2B5EF4-FFF2-40B4-BE49-F238E27FC236}">
                  <a16:creationId xmlns:a16="http://schemas.microsoft.com/office/drawing/2014/main" xmlns="" id="{16305205-24B1-4A7C-B6BF-5FF92636CC2B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E5AADBE1-5A76-4130-A3E3-A246C29679C2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3333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 - ADVANTAGES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: Rounded Corners 7">
            <a:extLst>
              <a:ext uri="{FF2B5EF4-FFF2-40B4-BE49-F238E27FC236}">
                <a16:creationId xmlns:a16="http://schemas.microsoft.com/office/drawing/2014/main" xmlns="" id="{B596542F-CDDE-4F0B-965C-13D0E7A046F9}"/>
              </a:ext>
            </a:extLst>
          </p:cNvPr>
          <p:cNvSpPr/>
          <p:nvPr/>
        </p:nvSpPr>
        <p:spPr>
          <a:xfrm rot="391751">
            <a:off x="61980" y="2268757"/>
            <a:ext cx="8913545" cy="29726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alpha val="39000"/>
                </a:schemeClr>
              </a:gs>
              <a:gs pos="68000">
                <a:schemeClr val="tx1">
                  <a:alpha val="78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74370DE-CFF5-4EE7-A7F9-19F4A205CAF3}"/>
              </a:ext>
            </a:extLst>
          </p:cNvPr>
          <p:cNvSpPr/>
          <p:nvPr/>
        </p:nvSpPr>
        <p:spPr>
          <a:xfrm>
            <a:off x="7416821" y="1762944"/>
            <a:ext cx="1204073" cy="3133952"/>
          </a:xfrm>
          <a:prstGeom prst="rect">
            <a:avLst/>
          </a:prstGeom>
          <a:solidFill>
            <a:srgbClr val="A8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69AD13C-D93D-4738-A506-80F344B73494}"/>
              </a:ext>
            </a:extLst>
          </p:cNvPr>
          <p:cNvSpPr/>
          <p:nvPr/>
        </p:nvSpPr>
        <p:spPr>
          <a:xfrm>
            <a:off x="5381603" y="1762944"/>
            <a:ext cx="1204073" cy="313395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A8A9D57-B041-4715-A1C9-4342C5D69CF2}"/>
              </a:ext>
            </a:extLst>
          </p:cNvPr>
          <p:cNvSpPr/>
          <p:nvPr/>
        </p:nvSpPr>
        <p:spPr>
          <a:xfrm>
            <a:off x="3322830" y="1762945"/>
            <a:ext cx="1204073" cy="3133952"/>
          </a:xfrm>
          <a:prstGeom prst="rect">
            <a:avLst/>
          </a:prstGeom>
          <a:solidFill>
            <a:srgbClr val="9E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EA09AD0-18BC-48A0-9BEB-8F41D33BFE5D}"/>
              </a:ext>
            </a:extLst>
          </p:cNvPr>
          <p:cNvSpPr/>
          <p:nvPr/>
        </p:nvSpPr>
        <p:spPr>
          <a:xfrm>
            <a:off x="1275819" y="1776800"/>
            <a:ext cx="1204073" cy="3133952"/>
          </a:xfrm>
          <a:prstGeom prst="rect">
            <a:avLst/>
          </a:prstGeom>
          <a:solidFill>
            <a:srgbClr val="55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52364974-DB04-4C11-988B-A00AE538D4DD}"/>
              </a:ext>
            </a:extLst>
          </p:cNvPr>
          <p:cNvSpPr/>
          <p:nvPr/>
        </p:nvSpPr>
        <p:spPr>
          <a:xfrm>
            <a:off x="74618" y="1450312"/>
            <a:ext cx="525985" cy="10057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 dist="304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FFA47F5-FE0B-4FBD-8E1C-373D81E61F05}"/>
              </a:ext>
            </a:extLst>
          </p:cNvPr>
          <p:cNvGrpSpPr/>
          <p:nvPr/>
        </p:nvGrpSpPr>
        <p:grpSpPr>
          <a:xfrm>
            <a:off x="-571536" y="1785078"/>
            <a:ext cx="9644130" cy="358062"/>
            <a:chOff x="0" y="1965960"/>
            <a:chExt cx="10864319" cy="302980"/>
          </a:xfrm>
        </p:grpSpPr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xmlns="" id="{4BF8B384-139F-49CE-BFD7-A602E7CD8881}"/>
                </a:ext>
              </a:extLst>
            </p:cNvPr>
            <p:cNvSpPr/>
            <p:nvPr/>
          </p:nvSpPr>
          <p:spPr>
            <a:xfrm>
              <a:off x="0" y="1974574"/>
              <a:ext cx="10424160" cy="278296"/>
            </a:xfrm>
            <a:prstGeom prst="roundRect">
              <a:avLst/>
            </a:prstGeom>
            <a:gradFill>
              <a:gsLst>
                <a:gs pos="39812">
                  <a:schemeClr val="bg1"/>
                </a:gs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bg1">
                    <a:lumMod val="65000"/>
                  </a:schemeClr>
                </a:gs>
                <a:gs pos="9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perspectiveLef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EC689BBB-DAF0-4CEB-8368-6DA40EBFA149}"/>
                </a:ext>
              </a:extLst>
            </p:cNvPr>
            <p:cNvSpPr/>
            <p:nvPr/>
          </p:nvSpPr>
          <p:spPr>
            <a:xfrm>
              <a:off x="10705860" y="1965960"/>
              <a:ext cx="158459" cy="3029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EB7E88F-79D2-4C69-9258-2C168E9B77A0}"/>
              </a:ext>
            </a:extLst>
          </p:cNvPr>
          <p:cNvGrpSpPr/>
          <p:nvPr/>
        </p:nvGrpSpPr>
        <p:grpSpPr>
          <a:xfrm>
            <a:off x="785786" y="1776800"/>
            <a:ext cx="1908882" cy="3573194"/>
            <a:chOff x="1887279" y="1972408"/>
            <a:chExt cx="1908882" cy="357319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BCE25A93-6181-4E0A-A446-257A2B3D9A2D}"/>
                </a:ext>
              </a:extLst>
            </p:cNvPr>
            <p:cNvSpPr/>
            <p:nvPr/>
          </p:nvSpPr>
          <p:spPr>
            <a:xfrm rot="941097">
              <a:off x="3156168" y="2015334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14">
              <a:extLst>
                <a:ext uri="{FF2B5EF4-FFF2-40B4-BE49-F238E27FC236}">
                  <a16:creationId xmlns:a16="http://schemas.microsoft.com/office/drawing/2014/main" xmlns="" id="{C3DBE7F7-ECDC-4BBF-9301-8BE0753A38D6}"/>
                </a:ext>
              </a:extLst>
            </p:cNvPr>
            <p:cNvSpPr/>
            <p:nvPr/>
          </p:nvSpPr>
          <p:spPr>
            <a:xfrm>
              <a:off x="1887280" y="1972408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89B51D"/>
                </a:gs>
                <a:gs pos="0">
                  <a:srgbClr val="556616"/>
                </a:gs>
                <a:gs pos="100000">
                  <a:srgbClr val="B2D24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E43E060-24B8-434E-9ADD-8B298E4DD0C8}"/>
                </a:ext>
              </a:extLst>
            </p:cNvPr>
            <p:cNvSpPr txBox="1"/>
            <p:nvPr/>
          </p:nvSpPr>
          <p:spPr>
            <a:xfrm>
              <a:off x="1887279" y="2266725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DVANTAGE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7B2F5B80-D1E3-48D0-8C09-57DCAFB4C7AA}"/>
                </a:ext>
              </a:extLst>
            </p:cNvPr>
            <p:cNvSpPr txBox="1"/>
            <p:nvPr/>
          </p:nvSpPr>
          <p:spPr>
            <a:xfrm>
              <a:off x="1887279" y="2767376"/>
              <a:ext cx="15716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solidFill>
                    <a:srgbClr val="66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 is human readable and easy to edit manually</a:t>
              </a:r>
              <a:endParaRPr lang="en-US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pic>
          <p:nvPicPr>
            <p:cNvPr id="56" name="Graphic 19" descr="Bullseye">
              <a:extLst>
                <a:ext uri="{FF2B5EF4-FFF2-40B4-BE49-F238E27FC236}">
                  <a16:creationId xmlns:a16="http://schemas.microsoft.com/office/drawing/2014/main" xmlns="" id="{CBB2F4CA-EB94-4525-BEDF-BF42F46E5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315907" y="4481888"/>
              <a:ext cx="616634" cy="616634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0ECBC755-4F14-4E32-B05C-8A36E40C4613}"/>
              </a:ext>
            </a:extLst>
          </p:cNvPr>
          <p:cNvGrpSpPr/>
          <p:nvPr/>
        </p:nvGrpSpPr>
        <p:grpSpPr>
          <a:xfrm>
            <a:off x="2786050" y="1762945"/>
            <a:ext cx="1939786" cy="3573194"/>
            <a:chOff x="3887543" y="1958553"/>
            <a:chExt cx="1939786" cy="35731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2AE62494-50C9-4EA9-8B68-94FBC8DC43F4}"/>
                </a:ext>
              </a:extLst>
            </p:cNvPr>
            <p:cNvSpPr/>
            <p:nvPr/>
          </p:nvSpPr>
          <p:spPr>
            <a:xfrm rot="941097">
              <a:off x="5187336" y="2030468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21">
              <a:extLst>
                <a:ext uri="{FF2B5EF4-FFF2-40B4-BE49-F238E27FC236}">
                  <a16:creationId xmlns:a16="http://schemas.microsoft.com/office/drawing/2014/main" xmlns="" id="{BF493352-DD8C-40D4-A5B6-A7F2ED7A4A27}"/>
                </a:ext>
              </a:extLst>
            </p:cNvPr>
            <p:cNvSpPr/>
            <p:nvPr/>
          </p:nvSpPr>
          <p:spPr>
            <a:xfrm>
              <a:off x="3922498" y="1958553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FF9900"/>
                </a:gs>
                <a:gs pos="0">
                  <a:srgbClr val="9E5E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4584F60-A4B0-4661-AD7D-08EC48E7F9DC}"/>
                </a:ext>
              </a:extLst>
            </p:cNvPr>
            <p:cNvSpPr txBox="1"/>
            <p:nvPr/>
          </p:nvSpPr>
          <p:spPr>
            <a:xfrm>
              <a:off x="3887543" y="2910252"/>
              <a:ext cx="157163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solidFill>
                    <a:srgbClr val="66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 is processed by almost all existing applications</a:t>
              </a:r>
              <a:endParaRPr lang="en-US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pic>
          <p:nvPicPr>
            <p:cNvPr id="61" name="Graphic 23" descr="Bank">
              <a:extLst>
                <a:ext uri="{FF2B5EF4-FFF2-40B4-BE49-F238E27FC236}">
                  <a16:creationId xmlns:a16="http://schemas.microsoft.com/office/drawing/2014/main" xmlns="" id="{27A5772D-95CA-4C47-8DAF-94BD9FFB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/>
          </p:blipFill>
          <p:spPr>
            <a:xfrm>
              <a:off x="4383334" y="4436758"/>
              <a:ext cx="616634" cy="61663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E8463C34-566F-4699-B114-1BD832C4C75C}"/>
                </a:ext>
              </a:extLst>
            </p:cNvPr>
            <p:cNvSpPr txBox="1"/>
            <p:nvPr/>
          </p:nvSpPr>
          <p:spPr>
            <a:xfrm>
              <a:off x="3916611" y="2268891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DVANTAGE</a:t>
              </a:r>
              <a:endPara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87AE098F-66E0-471F-9DBB-A33549A880CE}"/>
              </a:ext>
            </a:extLst>
          </p:cNvPr>
          <p:cNvGrpSpPr/>
          <p:nvPr/>
        </p:nvGrpSpPr>
        <p:grpSpPr>
          <a:xfrm>
            <a:off x="4879777" y="1762944"/>
            <a:ext cx="1877227" cy="3573194"/>
            <a:chOff x="5981270" y="1958552"/>
            <a:chExt cx="1877227" cy="357319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3AB3C161-1DD2-4A13-8D3C-8775DE94B8B4}"/>
                </a:ext>
              </a:extLst>
            </p:cNvPr>
            <p:cNvSpPr/>
            <p:nvPr/>
          </p:nvSpPr>
          <p:spPr>
            <a:xfrm rot="941097">
              <a:off x="7218504" y="2045602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27">
              <a:extLst>
                <a:ext uri="{FF2B5EF4-FFF2-40B4-BE49-F238E27FC236}">
                  <a16:creationId xmlns:a16="http://schemas.microsoft.com/office/drawing/2014/main" xmlns="" id="{914C671B-3245-4404-BF8D-71A8D3AB4845}"/>
                </a:ext>
              </a:extLst>
            </p:cNvPr>
            <p:cNvSpPr/>
            <p:nvPr/>
          </p:nvSpPr>
          <p:spPr>
            <a:xfrm>
              <a:off x="5981271" y="1958552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009999"/>
                </a:gs>
                <a:gs pos="0">
                  <a:srgbClr val="006666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2ED5072-AE9A-4086-84C1-00494FA2AE4E}"/>
                </a:ext>
              </a:extLst>
            </p:cNvPr>
            <p:cNvSpPr txBox="1"/>
            <p:nvPr/>
          </p:nvSpPr>
          <p:spPr>
            <a:xfrm>
              <a:off x="5981270" y="2252869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DVANTAGE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620E85B0-EE71-423F-BDA6-07C249991302}"/>
                </a:ext>
              </a:extLst>
            </p:cNvPr>
            <p:cNvSpPr txBox="1"/>
            <p:nvPr/>
          </p:nvSpPr>
          <p:spPr>
            <a:xfrm>
              <a:off x="6110631" y="3080348"/>
              <a:ext cx="13082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1" dirty="0" smtClean="0">
                  <a:solidFill>
                    <a:srgbClr val="66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 is faster to handle</a:t>
              </a:r>
              <a:endParaRPr lang="en-US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pic>
          <p:nvPicPr>
            <p:cNvPr id="68" name="Graphic 30" descr="Podium">
              <a:extLst>
                <a:ext uri="{FF2B5EF4-FFF2-40B4-BE49-F238E27FC236}">
                  <a16:creationId xmlns:a16="http://schemas.microsoft.com/office/drawing/2014/main" xmlns="" id="{B85C47AF-634E-4F96-9605-A6282956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/>
          </p:blipFill>
          <p:spPr>
            <a:xfrm>
              <a:off x="6442107" y="4381878"/>
              <a:ext cx="616634" cy="616634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CAE897F-16B2-4448-B778-74BE83EF5197}"/>
              </a:ext>
            </a:extLst>
          </p:cNvPr>
          <p:cNvGrpSpPr/>
          <p:nvPr/>
        </p:nvGrpSpPr>
        <p:grpSpPr>
          <a:xfrm>
            <a:off x="6909109" y="1762944"/>
            <a:ext cx="1879063" cy="3573194"/>
            <a:chOff x="8010602" y="1958552"/>
            <a:chExt cx="1879063" cy="357319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C35E75C6-DF29-4911-8B66-5AB15F502F94}"/>
                </a:ext>
              </a:extLst>
            </p:cNvPr>
            <p:cNvSpPr/>
            <p:nvPr/>
          </p:nvSpPr>
          <p:spPr>
            <a:xfrm rot="941097">
              <a:off x="9249672" y="2060736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31">
              <a:extLst>
                <a:ext uri="{FF2B5EF4-FFF2-40B4-BE49-F238E27FC236}">
                  <a16:creationId xmlns:a16="http://schemas.microsoft.com/office/drawing/2014/main" xmlns="" id="{2855C15E-68C8-4A90-921B-5E180F9357AB}"/>
                </a:ext>
              </a:extLst>
            </p:cNvPr>
            <p:cNvSpPr/>
            <p:nvPr/>
          </p:nvSpPr>
          <p:spPr>
            <a:xfrm>
              <a:off x="8016489" y="1958552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FF0066"/>
                </a:gs>
                <a:gs pos="0">
                  <a:srgbClr val="CC0066"/>
                </a:gs>
                <a:gs pos="100000">
                  <a:srgbClr val="FF66C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BC65D65-E6C3-4D61-A4F2-1800BDE58342}"/>
                </a:ext>
              </a:extLst>
            </p:cNvPr>
            <p:cNvSpPr txBox="1"/>
            <p:nvPr/>
          </p:nvSpPr>
          <p:spPr>
            <a:xfrm>
              <a:off x="8145849" y="3080348"/>
              <a:ext cx="13082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 is smaller in size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pic>
          <p:nvPicPr>
            <p:cNvPr id="73" name="Graphic 33" descr="Trophy">
              <a:extLst>
                <a:ext uri="{FF2B5EF4-FFF2-40B4-BE49-F238E27FC236}">
                  <a16:creationId xmlns:a16="http://schemas.microsoft.com/office/drawing/2014/main" xmlns="" id="{671A5AEA-463E-402F-9F05-8EE45B51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/>
          </p:blipFill>
          <p:spPr>
            <a:xfrm>
              <a:off x="8477325" y="4381878"/>
              <a:ext cx="616634" cy="61663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E919C6B2-05C4-480D-B99A-6A53528B80CC}"/>
                </a:ext>
              </a:extLst>
            </p:cNvPr>
            <p:cNvSpPr txBox="1"/>
            <p:nvPr/>
          </p:nvSpPr>
          <p:spPr>
            <a:xfrm>
              <a:off x="8010602" y="2268890"/>
              <a:ext cx="14376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DVANTAGE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0EBD4BD9-930A-44C8-B37F-43E5A3B3276E}"/>
              </a:ext>
            </a:extLst>
          </p:cNvPr>
          <p:cNvSpPr/>
          <p:nvPr/>
        </p:nvSpPr>
        <p:spPr>
          <a:xfrm>
            <a:off x="825602" y="5955704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72B45074-219E-4923-8057-08CC80860AE8}"/>
              </a:ext>
            </a:extLst>
          </p:cNvPr>
          <p:cNvSpPr/>
          <p:nvPr/>
        </p:nvSpPr>
        <p:spPr>
          <a:xfrm>
            <a:off x="2612745" y="5981164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CD2A67FF-C959-4DDD-9D68-68746D2A9502}"/>
              </a:ext>
            </a:extLst>
          </p:cNvPr>
          <p:cNvSpPr/>
          <p:nvPr/>
        </p:nvSpPr>
        <p:spPr>
          <a:xfrm>
            <a:off x="4587722" y="6003294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C2943957-B52C-4B4C-B627-C699991C2F6C}"/>
              </a:ext>
            </a:extLst>
          </p:cNvPr>
          <p:cNvSpPr/>
          <p:nvPr/>
        </p:nvSpPr>
        <p:spPr>
          <a:xfrm>
            <a:off x="6729371" y="6006712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3333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 - ADVANTAGES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: Rounded Corners 7">
            <a:extLst>
              <a:ext uri="{FF2B5EF4-FFF2-40B4-BE49-F238E27FC236}">
                <a16:creationId xmlns:a16="http://schemas.microsoft.com/office/drawing/2014/main" xmlns="" id="{B596542F-CDDE-4F0B-965C-13D0E7A046F9}"/>
              </a:ext>
            </a:extLst>
          </p:cNvPr>
          <p:cNvSpPr/>
          <p:nvPr/>
        </p:nvSpPr>
        <p:spPr>
          <a:xfrm rot="391751">
            <a:off x="61980" y="2318619"/>
            <a:ext cx="8913545" cy="29726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alpha val="39000"/>
                </a:schemeClr>
              </a:gs>
              <a:gs pos="68000">
                <a:schemeClr val="tx1">
                  <a:alpha val="78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74370DE-CFF5-4EE7-A7F9-19F4A205CAF3}"/>
              </a:ext>
            </a:extLst>
          </p:cNvPr>
          <p:cNvSpPr/>
          <p:nvPr/>
        </p:nvSpPr>
        <p:spPr>
          <a:xfrm>
            <a:off x="7416821" y="1812806"/>
            <a:ext cx="1204073" cy="3133952"/>
          </a:xfrm>
          <a:prstGeom prst="rect">
            <a:avLst/>
          </a:prstGeom>
          <a:solidFill>
            <a:srgbClr val="A8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69AD13C-D93D-4738-A506-80F344B73494}"/>
              </a:ext>
            </a:extLst>
          </p:cNvPr>
          <p:cNvSpPr/>
          <p:nvPr/>
        </p:nvSpPr>
        <p:spPr>
          <a:xfrm>
            <a:off x="5381603" y="1812806"/>
            <a:ext cx="1204073" cy="313395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A8A9D57-B041-4715-A1C9-4342C5D69CF2}"/>
              </a:ext>
            </a:extLst>
          </p:cNvPr>
          <p:cNvSpPr/>
          <p:nvPr/>
        </p:nvSpPr>
        <p:spPr>
          <a:xfrm>
            <a:off x="3322830" y="1812807"/>
            <a:ext cx="1204073" cy="3133952"/>
          </a:xfrm>
          <a:prstGeom prst="rect">
            <a:avLst/>
          </a:prstGeom>
          <a:solidFill>
            <a:srgbClr val="9E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EA09AD0-18BC-48A0-9BEB-8F41D33BFE5D}"/>
              </a:ext>
            </a:extLst>
          </p:cNvPr>
          <p:cNvSpPr/>
          <p:nvPr/>
        </p:nvSpPr>
        <p:spPr>
          <a:xfrm>
            <a:off x="1275819" y="1826662"/>
            <a:ext cx="1204073" cy="3133952"/>
          </a:xfrm>
          <a:prstGeom prst="rect">
            <a:avLst/>
          </a:prstGeom>
          <a:solidFill>
            <a:srgbClr val="55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52364974-DB04-4C11-988B-A00AE538D4DD}"/>
              </a:ext>
            </a:extLst>
          </p:cNvPr>
          <p:cNvSpPr/>
          <p:nvPr/>
        </p:nvSpPr>
        <p:spPr>
          <a:xfrm>
            <a:off x="74618" y="1500174"/>
            <a:ext cx="525985" cy="10057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 dist="304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xmlns="" id="{EFFA47F5-FE0B-4FBD-8E1C-373D81E61F05}"/>
              </a:ext>
            </a:extLst>
          </p:cNvPr>
          <p:cNvGrpSpPr/>
          <p:nvPr/>
        </p:nvGrpSpPr>
        <p:grpSpPr>
          <a:xfrm>
            <a:off x="-571536" y="1834940"/>
            <a:ext cx="9644130" cy="358062"/>
            <a:chOff x="0" y="1965960"/>
            <a:chExt cx="10864319" cy="302980"/>
          </a:xfrm>
        </p:grpSpPr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xmlns="" id="{4BF8B384-139F-49CE-BFD7-A602E7CD8881}"/>
                </a:ext>
              </a:extLst>
            </p:cNvPr>
            <p:cNvSpPr/>
            <p:nvPr/>
          </p:nvSpPr>
          <p:spPr>
            <a:xfrm>
              <a:off x="0" y="1974574"/>
              <a:ext cx="10424160" cy="278296"/>
            </a:xfrm>
            <a:prstGeom prst="roundRect">
              <a:avLst/>
            </a:prstGeom>
            <a:gradFill>
              <a:gsLst>
                <a:gs pos="39812">
                  <a:schemeClr val="bg1"/>
                </a:gs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bg1">
                    <a:lumMod val="65000"/>
                  </a:schemeClr>
                </a:gs>
                <a:gs pos="9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perspectiveLef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EC689BBB-DAF0-4CEB-8368-6DA40EBFA149}"/>
                </a:ext>
              </a:extLst>
            </p:cNvPr>
            <p:cNvSpPr/>
            <p:nvPr/>
          </p:nvSpPr>
          <p:spPr>
            <a:xfrm>
              <a:off x="10705860" y="1965960"/>
              <a:ext cx="158459" cy="3029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0">
            <a:extLst>
              <a:ext uri="{FF2B5EF4-FFF2-40B4-BE49-F238E27FC236}">
                <a16:creationId xmlns:a16="http://schemas.microsoft.com/office/drawing/2014/main" xmlns="" id="{3EB7E88F-79D2-4C69-9258-2C168E9B77A0}"/>
              </a:ext>
            </a:extLst>
          </p:cNvPr>
          <p:cNvGrpSpPr/>
          <p:nvPr/>
        </p:nvGrpSpPr>
        <p:grpSpPr>
          <a:xfrm>
            <a:off x="785786" y="1826662"/>
            <a:ext cx="1908882" cy="3573194"/>
            <a:chOff x="1887279" y="1972408"/>
            <a:chExt cx="1908882" cy="357319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BCE25A93-6181-4E0A-A446-257A2B3D9A2D}"/>
                </a:ext>
              </a:extLst>
            </p:cNvPr>
            <p:cNvSpPr/>
            <p:nvPr/>
          </p:nvSpPr>
          <p:spPr>
            <a:xfrm rot="941097">
              <a:off x="3156168" y="2015334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14">
              <a:extLst>
                <a:ext uri="{FF2B5EF4-FFF2-40B4-BE49-F238E27FC236}">
                  <a16:creationId xmlns:a16="http://schemas.microsoft.com/office/drawing/2014/main" xmlns="" id="{C3DBE7F7-ECDC-4BBF-9301-8BE0753A38D6}"/>
                </a:ext>
              </a:extLst>
            </p:cNvPr>
            <p:cNvSpPr/>
            <p:nvPr/>
          </p:nvSpPr>
          <p:spPr>
            <a:xfrm>
              <a:off x="1887280" y="1972408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89B51D"/>
                </a:gs>
                <a:gs pos="0">
                  <a:srgbClr val="556616"/>
                </a:gs>
                <a:gs pos="100000">
                  <a:srgbClr val="B2D24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E43E060-24B8-434E-9ADD-8B298E4DD0C8}"/>
                </a:ext>
              </a:extLst>
            </p:cNvPr>
            <p:cNvSpPr txBox="1"/>
            <p:nvPr/>
          </p:nvSpPr>
          <p:spPr>
            <a:xfrm>
              <a:off x="1887279" y="2266725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DVANTAGE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05</a:t>
              </a:r>
              <a:endParaRPr 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7B2F5B80-D1E3-48D0-8C09-57DCAFB4C7AA}"/>
                </a:ext>
              </a:extLst>
            </p:cNvPr>
            <p:cNvSpPr txBox="1"/>
            <p:nvPr/>
          </p:nvSpPr>
          <p:spPr>
            <a:xfrm>
              <a:off x="1887279" y="2767376"/>
              <a:ext cx="15716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 is considered to be standard format</a:t>
              </a:r>
              <a:endPara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6" name="Graphic 19" descr="Bullseye">
              <a:extLst>
                <a:ext uri="{FF2B5EF4-FFF2-40B4-BE49-F238E27FC236}">
                  <a16:creationId xmlns:a16="http://schemas.microsoft.com/office/drawing/2014/main" xmlns="" id="{CBB2F4CA-EB94-4525-BEDF-BF42F46E5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315907" y="4481888"/>
              <a:ext cx="616634" cy="616634"/>
            </a:xfrm>
            <a:prstGeom prst="rect">
              <a:avLst/>
            </a:prstGeom>
          </p:spPr>
        </p:pic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xmlns="" id="{0ECBC755-4F14-4E32-B05C-8A36E40C4613}"/>
              </a:ext>
            </a:extLst>
          </p:cNvPr>
          <p:cNvGrpSpPr/>
          <p:nvPr/>
        </p:nvGrpSpPr>
        <p:grpSpPr>
          <a:xfrm>
            <a:off x="2786050" y="1812807"/>
            <a:ext cx="1939786" cy="3573194"/>
            <a:chOff x="3887543" y="1958553"/>
            <a:chExt cx="1939786" cy="35731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2AE62494-50C9-4EA9-8B68-94FBC8DC43F4}"/>
                </a:ext>
              </a:extLst>
            </p:cNvPr>
            <p:cNvSpPr/>
            <p:nvPr/>
          </p:nvSpPr>
          <p:spPr>
            <a:xfrm rot="941097">
              <a:off x="5187336" y="2030468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21">
              <a:extLst>
                <a:ext uri="{FF2B5EF4-FFF2-40B4-BE49-F238E27FC236}">
                  <a16:creationId xmlns:a16="http://schemas.microsoft.com/office/drawing/2014/main" xmlns="" id="{BF493352-DD8C-40D4-A5B6-A7F2ED7A4A27}"/>
                </a:ext>
              </a:extLst>
            </p:cNvPr>
            <p:cNvSpPr/>
            <p:nvPr/>
          </p:nvSpPr>
          <p:spPr>
            <a:xfrm>
              <a:off x="3922498" y="1958553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FF9900"/>
                </a:gs>
                <a:gs pos="0">
                  <a:srgbClr val="9E5E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4584F60-A4B0-4661-AD7D-08EC48E7F9DC}"/>
                </a:ext>
              </a:extLst>
            </p:cNvPr>
            <p:cNvSpPr txBox="1"/>
            <p:nvPr/>
          </p:nvSpPr>
          <p:spPr>
            <a:xfrm>
              <a:off x="3887543" y="2931804"/>
              <a:ext cx="157163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 provides </a:t>
              </a:r>
              <a:r>
                <a:rPr lang="en-I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straightforward </a:t>
              </a:r>
              <a:r>
                <a:rPr lang="en-I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information schema</a:t>
              </a:r>
              <a:endPara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1" name="Graphic 23" descr="Bank">
              <a:extLst>
                <a:ext uri="{FF2B5EF4-FFF2-40B4-BE49-F238E27FC236}">
                  <a16:creationId xmlns:a16="http://schemas.microsoft.com/office/drawing/2014/main" xmlns="" id="{27A5772D-95CA-4C47-8DAF-94BD9FFB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/>
          </p:blipFill>
          <p:spPr>
            <a:xfrm>
              <a:off x="4383334" y="4436758"/>
              <a:ext cx="616634" cy="61663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E8463C34-566F-4699-B114-1BD832C4C75C}"/>
                </a:ext>
              </a:extLst>
            </p:cNvPr>
            <p:cNvSpPr txBox="1"/>
            <p:nvPr/>
          </p:nvSpPr>
          <p:spPr>
            <a:xfrm>
              <a:off x="3916611" y="2268891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DVANTAGE</a:t>
              </a:r>
              <a:endPara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  <a:endParaRPr 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62">
            <a:extLst>
              <a:ext uri="{FF2B5EF4-FFF2-40B4-BE49-F238E27FC236}">
                <a16:creationId xmlns:a16="http://schemas.microsoft.com/office/drawing/2014/main" xmlns="" id="{87AE098F-66E0-471F-9DBB-A33549A880CE}"/>
              </a:ext>
            </a:extLst>
          </p:cNvPr>
          <p:cNvGrpSpPr/>
          <p:nvPr/>
        </p:nvGrpSpPr>
        <p:grpSpPr>
          <a:xfrm>
            <a:off x="4879777" y="1812806"/>
            <a:ext cx="1877227" cy="3573194"/>
            <a:chOff x="5981270" y="1958552"/>
            <a:chExt cx="1877227" cy="357319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3AB3C161-1DD2-4A13-8D3C-8775DE94B8B4}"/>
                </a:ext>
              </a:extLst>
            </p:cNvPr>
            <p:cNvSpPr/>
            <p:nvPr/>
          </p:nvSpPr>
          <p:spPr>
            <a:xfrm rot="941097">
              <a:off x="7218504" y="2045602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27">
              <a:extLst>
                <a:ext uri="{FF2B5EF4-FFF2-40B4-BE49-F238E27FC236}">
                  <a16:creationId xmlns:a16="http://schemas.microsoft.com/office/drawing/2014/main" xmlns="" id="{914C671B-3245-4404-BF8D-71A8D3AB4845}"/>
                </a:ext>
              </a:extLst>
            </p:cNvPr>
            <p:cNvSpPr/>
            <p:nvPr/>
          </p:nvSpPr>
          <p:spPr>
            <a:xfrm>
              <a:off x="5981271" y="1958552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009999"/>
                </a:gs>
                <a:gs pos="0">
                  <a:srgbClr val="006666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2ED5072-AE9A-4086-84C1-00494FA2AE4E}"/>
                </a:ext>
              </a:extLst>
            </p:cNvPr>
            <p:cNvSpPr txBox="1"/>
            <p:nvPr/>
          </p:nvSpPr>
          <p:spPr>
            <a:xfrm>
              <a:off x="5981270" y="2252869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DVANTAGE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07</a:t>
              </a:r>
              <a:endParaRPr 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620E85B0-EE71-423F-BDA6-07C249991302}"/>
                </a:ext>
              </a:extLst>
            </p:cNvPr>
            <p:cNvSpPr txBox="1"/>
            <p:nvPr/>
          </p:nvSpPr>
          <p:spPr>
            <a:xfrm>
              <a:off x="6030683" y="2931804"/>
              <a:ext cx="13882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 is simple to implement and parse</a:t>
              </a:r>
              <a:endPara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8" name="Graphic 30" descr="Podium">
              <a:extLst>
                <a:ext uri="{FF2B5EF4-FFF2-40B4-BE49-F238E27FC236}">
                  <a16:creationId xmlns:a16="http://schemas.microsoft.com/office/drawing/2014/main" xmlns="" id="{B85C47AF-634E-4F96-9605-A6282956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/>
          </p:blipFill>
          <p:spPr>
            <a:xfrm>
              <a:off x="6442107" y="4381878"/>
              <a:ext cx="616634" cy="616634"/>
            </a:xfrm>
            <a:prstGeom prst="rect">
              <a:avLst/>
            </a:prstGeom>
          </p:spPr>
        </p:pic>
      </p:grpSp>
      <p:grpSp>
        <p:nvGrpSpPr>
          <p:cNvPr id="7" name="Group 68">
            <a:extLst>
              <a:ext uri="{FF2B5EF4-FFF2-40B4-BE49-F238E27FC236}">
                <a16:creationId xmlns:a16="http://schemas.microsoft.com/office/drawing/2014/main" xmlns="" id="{7CAE897F-16B2-4448-B778-74BE83EF5197}"/>
              </a:ext>
            </a:extLst>
          </p:cNvPr>
          <p:cNvGrpSpPr/>
          <p:nvPr/>
        </p:nvGrpSpPr>
        <p:grpSpPr>
          <a:xfrm>
            <a:off x="6909109" y="1812806"/>
            <a:ext cx="1879063" cy="3573194"/>
            <a:chOff x="8010602" y="1958552"/>
            <a:chExt cx="1879063" cy="357319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C35E75C6-DF29-4911-8B66-5AB15F502F94}"/>
                </a:ext>
              </a:extLst>
            </p:cNvPr>
            <p:cNvSpPr/>
            <p:nvPr/>
          </p:nvSpPr>
          <p:spPr>
            <a:xfrm rot="941097">
              <a:off x="9249672" y="2060736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31">
              <a:extLst>
                <a:ext uri="{FF2B5EF4-FFF2-40B4-BE49-F238E27FC236}">
                  <a16:creationId xmlns:a16="http://schemas.microsoft.com/office/drawing/2014/main" xmlns="" id="{2855C15E-68C8-4A90-921B-5E180F9357AB}"/>
                </a:ext>
              </a:extLst>
            </p:cNvPr>
            <p:cNvSpPr/>
            <p:nvPr/>
          </p:nvSpPr>
          <p:spPr>
            <a:xfrm>
              <a:off x="8016489" y="1958552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FF0066"/>
                </a:gs>
                <a:gs pos="0">
                  <a:srgbClr val="CC0066"/>
                </a:gs>
                <a:gs pos="100000">
                  <a:srgbClr val="FF66C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BC65D65-E6C3-4D61-A4F2-1800BDE58342}"/>
                </a:ext>
              </a:extLst>
            </p:cNvPr>
            <p:cNvSpPr txBox="1"/>
            <p:nvPr/>
          </p:nvSpPr>
          <p:spPr>
            <a:xfrm>
              <a:off x="8145849" y="3080348"/>
              <a:ext cx="13082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 is easy to generate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pic>
          <p:nvPicPr>
            <p:cNvPr id="73" name="Graphic 33" descr="Trophy">
              <a:extLst>
                <a:ext uri="{FF2B5EF4-FFF2-40B4-BE49-F238E27FC236}">
                  <a16:creationId xmlns:a16="http://schemas.microsoft.com/office/drawing/2014/main" xmlns="" id="{671A5AEA-463E-402F-9F05-8EE45B51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rcRect/>
            <a:stretch/>
          </p:blipFill>
          <p:spPr>
            <a:xfrm>
              <a:off x="8477325" y="4381878"/>
              <a:ext cx="616634" cy="61663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E919C6B2-05C4-480D-B99A-6A53528B80CC}"/>
                </a:ext>
              </a:extLst>
            </p:cNvPr>
            <p:cNvSpPr txBox="1"/>
            <p:nvPr/>
          </p:nvSpPr>
          <p:spPr>
            <a:xfrm>
              <a:off x="8010602" y="2268890"/>
              <a:ext cx="14376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DVANTAGE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08</a:t>
              </a:r>
              <a:endParaRPr 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0EBD4BD9-930A-44C8-B37F-43E5A3B3276E}"/>
              </a:ext>
            </a:extLst>
          </p:cNvPr>
          <p:cNvSpPr/>
          <p:nvPr/>
        </p:nvSpPr>
        <p:spPr>
          <a:xfrm>
            <a:off x="825602" y="6005566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72B45074-219E-4923-8057-08CC80860AE8}"/>
              </a:ext>
            </a:extLst>
          </p:cNvPr>
          <p:cNvSpPr/>
          <p:nvPr/>
        </p:nvSpPr>
        <p:spPr>
          <a:xfrm>
            <a:off x="2612745" y="6031026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CD2A67FF-C959-4DDD-9D68-68746D2A9502}"/>
              </a:ext>
            </a:extLst>
          </p:cNvPr>
          <p:cNvSpPr/>
          <p:nvPr/>
        </p:nvSpPr>
        <p:spPr>
          <a:xfrm>
            <a:off x="4587722" y="6053156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C2943957-B52C-4B4C-B627-C699991C2F6C}"/>
              </a:ext>
            </a:extLst>
          </p:cNvPr>
          <p:cNvSpPr/>
          <p:nvPr/>
        </p:nvSpPr>
        <p:spPr>
          <a:xfrm>
            <a:off x="6729371" y="6056574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6050" y="3344291"/>
            <a:ext cx="5429288" cy="58477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CSV FILES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1F1420E5-62DD-48F5-97F1-F88A32B90DCD}"/>
              </a:ext>
            </a:extLst>
          </p:cNvPr>
          <p:cNvGrpSpPr/>
          <p:nvPr/>
        </p:nvGrpSpPr>
        <p:grpSpPr>
          <a:xfrm>
            <a:off x="471073" y="2851878"/>
            <a:ext cx="2243540" cy="2434510"/>
            <a:chOff x="7595992" y="2160118"/>
            <a:chExt cx="2273461" cy="2434510"/>
          </a:xfrm>
        </p:grpSpPr>
        <p:grpSp>
          <p:nvGrpSpPr>
            <p:cNvPr id="3" name="Group 51">
              <a:extLst>
                <a:ext uri="{FF2B5EF4-FFF2-40B4-BE49-F238E27FC236}">
                  <a16:creationId xmlns:a16="http://schemas.microsoft.com/office/drawing/2014/main" xmlns="" id="{54F4058B-DD1C-4B39-82D9-E0D8BFA87B8D}"/>
                </a:ext>
              </a:extLst>
            </p:cNvPr>
            <p:cNvGrpSpPr/>
            <p:nvPr/>
          </p:nvGrpSpPr>
          <p:grpSpPr>
            <a:xfrm>
              <a:off x="7624954" y="2160118"/>
              <a:ext cx="2244499" cy="2434510"/>
              <a:chOff x="2728686" y="1944914"/>
              <a:chExt cx="3055724" cy="331441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562BCD9A-6E1A-4DFD-8628-C720986BC914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Top Corners One Rounded and One Snipped 58">
                <a:extLst>
                  <a:ext uri="{FF2B5EF4-FFF2-40B4-BE49-F238E27FC236}">
                    <a16:creationId xmlns:a16="http://schemas.microsoft.com/office/drawing/2014/main" xmlns="" id="{153D79D3-FEA7-4B40-8FAE-A1EF8C4D3845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Triangle 19">
                <a:extLst>
                  <a:ext uri="{FF2B5EF4-FFF2-40B4-BE49-F238E27FC236}">
                    <a16:creationId xmlns:a16="http://schemas.microsoft.com/office/drawing/2014/main" xmlns="" id="{C43B8531-C95E-45BD-8ED8-6B2408CED728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D200D2"/>
                  </a:gs>
                  <a:gs pos="0">
                    <a:srgbClr val="D200D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C7BB7FE-C115-4746-9E9E-D8F95E2B5314}"/>
                </a:ext>
              </a:extLst>
            </p:cNvPr>
            <p:cNvSpPr txBox="1"/>
            <p:nvPr/>
          </p:nvSpPr>
          <p:spPr>
            <a:xfrm>
              <a:off x="7595992" y="2517308"/>
              <a:ext cx="188635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DISADVANTAGES</a:t>
              </a:r>
              <a:endPara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pic>
          <p:nvPicPr>
            <p:cNvPr id="19" name="Graphic 80" descr="Target Audience">
              <a:extLst>
                <a:ext uri="{FF2B5EF4-FFF2-40B4-BE49-F238E27FC236}">
                  <a16:creationId xmlns:a16="http://schemas.microsoft.com/office/drawing/2014/main" xmlns="" id="{1B6C01D1-CBF8-4B5D-9814-FF8422A31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8083065" y="3029425"/>
              <a:ext cx="914400" cy="914400"/>
            </a:xfrm>
            <a:prstGeom prst="rect">
              <a:avLst/>
            </a:prstGeom>
          </p:spPr>
        </p:pic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xmlns="" id="{79326A02-F5AB-440F-95F2-67AE523CF330}"/>
              </a:ext>
            </a:extLst>
          </p:cNvPr>
          <p:cNvGrpSpPr/>
          <p:nvPr/>
        </p:nvGrpSpPr>
        <p:grpSpPr>
          <a:xfrm>
            <a:off x="1261987" y="2303081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0C8951E-5E25-4C45-8DA1-B30490451F64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BD95E8CF-EACF-4637-9C13-C9263E849896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D236A5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10">
              <a:extLst>
                <a:ext uri="{FF2B5EF4-FFF2-40B4-BE49-F238E27FC236}">
                  <a16:creationId xmlns:a16="http://schemas.microsoft.com/office/drawing/2014/main" xmlns="" id="{C03FF976-880A-4455-818E-3CFD61D3A2F3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D23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FEBA5769-B50B-4FF6-8268-F1DA1198A5E0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D236A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66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 - </a:t>
            </a:r>
            <a:r>
              <a:rPr lang="en-IN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endParaRPr lang="en-US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B2E1506-2FEB-46D8-80CA-DB767DBA0F3A}"/>
              </a:ext>
            </a:extLst>
          </p:cNvPr>
          <p:cNvGrpSpPr/>
          <p:nvPr/>
        </p:nvGrpSpPr>
        <p:grpSpPr>
          <a:xfrm>
            <a:off x="6399467" y="2177327"/>
            <a:ext cx="2244499" cy="2434510"/>
            <a:chOff x="5216366" y="2177327"/>
            <a:chExt cx="2244499" cy="2434510"/>
          </a:xfrm>
        </p:grpSpPr>
        <p:grpSp>
          <p:nvGrpSpPr>
            <p:cNvPr id="38" name="Group 41">
              <a:extLst>
                <a:ext uri="{FF2B5EF4-FFF2-40B4-BE49-F238E27FC236}">
                  <a16:creationId xmlns:a16="http://schemas.microsoft.com/office/drawing/2014/main" xmlns="" id="{CF99D7C3-1290-4D6F-BB9C-DCE86F8C297E}"/>
                </a:ext>
              </a:extLst>
            </p:cNvPr>
            <p:cNvGrpSpPr/>
            <p:nvPr/>
          </p:nvGrpSpPr>
          <p:grpSpPr>
            <a:xfrm>
              <a:off x="5216366" y="2177327"/>
              <a:ext cx="2244499" cy="2434510"/>
              <a:chOff x="2728686" y="1944914"/>
              <a:chExt cx="3055724" cy="3314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978F6740-9C0B-4ED0-A3A6-43E36CE01520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Top Corners One Rounded and One Snipped 48">
                <a:extLst>
                  <a:ext uri="{FF2B5EF4-FFF2-40B4-BE49-F238E27FC236}">
                    <a16:creationId xmlns:a16="http://schemas.microsoft.com/office/drawing/2014/main" xmlns="" id="{6272D699-E94C-4EE1-9F6C-6960693A1BB8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ABF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Triangle 19">
                <a:extLst>
                  <a:ext uri="{FF2B5EF4-FFF2-40B4-BE49-F238E27FC236}">
                    <a16:creationId xmlns:a16="http://schemas.microsoft.com/office/drawing/2014/main" xmlns="" id="{CBCB9EC6-9587-4791-85F1-60BA097853B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82DA00"/>
                  </a:gs>
                  <a:gs pos="0">
                    <a:srgbClr val="87E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99FF9BA2-0505-4173-B20E-367DCBFF2CA1}"/>
                </a:ext>
              </a:extLst>
            </p:cNvPr>
            <p:cNvSpPr txBox="1"/>
            <p:nvPr/>
          </p:nvSpPr>
          <p:spPr>
            <a:xfrm>
              <a:off x="5987527" y="2437209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entury Gothic" panose="020B0502020202020204" pitchFamily="34" charset="0"/>
                </a:rPr>
                <a:t>03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CBF3089C-D379-4C91-8327-451EEE0753F2}"/>
              </a:ext>
            </a:extLst>
          </p:cNvPr>
          <p:cNvGrpSpPr/>
          <p:nvPr/>
        </p:nvGrpSpPr>
        <p:grpSpPr>
          <a:xfrm>
            <a:off x="3490813" y="2194536"/>
            <a:ext cx="2244499" cy="2434510"/>
            <a:chOff x="2807778" y="2194536"/>
            <a:chExt cx="2244499" cy="2434510"/>
          </a:xfrm>
        </p:grpSpPr>
        <p:grpSp>
          <p:nvGrpSpPr>
            <p:cNvPr id="45" name="Group 31">
              <a:extLst>
                <a:ext uri="{FF2B5EF4-FFF2-40B4-BE49-F238E27FC236}">
                  <a16:creationId xmlns:a16="http://schemas.microsoft.com/office/drawing/2014/main" xmlns="" id="{B6E5F608-C3A9-41FC-B97B-3CB78CE45FEB}"/>
                </a:ext>
              </a:extLst>
            </p:cNvPr>
            <p:cNvGrpSpPr/>
            <p:nvPr/>
          </p:nvGrpSpPr>
          <p:grpSpPr>
            <a:xfrm>
              <a:off x="2807778" y="2194536"/>
              <a:ext cx="2244499" cy="2434510"/>
              <a:chOff x="2728686" y="1944914"/>
              <a:chExt cx="3055724" cy="331441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3AC48A58-F819-4DA0-96B5-DF365AA7CC8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Top Corners One Rounded and One Snipped 38">
                <a:extLst>
                  <a:ext uri="{FF2B5EF4-FFF2-40B4-BE49-F238E27FC236}">
                    <a16:creationId xmlns:a16="http://schemas.microsoft.com/office/drawing/2014/main" xmlns="" id="{A4DE224C-7D79-4BEB-B9B7-C8F018D45564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19">
                <a:extLst>
                  <a:ext uri="{FF2B5EF4-FFF2-40B4-BE49-F238E27FC236}">
                    <a16:creationId xmlns:a16="http://schemas.microsoft.com/office/drawing/2014/main" xmlns="" id="{7F5C78CA-A608-4D59-A902-8F6E1A936CE7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0091C4"/>
                  </a:gs>
                  <a:gs pos="0">
                    <a:srgbClr val="00A1D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7FF40ED-65A1-4F2C-B8D4-30ED17732F01}"/>
                </a:ext>
              </a:extLst>
            </p:cNvPr>
            <p:cNvSpPr txBox="1"/>
            <p:nvPr/>
          </p:nvSpPr>
          <p:spPr>
            <a:xfrm>
              <a:off x="3558635" y="2437209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entury Gothic" panose="020B0502020202020204" pitchFamily="34" charset="0"/>
                </a:rPr>
                <a:t>02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  <p:pic>
          <p:nvPicPr>
            <p:cNvPr id="47" name="Graphic 82" descr="Briefcase">
              <a:extLst>
                <a:ext uri="{FF2B5EF4-FFF2-40B4-BE49-F238E27FC236}">
                  <a16:creationId xmlns:a16="http://schemas.microsoft.com/office/drawing/2014/main" xmlns="" id="{0E11A389-0DB0-4C0C-A4D5-1D1600C42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303204" y="2989234"/>
              <a:ext cx="761747" cy="761747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A08A1790-9389-41FC-AAA9-252655DA136A}"/>
              </a:ext>
            </a:extLst>
          </p:cNvPr>
          <p:cNvGrpSpPr/>
          <p:nvPr/>
        </p:nvGrpSpPr>
        <p:grpSpPr>
          <a:xfrm>
            <a:off x="796473" y="1662948"/>
            <a:ext cx="2244499" cy="2983307"/>
            <a:chOff x="399190" y="1662948"/>
            <a:chExt cx="2244499" cy="2983307"/>
          </a:xfrm>
        </p:grpSpPr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xmlns="" id="{E9AA90E7-0F50-4C7E-AE17-B422819F6C15}"/>
                </a:ext>
              </a:extLst>
            </p:cNvPr>
            <p:cNvGrpSpPr/>
            <p:nvPr/>
          </p:nvGrpSpPr>
          <p:grpSpPr>
            <a:xfrm>
              <a:off x="399190" y="2211745"/>
              <a:ext cx="2244499" cy="2434510"/>
              <a:chOff x="2728686" y="1944914"/>
              <a:chExt cx="3055724" cy="331441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72149E3A-A61D-4E93-A21B-94876A0667C5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Top Corners One Rounded and One Snipped 4">
                <a:extLst>
                  <a:ext uri="{FF2B5EF4-FFF2-40B4-BE49-F238E27FC236}">
                    <a16:creationId xmlns:a16="http://schemas.microsoft.com/office/drawing/2014/main" xmlns="" id="{192CABDA-48E9-4A9F-88DA-2E05F248400E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19">
                <a:extLst>
                  <a:ext uri="{FF2B5EF4-FFF2-40B4-BE49-F238E27FC236}">
                    <a16:creationId xmlns:a16="http://schemas.microsoft.com/office/drawing/2014/main" xmlns="" id="{1B87133E-D4E1-49DB-8C13-45A402AB559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20">
              <a:extLst>
                <a:ext uri="{FF2B5EF4-FFF2-40B4-BE49-F238E27FC236}">
                  <a16:creationId xmlns:a16="http://schemas.microsoft.com/office/drawing/2014/main" xmlns="" id="{C382EE96-33D9-4FBD-A118-BCF2E6B33FB7}"/>
                </a:ext>
              </a:extLst>
            </p:cNvPr>
            <p:cNvGrpSpPr/>
            <p:nvPr/>
          </p:nvGrpSpPr>
          <p:grpSpPr>
            <a:xfrm>
              <a:off x="1161190" y="1662950"/>
              <a:ext cx="389905" cy="815066"/>
              <a:chOff x="3976914" y="1402541"/>
              <a:chExt cx="421209" cy="78252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88F35C1D-2269-41CD-B0E2-5C2295B6E0FB}"/>
                  </a:ext>
                </a:extLst>
              </p:cNvPr>
              <p:cNvSpPr/>
              <p:nvPr/>
            </p:nvSpPr>
            <p:spPr>
              <a:xfrm rot="880349" flipH="1">
                <a:off x="4098363" y="1767370"/>
                <a:ext cx="36855" cy="417693"/>
              </a:xfrm>
              <a:prstGeom prst="rect">
                <a:avLst/>
              </a:prstGeom>
              <a:gradFill flip="none" rotWithShape="1">
                <a:gsLst>
                  <a:gs pos="83208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  <a:gs pos="56609">
                    <a:schemeClr val="bg1">
                      <a:lumMod val="50000"/>
                    </a:schemeClr>
                  </a:gs>
                  <a:gs pos="25700">
                    <a:schemeClr val="bg1">
                      <a:lumMod val="9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9">
                <a:extLst>
                  <a:ext uri="{FF2B5EF4-FFF2-40B4-BE49-F238E27FC236}">
                    <a16:creationId xmlns:a16="http://schemas.microsoft.com/office/drawing/2014/main" xmlns="" id="{7ADF4923-A416-4754-9761-0D6992BC5848}"/>
                  </a:ext>
                </a:extLst>
              </p:cNvPr>
              <p:cNvSpPr/>
              <p:nvPr/>
            </p:nvSpPr>
            <p:spPr>
              <a:xfrm>
                <a:off x="3976914" y="1546639"/>
                <a:ext cx="421209" cy="421209"/>
              </a:xfrm>
              <a:prstGeom prst="ellipse">
                <a:avLst/>
              </a:prstGeom>
              <a:ln>
                <a:noFill/>
              </a:ln>
              <a:effectLst>
                <a:innerShdw blurRad="304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apezoid 10">
                <a:extLst>
                  <a:ext uri="{FF2B5EF4-FFF2-40B4-BE49-F238E27FC236}">
                    <a16:creationId xmlns:a16="http://schemas.microsoft.com/office/drawing/2014/main" xmlns="" id="{51E5A6D4-1FE5-4DF4-AC44-AAE22CEF66A4}"/>
                  </a:ext>
                </a:extLst>
              </p:cNvPr>
              <p:cNvSpPr/>
              <p:nvPr/>
            </p:nvSpPr>
            <p:spPr>
              <a:xfrm rot="1060331">
                <a:off x="4130543" y="1496993"/>
                <a:ext cx="197638" cy="310350"/>
              </a:xfrm>
              <a:custGeom>
                <a:avLst/>
                <a:gdLst>
                  <a:gd name="connsiteX0" fmla="*/ 0 w 1129849"/>
                  <a:gd name="connsiteY0" fmla="*/ 1197614 h 1197614"/>
                  <a:gd name="connsiteX1" fmla="*/ 282462 w 1129849"/>
                  <a:gd name="connsiteY1" fmla="*/ 0 h 1197614"/>
                  <a:gd name="connsiteX2" fmla="*/ 847387 w 1129849"/>
                  <a:gd name="connsiteY2" fmla="*/ 0 h 1197614"/>
                  <a:gd name="connsiteX3" fmla="*/ 1129849 w 1129849"/>
                  <a:gd name="connsiteY3" fmla="*/ 1197614 h 1197614"/>
                  <a:gd name="connsiteX4" fmla="*/ 0 w 1129849"/>
                  <a:gd name="connsiteY4" fmla="*/ 1197614 h 1197614"/>
                  <a:gd name="connsiteX0" fmla="*/ 0 w 1129849"/>
                  <a:gd name="connsiteY0" fmla="*/ 1197614 h 1310535"/>
                  <a:gd name="connsiteX1" fmla="*/ 282462 w 1129849"/>
                  <a:gd name="connsiteY1" fmla="*/ 0 h 1310535"/>
                  <a:gd name="connsiteX2" fmla="*/ 847387 w 1129849"/>
                  <a:gd name="connsiteY2" fmla="*/ 0 h 1310535"/>
                  <a:gd name="connsiteX3" fmla="*/ 1129849 w 1129849"/>
                  <a:gd name="connsiteY3" fmla="*/ 1197614 h 1310535"/>
                  <a:gd name="connsiteX4" fmla="*/ 0 w 1129849"/>
                  <a:gd name="connsiteY4" fmla="*/ 1197614 h 1310535"/>
                  <a:gd name="connsiteX0" fmla="*/ 0 w 1129849"/>
                  <a:gd name="connsiteY0" fmla="*/ 1197614 h 1358294"/>
                  <a:gd name="connsiteX1" fmla="*/ 282462 w 1129849"/>
                  <a:gd name="connsiteY1" fmla="*/ 0 h 1358294"/>
                  <a:gd name="connsiteX2" fmla="*/ 847387 w 1129849"/>
                  <a:gd name="connsiteY2" fmla="*/ 0 h 1358294"/>
                  <a:gd name="connsiteX3" fmla="*/ 1129849 w 1129849"/>
                  <a:gd name="connsiteY3" fmla="*/ 1197614 h 1358294"/>
                  <a:gd name="connsiteX4" fmla="*/ 0 w 1129849"/>
                  <a:gd name="connsiteY4" fmla="*/ 1197614 h 135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849" h="1358294">
                    <a:moveTo>
                      <a:pt x="0" y="1197614"/>
                    </a:moveTo>
                    <a:lnTo>
                      <a:pt x="282462" y="0"/>
                    </a:lnTo>
                    <a:lnTo>
                      <a:pt x="847387" y="0"/>
                    </a:lnTo>
                    <a:lnTo>
                      <a:pt x="1129849" y="1197614"/>
                    </a:lnTo>
                    <a:cubicBezTo>
                      <a:pt x="529520" y="1451687"/>
                      <a:pt x="415659" y="1367972"/>
                      <a:pt x="0" y="119761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ADBB7020-8369-48CB-8B57-387983CE2605}"/>
                  </a:ext>
                </a:extLst>
              </p:cNvPr>
              <p:cNvSpPr/>
              <p:nvPr/>
            </p:nvSpPr>
            <p:spPr>
              <a:xfrm>
                <a:off x="4142587" y="1402541"/>
                <a:ext cx="255535" cy="255535"/>
              </a:xfrm>
              <a:prstGeom prst="ellipse">
                <a:avLst/>
              </a:prstGeom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9DC28827-90BA-4BED-B06B-CEE966E3C2AF}"/>
              </a:ext>
            </a:extLst>
          </p:cNvPr>
          <p:cNvGrpSpPr/>
          <p:nvPr/>
        </p:nvGrpSpPr>
        <p:grpSpPr>
          <a:xfrm>
            <a:off x="4252766" y="1645739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BCAB0AB3-E831-4233-BF41-7C93C37474BA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DB3C1A5A-8C12-474E-A329-402E5FDC4365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apezoid 10">
              <a:extLst>
                <a:ext uri="{FF2B5EF4-FFF2-40B4-BE49-F238E27FC236}">
                  <a16:creationId xmlns:a16="http://schemas.microsoft.com/office/drawing/2014/main" xmlns="" id="{E1E5144C-43A5-4F4A-856C-D0D5C6E94356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2F0C8257-48DE-4EE1-A5C3-DCEA1CDA1293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42CF66F4-F3FD-48AB-9D13-006C3172DDA8}"/>
              </a:ext>
            </a:extLst>
          </p:cNvPr>
          <p:cNvGrpSpPr/>
          <p:nvPr/>
        </p:nvGrpSpPr>
        <p:grpSpPr>
          <a:xfrm>
            <a:off x="7161420" y="1628530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29461C5E-3351-436E-B38C-FCC9C8B9BC0B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8F9D5A17-E7EB-460D-80D8-42B1CC056D8B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rapezoid 10">
              <a:extLst>
                <a:ext uri="{FF2B5EF4-FFF2-40B4-BE49-F238E27FC236}">
                  <a16:creationId xmlns:a16="http://schemas.microsoft.com/office/drawing/2014/main" xmlns="" id="{00F34463-6DAD-42C7-8A0D-0D547C0F9701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3854B1F9-41AE-42C9-90AF-E85BCE423BFA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54E39D1-F7C8-4EB3-B988-25DA395E327A}"/>
              </a:ext>
            </a:extLst>
          </p:cNvPr>
          <p:cNvSpPr txBox="1"/>
          <p:nvPr/>
        </p:nvSpPr>
        <p:spPr>
          <a:xfrm>
            <a:off x="1500166" y="2437209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entury Gothic" panose="020B0502020202020204" pitchFamily="34" charset="0"/>
              </a:rPr>
              <a:t>01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72" name="Graphic 84" descr="Daily calendar">
            <a:extLst>
              <a:ext uri="{FF2B5EF4-FFF2-40B4-BE49-F238E27FC236}">
                <a16:creationId xmlns:a16="http://schemas.microsoft.com/office/drawing/2014/main" xmlns="" id="{1EB78EC6-C82A-4DCE-B30C-66E65DD07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275013" y="2958859"/>
            <a:ext cx="761747" cy="76174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78F6862-9AF2-4BD7-8B26-8FCF0FFE164F}"/>
              </a:ext>
            </a:extLst>
          </p:cNvPr>
          <p:cNvSpPr txBox="1"/>
          <p:nvPr/>
        </p:nvSpPr>
        <p:spPr>
          <a:xfrm>
            <a:off x="3571868" y="4357694"/>
            <a:ext cx="18914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no distinction between text and numeric values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1AD0748-CC0D-4898-9EE0-2280E4355C73}"/>
              </a:ext>
            </a:extLst>
          </p:cNvPr>
          <p:cNvSpPr txBox="1"/>
          <p:nvPr/>
        </p:nvSpPr>
        <p:spPr>
          <a:xfrm>
            <a:off x="571472" y="4357695"/>
            <a:ext cx="2428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allows to move most basic data only. Complex configurations cannot be imported and exported this way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5F5C9F8-742F-4303-BF7B-B4053810B9E4}"/>
              </a:ext>
            </a:extLst>
          </p:cNvPr>
          <p:cNvSpPr txBox="1"/>
          <p:nvPr/>
        </p:nvSpPr>
        <p:spPr>
          <a:xfrm>
            <a:off x="6587617" y="4500570"/>
            <a:ext cx="1699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standard way to represent binary data</a:t>
            </a:r>
          </a:p>
        </p:txBody>
      </p:sp>
      <p:pic>
        <p:nvPicPr>
          <p:cNvPr id="82" name="Graphic 84" descr="Daily calendar">
            <a:extLst>
              <a:ext uri="{FF2B5EF4-FFF2-40B4-BE49-F238E27FC236}">
                <a16:creationId xmlns:a16="http://schemas.microsoft.com/office/drawing/2014/main" xmlns="" id="{1EB78EC6-C82A-4DCE-B30C-66E65DD07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7000892" y="3000372"/>
            <a:ext cx="761747" cy="761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00034" y="1357298"/>
            <a:ext cx="2286016" cy="859205"/>
          </a:xfrm>
        </p:spPr>
        <p:txBody>
          <a:bodyPr/>
          <a:lstStyle/>
          <a:p>
            <a:r>
              <a:rPr lang="en-IN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I</a:t>
            </a:r>
            <a:endParaRPr lang="en-US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6347442" cy="71438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THINKING AND PROGRAMMING</a:t>
            </a:r>
            <a:endParaRPr lang="en-IN" sz="3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90517" y="3429000"/>
            <a:ext cx="2655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990033"/>
                </a:solidFill>
              </a:rPr>
              <a:t> </a:t>
            </a:r>
            <a:r>
              <a:rPr lang="en-IN" b="1" dirty="0" smtClean="0">
                <a:solidFill>
                  <a:srgbClr val="990033"/>
                </a:solidFill>
              </a:rPr>
              <a:t>(70 Theory + 50 Practical)</a:t>
            </a:r>
            <a:endParaRPr lang="en-IN" dirty="0">
              <a:solidFill>
                <a:srgbClr val="990033"/>
              </a:solidFill>
            </a:endParaRPr>
          </a:p>
        </p:txBody>
      </p:sp>
      <p:sp>
        <p:nvSpPr>
          <p:cNvPr id="14" name="Rectangle 110"/>
          <p:cNvSpPr txBox="1">
            <a:spLocks noChangeArrowheads="1"/>
          </p:cNvSpPr>
          <p:nvPr/>
        </p:nvSpPr>
        <p:spPr>
          <a:xfrm>
            <a:off x="357158" y="5072074"/>
            <a:ext cx="8358246" cy="15716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DCSc</a:t>
            </a:r>
            <a:r>
              <a:rPr lang="en-US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&amp; Engg, </a:t>
            </a:r>
            <a:r>
              <a:rPr lang="en-US" sz="2000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PGDCA,ADCA,MCA.MSc</a:t>
            </a:r>
            <a:r>
              <a:rPr lang="en-US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(IT),</a:t>
            </a:r>
            <a:r>
              <a:rPr lang="en-US" sz="2000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Mtech</a:t>
            </a:r>
            <a:r>
              <a:rPr lang="en-US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(IT),</a:t>
            </a:r>
            <a:r>
              <a:rPr lang="en-US" sz="2000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MPhil</a:t>
            </a:r>
            <a:r>
              <a:rPr lang="en-US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(Comp. </a:t>
            </a:r>
            <a:r>
              <a:rPr lang="en-US" sz="2000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Sci</a:t>
            </a:r>
            <a:r>
              <a:rPr lang="en-US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Department of Computer Science,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Sainik School Amaravathinagar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Cell No: 9431453730</a:t>
            </a: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Rectangle 110"/>
          <p:cNvSpPr txBox="1">
            <a:spLocks noChangeArrowheads="1"/>
          </p:cNvSpPr>
          <p:nvPr/>
        </p:nvSpPr>
        <p:spPr bwMode="auto">
          <a:xfrm>
            <a:off x="357187" y="4449786"/>
            <a:ext cx="4214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s-UY" sz="32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Praveen M Jigajinni</a:t>
            </a:r>
            <a:endParaRPr lang="es-ES" sz="32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10"/>
          <p:cNvSpPr txBox="1">
            <a:spLocks noChangeArrowheads="1"/>
          </p:cNvSpPr>
          <p:nvPr/>
        </p:nvSpPr>
        <p:spPr>
          <a:xfrm>
            <a:off x="357158" y="3929066"/>
            <a:ext cx="1714511" cy="544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 smtClean="0">
                <a:solidFill>
                  <a:srgbClr val="990033"/>
                </a:solidFill>
                <a:latin typeface="+mj-lt"/>
                <a:ea typeface="+mj-ea"/>
                <a:cs typeface="+mj-cs"/>
              </a:rPr>
              <a:t>Prepared by</a:t>
            </a:r>
            <a:endParaRPr lang="es-ES" sz="3600" b="1" dirty="0" smtClean="0">
              <a:solidFill>
                <a:srgbClr val="99003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929454" y="6215082"/>
            <a:ext cx="17661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Courtesy  CBSE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596" y="571480"/>
            <a:ext cx="174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XII</a:t>
            </a:r>
          </a:p>
        </p:txBody>
      </p:sp>
      <p:pic>
        <p:nvPicPr>
          <p:cNvPr id="10" name="Picture 1" descr="G:\My Files\1 Training\2018-19\Academics\Class 6 9 11 and 12\Class 11\PPTs\PM Jigajinni 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2285991"/>
            <a:ext cx="1857388" cy="2401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66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 - </a:t>
            </a:r>
            <a:r>
              <a:rPr lang="en-IN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endParaRPr lang="en-US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xmlns="" id="{3B2E1506-2FEB-46D8-80CA-DB767DBA0F3A}"/>
              </a:ext>
            </a:extLst>
          </p:cNvPr>
          <p:cNvGrpSpPr/>
          <p:nvPr/>
        </p:nvGrpSpPr>
        <p:grpSpPr>
          <a:xfrm>
            <a:off x="6399467" y="2177327"/>
            <a:ext cx="2244499" cy="2434510"/>
            <a:chOff x="5216366" y="2177327"/>
            <a:chExt cx="2244499" cy="2434510"/>
          </a:xfrm>
        </p:grpSpPr>
        <p:grpSp>
          <p:nvGrpSpPr>
            <p:cNvPr id="3" name="Group 41">
              <a:extLst>
                <a:ext uri="{FF2B5EF4-FFF2-40B4-BE49-F238E27FC236}">
                  <a16:creationId xmlns:a16="http://schemas.microsoft.com/office/drawing/2014/main" xmlns="" id="{CF99D7C3-1290-4D6F-BB9C-DCE86F8C297E}"/>
                </a:ext>
              </a:extLst>
            </p:cNvPr>
            <p:cNvGrpSpPr/>
            <p:nvPr/>
          </p:nvGrpSpPr>
          <p:grpSpPr>
            <a:xfrm>
              <a:off x="5216366" y="2177327"/>
              <a:ext cx="2244499" cy="2434510"/>
              <a:chOff x="2728686" y="1944914"/>
              <a:chExt cx="3055724" cy="3314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978F6740-9C0B-4ED0-A3A6-43E36CE01520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Top Corners One Rounded and One Snipped 48">
                <a:extLst>
                  <a:ext uri="{FF2B5EF4-FFF2-40B4-BE49-F238E27FC236}">
                    <a16:creationId xmlns:a16="http://schemas.microsoft.com/office/drawing/2014/main" xmlns="" id="{6272D699-E94C-4EE1-9F6C-6960693A1BB8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ABF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Triangle 19">
                <a:extLst>
                  <a:ext uri="{FF2B5EF4-FFF2-40B4-BE49-F238E27FC236}">
                    <a16:creationId xmlns:a16="http://schemas.microsoft.com/office/drawing/2014/main" xmlns="" id="{CBCB9EC6-9587-4791-85F1-60BA097853B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82DA00"/>
                  </a:gs>
                  <a:gs pos="0">
                    <a:srgbClr val="87E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99FF9BA2-0505-4173-B20E-367DCBFF2CA1}"/>
                </a:ext>
              </a:extLst>
            </p:cNvPr>
            <p:cNvSpPr txBox="1"/>
            <p:nvPr/>
          </p:nvSpPr>
          <p:spPr>
            <a:xfrm>
              <a:off x="5987527" y="2437209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entury Gothic" panose="020B0502020202020204" pitchFamily="34" charset="0"/>
                </a:rPr>
                <a:t>06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xmlns="" id="{CBF3089C-D379-4C91-8327-451EEE0753F2}"/>
              </a:ext>
            </a:extLst>
          </p:cNvPr>
          <p:cNvGrpSpPr/>
          <p:nvPr/>
        </p:nvGrpSpPr>
        <p:grpSpPr>
          <a:xfrm>
            <a:off x="3490813" y="2194536"/>
            <a:ext cx="2244499" cy="2434510"/>
            <a:chOff x="2807778" y="2194536"/>
            <a:chExt cx="2244499" cy="2434510"/>
          </a:xfrm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xmlns="" id="{B6E5F608-C3A9-41FC-B97B-3CB78CE45FEB}"/>
                </a:ext>
              </a:extLst>
            </p:cNvPr>
            <p:cNvGrpSpPr/>
            <p:nvPr/>
          </p:nvGrpSpPr>
          <p:grpSpPr>
            <a:xfrm>
              <a:off x="2807778" y="2194536"/>
              <a:ext cx="2244499" cy="2434510"/>
              <a:chOff x="2728686" y="1944914"/>
              <a:chExt cx="3055724" cy="331441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3AC48A58-F819-4DA0-96B5-DF365AA7CC8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Top Corners One Rounded and One Snipped 38">
                <a:extLst>
                  <a:ext uri="{FF2B5EF4-FFF2-40B4-BE49-F238E27FC236}">
                    <a16:creationId xmlns:a16="http://schemas.microsoft.com/office/drawing/2014/main" xmlns="" id="{A4DE224C-7D79-4BEB-B9B7-C8F018D45564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19">
                <a:extLst>
                  <a:ext uri="{FF2B5EF4-FFF2-40B4-BE49-F238E27FC236}">
                    <a16:creationId xmlns:a16="http://schemas.microsoft.com/office/drawing/2014/main" xmlns="" id="{7F5C78CA-A608-4D59-A902-8F6E1A936CE7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0091C4"/>
                  </a:gs>
                  <a:gs pos="0">
                    <a:srgbClr val="00A1D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7FF40ED-65A1-4F2C-B8D4-30ED17732F01}"/>
                </a:ext>
              </a:extLst>
            </p:cNvPr>
            <p:cNvSpPr txBox="1"/>
            <p:nvPr/>
          </p:nvSpPr>
          <p:spPr>
            <a:xfrm>
              <a:off x="3558635" y="2437209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entury Gothic" panose="020B0502020202020204" pitchFamily="34" charset="0"/>
                </a:rPr>
                <a:t>05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  <p:pic>
          <p:nvPicPr>
            <p:cNvPr id="47" name="Graphic 82" descr="Briefcase">
              <a:extLst>
                <a:ext uri="{FF2B5EF4-FFF2-40B4-BE49-F238E27FC236}">
                  <a16:creationId xmlns:a16="http://schemas.microsoft.com/office/drawing/2014/main" xmlns="" id="{0E11A389-0DB0-4C0C-A4D5-1D1600C42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303204" y="2989234"/>
              <a:ext cx="761747" cy="761747"/>
            </a:xfrm>
            <a:prstGeom prst="rect">
              <a:avLst/>
            </a:prstGeom>
          </p:spPr>
        </p:pic>
      </p:grpSp>
      <p:grpSp>
        <p:nvGrpSpPr>
          <p:cNvPr id="7" name="Group 50">
            <a:extLst>
              <a:ext uri="{FF2B5EF4-FFF2-40B4-BE49-F238E27FC236}">
                <a16:creationId xmlns:a16="http://schemas.microsoft.com/office/drawing/2014/main" xmlns="" id="{A08A1790-9389-41FC-AAA9-252655DA136A}"/>
              </a:ext>
            </a:extLst>
          </p:cNvPr>
          <p:cNvGrpSpPr/>
          <p:nvPr/>
        </p:nvGrpSpPr>
        <p:grpSpPr>
          <a:xfrm>
            <a:off x="796473" y="1662948"/>
            <a:ext cx="2244499" cy="2983307"/>
            <a:chOff x="399190" y="1662948"/>
            <a:chExt cx="2244499" cy="2983307"/>
          </a:xfrm>
        </p:grpSpPr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xmlns="" id="{E9AA90E7-0F50-4C7E-AE17-B422819F6C15}"/>
                </a:ext>
              </a:extLst>
            </p:cNvPr>
            <p:cNvGrpSpPr/>
            <p:nvPr/>
          </p:nvGrpSpPr>
          <p:grpSpPr>
            <a:xfrm>
              <a:off x="399190" y="2211745"/>
              <a:ext cx="2244499" cy="2434510"/>
              <a:chOff x="2728686" y="1944914"/>
              <a:chExt cx="3055724" cy="331441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72149E3A-A61D-4E93-A21B-94876A0667C5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Top Corners One Rounded and One Snipped 4">
                <a:extLst>
                  <a:ext uri="{FF2B5EF4-FFF2-40B4-BE49-F238E27FC236}">
                    <a16:creationId xmlns:a16="http://schemas.microsoft.com/office/drawing/2014/main" xmlns="" id="{192CABDA-48E9-4A9F-88DA-2E05F248400E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19">
                <a:extLst>
                  <a:ext uri="{FF2B5EF4-FFF2-40B4-BE49-F238E27FC236}">
                    <a16:creationId xmlns:a16="http://schemas.microsoft.com/office/drawing/2014/main" xmlns="" id="{1B87133E-D4E1-49DB-8C13-45A402AB559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xmlns="" id="{C382EE96-33D9-4FBD-A118-BCF2E6B33FB7}"/>
                </a:ext>
              </a:extLst>
            </p:cNvPr>
            <p:cNvGrpSpPr/>
            <p:nvPr/>
          </p:nvGrpSpPr>
          <p:grpSpPr>
            <a:xfrm>
              <a:off x="1161190" y="1662950"/>
              <a:ext cx="389905" cy="815066"/>
              <a:chOff x="3976914" y="1402541"/>
              <a:chExt cx="421209" cy="78252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88F35C1D-2269-41CD-B0E2-5C2295B6E0FB}"/>
                  </a:ext>
                </a:extLst>
              </p:cNvPr>
              <p:cNvSpPr/>
              <p:nvPr/>
            </p:nvSpPr>
            <p:spPr>
              <a:xfrm rot="880349" flipH="1">
                <a:off x="4098363" y="1767370"/>
                <a:ext cx="36855" cy="417693"/>
              </a:xfrm>
              <a:prstGeom prst="rect">
                <a:avLst/>
              </a:prstGeom>
              <a:gradFill flip="none" rotWithShape="1">
                <a:gsLst>
                  <a:gs pos="83208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  <a:gs pos="56609">
                    <a:schemeClr val="bg1">
                      <a:lumMod val="50000"/>
                    </a:schemeClr>
                  </a:gs>
                  <a:gs pos="25700">
                    <a:schemeClr val="bg1">
                      <a:lumMod val="9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9">
                <a:extLst>
                  <a:ext uri="{FF2B5EF4-FFF2-40B4-BE49-F238E27FC236}">
                    <a16:creationId xmlns:a16="http://schemas.microsoft.com/office/drawing/2014/main" xmlns="" id="{7ADF4923-A416-4754-9761-0D6992BC5848}"/>
                  </a:ext>
                </a:extLst>
              </p:cNvPr>
              <p:cNvSpPr/>
              <p:nvPr/>
            </p:nvSpPr>
            <p:spPr>
              <a:xfrm>
                <a:off x="3976914" y="1546639"/>
                <a:ext cx="421209" cy="421209"/>
              </a:xfrm>
              <a:prstGeom prst="ellipse">
                <a:avLst/>
              </a:prstGeom>
              <a:ln>
                <a:noFill/>
              </a:ln>
              <a:effectLst>
                <a:innerShdw blurRad="304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apezoid 10">
                <a:extLst>
                  <a:ext uri="{FF2B5EF4-FFF2-40B4-BE49-F238E27FC236}">
                    <a16:creationId xmlns:a16="http://schemas.microsoft.com/office/drawing/2014/main" xmlns="" id="{51E5A6D4-1FE5-4DF4-AC44-AAE22CEF66A4}"/>
                  </a:ext>
                </a:extLst>
              </p:cNvPr>
              <p:cNvSpPr/>
              <p:nvPr/>
            </p:nvSpPr>
            <p:spPr>
              <a:xfrm rot="1060331">
                <a:off x="4130543" y="1496993"/>
                <a:ext cx="197638" cy="310350"/>
              </a:xfrm>
              <a:custGeom>
                <a:avLst/>
                <a:gdLst>
                  <a:gd name="connsiteX0" fmla="*/ 0 w 1129849"/>
                  <a:gd name="connsiteY0" fmla="*/ 1197614 h 1197614"/>
                  <a:gd name="connsiteX1" fmla="*/ 282462 w 1129849"/>
                  <a:gd name="connsiteY1" fmla="*/ 0 h 1197614"/>
                  <a:gd name="connsiteX2" fmla="*/ 847387 w 1129849"/>
                  <a:gd name="connsiteY2" fmla="*/ 0 h 1197614"/>
                  <a:gd name="connsiteX3" fmla="*/ 1129849 w 1129849"/>
                  <a:gd name="connsiteY3" fmla="*/ 1197614 h 1197614"/>
                  <a:gd name="connsiteX4" fmla="*/ 0 w 1129849"/>
                  <a:gd name="connsiteY4" fmla="*/ 1197614 h 1197614"/>
                  <a:gd name="connsiteX0" fmla="*/ 0 w 1129849"/>
                  <a:gd name="connsiteY0" fmla="*/ 1197614 h 1310535"/>
                  <a:gd name="connsiteX1" fmla="*/ 282462 w 1129849"/>
                  <a:gd name="connsiteY1" fmla="*/ 0 h 1310535"/>
                  <a:gd name="connsiteX2" fmla="*/ 847387 w 1129849"/>
                  <a:gd name="connsiteY2" fmla="*/ 0 h 1310535"/>
                  <a:gd name="connsiteX3" fmla="*/ 1129849 w 1129849"/>
                  <a:gd name="connsiteY3" fmla="*/ 1197614 h 1310535"/>
                  <a:gd name="connsiteX4" fmla="*/ 0 w 1129849"/>
                  <a:gd name="connsiteY4" fmla="*/ 1197614 h 1310535"/>
                  <a:gd name="connsiteX0" fmla="*/ 0 w 1129849"/>
                  <a:gd name="connsiteY0" fmla="*/ 1197614 h 1358294"/>
                  <a:gd name="connsiteX1" fmla="*/ 282462 w 1129849"/>
                  <a:gd name="connsiteY1" fmla="*/ 0 h 1358294"/>
                  <a:gd name="connsiteX2" fmla="*/ 847387 w 1129849"/>
                  <a:gd name="connsiteY2" fmla="*/ 0 h 1358294"/>
                  <a:gd name="connsiteX3" fmla="*/ 1129849 w 1129849"/>
                  <a:gd name="connsiteY3" fmla="*/ 1197614 h 1358294"/>
                  <a:gd name="connsiteX4" fmla="*/ 0 w 1129849"/>
                  <a:gd name="connsiteY4" fmla="*/ 1197614 h 135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849" h="1358294">
                    <a:moveTo>
                      <a:pt x="0" y="1197614"/>
                    </a:moveTo>
                    <a:lnTo>
                      <a:pt x="282462" y="0"/>
                    </a:lnTo>
                    <a:lnTo>
                      <a:pt x="847387" y="0"/>
                    </a:lnTo>
                    <a:lnTo>
                      <a:pt x="1129849" y="1197614"/>
                    </a:lnTo>
                    <a:cubicBezTo>
                      <a:pt x="529520" y="1451687"/>
                      <a:pt x="415659" y="1367972"/>
                      <a:pt x="0" y="119761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ADBB7020-8369-48CB-8B57-387983CE2605}"/>
                  </a:ext>
                </a:extLst>
              </p:cNvPr>
              <p:cNvSpPr/>
              <p:nvPr/>
            </p:nvSpPr>
            <p:spPr>
              <a:xfrm>
                <a:off x="4142587" y="1402541"/>
                <a:ext cx="255535" cy="255535"/>
              </a:xfrm>
              <a:prstGeom prst="ellipse">
                <a:avLst/>
              </a:prstGeom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xmlns="" id="{9DC28827-90BA-4BED-B06B-CEE966E3C2AF}"/>
              </a:ext>
            </a:extLst>
          </p:cNvPr>
          <p:cNvGrpSpPr/>
          <p:nvPr/>
        </p:nvGrpSpPr>
        <p:grpSpPr>
          <a:xfrm>
            <a:off x="4252766" y="1645739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BCAB0AB3-E831-4233-BF41-7C93C37474BA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DB3C1A5A-8C12-474E-A329-402E5FDC4365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apezoid 10">
              <a:extLst>
                <a:ext uri="{FF2B5EF4-FFF2-40B4-BE49-F238E27FC236}">
                  <a16:creationId xmlns:a16="http://schemas.microsoft.com/office/drawing/2014/main" xmlns="" id="{E1E5144C-43A5-4F4A-856C-D0D5C6E94356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2F0C8257-48DE-4EE1-A5C3-DCEA1CDA1293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65">
            <a:extLst>
              <a:ext uri="{FF2B5EF4-FFF2-40B4-BE49-F238E27FC236}">
                <a16:creationId xmlns:a16="http://schemas.microsoft.com/office/drawing/2014/main" xmlns="" id="{42CF66F4-F3FD-48AB-9D13-006C3172DDA8}"/>
              </a:ext>
            </a:extLst>
          </p:cNvPr>
          <p:cNvGrpSpPr/>
          <p:nvPr/>
        </p:nvGrpSpPr>
        <p:grpSpPr>
          <a:xfrm>
            <a:off x="7161420" y="1628530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29461C5E-3351-436E-B38C-FCC9C8B9BC0B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8F9D5A17-E7EB-460D-80D8-42B1CC056D8B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rapezoid 10">
              <a:extLst>
                <a:ext uri="{FF2B5EF4-FFF2-40B4-BE49-F238E27FC236}">
                  <a16:creationId xmlns:a16="http://schemas.microsoft.com/office/drawing/2014/main" xmlns="" id="{00F34463-6DAD-42C7-8A0D-0D547C0F9701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3854B1F9-41AE-42C9-90AF-E85BCE423BFA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54E39D1-F7C8-4EB3-B988-25DA395E327A}"/>
              </a:ext>
            </a:extLst>
          </p:cNvPr>
          <p:cNvSpPr txBox="1"/>
          <p:nvPr/>
        </p:nvSpPr>
        <p:spPr>
          <a:xfrm>
            <a:off x="1500166" y="2437209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entury Gothic" panose="020B0502020202020204" pitchFamily="34" charset="0"/>
              </a:rPr>
              <a:t>04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72" name="Graphic 84" descr="Daily calendar">
            <a:extLst>
              <a:ext uri="{FF2B5EF4-FFF2-40B4-BE49-F238E27FC236}">
                <a16:creationId xmlns:a16="http://schemas.microsoft.com/office/drawing/2014/main" xmlns="" id="{1EB78EC6-C82A-4DCE-B30C-66E65DD07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275013" y="2958859"/>
            <a:ext cx="761747" cy="76174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78F6862-9AF2-4BD7-8B26-8FCF0FFE164F}"/>
              </a:ext>
            </a:extLst>
          </p:cNvPr>
          <p:cNvSpPr txBox="1"/>
          <p:nvPr/>
        </p:nvSpPr>
        <p:spPr>
          <a:xfrm>
            <a:off x="3571868" y="4357694"/>
            <a:ext cx="18914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standard way to represent control characters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1AD0748-CC0D-4898-9EE0-2280E4355C73}"/>
              </a:ext>
            </a:extLst>
          </p:cNvPr>
          <p:cNvSpPr txBox="1"/>
          <p:nvPr/>
        </p:nvSpPr>
        <p:spPr>
          <a:xfrm>
            <a:off x="571472" y="4357695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 support of special characters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5F5C9F8-742F-4303-BF7B-B4053810B9E4}"/>
              </a:ext>
            </a:extLst>
          </p:cNvPr>
          <p:cNvSpPr txBox="1"/>
          <p:nvPr/>
        </p:nvSpPr>
        <p:spPr>
          <a:xfrm>
            <a:off x="6587617" y="4500570"/>
            <a:ext cx="1699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universal standard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Graphic 84" descr="Daily calendar">
            <a:extLst>
              <a:ext uri="{FF2B5EF4-FFF2-40B4-BE49-F238E27FC236}">
                <a16:creationId xmlns:a16="http://schemas.microsoft.com/office/drawing/2014/main" xmlns="" id="{1EB78EC6-C82A-4DCE-B30C-66E65DD07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7000892" y="3000372"/>
            <a:ext cx="761747" cy="761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68" y="2786058"/>
            <a:ext cx="5214974" cy="785818"/>
          </a:xfrm>
          <a:solidFill>
            <a:srgbClr val="FF00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 TYPES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119702" y="2000240"/>
            <a:ext cx="2237852" cy="2237852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ircle: Hollow 25">
            <a:extLst>
              <a:ext uri="{FF2B5EF4-FFF2-40B4-BE49-F238E27FC236}">
                <a16:creationId xmlns:a16="http://schemas.microsoft.com/office/drawing/2014/main" xmlns="" id="{848862FB-7CC0-40FC-8126-63EC1F3C4EDD}"/>
              </a:ext>
            </a:extLst>
          </p:cNvPr>
          <p:cNvSpPr/>
          <p:nvPr/>
        </p:nvSpPr>
        <p:spPr>
          <a:xfrm>
            <a:off x="1324167" y="2204705"/>
            <a:ext cx="1828921" cy="1828921"/>
          </a:xfrm>
          <a:prstGeom prst="donut">
            <a:avLst>
              <a:gd name="adj" fmla="val 3905"/>
            </a:avLst>
          </a:pr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A0733CA-44B6-407B-A16A-3D23E56EFAEC}"/>
              </a:ext>
            </a:extLst>
          </p:cNvPr>
          <p:cNvSpPr/>
          <p:nvPr/>
        </p:nvSpPr>
        <p:spPr>
          <a:xfrm>
            <a:off x="1393228" y="2273766"/>
            <a:ext cx="1690800" cy="1690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le: Hollow 27">
            <a:extLst>
              <a:ext uri="{FF2B5EF4-FFF2-40B4-BE49-F238E27FC236}">
                <a16:creationId xmlns:a16="http://schemas.microsoft.com/office/drawing/2014/main" xmlns="" id="{3665107A-5C0D-45C7-A825-FF7BF5B63559}"/>
              </a:ext>
            </a:extLst>
          </p:cNvPr>
          <p:cNvSpPr/>
          <p:nvPr/>
        </p:nvSpPr>
        <p:spPr>
          <a:xfrm>
            <a:off x="1393228" y="2273766"/>
            <a:ext cx="1690800" cy="1690800"/>
          </a:xfrm>
          <a:prstGeom prst="donut">
            <a:avLst>
              <a:gd name="adj" fmla="val 3905"/>
            </a:avLst>
          </a:pr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796484" y="2643182"/>
            <a:ext cx="88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CSV</a:t>
            </a:r>
          </a:p>
          <a:p>
            <a:pPr algn="ctr"/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Files</a:t>
            </a:r>
            <a:endParaRPr lang="en-US" sz="2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82986382-476F-4855-82AD-8B745000E9ED}"/>
              </a:ext>
            </a:extLst>
          </p:cNvPr>
          <p:cNvSpPr/>
          <p:nvPr/>
        </p:nvSpPr>
        <p:spPr>
          <a:xfrm>
            <a:off x="142844" y="4000504"/>
            <a:ext cx="4210610" cy="876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DDE7E8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00430" y="1000108"/>
            <a:ext cx="5214974" cy="785818"/>
          </a:xfrm>
          <a:solidFill>
            <a:srgbClr val="FF00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 TYPES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048264" y="214290"/>
            <a:ext cx="2237852" cy="2237852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ircle: Hollow 25">
            <a:extLst>
              <a:ext uri="{FF2B5EF4-FFF2-40B4-BE49-F238E27FC236}">
                <a16:creationId xmlns:a16="http://schemas.microsoft.com/office/drawing/2014/main" xmlns="" id="{848862FB-7CC0-40FC-8126-63EC1F3C4EDD}"/>
              </a:ext>
            </a:extLst>
          </p:cNvPr>
          <p:cNvSpPr/>
          <p:nvPr/>
        </p:nvSpPr>
        <p:spPr>
          <a:xfrm>
            <a:off x="1252729" y="418755"/>
            <a:ext cx="1828921" cy="1828921"/>
          </a:xfrm>
          <a:prstGeom prst="donut">
            <a:avLst>
              <a:gd name="adj" fmla="val 3905"/>
            </a:avLst>
          </a:pr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A0733CA-44B6-407B-A16A-3D23E56EFAEC}"/>
              </a:ext>
            </a:extLst>
          </p:cNvPr>
          <p:cNvSpPr/>
          <p:nvPr/>
        </p:nvSpPr>
        <p:spPr>
          <a:xfrm>
            <a:off x="1321790" y="487816"/>
            <a:ext cx="1690800" cy="1690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le: Hollow 27">
            <a:extLst>
              <a:ext uri="{FF2B5EF4-FFF2-40B4-BE49-F238E27FC236}">
                <a16:creationId xmlns:a16="http://schemas.microsoft.com/office/drawing/2014/main" xmlns="" id="{3665107A-5C0D-45C7-A825-FF7BF5B63559}"/>
              </a:ext>
            </a:extLst>
          </p:cNvPr>
          <p:cNvSpPr/>
          <p:nvPr/>
        </p:nvSpPr>
        <p:spPr>
          <a:xfrm>
            <a:off x="1321790" y="487816"/>
            <a:ext cx="1690800" cy="1690800"/>
          </a:xfrm>
          <a:prstGeom prst="donut">
            <a:avLst>
              <a:gd name="adj" fmla="val 3905"/>
            </a:avLst>
          </a:pr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725046" y="857232"/>
            <a:ext cx="88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CSV</a:t>
            </a:r>
          </a:p>
          <a:p>
            <a:pPr algn="ctr"/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Files</a:t>
            </a:r>
            <a:endParaRPr lang="en-US" sz="2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82986382-476F-4855-82AD-8B745000E9ED}"/>
              </a:ext>
            </a:extLst>
          </p:cNvPr>
          <p:cNvSpPr/>
          <p:nvPr/>
        </p:nvSpPr>
        <p:spPr>
          <a:xfrm>
            <a:off x="71406" y="2237828"/>
            <a:ext cx="4210610" cy="876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DDE7E8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57488" y="3857628"/>
            <a:ext cx="5214974" cy="785818"/>
          </a:xfrm>
          <a:prstGeom prst="rect">
            <a:avLst/>
          </a:prstGeom>
          <a:solidFill>
            <a:srgbClr val="6600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UTF-8 (Comma delimited)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857488" y="2857496"/>
            <a:ext cx="5214974" cy="785818"/>
          </a:xfrm>
          <a:prstGeom prst="rect">
            <a:avLst/>
          </a:prstGeom>
          <a:solidFill>
            <a:srgbClr val="0066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(Comma delimited)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86050" y="4929198"/>
            <a:ext cx="5214974" cy="785818"/>
          </a:xfrm>
          <a:prstGeom prst="rect">
            <a:avLst/>
          </a:prstGeom>
          <a:solidFill>
            <a:srgbClr val="66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(Macintosh)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86050" y="5857892"/>
            <a:ext cx="5214974" cy="785818"/>
          </a:xfrm>
          <a:prstGeom prst="rect">
            <a:avLst/>
          </a:prstGeom>
          <a:solidFill>
            <a:srgbClr val="996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(MS-DOS)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857356" y="2928934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928794" y="3000372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5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857356" y="3857628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928794" y="3929066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785918" y="4929198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857356" y="5000636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785918" y="5857892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857356" y="5929330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285984" y="500042"/>
            <a:ext cx="5214974" cy="785818"/>
          </a:xfrm>
          <a:prstGeom prst="rect">
            <a:avLst/>
          </a:prstGeom>
          <a:solidFill>
            <a:srgbClr val="0066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(COMMA DELIMITED)</a:t>
            </a:r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285852" y="571480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357290" y="642918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2357430"/>
            <a:ext cx="77867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comma-separated values file is a delimited text file that uses a comma to separate values. Each line of the file is a data record. Each record consists of one or more fields, separated by commas.</a:t>
            </a:r>
          </a:p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Exporting to CSV uses a default encoding of Unicode (UTF-16le)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85984" y="571480"/>
            <a:ext cx="5214974" cy="785818"/>
          </a:xfrm>
          <a:prstGeom prst="rect">
            <a:avLst/>
          </a:prstGeom>
          <a:solidFill>
            <a:srgbClr val="6600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UTF-8 (COMMA DELIMITED)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285852" y="571480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357290" y="642918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2214554"/>
            <a:ext cx="78581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UTF-8 (Unicode Transformation Format -8 ) encoding, also referred to as "Unicode - UTF8" UTF-8 encoded CSV files will work well with 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Accompa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Accompa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is a leading cloud-based requirements management software that helps you capture, track and manage requirements for your products &amp; projects).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85984" y="571480"/>
            <a:ext cx="5214974" cy="785818"/>
          </a:xfrm>
          <a:prstGeom prst="rect">
            <a:avLst/>
          </a:prstGeom>
          <a:solidFill>
            <a:srgbClr val="6600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UTF-8 (COMMA DELIMITED)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285852" y="571480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357290" y="642918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1857364"/>
            <a:ext cx="7858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English characters, or also contain non-English characters such as é, ç, ü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AdmOfficer\Desktop\Terminology_Data_CSV_File_Sing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286124"/>
            <a:ext cx="7665847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214546" y="500042"/>
            <a:ext cx="5214974" cy="785818"/>
          </a:xfrm>
          <a:prstGeom prst="rect">
            <a:avLst/>
          </a:prstGeom>
          <a:solidFill>
            <a:srgbClr val="66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(MACINTOSH)</a:t>
            </a:r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214414" y="500042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285852" y="571480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2285992"/>
            <a:ext cx="8143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CSV (Macintosh) .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Saves a workbook as a comma-delimited text file for use on the Macintosh operating system, and ensures that tab characters, line breaks, and other characters are interpreted correctly.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428860" y="571480"/>
            <a:ext cx="5214974" cy="785818"/>
          </a:xfrm>
          <a:prstGeom prst="rect">
            <a:avLst/>
          </a:prstGeom>
          <a:solidFill>
            <a:srgbClr val="996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(MS-DOS)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428728" y="571480"/>
            <a:ext cx="714380" cy="714380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500166" y="642918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2285992"/>
            <a:ext cx="78581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CSV (DOS).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Saves a workbook as a comma-delimited text file for use on the Macintosh operating system, and ensures that tab characters, line breaks, and other characters are interpreted correctly.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68" y="2786058"/>
            <a:ext cx="5214974" cy="785818"/>
          </a:xfrm>
          <a:solidFill>
            <a:srgbClr val="FF00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CSV MODULE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1119702" y="2000240"/>
            <a:ext cx="2237852" cy="2237852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ircle: Hollow 25">
            <a:extLst>
              <a:ext uri="{FF2B5EF4-FFF2-40B4-BE49-F238E27FC236}">
                <a16:creationId xmlns:a16="http://schemas.microsoft.com/office/drawing/2014/main" xmlns="" id="{848862FB-7CC0-40FC-8126-63EC1F3C4EDD}"/>
              </a:ext>
            </a:extLst>
          </p:cNvPr>
          <p:cNvSpPr/>
          <p:nvPr/>
        </p:nvSpPr>
        <p:spPr>
          <a:xfrm>
            <a:off x="1324167" y="2204705"/>
            <a:ext cx="1828921" cy="1828921"/>
          </a:xfrm>
          <a:prstGeom prst="donut">
            <a:avLst>
              <a:gd name="adj" fmla="val 3905"/>
            </a:avLst>
          </a:pr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A0733CA-44B6-407B-A16A-3D23E56EFAEC}"/>
              </a:ext>
            </a:extLst>
          </p:cNvPr>
          <p:cNvSpPr/>
          <p:nvPr/>
        </p:nvSpPr>
        <p:spPr>
          <a:xfrm>
            <a:off x="1393228" y="2273766"/>
            <a:ext cx="1690800" cy="1690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le: Hollow 27">
            <a:extLst>
              <a:ext uri="{FF2B5EF4-FFF2-40B4-BE49-F238E27FC236}">
                <a16:creationId xmlns:a16="http://schemas.microsoft.com/office/drawing/2014/main" xmlns="" id="{3665107A-5C0D-45C7-A825-FF7BF5B63559}"/>
              </a:ext>
            </a:extLst>
          </p:cNvPr>
          <p:cNvSpPr/>
          <p:nvPr/>
        </p:nvSpPr>
        <p:spPr>
          <a:xfrm>
            <a:off x="1393228" y="2273766"/>
            <a:ext cx="1690800" cy="1690800"/>
          </a:xfrm>
          <a:prstGeom prst="donut">
            <a:avLst>
              <a:gd name="adj" fmla="val 3905"/>
            </a:avLst>
          </a:pr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1796484" y="2643182"/>
            <a:ext cx="88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CSV</a:t>
            </a:r>
          </a:p>
          <a:p>
            <a:pPr algn="ctr"/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Files</a:t>
            </a:r>
            <a:endParaRPr lang="en-US" sz="2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82986382-476F-4855-82AD-8B745000E9ED}"/>
              </a:ext>
            </a:extLst>
          </p:cNvPr>
          <p:cNvSpPr/>
          <p:nvPr/>
        </p:nvSpPr>
        <p:spPr>
          <a:xfrm>
            <a:off x="142844" y="4000504"/>
            <a:ext cx="4210610" cy="876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DDE7E8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3108" y="500042"/>
            <a:ext cx="5214974" cy="785818"/>
          </a:xfr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CSV MODULE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48" y="1785926"/>
            <a:ext cx="7786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Python uses a CSV package which is a part of the standard library, so you need not install it.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47" r="75293" b="60937"/>
          <a:stretch>
            <a:fillRect/>
          </a:stretch>
        </p:blipFill>
        <p:spPr bwMode="auto">
          <a:xfrm>
            <a:off x="4071934" y="3357562"/>
            <a:ext cx="3000396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FF00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571612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When you export data from  Website, the files can be delivered in the following formats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3042" y="3214686"/>
            <a:ext cx="6143668" cy="646331"/>
          </a:xfrm>
          <a:prstGeom prst="rect">
            <a:avLst/>
          </a:prstGeom>
          <a:solidFill>
            <a:srgbClr val="3333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- Comma Separated Values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43042" y="4244828"/>
            <a:ext cx="6143668" cy="646331"/>
          </a:xfrm>
          <a:prstGeom prst="rect">
            <a:avLst/>
          </a:prstGeom>
          <a:solidFill>
            <a:srgbClr val="0066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PSV - Pipe Separated Values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3042" y="5286388"/>
            <a:ext cx="6143668" cy="646331"/>
          </a:xfrm>
          <a:prstGeom prst="rect">
            <a:avLst/>
          </a:prstGeom>
          <a:solidFill>
            <a:srgbClr val="9900C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TSV - Tab Separated Values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9F29342-CC6F-4550-90E6-A69FB9EC9E58}"/>
              </a:ext>
            </a:extLst>
          </p:cNvPr>
          <p:cNvSpPr/>
          <p:nvPr/>
        </p:nvSpPr>
        <p:spPr>
          <a:xfrm>
            <a:off x="857224" y="3214686"/>
            <a:ext cx="647653" cy="627937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3F4C13-712A-404D-B3D7-313929C22DCF}"/>
              </a:ext>
            </a:extLst>
          </p:cNvPr>
          <p:cNvSpPr/>
          <p:nvPr/>
        </p:nvSpPr>
        <p:spPr>
          <a:xfrm>
            <a:off x="1000100" y="3334129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9F29342-CC6F-4550-90E6-A69FB9EC9E58}"/>
              </a:ext>
            </a:extLst>
          </p:cNvPr>
          <p:cNvSpPr/>
          <p:nvPr/>
        </p:nvSpPr>
        <p:spPr>
          <a:xfrm>
            <a:off x="857224" y="4301261"/>
            <a:ext cx="647653" cy="6279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E3F4C13-712A-404D-B3D7-313929C22DCF}"/>
              </a:ext>
            </a:extLst>
          </p:cNvPr>
          <p:cNvSpPr/>
          <p:nvPr/>
        </p:nvSpPr>
        <p:spPr>
          <a:xfrm>
            <a:off x="1000100" y="4420704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9F29342-CC6F-4550-90E6-A69FB9EC9E58}"/>
              </a:ext>
            </a:extLst>
          </p:cNvPr>
          <p:cNvSpPr/>
          <p:nvPr/>
        </p:nvSpPr>
        <p:spPr>
          <a:xfrm>
            <a:off x="857224" y="5357826"/>
            <a:ext cx="647653" cy="627937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E3F4C13-712A-404D-B3D7-313929C22DCF}"/>
              </a:ext>
            </a:extLst>
          </p:cNvPr>
          <p:cNvSpPr/>
          <p:nvPr/>
        </p:nvSpPr>
        <p:spPr>
          <a:xfrm>
            <a:off x="1000100" y="5477269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8794" y="428604"/>
            <a:ext cx="5214974" cy="785818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CSV MODULE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48" y="1571612"/>
            <a:ext cx="7786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Python CSV package contains following functions: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714620"/>
          <a:ext cx="8429683" cy="3451235"/>
        </p:xfrm>
        <a:graphic>
          <a:graphicData uri="http://schemas.openxmlformats.org/drawingml/2006/table">
            <a:tbl>
              <a:tblPr/>
              <a:tblGrid>
                <a:gridCol w="785818"/>
                <a:gridCol w="3057785"/>
                <a:gridCol w="4586080"/>
              </a:tblGrid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Ser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Functions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csv.field_size_limit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It returns the maximum field size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csv.get_dialect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Fetches the dialect associated with name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csv.list_dialects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Displays all the registered dialects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csv.reader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Read data from </a:t>
                      </a:r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</a:t>
                      </a:r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file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8794" y="428604"/>
            <a:ext cx="5214974" cy="785818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CSV MODULE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48" y="1571612"/>
            <a:ext cx="7786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Python CSV package contains following functions: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714620"/>
          <a:ext cx="8429683" cy="3877955"/>
        </p:xfrm>
        <a:graphic>
          <a:graphicData uri="http://schemas.openxmlformats.org/drawingml/2006/table">
            <a:tbl>
              <a:tblPr/>
              <a:tblGrid>
                <a:gridCol w="785818"/>
                <a:gridCol w="3357586"/>
                <a:gridCol w="4286279"/>
              </a:tblGrid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Ser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Functions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csv.register_dialect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Dialect associated with a name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csv.writer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Writes data to a </a:t>
                      </a:r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</a:t>
                      </a:r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file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csv.unregister_dialect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It deletes the dialect associated with the name dialect registry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csv.QUOTE_ALL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Quotes everything irrespective of the type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8794" y="428604"/>
            <a:ext cx="5214974" cy="785818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CSV MODULE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48" y="1571612"/>
            <a:ext cx="7786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Python CSV package contains following functions: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714620"/>
          <a:ext cx="8429683" cy="3017020"/>
        </p:xfrm>
        <a:graphic>
          <a:graphicData uri="http://schemas.openxmlformats.org/drawingml/2006/table">
            <a:tbl>
              <a:tblPr>
                <a:effectLst>
                  <a:innerShdw blurRad="63500" dist="50800" dir="18900000">
                    <a:srgbClr val="6600FF">
                      <a:alpha val="50000"/>
                    </a:srgbClr>
                  </a:innerShdw>
                </a:effectLst>
              </a:tblPr>
              <a:tblGrid>
                <a:gridCol w="785818"/>
                <a:gridCol w="4214842"/>
                <a:gridCol w="3429023"/>
              </a:tblGrid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Ser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Functions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00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csv.QUOTE_MINIMAL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Quotes special character field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csv.QUOTE_NONNUMERIC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Quotes fields that are not numeral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csv.QUOTE_NONE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  Doesn’t quote anything in output</a:t>
                      </a:r>
                    </a:p>
                  </a:txBody>
                  <a:tcPr marL="7495" marR="7495" marT="74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714752"/>
            <a:ext cx="8358246" cy="785818"/>
          </a:xfrm>
          <a:solidFill>
            <a:srgbClr val="9900C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4000" b="1" u="sng" dirty="0" smtClean="0"/>
              <a:t>CSV FILE OPERATIONS IN PYTHON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reeform: Shape 24">
            <a:extLst>
              <a:ext uri="{FF2B5EF4-FFF2-40B4-BE49-F238E27FC236}">
                <a16:creationId xmlns:a16="http://schemas.microsoft.com/office/drawing/2014/main" xmlns="" id="{F2B0C851-1A59-4FA2-83F1-063047421009}"/>
              </a:ext>
            </a:extLst>
          </p:cNvPr>
          <p:cNvSpPr/>
          <p:nvPr/>
        </p:nvSpPr>
        <p:spPr>
          <a:xfrm>
            <a:off x="3357554" y="357166"/>
            <a:ext cx="2237852" cy="2237852"/>
          </a:xfrm>
          <a:custGeom>
            <a:avLst/>
            <a:gdLst>
              <a:gd name="connsiteX0" fmla="*/ 1193442 w 2386884"/>
              <a:gd name="connsiteY0" fmla="*/ 0 h 2386884"/>
              <a:gd name="connsiteX1" fmla="*/ 1259304 w 2386884"/>
              <a:gd name="connsiteY1" fmla="*/ 3326 h 2386884"/>
              <a:gd name="connsiteX2" fmla="*/ 1284314 w 2386884"/>
              <a:gd name="connsiteY2" fmla="*/ 133376 h 2386884"/>
              <a:gd name="connsiteX3" fmla="*/ 1302296 w 2386884"/>
              <a:gd name="connsiteY3" fmla="*/ 134284 h 2386884"/>
              <a:gd name="connsiteX4" fmla="*/ 1379960 w 2386884"/>
              <a:gd name="connsiteY4" fmla="*/ 146137 h 2386884"/>
              <a:gd name="connsiteX5" fmla="*/ 1438537 w 2386884"/>
              <a:gd name="connsiteY5" fmla="*/ 25423 h 2386884"/>
              <a:gd name="connsiteX6" fmla="*/ 1548335 w 2386884"/>
              <a:gd name="connsiteY6" fmla="*/ 53655 h 2386884"/>
              <a:gd name="connsiteX7" fmla="*/ 1565161 w 2386884"/>
              <a:gd name="connsiteY7" fmla="*/ 59813 h 2386884"/>
              <a:gd name="connsiteX8" fmla="*/ 1555557 w 2386884"/>
              <a:gd name="connsiteY8" fmla="*/ 193312 h 2386884"/>
              <a:gd name="connsiteX9" fmla="*/ 1607853 w 2386884"/>
              <a:gd name="connsiteY9" fmla="*/ 212453 h 2386884"/>
              <a:gd name="connsiteX10" fmla="*/ 1644607 w 2386884"/>
              <a:gd name="connsiteY10" fmla="*/ 230158 h 2386884"/>
              <a:gd name="connsiteX11" fmla="*/ 1731864 w 2386884"/>
              <a:gd name="connsiteY11" fmla="*/ 129376 h 2386884"/>
              <a:gd name="connsiteX12" fmla="*/ 1762308 w 2386884"/>
              <a:gd name="connsiteY12" fmla="*/ 144042 h 2386884"/>
              <a:gd name="connsiteX13" fmla="*/ 1845850 w 2386884"/>
              <a:gd name="connsiteY13" fmla="*/ 194796 h 2386884"/>
              <a:gd name="connsiteX14" fmla="*/ 1802211 w 2386884"/>
              <a:gd name="connsiteY14" fmla="*/ 320716 h 2386884"/>
              <a:gd name="connsiteX15" fmla="*/ 1870661 w 2386884"/>
              <a:gd name="connsiteY15" fmla="*/ 371902 h 2386884"/>
              <a:gd name="connsiteX16" fmla="*/ 1878980 w 2386884"/>
              <a:gd name="connsiteY16" fmla="*/ 379464 h 2386884"/>
              <a:gd name="connsiteX17" fmla="*/ 1988566 w 2386884"/>
              <a:gd name="connsiteY17" fmla="*/ 305228 h 2386884"/>
              <a:gd name="connsiteX18" fmla="*/ 2037333 w 2386884"/>
              <a:gd name="connsiteY18" fmla="*/ 349551 h 2386884"/>
              <a:gd name="connsiteX19" fmla="*/ 2081655 w 2386884"/>
              <a:gd name="connsiteY19" fmla="*/ 398318 h 2386884"/>
              <a:gd name="connsiteX20" fmla="*/ 2007420 w 2386884"/>
              <a:gd name="connsiteY20" fmla="*/ 507903 h 2386884"/>
              <a:gd name="connsiteX21" fmla="*/ 2014981 w 2386884"/>
              <a:gd name="connsiteY21" fmla="*/ 516223 h 2386884"/>
              <a:gd name="connsiteX22" fmla="*/ 2066167 w 2386884"/>
              <a:gd name="connsiteY22" fmla="*/ 584673 h 2386884"/>
              <a:gd name="connsiteX23" fmla="*/ 2192089 w 2386884"/>
              <a:gd name="connsiteY23" fmla="*/ 541034 h 2386884"/>
              <a:gd name="connsiteX24" fmla="*/ 2242842 w 2386884"/>
              <a:gd name="connsiteY24" fmla="*/ 624577 h 2386884"/>
              <a:gd name="connsiteX25" fmla="*/ 2257508 w 2386884"/>
              <a:gd name="connsiteY25" fmla="*/ 655020 h 2386884"/>
              <a:gd name="connsiteX26" fmla="*/ 2156725 w 2386884"/>
              <a:gd name="connsiteY26" fmla="*/ 742277 h 2386884"/>
              <a:gd name="connsiteX27" fmla="*/ 2174430 w 2386884"/>
              <a:gd name="connsiteY27" fmla="*/ 779030 h 2386884"/>
              <a:gd name="connsiteX28" fmla="*/ 2193571 w 2386884"/>
              <a:gd name="connsiteY28" fmla="*/ 831327 h 2386884"/>
              <a:gd name="connsiteX29" fmla="*/ 2327071 w 2386884"/>
              <a:gd name="connsiteY29" fmla="*/ 821723 h 2386884"/>
              <a:gd name="connsiteX30" fmla="*/ 2333229 w 2386884"/>
              <a:gd name="connsiteY30" fmla="*/ 838549 h 2386884"/>
              <a:gd name="connsiteX31" fmla="*/ 2361461 w 2386884"/>
              <a:gd name="connsiteY31" fmla="*/ 948346 h 2386884"/>
              <a:gd name="connsiteX32" fmla="*/ 2240747 w 2386884"/>
              <a:gd name="connsiteY32" fmla="*/ 1006923 h 2386884"/>
              <a:gd name="connsiteX33" fmla="*/ 2252600 w 2386884"/>
              <a:gd name="connsiteY33" fmla="*/ 1084587 h 2386884"/>
              <a:gd name="connsiteX34" fmla="*/ 2253508 w 2386884"/>
              <a:gd name="connsiteY34" fmla="*/ 1102570 h 2386884"/>
              <a:gd name="connsiteX35" fmla="*/ 2383559 w 2386884"/>
              <a:gd name="connsiteY35" fmla="*/ 1127581 h 2386884"/>
              <a:gd name="connsiteX36" fmla="*/ 2386884 w 2386884"/>
              <a:gd name="connsiteY36" fmla="*/ 1193442 h 2386884"/>
              <a:gd name="connsiteX37" fmla="*/ 2383559 w 2386884"/>
              <a:gd name="connsiteY37" fmla="*/ 1259303 h 2386884"/>
              <a:gd name="connsiteX38" fmla="*/ 2253508 w 2386884"/>
              <a:gd name="connsiteY38" fmla="*/ 1284313 h 2386884"/>
              <a:gd name="connsiteX39" fmla="*/ 2252600 w 2386884"/>
              <a:gd name="connsiteY39" fmla="*/ 1302297 h 2386884"/>
              <a:gd name="connsiteX40" fmla="*/ 2240747 w 2386884"/>
              <a:gd name="connsiteY40" fmla="*/ 1379960 h 2386884"/>
              <a:gd name="connsiteX41" fmla="*/ 2361461 w 2386884"/>
              <a:gd name="connsiteY41" fmla="*/ 1438537 h 2386884"/>
              <a:gd name="connsiteX42" fmla="*/ 2333229 w 2386884"/>
              <a:gd name="connsiteY42" fmla="*/ 1548335 h 2386884"/>
              <a:gd name="connsiteX43" fmla="*/ 2327071 w 2386884"/>
              <a:gd name="connsiteY43" fmla="*/ 1565161 h 2386884"/>
              <a:gd name="connsiteX44" fmla="*/ 2193571 w 2386884"/>
              <a:gd name="connsiteY44" fmla="*/ 1555557 h 2386884"/>
              <a:gd name="connsiteX45" fmla="*/ 2174430 w 2386884"/>
              <a:gd name="connsiteY45" fmla="*/ 1607854 h 2386884"/>
              <a:gd name="connsiteX46" fmla="*/ 2156726 w 2386884"/>
              <a:gd name="connsiteY46" fmla="*/ 1644607 h 2386884"/>
              <a:gd name="connsiteX47" fmla="*/ 2257508 w 2386884"/>
              <a:gd name="connsiteY47" fmla="*/ 1731864 h 2386884"/>
              <a:gd name="connsiteX48" fmla="*/ 2242842 w 2386884"/>
              <a:gd name="connsiteY48" fmla="*/ 1762308 h 2386884"/>
              <a:gd name="connsiteX49" fmla="*/ 2192089 w 2386884"/>
              <a:gd name="connsiteY49" fmla="*/ 1845850 h 2386884"/>
              <a:gd name="connsiteX50" fmla="*/ 2066168 w 2386884"/>
              <a:gd name="connsiteY50" fmla="*/ 1802211 h 2386884"/>
              <a:gd name="connsiteX51" fmla="*/ 2014981 w 2386884"/>
              <a:gd name="connsiteY51" fmla="*/ 1870662 h 2386884"/>
              <a:gd name="connsiteX52" fmla="*/ 2007420 w 2386884"/>
              <a:gd name="connsiteY52" fmla="*/ 1878981 h 2386884"/>
              <a:gd name="connsiteX53" fmla="*/ 2081656 w 2386884"/>
              <a:gd name="connsiteY53" fmla="*/ 1988566 h 2386884"/>
              <a:gd name="connsiteX54" fmla="*/ 2037333 w 2386884"/>
              <a:gd name="connsiteY54" fmla="*/ 2037333 h 2386884"/>
              <a:gd name="connsiteX55" fmla="*/ 1988566 w 2386884"/>
              <a:gd name="connsiteY55" fmla="*/ 2081656 h 2386884"/>
              <a:gd name="connsiteX56" fmla="*/ 1878981 w 2386884"/>
              <a:gd name="connsiteY56" fmla="*/ 2007420 h 2386884"/>
              <a:gd name="connsiteX57" fmla="*/ 1870661 w 2386884"/>
              <a:gd name="connsiteY57" fmla="*/ 2014982 h 2386884"/>
              <a:gd name="connsiteX58" fmla="*/ 1802211 w 2386884"/>
              <a:gd name="connsiteY58" fmla="*/ 2066168 h 2386884"/>
              <a:gd name="connsiteX59" fmla="*/ 1845850 w 2386884"/>
              <a:gd name="connsiteY59" fmla="*/ 2192089 h 2386884"/>
              <a:gd name="connsiteX60" fmla="*/ 1762308 w 2386884"/>
              <a:gd name="connsiteY60" fmla="*/ 2242842 h 2386884"/>
              <a:gd name="connsiteX61" fmla="*/ 1731864 w 2386884"/>
              <a:gd name="connsiteY61" fmla="*/ 2257508 h 2386884"/>
              <a:gd name="connsiteX62" fmla="*/ 1644608 w 2386884"/>
              <a:gd name="connsiteY62" fmla="*/ 2156726 h 2386884"/>
              <a:gd name="connsiteX63" fmla="*/ 1607853 w 2386884"/>
              <a:gd name="connsiteY63" fmla="*/ 2174431 h 2386884"/>
              <a:gd name="connsiteX64" fmla="*/ 1555557 w 2386884"/>
              <a:gd name="connsiteY64" fmla="*/ 2193572 h 2386884"/>
              <a:gd name="connsiteX65" fmla="*/ 1565161 w 2386884"/>
              <a:gd name="connsiteY65" fmla="*/ 2327071 h 2386884"/>
              <a:gd name="connsiteX66" fmla="*/ 1548335 w 2386884"/>
              <a:gd name="connsiteY66" fmla="*/ 2333229 h 2386884"/>
              <a:gd name="connsiteX67" fmla="*/ 1438537 w 2386884"/>
              <a:gd name="connsiteY67" fmla="*/ 2361461 h 2386884"/>
              <a:gd name="connsiteX68" fmla="*/ 1379960 w 2386884"/>
              <a:gd name="connsiteY68" fmla="*/ 2240748 h 2386884"/>
              <a:gd name="connsiteX69" fmla="*/ 1302296 w 2386884"/>
              <a:gd name="connsiteY69" fmla="*/ 2252601 h 2386884"/>
              <a:gd name="connsiteX70" fmla="*/ 1284313 w 2386884"/>
              <a:gd name="connsiteY70" fmla="*/ 2253509 h 2386884"/>
              <a:gd name="connsiteX71" fmla="*/ 1259303 w 2386884"/>
              <a:gd name="connsiteY71" fmla="*/ 2383559 h 2386884"/>
              <a:gd name="connsiteX72" fmla="*/ 1193442 w 2386884"/>
              <a:gd name="connsiteY72" fmla="*/ 2386884 h 2386884"/>
              <a:gd name="connsiteX73" fmla="*/ 1127581 w 2386884"/>
              <a:gd name="connsiteY73" fmla="*/ 2383559 h 2386884"/>
              <a:gd name="connsiteX74" fmla="*/ 1102570 w 2386884"/>
              <a:gd name="connsiteY74" fmla="*/ 2253509 h 2386884"/>
              <a:gd name="connsiteX75" fmla="*/ 1084586 w 2386884"/>
              <a:gd name="connsiteY75" fmla="*/ 2252601 h 2386884"/>
              <a:gd name="connsiteX76" fmla="*/ 1006923 w 2386884"/>
              <a:gd name="connsiteY76" fmla="*/ 2240748 h 2386884"/>
              <a:gd name="connsiteX77" fmla="*/ 948346 w 2386884"/>
              <a:gd name="connsiteY77" fmla="*/ 2361461 h 2386884"/>
              <a:gd name="connsiteX78" fmla="*/ 838549 w 2386884"/>
              <a:gd name="connsiteY78" fmla="*/ 2333229 h 2386884"/>
              <a:gd name="connsiteX79" fmla="*/ 821723 w 2386884"/>
              <a:gd name="connsiteY79" fmla="*/ 2327071 h 2386884"/>
              <a:gd name="connsiteX80" fmla="*/ 831327 w 2386884"/>
              <a:gd name="connsiteY80" fmla="*/ 2193572 h 2386884"/>
              <a:gd name="connsiteX81" fmla="*/ 779029 w 2386884"/>
              <a:gd name="connsiteY81" fmla="*/ 2174431 h 2386884"/>
              <a:gd name="connsiteX82" fmla="*/ 742276 w 2386884"/>
              <a:gd name="connsiteY82" fmla="*/ 2156726 h 2386884"/>
              <a:gd name="connsiteX83" fmla="*/ 655020 w 2386884"/>
              <a:gd name="connsiteY83" fmla="*/ 2257508 h 2386884"/>
              <a:gd name="connsiteX84" fmla="*/ 624577 w 2386884"/>
              <a:gd name="connsiteY84" fmla="*/ 2242842 h 2386884"/>
              <a:gd name="connsiteX85" fmla="*/ 541034 w 2386884"/>
              <a:gd name="connsiteY85" fmla="*/ 2192089 h 2386884"/>
              <a:gd name="connsiteX86" fmla="*/ 584673 w 2386884"/>
              <a:gd name="connsiteY86" fmla="*/ 2066168 h 2386884"/>
              <a:gd name="connsiteX87" fmla="*/ 516222 w 2386884"/>
              <a:gd name="connsiteY87" fmla="*/ 2014982 h 2386884"/>
              <a:gd name="connsiteX88" fmla="*/ 507902 w 2386884"/>
              <a:gd name="connsiteY88" fmla="*/ 2007421 h 2386884"/>
              <a:gd name="connsiteX89" fmla="*/ 398318 w 2386884"/>
              <a:gd name="connsiteY89" fmla="*/ 2081656 h 2386884"/>
              <a:gd name="connsiteX90" fmla="*/ 349551 w 2386884"/>
              <a:gd name="connsiteY90" fmla="*/ 2037333 h 2386884"/>
              <a:gd name="connsiteX91" fmla="*/ 305228 w 2386884"/>
              <a:gd name="connsiteY91" fmla="*/ 1988566 h 2386884"/>
              <a:gd name="connsiteX92" fmla="*/ 379463 w 2386884"/>
              <a:gd name="connsiteY92" fmla="*/ 1878981 h 2386884"/>
              <a:gd name="connsiteX93" fmla="*/ 371902 w 2386884"/>
              <a:gd name="connsiteY93" fmla="*/ 1870662 h 2386884"/>
              <a:gd name="connsiteX94" fmla="*/ 320715 w 2386884"/>
              <a:gd name="connsiteY94" fmla="*/ 1802211 h 2386884"/>
              <a:gd name="connsiteX95" fmla="*/ 194796 w 2386884"/>
              <a:gd name="connsiteY95" fmla="*/ 1845850 h 2386884"/>
              <a:gd name="connsiteX96" fmla="*/ 144042 w 2386884"/>
              <a:gd name="connsiteY96" fmla="*/ 1762308 h 2386884"/>
              <a:gd name="connsiteX97" fmla="*/ 129377 w 2386884"/>
              <a:gd name="connsiteY97" fmla="*/ 1731864 h 2386884"/>
              <a:gd name="connsiteX98" fmla="*/ 230157 w 2386884"/>
              <a:gd name="connsiteY98" fmla="*/ 1644608 h 2386884"/>
              <a:gd name="connsiteX99" fmla="*/ 212452 w 2386884"/>
              <a:gd name="connsiteY99" fmla="*/ 1607854 h 2386884"/>
              <a:gd name="connsiteX100" fmla="*/ 193311 w 2386884"/>
              <a:gd name="connsiteY100" fmla="*/ 1555557 h 2386884"/>
              <a:gd name="connsiteX101" fmla="*/ 59813 w 2386884"/>
              <a:gd name="connsiteY101" fmla="*/ 1565161 h 2386884"/>
              <a:gd name="connsiteX102" fmla="*/ 53655 w 2386884"/>
              <a:gd name="connsiteY102" fmla="*/ 1548335 h 2386884"/>
              <a:gd name="connsiteX103" fmla="*/ 25423 w 2386884"/>
              <a:gd name="connsiteY103" fmla="*/ 1438537 h 2386884"/>
              <a:gd name="connsiteX104" fmla="*/ 146136 w 2386884"/>
              <a:gd name="connsiteY104" fmla="*/ 1379960 h 2386884"/>
              <a:gd name="connsiteX105" fmla="*/ 134283 w 2386884"/>
              <a:gd name="connsiteY105" fmla="*/ 1302297 h 2386884"/>
              <a:gd name="connsiteX106" fmla="*/ 133375 w 2386884"/>
              <a:gd name="connsiteY106" fmla="*/ 1284313 h 2386884"/>
              <a:gd name="connsiteX107" fmla="*/ 3326 w 2386884"/>
              <a:gd name="connsiteY107" fmla="*/ 1259303 h 2386884"/>
              <a:gd name="connsiteX108" fmla="*/ 0 w 2386884"/>
              <a:gd name="connsiteY108" fmla="*/ 1193442 h 2386884"/>
              <a:gd name="connsiteX109" fmla="*/ 3326 w 2386884"/>
              <a:gd name="connsiteY109" fmla="*/ 1127580 h 2386884"/>
              <a:gd name="connsiteX110" fmla="*/ 133375 w 2386884"/>
              <a:gd name="connsiteY110" fmla="*/ 1102570 h 2386884"/>
              <a:gd name="connsiteX111" fmla="*/ 134283 w 2386884"/>
              <a:gd name="connsiteY111" fmla="*/ 1084587 h 2386884"/>
              <a:gd name="connsiteX112" fmla="*/ 146136 w 2386884"/>
              <a:gd name="connsiteY112" fmla="*/ 1006923 h 2386884"/>
              <a:gd name="connsiteX113" fmla="*/ 25423 w 2386884"/>
              <a:gd name="connsiteY113" fmla="*/ 948346 h 2386884"/>
              <a:gd name="connsiteX114" fmla="*/ 53655 w 2386884"/>
              <a:gd name="connsiteY114" fmla="*/ 838549 h 2386884"/>
              <a:gd name="connsiteX115" fmla="*/ 59813 w 2386884"/>
              <a:gd name="connsiteY115" fmla="*/ 821723 h 2386884"/>
              <a:gd name="connsiteX116" fmla="*/ 193311 w 2386884"/>
              <a:gd name="connsiteY116" fmla="*/ 831327 h 2386884"/>
              <a:gd name="connsiteX117" fmla="*/ 212452 w 2386884"/>
              <a:gd name="connsiteY117" fmla="*/ 779030 h 2386884"/>
              <a:gd name="connsiteX118" fmla="*/ 230158 w 2386884"/>
              <a:gd name="connsiteY118" fmla="*/ 742276 h 2386884"/>
              <a:gd name="connsiteX119" fmla="*/ 129377 w 2386884"/>
              <a:gd name="connsiteY119" fmla="*/ 655020 h 2386884"/>
              <a:gd name="connsiteX120" fmla="*/ 144042 w 2386884"/>
              <a:gd name="connsiteY120" fmla="*/ 624577 h 2386884"/>
              <a:gd name="connsiteX121" fmla="*/ 194796 w 2386884"/>
              <a:gd name="connsiteY121" fmla="*/ 541034 h 2386884"/>
              <a:gd name="connsiteX122" fmla="*/ 320716 w 2386884"/>
              <a:gd name="connsiteY122" fmla="*/ 584673 h 2386884"/>
              <a:gd name="connsiteX123" fmla="*/ 371902 w 2386884"/>
              <a:gd name="connsiteY123" fmla="*/ 516223 h 2386884"/>
              <a:gd name="connsiteX124" fmla="*/ 379463 w 2386884"/>
              <a:gd name="connsiteY124" fmla="*/ 507903 h 2386884"/>
              <a:gd name="connsiteX125" fmla="*/ 305229 w 2386884"/>
              <a:gd name="connsiteY125" fmla="*/ 398318 h 2386884"/>
              <a:gd name="connsiteX126" fmla="*/ 349551 w 2386884"/>
              <a:gd name="connsiteY126" fmla="*/ 349551 h 2386884"/>
              <a:gd name="connsiteX127" fmla="*/ 398319 w 2386884"/>
              <a:gd name="connsiteY127" fmla="*/ 305228 h 2386884"/>
              <a:gd name="connsiteX128" fmla="*/ 507903 w 2386884"/>
              <a:gd name="connsiteY128" fmla="*/ 379463 h 2386884"/>
              <a:gd name="connsiteX129" fmla="*/ 516222 w 2386884"/>
              <a:gd name="connsiteY129" fmla="*/ 371902 h 2386884"/>
              <a:gd name="connsiteX130" fmla="*/ 584673 w 2386884"/>
              <a:gd name="connsiteY130" fmla="*/ 320716 h 2386884"/>
              <a:gd name="connsiteX131" fmla="*/ 541034 w 2386884"/>
              <a:gd name="connsiteY131" fmla="*/ 194796 h 2386884"/>
              <a:gd name="connsiteX132" fmla="*/ 624577 w 2386884"/>
              <a:gd name="connsiteY132" fmla="*/ 144042 h 2386884"/>
              <a:gd name="connsiteX133" fmla="*/ 655020 w 2386884"/>
              <a:gd name="connsiteY133" fmla="*/ 129377 h 2386884"/>
              <a:gd name="connsiteX134" fmla="*/ 742276 w 2386884"/>
              <a:gd name="connsiteY134" fmla="*/ 230158 h 2386884"/>
              <a:gd name="connsiteX135" fmla="*/ 779029 w 2386884"/>
              <a:gd name="connsiteY135" fmla="*/ 212453 h 2386884"/>
              <a:gd name="connsiteX136" fmla="*/ 831327 w 2386884"/>
              <a:gd name="connsiteY136" fmla="*/ 193312 h 2386884"/>
              <a:gd name="connsiteX137" fmla="*/ 821723 w 2386884"/>
              <a:gd name="connsiteY137" fmla="*/ 59813 h 2386884"/>
              <a:gd name="connsiteX138" fmla="*/ 838549 w 2386884"/>
              <a:gd name="connsiteY138" fmla="*/ 53655 h 2386884"/>
              <a:gd name="connsiteX139" fmla="*/ 948346 w 2386884"/>
              <a:gd name="connsiteY139" fmla="*/ 25423 h 2386884"/>
              <a:gd name="connsiteX140" fmla="*/ 1006923 w 2386884"/>
              <a:gd name="connsiteY140" fmla="*/ 146137 h 2386884"/>
              <a:gd name="connsiteX141" fmla="*/ 1084586 w 2386884"/>
              <a:gd name="connsiteY141" fmla="*/ 134284 h 2386884"/>
              <a:gd name="connsiteX142" fmla="*/ 1102570 w 2386884"/>
              <a:gd name="connsiteY142" fmla="*/ 133376 h 2386884"/>
              <a:gd name="connsiteX143" fmla="*/ 1127581 w 2386884"/>
              <a:gd name="connsiteY143" fmla="*/ 3326 h 23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386884" h="2386884">
                <a:moveTo>
                  <a:pt x="1193442" y="0"/>
                </a:moveTo>
                <a:lnTo>
                  <a:pt x="1259304" y="3326"/>
                </a:lnTo>
                <a:lnTo>
                  <a:pt x="1284314" y="133376"/>
                </a:lnTo>
                <a:lnTo>
                  <a:pt x="1302296" y="134284"/>
                </a:lnTo>
                <a:lnTo>
                  <a:pt x="1379960" y="146137"/>
                </a:lnTo>
                <a:lnTo>
                  <a:pt x="1438537" y="25423"/>
                </a:lnTo>
                <a:lnTo>
                  <a:pt x="1548335" y="53655"/>
                </a:lnTo>
                <a:lnTo>
                  <a:pt x="1565161" y="59813"/>
                </a:lnTo>
                <a:lnTo>
                  <a:pt x="1555557" y="193312"/>
                </a:lnTo>
                <a:lnTo>
                  <a:pt x="1607853" y="212453"/>
                </a:lnTo>
                <a:lnTo>
                  <a:pt x="1644607" y="230158"/>
                </a:lnTo>
                <a:lnTo>
                  <a:pt x="1731864" y="129376"/>
                </a:lnTo>
                <a:lnTo>
                  <a:pt x="1762308" y="144042"/>
                </a:lnTo>
                <a:lnTo>
                  <a:pt x="1845850" y="194796"/>
                </a:lnTo>
                <a:lnTo>
                  <a:pt x="1802211" y="320716"/>
                </a:lnTo>
                <a:lnTo>
                  <a:pt x="1870661" y="371902"/>
                </a:lnTo>
                <a:lnTo>
                  <a:pt x="1878980" y="379464"/>
                </a:lnTo>
                <a:lnTo>
                  <a:pt x="1988566" y="305228"/>
                </a:lnTo>
                <a:lnTo>
                  <a:pt x="2037333" y="349551"/>
                </a:lnTo>
                <a:lnTo>
                  <a:pt x="2081655" y="398318"/>
                </a:lnTo>
                <a:lnTo>
                  <a:pt x="2007420" y="507903"/>
                </a:lnTo>
                <a:lnTo>
                  <a:pt x="2014981" y="516223"/>
                </a:lnTo>
                <a:lnTo>
                  <a:pt x="2066167" y="584673"/>
                </a:lnTo>
                <a:lnTo>
                  <a:pt x="2192089" y="541034"/>
                </a:lnTo>
                <a:lnTo>
                  <a:pt x="2242842" y="624577"/>
                </a:lnTo>
                <a:lnTo>
                  <a:pt x="2257508" y="655020"/>
                </a:lnTo>
                <a:lnTo>
                  <a:pt x="2156725" y="742277"/>
                </a:lnTo>
                <a:lnTo>
                  <a:pt x="2174430" y="779030"/>
                </a:lnTo>
                <a:lnTo>
                  <a:pt x="2193571" y="831327"/>
                </a:lnTo>
                <a:lnTo>
                  <a:pt x="2327071" y="821723"/>
                </a:lnTo>
                <a:lnTo>
                  <a:pt x="2333229" y="838549"/>
                </a:lnTo>
                <a:lnTo>
                  <a:pt x="2361461" y="948346"/>
                </a:lnTo>
                <a:lnTo>
                  <a:pt x="2240747" y="1006923"/>
                </a:lnTo>
                <a:lnTo>
                  <a:pt x="2252600" y="1084587"/>
                </a:lnTo>
                <a:lnTo>
                  <a:pt x="2253508" y="1102570"/>
                </a:lnTo>
                <a:lnTo>
                  <a:pt x="2383559" y="1127581"/>
                </a:lnTo>
                <a:lnTo>
                  <a:pt x="2386884" y="1193442"/>
                </a:lnTo>
                <a:lnTo>
                  <a:pt x="2383559" y="1259303"/>
                </a:lnTo>
                <a:lnTo>
                  <a:pt x="2253508" y="1284313"/>
                </a:lnTo>
                <a:lnTo>
                  <a:pt x="2252600" y="1302297"/>
                </a:lnTo>
                <a:lnTo>
                  <a:pt x="2240747" y="1379960"/>
                </a:lnTo>
                <a:lnTo>
                  <a:pt x="2361461" y="1438537"/>
                </a:lnTo>
                <a:lnTo>
                  <a:pt x="2333229" y="1548335"/>
                </a:lnTo>
                <a:lnTo>
                  <a:pt x="2327071" y="1565161"/>
                </a:lnTo>
                <a:lnTo>
                  <a:pt x="2193571" y="1555557"/>
                </a:lnTo>
                <a:lnTo>
                  <a:pt x="2174430" y="1607854"/>
                </a:lnTo>
                <a:lnTo>
                  <a:pt x="2156726" y="1644607"/>
                </a:lnTo>
                <a:lnTo>
                  <a:pt x="2257508" y="1731864"/>
                </a:lnTo>
                <a:lnTo>
                  <a:pt x="2242842" y="1762308"/>
                </a:lnTo>
                <a:lnTo>
                  <a:pt x="2192089" y="1845850"/>
                </a:lnTo>
                <a:lnTo>
                  <a:pt x="2066168" y="1802211"/>
                </a:lnTo>
                <a:lnTo>
                  <a:pt x="2014981" y="1870662"/>
                </a:lnTo>
                <a:lnTo>
                  <a:pt x="2007420" y="1878981"/>
                </a:lnTo>
                <a:lnTo>
                  <a:pt x="2081656" y="1988566"/>
                </a:lnTo>
                <a:lnTo>
                  <a:pt x="2037333" y="2037333"/>
                </a:lnTo>
                <a:lnTo>
                  <a:pt x="1988566" y="2081656"/>
                </a:lnTo>
                <a:lnTo>
                  <a:pt x="1878981" y="2007420"/>
                </a:lnTo>
                <a:lnTo>
                  <a:pt x="1870661" y="2014982"/>
                </a:lnTo>
                <a:lnTo>
                  <a:pt x="1802211" y="2066168"/>
                </a:lnTo>
                <a:lnTo>
                  <a:pt x="1845850" y="2192089"/>
                </a:lnTo>
                <a:lnTo>
                  <a:pt x="1762308" y="2242842"/>
                </a:lnTo>
                <a:lnTo>
                  <a:pt x="1731864" y="2257508"/>
                </a:lnTo>
                <a:lnTo>
                  <a:pt x="1644608" y="2156726"/>
                </a:lnTo>
                <a:lnTo>
                  <a:pt x="1607853" y="2174431"/>
                </a:lnTo>
                <a:lnTo>
                  <a:pt x="1555557" y="2193572"/>
                </a:lnTo>
                <a:lnTo>
                  <a:pt x="1565161" y="2327071"/>
                </a:lnTo>
                <a:lnTo>
                  <a:pt x="1548335" y="2333229"/>
                </a:lnTo>
                <a:lnTo>
                  <a:pt x="1438537" y="2361461"/>
                </a:lnTo>
                <a:lnTo>
                  <a:pt x="1379960" y="2240748"/>
                </a:lnTo>
                <a:lnTo>
                  <a:pt x="1302296" y="2252601"/>
                </a:lnTo>
                <a:lnTo>
                  <a:pt x="1284313" y="2253509"/>
                </a:lnTo>
                <a:lnTo>
                  <a:pt x="1259303" y="2383559"/>
                </a:lnTo>
                <a:lnTo>
                  <a:pt x="1193442" y="2386884"/>
                </a:lnTo>
                <a:lnTo>
                  <a:pt x="1127581" y="2383559"/>
                </a:lnTo>
                <a:lnTo>
                  <a:pt x="1102570" y="2253509"/>
                </a:lnTo>
                <a:lnTo>
                  <a:pt x="1084586" y="2252601"/>
                </a:lnTo>
                <a:lnTo>
                  <a:pt x="1006923" y="2240748"/>
                </a:lnTo>
                <a:lnTo>
                  <a:pt x="948346" y="2361461"/>
                </a:lnTo>
                <a:lnTo>
                  <a:pt x="838549" y="2333229"/>
                </a:lnTo>
                <a:lnTo>
                  <a:pt x="821723" y="2327071"/>
                </a:lnTo>
                <a:lnTo>
                  <a:pt x="831327" y="2193572"/>
                </a:lnTo>
                <a:lnTo>
                  <a:pt x="779029" y="2174431"/>
                </a:lnTo>
                <a:lnTo>
                  <a:pt x="742276" y="2156726"/>
                </a:lnTo>
                <a:lnTo>
                  <a:pt x="655020" y="2257508"/>
                </a:lnTo>
                <a:lnTo>
                  <a:pt x="624577" y="2242842"/>
                </a:lnTo>
                <a:lnTo>
                  <a:pt x="541034" y="2192089"/>
                </a:lnTo>
                <a:lnTo>
                  <a:pt x="584673" y="2066168"/>
                </a:lnTo>
                <a:lnTo>
                  <a:pt x="516222" y="2014982"/>
                </a:lnTo>
                <a:lnTo>
                  <a:pt x="507902" y="2007421"/>
                </a:lnTo>
                <a:lnTo>
                  <a:pt x="398318" y="2081656"/>
                </a:lnTo>
                <a:lnTo>
                  <a:pt x="349551" y="2037333"/>
                </a:lnTo>
                <a:lnTo>
                  <a:pt x="305228" y="1988566"/>
                </a:lnTo>
                <a:lnTo>
                  <a:pt x="379463" y="1878981"/>
                </a:lnTo>
                <a:lnTo>
                  <a:pt x="371902" y="1870662"/>
                </a:lnTo>
                <a:lnTo>
                  <a:pt x="320715" y="1802211"/>
                </a:lnTo>
                <a:lnTo>
                  <a:pt x="194796" y="1845850"/>
                </a:lnTo>
                <a:lnTo>
                  <a:pt x="144042" y="1762308"/>
                </a:lnTo>
                <a:lnTo>
                  <a:pt x="129377" y="1731864"/>
                </a:lnTo>
                <a:lnTo>
                  <a:pt x="230157" y="1644608"/>
                </a:lnTo>
                <a:lnTo>
                  <a:pt x="212452" y="1607854"/>
                </a:lnTo>
                <a:lnTo>
                  <a:pt x="193311" y="1555557"/>
                </a:lnTo>
                <a:lnTo>
                  <a:pt x="59813" y="1565161"/>
                </a:lnTo>
                <a:lnTo>
                  <a:pt x="53655" y="1548335"/>
                </a:lnTo>
                <a:lnTo>
                  <a:pt x="25423" y="1438537"/>
                </a:lnTo>
                <a:lnTo>
                  <a:pt x="146136" y="1379960"/>
                </a:lnTo>
                <a:lnTo>
                  <a:pt x="134283" y="1302297"/>
                </a:lnTo>
                <a:lnTo>
                  <a:pt x="133375" y="1284313"/>
                </a:lnTo>
                <a:lnTo>
                  <a:pt x="3326" y="1259303"/>
                </a:lnTo>
                <a:lnTo>
                  <a:pt x="0" y="1193442"/>
                </a:lnTo>
                <a:lnTo>
                  <a:pt x="3326" y="1127580"/>
                </a:lnTo>
                <a:lnTo>
                  <a:pt x="133375" y="1102570"/>
                </a:lnTo>
                <a:lnTo>
                  <a:pt x="134283" y="1084587"/>
                </a:lnTo>
                <a:lnTo>
                  <a:pt x="146136" y="1006923"/>
                </a:lnTo>
                <a:lnTo>
                  <a:pt x="25423" y="948346"/>
                </a:lnTo>
                <a:lnTo>
                  <a:pt x="53655" y="838549"/>
                </a:lnTo>
                <a:lnTo>
                  <a:pt x="59813" y="821723"/>
                </a:lnTo>
                <a:lnTo>
                  <a:pt x="193311" y="831327"/>
                </a:lnTo>
                <a:lnTo>
                  <a:pt x="212452" y="779030"/>
                </a:lnTo>
                <a:lnTo>
                  <a:pt x="230158" y="742276"/>
                </a:lnTo>
                <a:lnTo>
                  <a:pt x="129377" y="655020"/>
                </a:lnTo>
                <a:lnTo>
                  <a:pt x="144042" y="624577"/>
                </a:lnTo>
                <a:lnTo>
                  <a:pt x="194796" y="541034"/>
                </a:lnTo>
                <a:lnTo>
                  <a:pt x="320716" y="584673"/>
                </a:lnTo>
                <a:lnTo>
                  <a:pt x="371902" y="516223"/>
                </a:lnTo>
                <a:lnTo>
                  <a:pt x="379463" y="507903"/>
                </a:lnTo>
                <a:lnTo>
                  <a:pt x="305229" y="398318"/>
                </a:lnTo>
                <a:lnTo>
                  <a:pt x="349551" y="349551"/>
                </a:lnTo>
                <a:lnTo>
                  <a:pt x="398319" y="305228"/>
                </a:lnTo>
                <a:lnTo>
                  <a:pt x="507903" y="379463"/>
                </a:lnTo>
                <a:lnTo>
                  <a:pt x="516222" y="371902"/>
                </a:lnTo>
                <a:lnTo>
                  <a:pt x="584673" y="320716"/>
                </a:lnTo>
                <a:lnTo>
                  <a:pt x="541034" y="194796"/>
                </a:lnTo>
                <a:lnTo>
                  <a:pt x="624577" y="144042"/>
                </a:lnTo>
                <a:lnTo>
                  <a:pt x="655020" y="129377"/>
                </a:lnTo>
                <a:lnTo>
                  <a:pt x="742276" y="230158"/>
                </a:lnTo>
                <a:lnTo>
                  <a:pt x="779029" y="212453"/>
                </a:lnTo>
                <a:lnTo>
                  <a:pt x="831327" y="193312"/>
                </a:lnTo>
                <a:lnTo>
                  <a:pt x="821723" y="59813"/>
                </a:lnTo>
                <a:lnTo>
                  <a:pt x="838549" y="53655"/>
                </a:lnTo>
                <a:lnTo>
                  <a:pt x="948346" y="25423"/>
                </a:lnTo>
                <a:lnTo>
                  <a:pt x="1006923" y="146137"/>
                </a:lnTo>
                <a:lnTo>
                  <a:pt x="1084586" y="134284"/>
                </a:lnTo>
                <a:lnTo>
                  <a:pt x="1102570" y="133376"/>
                </a:lnTo>
                <a:lnTo>
                  <a:pt x="1127581" y="3326"/>
                </a:lnTo>
                <a:close/>
              </a:path>
            </a:pathLst>
          </a:cu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ircle: Hollow 25">
            <a:extLst>
              <a:ext uri="{FF2B5EF4-FFF2-40B4-BE49-F238E27FC236}">
                <a16:creationId xmlns:a16="http://schemas.microsoft.com/office/drawing/2014/main" xmlns="" id="{848862FB-7CC0-40FC-8126-63EC1F3C4EDD}"/>
              </a:ext>
            </a:extLst>
          </p:cNvPr>
          <p:cNvSpPr/>
          <p:nvPr/>
        </p:nvSpPr>
        <p:spPr>
          <a:xfrm>
            <a:off x="3562019" y="561631"/>
            <a:ext cx="1828921" cy="1828921"/>
          </a:xfrm>
          <a:prstGeom prst="donut">
            <a:avLst>
              <a:gd name="adj" fmla="val 3905"/>
            </a:avLst>
          </a:pr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0733CA-44B6-407B-A16A-3D23E56EFAEC}"/>
              </a:ext>
            </a:extLst>
          </p:cNvPr>
          <p:cNvSpPr/>
          <p:nvPr/>
        </p:nvSpPr>
        <p:spPr>
          <a:xfrm>
            <a:off x="3631080" y="630692"/>
            <a:ext cx="1690800" cy="1690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27">
            <a:extLst>
              <a:ext uri="{FF2B5EF4-FFF2-40B4-BE49-F238E27FC236}">
                <a16:creationId xmlns:a16="http://schemas.microsoft.com/office/drawing/2014/main" xmlns="" id="{3665107A-5C0D-45C7-A825-FF7BF5B63559}"/>
              </a:ext>
            </a:extLst>
          </p:cNvPr>
          <p:cNvSpPr/>
          <p:nvPr/>
        </p:nvSpPr>
        <p:spPr>
          <a:xfrm>
            <a:off x="3631080" y="630692"/>
            <a:ext cx="1690800" cy="1690800"/>
          </a:xfrm>
          <a:prstGeom prst="donut">
            <a:avLst>
              <a:gd name="adj" fmla="val 3905"/>
            </a:avLst>
          </a:prstGeom>
          <a:gradFill flip="none" rotWithShape="1">
            <a:gsLst>
              <a:gs pos="20000">
                <a:srgbClr val="FBC330"/>
              </a:gs>
              <a:gs pos="78000">
                <a:srgbClr val="A870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489079-2A95-439D-A8EB-50AEED8B92FA}"/>
              </a:ext>
            </a:extLst>
          </p:cNvPr>
          <p:cNvSpPr txBox="1"/>
          <p:nvPr/>
        </p:nvSpPr>
        <p:spPr>
          <a:xfrm>
            <a:off x="4034336" y="1000108"/>
            <a:ext cx="88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CSV</a:t>
            </a:r>
          </a:p>
          <a:p>
            <a:pPr algn="ctr"/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Files</a:t>
            </a:r>
            <a:endParaRPr lang="en-US" sz="2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2986382-476F-4855-82AD-8B745000E9ED}"/>
              </a:ext>
            </a:extLst>
          </p:cNvPr>
          <p:cNvSpPr/>
          <p:nvPr/>
        </p:nvSpPr>
        <p:spPr>
          <a:xfrm>
            <a:off x="2357422" y="2500306"/>
            <a:ext cx="4210610" cy="876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DDE7E8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358246" cy="785818"/>
          </a:xfrm>
          <a:solidFill>
            <a:srgbClr val="0000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4000" b="1" u="sng" dirty="0" smtClean="0"/>
              <a:t>CSV FILE OPERATIONS IN PYTHON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910" y="1857364"/>
            <a:ext cx="77867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You can perform several manipulations once a CSV file is loaded. I am going to show the read and write operations on a CSV file in Python</a:t>
            </a:r>
          </a:p>
          <a:p>
            <a:pPr algn="just"/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8596" y="4071942"/>
            <a:ext cx="8072494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READING AND WRITING FILES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28596" y="4929198"/>
            <a:ext cx="80724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	The 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csv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 module is used for reading and writing files. It mainly provides following classes and functions: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358246" cy="785818"/>
          </a:xfrm>
          <a:solidFill>
            <a:srgbClr val="9900C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r>
              <a:rPr lang="en-US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READING AND WRITING FILES</a:t>
            </a:r>
            <a:endParaRPr lang="en-US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857224" y="1142984"/>
            <a:ext cx="1546221" cy="1168144"/>
            <a:chOff x="2093494" y="1237956"/>
            <a:chExt cx="2173623" cy="1168144"/>
          </a:xfrm>
        </p:grpSpPr>
        <p:sp>
          <p:nvSpPr>
            <p:cNvPr id="7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017453" y="152370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flipH="1">
            <a:off x="857224" y="2493482"/>
            <a:ext cx="1546221" cy="1168144"/>
            <a:chOff x="2138040" y="2588454"/>
            <a:chExt cx="2173623" cy="1168144"/>
          </a:xfrm>
        </p:grpSpPr>
        <p:sp>
          <p:nvSpPr>
            <p:cNvPr id="10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3106563" y="2881030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7C7F710F-C8CE-499D-B349-A21D73C8EE7C}"/>
              </a:ext>
            </a:extLst>
          </p:cNvPr>
          <p:cNvGrpSpPr/>
          <p:nvPr/>
        </p:nvGrpSpPr>
        <p:grpSpPr>
          <a:xfrm flipH="1">
            <a:off x="857224" y="3843980"/>
            <a:ext cx="1546221" cy="1168144"/>
            <a:chOff x="2182586" y="3938952"/>
            <a:chExt cx="2173623" cy="1168144"/>
          </a:xfrm>
        </p:grpSpPr>
        <p:sp>
          <p:nvSpPr>
            <p:cNvPr id="13" name="Arrow: Left 14">
              <a:extLst>
                <a:ext uri="{FF2B5EF4-FFF2-40B4-BE49-F238E27FC236}">
                  <a16:creationId xmlns="" xmlns:a16="http://schemas.microsoft.com/office/drawing/2014/main" id="{D553748D-67F1-4919-97FB-043B0C5596CF}"/>
                </a:ext>
              </a:extLst>
            </p:cNvPr>
            <p:cNvSpPr/>
            <p:nvPr/>
          </p:nvSpPr>
          <p:spPr>
            <a:xfrm>
              <a:off x="2182586" y="3938952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1801B61-C61D-4B51-9AB4-A396256BB71E}"/>
                </a:ext>
              </a:extLst>
            </p:cNvPr>
            <p:cNvSpPr txBox="1"/>
            <p:nvPr/>
          </p:nvSpPr>
          <p:spPr>
            <a:xfrm>
              <a:off x="3151109" y="4238352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14">
            <a:extLst>
              <a:ext uri="{FF2B5EF4-FFF2-40B4-BE49-F238E27FC236}">
                <a16:creationId xmlns="" xmlns:a16="http://schemas.microsoft.com/office/drawing/2014/main" id="{35732DC6-C2B0-47EA-B185-6BB3C0870A3B}"/>
              </a:ext>
            </a:extLst>
          </p:cNvPr>
          <p:cNvGrpSpPr/>
          <p:nvPr/>
        </p:nvGrpSpPr>
        <p:grpSpPr>
          <a:xfrm flipH="1">
            <a:off x="857224" y="5194478"/>
            <a:ext cx="1546221" cy="1168144"/>
            <a:chOff x="2227132" y="5289450"/>
            <a:chExt cx="2173623" cy="1168144"/>
          </a:xfrm>
        </p:grpSpPr>
        <p:sp>
          <p:nvSpPr>
            <p:cNvPr id="16" name="Arrow: Left 15">
              <a:extLst>
                <a:ext uri="{FF2B5EF4-FFF2-40B4-BE49-F238E27FC236}">
                  <a16:creationId xmlns="" xmlns:a16="http://schemas.microsoft.com/office/drawing/2014/main" id="{BA7806A2-479A-4D91-ACD8-C7B73BAD62A7}"/>
                </a:ext>
              </a:extLst>
            </p:cNvPr>
            <p:cNvSpPr/>
            <p:nvPr/>
          </p:nvSpPr>
          <p:spPr>
            <a:xfrm>
              <a:off x="2227132" y="5289450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FF66CC"/>
                </a:gs>
                <a:gs pos="100000">
                  <a:srgbClr val="FF3399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7D69C7A7-B065-43A5-B004-3D6BA81AC699}"/>
                </a:ext>
              </a:extLst>
            </p:cNvPr>
            <p:cNvSpPr txBox="1"/>
            <p:nvPr/>
          </p:nvSpPr>
          <p:spPr>
            <a:xfrm>
              <a:off x="3195655" y="5595674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2500298" y="1357298"/>
            <a:ext cx="5929354" cy="785818"/>
          </a:xfrm>
          <a:prstGeom prst="rect">
            <a:avLst/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/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500298" y="2714620"/>
            <a:ext cx="5929354" cy="785818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writer()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500298" y="4000504"/>
            <a:ext cx="5929354" cy="785818"/>
          </a:xfrm>
          <a:prstGeom prst="rect">
            <a:avLst/>
          </a:prstGeom>
          <a:solidFill>
            <a:srgbClr val="6633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DictReader()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500298" y="5357826"/>
            <a:ext cx="5929354" cy="785818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/>
              <a:t>DictWriter()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358246" cy="785818"/>
          </a:xfrm>
          <a:solidFill>
            <a:srgbClr val="9900C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r>
              <a:rPr lang="en-US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READING AND WRITING FILES</a:t>
            </a:r>
            <a:endParaRPr lang="en-US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428860" y="3071810"/>
            <a:ext cx="5929354" cy="785818"/>
          </a:xfrm>
          <a:prstGeom prst="rect">
            <a:avLst/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/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2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714348" y="2857496"/>
            <a:ext cx="1546221" cy="1168144"/>
            <a:chOff x="2093494" y="1237956"/>
            <a:chExt cx="2173623" cy="1168144"/>
          </a:xfrm>
        </p:grpSpPr>
        <p:sp>
          <p:nvSpPr>
            <p:cNvPr id="23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11787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2571736" y="571480"/>
            <a:ext cx="5929354" cy="78581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42910" y="1857364"/>
            <a:ext cx="8001024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The reader() function takes a file object and returns a _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csv.reader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object that can be used to iterate over the contents of a CSV file. The syntax of reader() function is as follows: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3200" b="1" dirty="0" smtClean="0"/>
              <a:t>Syntax: </a:t>
            </a:r>
            <a:r>
              <a:rPr lang="en-IN" sz="3200" b="1" i="1" dirty="0" smtClean="0"/>
              <a:t>reader(</a:t>
            </a:r>
            <a:r>
              <a:rPr lang="en-IN" sz="3200" b="1" i="1" dirty="0" err="1" smtClean="0"/>
              <a:t>fileobj</a:t>
            </a:r>
            <a:r>
              <a:rPr lang="en-IN" sz="3200" b="1" i="1" dirty="0" smtClean="0"/>
              <a:t> [, dialect='excel' [, **</a:t>
            </a:r>
            <a:r>
              <a:rPr lang="en-IN" sz="3200" b="1" i="1" dirty="0" err="1" smtClean="0"/>
              <a:t>fmtparam</a:t>
            </a:r>
            <a:r>
              <a:rPr lang="en-IN" sz="3200" b="1" i="1" dirty="0" smtClean="0"/>
              <a:t>] ]) -&gt;  _</a:t>
            </a:r>
            <a:r>
              <a:rPr lang="en-IN" sz="3200" b="1" i="1" dirty="0" err="1" smtClean="0"/>
              <a:t>csv.reader</a:t>
            </a:r>
            <a:endParaRPr lang="en-IN" sz="3200" b="1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928662" y="357166"/>
            <a:ext cx="1546221" cy="1168144"/>
            <a:chOff x="2093494" y="1237956"/>
            <a:chExt cx="2173623" cy="1168144"/>
          </a:xfrm>
        </p:grpSpPr>
        <p:sp>
          <p:nvSpPr>
            <p:cNvPr id="25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11787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2571736" y="357166"/>
            <a:ext cx="5929354" cy="78581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158" y="1513676"/>
          <a:ext cx="8358246" cy="5130034"/>
        </p:xfrm>
        <a:graphic>
          <a:graphicData uri="http://schemas.openxmlformats.org/drawingml/2006/table">
            <a:tbl>
              <a:tblPr/>
              <a:tblGrid>
                <a:gridCol w="2071702"/>
                <a:gridCol w="6286544"/>
              </a:tblGrid>
              <a:tr h="411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8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Argument</a:t>
                      </a:r>
                    </a:p>
                  </a:txBody>
                  <a:tcPr marL="47561" marR="47561" marT="47561" marB="4756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8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47561" marR="47561" marT="47561" marB="47561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</a:tr>
              <a:tr h="421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7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fileobj</a:t>
                      </a:r>
                      <a:endParaRPr lang="en-IN" sz="27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7561" marR="47561" marT="47561" marB="47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(required) It refers to the file object</a:t>
                      </a:r>
                    </a:p>
                  </a:txBody>
                  <a:tcPr marL="47561" marR="47561" marT="47561" marB="47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dialect</a:t>
                      </a:r>
                    </a:p>
                  </a:txBody>
                  <a:tcPr marL="47561" marR="47561" marT="47561" marB="47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(optional) Dialect refers to the different ways of formatting the CSV document. By default, the </a:t>
                      </a:r>
                      <a:r>
                        <a:rPr lang="en-IN" sz="27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alibri"/>
                          <a:cs typeface="Times New Roman"/>
                        </a:rPr>
                        <a:t>csv</a:t>
                      </a: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 module uses the same format as Microsoft Excel. </a:t>
                      </a:r>
                    </a:p>
                  </a:txBody>
                  <a:tcPr marL="47561" marR="47561" marT="47561" marB="47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7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fmtparam</a:t>
                      </a:r>
                      <a:endParaRPr lang="en-IN" sz="27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7561" marR="47561" marT="47561" marB="47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(optional) It refers to the set of keyword arguments to customize the </a:t>
                      </a:r>
                      <a:r>
                        <a:rPr lang="en-IN" sz="27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dialect.</a:t>
                      </a:r>
                      <a:endParaRPr lang="en-IN" sz="27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7561" marR="47561" marT="47561" marB="47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928662" y="189154"/>
            <a:ext cx="1546221" cy="1168144"/>
            <a:chOff x="2093494" y="1237956"/>
            <a:chExt cx="2173623" cy="1168144"/>
          </a:xfrm>
        </p:grpSpPr>
        <p:sp>
          <p:nvSpPr>
            <p:cNvPr id="11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11787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D6E3A1A-9F5A-484E-9960-6F41BC399723}"/>
              </a:ext>
            </a:extLst>
          </p:cNvPr>
          <p:cNvSpPr txBox="1"/>
          <p:nvPr/>
        </p:nvSpPr>
        <p:spPr>
          <a:xfrm flipH="1">
            <a:off x="952187" y="941238"/>
            <a:ext cx="46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571736" y="571480"/>
            <a:ext cx="5929354" cy="78581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42910" y="1857364"/>
            <a:ext cx="8001024" cy="15081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Let's say we have following CSV file: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stud2020.csv</a:t>
            </a:r>
            <a:endParaRPr kumimoji="0" lang="en-US" sz="32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 l="31845" t="24414" r="31918" b="42382"/>
          <a:stretch>
            <a:fillRect/>
          </a:stretch>
        </p:blipFill>
        <p:spPr bwMode="auto">
          <a:xfrm>
            <a:off x="2714612" y="3714752"/>
            <a:ext cx="4714908" cy="2428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928662" y="357166"/>
            <a:ext cx="1546221" cy="1168144"/>
            <a:chOff x="2093494" y="1237956"/>
            <a:chExt cx="2173623" cy="1168144"/>
          </a:xfrm>
        </p:grpSpPr>
        <p:sp>
          <p:nvSpPr>
            <p:cNvPr id="13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11787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57356" y="568091"/>
            <a:ext cx="6858048" cy="646331"/>
          </a:xfrm>
          <a:prstGeom prst="rect">
            <a:avLst/>
          </a:prstGeom>
          <a:solidFill>
            <a:srgbClr val="3333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- COMMA SEPARATED VALUES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9F29342-CC6F-4550-90E6-A69FB9EC9E58}"/>
              </a:ext>
            </a:extLst>
          </p:cNvPr>
          <p:cNvSpPr/>
          <p:nvPr/>
        </p:nvSpPr>
        <p:spPr>
          <a:xfrm>
            <a:off x="857224" y="568091"/>
            <a:ext cx="647653" cy="627937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3F4C13-712A-404D-B3D7-313929C22DCF}"/>
              </a:ext>
            </a:extLst>
          </p:cNvPr>
          <p:cNvSpPr/>
          <p:nvPr/>
        </p:nvSpPr>
        <p:spPr>
          <a:xfrm>
            <a:off x="1000100" y="687534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8662" y="2025086"/>
            <a:ext cx="75009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CSV(Comma Separated Values) is a plain-text file format used to store tabular data such as a spreadsheet or a database. It essentially stores a tabular data which comprises of numbers and text into plain text.</a:t>
            </a: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xmlns="" id="{3634499C-BC51-4BF0-AA59-0B482735D1F3}"/>
              </a:ext>
            </a:extLst>
          </p:cNvPr>
          <p:cNvGrpSpPr/>
          <p:nvPr/>
        </p:nvGrpSpPr>
        <p:grpSpPr>
          <a:xfrm>
            <a:off x="1071538" y="1953648"/>
            <a:ext cx="642942" cy="500066"/>
            <a:chOff x="7612081" y="3868480"/>
            <a:chExt cx="1539832" cy="1552378"/>
          </a:xfrm>
        </p:grpSpPr>
        <p:grpSp>
          <p:nvGrpSpPr>
            <p:cNvPr id="22" name="Group 9">
              <a:extLst>
                <a:ext uri="{FF2B5EF4-FFF2-40B4-BE49-F238E27FC236}">
                  <a16:creationId xmlns:a16="http://schemas.microsoft.com/office/drawing/2014/main" xmlns="" id="{E1A72B4E-0942-41CE-A454-095778C1FCA5}"/>
                </a:ext>
              </a:extLst>
            </p:cNvPr>
            <p:cNvGrpSpPr/>
            <p:nvPr/>
          </p:nvGrpSpPr>
          <p:grpSpPr>
            <a:xfrm>
              <a:off x="7612081" y="3881026"/>
              <a:ext cx="1539832" cy="1539832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40243" y="3868480"/>
              <a:ext cx="914401" cy="9143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2571736" y="571480"/>
            <a:ext cx="5929354" cy="78581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 l="30780" t="21484" r="32982" b="46289"/>
          <a:stretch>
            <a:fillRect/>
          </a:stretch>
        </p:blipFill>
        <p:spPr bwMode="auto">
          <a:xfrm>
            <a:off x="1071538" y="2214554"/>
            <a:ext cx="7286676" cy="3643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9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928662" y="357166"/>
            <a:ext cx="1546221" cy="1168144"/>
            <a:chOff x="2093494" y="1237956"/>
            <a:chExt cx="2173623" cy="1168144"/>
          </a:xfrm>
        </p:grpSpPr>
        <p:sp>
          <p:nvSpPr>
            <p:cNvPr id="11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11787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2571736" y="571480"/>
            <a:ext cx="5929354" cy="78581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6358803" cy="45720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flipH="1">
            <a:off x="428596" y="3429000"/>
            <a:ext cx="1546221" cy="1168144"/>
            <a:chOff x="2138040" y="2588454"/>
            <a:chExt cx="2173623" cy="1168144"/>
          </a:xfrm>
        </p:grpSpPr>
        <p:sp>
          <p:nvSpPr>
            <p:cNvPr id="10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2581629" y="2731330"/>
              <a:ext cx="1529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OUT PUT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928662" y="357166"/>
            <a:ext cx="1546221" cy="1168144"/>
            <a:chOff x="2093494" y="1237956"/>
            <a:chExt cx="2173623" cy="1168144"/>
          </a:xfrm>
        </p:grpSpPr>
        <p:sp>
          <p:nvSpPr>
            <p:cNvPr id="13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11787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928662" y="357166"/>
            <a:ext cx="1546221" cy="1168144"/>
            <a:chOff x="2093494" y="1237956"/>
            <a:chExt cx="2173623" cy="1168144"/>
          </a:xfrm>
        </p:grpSpPr>
        <p:sp>
          <p:nvSpPr>
            <p:cNvPr id="7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11787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2571736" y="571480"/>
            <a:ext cx="5929354" cy="78581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643042" y="3286124"/>
            <a:ext cx="6357982" cy="78581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SELECTED FIELDS</a:t>
            </a:r>
            <a:endParaRPr lang="en-US" sz="4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928662" y="357166"/>
            <a:ext cx="1546221" cy="1168144"/>
            <a:chOff x="2093494" y="1237956"/>
            <a:chExt cx="2173623" cy="1168144"/>
          </a:xfrm>
        </p:grpSpPr>
        <p:sp>
          <p:nvSpPr>
            <p:cNvPr id="7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31872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2571736" y="571480"/>
            <a:ext cx="5929354" cy="78581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00232" y="1643050"/>
            <a:ext cx="6357982" cy="78581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SELECTED FIELDS</a:t>
            </a:r>
            <a:endParaRPr lang="en-US" sz="4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 l="30747" t="19531" r="33016" b="49219"/>
          <a:stretch>
            <a:fillRect/>
          </a:stretch>
        </p:blipFill>
        <p:spPr bwMode="auto">
          <a:xfrm>
            <a:off x="1571603" y="2928934"/>
            <a:ext cx="6630339" cy="321471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 l="45721" t="19123" r="27725" b="47266"/>
          <a:stretch>
            <a:fillRect/>
          </a:stretch>
        </p:blipFill>
        <p:spPr bwMode="auto">
          <a:xfrm>
            <a:off x="2357422" y="2643182"/>
            <a:ext cx="5351356" cy="3808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3" name="Group 22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flipH="1">
            <a:off x="571472" y="3929066"/>
            <a:ext cx="1546221" cy="1168144"/>
            <a:chOff x="2138040" y="2588454"/>
            <a:chExt cx="2173623" cy="1168144"/>
          </a:xfrm>
        </p:grpSpPr>
        <p:sp>
          <p:nvSpPr>
            <p:cNvPr id="24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2581629" y="2731330"/>
              <a:ext cx="1529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OUT PUT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="" xmlns:a16="http://schemas.microsoft.com/office/drawing/2014/main" id="{0C25064A-B9B1-434A-B342-1FA287A427AB}"/>
              </a:ext>
            </a:extLst>
          </p:cNvPr>
          <p:cNvGrpSpPr/>
          <p:nvPr/>
        </p:nvGrpSpPr>
        <p:grpSpPr>
          <a:xfrm flipH="1">
            <a:off x="571472" y="214290"/>
            <a:ext cx="1546221" cy="1168144"/>
            <a:chOff x="2093494" y="1237956"/>
            <a:chExt cx="2173623" cy="1168144"/>
          </a:xfrm>
        </p:grpSpPr>
        <p:sp>
          <p:nvSpPr>
            <p:cNvPr id="13" name="Arrow: Left 12">
              <a:extLst>
                <a:ext uri="{FF2B5EF4-FFF2-40B4-BE49-F238E27FC236}">
                  <a16:creationId xmlns="" xmlns:a16="http://schemas.microsoft.com/office/drawing/2014/main" id="{71994C90-5293-4732-B465-9DBAADC79081}"/>
                </a:ext>
              </a:extLst>
            </p:cNvPr>
            <p:cNvSpPr/>
            <p:nvPr/>
          </p:nvSpPr>
          <p:spPr>
            <a:xfrm>
              <a:off x="2093494" y="1237956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6FC7CB"/>
                </a:gs>
                <a:gs pos="100000">
                  <a:srgbClr val="258C9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D6E3A1A-9F5A-484E-9960-6F41BC399723}"/>
                </a:ext>
              </a:extLst>
            </p:cNvPr>
            <p:cNvSpPr txBox="1"/>
            <p:nvPr/>
          </p:nvSpPr>
          <p:spPr>
            <a:xfrm>
              <a:off x="3117878" y="1595146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2214546" y="428604"/>
            <a:ext cx="5929354" cy="78581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>
                <a:solidFill>
                  <a:srgbClr val="FFFF00"/>
                </a:solidFill>
              </a:rPr>
              <a:t>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43042" y="1500174"/>
            <a:ext cx="6357982" cy="78581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SELECTED FIELDS</a:t>
            </a:r>
            <a:endParaRPr lang="en-US" sz="4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2571736" y="2643182"/>
            <a:ext cx="5929354" cy="785818"/>
          </a:xfrm>
          <a:prstGeom prst="rect">
            <a:avLst/>
          </a:prstGeom>
          <a:solidFill>
            <a:srgbClr val="996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/>
              <a:t>writer()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F4EE55-3662-4DA9-B7B1-F8D344684CCF}"/>
              </a:ext>
            </a:extLst>
          </p:cNvPr>
          <p:cNvSpPr txBox="1"/>
          <p:nvPr/>
        </p:nvSpPr>
        <p:spPr>
          <a:xfrm flipH="1">
            <a:off x="642910" y="3214686"/>
            <a:ext cx="1087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OUT PUT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flipH="1">
            <a:off x="857224" y="2493482"/>
            <a:ext cx="1546221" cy="1168144"/>
            <a:chOff x="2138040" y="2588454"/>
            <a:chExt cx="2173623" cy="1168144"/>
          </a:xfrm>
        </p:grpSpPr>
        <p:sp>
          <p:nvSpPr>
            <p:cNvPr id="27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3162424" y="295246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2500298" y="571480"/>
            <a:ext cx="5929354" cy="785818"/>
          </a:xfrm>
          <a:prstGeom prst="rect">
            <a:avLst/>
          </a:prstGeom>
          <a:solidFill>
            <a:srgbClr val="996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/>
              <a:t>writer()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F4EE55-3662-4DA9-B7B1-F8D344684CCF}"/>
              </a:ext>
            </a:extLst>
          </p:cNvPr>
          <p:cNvSpPr txBox="1"/>
          <p:nvPr/>
        </p:nvSpPr>
        <p:spPr>
          <a:xfrm flipH="1">
            <a:off x="571472" y="1142984"/>
            <a:ext cx="1087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OUT PUT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flipH="1">
            <a:off x="785786" y="421780"/>
            <a:ext cx="1546221" cy="1168144"/>
            <a:chOff x="2138040" y="2588454"/>
            <a:chExt cx="2173623" cy="1168144"/>
          </a:xfrm>
        </p:grpSpPr>
        <p:sp>
          <p:nvSpPr>
            <p:cNvPr id="27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3162424" y="295246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2910" y="1857364"/>
            <a:ext cx="8001024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 write data to a CSV file we use the writer() function. It accepts the same argument as the reader() function but returns a writer object (</a:t>
            </a:r>
            <a:r>
              <a:rPr lang="en-I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_</a:t>
            </a:r>
            <a:r>
              <a:rPr lang="en-I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csv.writer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algn="just"/>
            <a:endParaRPr lang="en-I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I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  <a:r>
              <a:rPr lang="en-IN" sz="2800" dirty="0" smtClean="0"/>
              <a:t> </a:t>
            </a:r>
            <a:r>
              <a:rPr lang="en-I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writer(</a:t>
            </a:r>
            <a:r>
              <a:rPr lang="en-IN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fileobj</a:t>
            </a:r>
            <a:r>
              <a:rPr lang="en-I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[, dialect='excel' [, **</a:t>
            </a:r>
            <a:r>
              <a:rPr lang="en-IN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fmtparam</a:t>
            </a:r>
            <a:r>
              <a:rPr lang="en-I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 ]) -&gt; </a:t>
            </a:r>
            <a:r>
              <a:rPr lang="en-IN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csv_writer</a:t>
            </a:r>
            <a:endParaRPr lang="en-IN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2500298" y="571480"/>
            <a:ext cx="5929354" cy="785818"/>
          </a:xfrm>
          <a:prstGeom prst="rect">
            <a:avLst/>
          </a:prstGeom>
          <a:solidFill>
            <a:srgbClr val="9966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/>
              <a:t>writer()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F4EE55-3662-4DA9-B7B1-F8D344684CCF}"/>
              </a:ext>
            </a:extLst>
          </p:cNvPr>
          <p:cNvSpPr txBox="1"/>
          <p:nvPr/>
        </p:nvSpPr>
        <p:spPr>
          <a:xfrm flipH="1">
            <a:off x="571472" y="1142984"/>
            <a:ext cx="1087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OUT PUT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flipH="1">
            <a:off x="785786" y="421780"/>
            <a:ext cx="1546221" cy="1168144"/>
            <a:chOff x="2138040" y="2588454"/>
            <a:chExt cx="2173623" cy="1168144"/>
          </a:xfrm>
        </p:grpSpPr>
        <p:sp>
          <p:nvSpPr>
            <p:cNvPr id="27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3162424" y="295246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48" y="1857364"/>
          <a:ext cx="7858180" cy="4482084"/>
        </p:xfrm>
        <a:graphic>
          <a:graphicData uri="http://schemas.openxmlformats.org/drawingml/2006/table">
            <a:tbl>
              <a:tblPr/>
              <a:tblGrid>
                <a:gridCol w="1857388"/>
                <a:gridCol w="6000792"/>
              </a:tblGrid>
              <a:tr h="44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400" b="1" u="sng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ARGUMENT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400" b="1" u="sng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fileobj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(required) It refers to the file object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dialect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(optional) Dialect refers to the different ways of formatting the CSV document. By default, the </a:t>
                      </a:r>
                      <a:r>
                        <a:rPr lang="en-IN" sz="2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csv</a:t>
                      </a:r>
                      <a:r>
                        <a:rPr lang="en-IN" sz="2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 module uses the same format as Microsoft Excel. We will discuss dialect in detail later in this post.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fmtparam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(optional) Formatting parameters, work same as the reader()'s function.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F4EE55-3662-4DA9-B7B1-F8D344684CCF}"/>
              </a:ext>
            </a:extLst>
          </p:cNvPr>
          <p:cNvSpPr txBox="1"/>
          <p:nvPr/>
        </p:nvSpPr>
        <p:spPr>
          <a:xfrm flipH="1">
            <a:off x="357158" y="2285992"/>
            <a:ext cx="1087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OUT PUT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rot="2898187" flipH="1">
            <a:off x="668185" y="1117708"/>
            <a:ext cx="1546221" cy="1168144"/>
            <a:chOff x="2138040" y="2588454"/>
            <a:chExt cx="2173623" cy="1168144"/>
          </a:xfrm>
        </p:grpSpPr>
        <p:sp>
          <p:nvSpPr>
            <p:cNvPr id="27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3162424" y="295246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85852" y="3214686"/>
            <a:ext cx="6786610" cy="646331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WRITER INSTANCE METHODS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42910" y="1285860"/>
            <a:ext cx="8001024" cy="9541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writer instance provides the following two methods to write data: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357290" y="500042"/>
            <a:ext cx="6786610" cy="646331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WRITER INSTANCE METHODS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0034" y="2500306"/>
          <a:ext cx="8358246" cy="4088892"/>
        </p:xfrm>
        <a:graphic>
          <a:graphicData uri="http://schemas.openxmlformats.org/drawingml/2006/table">
            <a:tbl>
              <a:tblPr/>
              <a:tblGrid>
                <a:gridCol w="2736771"/>
                <a:gridCol w="5621475"/>
              </a:tblGrid>
              <a:tr h="4254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8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Method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8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633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7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writerow</a:t>
                      </a: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(row)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Writes a single row of data and returns the number of characters written. The </a:t>
                      </a: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alibri"/>
                          <a:cs typeface="Times New Roman"/>
                        </a:rPr>
                        <a:t>row</a:t>
                      </a: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 must be a sequence of strings and number.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7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writerows(rows)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Times New Roman"/>
                          <a:cs typeface="Times New Roman"/>
                        </a:rPr>
                        <a:t>Writes multiple rows of data and returns </a:t>
                      </a: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None</a:t>
                      </a: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Times New Roman"/>
                          <a:cs typeface="Times New Roman"/>
                        </a:rPr>
                        <a:t>. The </a:t>
                      </a: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Calibri"/>
                          <a:cs typeface="Times New Roman"/>
                        </a:rPr>
                        <a:t>rows</a:t>
                      </a:r>
                      <a:r>
                        <a:rPr lang="en-IN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Times New Roman"/>
                          <a:cs typeface="Times New Roman"/>
                        </a:rPr>
                        <a:t> must be a sequence.</a:t>
                      </a:r>
                      <a:endParaRPr lang="en-IN" sz="27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00232" y="568091"/>
            <a:ext cx="6143668" cy="646331"/>
          </a:xfrm>
          <a:prstGeom prst="rect">
            <a:avLst/>
          </a:prstGeom>
          <a:solidFill>
            <a:srgbClr val="0066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PSV - PIPE SEPARATED VALUES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9F29342-CC6F-4550-90E6-A69FB9EC9E58}"/>
              </a:ext>
            </a:extLst>
          </p:cNvPr>
          <p:cNvSpPr/>
          <p:nvPr/>
        </p:nvSpPr>
        <p:spPr>
          <a:xfrm>
            <a:off x="1066827" y="568091"/>
            <a:ext cx="647653" cy="627937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E3F4C13-712A-404D-B3D7-313929C22DCF}"/>
              </a:ext>
            </a:extLst>
          </p:cNvPr>
          <p:cNvSpPr/>
          <p:nvPr/>
        </p:nvSpPr>
        <p:spPr>
          <a:xfrm>
            <a:off x="1209703" y="687534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34" y="2428868"/>
            <a:ext cx="8215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When you export contact data and survey data from the Gateway 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eNews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letter and Website systems, the files will be delivered in a "pipe delimited" format. This means that the various columns are separated by a pipe character.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rot="2084241" flipH="1">
            <a:off x="571472" y="1564788"/>
            <a:ext cx="1546221" cy="1168144"/>
            <a:chOff x="2138040" y="2588454"/>
            <a:chExt cx="2173623" cy="1168144"/>
          </a:xfrm>
        </p:grpSpPr>
        <p:sp>
          <p:nvSpPr>
            <p:cNvPr id="27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3162424" y="295246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57356" y="2714620"/>
            <a:ext cx="6786610" cy="646331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WRITER INSTANCE METHODS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71538" y="4000504"/>
            <a:ext cx="6786610" cy="646331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writerow(row)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85852" y="428604"/>
            <a:ext cx="6786610" cy="646331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WRITER INSTANCE METHODS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85852" y="1285860"/>
            <a:ext cx="6786610" cy="646331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writerow(row)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857224" y="2857496"/>
            <a:ext cx="792961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	Writes a single row of data and returns the number of characters written. The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Consolas" pitchFamily="49" charset="0"/>
              </a:rPr>
              <a:t>row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 must be a sequence of strings and number.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14414" y="428604"/>
            <a:ext cx="6786610" cy="646331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writerow(row)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864" t="15625" r="24231" b="10156"/>
          <a:stretch>
            <a:fillRect/>
          </a:stretch>
        </p:blipFill>
        <p:spPr bwMode="auto">
          <a:xfrm>
            <a:off x="1785918" y="1571612"/>
            <a:ext cx="6000792" cy="45606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14414" y="428604"/>
            <a:ext cx="6786610" cy="646331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writerow(row)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8550" t="26367" r="26427" b="30664"/>
          <a:stretch>
            <a:fillRect/>
          </a:stretch>
        </p:blipFill>
        <p:spPr bwMode="auto">
          <a:xfrm>
            <a:off x="2285984" y="2643182"/>
            <a:ext cx="5857916" cy="31432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5" name="Group 22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rot="2168344" flipH="1">
            <a:off x="785786" y="1428736"/>
            <a:ext cx="1546221" cy="1168144"/>
            <a:chOff x="2138040" y="2588454"/>
            <a:chExt cx="2173623" cy="1168144"/>
          </a:xfrm>
        </p:grpSpPr>
        <p:sp>
          <p:nvSpPr>
            <p:cNvPr id="6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2581629" y="2731330"/>
              <a:ext cx="1529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OUT PUT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rot="2084241" flipH="1">
            <a:off x="571472" y="1564788"/>
            <a:ext cx="1546221" cy="1168144"/>
            <a:chOff x="2138040" y="2588454"/>
            <a:chExt cx="2173623" cy="1168144"/>
          </a:xfrm>
        </p:grpSpPr>
        <p:sp>
          <p:nvSpPr>
            <p:cNvPr id="27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3162424" y="295246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57356" y="2714620"/>
            <a:ext cx="6786610" cy="646331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WRITER INSTANCE METHODS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71538" y="4000504"/>
            <a:ext cx="6786610" cy="646331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writerows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(rows)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85852" y="428604"/>
            <a:ext cx="6786610" cy="646331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WRITER INSTANCE METHODS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85852" y="1285860"/>
            <a:ext cx="6786610" cy="646331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writerows(rows)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714348" y="2857496"/>
            <a:ext cx="792961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	</a:t>
            </a: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Writes multiple rows of data and returns None. The rows must be a sequence.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rot="2084241" flipH="1">
            <a:off x="571472" y="1564788"/>
            <a:ext cx="1546221" cy="1168144"/>
            <a:chOff x="2138040" y="2588454"/>
            <a:chExt cx="2173623" cy="1168144"/>
          </a:xfrm>
        </p:grpSpPr>
        <p:sp>
          <p:nvSpPr>
            <p:cNvPr id="27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8040" y="2588454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3162424" y="295246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57356" y="2714620"/>
            <a:ext cx="6786610" cy="646331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WRITER INSTANCE METHODS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71538" y="4000504"/>
            <a:ext cx="6786610" cy="646331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writerows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(rows)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1538" y="5000636"/>
            <a:ext cx="6786610" cy="646331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writerows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(rows)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1538" y="571480"/>
            <a:ext cx="6786610" cy="646331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writerows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(rows)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785" t="15625" r="39055" b="11133"/>
          <a:stretch>
            <a:fillRect/>
          </a:stretch>
        </p:blipFill>
        <p:spPr bwMode="auto">
          <a:xfrm>
            <a:off x="1714480" y="1500174"/>
            <a:ext cx="5972217" cy="47149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1538" y="571480"/>
            <a:ext cx="6786610" cy="646331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writerows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Times New Roman"/>
              </a:rPr>
              <a:t>(rows) 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22">
            <a:extLst>
              <a:ext uri="{FF2B5EF4-FFF2-40B4-BE49-F238E27FC236}">
                <a16:creationId xmlns="" xmlns:a16="http://schemas.microsoft.com/office/drawing/2014/main" id="{760DD412-289A-4D5A-8AFE-0EC857E20153}"/>
              </a:ext>
            </a:extLst>
          </p:cNvPr>
          <p:cNvGrpSpPr/>
          <p:nvPr/>
        </p:nvGrpSpPr>
        <p:grpSpPr>
          <a:xfrm rot="2168344" flipH="1">
            <a:off x="481419" y="1629417"/>
            <a:ext cx="1546221" cy="1168144"/>
            <a:chOff x="2133126" y="2745937"/>
            <a:chExt cx="2173623" cy="1168144"/>
          </a:xfrm>
        </p:grpSpPr>
        <p:sp>
          <p:nvSpPr>
            <p:cNvPr id="5" name="Arrow: Left 13">
              <a:extLst>
                <a:ext uri="{FF2B5EF4-FFF2-40B4-BE49-F238E27FC236}">
                  <a16:creationId xmlns="" xmlns:a16="http://schemas.microsoft.com/office/drawing/2014/main" id="{F6E45C42-50CD-40DE-A0FF-FB2AB55736F2}"/>
                </a:ext>
              </a:extLst>
            </p:cNvPr>
            <p:cNvSpPr/>
            <p:nvPr/>
          </p:nvSpPr>
          <p:spPr>
            <a:xfrm>
              <a:off x="2133126" y="2745937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CC66FF"/>
                </a:gs>
                <a:gs pos="100000">
                  <a:srgbClr val="9900C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4EF4EE55-3662-4DA9-B7B1-F8D344684CCF}"/>
                </a:ext>
              </a:extLst>
            </p:cNvPr>
            <p:cNvSpPr txBox="1"/>
            <p:nvPr/>
          </p:nvSpPr>
          <p:spPr>
            <a:xfrm>
              <a:off x="2517472" y="2793827"/>
              <a:ext cx="1529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OUT PUT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2943" t="29297" r="30820" b="28711"/>
          <a:stretch>
            <a:fillRect/>
          </a:stretch>
        </p:blipFill>
        <p:spPr bwMode="auto">
          <a:xfrm>
            <a:off x="1574927" y="2000240"/>
            <a:ext cx="6140345" cy="40005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7C7F710F-C8CE-499D-B349-A21D73C8EE7C}"/>
              </a:ext>
            </a:extLst>
          </p:cNvPr>
          <p:cNvGrpSpPr/>
          <p:nvPr/>
        </p:nvGrpSpPr>
        <p:grpSpPr>
          <a:xfrm flipH="1">
            <a:off x="571472" y="557832"/>
            <a:ext cx="1546221" cy="1168144"/>
            <a:chOff x="2182586" y="3938952"/>
            <a:chExt cx="2173623" cy="1168144"/>
          </a:xfrm>
        </p:grpSpPr>
        <p:sp>
          <p:nvSpPr>
            <p:cNvPr id="13" name="Arrow: Left 14">
              <a:extLst>
                <a:ext uri="{FF2B5EF4-FFF2-40B4-BE49-F238E27FC236}">
                  <a16:creationId xmlns="" xmlns:a16="http://schemas.microsoft.com/office/drawing/2014/main" id="{D553748D-67F1-4919-97FB-043B0C5596CF}"/>
                </a:ext>
              </a:extLst>
            </p:cNvPr>
            <p:cNvSpPr/>
            <p:nvPr/>
          </p:nvSpPr>
          <p:spPr>
            <a:xfrm>
              <a:off x="2182586" y="3938952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1801B61-C61D-4B51-9AB4-A396256BB71E}"/>
                </a:ext>
              </a:extLst>
            </p:cNvPr>
            <p:cNvSpPr txBox="1"/>
            <p:nvPr/>
          </p:nvSpPr>
          <p:spPr>
            <a:xfrm>
              <a:off x="3586932" y="4498838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14">
            <a:extLst>
              <a:ext uri="{FF2B5EF4-FFF2-40B4-BE49-F238E27FC236}">
                <a16:creationId xmlns="" xmlns:a16="http://schemas.microsoft.com/office/drawing/2014/main" id="{35732DC6-C2B0-47EA-B185-6BB3C0870A3B}"/>
              </a:ext>
            </a:extLst>
          </p:cNvPr>
          <p:cNvGrpSpPr/>
          <p:nvPr/>
        </p:nvGrpSpPr>
        <p:grpSpPr>
          <a:xfrm flipH="1">
            <a:off x="571472" y="1908330"/>
            <a:ext cx="1546221" cy="1168144"/>
            <a:chOff x="2227132" y="5289450"/>
            <a:chExt cx="2173623" cy="1168144"/>
          </a:xfrm>
        </p:grpSpPr>
        <p:sp>
          <p:nvSpPr>
            <p:cNvPr id="16" name="Arrow: Left 15">
              <a:extLst>
                <a:ext uri="{FF2B5EF4-FFF2-40B4-BE49-F238E27FC236}">
                  <a16:creationId xmlns="" xmlns:a16="http://schemas.microsoft.com/office/drawing/2014/main" id="{BA7806A2-479A-4D91-ACD8-C7B73BAD62A7}"/>
                </a:ext>
              </a:extLst>
            </p:cNvPr>
            <p:cNvSpPr/>
            <p:nvPr/>
          </p:nvSpPr>
          <p:spPr>
            <a:xfrm>
              <a:off x="2227132" y="5289450"/>
              <a:ext cx="2173623" cy="1168144"/>
            </a:xfrm>
            <a:prstGeom prst="leftArrow">
              <a:avLst>
                <a:gd name="adj1" fmla="val 78903"/>
                <a:gd name="adj2" fmla="val 50000"/>
              </a:avLst>
            </a:prstGeom>
            <a:gradFill flip="none" rotWithShape="1">
              <a:gsLst>
                <a:gs pos="0">
                  <a:srgbClr val="FF66CC"/>
                </a:gs>
                <a:gs pos="100000">
                  <a:srgbClr val="FF3399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7D69C7A7-B065-43A5-B004-3D6BA81AC699}"/>
                </a:ext>
              </a:extLst>
            </p:cNvPr>
            <p:cNvSpPr txBox="1"/>
            <p:nvPr/>
          </p:nvSpPr>
          <p:spPr>
            <a:xfrm>
              <a:off x="3586932" y="5893515"/>
              <a:ext cx="64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2214546" y="714356"/>
            <a:ext cx="5929354" cy="785818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/>
              <a:t>DictReader()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214546" y="2071678"/>
            <a:ext cx="5929354" cy="785818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000" b="1" dirty="0" smtClean="0"/>
              <a:t>DictWriter() METHOD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14348" y="3500438"/>
            <a:ext cx="79296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	</a:t>
            </a: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two methods are beyond the scope of syllabus.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28794" y="428604"/>
            <a:ext cx="6143668" cy="646331"/>
          </a:xfrm>
          <a:prstGeom prst="rect">
            <a:avLst/>
          </a:prstGeom>
          <a:solidFill>
            <a:srgbClr val="9900C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TSV - TAB SEPARATED VALUES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9F29342-CC6F-4550-90E6-A69FB9EC9E58}"/>
              </a:ext>
            </a:extLst>
          </p:cNvPr>
          <p:cNvSpPr/>
          <p:nvPr/>
        </p:nvSpPr>
        <p:spPr>
          <a:xfrm>
            <a:off x="1000100" y="428604"/>
            <a:ext cx="647653" cy="627937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E3F4C13-712A-404D-B3D7-313929C22DCF}"/>
              </a:ext>
            </a:extLst>
          </p:cNvPr>
          <p:cNvSpPr/>
          <p:nvPr/>
        </p:nvSpPr>
        <p:spPr>
          <a:xfrm>
            <a:off x="1142976" y="548047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2071678"/>
            <a:ext cx="8286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 text file format that uses tab characters as separators between fields. The tab delimited format stores information from a database or spreadsheet in the format of a tabular structure. Both Microsoft and Google allow the user to convert a spreadsheet into tab delimited format. 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0432" t="25390" r="28074" b="10156"/>
          <a:stretch>
            <a:fillRect/>
          </a:stretch>
        </p:blipFill>
        <p:spPr bwMode="auto">
          <a:xfrm>
            <a:off x="571472" y="928670"/>
            <a:ext cx="80010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6050" y="3357562"/>
            <a:ext cx="3792000" cy="64633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CSV </a:t>
            </a: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File?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FF00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36C10A93-0B80-486F-88C9-8F9F3DF358A8}"/>
              </a:ext>
            </a:extLst>
          </p:cNvPr>
          <p:cNvGrpSpPr/>
          <p:nvPr/>
        </p:nvGrpSpPr>
        <p:grpSpPr>
          <a:xfrm>
            <a:off x="857224" y="2857496"/>
            <a:ext cx="1539833" cy="1592224"/>
            <a:chOff x="5368637" y="870444"/>
            <a:chExt cx="1539833" cy="1592224"/>
          </a:xfrm>
        </p:grpSpPr>
        <p:grpSp>
          <p:nvGrpSpPr>
            <p:cNvPr id="3" name="Group 15">
              <a:extLst>
                <a:ext uri="{FF2B5EF4-FFF2-40B4-BE49-F238E27FC236}">
                  <a16:creationId xmlns:a16="http://schemas.microsoft.com/office/drawing/2014/main" xmlns="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3214686"/>
            <a:ext cx="75009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CSV(Comma Separated Values) is a plain-text file format used to store tabular data such as a spreadsheet or a database. It essentially stores a tabular data which comprises of numbers and text into plain text.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8794" y="1857364"/>
            <a:ext cx="3792000" cy="64633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CSV </a:t>
            </a: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File?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FF00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3634499C-BC51-4BF0-AA59-0B482735D1F3}"/>
              </a:ext>
            </a:extLst>
          </p:cNvPr>
          <p:cNvGrpSpPr/>
          <p:nvPr/>
        </p:nvGrpSpPr>
        <p:grpSpPr>
          <a:xfrm>
            <a:off x="928662" y="3143248"/>
            <a:ext cx="642942" cy="500066"/>
            <a:chOff x="7612081" y="3868480"/>
            <a:chExt cx="1539832" cy="1552378"/>
          </a:xfrm>
        </p:grpSpPr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xmlns="" id="{E1A72B4E-0942-41CE-A454-095778C1FCA5}"/>
                </a:ext>
              </a:extLst>
            </p:cNvPr>
            <p:cNvGrpSpPr/>
            <p:nvPr/>
          </p:nvGrpSpPr>
          <p:grpSpPr>
            <a:xfrm>
              <a:off x="7612081" y="3881026"/>
              <a:ext cx="1539832" cy="1539832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40243" y="3868480"/>
              <a:ext cx="914401" cy="914399"/>
            </a:xfrm>
            <a:prstGeom prst="rect">
              <a:avLst/>
            </a:prstGeom>
          </p:spPr>
        </p:pic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xmlns="" id="{36C10A93-0B80-486F-88C9-8F9F3DF358A8}"/>
              </a:ext>
            </a:extLst>
          </p:cNvPr>
          <p:cNvGrpSpPr/>
          <p:nvPr/>
        </p:nvGrpSpPr>
        <p:grpSpPr>
          <a:xfrm>
            <a:off x="214282" y="1357298"/>
            <a:ext cx="1539833" cy="1592224"/>
            <a:chOff x="5368637" y="870444"/>
            <a:chExt cx="1539833" cy="1592224"/>
          </a:xfrm>
        </p:grpSpPr>
        <p:grpSp>
          <p:nvGrpSpPr>
            <p:cNvPr id="8" name="Group 15">
              <a:extLst>
                <a:ext uri="{FF2B5EF4-FFF2-40B4-BE49-F238E27FC236}">
                  <a16:creationId xmlns:a16="http://schemas.microsoft.com/office/drawing/2014/main" xmlns="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1500174"/>
            <a:ext cx="75009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 generally open into Excel and nearly all the databases have different specific tools to allow the import of the same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01056" cy="785818"/>
          </a:xfr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FILES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439E5EFC-B021-431B-8AAA-1F23AA358984}"/>
              </a:ext>
            </a:extLst>
          </p:cNvPr>
          <p:cNvGrpSpPr/>
          <p:nvPr/>
        </p:nvGrpSpPr>
        <p:grpSpPr>
          <a:xfrm>
            <a:off x="214282" y="1785926"/>
            <a:ext cx="985354" cy="1732175"/>
            <a:chOff x="5231859" y="1584182"/>
            <a:chExt cx="985354" cy="1732175"/>
          </a:xfrm>
        </p:grpSpPr>
        <p:sp>
          <p:nvSpPr>
            <p:cNvPr id="48" name="Rectangle: Top Corners Rounded 17">
              <a:extLst>
                <a:ext uri="{FF2B5EF4-FFF2-40B4-BE49-F238E27FC236}">
                  <a16:creationId xmlns:a16="http://schemas.microsoft.com/office/drawing/2014/main" xmlns="" id="{01D005DD-4EB9-49BD-937C-2188FD772852}"/>
                </a:ext>
              </a:extLst>
            </p:cNvPr>
            <p:cNvSpPr/>
            <p:nvPr/>
          </p:nvSpPr>
          <p:spPr>
            <a:xfrm>
              <a:off x="5231859" y="1584182"/>
              <a:ext cx="985354" cy="17321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24" descr="Bar graph with downward trend RTL">
              <a:extLst>
                <a:ext uri="{FF2B5EF4-FFF2-40B4-BE49-F238E27FC236}">
                  <a16:creationId xmlns:a16="http://schemas.microsoft.com/office/drawing/2014/main" xmlns="" id="{AD5031D9-FC26-4D17-A4AF-F78812CA6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5495936" y="1629977"/>
              <a:ext cx="457200" cy="4572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C2A95A9-5C14-482D-B52C-D6DF217D528C}"/>
                </a:ext>
              </a:extLst>
            </p:cNvPr>
            <p:cNvSpPr txBox="1"/>
            <p:nvPr/>
          </p:nvSpPr>
          <p:spPr>
            <a:xfrm>
              <a:off x="5231859" y="2312881"/>
              <a:ext cx="98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csv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214414" y="4572008"/>
            <a:ext cx="7500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Tablular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is represented by comma 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seperated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B6D87EE9-F066-450E-A077-471E4EC9DB65}"/>
              </a:ext>
            </a:extLst>
          </p:cNvPr>
          <p:cNvGrpSpPr/>
          <p:nvPr/>
        </p:nvGrpSpPr>
        <p:grpSpPr>
          <a:xfrm>
            <a:off x="357158" y="4429132"/>
            <a:ext cx="863829" cy="863829"/>
            <a:chOff x="6145404" y="1555657"/>
            <a:chExt cx="863829" cy="86382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73A12B9E-EF4D-42B9-9DBF-FB3E325ACB6B}"/>
                </a:ext>
              </a:extLst>
            </p:cNvPr>
            <p:cNvSpPr/>
            <p:nvPr/>
          </p:nvSpPr>
          <p:spPr>
            <a:xfrm>
              <a:off x="6145404" y="1555657"/>
              <a:ext cx="863829" cy="86382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250" descr="Marketing">
              <a:extLst>
                <a:ext uri="{FF2B5EF4-FFF2-40B4-BE49-F238E27FC236}">
                  <a16:creationId xmlns:a16="http://schemas.microsoft.com/office/drawing/2014/main" xmlns="" id="{4358970D-3197-4252-8C70-DA80F6BAF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345164" y="1678544"/>
              <a:ext cx="572009" cy="572009"/>
            </a:xfrm>
            <a:prstGeom prst="rect">
              <a:avLst/>
            </a:prstGeom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995</Words>
  <Application>Microsoft Office PowerPoint</Application>
  <PresentationFormat>On-screen Show (4:3)</PresentationFormat>
  <Paragraphs>308</Paragraphs>
  <Slides>60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CHAPTER - VI CSV FILES</vt:lpstr>
      <vt:lpstr>Unit I</vt:lpstr>
      <vt:lpstr>INTRODUCTION</vt:lpstr>
      <vt:lpstr>Slide 4</vt:lpstr>
      <vt:lpstr>Slide 5</vt:lpstr>
      <vt:lpstr>Slide 6</vt:lpstr>
      <vt:lpstr>CSV FILES</vt:lpstr>
      <vt:lpstr>CSV FILES</vt:lpstr>
      <vt:lpstr>CSV FILES</vt:lpstr>
      <vt:lpstr>CSV FILES</vt:lpstr>
      <vt:lpstr>CSV FILES</vt:lpstr>
      <vt:lpstr>STRUCTURE OF CSV FILE</vt:lpstr>
      <vt:lpstr>CSV FILE</vt:lpstr>
      <vt:lpstr>CSV FILE</vt:lpstr>
      <vt:lpstr>CSV FILES</vt:lpstr>
      <vt:lpstr>CSV FILES - ADVANTAGES</vt:lpstr>
      <vt:lpstr>CSV FILES - ADVANTAGES</vt:lpstr>
      <vt:lpstr>CSV FILES</vt:lpstr>
      <vt:lpstr>CSV FILES - DISADVANTAGES</vt:lpstr>
      <vt:lpstr>CSV FILES - DISADVANTAGES</vt:lpstr>
      <vt:lpstr>CSV FILE TYPES</vt:lpstr>
      <vt:lpstr>CSV FILE TYPES</vt:lpstr>
      <vt:lpstr>Slide 23</vt:lpstr>
      <vt:lpstr>Slide 24</vt:lpstr>
      <vt:lpstr>Slide 25</vt:lpstr>
      <vt:lpstr>Slide 26</vt:lpstr>
      <vt:lpstr>Slide 27</vt:lpstr>
      <vt:lpstr>PYTHON CSV MODULE</vt:lpstr>
      <vt:lpstr>PYTHON CSV MODULE</vt:lpstr>
      <vt:lpstr>PYTHON CSV MODULE</vt:lpstr>
      <vt:lpstr>PYTHON CSV MODULE</vt:lpstr>
      <vt:lpstr>PYTHON CSV MODULE</vt:lpstr>
      <vt:lpstr>CSV FILE OPERATIONS IN PYTHON</vt:lpstr>
      <vt:lpstr>CSV FILE OPERATIONS IN PYTHON</vt:lpstr>
      <vt:lpstr>READING AND WRITING FILES</vt:lpstr>
      <vt:lpstr>READING AND WRITING FILES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 VI CSV FILES</dc:title>
  <dc:creator>AdmOfficer</dc:creator>
  <cp:lastModifiedBy>AdmOfficer</cp:lastModifiedBy>
  <cp:revision>152</cp:revision>
  <dcterms:created xsi:type="dcterms:W3CDTF">2020-06-29T03:55:40Z</dcterms:created>
  <dcterms:modified xsi:type="dcterms:W3CDTF">2020-07-03T15:17:49Z</dcterms:modified>
</cp:coreProperties>
</file>