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257" r:id="rId2"/>
    <p:sldId id="273" r:id="rId3"/>
    <p:sldId id="258" r:id="rId4"/>
    <p:sldId id="309" r:id="rId5"/>
    <p:sldId id="308" r:id="rId6"/>
    <p:sldId id="283" r:id="rId7"/>
    <p:sldId id="314" r:id="rId8"/>
    <p:sldId id="285" r:id="rId9"/>
    <p:sldId id="276" r:id="rId10"/>
    <p:sldId id="288" r:id="rId11"/>
    <p:sldId id="274" r:id="rId12"/>
    <p:sldId id="279" r:id="rId13"/>
    <p:sldId id="280" r:id="rId14"/>
    <p:sldId id="281" r:id="rId15"/>
    <p:sldId id="306" r:id="rId16"/>
    <p:sldId id="266" r:id="rId17"/>
    <p:sldId id="304" r:id="rId18"/>
    <p:sldId id="305" r:id="rId19"/>
    <p:sldId id="311" r:id="rId20"/>
    <p:sldId id="312" r:id="rId21"/>
    <p:sldId id="310" r:id="rId22"/>
    <p:sldId id="289" r:id="rId23"/>
    <p:sldId id="292" r:id="rId24"/>
    <p:sldId id="293" r:id="rId25"/>
    <p:sldId id="300" r:id="rId26"/>
    <p:sldId id="294" r:id="rId27"/>
    <p:sldId id="295" r:id="rId28"/>
    <p:sldId id="296" r:id="rId29"/>
    <p:sldId id="297" r:id="rId30"/>
    <p:sldId id="298" r:id="rId31"/>
    <p:sldId id="287" r:id="rId32"/>
    <p:sldId id="299" r:id="rId33"/>
    <p:sldId id="315" r:id="rId34"/>
    <p:sldId id="302" r:id="rId35"/>
    <p:sldId id="259" r:id="rId36"/>
    <p:sldId id="260" r:id="rId37"/>
    <p:sldId id="278" r:id="rId38"/>
    <p:sldId id="270" r:id="rId39"/>
    <p:sldId id="307" r:id="rId40"/>
    <p:sldId id="275" r:id="rId41"/>
    <p:sldId id="316" r:id="rId42"/>
    <p:sldId id="317"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HAMPIRAJ NATARAJAN" initials="TN" lastIdx="1" clrIdx="0">
    <p:extLst>
      <p:ext uri="{19B8F6BF-5375-455C-9EA6-DF929625EA0E}">
        <p15:presenceInfo xmlns:p15="http://schemas.microsoft.com/office/powerpoint/2012/main" userId="ce3ed4ae9700cdb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p:cViewPr varScale="1">
        <p:scale>
          <a:sx n="89" d="100"/>
          <a:sy n="89" d="100"/>
        </p:scale>
        <p:origin x="1190" y="7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08A5228-BC5C-436B-A6E2-F8198FB09068}"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IN"/>
        </a:p>
      </dgm:t>
    </dgm:pt>
    <dgm:pt modelId="{74FCEE2E-74F9-482F-BF24-949CB8CDB379}">
      <dgm:prSet phldrT="[Text]"/>
      <dgm:spPr/>
      <dgm:t>
        <a:bodyPr/>
        <a:lstStyle/>
        <a:p>
          <a:r>
            <a:rPr lang="en-US" dirty="0"/>
            <a:t>Literature Review</a:t>
          </a:r>
          <a:endParaRPr lang="en-IN" dirty="0"/>
        </a:p>
      </dgm:t>
    </dgm:pt>
    <dgm:pt modelId="{6996C020-EDCC-407E-8F24-9407CB0BF1E9}" type="parTrans" cxnId="{EB893786-9FC9-4788-85D2-458EFF7E8E73}">
      <dgm:prSet/>
      <dgm:spPr/>
      <dgm:t>
        <a:bodyPr/>
        <a:lstStyle/>
        <a:p>
          <a:endParaRPr lang="en-IN"/>
        </a:p>
      </dgm:t>
    </dgm:pt>
    <dgm:pt modelId="{E1316668-27EE-4185-9081-6108BEB110C9}" type="sibTrans" cxnId="{EB893786-9FC9-4788-85D2-458EFF7E8E73}">
      <dgm:prSet/>
      <dgm:spPr/>
      <dgm:t>
        <a:bodyPr/>
        <a:lstStyle/>
        <a:p>
          <a:endParaRPr lang="en-IN"/>
        </a:p>
      </dgm:t>
    </dgm:pt>
    <dgm:pt modelId="{B11698FD-4C10-4B24-9148-9C4DB485DDC4}">
      <dgm:prSet phldrT="[Text]"/>
      <dgm:spPr/>
      <dgm:t>
        <a:bodyPr/>
        <a:lstStyle/>
        <a:p>
          <a:r>
            <a:rPr lang="en-US" dirty="0"/>
            <a:t>Data Compression</a:t>
          </a:r>
          <a:endParaRPr lang="en-IN" dirty="0"/>
        </a:p>
      </dgm:t>
    </dgm:pt>
    <dgm:pt modelId="{39B44A8F-11BC-4BAB-BF11-3CAD59BCD139}" type="parTrans" cxnId="{DFD46937-8EF2-4444-8FFC-8DD5121AC7B6}">
      <dgm:prSet/>
      <dgm:spPr/>
      <dgm:t>
        <a:bodyPr/>
        <a:lstStyle/>
        <a:p>
          <a:endParaRPr lang="en-IN"/>
        </a:p>
      </dgm:t>
    </dgm:pt>
    <dgm:pt modelId="{6B037B78-0793-492A-8873-06A3578523E4}" type="sibTrans" cxnId="{DFD46937-8EF2-4444-8FFC-8DD5121AC7B6}">
      <dgm:prSet/>
      <dgm:spPr/>
      <dgm:t>
        <a:bodyPr/>
        <a:lstStyle/>
        <a:p>
          <a:endParaRPr lang="en-IN"/>
        </a:p>
      </dgm:t>
    </dgm:pt>
    <dgm:pt modelId="{F5DC3E25-F02A-4966-A78D-CD8569526634}">
      <dgm:prSet phldrT="[Text]"/>
      <dgm:spPr/>
      <dgm:t>
        <a:bodyPr/>
        <a:lstStyle/>
        <a:p>
          <a:r>
            <a:rPr lang="en-US" dirty="0"/>
            <a:t>Singular Value Decomposition</a:t>
          </a:r>
          <a:endParaRPr lang="en-IN" dirty="0"/>
        </a:p>
      </dgm:t>
    </dgm:pt>
    <dgm:pt modelId="{E7B298D1-6CCD-4A8D-AA9D-A7BECCB1FC95}" type="parTrans" cxnId="{50C7492B-D2D8-4615-8313-CB3A8C28F10D}">
      <dgm:prSet/>
      <dgm:spPr/>
      <dgm:t>
        <a:bodyPr/>
        <a:lstStyle/>
        <a:p>
          <a:endParaRPr lang="en-IN"/>
        </a:p>
      </dgm:t>
    </dgm:pt>
    <dgm:pt modelId="{AD6F38B5-4D11-43B0-BFA0-92266936FBC0}" type="sibTrans" cxnId="{50C7492B-D2D8-4615-8313-CB3A8C28F10D}">
      <dgm:prSet/>
      <dgm:spPr/>
      <dgm:t>
        <a:bodyPr/>
        <a:lstStyle/>
        <a:p>
          <a:endParaRPr lang="en-IN"/>
        </a:p>
      </dgm:t>
    </dgm:pt>
    <dgm:pt modelId="{7DE05663-AB8A-410E-BA72-8EEAB36C75E8}">
      <dgm:prSet/>
      <dgm:spPr/>
      <dgm:t>
        <a:bodyPr/>
        <a:lstStyle/>
        <a:p>
          <a:r>
            <a:rPr lang="en-US" dirty="0"/>
            <a:t>SVD in Data Compression</a:t>
          </a:r>
          <a:endParaRPr lang="en-IN" dirty="0"/>
        </a:p>
      </dgm:t>
    </dgm:pt>
    <dgm:pt modelId="{053447EF-F036-4C50-9407-B22E74057540}" type="parTrans" cxnId="{7423AEF8-D9D1-488D-880C-7B7457246606}">
      <dgm:prSet/>
      <dgm:spPr/>
      <dgm:t>
        <a:bodyPr/>
        <a:lstStyle/>
        <a:p>
          <a:endParaRPr lang="en-IN"/>
        </a:p>
      </dgm:t>
    </dgm:pt>
    <dgm:pt modelId="{ED091B9B-4D40-42A8-B65E-CF0DDAACBC67}" type="sibTrans" cxnId="{7423AEF8-D9D1-488D-880C-7B7457246606}">
      <dgm:prSet/>
      <dgm:spPr/>
      <dgm:t>
        <a:bodyPr/>
        <a:lstStyle/>
        <a:p>
          <a:endParaRPr lang="en-IN"/>
        </a:p>
      </dgm:t>
    </dgm:pt>
    <dgm:pt modelId="{0239E365-C6F6-4CB1-BCBB-ADB0B3300584}">
      <dgm:prSet/>
      <dgm:spPr/>
      <dgm:t>
        <a:bodyPr/>
        <a:lstStyle/>
        <a:p>
          <a:r>
            <a:rPr lang="en-US" dirty="0"/>
            <a:t>References</a:t>
          </a:r>
          <a:endParaRPr lang="en-IN" dirty="0"/>
        </a:p>
      </dgm:t>
    </dgm:pt>
    <dgm:pt modelId="{F2AEF351-AB10-4B9C-AD7C-AF8D622C01A5}" type="sibTrans" cxnId="{D92A5266-9FC8-4540-AF32-9AD95F204951}">
      <dgm:prSet custLinFactNeighborY="-2666"/>
      <dgm:spPr/>
      <dgm:t>
        <a:bodyPr/>
        <a:lstStyle/>
        <a:p>
          <a:endParaRPr lang="en-IN"/>
        </a:p>
      </dgm:t>
    </dgm:pt>
    <dgm:pt modelId="{5E65E8F9-9B2B-4762-9855-A378217E85F9}" type="parTrans" cxnId="{D92A5266-9FC8-4540-AF32-9AD95F204951}">
      <dgm:prSet/>
      <dgm:spPr/>
      <dgm:t>
        <a:bodyPr/>
        <a:lstStyle/>
        <a:p>
          <a:endParaRPr lang="en-IN"/>
        </a:p>
      </dgm:t>
    </dgm:pt>
    <dgm:pt modelId="{CB548C10-528C-4E6E-8350-8A26C0FBF9EA}">
      <dgm:prSet custScaleY="57937"/>
      <dgm:spPr/>
      <dgm:t>
        <a:bodyPr/>
        <a:lstStyle/>
        <a:p>
          <a:endParaRPr lang="en-IN" dirty="0"/>
        </a:p>
      </dgm:t>
    </dgm:pt>
    <dgm:pt modelId="{AAAF0933-F11A-4BF8-AA6B-C9C0E3867914}" type="parTrans" cxnId="{30B779EB-5BB7-4E19-857B-463E664A5EF7}">
      <dgm:prSet/>
      <dgm:spPr/>
      <dgm:t>
        <a:bodyPr/>
        <a:lstStyle/>
        <a:p>
          <a:endParaRPr lang="en-IN"/>
        </a:p>
      </dgm:t>
    </dgm:pt>
    <dgm:pt modelId="{C1BB82EB-35F0-4887-9B95-9FB23CC1B199}" type="sibTrans" cxnId="{30B779EB-5BB7-4E19-857B-463E664A5EF7}">
      <dgm:prSet custLinFactNeighborX="-40877" custLinFactNeighborY="10367"/>
      <dgm:spPr/>
      <dgm:t>
        <a:bodyPr/>
        <a:lstStyle/>
        <a:p>
          <a:endParaRPr lang="en-IN"/>
        </a:p>
      </dgm:t>
    </dgm:pt>
    <dgm:pt modelId="{E0FC5E9B-3326-4059-AF86-0ADB5786A608}">
      <dgm:prSet custScaleY="57937"/>
      <dgm:spPr/>
      <dgm:t>
        <a:bodyPr/>
        <a:lstStyle/>
        <a:p>
          <a:endParaRPr lang="en-IN" dirty="0"/>
        </a:p>
      </dgm:t>
    </dgm:pt>
    <dgm:pt modelId="{531653F2-964B-4E8B-BE78-1A9396EF9C02}" type="parTrans" cxnId="{01AE1F66-6BA0-433A-9A3C-F2086D1C572A}">
      <dgm:prSet/>
      <dgm:spPr/>
      <dgm:t>
        <a:bodyPr/>
        <a:lstStyle/>
        <a:p>
          <a:endParaRPr lang="en-IN"/>
        </a:p>
      </dgm:t>
    </dgm:pt>
    <dgm:pt modelId="{678C32C3-CFD3-457D-936C-098DE73E62C5}" type="sibTrans" cxnId="{01AE1F66-6BA0-433A-9A3C-F2086D1C572A}">
      <dgm:prSet/>
      <dgm:spPr/>
      <dgm:t>
        <a:bodyPr/>
        <a:lstStyle/>
        <a:p>
          <a:endParaRPr lang="en-IN"/>
        </a:p>
      </dgm:t>
    </dgm:pt>
    <dgm:pt modelId="{B5F24B65-3129-43F7-A618-216DDEC4981E}">
      <dgm:prSet custScaleY="57937"/>
      <dgm:spPr/>
      <dgm:t>
        <a:bodyPr/>
        <a:lstStyle/>
        <a:p>
          <a:endParaRPr lang="en-IN"/>
        </a:p>
      </dgm:t>
    </dgm:pt>
    <dgm:pt modelId="{10210337-4A7A-4015-990F-05BF98242677}" type="parTrans" cxnId="{682ABB0C-B84E-4D84-9661-1BF07A8212A6}">
      <dgm:prSet/>
      <dgm:spPr/>
      <dgm:t>
        <a:bodyPr/>
        <a:lstStyle/>
        <a:p>
          <a:endParaRPr lang="en-IN"/>
        </a:p>
      </dgm:t>
    </dgm:pt>
    <dgm:pt modelId="{3E48DB61-02A9-4C99-AEE5-061656A60532}" type="sibTrans" cxnId="{682ABB0C-B84E-4D84-9661-1BF07A8212A6}">
      <dgm:prSet custLinFactNeighborX="-40877" custLinFactNeighborY="10367"/>
      <dgm:spPr/>
      <dgm:t>
        <a:bodyPr/>
        <a:lstStyle/>
        <a:p>
          <a:endParaRPr lang="en-IN"/>
        </a:p>
      </dgm:t>
    </dgm:pt>
    <dgm:pt modelId="{7B5A56C3-695A-45D9-B15B-3A637C901C22}" type="pres">
      <dgm:prSet presAssocID="{808A5228-BC5C-436B-A6E2-F8198FB09068}" presName="outerComposite" presStyleCnt="0">
        <dgm:presLayoutVars>
          <dgm:chMax val="5"/>
          <dgm:dir/>
          <dgm:resizeHandles val="exact"/>
        </dgm:presLayoutVars>
      </dgm:prSet>
      <dgm:spPr/>
    </dgm:pt>
    <dgm:pt modelId="{8FA348A4-4365-4D76-B01A-ADC8A97D7506}" type="pres">
      <dgm:prSet presAssocID="{808A5228-BC5C-436B-A6E2-F8198FB09068}" presName="dummyMaxCanvas" presStyleCnt="0">
        <dgm:presLayoutVars/>
      </dgm:prSet>
      <dgm:spPr/>
    </dgm:pt>
    <dgm:pt modelId="{767E0FAD-00D8-4ADE-9E34-4C2F08E93033}" type="pres">
      <dgm:prSet presAssocID="{808A5228-BC5C-436B-A6E2-F8198FB09068}" presName="FiveNodes_1" presStyleLbl="node1" presStyleIdx="0" presStyleCnt="5" custScaleY="67428">
        <dgm:presLayoutVars>
          <dgm:bulletEnabled val="1"/>
        </dgm:presLayoutVars>
      </dgm:prSet>
      <dgm:spPr/>
    </dgm:pt>
    <dgm:pt modelId="{3AEE4E13-ED56-4221-948A-B8D7B6B7D666}" type="pres">
      <dgm:prSet presAssocID="{808A5228-BC5C-436B-A6E2-F8198FB09068}" presName="FiveNodes_2" presStyleLbl="node1" presStyleIdx="1" presStyleCnt="5" custScaleY="69048">
        <dgm:presLayoutVars>
          <dgm:bulletEnabled val="1"/>
        </dgm:presLayoutVars>
      </dgm:prSet>
      <dgm:spPr/>
    </dgm:pt>
    <dgm:pt modelId="{4F6CD52D-6BBB-4564-985D-428410ECD4F3}" type="pres">
      <dgm:prSet presAssocID="{808A5228-BC5C-436B-A6E2-F8198FB09068}" presName="FiveNodes_3" presStyleLbl="node1" presStyleIdx="2" presStyleCnt="5" custScaleY="71537">
        <dgm:presLayoutVars>
          <dgm:bulletEnabled val="1"/>
        </dgm:presLayoutVars>
      </dgm:prSet>
      <dgm:spPr/>
    </dgm:pt>
    <dgm:pt modelId="{C330714C-ADA8-43CF-AD60-8C7BA9EB7D23}" type="pres">
      <dgm:prSet presAssocID="{808A5228-BC5C-436B-A6E2-F8198FB09068}" presName="FiveNodes_4" presStyleLbl="node1" presStyleIdx="3" presStyleCnt="5" custScaleX="100022" custScaleY="72222">
        <dgm:presLayoutVars>
          <dgm:bulletEnabled val="1"/>
        </dgm:presLayoutVars>
      </dgm:prSet>
      <dgm:spPr/>
    </dgm:pt>
    <dgm:pt modelId="{8088A5B8-A5F9-477E-99E2-E0F04A89A65D}" type="pres">
      <dgm:prSet presAssocID="{808A5228-BC5C-436B-A6E2-F8198FB09068}" presName="FiveNodes_5" presStyleLbl="node1" presStyleIdx="4" presStyleCnt="5" custScaleY="60692" custLinFactNeighborY="-3177">
        <dgm:presLayoutVars>
          <dgm:bulletEnabled val="1"/>
        </dgm:presLayoutVars>
      </dgm:prSet>
      <dgm:spPr/>
    </dgm:pt>
    <dgm:pt modelId="{4C6143EF-080A-4FD0-A1C1-55FBC9C23747}" type="pres">
      <dgm:prSet presAssocID="{808A5228-BC5C-436B-A6E2-F8198FB09068}" presName="FiveConn_1-2" presStyleLbl="fgAccFollowNode1" presStyleIdx="0" presStyleCnt="4">
        <dgm:presLayoutVars>
          <dgm:bulletEnabled val="1"/>
        </dgm:presLayoutVars>
      </dgm:prSet>
      <dgm:spPr/>
    </dgm:pt>
    <dgm:pt modelId="{32407F79-108E-4BD1-AC15-77745AB30FBB}" type="pres">
      <dgm:prSet presAssocID="{808A5228-BC5C-436B-A6E2-F8198FB09068}" presName="FiveConn_2-3" presStyleLbl="fgAccFollowNode1" presStyleIdx="1" presStyleCnt="4">
        <dgm:presLayoutVars>
          <dgm:bulletEnabled val="1"/>
        </dgm:presLayoutVars>
      </dgm:prSet>
      <dgm:spPr/>
    </dgm:pt>
    <dgm:pt modelId="{B700942B-F9D4-4D3E-8723-44C32EA2A22D}" type="pres">
      <dgm:prSet presAssocID="{808A5228-BC5C-436B-A6E2-F8198FB09068}" presName="FiveConn_3-4" presStyleLbl="fgAccFollowNode1" presStyleIdx="2" presStyleCnt="4">
        <dgm:presLayoutVars>
          <dgm:bulletEnabled val="1"/>
        </dgm:presLayoutVars>
      </dgm:prSet>
      <dgm:spPr/>
    </dgm:pt>
    <dgm:pt modelId="{FCA8D06B-BB61-40FE-9CE5-89107518EA8B}" type="pres">
      <dgm:prSet presAssocID="{808A5228-BC5C-436B-A6E2-F8198FB09068}" presName="FiveConn_4-5" presStyleLbl="fgAccFollowNode1" presStyleIdx="3" presStyleCnt="4" custLinFactNeighborX="-40877" custLinFactNeighborY="10367">
        <dgm:presLayoutVars>
          <dgm:bulletEnabled val="1"/>
        </dgm:presLayoutVars>
      </dgm:prSet>
      <dgm:spPr/>
    </dgm:pt>
    <dgm:pt modelId="{DF68AF2B-1284-48B5-A4C0-7D1AE5BB3860}" type="pres">
      <dgm:prSet presAssocID="{808A5228-BC5C-436B-A6E2-F8198FB09068}" presName="FiveNodes_1_text" presStyleLbl="node1" presStyleIdx="4" presStyleCnt="5">
        <dgm:presLayoutVars>
          <dgm:bulletEnabled val="1"/>
        </dgm:presLayoutVars>
      </dgm:prSet>
      <dgm:spPr/>
    </dgm:pt>
    <dgm:pt modelId="{6039E2B3-D65A-4753-8CD9-3325671F1EE6}" type="pres">
      <dgm:prSet presAssocID="{808A5228-BC5C-436B-A6E2-F8198FB09068}" presName="FiveNodes_2_text" presStyleLbl="node1" presStyleIdx="4" presStyleCnt="5">
        <dgm:presLayoutVars>
          <dgm:bulletEnabled val="1"/>
        </dgm:presLayoutVars>
      </dgm:prSet>
      <dgm:spPr/>
    </dgm:pt>
    <dgm:pt modelId="{7DEEFD8F-3972-4280-9E0B-3EEE25E29487}" type="pres">
      <dgm:prSet presAssocID="{808A5228-BC5C-436B-A6E2-F8198FB09068}" presName="FiveNodes_3_text" presStyleLbl="node1" presStyleIdx="4" presStyleCnt="5">
        <dgm:presLayoutVars>
          <dgm:bulletEnabled val="1"/>
        </dgm:presLayoutVars>
      </dgm:prSet>
      <dgm:spPr/>
    </dgm:pt>
    <dgm:pt modelId="{86DF6AD9-8AA6-4A52-AF2C-4245DFC46142}" type="pres">
      <dgm:prSet presAssocID="{808A5228-BC5C-436B-A6E2-F8198FB09068}" presName="FiveNodes_4_text" presStyleLbl="node1" presStyleIdx="4" presStyleCnt="5">
        <dgm:presLayoutVars>
          <dgm:bulletEnabled val="1"/>
        </dgm:presLayoutVars>
      </dgm:prSet>
      <dgm:spPr/>
    </dgm:pt>
    <dgm:pt modelId="{60F881C2-8499-4C3C-AF4F-DD9FEEFE7F73}" type="pres">
      <dgm:prSet presAssocID="{808A5228-BC5C-436B-A6E2-F8198FB09068}" presName="FiveNodes_5_text" presStyleLbl="node1" presStyleIdx="4" presStyleCnt="5">
        <dgm:presLayoutVars>
          <dgm:bulletEnabled val="1"/>
        </dgm:presLayoutVars>
      </dgm:prSet>
      <dgm:spPr/>
    </dgm:pt>
  </dgm:ptLst>
  <dgm:cxnLst>
    <dgm:cxn modelId="{58E76106-7D13-46CD-9530-CCA7E9BB0DAB}" type="presOf" srcId="{F5DC3E25-F02A-4966-A78D-CD8569526634}" destId="{4F6CD52D-6BBB-4564-985D-428410ECD4F3}" srcOrd="0" destOrd="0" presId="urn:microsoft.com/office/officeart/2005/8/layout/vProcess5"/>
    <dgm:cxn modelId="{682ABB0C-B84E-4D84-9661-1BF07A8212A6}" srcId="{808A5228-BC5C-436B-A6E2-F8198FB09068}" destId="{B5F24B65-3129-43F7-A618-216DDEC4981E}" srcOrd="7" destOrd="0" parTransId="{10210337-4A7A-4015-990F-05BF98242677}" sibTransId="{3E48DB61-02A9-4C99-AEE5-061656A60532}"/>
    <dgm:cxn modelId="{9BFC7921-7E0B-4D4B-9C49-4EAA17863C3F}" type="presOf" srcId="{808A5228-BC5C-436B-A6E2-F8198FB09068}" destId="{7B5A56C3-695A-45D9-B15B-3A637C901C22}" srcOrd="0" destOrd="0" presId="urn:microsoft.com/office/officeart/2005/8/layout/vProcess5"/>
    <dgm:cxn modelId="{50C7492B-D2D8-4615-8313-CB3A8C28F10D}" srcId="{808A5228-BC5C-436B-A6E2-F8198FB09068}" destId="{F5DC3E25-F02A-4966-A78D-CD8569526634}" srcOrd="2" destOrd="0" parTransId="{E7B298D1-6CCD-4A8D-AA9D-A7BECCB1FC95}" sibTransId="{AD6F38B5-4D11-43B0-BFA0-92266936FBC0}"/>
    <dgm:cxn modelId="{DFD46937-8EF2-4444-8FFC-8DD5121AC7B6}" srcId="{808A5228-BC5C-436B-A6E2-F8198FB09068}" destId="{B11698FD-4C10-4B24-9148-9C4DB485DDC4}" srcOrd="1" destOrd="0" parTransId="{39B44A8F-11BC-4BAB-BF11-3CAD59BCD139}" sibTransId="{6B037B78-0793-492A-8873-06A3578523E4}"/>
    <dgm:cxn modelId="{D3FBD941-3ACB-420C-9736-AC30212A0E83}" type="presOf" srcId="{7DE05663-AB8A-410E-BA72-8EEAB36C75E8}" destId="{C330714C-ADA8-43CF-AD60-8C7BA9EB7D23}" srcOrd="0" destOrd="0" presId="urn:microsoft.com/office/officeart/2005/8/layout/vProcess5"/>
    <dgm:cxn modelId="{A79AA143-779D-46DC-BC9C-563F2563CA72}" type="presOf" srcId="{E1316668-27EE-4185-9081-6108BEB110C9}" destId="{4C6143EF-080A-4FD0-A1C1-55FBC9C23747}" srcOrd="0" destOrd="0" presId="urn:microsoft.com/office/officeart/2005/8/layout/vProcess5"/>
    <dgm:cxn modelId="{01AE1F66-6BA0-433A-9A3C-F2086D1C572A}" srcId="{808A5228-BC5C-436B-A6E2-F8198FB09068}" destId="{E0FC5E9B-3326-4059-AF86-0ADB5786A608}" srcOrd="6" destOrd="0" parTransId="{531653F2-964B-4E8B-BE78-1A9396EF9C02}" sibTransId="{678C32C3-CFD3-457D-936C-098DE73E62C5}"/>
    <dgm:cxn modelId="{33972F46-4ADC-4F4E-B7C7-C7C70959B4DA}" type="presOf" srcId="{7DE05663-AB8A-410E-BA72-8EEAB36C75E8}" destId="{86DF6AD9-8AA6-4A52-AF2C-4245DFC46142}" srcOrd="1" destOrd="0" presId="urn:microsoft.com/office/officeart/2005/8/layout/vProcess5"/>
    <dgm:cxn modelId="{D92A5266-9FC8-4540-AF32-9AD95F204951}" srcId="{808A5228-BC5C-436B-A6E2-F8198FB09068}" destId="{0239E365-C6F6-4CB1-BCBB-ADB0B3300584}" srcOrd="4" destOrd="0" parTransId="{5E65E8F9-9B2B-4762-9855-A378217E85F9}" sibTransId="{F2AEF351-AB10-4B9C-AD7C-AF8D622C01A5}"/>
    <dgm:cxn modelId="{B2E3BB56-0DE1-4470-BCDF-57FC1C1F30C5}" type="presOf" srcId="{B11698FD-4C10-4B24-9148-9C4DB485DDC4}" destId="{3AEE4E13-ED56-4221-948A-B8D7B6B7D666}" srcOrd="0" destOrd="0" presId="urn:microsoft.com/office/officeart/2005/8/layout/vProcess5"/>
    <dgm:cxn modelId="{D65CD759-E58F-4614-A8DD-9A3B919FC6E2}" type="presOf" srcId="{74FCEE2E-74F9-482F-BF24-949CB8CDB379}" destId="{767E0FAD-00D8-4ADE-9E34-4C2F08E93033}" srcOrd="0" destOrd="0" presId="urn:microsoft.com/office/officeart/2005/8/layout/vProcess5"/>
    <dgm:cxn modelId="{EB893786-9FC9-4788-85D2-458EFF7E8E73}" srcId="{808A5228-BC5C-436B-A6E2-F8198FB09068}" destId="{74FCEE2E-74F9-482F-BF24-949CB8CDB379}" srcOrd="0" destOrd="0" parTransId="{6996C020-EDCC-407E-8F24-9407CB0BF1E9}" sibTransId="{E1316668-27EE-4185-9081-6108BEB110C9}"/>
    <dgm:cxn modelId="{AEFE4C8D-01AE-409D-8477-6CC0AD705455}" type="presOf" srcId="{AD6F38B5-4D11-43B0-BFA0-92266936FBC0}" destId="{B700942B-F9D4-4D3E-8723-44C32EA2A22D}" srcOrd="0" destOrd="0" presId="urn:microsoft.com/office/officeart/2005/8/layout/vProcess5"/>
    <dgm:cxn modelId="{A5198CB8-987A-437C-A3B3-2CA260BD08C9}" type="presOf" srcId="{74FCEE2E-74F9-482F-BF24-949CB8CDB379}" destId="{DF68AF2B-1284-48B5-A4C0-7D1AE5BB3860}" srcOrd="1" destOrd="0" presId="urn:microsoft.com/office/officeart/2005/8/layout/vProcess5"/>
    <dgm:cxn modelId="{1E51A7BC-FD07-4E13-8A33-71D103C62FB3}" type="presOf" srcId="{ED091B9B-4D40-42A8-B65E-CF0DDAACBC67}" destId="{FCA8D06B-BB61-40FE-9CE5-89107518EA8B}" srcOrd="0" destOrd="0" presId="urn:microsoft.com/office/officeart/2005/8/layout/vProcess5"/>
    <dgm:cxn modelId="{807481CA-4339-43C8-8342-568D6AD30985}" type="presOf" srcId="{6B037B78-0793-492A-8873-06A3578523E4}" destId="{32407F79-108E-4BD1-AC15-77745AB30FBB}" srcOrd="0" destOrd="0" presId="urn:microsoft.com/office/officeart/2005/8/layout/vProcess5"/>
    <dgm:cxn modelId="{212AF4CE-59F0-4AF9-82FA-742EF42D8EFA}" type="presOf" srcId="{F5DC3E25-F02A-4966-A78D-CD8569526634}" destId="{7DEEFD8F-3972-4280-9E0B-3EEE25E29487}" srcOrd="1" destOrd="0" presId="urn:microsoft.com/office/officeart/2005/8/layout/vProcess5"/>
    <dgm:cxn modelId="{B6B9A5D0-980C-47C5-BCB1-2F369A72E1ED}" type="presOf" srcId="{0239E365-C6F6-4CB1-BCBB-ADB0B3300584}" destId="{60F881C2-8499-4C3C-AF4F-DD9FEEFE7F73}" srcOrd="1" destOrd="0" presId="urn:microsoft.com/office/officeart/2005/8/layout/vProcess5"/>
    <dgm:cxn modelId="{EAD539DE-AEC7-4D1D-991A-08229E696928}" type="presOf" srcId="{B11698FD-4C10-4B24-9148-9C4DB485DDC4}" destId="{6039E2B3-D65A-4753-8CD9-3325671F1EE6}" srcOrd="1" destOrd="0" presId="urn:microsoft.com/office/officeart/2005/8/layout/vProcess5"/>
    <dgm:cxn modelId="{FB6DB9E4-7031-485D-9CEC-D1792C572D2E}" type="presOf" srcId="{0239E365-C6F6-4CB1-BCBB-ADB0B3300584}" destId="{8088A5B8-A5F9-477E-99E2-E0F04A89A65D}" srcOrd="0" destOrd="0" presId="urn:microsoft.com/office/officeart/2005/8/layout/vProcess5"/>
    <dgm:cxn modelId="{30B779EB-5BB7-4E19-857B-463E664A5EF7}" srcId="{808A5228-BC5C-436B-A6E2-F8198FB09068}" destId="{CB548C10-528C-4E6E-8350-8A26C0FBF9EA}" srcOrd="5" destOrd="0" parTransId="{AAAF0933-F11A-4BF8-AA6B-C9C0E3867914}" sibTransId="{C1BB82EB-35F0-4887-9B95-9FB23CC1B199}"/>
    <dgm:cxn modelId="{7423AEF8-D9D1-488D-880C-7B7457246606}" srcId="{808A5228-BC5C-436B-A6E2-F8198FB09068}" destId="{7DE05663-AB8A-410E-BA72-8EEAB36C75E8}" srcOrd="3" destOrd="0" parTransId="{053447EF-F036-4C50-9407-B22E74057540}" sibTransId="{ED091B9B-4D40-42A8-B65E-CF0DDAACBC67}"/>
    <dgm:cxn modelId="{3ACC90CC-665E-49A2-86CE-FDCFE45C7160}" type="presParOf" srcId="{7B5A56C3-695A-45D9-B15B-3A637C901C22}" destId="{8FA348A4-4365-4D76-B01A-ADC8A97D7506}" srcOrd="0" destOrd="0" presId="urn:microsoft.com/office/officeart/2005/8/layout/vProcess5"/>
    <dgm:cxn modelId="{061BFA98-ECD5-414C-A697-4A1F7598C033}" type="presParOf" srcId="{7B5A56C3-695A-45D9-B15B-3A637C901C22}" destId="{767E0FAD-00D8-4ADE-9E34-4C2F08E93033}" srcOrd="1" destOrd="0" presId="urn:microsoft.com/office/officeart/2005/8/layout/vProcess5"/>
    <dgm:cxn modelId="{BCD30418-B3FF-4DE8-8D5D-FFBF637F2C73}" type="presParOf" srcId="{7B5A56C3-695A-45D9-B15B-3A637C901C22}" destId="{3AEE4E13-ED56-4221-948A-B8D7B6B7D666}" srcOrd="2" destOrd="0" presId="urn:microsoft.com/office/officeart/2005/8/layout/vProcess5"/>
    <dgm:cxn modelId="{7A3A26A2-AB65-4C8D-A62B-C2C6DC167C86}" type="presParOf" srcId="{7B5A56C3-695A-45D9-B15B-3A637C901C22}" destId="{4F6CD52D-6BBB-4564-985D-428410ECD4F3}" srcOrd="3" destOrd="0" presId="urn:microsoft.com/office/officeart/2005/8/layout/vProcess5"/>
    <dgm:cxn modelId="{1BF4E68B-3A5D-4D2E-BF53-610A8E2CEAF5}" type="presParOf" srcId="{7B5A56C3-695A-45D9-B15B-3A637C901C22}" destId="{C330714C-ADA8-43CF-AD60-8C7BA9EB7D23}" srcOrd="4" destOrd="0" presId="urn:microsoft.com/office/officeart/2005/8/layout/vProcess5"/>
    <dgm:cxn modelId="{F6A1701D-E142-445D-B906-7D3C48DC3035}" type="presParOf" srcId="{7B5A56C3-695A-45D9-B15B-3A637C901C22}" destId="{8088A5B8-A5F9-477E-99E2-E0F04A89A65D}" srcOrd="5" destOrd="0" presId="urn:microsoft.com/office/officeart/2005/8/layout/vProcess5"/>
    <dgm:cxn modelId="{E735DEB8-BDD1-42D1-8906-89EA902695A4}" type="presParOf" srcId="{7B5A56C3-695A-45D9-B15B-3A637C901C22}" destId="{4C6143EF-080A-4FD0-A1C1-55FBC9C23747}" srcOrd="6" destOrd="0" presId="urn:microsoft.com/office/officeart/2005/8/layout/vProcess5"/>
    <dgm:cxn modelId="{8DDE7BC4-5138-4BC6-A1FF-850B545A41F7}" type="presParOf" srcId="{7B5A56C3-695A-45D9-B15B-3A637C901C22}" destId="{32407F79-108E-4BD1-AC15-77745AB30FBB}" srcOrd="7" destOrd="0" presId="urn:microsoft.com/office/officeart/2005/8/layout/vProcess5"/>
    <dgm:cxn modelId="{4CDBA73B-4721-420F-994E-2CAC20B1E44E}" type="presParOf" srcId="{7B5A56C3-695A-45D9-B15B-3A637C901C22}" destId="{B700942B-F9D4-4D3E-8723-44C32EA2A22D}" srcOrd="8" destOrd="0" presId="urn:microsoft.com/office/officeart/2005/8/layout/vProcess5"/>
    <dgm:cxn modelId="{35911BA7-0DD7-4665-936F-6ED08BF66209}" type="presParOf" srcId="{7B5A56C3-695A-45D9-B15B-3A637C901C22}" destId="{FCA8D06B-BB61-40FE-9CE5-89107518EA8B}" srcOrd="9" destOrd="0" presId="urn:microsoft.com/office/officeart/2005/8/layout/vProcess5"/>
    <dgm:cxn modelId="{F75CD279-5FE1-4B42-95B0-D0F166126620}" type="presParOf" srcId="{7B5A56C3-695A-45D9-B15B-3A637C901C22}" destId="{DF68AF2B-1284-48B5-A4C0-7D1AE5BB3860}" srcOrd="10" destOrd="0" presId="urn:microsoft.com/office/officeart/2005/8/layout/vProcess5"/>
    <dgm:cxn modelId="{AF86DBDE-75C2-4746-A6B5-E3CB1CE47744}" type="presParOf" srcId="{7B5A56C3-695A-45D9-B15B-3A637C901C22}" destId="{6039E2B3-D65A-4753-8CD9-3325671F1EE6}" srcOrd="11" destOrd="0" presId="urn:microsoft.com/office/officeart/2005/8/layout/vProcess5"/>
    <dgm:cxn modelId="{B35B8B79-9AAB-482F-82D4-4C42B0CF3415}" type="presParOf" srcId="{7B5A56C3-695A-45D9-B15B-3A637C901C22}" destId="{7DEEFD8F-3972-4280-9E0B-3EEE25E29487}" srcOrd="12" destOrd="0" presId="urn:microsoft.com/office/officeart/2005/8/layout/vProcess5"/>
    <dgm:cxn modelId="{C4DB72AE-42C4-4391-A467-684379B1C49D}" type="presParOf" srcId="{7B5A56C3-695A-45D9-B15B-3A637C901C22}" destId="{86DF6AD9-8AA6-4A52-AF2C-4245DFC46142}" srcOrd="13" destOrd="0" presId="urn:microsoft.com/office/officeart/2005/8/layout/vProcess5"/>
    <dgm:cxn modelId="{F38EBD5F-960D-4CF1-BE68-B7B05744A0C8}" type="presParOf" srcId="{7B5A56C3-695A-45D9-B15B-3A637C901C22}" destId="{60F881C2-8499-4C3C-AF4F-DD9FEEFE7F73}" srcOrd="14"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7E0FAD-00D8-4ADE-9E34-4C2F08E93033}">
      <dsp:nvSpPr>
        <dsp:cNvPr id="0" name=""/>
        <dsp:cNvSpPr/>
      </dsp:nvSpPr>
      <dsp:spPr>
        <a:xfrm>
          <a:off x="0" y="167534"/>
          <a:ext cx="6806184" cy="69363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dirty="0"/>
            <a:t>Literature Review</a:t>
          </a:r>
          <a:endParaRPr lang="en-IN" sz="2700" kern="1200" dirty="0"/>
        </a:p>
      </dsp:txBody>
      <dsp:txXfrm>
        <a:off x="20316" y="187850"/>
        <a:ext cx="5595405" cy="652999"/>
      </dsp:txXfrm>
    </dsp:sp>
    <dsp:sp modelId="{3AEE4E13-ED56-4221-948A-B8D7B6B7D666}">
      <dsp:nvSpPr>
        <dsp:cNvPr id="0" name=""/>
        <dsp:cNvSpPr/>
      </dsp:nvSpPr>
      <dsp:spPr>
        <a:xfrm>
          <a:off x="508254" y="1330776"/>
          <a:ext cx="6806184" cy="71029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dirty="0"/>
            <a:t>Data Compression</a:t>
          </a:r>
          <a:endParaRPr lang="en-IN" sz="2700" kern="1200" dirty="0"/>
        </a:p>
      </dsp:txBody>
      <dsp:txXfrm>
        <a:off x="529058" y="1351580"/>
        <a:ext cx="5587666" cy="668688"/>
      </dsp:txXfrm>
    </dsp:sp>
    <dsp:sp modelId="{4F6CD52D-6BBB-4564-985D-428410ECD4F3}">
      <dsp:nvSpPr>
        <dsp:cNvPr id="0" name=""/>
        <dsp:cNvSpPr/>
      </dsp:nvSpPr>
      <dsp:spPr>
        <a:xfrm>
          <a:off x="1016508" y="2489549"/>
          <a:ext cx="6806184" cy="73590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dirty="0"/>
            <a:t>Singular Value Decomposition</a:t>
          </a:r>
          <a:endParaRPr lang="en-IN" sz="2700" kern="1200" dirty="0"/>
        </a:p>
      </dsp:txBody>
      <dsp:txXfrm>
        <a:off x="1038062" y="2511103"/>
        <a:ext cx="5586166" cy="692793"/>
      </dsp:txXfrm>
    </dsp:sp>
    <dsp:sp modelId="{C330714C-ADA8-43CF-AD60-8C7BA9EB7D23}">
      <dsp:nvSpPr>
        <dsp:cNvPr id="0" name=""/>
        <dsp:cNvSpPr/>
      </dsp:nvSpPr>
      <dsp:spPr>
        <a:xfrm>
          <a:off x="1524013" y="3657601"/>
          <a:ext cx="6807681" cy="74294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dirty="0"/>
            <a:t>SVD in Data Compression</a:t>
          </a:r>
          <a:endParaRPr lang="en-IN" sz="2700" kern="1200" dirty="0"/>
        </a:p>
      </dsp:txBody>
      <dsp:txXfrm>
        <a:off x="1545773" y="3679361"/>
        <a:ext cx="5586993" cy="699427"/>
      </dsp:txXfrm>
    </dsp:sp>
    <dsp:sp modelId="{8088A5B8-A5F9-477E-99E2-E0F04A89A65D}">
      <dsp:nvSpPr>
        <dsp:cNvPr id="0" name=""/>
        <dsp:cNvSpPr/>
      </dsp:nvSpPr>
      <dsp:spPr>
        <a:xfrm>
          <a:off x="2033016" y="4855798"/>
          <a:ext cx="6806184" cy="62433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dirty="0"/>
            <a:t>References</a:t>
          </a:r>
          <a:endParaRPr lang="en-IN" sz="2700" kern="1200" dirty="0"/>
        </a:p>
      </dsp:txBody>
      <dsp:txXfrm>
        <a:off x="2051302" y="4874084"/>
        <a:ext cx="5592702" cy="587766"/>
      </dsp:txXfrm>
    </dsp:sp>
    <dsp:sp modelId="{4C6143EF-080A-4FD0-A1C1-55FBC9C23747}">
      <dsp:nvSpPr>
        <dsp:cNvPr id="0" name=""/>
        <dsp:cNvSpPr/>
      </dsp:nvSpPr>
      <dsp:spPr>
        <a:xfrm>
          <a:off x="6137529" y="751522"/>
          <a:ext cx="668655" cy="668655"/>
        </a:xfrm>
        <a:prstGeom prst="downArrow">
          <a:avLst>
            <a:gd name="adj1" fmla="val 55000"/>
            <a:gd name="adj2" fmla="val 45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endParaRPr lang="en-IN" sz="3000" kern="1200"/>
        </a:p>
      </dsp:txBody>
      <dsp:txXfrm>
        <a:off x="6287976" y="751522"/>
        <a:ext cx="367761" cy="503163"/>
      </dsp:txXfrm>
    </dsp:sp>
    <dsp:sp modelId="{32407F79-108E-4BD1-AC15-77745AB30FBB}">
      <dsp:nvSpPr>
        <dsp:cNvPr id="0" name=""/>
        <dsp:cNvSpPr/>
      </dsp:nvSpPr>
      <dsp:spPr>
        <a:xfrm>
          <a:off x="6645782" y="1923097"/>
          <a:ext cx="668655" cy="668655"/>
        </a:xfrm>
        <a:prstGeom prst="downArrow">
          <a:avLst>
            <a:gd name="adj1" fmla="val 55000"/>
            <a:gd name="adj2" fmla="val 45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endParaRPr lang="en-IN" sz="3000" kern="1200"/>
        </a:p>
      </dsp:txBody>
      <dsp:txXfrm>
        <a:off x="6796229" y="1923097"/>
        <a:ext cx="367761" cy="503163"/>
      </dsp:txXfrm>
    </dsp:sp>
    <dsp:sp modelId="{B700942B-F9D4-4D3E-8723-44C32EA2A22D}">
      <dsp:nvSpPr>
        <dsp:cNvPr id="0" name=""/>
        <dsp:cNvSpPr/>
      </dsp:nvSpPr>
      <dsp:spPr>
        <a:xfrm>
          <a:off x="7154037" y="3077527"/>
          <a:ext cx="668655" cy="668655"/>
        </a:xfrm>
        <a:prstGeom prst="downArrow">
          <a:avLst>
            <a:gd name="adj1" fmla="val 55000"/>
            <a:gd name="adj2" fmla="val 45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endParaRPr lang="en-IN" sz="3000" kern="1200"/>
        </a:p>
      </dsp:txBody>
      <dsp:txXfrm>
        <a:off x="7304484" y="3077527"/>
        <a:ext cx="367761" cy="503163"/>
      </dsp:txXfrm>
    </dsp:sp>
    <dsp:sp modelId="{FCA8D06B-BB61-40FE-9CE5-89107518EA8B}">
      <dsp:nvSpPr>
        <dsp:cNvPr id="0" name=""/>
        <dsp:cNvSpPr/>
      </dsp:nvSpPr>
      <dsp:spPr>
        <a:xfrm>
          <a:off x="7388964" y="4329851"/>
          <a:ext cx="668655" cy="668655"/>
        </a:xfrm>
        <a:prstGeom prst="downArrow">
          <a:avLst>
            <a:gd name="adj1" fmla="val 55000"/>
            <a:gd name="adj2" fmla="val 45000"/>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endParaRPr lang="en-IN" sz="3000" kern="1200"/>
        </a:p>
      </dsp:txBody>
      <dsp:txXfrm>
        <a:off x="7539411" y="4329851"/>
        <a:ext cx="367761" cy="503163"/>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4F0E47B-FD6E-4ECA-AF35-05241AA9527B}" type="datetimeFigureOut">
              <a:rPr lang="en-US" smtClean="0"/>
              <a:t>6/21/2023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036CCE7-E17D-44B1-BDE2-AF57C23F82B6}"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036CCE7-E17D-44B1-BDE2-AF57C23F82B6}" type="slidenum">
              <a:rPr lang="en-US" smtClean="0"/>
              <a:t>4</a:t>
            </a:fld>
            <a:endParaRPr lang="en-US"/>
          </a:p>
        </p:txBody>
      </p:sp>
    </p:spTree>
    <p:extLst>
      <p:ext uri="{BB962C8B-B14F-4D97-AF65-F5344CB8AC3E}">
        <p14:creationId xmlns:p14="http://schemas.microsoft.com/office/powerpoint/2010/main" val="6022963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036CCE7-E17D-44B1-BDE2-AF57C23F82B6}" type="slidenum">
              <a:rPr lang="en-US" smtClean="0"/>
              <a:t>17</a:t>
            </a:fld>
            <a:endParaRPr lang="en-US"/>
          </a:p>
        </p:txBody>
      </p:sp>
    </p:spTree>
    <p:extLst>
      <p:ext uri="{BB962C8B-B14F-4D97-AF65-F5344CB8AC3E}">
        <p14:creationId xmlns:p14="http://schemas.microsoft.com/office/powerpoint/2010/main" val="6653180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A7922DB-09FF-440F-B3BD-FA38D30B63BF}" type="datetime1">
              <a:rPr lang="en-US" smtClean="0"/>
              <a:t>6/21/2023</a:t>
            </a:fld>
            <a:endParaRPr lang="en-US"/>
          </a:p>
        </p:txBody>
      </p:sp>
      <p:sp>
        <p:nvSpPr>
          <p:cNvPr id="5" name="Footer Placeholder 4"/>
          <p:cNvSpPr>
            <a:spLocks noGrp="1"/>
          </p:cNvSpPr>
          <p:nvPr>
            <p:ph type="ftr" sz="quarter" idx="11"/>
          </p:nvPr>
        </p:nvSpPr>
        <p:spPr/>
        <p:txBody>
          <a:bodyPr/>
          <a:lstStyle/>
          <a:p>
            <a:r>
              <a:rPr lang="en-US"/>
              <a:t>Singular Value Decomposition - Data Compression</a:t>
            </a:r>
          </a:p>
        </p:txBody>
      </p:sp>
      <p:sp>
        <p:nvSpPr>
          <p:cNvPr id="6" name="Slide Number Placeholder 5"/>
          <p:cNvSpPr>
            <a:spLocks noGrp="1"/>
          </p:cNvSpPr>
          <p:nvPr>
            <p:ph type="sldNum" sz="quarter" idx="12"/>
          </p:nvPr>
        </p:nvSpPr>
        <p:spPr/>
        <p:txBody>
          <a:bodyPr/>
          <a:lstStyle/>
          <a:p>
            <a:fld id="{8BF3E370-2789-49B6-846F-918204C80FE0}"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FF1B50E-C601-47A6-8D7B-C3513675CE92}" type="datetime1">
              <a:rPr lang="en-US" smtClean="0"/>
              <a:t>6/21/2023</a:t>
            </a:fld>
            <a:endParaRPr lang="en-US"/>
          </a:p>
        </p:txBody>
      </p:sp>
      <p:sp>
        <p:nvSpPr>
          <p:cNvPr id="5" name="Footer Placeholder 4"/>
          <p:cNvSpPr>
            <a:spLocks noGrp="1"/>
          </p:cNvSpPr>
          <p:nvPr>
            <p:ph type="ftr" sz="quarter" idx="11"/>
          </p:nvPr>
        </p:nvSpPr>
        <p:spPr/>
        <p:txBody>
          <a:bodyPr/>
          <a:lstStyle/>
          <a:p>
            <a:r>
              <a:rPr lang="en-US"/>
              <a:t>Singular Value Decomposition - Data Compression</a:t>
            </a:r>
          </a:p>
        </p:txBody>
      </p:sp>
      <p:sp>
        <p:nvSpPr>
          <p:cNvPr id="6" name="Slide Number Placeholder 5"/>
          <p:cNvSpPr>
            <a:spLocks noGrp="1"/>
          </p:cNvSpPr>
          <p:nvPr>
            <p:ph type="sldNum" sz="quarter" idx="12"/>
          </p:nvPr>
        </p:nvSpPr>
        <p:spPr/>
        <p:txBody>
          <a:bodyPr/>
          <a:lstStyle/>
          <a:p>
            <a:fld id="{8BF3E370-2789-49B6-846F-918204C80FE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1FD778B-5070-43AE-9779-65E1600532AF}" type="datetime1">
              <a:rPr lang="en-US" smtClean="0"/>
              <a:t>6/21/2023</a:t>
            </a:fld>
            <a:endParaRPr lang="en-US"/>
          </a:p>
        </p:txBody>
      </p:sp>
      <p:sp>
        <p:nvSpPr>
          <p:cNvPr id="5" name="Footer Placeholder 4"/>
          <p:cNvSpPr>
            <a:spLocks noGrp="1"/>
          </p:cNvSpPr>
          <p:nvPr>
            <p:ph type="ftr" sz="quarter" idx="11"/>
          </p:nvPr>
        </p:nvSpPr>
        <p:spPr/>
        <p:txBody>
          <a:bodyPr/>
          <a:lstStyle/>
          <a:p>
            <a:r>
              <a:rPr lang="en-US"/>
              <a:t>Singular Value Decomposition - Data Compression</a:t>
            </a:r>
          </a:p>
        </p:txBody>
      </p:sp>
      <p:sp>
        <p:nvSpPr>
          <p:cNvPr id="6" name="Slide Number Placeholder 5"/>
          <p:cNvSpPr>
            <a:spLocks noGrp="1"/>
          </p:cNvSpPr>
          <p:nvPr>
            <p:ph type="sldNum" sz="quarter" idx="12"/>
          </p:nvPr>
        </p:nvSpPr>
        <p:spPr/>
        <p:txBody>
          <a:bodyPr/>
          <a:lstStyle/>
          <a:p>
            <a:fld id="{8BF3E370-2789-49B6-846F-918204C80FE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2EB529E-7DBD-45BE-A797-B7DB4D7B4C9B}" type="datetime1">
              <a:rPr lang="en-US" smtClean="0"/>
              <a:t>6/21/2023</a:t>
            </a:fld>
            <a:endParaRPr lang="en-US"/>
          </a:p>
        </p:txBody>
      </p:sp>
      <p:sp>
        <p:nvSpPr>
          <p:cNvPr id="5" name="Footer Placeholder 4"/>
          <p:cNvSpPr>
            <a:spLocks noGrp="1"/>
          </p:cNvSpPr>
          <p:nvPr>
            <p:ph type="ftr" sz="quarter" idx="11"/>
          </p:nvPr>
        </p:nvSpPr>
        <p:spPr/>
        <p:txBody>
          <a:bodyPr/>
          <a:lstStyle/>
          <a:p>
            <a:r>
              <a:rPr lang="en-US"/>
              <a:t>Singular Value Decomposition - Data Compression</a:t>
            </a:r>
          </a:p>
        </p:txBody>
      </p:sp>
      <p:sp>
        <p:nvSpPr>
          <p:cNvPr id="6" name="Slide Number Placeholder 5"/>
          <p:cNvSpPr>
            <a:spLocks noGrp="1"/>
          </p:cNvSpPr>
          <p:nvPr>
            <p:ph type="sldNum" sz="quarter" idx="12"/>
          </p:nvPr>
        </p:nvSpPr>
        <p:spPr/>
        <p:txBody>
          <a:bodyPr/>
          <a:lstStyle/>
          <a:p>
            <a:fld id="{8BF3E370-2789-49B6-846F-918204C80FE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8C179D-57D9-4386-AA2D-743E53F42CB7}" type="datetime1">
              <a:rPr lang="en-US" smtClean="0"/>
              <a:t>6/21/2023</a:t>
            </a:fld>
            <a:endParaRPr lang="en-US"/>
          </a:p>
        </p:txBody>
      </p:sp>
      <p:sp>
        <p:nvSpPr>
          <p:cNvPr id="5" name="Footer Placeholder 4"/>
          <p:cNvSpPr>
            <a:spLocks noGrp="1"/>
          </p:cNvSpPr>
          <p:nvPr>
            <p:ph type="ftr" sz="quarter" idx="11"/>
          </p:nvPr>
        </p:nvSpPr>
        <p:spPr/>
        <p:txBody>
          <a:bodyPr/>
          <a:lstStyle/>
          <a:p>
            <a:r>
              <a:rPr lang="en-US"/>
              <a:t>Singular Value Decomposition - Data Compression</a:t>
            </a:r>
          </a:p>
        </p:txBody>
      </p:sp>
      <p:sp>
        <p:nvSpPr>
          <p:cNvPr id="6" name="Slide Number Placeholder 5"/>
          <p:cNvSpPr>
            <a:spLocks noGrp="1"/>
          </p:cNvSpPr>
          <p:nvPr>
            <p:ph type="sldNum" sz="quarter" idx="12"/>
          </p:nvPr>
        </p:nvSpPr>
        <p:spPr/>
        <p:txBody>
          <a:bodyPr/>
          <a:lstStyle/>
          <a:p>
            <a:fld id="{8BF3E370-2789-49B6-846F-918204C80FE0}"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47204F-BC7D-4D94-A23B-E8DED32926BC}" type="datetime1">
              <a:rPr lang="en-US" smtClean="0"/>
              <a:t>6/21/2023</a:t>
            </a:fld>
            <a:endParaRPr lang="en-US"/>
          </a:p>
        </p:txBody>
      </p:sp>
      <p:sp>
        <p:nvSpPr>
          <p:cNvPr id="6" name="Footer Placeholder 5"/>
          <p:cNvSpPr>
            <a:spLocks noGrp="1"/>
          </p:cNvSpPr>
          <p:nvPr>
            <p:ph type="ftr" sz="quarter" idx="11"/>
          </p:nvPr>
        </p:nvSpPr>
        <p:spPr/>
        <p:txBody>
          <a:bodyPr/>
          <a:lstStyle/>
          <a:p>
            <a:r>
              <a:rPr lang="en-US"/>
              <a:t>Singular Value Decomposition - Data Compression</a:t>
            </a:r>
          </a:p>
        </p:txBody>
      </p:sp>
      <p:sp>
        <p:nvSpPr>
          <p:cNvPr id="7" name="Slide Number Placeholder 6"/>
          <p:cNvSpPr>
            <a:spLocks noGrp="1"/>
          </p:cNvSpPr>
          <p:nvPr>
            <p:ph type="sldNum" sz="quarter" idx="12"/>
          </p:nvPr>
        </p:nvSpPr>
        <p:spPr/>
        <p:txBody>
          <a:bodyPr/>
          <a:lstStyle/>
          <a:p>
            <a:fld id="{8BF3E370-2789-49B6-846F-918204C80FE0}"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BDA4097-ED24-4BAD-83A4-E25B5FB187F3}" type="datetime1">
              <a:rPr lang="en-US" smtClean="0"/>
              <a:t>6/21/2023</a:t>
            </a:fld>
            <a:endParaRPr lang="en-US"/>
          </a:p>
        </p:txBody>
      </p:sp>
      <p:sp>
        <p:nvSpPr>
          <p:cNvPr id="8" name="Footer Placeholder 7"/>
          <p:cNvSpPr>
            <a:spLocks noGrp="1"/>
          </p:cNvSpPr>
          <p:nvPr>
            <p:ph type="ftr" sz="quarter" idx="11"/>
          </p:nvPr>
        </p:nvSpPr>
        <p:spPr/>
        <p:txBody>
          <a:bodyPr/>
          <a:lstStyle/>
          <a:p>
            <a:r>
              <a:rPr lang="en-US"/>
              <a:t>Singular Value Decomposition - Data Compression</a:t>
            </a:r>
          </a:p>
        </p:txBody>
      </p:sp>
      <p:sp>
        <p:nvSpPr>
          <p:cNvPr id="9" name="Slide Number Placeholder 8"/>
          <p:cNvSpPr>
            <a:spLocks noGrp="1"/>
          </p:cNvSpPr>
          <p:nvPr>
            <p:ph type="sldNum" sz="quarter" idx="12"/>
          </p:nvPr>
        </p:nvSpPr>
        <p:spPr/>
        <p:txBody>
          <a:bodyPr/>
          <a:lstStyle/>
          <a:p>
            <a:fld id="{8BF3E370-2789-49B6-846F-918204C80FE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3B98723-9488-4CC0-A264-7F5EF298F817}" type="datetime1">
              <a:rPr lang="en-US" smtClean="0"/>
              <a:t>6/21/2023</a:t>
            </a:fld>
            <a:endParaRPr lang="en-US"/>
          </a:p>
        </p:txBody>
      </p:sp>
      <p:sp>
        <p:nvSpPr>
          <p:cNvPr id="4" name="Footer Placeholder 3"/>
          <p:cNvSpPr>
            <a:spLocks noGrp="1"/>
          </p:cNvSpPr>
          <p:nvPr>
            <p:ph type="ftr" sz="quarter" idx="11"/>
          </p:nvPr>
        </p:nvSpPr>
        <p:spPr/>
        <p:txBody>
          <a:bodyPr/>
          <a:lstStyle/>
          <a:p>
            <a:r>
              <a:rPr lang="en-US"/>
              <a:t>Singular Value Decomposition - Data Compression</a:t>
            </a:r>
          </a:p>
        </p:txBody>
      </p:sp>
      <p:sp>
        <p:nvSpPr>
          <p:cNvPr id="5" name="Slide Number Placeholder 4"/>
          <p:cNvSpPr>
            <a:spLocks noGrp="1"/>
          </p:cNvSpPr>
          <p:nvPr>
            <p:ph type="sldNum" sz="quarter" idx="12"/>
          </p:nvPr>
        </p:nvSpPr>
        <p:spPr/>
        <p:txBody>
          <a:bodyPr/>
          <a:lstStyle/>
          <a:p>
            <a:fld id="{8BF3E370-2789-49B6-846F-918204C80FE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900E16-FA3B-4A8F-B50E-5BF765CB14B3}" type="datetime1">
              <a:rPr lang="en-US" smtClean="0"/>
              <a:t>6/21/2023</a:t>
            </a:fld>
            <a:endParaRPr lang="en-US"/>
          </a:p>
        </p:txBody>
      </p:sp>
      <p:sp>
        <p:nvSpPr>
          <p:cNvPr id="3" name="Footer Placeholder 2"/>
          <p:cNvSpPr>
            <a:spLocks noGrp="1"/>
          </p:cNvSpPr>
          <p:nvPr>
            <p:ph type="ftr" sz="quarter" idx="11"/>
          </p:nvPr>
        </p:nvSpPr>
        <p:spPr/>
        <p:txBody>
          <a:bodyPr/>
          <a:lstStyle/>
          <a:p>
            <a:r>
              <a:rPr lang="en-US"/>
              <a:t>Singular Value Decomposition - Data Compression</a:t>
            </a:r>
          </a:p>
        </p:txBody>
      </p:sp>
      <p:sp>
        <p:nvSpPr>
          <p:cNvPr id="4" name="Slide Number Placeholder 3"/>
          <p:cNvSpPr>
            <a:spLocks noGrp="1"/>
          </p:cNvSpPr>
          <p:nvPr>
            <p:ph type="sldNum" sz="quarter" idx="12"/>
          </p:nvPr>
        </p:nvSpPr>
        <p:spPr/>
        <p:txBody>
          <a:bodyPr/>
          <a:lstStyle/>
          <a:p>
            <a:fld id="{8BF3E370-2789-49B6-846F-918204C80FE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E010FD-8E0B-4C13-A5AD-08508B4A90E2}" type="datetime1">
              <a:rPr lang="en-US" smtClean="0"/>
              <a:t>6/21/2023</a:t>
            </a:fld>
            <a:endParaRPr lang="en-US"/>
          </a:p>
        </p:txBody>
      </p:sp>
      <p:sp>
        <p:nvSpPr>
          <p:cNvPr id="6" name="Footer Placeholder 5"/>
          <p:cNvSpPr>
            <a:spLocks noGrp="1"/>
          </p:cNvSpPr>
          <p:nvPr>
            <p:ph type="ftr" sz="quarter" idx="11"/>
          </p:nvPr>
        </p:nvSpPr>
        <p:spPr/>
        <p:txBody>
          <a:bodyPr/>
          <a:lstStyle/>
          <a:p>
            <a:r>
              <a:rPr lang="en-US"/>
              <a:t>Singular Value Decomposition - Data Compression</a:t>
            </a:r>
          </a:p>
        </p:txBody>
      </p:sp>
      <p:sp>
        <p:nvSpPr>
          <p:cNvPr id="7" name="Slide Number Placeholder 6"/>
          <p:cNvSpPr>
            <a:spLocks noGrp="1"/>
          </p:cNvSpPr>
          <p:nvPr>
            <p:ph type="sldNum" sz="quarter" idx="12"/>
          </p:nvPr>
        </p:nvSpPr>
        <p:spPr/>
        <p:txBody>
          <a:bodyPr/>
          <a:lstStyle/>
          <a:p>
            <a:fld id="{8BF3E370-2789-49B6-846F-918204C80FE0}"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D2DC565-CEAB-46BA-B176-1C2C9E35F0BA}" type="datetime1">
              <a:rPr lang="en-US" smtClean="0"/>
              <a:t>6/21/2023</a:t>
            </a:fld>
            <a:endParaRPr lang="en-US"/>
          </a:p>
        </p:txBody>
      </p:sp>
      <p:sp>
        <p:nvSpPr>
          <p:cNvPr id="6" name="Footer Placeholder 5"/>
          <p:cNvSpPr>
            <a:spLocks noGrp="1"/>
          </p:cNvSpPr>
          <p:nvPr>
            <p:ph type="ftr" sz="quarter" idx="11"/>
          </p:nvPr>
        </p:nvSpPr>
        <p:spPr/>
        <p:txBody>
          <a:bodyPr/>
          <a:lstStyle/>
          <a:p>
            <a:r>
              <a:rPr lang="en-US"/>
              <a:t>Singular Value Decomposition - Data Compression</a:t>
            </a:r>
          </a:p>
        </p:txBody>
      </p:sp>
      <p:sp>
        <p:nvSpPr>
          <p:cNvPr id="7" name="Slide Number Placeholder 6"/>
          <p:cNvSpPr>
            <a:spLocks noGrp="1"/>
          </p:cNvSpPr>
          <p:nvPr>
            <p:ph type="sldNum" sz="quarter" idx="12"/>
          </p:nvPr>
        </p:nvSpPr>
        <p:spPr/>
        <p:txBody>
          <a:bodyPr/>
          <a:lstStyle/>
          <a:p>
            <a:fld id="{8BF3E370-2789-49B6-846F-918204C80FE0}"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BD48A4-5AE3-47A1-9B94-27CC121FBC00}" type="datetime1">
              <a:rPr lang="en-US" smtClean="0"/>
              <a:t>6/21/2023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Singular Value Decomposition - Data Compression</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F3E370-2789-49B6-846F-918204C80FE0}"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C42E0-F4B1-4432-9354-3879DE6AD8DF}"/>
              </a:ext>
            </a:extLst>
          </p:cNvPr>
          <p:cNvSpPr>
            <a:spLocks noGrp="1"/>
          </p:cNvSpPr>
          <p:nvPr>
            <p:ph type="ctrTitle"/>
          </p:nvPr>
        </p:nvSpPr>
        <p:spPr>
          <a:xfrm>
            <a:off x="304800" y="1594449"/>
            <a:ext cx="8534400" cy="1470025"/>
          </a:xfrm>
        </p:spPr>
        <p:txBody>
          <a:bodyPr>
            <a:normAutofit/>
          </a:bodyPr>
          <a:lstStyle/>
          <a:p>
            <a:r>
              <a:rPr lang="en-US" b="1" dirty="0"/>
              <a:t>SINGULAR VALUE DECOMPOSITION</a:t>
            </a:r>
            <a:br>
              <a:rPr lang="en-US" b="1" dirty="0"/>
            </a:br>
            <a:r>
              <a:rPr lang="en-US" b="1" dirty="0"/>
              <a:t>- </a:t>
            </a:r>
            <a:r>
              <a:rPr lang="en-US" sz="2800" b="1" dirty="0">
                <a:solidFill>
                  <a:srgbClr val="FF0000"/>
                </a:solidFill>
              </a:rPr>
              <a:t>DATA COMPRESSION</a:t>
            </a:r>
            <a:endParaRPr lang="en-IN" sz="2800" b="1" dirty="0">
              <a:solidFill>
                <a:srgbClr val="FF0000"/>
              </a:solidFill>
            </a:endParaRPr>
          </a:p>
        </p:txBody>
      </p:sp>
      <p:sp>
        <p:nvSpPr>
          <p:cNvPr id="3" name="Subtitle 2">
            <a:extLst>
              <a:ext uri="{FF2B5EF4-FFF2-40B4-BE49-F238E27FC236}">
                <a16:creationId xmlns:a16="http://schemas.microsoft.com/office/drawing/2014/main" id="{3CF89097-7DA8-4A04-A3F7-74DBE5F6D13D}"/>
              </a:ext>
            </a:extLst>
          </p:cNvPr>
          <p:cNvSpPr>
            <a:spLocks noGrp="1"/>
          </p:cNvSpPr>
          <p:nvPr>
            <p:ph type="subTitle" idx="1"/>
          </p:nvPr>
        </p:nvSpPr>
        <p:spPr>
          <a:xfrm>
            <a:off x="3733800" y="3602038"/>
            <a:ext cx="5410200" cy="1655762"/>
          </a:xfrm>
        </p:spPr>
        <p:txBody>
          <a:bodyPr>
            <a:normAutofit lnSpcReduction="10000"/>
          </a:bodyPr>
          <a:lstStyle/>
          <a:p>
            <a:r>
              <a:rPr lang="en-US" dirty="0"/>
              <a:t>N. THAMPIRAJ</a:t>
            </a:r>
          </a:p>
          <a:p>
            <a:r>
              <a:rPr lang="en-US" dirty="0"/>
              <a:t>RESEARCH SCHOLAR</a:t>
            </a:r>
          </a:p>
          <a:p>
            <a:pPr algn="l"/>
            <a:r>
              <a:rPr lang="en-US" dirty="0"/>
              <a:t>PSG COLLEGE OF TECHNOLOGY</a:t>
            </a:r>
            <a:endParaRPr lang="en-IN" dirty="0"/>
          </a:p>
        </p:txBody>
      </p:sp>
      <p:sp>
        <p:nvSpPr>
          <p:cNvPr id="4" name="Date Placeholder 3">
            <a:extLst>
              <a:ext uri="{FF2B5EF4-FFF2-40B4-BE49-F238E27FC236}">
                <a16:creationId xmlns:a16="http://schemas.microsoft.com/office/drawing/2014/main" id="{E76FABA0-85A1-4E8B-BAA3-C9367D2B2524}"/>
              </a:ext>
            </a:extLst>
          </p:cNvPr>
          <p:cNvSpPr>
            <a:spLocks noGrp="1"/>
          </p:cNvSpPr>
          <p:nvPr>
            <p:ph type="dt" sz="half" idx="10"/>
          </p:nvPr>
        </p:nvSpPr>
        <p:spPr/>
        <p:txBody>
          <a:bodyPr/>
          <a:lstStyle/>
          <a:p>
            <a:fld id="{D56125AD-6C52-4333-9E83-D6DFA289E619}" type="datetime1">
              <a:rPr lang="en-US" smtClean="0"/>
              <a:t>6/21/2023</a:t>
            </a:fld>
            <a:endParaRPr lang="en-US"/>
          </a:p>
        </p:txBody>
      </p:sp>
      <p:sp>
        <p:nvSpPr>
          <p:cNvPr id="5" name="Footer Placeholder 4">
            <a:extLst>
              <a:ext uri="{FF2B5EF4-FFF2-40B4-BE49-F238E27FC236}">
                <a16:creationId xmlns:a16="http://schemas.microsoft.com/office/drawing/2014/main" id="{33E12691-E62F-4FF6-A794-CD1890A41620}"/>
              </a:ext>
            </a:extLst>
          </p:cNvPr>
          <p:cNvSpPr>
            <a:spLocks noGrp="1"/>
          </p:cNvSpPr>
          <p:nvPr>
            <p:ph type="ftr" sz="quarter" idx="11"/>
          </p:nvPr>
        </p:nvSpPr>
        <p:spPr/>
        <p:txBody>
          <a:bodyPr/>
          <a:lstStyle/>
          <a:p>
            <a:r>
              <a:rPr lang="en-US"/>
              <a:t>Singular Value Decomposition - Data Compression</a:t>
            </a:r>
          </a:p>
        </p:txBody>
      </p:sp>
      <p:sp>
        <p:nvSpPr>
          <p:cNvPr id="6" name="Slide Number Placeholder 5">
            <a:extLst>
              <a:ext uri="{FF2B5EF4-FFF2-40B4-BE49-F238E27FC236}">
                <a16:creationId xmlns:a16="http://schemas.microsoft.com/office/drawing/2014/main" id="{54FAA541-D665-4164-85FA-31E9B90F4046}"/>
              </a:ext>
            </a:extLst>
          </p:cNvPr>
          <p:cNvSpPr>
            <a:spLocks noGrp="1"/>
          </p:cNvSpPr>
          <p:nvPr>
            <p:ph type="sldNum" sz="quarter" idx="12"/>
          </p:nvPr>
        </p:nvSpPr>
        <p:spPr/>
        <p:txBody>
          <a:bodyPr/>
          <a:lstStyle/>
          <a:p>
            <a:fld id="{8BF3E370-2789-49B6-846F-918204C80FE0}" type="slidenum">
              <a:rPr lang="en-US" smtClean="0"/>
              <a:t>1</a:t>
            </a:fld>
            <a:endParaRPr lang="en-US"/>
          </a:p>
        </p:txBody>
      </p:sp>
    </p:spTree>
    <p:extLst>
      <p:ext uri="{BB962C8B-B14F-4D97-AF65-F5344CB8AC3E}">
        <p14:creationId xmlns:p14="http://schemas.microsoft.com/office/powerpoint/2010/main" val="17261174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3F631-AF28-4D63-AD6B-3181B6B44EC9}"/>
              </a:ext>
            </a:extLst>
          </p:cNvPr>
          <p:cNvSpPr>
            <a:spLocks noGrp="1"/>
          </p:cNvSpPr>
          <p:nvPr>
            <p:ph type="title"/>
          </p:nvPr>
        </p:nvSpPr>
        <p:spPr/>
        <p:txBody>
          <a:bodyPr/>
          <a:lstStyle/>
          <a:p>
            <a:r>
              <a:rPr lang="en-US" b="1" dirty="0">
                <a:latin typeface="+mn-lt"/>
              </a:rPr>
              <a:t>Image Compression Techniques</a:t>
            </a:r>
            <a:endParaRPr lang="en-IN" b="1" dirty="0">
              <a:latin typeface="+mn-lt"/>
            </a:endParaRPr>
          </a:p>
        </p:txBody>
      </p:sp>
      <p:sp>
        <p:nvSpPr>
          <p:cNvPr id="3" name="Content Placeholder 2">
            <a:extLst>
              <a:ext uri="{FF2B5EF4-FFF2-40B4-BE49-F238E27FC236}">
                <a16:creationId xmlns:a16="http://schemas.microsoft.com/office/drawing/2014/main" id="{F166F120-85CE-410D-96AC-1DD6185935B7}"/>
              </a:ext>
            </a:extLst>
          </p:cNvPr>
          <p:cNvSpPr>
            <a:spLocks noGrp="1"/>
          </p:cNvSpPr>
          <p:nvPr>
            <p:ph idx="1"/>
          </p:nvPr>
        </p:nvSpPr>
        <p:spPr>
          <a:xfrm>
            <a:off x="457200" y="1600200"/>
            <a:ext cx="8305800" cy="4800600"/>
          </a:xfrm>
        </p:spPr>
        <p:txBody>
          <a:bodyPr>
            <a:normAutofit fontScale="92500"/>
          </a:bodyPr>
          <a:lstStyle/>
          <a:p>
            <a:pPr marL="0" indent="0" algn="just">
              <a:lnSpc>
                <a:spcPct val="150000"/>
              </a:lnSpc>
              <a:buNone/>
            </a:pPr>
            <a:r>
              <a:rPr lang="en-US" dirty="0"/>
              <a:t>The following techniques are used for image compression.</a:t>
            </a:r>
          </a:p>
          <a:p>
            <a:pPr lvl="1" algn="just">
              <a:lnSpc>
                <a:spcPct val="150000"/>
              </a:lnSpc>
              <a:buFont typeface="Wingdings" panose="05000000000000000000" pitchFamily="2" charset="2"/>
              <a:buChar char="Ø"/>
            </a:pPr>
            <a:r>
              <a:rPr lang="en-US" dirty="0"/>
              <a:t>Discrete Cosine Transform (DCT)</a:t>
            </a:r>
          </a:p>
          <a:p>
            <a:pPr lvl="1" algn="just">
              <a:lnSpc>
                <a:spcPct val="150000"/>
              </a:lnSpc>
              <a:buFont typeface="Wingdings" panose="05000000000000000000" pitchFamily="2" charset="2"/>
              <a:buChar char="Ø"/>
            </a:pPr>
            <a:r>
              <a:rPr lang="en-US" dirty="0"/>
              <a:t>Discrete Wavelet Transform (DWT)</a:t>
            </a:r>
          </a:p>
          <a:p>
            <a:pPr lvl="1" algn="just">
              <a:lnSpc>
                <a:spcPct val="150000"/>
              </a:lnSpc>
              <a:buFont typeface="Wingdings" panose="05000000000000000000" pitchFamily="2" charset="2"/>
              <a:buChar char="Ø"/>
            </a:pPr>
            <a:r>
              <a:rPr lang="en-US" dirty="0">
                <a:solidFill>
                  <a:srgbClr val="FF0000"/>
                </a:solidFill>
              </a:rPr>
              <a:t>Singular Value Decomposition (SVD)</a:t>
            </a:r>
          </a:p>
          <a:p>
            <a:pPr lvl="1" algn="just">
              <a:lnSpc>
                <a:spcPct val="150000"/>
              </a:lnSpc>
              <a:buFont typeface="Wingdings" panose="05000000000000000000" pitchFamily="2" charset="2"/>
              <a:buChar char="Ø"/>
            </a:pPr>
            <a:r>
              <a:rPr lang="en-US" dirty="0"/>
              <a:t>Principal Component Analysis (PCA)</a:t>
            </a:r>
          </a:p>
          <a:p>
            <a:pPr lvl="1" algn="just">
              <a:lnSpc>
                <a:spcPct val="150000"/>
              </a:lnSpc>
              <a:buFont typeface="Wingdings" panose="05000000000000000000" pitchFamily="2" charset="2"/>
              <a:buChar char="Ø"/>
            </a:pPr>
            <a:r>
              <a:rPr lang="en-US" dirty="0"/>
              <a:t>Support Vector Machine (SVM)  </a:t>
            </a:r>
            <a:endParaRPr lang="en-IN" dirty="0"/>
          </a:p>
        </p:txBody>
      </p:sp>
      <p:sp>
        <p:nvSpPr>
          <p:cNvPr id="4" name="Date Placeholder 3">
            <a:extLst>
              <a:ext uri="{FF2B5EF4-FFF2-40B4-BE49-F238E27FC236}">
                <a16:creationId xmlns:a16="http://schemas.microsoft.com/office/drawing/2014/main" id="{5EBC6CE8-5332-4D1B-A418-69A0C8350AC8}"/>
              </a:ext>
            </a:extLst>
          </p:cNvPr>
          <p:cNvSpPr>
            <a:spLocks noGrp="1"/>
          </p:cNvSpPr>
          <p:nvPr>
            <p:ph type="dt" sz="half" idx="10"/>
          </p:nvPr>
        </p:nvSpPr>
        <p:spPr/>
        <p:txBody>
          <a:bodyPr/>
          <a:lstStyle/>
          <a:p>
            <a:fld id="{B1A4D57C-3EAB-401E-A6B9-152032820B12}" type="datetime1">
              <a:rPr lang="en-US" smtClean="0"/>
              <a:t>6/21/2023</a:t>
            </a:fld>
            <a:endParaRPr lang="en-US"/>
          </a:p>
        </p:txBody>
      </p:sp>
      <p:sp>
        <p:nvSpPr>
          <p:cNvPr id="5" name="Footer Placeholder 4">
            <a:extLst>
              <a:ext uri="{FF2B5EF4-FFF2-40B4-BE49-F238E27FC236}">
                <a16:creationId xmlns:a16="http://schemas.microsoft.com/office/drawing/2014/main" id="{BF17ABE0-AA53-43B5-9BE1-C94B8B1BE9B6}"/>
              </a:ext>
            </a:extLst>
          </p:cNvPr>
          <p:cNvSpPr>
            <a:spLocks noGrp="1"/>
          </p:cNvSpPr>
          <p:nvPr>
            <p:ph type="ftr" sz="quarter" idx="11"/>
          </p:nvPr>
        </p:nvSpPr>
        <p:spPr/>
        <p:txBody>
          <a:bodyPr/>
          <a:lstStyle/>
          <a:p>
            <a:r>
              <a:rPr lang="en-US"/>
              <a:t>Singular Value Decomposition - Data Compression</a:t>
            </a:r>
          </a:p>
        </p:txBody>
      </p:sp>
      <p:sp>
        <p:nvSpPr>
          <p:cNvPr id="6" name="Slide Number Placeholder 5">
            <a:extLst>
              <a:ext uri="{FF2B5EF4-FFF2-40B4-BE49-F238E27FC236}">
                <a16:creationId xmlns:a16="http://schemas.microsoft.com/office/drawing/2014/main" id="{2C53323A-5791-418C-91C2-F5A54DE5E4A5}"/>
              </a:ext>
            </a:extLst>
          </p:cNvPr>
          <p:cNvSpPr>
            <a:spLocks noGrp="1"/>
          </p:cNvSpPr>
          <p:nvPr>
            <p:ph type="sldNum" sz="quarter" idx="12"/>
          </p:nvPr>
        </p:nvSpPr>
        <p:spPr/>
        <p:txBody>
          <a:bodyPr/>
          <a:lstStyle/>
          <a:p>
            <a:fld id="{8BF3E370-2789-49B6-846F-918204C80FE0}" type="slidenum">
              <a:rPr lang="en-US" smtClean="0"/>
              <a:t>10</a:t>
            </a:fld>
            <a:endParaRPr lang="en-US"/>
          </a:p>
        </p:txBody>
      </p:sp>
    </p:spTree>
    <p:extLst>
      <p:ext uri="{BB962C8B-B14F-4D97-AF65-F5344CB8AC3E}">
        <p14:creationId xmlns:p14="http://schemas.microsoft.com/office/powerpoint/2010/main" val="12260580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685800"/>
            <a:ext cx="8382000" cy="5440363"/>
          </a:xfrm>
        </p:spPr>
        <p:txBody>
          <a:bodyPr/>
          <a:lstStyle/>
          <a:p>
            <a:pPr algn="just">
              <a:buNone/>
            </a:pPr>
            <a:r>
              <a:rPr lang="en-US" b="1" dirty="0">
                <a:latin typeface="+mn-lt"/>
              </a:rPr>
              <a:t>		   </a:t>
            </a:r>
            <a:r>
              <a:rPr lang="en-US" sz="3400" b="1" dirty="0">
                <a:latin typeface="+mn-lt"/>
              </a:rPr>
              <a:t>Singular Value Decomposition (SVD)</a:t>
            </a:r>
            <a:endParaRPr lang="en-US" sz="3400" b="1" dirty="0"/>
          </a:p>
          <a:p>
            <a:pPr algn="just">
              <a:buNone/>
            </a:pPr>
            <a:endParaRPr lang="en-US" b="1" dirty="0"/>
          </a:p>
          <a:p>
            <a:pPr algn="just">
              <a:lnSpc>
                <a:spcPct val="150000"/>
              </a:lnSpc>
              <a:buNone/>
            </a:pPr>
            <a:r>
              <a:rPr lang="en-US" b="1" dirty="0"/>
              <a:t>		</a:t>
            </a:r>
            <a:r>
              <a:rPr lang="en-US" dirty="0"/>
              <a:t>Singular Value Decomposition</a:t>
            </a:r>
            <a:r>
              <a:rPr lang="en-US" b="1" dirty="0"/>
              <a:t> </a:t>
            </a:r>
            <a:r>
              <a:rPr lang="en-US" dirty="0"/>
              <a:t>is a matrix factorization technique used to decompose a matrix into three constituent parts, namely the left singular vectors, right singular vectors, and singular values.</a:t>
            </a:r>
          </a:p>
        </p:txBody>
      </p:sp>
      <p:sp>
        <p:nvSpPr>
          <p:cNvPr id="2" name="Date Placeholder 1">
            <a:extLst>
              <a:ext uri="{FF2B5EF4-FFF2-40B4-BE49-F238E27FC236}">
                <a16:creationId xmlns:a16="http://schemas.microsoft.com/office/drawing/2014/main" id="{78A3466A-B8F9-4470-A285-04235660ACDB}"/>
              </a:ext>
            </a:extLst>
          </p:cNvPr>
          <p:cNvSpPr>
            <a:spLocks noGrp="1"/>
          </p:cNvSpPr>
          <p:nvPr>
            <p:ph type="dt" sz="half" idx="10"/>
          </p:nvPr>
        </p:nvSpPr>
        <p:spPr/>
        <p:txBody>
          <a:bodyPr/>
          <a:lstStyle/>
          <a:p>
            <a:fld id="{C5409F7E-2DDE-4909-9493-03FB0719D785}" type="datetime1">
              <a:rPr lang="en-US" smtClean="0"/>
              <a:t>6/21/2023</a:t>
            </a:fld>
            <a:endParaRPr lang="en-US"/>
          </a:p>
        </p:txBody>
      </p:sp>
      <p:sp>
        <p:nvSpPr>
          <p:cNvPr id="4" name="Footer Placeholder 3">
            <a:extLst>
              <a:ext uri="{FF2B5EF4-FFF2-40B4-BE49-F238E27FC236}">
                <a16:creationId xmlns:a16="http://schemas.microsoft.com/office/drawing/2014/main" id="{8AF4B7EE-624E-412E-8775-9CD96321013F}"/>
              </a:ext>
            </a:extLst>
          </p:cNvPr>
          <p:cNvSpPr>
            <a:spLocks noGrp="1"/>
          </p:cNvSpPr>
          <p:nvPr>
            <p:ph type="ftr" sz="quarter" idx="11"/>
          </p:nvPr>
        </p:nvSpPr>
        <p:spPr/>
        <p:txBody>
          <a:bodyPr/>
          <a:lstStyle/>
          <a:p>
            <a:r>
              <a:rPr lang="en-US"/>
              <a:t>Singular Value Decomposition - Data Compression</a:t>
            </a:r>
          </a:p>
        </p:txBody>
      </p:sp>
      <p:sp>
        <p:nvSpPr>
          <p:cNvPr id="5" name="Slide Number Placeholder 4">
            <a:extLst>
              <a:ext uri="{FF2B5EF4-FFF2-40B4-BE49-F238E27FC236}">
                <a16:creationId xmlns:a16="http://schemas.microsoft.com/office/drawing/2014/main" id="{D13416B1-010F-43A0-98A3-5965E0B41C52}"/>
              </a:ext>
            </a:extLst>
          </p:cNvPr>
          <p:cNvSpPr>
            <a:spLocks noGrp="1"/>
          </p:cNvSpPr>
          <p:nvPr>
            <p:ph type="sldNum" sz="quarter" idx="12"/>
          </p:nvPr>
        </p:nvSpPr>
        <p:spPr/>
        <p:txBody>
          <a:bodyPr/>
          <a:lstStyle/>
          <a:p>
            <a:fld id="{8BF3E370-2789-49B6-846F-918204C80FE0}" type="slidenum">
              <a:rPr lang="en-US" smtClean="0"/>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a:latin typeface="+mn-lt"/>
              </a:rPr>
              <a:t>Singular Values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381000" y="1390264"/>
                <a:ext cx="8382000" cy="5086736"/>
              </a:xfrm>
            </p:spPr>
            <p:txBody>
              <a:bodyPr>
                <a:noAutofit/>
              </a:bodyPr>
              <a:lstStyle/>
              <a:p>
                <a:pPr algn="just">
                  <a:lnSpc>
                    <a:spcPct val="150000"/>
                  </a:lnSpc>
                </a:pPr>
                <a:r>
                  <a:rPr lang="en-US" sz="3000" dirty="0"/>
                  <a:t>The singular values of A are the square roots of the eigenvalues of  </a:t>
                </a:r>
                <a14:m>
                  <m:oMath xmlns:m="http://schemas.openxmlformats.org/officeDocument/2006/math">
                    <m:sSup>
                      <m:sSupPr>
                        <m:ctrlPr>
                          <a:rPr lang="en-US" sz="3000" i="1" smtClean="0">
                            <a:latin typeface="Cambria Math" panose="02040503050406030204" pitchFamily="18" charset="0"/>
                          </a:rPr>
                        </m:ctrlPr>
                      </m:sSupPr>
                      <m:e>
                        <m:r>
                          <a:rPr lang="en-US" sz="3000" b="0" i="1" smtClean="0">
                            <a:latin typeface="Cambria Math" panose="02040503050406030204" pitchFamily="18" charset="0"/>
                          </a:rPr>
                          <m:t>𝐴</m:t>
                        </m:r>
                      </m:e>
                      <m:sup>
                        <m:r>
                          <a:rPr lang="en-US" sz="3000" b="0" i="1" smtClean="0">
                            <a:latin typeface="Cambria Math" panose="02040503050406030204" pitchFamily="18" charset="0"/>
                          </a:rPr>
                          <m:t>𝑇</m:t>
                        </m:r>
                      </m:sup>
                    </m:sSup>
                    <m:r>
                      <a:rPr lang="en-US" sz="3000" b="0" i="1" smtClean="0">
                        <a:latin typeface="Cambria Math" panose="02040503050406030204" pitchFamily="18" charset="0"/>
                      </a:rPr>
                      <m:t>𝐴</m:t>
                    </m:r>
                  </m:oMath>
                </a14:m>
                <a:r>
                  <a:rPr lang="en-US" sz="3000" b="1" dirty="0"/>
                  <a:t>, </a:t>
                </a:r>
                <a:r>
                  <a:rPr lang="en-US" sz="3000" dirty="0"/>
                  <a:t>denoted by </a:t>
                </a:r>
                <a14:m>
                  <m:oMath xmlns:m="http://schemas.openxmlformats.org/officeDocument/2006/math">
                    <m:sSub>
                      <m:sSubPr>
                        <m:ctrlPr>
                          <a:rPr lang="pt-BR" sz="3000" b="1" i="1">
                            <a:latin typeface="Cambria Math" panose="02040503050406030204" pitchFamily="18" charset="0"/>
                          </a:rPr>
                        </m:ctrlPr>
                      </m:sSubPr>
                      <m:e>
                        <m:r>
                          <m:rPr>
                            <m:nor/>
                          </m:rPr>
                          <a:rPr lang="el-GR" sz="3000" b="1" dirty="0"/>
                          <m:t>σ</m:t>
                        </m:r>
                      </m:e>
                      <m:sub>
                        <m:r>
                          <a:rPr lang="en-US" sz="3000" b="1" i="1" dirty="0">
                            <a:latin typeface="Cambria Math" panose="02040503050406030204" pitchFamily="18" charset="0"/>
                          </a:rPr>
                          <m:t>𝟏</m:t>
                        </m:r>
                      </m:sub>
                    </m:sSub>
                    <m:r>
                      <a:rPr lang="en-US" sz="3000" b="1" i="1">
                        <a:latin typeface="Cambria Math" panose="02040503050406030204" pitchFamily="18" charset="0"/>
                      </a:rPr>
                      <m:t> </m:t>
                    </m:r>
                  </m:oMath>
                </a14:m>
                <a:r>
                  <a:rPr lang="en-US" sz="3000" b="1" dirty="0"/>
                  <a:t>, </a:t>
                </a:r>
                <a14:m>
                  <m:oMath xmlns:m="http://schemas.openxmlformats.org/officeDocument/2006/math">
                    <m:sSub>
                      <m:sSubPr>
                        <m:ctrlPr>
                          <a:rPr lang="pt-BR" sz="3000" b="1" i="1">
                            <a:latin typeface="Cambria Math" panose="02040503050406030204" pitchFamily="18" charset="0"/>
                          </a:rPr>
                        </m:ctrlPr>
                      </m:sSubPr>
                      <m:e>
                        <m:r>
                          <m:rPr>
                            <m:nor/>
                          </m:rPr>
                          <a:rPr lang="el-GR" sz="3000" b="1" dirty="0"/>
                          <m:t>σ</m:t>
                        </m:r>
                      </m:e>
                      <m:sub>
                        <m:r>
                          <a:rPr lang="en-US" sz="3000" b="1" i="1" dirty="0">
                            <a:latin typeface="Cambria Math" panose="02040503050406030204" pitchFamily="18" charset="0"/>
                          </a:rPr>
                          <m:t>𝟐</m:t>
                        </m:r>
                      </m:sub>
                    </m:sSub>
                    <m:r>
                      <a:rPr lang="en-US" sz="3000" b="1" i="1">
                        <a:latin typeface="Cambria Math" panose="02040503050406030204" pitchFamily="18" charset="0"/>
                      </a:rPr>
                      <m:t> </m:t>
                    </m:r>
                  </m:oMath>
                </a14:m>
                <a:r>
                  <a:rPr lang="en-US" sz="3000" b="1" dirty="0"/>
                  <a:t>,….</a:t>
                </a:r>
                <a:r>
                  <a:rPr lang="el-GR" sz="3000" b="1" dirty="0"/>
                  <a:t> </a:t>
                </a:r>
                <a14:m>
                  <m:oMath xmlns:m="http://schemas.openxmlformats.org/officeDocument/2006/math">
                    <m:sSub>
                      <m:sSubPr>
                        <m:ctrlPr>
                          <a:rPr lang="pt-BR" sz="3000" b="1" i="1">
                            <a:latin typeface="Cambria Math" panose="02040503050406030204" pitchFamily="18" charset="0"/>
                          </a:rPr>
                        </m:ctrlPr>
                      </m:sSubPr>
                      <m:e>
                        <m:r>
                          <m:rPr>
                            <m:nor/>
                          </m:rPr>
                          <a:rPr lang="el-GR" sz="3000" b="1" dirty="0"/>
                          <m:t>σ</m:t>
                        </m:r>
                      </m:e>
                      <m:sub>
                        <m:r>
                          <a:rPr lang="en-US" sz="3000" b="1" i="1" dirty="0">
                            <a:latin typeface="Cambria Math" panose="02040503050406030204" pitchFamily="18" charset="0"/>
                          </a:rPr>
                          <m:t>𝒏</m:t>
                        </m:r>
                      </m:sub>
                    </m:sSub>
                    <m:r>
                      <a:rPr lang="en-US" sz="3000" b="1" i="1">
                        <a:latin typeface="Cambria Math" panose="02040503050406030204" pitchFamily="18" charset="0"/>
                      </a:rPr>
                      <m:t> </m:t>
                    </m:r>
                  </m:oMath>
                </a14:m>
                <a:r>
                  <a:rPr lang="en-US" sz="3000" b="1" dirty="0"/>
                  <a:t>, </a:t>
                </a:r>
                <a:r>
                  <a:rPr lang="en-US" sz="3000" dirty="0"/>
                  <a:t>and they are arranged in decreasing order. </a:t>
                </a:r>
              </a:p>
              <a:p>
                <a:pPr marL="0" indent="0" algn="just">
                  <a:lnSpc>
                    <a:spcPct val="150000"/>
                  </a:lnSpc>
                  <a:buNone/>
                </a:pPr>
                <a:r>
                  <a:rPr lang="pt-BR" sz="3000" b="1" dirty="0"/>
                  <a:t>		</a:t>
                </a:r>
                <a14:m>
                  <m:oMath xmlns:m="http://schemas.openxmlformats.org/officeDocument/2006/math">
                    <m:sSub>
                      <m:sSubPr>
                        <m:ctrlPr>
                          <a:rPr lang="pt-BR" sz="3000" b="1" i="1">
                            <a:latin typeface="Cambria Math" panose="02040503050406030204" pitchFamily="18" charset="0"/>
                          </a:rPr>
                        </m:ctrlPr>
                      </m:sSubPr>
                      <m:e>
                        <m:r>
                          <m:rPr>
                            <m:nor/>
                          </m:rPr>
                          <a:rPr lang="el-GR" sz="3000" b="1" dirty="0"/>
                          <m:t>σ</m:t>
                        </m:r>
                      </m:e>
                      <m:sub>
                        <m:r>
                          <a:rPr lang="en-US" sz="3000" b="1" i="1">
                            <a:latin typeface="Cambria Math" panose="02040503050406030204" pitchFamily="18" charset="0"/>
                          </a:rPr>
                          <m:t>𝒊</m:t>
                        </m:r>
                      </m:sub>
                    </m:sSub>
                    <m:r>
                      <a:rPr lang="en-US" sz="3000" b="1" i="1">
                        <a:latin typeface="Cambria Math" panose="02040503050406030204" pitchFamily="18" charset="0"/>
                      </a:rPr>
                      <m:t> </m:t>
                    </m:r>
                  </m:oMath>
                </a14:m>
                <a:r>
                  <a:rPr lang="en-US" sz="3000" b="1" dirty="0"/>
                  <a:t>= </a:t>
                </a:r>
                <a14:m>
                  <m:oMath xmlns:m="http://schemas.openxmlformats.org/officeDocument/2006/math">
                    <m:rad>
                      <m:radPr>
                        <m:degHide m:val="on"/>
                        <m:ctrlPr>
                          <a:rPr lang="en-US" sz="3000" b="1" i="1">
                            <a:latin typeface="Cambria Math" panose="02040503050406030204" pitchFamily="18" charset="0"/>
                          </a:rPr>
                        </m:ctrlPr>
                      </m:radPr>
                      <m:deg/>
                      <m:e>
                        <m:sSub>
                          <m:sSubPr>
                            <m:ctrlPr>
                              <a:rPr lang="pt-BR" sz="3000" b="1" i="1">
                                <a:latin typeface="Cambria Math" panose="02040503050406030204" pitchFamily="18" charset="0"/>
                              </a:rPr>
                            </m:ctrlPr>
                          </m:sSubPr>
                          <m:e>
                            <m:r>
                              <a:rPr lang="pt-BR" sz="3000" b="1" i="1">
                                <a:latin typeface="Cambria Math" panose="02040503050406030204" pitchFamily="18" charset="0"/>
                              </a:rPr>
                              <m:t>𝛌</m:t>
                            </m:r>
                          </m:e>
                          <m:sub>
                            <m:r>
                              <a:rPr lang="en-US" sz="3000" b="1" i="1">
                                <a:latin typeface="Cambria Math" panose="02040503050406030204" pitchFamily="18" charset="0"/>
                              </a:rPr>
                              <m:t>𝒊</m:t>
                            </m:r>
                          </m:sub>
                        </m:sSub>
                      </m:e>
                    </m:rad>
                    <m:r>
                      <a:rPr lang="en-US" sz="3000" b="1" i="1">
                        <a:latin typeface="Cambria Math" panose="02040503050406030204" pitchFamily="18" charset="0"/>
                      </a:rPr>
                      <m:t> </m:t>
                    </m:r>
                  </m:oMath>
                </a14:m>
                <a:r>
                  <a:rPr lang="en-US" sz="3000" b="1" dirty="0"/>
                  <a:t> , for 1 ≤ </a:t>
                </a:r>
                <a:r>
                  <a:rPr lang="en-US" sz="3000" b="1" dirty="0" err="1"/>
                  <a:t>i</a:t>
                </a:r>
                <a:r>
                  <a:rPr lang="en-US" sz="3000" b="1" dirty="0"/>
                  <a:t> ≤ n.</a:t>
                </a:r>
              </a:p>
              <a:p>
                <a:pPr algn="just">
                  <a:lnSpc>
                    <a:spcPct val="150000"/>
                  </a:lnSpc>
                </a:pPr>
                <a:r>
                  <a:rPr lang="en-US" sz="3000" dirty="0"/>
                  <a:t>Singular values are arranged in decreasing order, so each contains more information about the original matrix than the next.</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381000" y="1390264"/>
                <a:ext cx="8382000" cy="5086736"/>
              </a:xfrm>
              <a:blipFill>
                <a:blip r:embed="rId2"/>
                <a:stretch>
                  <a:fillRect l="-1527" r="-1673" b="-5269"/>
                </a:stretch>
              </a:blipFill>
            </p:spPr>
            <p:txBody>
              <a:bodyPr/>
              <a:lstStyle/>
              <a:p>
                <a:r>
                  <a:rPr lang="en-IN">
                    <a:noFill/>
                  </a:rPr>
                  <a:t> </a:t>
                </a:r>
              </a:p>
            </p:txBody>
          </p:sp>
        </mc:Fallback>
      </mc:AlternateContent>
      <p:sp>
        <p:nvSpPr>
          <p:cNvPr id="15362" name="Rectangle 2"/>
          <p:cNvSpPr>
            <a:spLocks noChangeArrowheads="1"/>
          </p:cNvSpPr>
          <p:nvPr/>
        </p:nvSpPr>
        <p:spPr bwMode="auto">
          <a:xfrm>
            <a:off x="1143001" y="890201"/>
            <a:ext cx="138564" cy="276999"/>
          </a:xfrm>
          <a:prstGeom prst="rect">
            <a:avLst/>
          </a:prstGeom>
          <a:noFill/>
          <a:ln w="9525">
            <a:noFill/>
            <a:miter lim="800000"/>
            <a:headEnd/>
            <a:tailEnd/>
          </a:ln>
          <a:effectLst/>
        </p:spPr>
        <p:txBody>
          <a:bodyPr vert="horz" wrap="none" lIns="68580" tIns="34290" rIns="68580" bIns="34290" numCol="1" anchor="ctr" anchorCtr="0" compatLnSpc="1">
            <a:prstTxWarp prst="textNoShape">
              <a:avLst/>
            </a:prstTxWarp>
            <a:spAutoFit/>
          </a:bodyPr>
          <a:lstStyle/>
          <a:p>
            <a:endParaRPr lang="en-US" sz="1350"/>
          </a:p>
        </p:txBody>
      </p:sp>
      <p:sp>
        <p:nvSpPr>
          <p:cNvPr id="15363" name="Rectangle 3"/>
          <p:cNvSpPr>
            <a:spLocks noChangeArrowheads="1"/>
          </p:cNvSpPr>
          <p:nvPr/>
        </p:nvSpPr>
        <p:spPr bwMode="auto">
          <a:xfrm>
            <a:off x="1143001" y="1390264"/>
            <a:ext cx="138564" cy="276999"/>
          </a:xfrm>
          <a:prstGeom prst="rect">
            <a:avLst/>
          </a:prstGeom>
          <a:noFill/>
          <a:ln w="9525">
            <a:noFill/>
            <a:miter lim="800000"/>
            <a:headEnd/>
            <a:tailEnd/>
          </a:ln>
          <a:effectLst/>
        </p:spPr>
        <p:txBody>
          <a:bodyPr vert="horz" wrap="none" lIns="68580" tIns="34290" rIns="68580" bIns="34290" numCol="1" anchor="ctr" anchorCtr="0" compatLnSpc="1">
            <a:prstTxWarp prst="textNoShape">
              <a:avLst/>
            </a:prstTxWarp>
            <a:spAutoFit/>
          </a:bodyPr>
          <a:lstStyle/>
          <a:p>
            <a:pPr fontAlgn="base">
              <a:spcBef>
                <a:spcPct val="0"/>
              </a:spcBef>
              <a:spcAft>
                <a:spcPct val="0"/>
              </a:spcAft>
            </a:pPr>
            <a:endParaRPr lang="en-US" sz="1350">
              <a:latin typeface="Arial" pitchFamily="34" charset="0"/>
              <a:cs typeface="Arial" pitchFamily="34" charset="0"/>
            </a:endParaRPr>
          </a:p>
        </p:txBody>
      </p:sp>
      <p:sp>
        <p:nvSpPr>
          <p:cNvPr id="15365" name="Rectangle 5"/>
          <p:cNvSpPr>
            <a:spLocks noChangeArrowheads="1"/>
          </p:cNvSpPr>
          <p:nvPr/>
        </p:nvSpPr>
        <p:spPr bwMode="auto">
          <a:xfrm>
            <a:off x="1143001" y="890201"/>
            <a:ext cx="138564" cy="276999"/>
          </a:xfrm>
          <a:prstGeom prst="rect">
            <a:avLst/>
          </a:prstGeom>
          <a:noFill/>
          <a:ln w="9525">
            <a:noFill/>
            <a:miter lim="800000"/>
            <a:headEnd/>
            <a:tailEnd/>
          </a:ln>
          <a:effectLst/>
        </p:spPr>
        <p:txBody>
          <a:bodyPr vert="horz" wrap="none" lIns="68580" tIns="34290" rIns="68580" bIns="34290" numCol="1" anchor="ctr" anchorCtr="0" compatLnSpc="1">
            <a:prstTxWarp prst="textNoShape">
              <a:avLst/>
            </a:prstTxWarp>
            <a:spAutoFit/>
          </a:bodyPr>
          <a:lstStyle/>
          <a:p>
            <a:endParaRPr lang="en-US" sz="1350"/>
          </a:p>
        </p:txBody>
      </p:sp>
      <p:sp>
        <p:nvSpPr>
          <p:cNvPr id="15366" name="Rectangle 6"/>
          <p:cNvSpPr>
            <a:spLocks noChangeArrowheads="1"/>
          </p:cNvSpPr>
          <p:nvPr/>
        </p:nvSpPr>
        <p:spPr bwMode="auto">
          <a:xfrm>
            <a:off x="1143001" y="1390264"/>
            <a:ext cx="138564" cy="276999"/>
          </a:xfrm>
          <a:prstGeom prst="rect">
            <a:avLst/>
          </a:prstGeom>
          <a:noFill/>
          <a:ln w="9525">
            <a:noFill/>
            <a:miter lim="800000"/>
            <a:headEnd/>
            <a:tailEnd/>
          </a:ln>
          <a:effectLst/>
        </p:spPr>
        <p:txBody>
          <a:bodyPr vert="horz" wrap="none" lIns="68580" tIns="34290" rIns="68580" bIns="34290" numCol="1" anchor="ctr" anchorCtr="0" compatLnSpc="1">
            <a:prstTxWarp prst="textNoShape">
              <a:avLst/>
            </a:prstTxWarp>
            <a:spAutoFit/>
          </a:bodyPr>
          <a:lstStyle/>
          <a:p>
            <a:pPr fontAlgn="base">
              <a:spcBef>
                <a:spcPct val="0"/>
              </a:spcBef>
              <a:spcAft>
                <a:spcPct val="0"/>
              </a:spcAft>
            </a:pPr>
            <a:endParaRPr lang="en-US" sz="1350">
              <a:latin typeface="Arial" pitchFamily="34" charset="0"/>
              <a:cs typeface="Arial" pitchFamily="34" charset="0"/>
            </a:endParaRPr>
          </a:p>
        </p:txBody>
      </p:sp>
      <p:sp>
        <p:nvSpPr>
          <p:cNvPr id="4" name="Date Placeholder 3">
            <a:extLst>
              <a:ext uri="{FF2B5EF4-FFF2-40B4-BE49-F238E27FC236}">
                <a16:creationId xmlns:a16="http://schemas.microsoft.com/office/drawing/2014/main" id="{009D5FC6-E06A-4BC4-9249-CEC1F94A8DC3}"/>
              </a:ext>
            </a:extLst>
          </p:cNvPr>
          <p:cNvSpPr>
            <a:spLocks noGrp="1"/>
          </p:cNvSpPr>
          <p:nvPr>
            <p:ph type="dt" sz="half" idx="10"/>
          </p:nvPr>
        </p:nvSpPr>
        <p:spPr/>
        <p:txBody>
          <a:bodyPr/>
          <a:lstStyle/>
          <a:p>
            <a:fld id="{68BC2C93-0209-456B-B247-BD7CF01E7337}" type="datetime1">
              <a:rPr lang="en-US" smtClean="0"/>
              <a:t>6/21/2023</a:t>
            </a:fld>
            <a:endParaRPr lang="en-US"/>
          </a:p>
        </p:txBody>
      </p:sp>
      <p:sp>
        <p:nvSpPr>
          <p:cNvPr id="5" name="Footer Placeholder 4">
            <a:extLst>
              <a:ext uri="{FF2B5EF4-FFF2-40B4-BE49-F238E27FC236}">
                <a16:creationId xmlns:a16="http://schemas.microsoft.com/office/drawing/2014/main" id="{B27FCFA8-0302-4FD8-B829-456AA9A625D2}"/>
              </a:ext>
            </a:extLst>
          </p:cNvPr>
          <p:cNvSpPr>
            <a:spLocks noGrp="1"/>
          </p:cNvSpPr>
          <p:nvPr>
            <p:ph type="ftr" sz="quarter" idx="11"/>
          </p:nvPr>
        </p:nvSpPr>
        <p:spPr/>
        <p:txBody>
          <a:bodyPr/>
          <a:lstStyle/>
          <a:p>
            <a:r>
              <a:rPr lang="en-US"/>
              <a:t>Singular Value Decomposition - Data Compression</a:t>
            </a:r>
          </a:p>
        </p:txBody>
      </p:sp>
      <p:sp>
        <p:nvSpPr>
          <p:cNvPr id="6" name="Slide Number Placeholder 5">
            <a:extLst>
              <a:ext uri="{FF2B5EF4-FFF2-40B4-BE49-F238E27FC236}">
                <a16:creationId xmlns:a16="http://schemas.microsoft.com/office/drawing/2014/main" id="{B51C7D91-DD4E-4A83-A109-12E392068F12}"/>
              </a:ext>
            </a:extLst>
          </p:cNvPr>
          <p:cNvSpPr>
            <a:spLocks noGrp="1"/>
          </p:cNvSpPr>
          <p:nvPr>
            <p:ph type="sldNum" sz="quarter" idx="12"/>
          </p:nvPr>
        </p:nvSpPr>
        <p:spPr/>
        <p:txBody>
          <a:bodyPr/>
          <a:lstStyle/>
          <a:p>
            <a:fld id="{8BF3E370-2789-49B6-846F-918204C80FE0}" type="slidenum">
              <a:rPr lang="en-US" smtClean="0"/>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41523"/>
            <a:ext cx="7062878" cy="800100"/>
          </a:xfrm>
        </p:spPr>
        <p:txBody>
          <a:bodyPr>
            <a:normAutofit/>
          </a:bodyPr>
          <a:lstStyle/>
          <a:p>
            <a:pPr algn="l"/>
            <a:r>
              <a:rPr lang="en-US" sz="4000" b="1" dirty="0">
                <a:latin typeface="+mn-lt"/>
              </a:rPr>
              <a:t>Singular Value Decomposition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81000" y="1390263"/>
                <a:ext cx="8686800" cy="5226213"/>
              </a:xfrm>
            </p:spPr>
            <p:txBody>
              <a:bodyPr>
                <a:normAutofit fontScale="25000" lnSpcReduction="20000"/>
              </a:bodyPr>
              <a:lstStyle/>
              <a:p>
                <a:pPr algn="just">
                  <a:lnSpc>
                    <a:spcPct val="150000"/>
                  </a:lnSpc>
                </a:pPr>
                <a:r>
                  <a:rPr lang="en-US" sz="10400" b="1" dirty="0"/>
                  <a:t>A</a:t>
                </a:r>
                <a:r>
                  <a:rPr lang="en-US" sz="10400" dirty="0"/>
                  <a:t> be an m x n matrix with rank </a:t>
                </a:r>
                <a:r>
                  <a:rPr lang="en-US" sz="10400" b="1" dirty="0"/>
                  <a:t>r</a:t>
                </a:r>
                <a:r>
                  <a:rPr lang="en-US" sz="10400" dirty="0"/>
                  <a:t>. </a:t>
                </a:r>
              </a:p>
              <a:p>
                <a:pPr algn="just">
                  <a:lnSpc>
                    <a:spcPct val="150000"/>
                  </a:lnSpc>
                </a:pPr>
                <a:r>
                  <a:rPr lang="en-US" sz="10400" dirty="0"/>
                  <a:t>There exists an matrix </a:t>
                </a:r>
                <a14:m>
                  <m:oMath xmlns:m="http://schemas.openxmlformats.org/officeDocument/2006/math">
                    <m:sSub>
                      <m:sSubPr>
                        <m:ctrlPr>
                          <a:rPr lang="pt-BR" sz="10400" b="1" i="1">
                            <a:latin typeface="Cambria Math" panose="02040503050406030204" pitchFamily="18" charset="0"/>
                          </a:rPr>
                        </m:ctrlPr>
                      </m:sSubPr>
                      <m:e>
                        <m:r>
                          <m:rPr>
                            <m:nor/>
                          </m:rPr>
                          <a:rPr lang="en-US" sz="10400" b="1" dirty="0"/>
                          <m:t>∑</m:t>
                        </m:r>
                      </m:e>
                      <m:sub>
                        <m:r>
                          <a:rPr lang="en-IN" sz="10400" b="1" i="1" dirty="0" smtClean="0">
                            <a:latin typeface="Cambria Math" panose="02040503050406030204" pitchFamily="18" charset="0"/>
                          </a:rPr>
                          <m:t>𝒎</m:t>
                        </m:r>
                        <m:r>
                          <a:rPr lang="en-IN" sz="10400" b="1" i="1" dirty="0" smtClean="0">
                            <a:latin typeface="Cambria Math" panose="02040503050406030204" pitchFamily="18" charset="0"/>
                          </a:rPr>
                          <m:t> </m:t>
                        </m:r>
                        <m:r>
                          <a:rPr lang="en-IN" sz="10400" b="1" i="1" dirty="0" smtClean="0">
                            <a:latin typeface="Cambria Math" panose="02040503050406030204" pitchFamily="18" charset="0"/>
                          </a:rPr>
                          <m:t>𝑿</m:t>
                        </m:r>
                        <m:r>
                          <a:rPr lang="en-IN" sz="10400" b="1" i="1" dirty="0" smtClean="0">
                            <a:latin typeface="Cambria Math" panose="02040503050406030204" pitchFamily="18" charset="0"/>
                          </a:rPr>
                          <m:t> </m:t>
                        </m:r>
                        <m:r>
                          <a:rPr lang="en-IN" sz="10400" b="1" i="1" dirty="0" smtClean="0">
                            <a:latin typeface="Cambria Math" panose="02040503050406030204" pitchFamily="18" charset="0"/>
                          </a:rPr>
                          <m:t>𝒏</m:t>
                        </m:r>
                      </m:sub>
                    </m:sSub>
                    <m:r>
                      <a:rPr lang="en-US" sz="10400" b="1" i="1" dirty="0">
                        <a:latin typeface="Cambria Math" panose="02040503050406030204" pitchFamily="18" charset="0"/>
                      </a:rPr>
                      <m:t> </m:t>
                    </m:r>
                  </m:oMath>
                </a14:m>
                <a:r>
                  <a:rPr lang="en-US" sz="10400" dirty="0"/>
                  <a:t> for which the diagonal entries in </a:t>
                </a:r>
                <a:r>
                  <a:rPr lang="en-US" sz="10400" b="1" dirty="0"/>
                  <a:t>D</a:t>
                </a:r>
                <a:r>
                  <a:rPr lang="en-US" sz="10400" dirty="0"/>
                  <a:t> are the first </a:t>
                </a:r>
                <a:r>
                  <a:rPr lang="en-US" sz="10400" b="1" dirty="0"/>
                  <a:t>r</a:t>
                </a:r>
                <a:r>
                  <a:rPr lang="en-US" sz="10400" dirty="0"/>
                  <a:t> Singular values of </a:t>
                </a:r>
                <a:r>
                  <a:rPr lang="en-US" sz="10400" b="1" dirty="0"/>
                  <a:t>A</a:t>
                </a:r>
                <a:r>
                  <a:rPr lang="en-US" sz="10400" dirty="0"/>
                  <a:t>, </a:t>
                </a:r>
                <a14:m>
                  <m:oMath xmlns:m="http://schemas.openxmlformats.org/officeDocument/2006/math">
                    <m:sSub>
                      <m:sSubPr>
                        <m:ctrlPr>
                          <a:rPr lang="pt-BR" sz="10400" b="1" i="1">
                            <a:latin typeface="Cambria Math" panose="02040503050406030204" pitchFamily="18" charset="0"/>
                          </a:rPr>
                        </m:ctrlPr>
                      </m:sSubPr>
                      <m:e>
                        <m:r>
                          <m:rPr>
                            <m:nor/>
                          </m:rPr>
                          <a:rPr lang="el-GR" sz="10400" b="1" dirty="0"/>
                          <m:t>σ</m:t>
                        </m:r>
                      </m:e>
                      <m:sub>
                        <m:r>
                          <a:rPr lang="en-US" sz="10400" b="1" i="1" dirty="0">
                            <a:latin typeface="Cambria Math" panose="02040503050406030204" pitchFamily="18" charset="0"/>
                          </a:rPr>
                          <m:t>𝟏</m:t>
                        </m:r>
                      </m:sub>
                    </m:sSub>
                  </m:oMath>
                </a14:m>
                <a:r>
                  <a:rPr lang="en-US" sz="10400" b="1" dirty="0"/>
                  <a:t> ≥ </a:t>
                </a:r>
                <a14:m>
                  <m:oMath xmlns:m="http://schemas.openxmlformats.org/officeDocument/2006/math">
                    <m:sSub>
                      <m:sSubPr>
                        <m:ctrlPr>
                          <a:rPr lang="pt-BR" sz="10400" b="1" i="1">
                            <a:latin typeface="Cambria Math" panose="02040503050406030204" pitchFamily="18" charset="0"/>
                          </a:rPr>
                        </m:ctrlPr>
                      </m:sSubPr>
                      <m:e>
                        <m:r>
                          <m:rPr>
                            <m:nor/>
                          </m:rPr>
                          <a:rPr lang="el-GR" sz="10400" b="1" dirty="0"/>
                          <m:t>σ</m:t>
                        </m:r>
                      </m:e>
                      <m:sub>
                        <m:r>
                          <a:rPr lang="en-US" sz="10400" b="1" i="1" dirty="0" smtClean="0">
                            <a:latin typeface="Cambria Math" panose="02040503050406030204" pitchFamily="18" charset="0"/>
                          </a:rPr>
                          <m:t>𝟐</m:t>
                        </m:r>
                      </m:sub>
                    </m:sSub>
                  </m:oMath>
                </a14:m>
                <a:r>
                  <a:rPr lang="en-US" sz="10400" b="1" dirty="0"/>
                  <a:t> ≥ ….. </a:t>
                </a:r>
                <a14:m>
                  <m:oMath xmlns:m="http://schemas.openxmlformats.org/officeDocument/2006/math">
                    <m:sSub>
                      <m:sSubPr>
                        <m:ctrlPr>
                          <a:rPr lang="pt-BR" sz="10400" b="1" i="1">
                            <a:latin typeface="Cambria Math" panose="02040503050406030204" pitchFamily="18" charset="0"/>
                          </a:rPr>
                        </m:ctrlPr>
                      </m:sSubPr>
                      <m:e>
                        <m:r>
                          <m:rPr>
                            <m:nor/>
                          </m:rPr>
                          <a:rPr lang="el-GR" sz="10400" b="1" dirty="0"/>
                          <m:t>σ</m:t>
                        </m:r>
                      </m:e>
                      <m:sub>
                        <m:r>
                          <a:rPr lang="en-US" sz="10400" b="1" i="1" dirty="0" smtClean="0">
                            <a:latin typeface="Cambria Math" panose="02040503050406030204" pitchFamily="18" charset="0"/>
                          </a:rPr>
                          <m:t>𝒓</m:t>
                        </m:r>
                      </m:sub>
                    </m:sSub>
                  </m:oMath>
                </a14:m>
                <a:r>
                  <a:rPr lang="en-US" sz="10400" b="1" dirty="0"/>
                  <a:t> &gt; 0</a:t>
                </a:r>
                <a:r>
                  <a:rPr lang="en-US" sz="10400" dirty="0"/>
                  <a:t>, and there exist an orthogonal matrix </a:t>
                </a:r>
                <a14:m>
                  <m:oMath xmlns:m="http://schemas.openxmlformats.org/officeDocument/2006/math">
                    <m:sSub>
                      <m:sSubPr>
                        <m:ctrlPr>
                          <a:rPr lang="pt-BR" sz="10400" b="1" i="1">
                            <a:latin typeface="Cambria Math" panose="02040503050406030204" pitchFamily="18" charset="0"/>
                          </a:rPr>
                        </m:ctrlPr>
                      </m:sSubPr>
                      <m:e>
                        <m:r>
                          <m:rPr>
                            <m:nor/>
                          </m:rPr>
                          <a:rPr lang="en-IN" sz="10400" b="1" i="0" smtClean="0">
                            <a:latin typeface="Cambria Math" panose="02040503050406030204" pitchFamily="18" charset="0"/>
                          </a:rPr>
                          <m:t>U</m:t>
                        </m:r>
                      </m:e>
                      <m:sub>
                        <m:r>
                          <a:rPr lang="en-IN" sz="10400" b="1" i="1" dirty="0">
                            <a:latin typeface="Cambria Math" panose="02040503050406030204" pitchFamily="18" charset="0"/>
                          </a:rPr>
                          <m:t>𝒎</m:t>
                        </m:r>
                        <m:r>
                          <a:rPr lang="en-IN" sz="10400" b="1" i="1" dirty="0">
                            <a:latin typeface="Cambria Math" panose="02040503050406030204" pitchFamily="18" charset="0"/>
                          </a:rPr>
                          <m:t> </m:t>
                        </m:r>
                        <m:r>
                          <a:rPr lang="en-IN" sz="10400" b="1" i="1" dirty="0">
                            <a:latin typeface="Cambria Math" panose="02040503050406030204" pitchFamily="18" charset="0"/>
                          </a:rPr>
                          <m:t>𝑿</m:t>
                        </m:r>
                        <m:r>
                          <a:rPr lang="en-IN" sz="10400" b="1" i="1" dirty="0">
                            <a:latin typeface="Cambria Math" panose="02040503050406030204" pitchFamily="18" charset="0"/>
                          </a:rPr>
                          <m:t> </m:t>
                        </m:r>
                        <m:r>
                          <a:rPr lang="en-IN" sz="10400" b="1" i="1" dirty="0" smtClean="0">
                            <a:latin typeface="Cambria Math" panose="02040503050406030204" pitchFamily="18" charset="0"/>
                          </a:rPr>
                          <m:t>𝒎</m:t>
                        </m:r>
                      </m:sub>
                    </m:sSub>
                  </m:oMath>
                </a14:m>
                <a:r>
                  <a:rPr lang="en-US" sz="10400" dirty="0"/>
                  <a:t> and an  orthogonal matrix </a:t>
                </a:r>
                <a14:m>
                  <m:oMath xmlns:m="http://schemas.openxmlformats.org/officeDocument/2006/math">
                    <m:sSub>
                      <m:sSubPr>
                        <m:ctrlPr>
                          <a:rPr lang="pt-BR" sz="10400" b="1" i="1">
                            <a:latin typeface="Cambria Math" panose="02040503050406030204" pitchFamily="18" charset="0"/>
                          </a:rPr>
                        </m:ctrlPr>
                      </m:sSubPr>
                      <m:e>
                        <m:r>
                          <m:rPr>
                            <m:nor/>
                          </m:rPr>
                          <a:rPr lang="en-IN" sz="10400" b="1" i="0" smtClean="0">
                            <a:latin typeface="Cambria Math" panose="02040503050406030204" pitchFamily="18" charset="0"/>
                          </a:rPr>
                          <m:t>V</m:t>
                        </m:r>
                      </m:e>
                      <m:sub>
                        <m:r>
                          <a:rPr lang="en-IN" sz="10400" b="1" i="1" dirty="0" smtClean="0">
                            <a:latin typeface="Cambria Math" panose="02040503050406030204" pitchFamily="18" charset="0"/>
                          </a:rPr>
                          <m:t>𝒏</m:t>
                        </m:r>
                        <m:r>
                          <a:rPr lang="en-IN" sz="10400" b="1" i="1" dirty="0">
                            <a:latin typeface="Cambria Math" panose="02040503050406030204" pitchFamily="18" charset="0"/>
                          </a:rPr>
                          <m:t> </m:t>
                        </m:r>
                        <m:r>
                          <a:rPr lang="en-IN" sz="10400" b="1" i="1" dirty="0">
                            <a:latin typeface="Cambria Math" panose="02040503050406030204" pitchFamily="18" charset="0"/>
                          </a:rPr>
                          <m:t>𝑿</m:t>
                        </m:r>
                        <m:r>
                          <a:rPr lang="en-IN" sz="10400" b="1" i="1" dirty="0">
                            <a:latin typeface="Cambria Math" panose="02040503050406030204" pitchFamily="18" charset="0"/>
                          </a:rPr>
                          <m:t> </m:t>
                        </m:r>
                        <m:r>
                          <a:rPr lang="en-IN" sz="10400" b="1" i="1" dirty="0">
                            <a:latin typeface="Cambria Math" panose="02040503050406030204" pitchFamily="18" charset="0"/>
                          </a:rPr>
                          <m:t>𝒏</m:t>
                        </m:r>
                      </m:sub>
                    </m:sSub>
                  </m:oMath>
                </a14:m>
                <a:r>
                  <a:rPr lang="en-US" sz="10400" dirty="0"/>
                  <a:t> such that </a:t>
                </a:r>
              </a:p>
              <a:p>
                <a:pPr algn="just">
                  <a:buNone/>
                </a:pPr>
                <a:r>
                  <a:rPr lang="en-US" sz="10400" dirty="0"/>
                  <a:t>                           </a:t>
                </a:r>
              </a:p>
              <a:p>
                <a:pPr algn="just">
                  <a:buNone/>
                </a:pPr>
                <a:r>
                  <a:rPr lang="en-US" sz="10400" dirty="0"/>
                  <a:t>					 </a:t>
                </a:r>
                <a:r>
                  <a:rPr lang="en-US" sz="10400" b="1" dirty="0"/>
                  <a:t>A = U ∑ </a:t>
                </a:r>
                <a14:m>
                  <m:oMath xmlns:m="http://schemas.openxmlformats.org/officeDocument/2006/math">
                    <m:sSup>
                      <m:sSupPr>
                        <m:ctrlPr>
                          <a:rPr lang="en-US" sz="10400" b="1" i="1" smtClean="0">
                            <a:latin typeface="Cambria Math" panose="02040503050406030204" pitchFamily="18" charset="0"/>
                          </a:rPr>
                        </m:ctrlPr>
                      </m:sSupPr>
                      <m:e>
                        <m:r>
                          <a:rPr lang="en-US" sz="10400" b="1" i="1" smtClean="0">
                            <a:latin typeface="Cambria Math" panose="02040503050406030204" pitchFamily="18" charset="0"/>
                          </a:rPr>
                          <m:t>𝑽</m:t>
                        </m:r>
                      </m:e>
                      <m:sup>
                        <m:r>
                          <a:rPr lang="en-US" sz="10400" b="1" i="1" smtClean="0">
                            <a:latin typeface="Cambria Math" panose="02040503050406030204" pitchFamily="18" charset="0"/>
                          </a:rPr>
                          <m:t>𝑻</m:t>
                        </m:r>
                      </m:sup>
                    </m:sSup>
                  </m:oMath>
                </a14:m>
                <a:endParaRPr lang="en-US" sz="10400" b="1" dirty="0"/>
              </a:p>
              <a:p>
                <a:pPr algn="just">
                  <a:lnSpc>
                    <a:spcPct val="150000"/>
                  </a:lnSpc>
                </a:pPr>
                <a:r>
                  <a:rPr lang="en-US" sz="10400" dirty="0"/>
                  <a:t>The columns of </a:t>
                </a:r>
                <a:r>
                  <a:rPr lang="en-US" sz="10400" b="1" dirty="0"/>
                  <a:t>U</a:t>
                </a:r>
                <a:r>
                  <a:rPr lang="en-US" sz="10400" dirty="0"/>
                  <a:t> are called left singular vectors of </a:t>
                </a:r>
                <a:r>
                  <a:rPr lang="en-US" sz="10400" b="1" dirty="0"/>
                  <a:t>A</a:t>
                </a:r>
                <a:r>
                  <a:rPr lang="en-US" sz="10400" dirty="0"/>
                  <a:t>, and the columns of </a:t>
                </a:r>
                <a:r>
                  <a:rPr lang="en-US" sz="10400" b="1" dirty="0"/>
                  <a:t>V</a:t>
                </a:r>
                <a:r>
                  <a:rPr lang="en-US" sz="10400" dirty="0"/>
                  <a:t> are called right singular vectors of </a:t>
                </a:r>
                <a:r>
                  <a:rPr lang="en-US" sz="10400" b="1" dirty="0"/>
                  <a:t>A</a:t>
                </a:r>
                <a:r>
                  <a:rPr lang="en-US" sz="10400" dirty="0"/>
                  <a:t>.</a:t>
                </a:r>
              </a:p>
              <a:p>
                <a:pPr algn="just">
                  <a:buNone/>
                </a:pPr>
                <a:endParaRPr lang="en-US" b="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81000" y="1390263"/>
                <a:ext cx="8686800" cy="5226213"/>
              </a:xfrm>
              <a:blipFill>
                <a:blip r:embed="rId2"/>
                <a:stretch>
                  <a:fillRect l="-1123" r="-1193"/>
                </a:stretch>
              </a:blipFill>
            </p:spPr>
            <p:txBody>
              <a:bodyPr/>
              <a:lstStyle/>
              <a:p>
                <a:r>
                  <a:rPr lang="en-IN">
                    <a:noFill/>
                  </a:rPr>
                  <a:t> </a:t>
                </a:r>
              </a:p>
            </p:txBody>
          </p:sp>
        </mc:Fallback>
      </mc:AlternateContent>
      <p:sp>
        <p:nvSpPr>
          <p:cNvPr id="1026" name="Rectangle 2"/>
          <p:cNvSpPr>
            <a:spLocks noChangeArrowheads="1"/>
          </p:cNvSpPr>
          <p:nvPr/>
        </p:nvSpPr>
        <p:spPr bwMode="auto">
          <a:xfrm>
            <a:off x="1143001" y="890201"/>
            <a:ext cx="138564" cy="276999"/>
          </a:xfrm>
          <a:prstGeom prst="rect">
            <a:avLst/>
          </a:prstGeom>
          <a:noFill/>
          <a:ln w="9525">
            <a:noFill/>
            <a:miter lim="800000"/>
            <a:headEnd/>
            <a:tailEnd/>
          </a:ln>
          <a:effectLst/>
        </p:spPr>
        <p:txBody>
          <a:bodyPr vert="horz" wrap="none" lIns="68580" tIns="34290" rIns="68580" bIns="34290" numCol="1" anchor="ctr" anchorCtr="0" compatLnSpc="1">
            <a:prstTxWarp prst="textNoShape">
              <a:avLst/>
            </a:prstTxWarp>
            <a:spAutoFit/>
          </a:bodyPr>
          <a:lstStyle/>
          <a:p>
            <a:endParaRPr lang="en-US" sz="1350"/>
          </a:p>
        </p:txBody>
      </p:sp>
      <p:sp>
        <p:nvSpPr>
          <p:cNvPr id="1027" name="Rectangle 3"/>
          <p:cNvSpPr>
            <a:spLocks noChangeArrowheads="1"/>
          </p:cNvSpPr>
          <p:nvPr/>
        </p:nvSpPr>
        <p:spPr bwMode="auto">
          <a:xfrm>
            <a:off x="1143001" y="1390264"/>
            <a:ext cx="138564" cy="276999"/>
          </a:xfrm>
          <a:prstGeom prst="rect">
            <a:avLst/>
          </a:prstGeom>
          <a:noFill/>
          <a:ln w="9525">
            <a:noFill/>
            <a:miter lim="800000"/>
            <a:headEnd/>
            <a:tailEnd/>
          </a:ln>
          <a:effectLst/>
        </p:spPr>
        <p:txBody>
          <a:bodyPr vert="horz" wrap="none" lIns="68580" tIns="34290" rIns="68580" bIns="34290" numCol="1" anchor="ctr" anchorCtr="0" compatLnSpc="1">
            <a:prstTxWarp prst="textNoShape">
              <a:avLst/>
            </a:prstTxWarp>
            <a:spAutoFit/>
          </a:bodyPr>
          <a:lstStyle/>
          <a:p>
            <a:pPr fontAlgn="base">
              <a:spcBef>
                <a:spcPct val="0"/>
              </a:spcBef>
              <a:spcAft>
                <a:spcPct val="0"/>
              </a:spcAft>
            </a:pPr>
            <a:endParaRPr lang="en-US" sz="1350">
              <a:latin typeface="Arial" pitchFamily="34" charset="0"/>
              <a:cs typeface="Arial" pitchFamily="34" charset="0"/>
            </a:endParaRPr>
          </a:p>
        </p:txBody>
      </p:sp>
      <p:sp>
        <p:nvSpPr>
          <p:cNvPr id="1029" name="Rectangle 5"/>
          <p:cNvSpPr>
            <a:spLocks noChangeArrowheads="1"/>
          </p:cNvSpPr>
          <p:nvPr/>
        </p:nvSpPr>
        <p:spPr bwMode="auto">
          <a:xfrm>
            <a:off x="1143001" y="890201"/>
            <a:ext cx="138564" cy="276999"/>
          </a:xfrm>
          <a:prstGeom prst="rect">
            <a:avLst/>
          </a:prstGeom>
          <a:noFill/>
          <a:ln w="9525">
            <a:noFill/>
            <a:miter lim="800000"/>
            <a:headEnd/>
            <a:tailEnd/>
          </a:ln>
          <a:effectLst/>
        </p:spPr>
        <p:txBody>
          <a:bodyPr vert="horz" wrap="none" lIns="68580" tIns="34290" rIns="68580" bIns="34290" numCol="1" anchor="ctr" anchorCtr="0" compatLnSpc="1">
            <a:prstTxWarp prst="textNoShape">
              <a:avLst/>
            </a:prstTxWarp>
            <a:spAutoFit/>
          </a:bodyPr>
          <a:lstStyle/>
          <a:p>
            <a:endParaRPr lang="en-US" sz="1350"/>
          </a:p>
        </p:txBody>
      </p:sp>
      <p:sp>
        <p:nvSpPr>
          <p:cNvPr id="1030" name="Rectangle 6"/>
          <p:cNvSpPr>
            <a:spLocks noChangeArrowheads="1"/>
          </p:cNvSpPr>
          <p:nvPr/>
        </p:nvSpPr>
        <p:spPr bwMode="auto">
          <a:xfrm>
            <a:off x="1143001" y="1390264"/>
            <a:ext cx="138564" cy="276999"/>
          </a:xfrm>
          <a:prstGeom prst="rect">
            <a:avLst/>
          </a:prstGeom>
          <a:noFill/>
          <a:ln w="9525">
            <a:noFill/>
            <a:miter lim="800000"/>
            <a:headEnd/>
            <a:tailEnd/>
          </a:ln>
          <a:effectLst/>
        </p:spPr>
        <p:txBody>
          <a:bodyPr vert="horz" wrap="none" lIns="68580" tIns="34290" rIns="68580" bIns="34290" numCol="1" anchor="ctr" anchorCtr="0" compatLnSpc="1">
            <a:prstTxWarp prst="textNoShape">
              <a:avLst/>
            </a:prstTxWarp>
            <a:spAutoFit/>
          </a:bodyPr>
          <a:lstStyle/>
          <a:p>
            <a:pPr fontAlgn="base">
              <a:spcBef>
                <a:spcPct val="0"/>
              </a:spcBef>
              <a:spcAft>
                <a:spcPct val="0"/>
              </a:spcAft>
            </a:pPr>
            <a:endParaRPr lang="en-US" sz="1350">
              <a:latin typeface="Arial" pitchFamily="34" charset="0"/>
              <a:cs typeface="Arial" pitchFamily="34" charset="0"/>
            </a:endParaRPr>
          </a:p>
        </p:txBody>
      </p:sp>
      <p:sp>
        <p:nvSpPr>
          <p:cNvPr id="4" name="Date Placeholder 3">
            <a:extLst>
              <a:ext uri="{FF2B5EF4-FFF2-40B4-BE49-F238E27FC236}">
                <a16:creationId xmlns:a16="http://schemas.microsoft.com/office/drawing/2014/main" id="{74487F2C-89D0-4108-ABFF-959B725D424A}"/>
              </a:ext>
            </a:extLst>
          </p:cNvPr>
          <p:cNvSpPr>
            <a:spLocks noGrp="1"/>
          </p:cNvSpPr>
          <p:nvPr>
            <p:ph type="dt" sz="half" idx="10"/>
          </p:nvPr>
        </p:nvSpPr>
        <p:spPr/>
        <p:txBody>
          <a:bodyPr/>
          <a:lstStyle/>
          <a:p>
            <a:fld id="{0865C994-08E7-4CEF-B079-DA3B67809F08}" type="datetime1">
              <a:rPr lang="en-US" smtClean="0"/>
              <a:t>6/21/2023</a:t>
            </a:fld>
            <a:endParaRPr lang="en-US"/>
          </a:p>
        </p:txBody>
      </p:sp>
      <p:sp>
        <p:nvSpPr>
          <p:cNvPr id="5" name="Footer Placeholder 4">
            <a:extLst>
              <a:ext uri="{FF2B5EF4-FFF2-40B4-BE49-F238E27FC236}">
                <a16:creationId xmlns:a16="http://schemas.microsoft.com/office/drawing/2014/main" id="{69C73489-0491-42E3-A504-0ED16C94F12E}"/>
              </a:ext>
            </a:extLst>
          </p:cNvPr>
          <p:cNvSpPr>
            <a:spLocks noGrp="1"/>
          </p:cNvSpPr>
          <p:nvPr>
            <p:ph type="ftr" sz="quarter" idx="11"/>
          </p:nvPr>
        </p:nvSpPr>
        <p:spPr/>
        <p:txBody>
          <a:bodyPr/>
          <a:lstStyle/>
          <a:p>
            <a:r>
              <a:rPr lang="en-US"/>
              <a:t>Singular Value Decomposition - Data Compression</a:t>
            </a:r>
          </a:p>
        </p:txBody>
      </p:sp>
      <p:sp>
        <p:nvSpPr>
          <p:cNvPr id="6" name="Slide Number Placeholder 5">
            <a:extLst>
              <a:ext uri="{FF2B5EF4-FFF2-40B4-BE49-F238E27FC236}">
                <a16:creationId xmlns:a16="http://schemas.microsoft.com/office/drawing/2014/main" id="{D9333D17-C71F-4D32-82A7-F665CA1C5D5F}"/>
              </a:ext>
            </a:extLst>
          </p:cNvPr>
          <p:cNvSpPr>
            <a:spLocks noGrp="1"/>
          </p:cNvSpPr>
          <p:nvPr>
            <p:ph type="sldNum" sz="quarter" idx="12"/>
          </p:nvPr>
        </p:nvSpPr>
        <p:spPr/>
        <p:txBody>
          <a:bodyPr/>
          <a:lstStyle/>
          <a:p>
            <a:fld id="{8BF3E370-2789-49B6-846F-918204C80FE0}" type="slidenum">
              <a:rPr lang="en-US" smtClean="0"/>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382000" cy="5486400"/>
          </a:xfrm>
        </p:spPr>
        <p:txBody>
          <a:bodyPr>
            <a:normAutofit fontScale="25000" lnSpcReduction="20000"/>
          </a:bodyPr>
          <a:lstStyle/>
          <a:p>
            <a:pPr algn="just"/>
            <a:endParaRPr lang="en-US" dirty="0"/>
          </a:p>
          <a:p>
            <a:pPr algn="just">
              <a:lnSpc>
                <a:spcPct val="170000"/>
              </a:lnSpc>
            </a:pPr>
            <a:r>
              <a:rPr lang="en-US" sz="10000" dirty="0"/>
              <a:t>Counting the number of pivot columns in A is the general method to find the rank of A.</a:t>
            </a:r>
          </a:p>
          <a:p>
            <a:pPr algn="just">
              <a:lnSpc>
                <a:spcPct val="170000"/>
              </a:lnSpc>
            </a:pPr>
            <a:r>
              <a:rPr lang="en-US" sz="10000" dirty="0"/>
              <a:t>In SVD, rank of a large matrix A is obtained by counting the number of nonzero singular values.</a:t>
            </a:r>
          </a:p>
          <a:p>
            <a:pPr algn="just">
              <a:lnSpc>
                <a:spcPct val="170000"/>
              </a:lnSpc>
            </a:pPr>
            <a:r>
              <a:rPr lang="en-US" sz="10000" dirty="0"/>
              <a:t>Extremely small nonzero singular values are  assumed to be zero and the effective rank of the matrix is obtained by counting the remaining number of nonzero singular values.</a:t>
            </a:r>
          </a:p>
          <a:p>
            <a:pPr algn="just"/>
            <a:endParaRPr lang="en-US" sz="10000" dirty="0"/>
          </a:p>
          <a:p>
            <a:pPr algn="just"/>
            <a:endParaRPr lang="en-US" dirty="0"/>
          </a:p>
          <a:p>
            <a:pPr algn="just">
              <a:buNone/>
            </a:pPr>
            <a:r>
              <a:rPr lang="en-US" dirty="0"/>
              <a:t>  </a:t>
            </a:r>
          </a:p>
          <a:p>
            <a:pPr marL="385763" indent="-385763" algn="just">
              <a:buNone/>
            </a:pPr>
            <a:r>
              <a:rPr lang="en-US" dirty="0"/>
              <a:t>         </a:t>
            </a:r>
          </a:p>
        </p:txBody>
      </p:sp>
      <p:sp>
        <p:nvSpPr>
          <p:cNvPr id="2" name="Date Placeholder 1">
            <a:extLst>
              <a:ext uri="{FF2B5EF4-FFF2-40B4-BE49-F238E27FC236}">
                <a16:creationId xmlns:a16="http://schemas.microsoft.com/office/drawing/2014/main" id="{B8B1EE68-A155-476E-912E-A45E34275293}"/>
              </a:ext>
            </a:extLst>
          </p:cNvPr>
          <p:cNvSpPr>
            <a:spLocks noGrp="1"/>
          </p:cNvSpPr>
          <p:nvPr>
            <p:ph type="dt" sz="half" idx="10"/>
          </p:nvPr>
        </p:nvSpPr>
        <p:spPr/>
        <p:txBody>
          <a:bodyPr/>
          <a:lstStyle/>
          <a:p>
            <a:fld id="{068A87C5-7D2D-4BE1-B739-4DE4D94CB712}" type="datetime1">
              <a:rPr lang="en-US" smtClean="0"/>
              <a:t>6/21/2023</a:t>
            </a:fld>
            <a:endParaRPr lang="en-US"/>
          </a:p>
        </p:txBody>
      </p:sp>
      <p:sp>
        <p:nvSpPr>
          <p:cNvPr id="4" name="Footer Placeholder 3">
            <a:extLst>
              <a:ext uri="{FF2B5EF4-FFF2-40B4-BE49-F238E27FC236}">
                <a16:creationId xmlns:a16="http://schemas.microsoft.com/office/drawing/2014/main" id="{573755DA-B6A2-4992-A578-2F68C0F39236}"/>
              </a:ext>
            </a:extLst>
          </p:cNvPr>
          <p:cNvSpPr>
            <a:spLocks noGrp="1"/>
          </p:cNvSpPr>
          <p:nvPr>
            <p:ph type="ftr" sz="quarter" idx="11"/>
          </p:nvPr>
        </p:nvSpPr>
        <p:spPr/>
        <p:txBody>
          <a:bodyPr/>
          <a:lstStyle/>
          <a:p>
            <a:r>
              <a:rPr lang="en-US"/>
              <a:t>Singular Value Decomposition - Data Compression</a:t>
            </a:r>
          </a:p>
        </p:txBody>
      </p:sp>
      <p:sp>
        <p:nvSpPr>
          <p:cNvPr id="5" name="Slide Number Placeholder 4">
            <a:extLst>
              <a:ext uri="{FF2B5EF4-FFF2-40B4-BE49-F238E27FC236}">
                <a16:creationId xmlns:a16="http://schemas.microsoft.com/office/drawing/2014/main" id="{8B268143-2794-480B-A41A-D4EC201BD071}"/>
              </a:ext>
            </a:extLst>
          </p:cNvPr>
          <p:cNvSpPr>
            <a:spLocks noGrp="1"/>
          </p:cNvSpPr>
          <p:nvPr>
            <p:ph type="sldNum" sz="quarter" idx="12"/>
          </p:nvPr>
        </p:nvSpPr>
        <p:spPr/>
        <p:txBody>
          <a:bodyPr/>
          <a:lstStyle/>
          <a:p>
            <a:fld id="{8BF3E370-2789-49B6-846F-918204C80FE0}" type="slidenum">
              <a:rPr lang="en-US" smtClean="0"/>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C7A63-8861-4BA3-A21A-B06EA5CA7997}"/>
              </a:ext>
            </a:extLst>
          </p:cNvPr>
          <p:cNvSpPr>
            <a:spLocks noGrp="1"/>
          </p:cNvSpPr>
          <p:nvPr>
            <p:ph type="title"/>
          </p:nvPr>
        </p:nvSpPr>
        <p:spPr/>
        <p:txBody>
          <a:bodyPr>
            <a:normAutofit fontScale="90000"/>
          </a:bodyPr>
          <a:lstStyle/>
          <a:p>
            <a:r>
              <a:rPr lang="en-US" b="1" dirty="0">
                <a:latin typeface="+mn-lt"/>
              </a:rPr>
              <a:t>Singular Value Decomposition in R</a:t>
            </a:r>
            <a:r>
              <a:rPr lang="en-US" sz="4400" b="1" dirty="0">
                <a:latin typeface="+mn-lt"/>
              </a:rPr>
              <a:t>ecommender System</a:t>
            </a:r>
            <a:endParaRPr lang="en-IN" dirty="0"/>
          </a:p>
        </p:txBody>
      </p:sp>
      <p:sp>
        <p:nvSpPr>
          <p:cNvPr id="3" name="Content Placeholder 2">
            <a:extLst>
              <a:ext uri="{FF2B5EF4-FFF2-40B4-BE49-F238E27FC236}">
                <a16:creationId xmlns:a16="http://schemas.microsoft.com/office/drawing/2014/main" id="{EA3EBF1C-C1AF-4BC0-9F73-5A598AFE354D}"/>
              </a:ext>
            </a:extLst>
          </p:cNvPr>
          <p:cNvSpPr>
            <a:spLocks noGrp="1"/>
          </p:cNvSpPr>
          <p:nvPr>
            <p:ph idx="1"/>
          </p:nvPr>
        </p:nvSpPr>
        <p:spPr>
          <a:xfrm>
            <a:off x="381000" y="1524000"/>
            <a:ext cx="8610600" cy="5059362"/>
          </a:xfrm>
        </p:spPr>
        <p:txBody>
          <a:bodyPr>
            <a:normAutofit/>
          </a:bodyPr>
          <a:lstStyle/>
          <a:p>
            <a:pPr algn="just"/>
            <a:r>
              <a:rPr lang="en-IN" sz="2600" dirty="0"/>
              <a:t>Recommender Systems are software tools and techniques providing suggestions for items to be of use to a user.</a:t>
            </a:r>
          </a:p>
          <a:p>
            <a:pPr algn="just"/>
            <a:r>
              <a:rPr lang="en-IN" sz="2600" dirty="0"/>
              <a:t>The suggestions related to various decision – making processes :</a:t>
            </a:r>
          </a:p>
          <a:p>
            <a:pPr marL="1527175" indent="-95250" algn="just">
              <a:buFont typeface="Wingdings" panose="05000000000000000000" pitchFamily="2" charset="2"/>
              <a:buChar char="Ø"/>
            </a:pPr>
            <a:r>
              <a:rPr lang="en-IN" sz="2600" dirty="0"/>
              <a:t> what items to buy</a:t>
            </a:r>
          </a:p>
          <a:p>
            <a:pPr marL="1527175" indent="-95250" algn="just">
              <a:buFont typeface="Wingdings" panose="05000000000000000000" pitchFamily="2" charset="2"/>
              <a:buChar char="Ø"/>
            </a:pPr>
            <a:r>
              <a:rPr lang="en-IN" sz="2600" dirty="0"/>
              <a:t> what music to listen </a:t>
            </a:r>
          </a:p>
          <a:p>
            <a:pPr marL="1527175" indent="-95250" algn="just">
              <a:buFont typeface="Wingdings" panose="05000000000000000000" pitchFamily="2" charset="2"/>
              <a:buChar char="Ø"/>
            </a:pPr>
            <a:r>
              <a:rPr lang="en-IN" sz="2600" dirty="0"/>
              <a:t> what movies to watch </a:t>
            </a:r>
          </a:p>
          <a:p>
            <a:pPr algn="just"/>
            <a:r>
              <a:rPr lang="en-IN" sz="2600" dirty="0"/>
              <a:t>The primary application of recommender systems is finding a relationship between user and products in order to maximize the user-product engagement.</a:t>
            </a:r>
          </a:p>
          <a:p>
            <a:pPr algn="just"/>
            <a:endParaRPr lang="en-IN" sz="2600" dirty="0"/>
          </a:p>
        </p:txBody>
      </p:sp>
      <p:sp>
        <p:nvSpPr>
          <p:cNvPr id="4" name="Date Placeholder 3">
            <a:extLst>
              <a:ext uri="{FF2B5EF4-FFF2-40B4-BE49-F238E27FC236}">
                <a16:creationId xmlns:a16="http://schemas.microsoft.com/office/drawing/2014/main" id="{1780B4A2-87D3-4BF9-A086-78288F5EC213}"/>
              </a:ext>
            </a:extLst>
          </p:cNvPr>
          <p:cNvSpPr>
            <a:spLocks noGrp="1"/>
          </p:cNvSpPr>
          <p:nvPr>
            <p:ph type="dt" sz="half" idx="10"/>
          </p:nvPr>
        </p:nvSpPr>
        <p:spPr/>
        <p:txBody>
          <a:bodyPr/>
          <a:lstStyle/>
          <a:p>
            <a:fld id="{651E0EEF-63BE-4CD7-B48B-BA131FECD871}" type="datetime1">
              <a:rPr lang="en-US" smtClean="0"/>
              <a:t>6/21/2023</a:t>
            </a:fld>
            <a:endParaRPr lang="en-US"/>
          </a:p>
        </p:txBody>
      </p:sp>
      <p:sp>
        <p:nvSpPr>
          <p:cNvPr id="5" name="Footer Placeholder 4">
            <a:extLst>
              <a:ext uri="{FF2B5EF4-FFF2-40B4-BE49-F238E27FC236}">
                <a16:creationId xmlns:a16="http://schemas.microsoft.com/office/drawing/2014/main" id="{F7BE7463-AA87-4082-B77F-E43C985A6AFA}"/>
              </a:ext>
            </a:extLst>
          </p:cNvPr>
          <p:cNvSpPr>
            <a:spLocks noGrp="1"/>
          </p:cNvSpPr>
          <p:nvPr>
            <p:ph type="ftr" sz="quarter" idx="11"/>
          </p:nvPr>
        </p:nvSpPr>
        <p:spPr/>
        <p:txBody>
          <a:bodyPr/>
          <a:lstStyle/>
          <a:p>
            <a:r>
              <a:rPr lang="en-US"/>
              <a:t>Singular Value Decomposition - Data Compression</a:t>
            </a:r>
          </a:p>
        </p:txBody>
      </p:sp>
      <p:sp>
        <p:nvSpPr>
          <p:cNvPr id="6" name="Slide Number Placeholder 5">
            <a:extLst>
              <a:ext uri="{FF2B5EF4-FFF2-40B4-BE49-F238E27FC236}">
                <a16:creationId xmlns:a16="http://schemas.microsoft.com/office/drawing/2014/main" id="{814D279E-C008-4EA5-B8BF-25DA1A90C949}"/>
              </a:ext>
            </a:extLst>
          </p:cNvPr>
          <p:cNvSpPr>
            <a:spLocks noGrp="1"/>
          </p:cNvSpPr>
          <p:nvPr>
            <p:ph type="sldNum" sz="quarter" idx="12"/>
          </p:nvPr>
        </p:nvSpPr>
        <p:spPr/>
        <p:txBody>
          <a:bodyPr/>
          <a:lstStyle/>
          <a:p>
            <a:fld id="{8BF3E370-2789-49B6-846F-918204C80FE0}" type="slidenum">
              <a:rPr lang="en-US" smtClean="0"/>
              <a:t>15</a:t>
            </a:fld>
            <a:endParaRPr lang="en-US"/>
          </a:p>
        </p:txBody>
      </p:sp>
    </p:spTree>
    <p:extLst>
      <p:ext uri="{BB962C8B-B14F-4D97-AF65-F5344CB8AC3E}">
        <p14:creationId xmlns:p14="http://schemas.microsoft.com/office/powerpoint/2010/main" val="37434280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3934"/>
            <a:ext cx="7772400" cy="1470025"/>
          </a:xfrm>
        </p:spPr>
        <p:txBody>
          <a:bodyPr>
            <a:normAutofit fontScale="90000"/>
          </a:bodyPr>
          <a:lstStyle/>
          <a:p>
            <a:pPr algn="l"/>
            <a:br>
              <a:rPr lang="en-US" sz="3600" b="1" dirty="0"/>
            </a:br>
            <a:br>
              <a:rPr lang="en-US" sz="3600" b="1" dirty="0"/>
            </a:br>
            <a:r>
              <a:rPr lang="en-US" sz="3600" b="1" dirty="0"/>
              <a:t>Singular Value Decomposition for Movie Recommendation</a:t>
            </a:r>
            <a:br>
              <a:rPr lang="en-US" sz="3600" b="1" dirty="0"/>
            </a:br>
            <a:r>
              <a:rPr lang="en-US" sz="3600" b="1" dirty="0"/>
              <a:t>                 </a:t>
            </a:r>
            <a:br>
              <a:rPr lang="en-US" sz="3600" b="1" dirty="0"/>
            </a:br>
            <a:r>
              <a:rPr lang="en-US" sz="3600" b="1" dirty="0"/>
              <a:t>                 </a:t>
            </a:r>
            <a:endParaRPr lang="en-US" sz="3600" dirty="0"/>
          </a:p>
        </p:txBody>
      </p:sp>
      <p:sp>
        <p:nvSpPr>
          <p:cNvPr id="4" name="Subtitle 3">
            <a:extLst>
              <a:ext uri="{FF2B5EF4-FFF2-40B4-BE49-F238E27FC236}">
                <a16:creationId xmlns:a16="http://schemas.microsoft.com/office/drawing/2014/main" id="{D96DABCE-5E43-455F-8E96-7D5F30061963}"/>
              </a:ext>
            </a:extLst>
          </p:cNvPr>
          <p:cNvSpPr>
            <a:spLocks noGrp="1"/>
          </p:cNvSpPr>
          <p:nvPr>
            <p:ph type="subTitle" idx="1"/>
          </p:nvPr>
        </p:nvSpPr>
        <p:spPr>
          <a:xfrm>
            <a:off x="533400" y="1982787"/>
            <a:ext cx="8153400" cy="4418013"/>
          </a:xfrm>
        </p:spPr>
        <p:txBody>
          <a:bodyPr/>
          <a:lstStyle/>
          <a:p>
            <a:endParaRPr lang="en-US" dirty="0"/>
          </a:p>
          <a:p>
            <a:endParaRPr lang="en-IN" dirty="0"/>
          </a:p>
          <a:p>
            <a:endParaRPr lang="en-IN" dirty="0"/>
          </a:p>
          <a:p>
            <a:endParaRPr lang="en-IN" dirty="0"/>
          </a:p>
        </p:txBody>
      </p:sp>
      <p:sp>
        <p:nvSpPr>
          <p:cNvPr id="18434" name="Rectangle 2"/>
          <p:cNvSpPr>
            <a:spLocks noChangeArrowheads="1"/>
          </p:cNvSpPr>
          <p:nvPr/>
        </p:nvSpPr>
        <p:spPr bwMode="auto">
          <a:xfrm>
            <a:off x="1143001"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435" name="Rectangle 3"/>
          <p:cNvSpPr>
            <a:spLocks noChangeArrowheads="1"/>
          </p:cNvSpPr>
          <p:nvPr/>
        </p:nvSpPr>
        <p:spPr bwMode="auto">
          <a:xfrm>
            <a:off x="1143001" y="834509"/>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endParaRPr lang="en-US">
              <a:latin typeface="Arial" pitchFamily="34" charset="0"/>
              <a:cs typeface="Arial" pitchFamily="34" charset="0"/>
            </a:endParaRPr>
          </a:p>
        </p:txBody>
      </p:sp>
      <p:sp>
        <p:nvSpPr>
          <p:cNvPr id="18437" name="Rectangle 5"/>
          <p:cNvSpPr>
            <a:spLocks noChangeArrowheads="1"/>
          </p:cNvSpPr>
          <p:nvPr/>
        </p:nvSpPr>
        <p:spPr bwMode="auto">
          <a:xfrm>
            <a:off x="1143001"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438" name="Rectangle 6"/>
          <p:cNvSpPr>
            <a:spLocks noChangeArrowheads="1"/>
          </p:cNvSpPr>
          <p:nvPr/>
        </p:nvSpPr>
        <p:spPr bwMode="auto">
          <a:xfrm>
            <a:off x="1143001" y="1063109"/>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endParaRPr lang="en-US">
              <a:latin typeface="Arial" pitchFamily="34" charset="0"/>
              <a:cs typeface="Arial" pitchFamily="34" charset="0"/>
            </a:endParaRPr>
          </a:p>
        </p:txBody>
      </p:sp>
      <p:graphicFrame>
        <p:nvGraphicFramePr>
          <p:cNvPr id="5" name="Table 5">
            <a:extLst>
              <a:ext uri="{FF2B5EF4-FFF2-40B4-BE49-F238E27FC236}">
                <a16:creationId xmlns:a16="http://schemas.microsoft.com/office/drawing/2014/main" id="{58AB77F5-9F18-4F65-8046-B452078BA312}"/>
              </a:ext>
            </a:extLst>
          </p:cNvPr>
          <p:cNvGraphicFramePr>
            <a:graphicFrameLocks noGrp="1"/>
          </p:cNvGraphicFramePr>
          <p:nvPr>
            <p:extLst>
              <p:ext uri="{D42A27DB-BD31-4B8C-83A1-F6EECF244321}">
                <p14:modId xmlns:p14="http://schemas.microsoft.com/office/powerpoint/2010/main" val="1796355500"/>
              </p:ext>
            </p:extLst>
          </p:nvPr>
        </p:nvGraphicFramePr>
        <p:xfrm>
          <a:off x="1659884" y="1302266"/>
          <a:ext cx="5607870" cy="3200400"/>
        </p:xfrm>
        <a:graphic>
          <a:graphicData uri="http://schemas.openxmlformats.org/drawingml/2006/table">
            <a:tbl>
              <a:tblPr firstRow="1" bandRow="1">
                <a:tableStyleId>{5C22544A-7EE6-4342-B048-85BDC9FD1C3A}</a:tableStyleId>
              </a:tblPr>
              <a:tblGrid>
                <a:gridCol w="934645">
                  <a:extLst>
                    <a:ext uri="{9D8B030D-6E8A-4147-A177-3AD203B41FA5}">
                      <a16:colId xmlns:a16="http://schemas.microsoft.com/office/drawing/2014/main" val="2248626661"/>
                    </a:ext>
                  </a:extLst>
                </a:gridCol>
                <a:gridCol w="934645">
                  <a:extLst>
                    <a:ext uri="{9D8B030D-6E8A-4147-A177-3AD203B41FA5}">
                      <a16:colId xmlns:a16="http://schemas.microsoft.com/office/drawing/2014/main" val="2267194064"/>
                    </a:ext>
                  </a:extLst>
                </a:gridCol>
                <a:gridCol w="934645">
                  <a:extLst>
                    <a:ext uri="{9D8B030D-6E8A-4147-A177-3AD203B41FA5}">
                      <a16:colId xmlns:a16="http://schemas.microsoft.com/office/drawing/2014/main" val="2148652026"/>
                    </a:ext>
                  </a:extLst>
                </a:gridCol>
                <a:gridCol w="934645">
                  <a:extLst>
                    <a:ext uri="{9D8B030D-6E8A-4147-A177-3AD203B41FA5}">
                      <a16:colId xmlns:a16="http://schemas.microsoft.com/office/drawing/2014/main" val="2160535942"/>
                    </a:ext>
                  </a:extLst>
                </a:gridCol>
                <a:gridCol w="934645">
                  <a:extLst>
                    <a:ext uri="{9D8B030D-6E8A-4147-A177-3AD203B41FA5}">
                      <a16:colId xmlns:a16="http://schemas.microsoft.com/office/drawing/2014/main" val="3960529574"/>
                    </a:ext>
                  </a:extLst>
                </a:gridCol>
                <a:gridCol w="934645">
                  <a:extLst>
                    <a:ext uri="{9D8B030D-6E8A-4147-A177-3AD203B41FA5}">
                      <a16:colId xmlns:a16="http://schemas.microsoft.com/office/drawing/2014/main" val="653406890"/>
                    </a:ext>
                  </a:extLst>
                </a:gridCol>
              </a:tblGrid>
              <a:tr h="500431">
                <a:tc>
                  <a:txBody>
                    <a:bodyPr/>
                    <a:lstStyle/>
                    <a:p>
                      <a:r>
                        <a:rPr lang="en-US" dirty="0"/>
                        <a:t>User / Movies</a:t>
                      </a:r>
                      <a:endParaRPr lang="en-IN" dirty="0"/>
                    </a:p>
                  </a:txBody>
                  <a:tcPr/>
                </a:tc>
                <a:tc>
                  <a:txBody>
                    <a:bodyPr/>
                    <a:lstStyle/>
                    <a:p>
                      <a:r>
                        <a:rPr lang="en-US" dirty="0"/>
                        <a:t>Sci-Fi 1</a:t>
                      </a:r>
                      <a:endParaRPr lang="en-IN" dirty="0"/>
                    </a:p>
                  </a:txBody>
                  <a:tcPr/>
                </a:tc>
                <a:tc>
                  <a:txBody>
                    <a:bodyPr/>
                    <a:lstStyle/>
                    <a:p>
                      <a:r>
                        <a:rPr lang="en-US" dirty="0"/>
                        <a:t>Sci-Fi 2</a:t>
                      </a:r>
                      <a:endParaRPr lang="en-IN" dirty="0"/>
                    </a:p>
                  </a:txBody>
                  <a:tcPr/>
                </a:tc>
                <a:tc>
                  <a:txBody>
                    <a:bodyPr/>
                    <a:lstStyle/>
                    <a:p>
                      <a:r>
                        <a:rPr lang="en-US" dirty="0"/>
                        <a:t>Sci-Fi 3</a:t>
                      </a:r>
                      <a:endParaRPr lang="en-IN" dirty="0"/>
                    </a:p>
                  </a:txBody>
                  <a:tcPr/>
                </a:tc>
                <a:tc>
                  <a:txBody>
                    <a:bodyPr/>
                    <a:lstStyle/>
                    <a:p>
                      <a:r>
                        <a:rPr lang="en-US" dirty="0"/>
                        <a:t>Comedy 1</a:t>
                      </a:r>
                      <a:endParaRPr lang="en-IN" dirty="0"/>
                    </a:p>
                  </a:txBody>
                  <a:tcPr/>
                </a:tc>
                <a:tc>
                  <a:txBody>
                    <a:bodyPr/>
                    <a:lstStyle/>
                    <a:p>
                      <a:r>
                        <a:rPr lang="en-US" dirty="0"/>
                        <a:t>Comedy 2</a:t>
                      </a:r>
                      <a:endParaRPr lang="en-IN" dirty="0"/>
                    </a:p>
                  </a:txBody>
                  <a:tcPr/>
                </a:tc>
                <a:extLst>
                  <a:ext uri="{0D108BD9-81ED-4DB2-BD59-A6C34878D82A}">
                    <a16:rowId xmlns:a16="http://schemas.microsoft.com/office/drawing/2014/main" val="1042964118"/>
                  </a:ext>
                </a:extLst>
              </a:tr>
              <a:tr h="289933">
                <a:tc>
                  <a:txBody>
                    <a:bodyPr/>
                    <a:lstStyle/>
                    <a:p>
                      <a:r>
                        <a:rPr lang="en-US" dirty="0"/>
                        <a:t>User 1</a:t>
                      </a:r>
                      <a:endParaRPr lang="en-IN" dirty="0"/>
                    </a:p>
                  </a:txBody>
                  <a:tcPr/>
                </a:tc>
                <a:tc>
                  <a:txBody>
                    <a:bodyPr/>
                    <a:lstStyle/>
                    <a:p>
                      <a:r>
                        <a:rPr lang="en-US" dirty="0"/>
                        <a:t>1</a:t>
                      </a:r>
                      <a:endParaRPr lang="en-IN" dirty="0"/>
                    </a:p>
                  </a:txBody>
                  <a:tcPr/>
                </a:tc>
                <a:tc>
                  <a:txBody>
                    <a:bodyPr/>
                    <a:lstStyle/>
                    <a:p>
                      <a:r>
                        <a:rPr lang="en-US" dirty="0"/>
                        <a:t>1</a:t>
                      </a:r>
                      <a:endParaRPr lang="en-IN" dirty="0"/>
                    </a:p>
                  </a:txBody>
                  <a:tcPr/>
                </a:tc>
                <a:tc>
                  <a:txBody>
                    <a:bodyPr/>
                    <a:lstStyle/>
                    <a:p>
                      <a:r>
                        <a:rPr lang="en-US" dirty="0"/>
                        <a:t>1</a:t>
                      </a:r>
                      <a:endParaRPr lang="en-IN" dirty="0"/>
                    </a:p>
                  </a:txBody>
                  <a:tcPr/>
                </a:tc>
                <a:tc>
                  <a:txBody>
                    <a:bodyPr/>
                    <a:lstStyle/>
                    <a:p>
                      <a:r>
                        <a:rPr lang="en-US" dirty="0"/>
                        <a:t>0</a:t>
                      </a:r>
                      <a:endParaRPr lang="en-IN" dirty="0"/>
                    </a:p>
                  </a:txBody>
                  <a:tcPr/>
                </a:tc>
                <a:tc>
                  <a:txBody>
                    <a:bodyPr/>
                    <a:lstStyle/>
                    <a:p>
                      <a:r>
                        <a:rPr lang="en-US" dirty="0"/>
                        <a:t>0</a:t>
                      </a:r>
                      <a:endParaRPr lang="en-IN" dirty="0"/>
                    </a:p>
                  </a:txBody>
                  <a:tcPr/>
                </a:tc>
                <a:extLst>
                  <a:ext uri="{0D108BD9-81ED-4DB2-BD59-A6C34878D82A}">
                    <a16:rowId xmlns:a16="http://schemas.microsoft.com/office/drawing/2014/main" val="4037813946"/>
                  </a:ext>
                </a:extLst>
              </a:tr>
              <a:tr h="289933">
                <a:tc>
                  <a:txBody>
                    <a:bodyPr/>
                    <a:lstStyle/>
                    <a:p>
                      <a:r>
                        <a:rPr lang="en-US" dirty="0"/>
                        <a:t>User 2</a:t>
                      </a:r>
                      <a:endParaRPr lang="en-IN" dirty="0"/>
                    </a:p>
                  </a:txBody>
                  <a:tcPr/>
                </a:tc>
                <a:tc>
                  <a:txBody>
                    <a:bodyPr/>
                    <a:lstStyle/>
                    <a:p>
                      <a:r>
                        <a:rPr lang="en-US" dirty="0"/>
                        <a:t>3</a:t>
                      </a:r>
                      <a:endParaRPr lang="en-IN" dirty="0"/>
                    </a:p>
                  </a:txBody>
                  <a:tcPr/>
                </a:tc>
                <a:tc>
                  <a:txBody>
                    <a:bodyPr/>
                    <a:lstStyle/>
                    <a:p>
                      <a:r>
                        <a:rPr lang="en-US" dirty="0"/>
                        <a:t>3</a:t>
                      </a:r>
                      <a:endParaRPr lang="en-IN" dirty="0"/>
                    </a:p>
                  </a:txBody>
                  <a:tcPr/>
                </a:tc>
                <a:tc>
                  <a:txBody>
                    <a:bodyPr/>
                    <a:lstStyle/>
                    <a:p>
                      <a:r>
                        <a:rPr lang="en-US" dirty="0"/>
                        <a:t>3</a:t>
                      </a:r>
                      <a:endParaRPr lang="en-IN" dirty="0"/>
                    </a:p>
                  </a:txBody>
                  <a:tcPr/>
                </a:tc>
                <a:tc>
                  <a:txBody>
                    <a:bodyPr/>
                    <a:lstStyle/>
                    <a:p>
                      <a:r>
                        <a:rPr lang="en-US" dirty="0"/>
                        <a:t>0</a:t>
                      </a:r>
                      <a:endParaRPr lang="en-IN" dirty="0"/>
                    </a:p>
                  </a:txBody>
                  <a:tcPr/>
                </a:tc>
                <a:tc>
                  <a:txBody>
                    <a:bodyPr/>
                    <a:lstStyle/>
                    <a:p>
                      <a:r>
                        <a:rPr lang="en-US" dirty="0"/>
                        <a:t>0</a:t>
                      </a:r>
                      <a:endParaRPr lang="en-IN" dirty="0"/>
                    </a:p>
                  </a:txBody>
                  <a:tcPr/>
                </a:tc>
                <a:extLst>
                  <a:ext uri="{0D108BD9-81ED-4DB2-BD59-A6C34878D82A}">
                    <a16:rowId xmlns:a16="http://schemas.microsoft.com/office/drawing/2014/main" val="3856051390"/>
                  </a:ext>
                </a:extLst>
              </a:tr>
              <a:tr h="289933">
                <a:tc>
                  <a:txBody>
                    <a:bodyPr/>
                    <a:lstStyle/>
                    <a:p>
                      <a:r>
                        <a:rPr lang="en-US" dirty="0"/>
                        <a:t>User 3</a:t>
                      </a:r>
                      <a:endParaRPr lang="en-IN" dirty="0"/>
                    </a:p>
                  </a:txBody>
                  <a:tcPr/>
                </a:tc>
                <a:tc>
                  <a:txBody>
                    <a:bodyPr/>
                    <a:lstStyle/>
                    <a:p>
                      <a:r>
                        <a:rPr lang="en-US" dirty="0"/>
                        <a:t>4</a:t>
                      </a:r>
                      <a:endParaRPr lang="en-IN" dirty="0"/>
                    </a:p>
                  </a:txBody>
                  <a:tcPr/>
                </a:tc>
                <a:tc>
                  <a:txBody>
                    <a:bodyPr/>
                    <a:lstStyle/>
                    <a:p>
                      <a:r>
                        <a:rPr lang="en-US" dirty="0"/>
                        <a:t>4</a:t>
                      </a:r>
                      <a:endParaRPr lang="en-IN" dirty="0"/>
                    </a:p>
                  </a:txBody>
                  <a:tcPr/>
                </a:tc>
                <a:tc>
                  <a:txBody>
                    <a:bodyPr/>
                    <a:lstStyle/>
                    <a:p>
                      <a:r>
                        <a:rPr lang="en-US" dirty="0"/>
                        <a:t>4</a:t>
                      </a:r>
                      <a:endParaRPr lang="en-IN" dirty="0"/>
                    </a:p>
                  </a:txBody>
                  <a:tcPr/>
                </a:tc>
                <a:tc>
                  <a:txBody>
                    <a:bodyPr/>
                    <a:lstStyle/>
                    <a:p>
                      <a:r>
                        <a:rPr lang="en-US" dirty="0"/>
                        <a:t>0</a:t>
                      </a:r>
                      <a:endParaRPr lang="en-IN" dirty="0"/>
                    </a:p>
                  </a:txBody>
                  <a:tcPr/>
                </a:tc>
                <a:tc>
                  <a:txBody>
                    <a:bodyPr/>
                    <a:lstStyle/>
                    <a:p>
                      <a:r>
                        <a:rPr lang="en-US" dirty="0"/>
                        <a:t>0</a:t>
                      </a:r>
                      <a:endParaRPr lang="en-IN" dirty="0"/>
                    </a:p>
                  </a:txBody>
                  <a:tcPr/>
                </a:tc>
                <a:extLst>
                  <a:ext uri="{0D108BD9-81ED-4DB2-BD59-A6C34878D82A}">
                    <a16:rowId xmlns:a16="http://schemas.microsoft.com/office/drawing/2014/main" val="3220772360"/>
                  </a:ext>
                </a:extLst>
              </a:tr>
              <a:tr h="289933">
                <a:tc>
                  <a:txBody>
                    <a:bodyPr/>
                    <a:lstStyle/>
                    <a:p>
                      <a:r>
                        <a:rPr lang="en-US" dirty="0"/>
                        <a:t>User 4</a:t>
                      </a:r>
                      <a:endParaRPr lang="en-IN" dirty="0"/>
                    </a:p>
                  </a:txBody>
                  <a:tcPr/>
                </a:tc>
                <a:tc>
                  <a:txBody>
                    <a:bodyPr/>
                    <a:lstStyle/>
                    <a:p>
                      <a:r>
                        <a:rPr lang="en-US" dirty="0"/>
                        <a:t>5</a:t>
                      </a:r>
                      <a:endParaRPr lang="en-IN" dirty="0"/>
                    </a:p>
                  </a:txBody>
                  <a:tcPr/>
                </a:tc>
                <a:tc>
                  <a:txBody>
                    <a:bodyPr/>
                    <a:lstStyle/>
                    <a:p>
                      <a:r>
                        <a:rPr lang="en-US" dirty="0"/>
                        <a:t>5</a:t>
                      </a:r>
                      <a:endParaRPr lang="en-IN" dirty="0"/>
                    </a:p>
                  </a:txBody>
                  <a:tcPr/>
                </a:tc>
                <a:tc>
                  <a:txBody>
                    <a:bodyPr/>
                    <a:lstStyle/>
                    <a:p>
                      <a:r>
                        <a:rPr lang="en-US" dirty="0"/>
                        <a:t>5</a:t>
                      </a:r>
                      <a:endParaRPr lang="en-IN" dirty="0"/>
                    </a:p>
                  </a:txBody>
                  <a:tcPr/>
                </a:tc>
                <a:tc>
                  <a:txBody>
                    <a:bodyPr/>
                    <a:lstStyle/>
                    <a:p>
                      <a:r>
                        <a:rPr lang="en-US" dirty="0"/>
                        <a:t>0</a:t>
                      </a:r>
                      <a:endParaRPr lang="en-IN" dirty="0"/>
                    </a:p>
                  </a:txBody>
                  <a:tcPr/>
                </a:tc>
                <a:tc>
                  <a:txBody>
                    <a:bodyPr/>
                    <a:lstStyle/>
                    <a:p>
                      <a:r>
                        <a:rPr lang="en-US" dirty="0"/>
                        <a:t>0</a:t>
                      </a:r>
                      <a:endParaRPr lang="en-IN" dirty="0"/>
                    </a:p>
                  </a:txBody>
                  <a:tcPr/>
                </a:tc>
                <a:extLst>
                  <a:ext uri="{0D108BD9-81ED-4DB2-BD59-A6C34878D82A}">
                    <a16:rowId xmlns:a16="http://schemas.microsoft.com/office/drawing/2014/main" val="2384261733"/>
                  </a:ext>
                </a:extLst>
              </a:tr>
              <a:tr h="289933">
                <a:tc>
                  <a:txBody>
                    <a:bodyPr/>
                    <a:lstStyle/>
                    <a:p>
                      <a:r>
                        <a:rPr lang="en-US" dirty="0"/>
                        <a:t>User 5</a:t>
                      </a:r>
                      <a:endParaRPr lang="en-IN" dirty="0"/>
                    </a:p>
                  </a:txBody>
                  <a:tcPr/>
                </a:tc>
                <a:tc>
                  <a:txBody>
                    <a:bodyPr/>
                    <a:lstStyle/>
                    <a:p>
                      <a:r>
                        <a:rPr lang="en-US" dirty="0"/>
                        <a:t>0</a:t>
                      </a:r>
                      <a:endParaRPr lang="en-IN" dirty="0"/>
                    </a:p>
                  </a:txBody>
                  <a:tcPr/>
                </a:tc>
                <a:tc>
                  <a:txBody>
                    <a:bodyPr/>
                    <a:lstStyle/>
                    <a:p>
                      <a:r>
                        <a:rPr lang="en-US" dirty="0"/>
                        <a:t>2</a:t>
                      </a:r>
                      <a:endParaRPr lang="en-IN" dirty="0"/>
                    </a:p>
                  </a:txBody>
                  <a:tcPr/>
                </a:tc>
                <a:tc>
                  <a:txBody>
                    <a:bodyPr/>
                    <a:lstStyle/>
                    <a:p>
                      <a:r>
                        <a:rPr lang="en-US" dirty="0"/>
                        <a:t>0</a:t>
                      </a:r>
                      <a:endParaRPr lang="en-IN" dirty="0"/>
                    </a:p>
                  </a:txBody>
                  <a:tcPr/>
                </a:tc>
                <a:tc>
                  <a:txBody>
                    <a:bodyPr/>
                    <a:lstStyle/>
                    <a:p>
                      <a:r>
                        <a:rPr lang="en-US" dirty="0"/>
                        <a:t>4</a:t>
                      </a:r>
                      <a:endParaRPr lang="en-IN" dirty="0"/>
                    </a:p>
                  </a:txBody>
                  <a:tcPr/>
                </a:tc>
                <a:tc>
                  <a:txBody>
                    <a:bodyPr/>
                    <a:lstStyle/>
                    <a:p>
                      <a:r>
                        <a:rPr lang="en-US" dirty="0"/>
                        <a:t>4</a:t>
                      </a:r>
                      <a:endParaRPr lang="en-IN" dirty="0"/>
                    </a:p>
                  </a:txBody>
                  <a:tcPr/>
                </a:tc>
                <a:extLst>
                  <a:ext uri="{0D108BD9-81ED-4DB2-BD59-A6C34878D82A}">
                    <a16:rowId xmlns:a16="http://schemas.microsoft.com/office/drawing/2014/main" val="3183275603"/>
                  </a:ext>
                </a:extLst>
              </a:tr>
              <a:tr h="289933">
                <a:tc>
                  <a:txBody>
                    <a:bodyPr/>
                    <a:lstStyle/>
                    <a:p>
                      <a:r>
                        <a:rPr lang="en-US" dirty="0"/>
                        <a:t>User 6</a:t>
                      </a:r>
                      <a:endParaRPr lang="en-IN" dirty="0"/>
                    </a:p>
                  </a:txBody>
                  <a:tcPr/>
                </a:tc>
                <a:tc>
                  <a:txBody>
                    <a:bodyPr/>
                    <a:lstStyle/>
                    <a:p>
                      <a:r>
                        <a:rPr lang="en-US" dirty="0"/>
                        <a:t>0</a:t>
                      </a:r>
                      <a:endParaRPr lang="en-IN" dirty="0"/>
                    </a:p>
                  </a:txBody>
                  <a:tcPr/>
                </a:tc>
                <a:tc>
                  <a:txBody>
                    <a:bodyPr/>
                    <a:lstStyle/>
                    <a:p>
                      <a:r>
                        <a:rPr lang="en-US" dirty="0"/>
                        <a:t>0</a:t>
                      </a:r>
                      <a:endParaRPr lang="en-IN" dirty="0"/>
                    </a:p>
                  </a:txBody>
                  <a:tcPr/>
                </a:tc>
                <a:tc>
                  <a:txBody>
                    <a:bodyPr/>
                    <a:lstStyle/>
                    <a:p>
                      <a:r>
                        <a:rPr lang="en-US" dirty="0"/>
                        <a:t>0</a:t>
                      </a:r>
                      <a:endParaRPr lang="en-IN" dirty="0"/>
                    </a:p>
                  </a:txBody>
                  <a:tcPr/>
                </a:tc>
                <a:tc>
                  <a:txBody>
                    <a:bodyPr/>
                    <a:lstStyle/>
                    <a:p>
                      <a:r>
                        <a:rPr lang="en-US" dirty="0"/>
                        <a:t>5</a:t>
                      </a:r>
                      <a:endParaRPr lang="en-IN" dirty="0"/>
                    </a:p>
                  </a:txBody>
                  <a:tcPr/>
                </a:tc>
                <a:tc>
                  <a:txBody>
                    <a:bodyPr/>
                    <a:lstStyle/>
                    <a:p>
                      <a:r>
                        <a:rPr lang="en-US" dirty="0"/>
                        <a:t>5</a:t>
                      </a:r>
                      <a:endParaRPr lang="en-IN" dirty="0"/>
                    </a:p>
                  </a:txBody>
                  <a:tcPr/>
                </a:tc>
                <a:extLst>
                  <a:ext uri="{0D108BD9-81ED-4DB2-BD59-A6C34878D82A}">
                    <a16:rowId xmlns:a16="http://schemas.microsoft.com/office/drawing/2014/main" val="1044509463"/>
                  </a:ext>
                </a:extLst>
              </a:tr>
              <a:tr h="289933">
                <a:tc>
                  <a:txBody>
                    <a:bodyPr/>
                    <a:lstStyle/>
                    <a:p>
                      <a:r>
                        <a:rPr lang="en-US" dirty="0"/>
                        <a:t>User 7</a:t>
                      </a:r>
                      <a:endParaRPr lang="en-IN" dirty="0"/>
                    </a:p>
                  </a:txBody>
                  <a:tcPr/>
                </a:tc>
                <a:tc>
                  <a:txBody>
                    <a:bodyPr/>
                    <a:lstStyle/>
                    <a:p>
                      <a:r>
                        <a:rPr lang="en-US" dirty="0"/>
                        <a:t>0</a:t>
                      </a:r>
                      <a:endParaRPr lang="en-IN" dirty="0"/>
                    </a:p>
                  </a:txBody>
                  <a:tcPr/>
                </a:tc>
                <a:tc>
                  <a:txBody>
                    <a:bodyPr/>
                    <a:lstStyle/>
                    <a:p>
                      <a:r>
                        <a:rPr lang="en-US" dirty="0"/>
                        <a:t>1</a:t>
                      </a:r>
                      <a:endParaRPr lang="en-IN" dirty="0"/>
                    </a:p>
                  </a:txBody>
                  <a:tcPr/>
                </a:tc>
                <a:tc>
                  <a:txBody>
                    <a:bodyPr/>
                    <a:lstStyle/>
                    <a:p>
                      <a:r>
                        <a:rPr lang="en-US" dirty="0"/>
                        <a:t>0</a:t>
                      </a:r>
                      <a:endParaRPr lang="en-IN" dirty="0"/>
                    </a:p>
                  </a:txBody>
                  <a:tcPr/>
                </a:tc>
                <a:tc>
                  <a:txBody>
                    <a:bodyPr/>
                    <a:lstStyle/>
                    <a:p>
                      <a:r>
                        <a:rPr lang="en-US" dirty="0"/>
                        <a:t>2</a:t>
                      </a:r>
                      <a:endParaRPr lang="en-IN" dirty="0"/>
                    </a:p>
                  </a:txBody>
                  <a:tcPr/>
                </a:tc>
                <a:tc>
                  <a:txBody>
                    <a:bodyPr/>
                    <a:lstStyle/>
                    <a:p>
                      <a:r>
                        <a:rPr lang="en-US" dirty="0"/>
                        <a:t>2</a:t>
                      </a:r>
                      <a:endParaRPr lang="en-IN" dirty="0"/>
                    </a:p>
                  </a:txBody>
                  <a:tcPr/>
                </a:tc>
                <a:extLst>
                  <a:ext uri="{0D108BD9-81ED-4DB2-BD59-A6C34878D82A}">
                    <a16:rowId xmlns:a16="http://schemas.microsoft.com/office/drawing/2014/main" val="192359572"/>
                  </a:ext>
                </a:extLst>
              </a:tr>
            </a:tbl>
          </a:graphicData>
        </a:graphic>
      </p:graphicFrame>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98953840-CA62-4CAB-9FC2-A3687726D496}"/>
                  </a:ext>
                </a:extLst>
              </p:cNvPr>
              <p:cNvSpPr txBox="1"/>
              <p:nvPr/>
            </p:nvSpPr>
            <p:spPr>
              <a:xfrm>
                <a:off x="1905000" y="4648200"/>
                <a:ext cx="4724400" cy="19075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IN" sz="1800" i="1" smtClean="0">
                          <a:effectLst/>
                          <a:latin typeface="Cambria Math" panose="02040503050406030204" pitchFamily="18" charset="0"/>
                          <a:ea typeface="Times New Roman" panose="02020603050405020304" pitchFamily="18" charset="0"/>
                          <a:cs typeface="Times New Roman" panose="02020603050405020304" pitchFamily="18" charset="0"/>
                        </a:rPr>
                        <m:t>𝐴</m:t>
                      </m:r>
                      <m:r>
                        <a:rPr lang="en-IN" sz="1800" i="1" smtClean="0">
                          <a:effectLst/>
                          <a:latin typeface="Cambria Math" panose="02040503050406030204" pitchFamily="18" charset="0"/>
                          <a:ea typeface="Times New Roman" panose="02020603050405020304" pitchFamily="18" charset="0"/>
                          <a:cs typeface="Times New Roman" panose="02020603050405020304" pitchFamily="18" charset="0"/>
                        </a:rPr>
                        <m:t>=</m:t>
                      </m:r>
                      <m:d>
                        <m:dPr>
                          <m:begChr m:val="["/>
                          <m:endChr m:val="]"/>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dPr>
                        <m:e>
                          <m:m>
                            <m:mPr>
                              <m:mcs>
                                <m:mc>
                                  <m:mcPr>
                                    <m:count m:val="5"/>
                                    <m:mcJc m:val="center"/>
                                  </m:mcPr>
                                </m:mc>
                              </m:mcs>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mPr>
                            <m:m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1</m:t>
                                </m:r>
                              </m:e>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1</m:t>
                                </m:r>
                              </m:e>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1</m:t>
                                </m:r>
                              </m:e>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IN" sz="1800" i="1">
                                    <a:effectLst/>
                                    <a:latin typeface="Cambria Math" panose="02040503050406030204" pitchFamily="18" charset="0"/>
                                    <a:ea typeface="Cambria Math" panose="02040503050406030204" pitchFamily="18" charset="0"/>
                                    <a:cs typeface="Cambria Math" panose="02040503050406030204" pitchFamily="18" charset="0"/>
                                  </a:rPr>
                                  <m:t>0</m:t>
                                </m:r>
                              </m:e>
                            </m:mr>
                            <m:mr>
                              <m:e>
                                <m:r>
                                  <a:rPr lang="en-IN" sz="1800" i="1">
                                    <a:effectLst/>
                                    <a:latin typeface="Cambria Math" panose="02040503050406030204" pitchFamily="18" charset="0"/>
                                    <a:ea typeface="Cambria Math" panose="02040503050406030204" pitchFamily="18" charset="0"/>
                                    <a:cs typeface="Cambria Math" panose="02040503050406030204" pitchFamily="18" charset="0"/>
                                  </a:rPr>
                                  <m:t>3</m:t>
                                </m:r>
                              </m:e>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3</m:t>
                                </m:r>
                              </m:e>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3</m:t>
                                </m:r>
                              </m:e>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IN" sz="1800" i="1">
                                    <a:effectLst/>
                                    <a:latin typeface="Cambria Math" panose="02040503050406030204" pitchFamily="18" charset="0"/>
                                    <a:ea typeface="Cambria Math" panose="02040503050406030204" pitchFamily="18" charset="0"/>
                                    <a:cs typeface="Cambria Math" panose="02040503050406030204" pitchFamily="18" charset="0"/>
                                  </a:rPr>
                                  <m:t>0</m:t>
                                </m:r>
                              </m:e>
                            </m:mr>
                            <m:mr>
                              <m:e>
                                <m:r>
                                  <a:rPr lang="en-IN" sz="1800" i="1">
                                    <a:effectLst/>
                                    <a:latin typeface="Cambria Math" panose="02040503050406030204" pitchFamily="18" charset="0"/>
                                    <a:ea typeface="Cambria Math" panose="02040503050406030204" pitchFamily="18" charset="0"/>
                                    <a:cs typeface="Cambria Math" panose="02040503050406030204" pitchFamily="18" charset="0"/>
                                  </a:rPr>
                                  <m:t>4</m:t>
                                </m:r>
                              </m:e>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4</m:t>
                                </m:r>
                              </m:e>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4</m:t>
                                </m:r>
                              </m:e>
                              <m:e>
                                <m:r>
                                  <a:rPr lang="en-IN" sz="1800" i="1">
                                    <a:effectLst/>
                                    <a:latin typeface="Cambria Math" panose="02040503050406030204" pitchFamily="18" charset="0"/>
                                    <a:ea typeface="Cambria Math" panose="02040503050406030204" pitchFamily="18" charset="0"/>
                                    <a:cs typeface="Cambria Math" panose="02040503050406030204" pitchFamily="18" charset="0"/>
                                  </a:rPr>
                                  <m:t>0</m:t>
                                </m:r>
                              </m:e>
                              <m:e>
                                <m:r>
                                  <a:rPr lang="en-IN" sz="1800" i="1">
                                    <a:effectLst/>
                                    <a:latin typeface="Cambria Math" panose="02040503050406030204" pitchFamily="18" charset="0"/>
                                    <a:ea typeface="Cambria Math" panose="02040503050406030204" pitchFamily="18" charset="0"/>
                                    <a:cs typeface="Cambria Math" panose="02040503050406030204" pitchFamily="18" charset="0"/>
                                  </a:rPr>
                                  <m:t>0</m:t>
                                </m:r>
                              </m:e>
                            </m:mr>
                            <m:mr>
                              <m:e>
                                <m:r>
                                  <a:rPr lang="en-IN" sz="1800" i="1">
                                    <a:effectLst/>
                                    <a:latin typeface="Cambria Math" panose="02040503050406030204" pitchFamily="18" charset="0"/>
                                    <a:ea typeface="Cambria Math" panose="02040503050406030204" pitchFamily="18" charset="0"/>
                                    <a:cs typeface="Cambria Math" panose="02040503050406030204" pitchFamily="18" charset="0"/>
                                  </a:rPr>
                                  <m:t>5</m:t>
                                </m:r>
                              </m:e>
                              <m:e>
                                <m:r>
                                  <a:rPr lang="en-IN" sz="1800" i="1">
                                    <a:effectLst/>
                                    <a:latin typeface="Cambria Math" panose="02040503050406030204" pitchFamily="18" charset="0"/>
                                    <a:ea typeface="Cambria Math" panose="02040503050406030204" pitchFamily="18" charset="0"/>
                                    <a:cs typeface="Cambria Math" panose="02040503050406030204" pitchFamily="18" charset="0"/>
                                  </a:rPr>
                                  <m:t>5</m:t>
                                </m:r>
                              </m:e>
                              <m:e>
                                <m:r>
                                  <a:rPr lang="en-IN" sz="1800" i="1">
                                    <a:effectLst/>
                                    <a:latin typeface="Cambria Math" panose="02040503050406030204" pitchFamily="18" charset="0"/>
                                    <a:ea typeface="Cambria Math" panose="02040503050406030204" pitchFamily="18" charset="0"/>
                                    <a:cs typeface="Cambria Math" panose="02040503050406030204" pitchFamily="18" charset="0"/>
                                  </a:rPr>
                                  <m:t>5</m:t>
                                </m:r>
                              </m:e>
                              <m:e>
                                <m:r>
                                  <a:rPr lang="en-IN" sz="1800" i="1">
                                    <a:effectLst/>
                                    <a:latin typeface="Cambria Math" panose="02040503050406030204" pitchFamily="18" charset="0"/>
                                    <a:ea typeface="Cambria Math" panose="02040503050406030204" pitchFamily="18" charset="0"/>
                                    <a:cs typeface="Cambria Math" panose="02040503050406030204" pitchFamily="18" charset="0"/>
                                  </a:rPr>
                                  <m:t>0</m:t>
                                </m:r>
                              </m:e>
                              <m:e>
                                <m:r>
                                  <a:rPr lang="en-IN" sz="1800" i="1">
                                    <a:effectLst/>
                                    <a:latin typeface="Cambria Math" panose="02040503050406030204" pitchFamily="18" charset="0"/>
                                    <a:ea typeface="Cambria Math" panose="02040503050406030204" pitchFamily="18" charset="0"/>
                                    <a:cs typeface="Cambria Math" panose="02040503050406030204" pitchFamily="18" charset="0"/>
                                  </a:rPr>
                                  <m:t>0</m:t>
                                </m:r>
                              </m:e>
                            </m:mr>
                            <m:mr>
                              <m:e>
                                <m:r>
                                  <a:rPr lang="en-IN" sz="1800" i="1">
                                    <a:effectLst/>
                                    <a:latin typeface="Cambria Math" panose="02040503050406030204" pitchFamily="18" charset="0"/>
                                    <a:ea typeface="Cambria Math" panose="02040503050406030204" pitchFamily="18" charset="0"/>
                                    <a:cs typeface="Cambria Math" panose="02040503050406030204" pitchFamily="18" charset="0"/>
                                  </a:rPr>
                                  <m:t>0</m:t>
                                </m:r>
                              </m:e>
                              <m:e>
                                <m:r>
                                  <a:rPr lang="en-IN" sz="1800" i="1">
                                    <a:effectLst/>
                                    <a:latin typeface="Cambria Math" panose="02040503050406030204" pitchFamily="18" charset="0"/>
                                    <a:ea typeface="Cambria Math" panose="02040503050406030204" pitchFamily="18" charset="0"/>
                                    <a:cs typeface="Cambria Math" panose="02040503050406030204" pitchFamily="18" charset="0"/>
                                  </a:rPr>
                                  <m:t>2</m:t>
                                </m:r>
                              </m:e>
                              <m:e>
                                <m:r>
                                  <a:rPr lang="en-IN" sz="1800" i="1">
                                    <a:effectLst/>
                                    <a:latin typeface="Cambria Math" panose="02040503050406030204" pitchFamily="18" charset="0"/>
                                    <a:ea typeface="Cambria Math" panose="02040503050406030204" pitchFamily="18" charset="0"/>
                                    <a:cs typeface="Cambria Math" panose="02040503050406030204" pitchFamily="18" charset="0"/>
                                  </a:rPr>
                                  <m:t>0</m:t>
                                </m:r>
                              </m:e>
                              <m:e>
                                <m:r>
                                  <a:rPr lang="en-IN" sz="1800" i="1">
                                    <a:effectLst/>
                                    <a:latin typeface="Cambria Math" panose="02040503050406030204" pitchFamily="18" charset="0"/>
                                    <a:ea typeface="Cambria Math" panose="02040503050406030204" pitchFamily="18" charset="0"/>
                                    <a:cs typeface="Cambria Math" panose="02040503050406030204" pitchFamily="18" charset="0"/>
                                  </a:rPr>
                                  <m:t>4</m:t>
                                </m:r>
                              </m:e>
                              <m:e>
                                <m:r>
                                  <a:rPr lang="en-IN" sz="1800" i="1">
                                    <a:effectLst/>
                                    <a:latin typeface="Cambria Math" panose="02040503050406030204" pitchFamily="18" charset="0"/>
                                    <a:ea typeface="Cambria Math" panose="02040503050406030204" pitchFamily="18" charset="0"/>
                                    <a:cs typeface="Cambria Math" panose="02040503050406030204" pitchFamily="18" charset="0"/>
                                  </a:rPr>
                                  <m:t>4</m:t>
                                </m:r>
                              </m:e>
                            </m:mr>
                            <m:mr>
                              <m:e>
                                <m:r>
                                  <a:rPr lang="en-IN" sz="1800" i="1">
                                    <a:effectLst/>
                                    <a:latin typeface="Cambria Math" panose="02040503050406030204" pitchFamily="18" charset="0"/>
                                    <a:ea typeface="Cambria Math" panose="02040503050406030204" pitchFamily="18" charset="0"/>
                                    <a:cs typeface="Cambria Math" panose="02040503050406030204" pitchFamily="18" charset="0"/>
                                  </a:rPr>
                                  <m:t>0</m:t>
                                </m:r>
                              </m:e>
                              <m:e>
                                <m:r>
                                  <a:rPr lang="en-IN" sz="1800" i="1">
                                    <a:effectLst/>
                                    <a:latin typeface="Cambria Math" panose="02040503050406030204" pitchFamily="18" charset="0"/>
                                    <a:ea typeface="Cambria Math" panose="02040503050406030204" pitchFamily="18" charset="0"/>
                                    <a:cs typeface="Cambria Math" panose="02040503050406030204" pitchFamily="18" charset="0"/>
                                  </a:rPr>
                                  <m:t>0</m:t>
                                </m:r>
                              </m:e>
                              <m:e>
                                <m:r>
                                  <a:rPr lang="en-IN" sz="1800" i="1">
                                    <a:effectLst/>
                                    <a:latin typeface="Cambria Math" panose="02040503050406030204" pitchFamily="18" charset="0"/>
                                    <a:ea typeface="Cambria Math" panose="02040503050406030204" pitchFamily="18" charset="0"/>
                                    <a:cs typeface="Cambria Math" panose="02040503050406030204" pitchFamily="18" charset="0"/>
                                  </a:rPr>
                                  <m:t>0</m:t>
                                </m:r>
                              </m:e>
                              <m:e>
                                <m:r>
                                  <a:rPr lang="en-IN" sz="1800" i="1">
                                    <a:effectLst/>
                                    <a:latin typeface="Cambria Math" panose="02040503050406030204" pitchFamily="18" charset="0"/>
                                    <a:ea typeface="Cambria Math" panose="02040503050406030204" pitchFamily="18" charset="0"/>
                                    <a:cs typeface="Cambria Math" panose="02040503050406030204" pitchFamily="18" charset="0"/>
                                  </a:rPr>
                                  <m:t>5</m:t>
                                </m:r>
                              </m:e>
                              <m:e>
                                <m:r>
                                  <a:rPr lang="en-IN" sz="1800" i="1">
                                    <a:effectLst/>
                                    <a:latin typeface="Cambria Math" panose="02040503050406030204" pitchFamily="18" charset="0"/>
                                    <a:ea typeface="Cambria Math" panose="02040503050406030204" pitchFamily="18" charset="0"/>
                                    <a:cs typeface="Cambria Math" panose="02040503050406030204" pitchFamily="18" charset="0"/>
                                  </a:rPr>
                                  <m:t>5</m:t>
                                </m:r>
                              </m:e>
                            </m:mr>
                            <m:mr>
                              <m:e>
                                <m:r>
                                  <a:rPr lang="en-IN" sz="1800" i="1">
                                    <a:effectLst/>
                                    <a:latin typeface="Cambria Math" panose="02040503050406030204" pitchFamily="18" charset="0"/>
                                    <a:ea typeface="Cambria Math" panose="02040503050406030204" pitchFamily="18" charset="0"/>
                                    <a:cs typeface="Cambria Math" panose="02040503050406030204" pitchFamily="18" charset="0"/>
                                  </a:rPr>
                                  <m:t>0</m:t>
                                </m:r>
                              </m:e>
                              <m:e>
                                <m:r>
                                  <a:rPr lang="en-IN" sz="1800" i="1">
                                    <a:effectLst/>
                                    <a:latin typeface="Cambria Math" panose="02040503050406030204" pitchFamily="18" charset="0"/>
                                    <a:ea typeface="Cambria Math" panose="02040503050406030204" pitchFamily="18" charset="0"/>
                                    <a:cs typeface="Cambria Math" panose="02040503050406030204" pitchFamily="18" charset="0"/>
                                  </a:rPr>
                                  <m:t>1</m:t>
                                </m:r>
                              </m:e>
                              <m:e>
                                <m:r>
                                  <a:rPr lang="en-IN" sz="1800" i="1">
                                    <a:effectLst/>
                                    <a:latin typeface="Cambria Math" panose="02040503050406030204" pitchFamily="18" charset="0"/>
                                    <a:ea typeface="Cambria Math" panose="02040503050406030204" pitchFamily="18" charset="0"/>
                                    <a:cs typeface="Cambria Math" panose="02040503050406030204" pitchFamily="18" charset="0"/>
                                  </a:rPr>
                                  <m:t>0</m:t>
                                </m:r>
                              </m:e>
                              <m:e>
                                <m:r>
                                  <a:rPr lang="en-IN" sz="1800" i="1">
                                    <a:effectLst/>
                                    <a:latin typeface="Cambria Math" panose="02040503050406030204" pitchFamily="18" charset="0"/>
                                    <a:ea typeface="Cambria Math" panose="02040503050406030204" pitchFamily="18" charset="0"/>
                                    <a:cs typeface="Cambria Math" panose="02040503050406030204" pitchFamily="18" charset="0"/>
                                  </a:rPr>
                                  <m:t>2</m:t>
                                </m:r>
                              </m:e>
                              <m:e>
                                <m:r>
                                  <a:rPr lang="en-IN" sz="1800" i="1">
                                    <a:effectLst/>
                                    <a:latin typeface="Cambria Math" panose="02040503050406030204" pitchFamily="18" charset="0"/>
                                    <a:ea typeface="Cambria Math" panose="02040503050406030204" pitchFamily="18" charset="0"/>
                                    <a:cs typeface="Cambria Math" panose="02040503050406030204" pitchFamily="18" charset="0"/>
                                  </a:rPr>
                                  <m:t>2</m:t>
                                </m:r>
                              </m:e>
                            </m:mr>
                          </m:m>
                        </m:e>
                      </m:d>
                    </m:oMath>
                  </m:oMathPara>
                </a14:m>
                <a:endParaRPr lang="en-IN" dirty="0"/>
              </a:p>
            </p:txBody>
          </p:sp>
        </mc:Choice>
        <mc:Fallback xmlns="">
          <p:sp>
            <p:nvSpPr>
              <p:cNvPr id="10" name="TextBox 9">
                <a:extLst>
                  <a:ext uri="{FF2B5EF4-FFF2-40B4-BE49-F238E27FC236}">
                    <a16:creationId xmlns:a16="http://schemas.microsoft.com/office/drawing/2014/main" id="{98953840-CA62-4CAB-9FC2-A3687726D496}"/>
                  </a:ext>
                </a:extLst>
              </p:cNvPr>
              <p:cNvSpPr txBox="1">
                <a:spLocks noRot="1" noChangeAspect="1" noMove="1" noResize="1" noEditPoints="1" noAdjustHandles="1" noChangeArrowheads="1" noChangeShapeType="1" noTextEdit="1"/>
              </p:cNvSpPr>
              <p:nvPr/>
            </p:nvSpPr>
            <p:spPr>
              <a:xfrm>
                <a:off x="1905000" y="4648200"/>
                <a:ext cx="4724400" cy="1907510"/>
              </a:xfrm>
              <a:prstGeom prst="rect">
                <a:avLst/>
              </a:prstGeom>
              <a:blipFill>
                <a:blip r:embed="rId2"/>
                <a:stretch>
                  <a:fillRect/>
                </a:stretch>
              </a:blipFill>
            </p:spPr>
            <p:txBody>
              <a:bodyPr/>
              <a:lstStyle/>
              <a:p>
                <a:r>
                  <a:rPr lang="en-IN">
                    <a:noFill/>
                  </a:rPr>
                  <a:t> </a:t>
                </a:r>
              </a:p>
            </p:txBody>
          </p:sp>
        </mc:Fallback>
      </mc:AlternateContent>
      <p:sp>
        <p:nvSpPr>
          <p:cNvPr id="3" name="Date Placeholder 2">
            <a:extLst>
              <a:ext uri="{FF2B5EF4-FFF2-40B4-BE49-F238E27FC236}">
                <a16:creationId xmlns:a16="http://schemas.microsoft.com/office/drawing/2014/main" id="{693673B1-D0E5-49A5-8DB0-F37B9579B9D8}"/>
              </a:ext>
            </a:extLst>
          </p:cNvPr>
          <p:cNvSpPr>
            <a:spLocks noGrp="1"/>
          </p:cNvSpPr>
          <p:nvPr>
            <p:ph type="dt" sz="half" idx="10"/>
          </p:nvPr>
        </p:nvSpPr>
        <p:spPr/>
        <p:txBody>
          <a:bodyPr/>
          <a:lstStyle/>
          <a:p>
            <a:fld id="{DCA69617-2129-4A79-AFA6-8795640C9BE2}" type="datetime1">
              <a:rPr lang="en-US" smtClean="0"/>
              <a:t>6/21/2023</a:t>
            </a:fld>
            <a:endParaRPr lang="en-US"/>
          </a:p>
        </p:txBody>
      </p:sp>
      <p:sp>
        <p:nvSpPr>
          <p:cNvPr id="6" name="Footer Placeholder 5">
            <a:extLst>
              <a:ext uri="{FF2B5EF4-FFF2-40B4-BE49-F238E27FC236}">
                <a16:creationId xmlns:a16="http://schemas.microsoft.com/office/drawing/2014/main" id="{CB3CE78C-2254-483B-9C10-D5D6C888839D}"/>
              </a:ext>
            </a:extLst>
          </p:cNvPr>
          <p:cNvSpPr>
            <a:spLocks noGrp="1"/>
          </p:cNvSpPr>
          <p:nvPr>
            <p:ph type="ftr" sz="quarter" idx="11"/>
          </p:nvPr>
        </p:nvSpPr>
        <p:spPr/>
        <p:txBody>
          <a:bodyPr/>
          <a:lstStyle/>
          <a:p>
            <a:r>
              <a:rPr lang="en-US"/>
              <a:t>Singular Value Decomposition - Data Compression</a:t>
            </a:r>
          </a:p>
        </p:txBody>
      </p:sp>
      <p:sp>
        <p:nvSpPr>
          <p:cNvPr id="7" name="Slide Number Placeholder 6">
            <a:extLst>
              <a:ext uri="{FF2B5EF4-FFF2-40B4-BE49-F238E27FC236}">
                <a16:creationId xmlns:a16="http://schemas.microsoft.com/office/drawing/2014/main" id="{2BFBF01F-B674-48FE-910D-6C85946F1E48}"/>
              </a:ext>
            </a:extLst>
          </p:cNvPr>
          <p:cNvSpPr>
            <a:spLocks noGrp="1"/>
          </p:cNvSpPr>
          <p:nvPr>
            <p:ph type="sldNum" sz="quarter" idx="12"/>
          </p:nvPr>
        </p:nvSpPr>
        <p:spPr/>
        <p:txBody>
          <a:bodyPr/>
          <a:lstStyle/>
          <a:p>
            <a:fld id="{8BF3E370-2789-49B6-846F-918204C80FE0}" type="slidenum">
              <a:rPr lang="en-US" smtClean="0"/>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3875F77-A748-47AB-8B9E-DD0B96D05C9C}"/>
                  </a:ext>
                </a:extLst>
              </p:cNvPr>
              <p:cNvSpPr>
                <a:spLocks noGrp="1"/>
              </p:cNvSpPr>
              <p:nvPr>
                <p:ph idx="1"/>
              </p:nvPr>
            </p:nvSpPr>
            <p:spPr>
              <a:xfrm>
                <a:off x="76200" y="152400"/>
                <a:ext cx="8991600" cy="6629400"/>
              </a:xfrm>
            </p:spPr>
            <p:txBody>
              <a:bodyPr>
                <a:normAutofit fontScale="92500" lnSpcReduction="20000"/>
              </a:bodyPr>
              <a:lstStyle/>
              <a:p>
                <a:pPr marL="0" indent="0">
                  <a:buNone/>
                </a:pPr>
                <a:r>
                  <a:rPr lang="en-IN" sz="1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Applying SVD,</a:t>
                </a:r>
              </a:p>
              <a:p>
                <a:pPr marL="0" indent="0">
                  <a:buNone/>
                </a:pPr>
                <a:endParaRPr lang="en-IN" sz="1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pPr algn="just">
                  <a:buFont typeface="Wingdings" panose="05000000000000000000" pitchFamily="2" charset="2"/>
                  <a:buChar char="Ø"/>
                </a:pPr>
                <a:r>
                  <a:rPr lang="en-US" sz="2000" dirty="0"/>
                  <a:t>   Eigenvalues of</a:t>
                </a:r>
                <a:r>
                  <a:rPr lang="en-US" sz="2000" b="1" dirty="0"/>
                  <a:t> </a:t>
                </a:r>
                <a14:m>
                  <m:oMath xmlns:m="http://schemas.openxmlformats.org/officeDocument/2006/math">
                    <m:sSup>
                      <m:sSupPr>
                        <m:ctrlPr>
                          <a:rPr lang="en-US" sz="2000" i="1" smtClean="0">
                            <a:latin typeface="Cambria Math" panose="02040503050406030204" pitchFamily="18" charset="0"/>
                          </a:rPr>
                        </m:ctrlPr>
                      </m:sSupPr>
                      <m:e>
                        <m:r>
                          <a:rPr lang="en-US" sz="2000" b="0" i="1" smtClean="0">
                            <a:latin typeface="Cambria Math" panose="02040503050406030204" pitchFamily="18" charset="0"/>
                          </a:rPr>
                          <m:t>𝐴</m:t>
                        </m:r>
                      </m:e>
                      <m:sup>
                        <m:r>
                          <a:rPr lang="en-US" sz="2000" b="0" i="1" smtClean="0">
                            <a:latin typeface="Cambria Math" panose="02040503050406030204" pitchFamily="18" charset="0"/>
                          </a:rPr>
                          <m:t>𝑇</m:t>
                        </m:r>
                      </m:sup>
                    </m:sSup>
                    <m:r>
                      <a:rPr lang="en-US" sz="2000" b="0" i="1" smtClean="0">
                        <a:latin typeface="Cambria Math" panose="02040503050406030204" pitchFamily="18" charset="0"/>
                      </a:rPr>
                      <m:t>𝐴</m:t>
                    </m:r>
                  </m:oMath>
                </a14:m>
                <a:r>
                  <a:rPr lang="en-US" sz="2000" b="1" dirty="0"/>
                  <a:t>  </a:t>
                </a:r>
                <a:r>
                  <a:rPr lang="en-US" sz="2000" dirty="0"/>
                  <a:t>are</a:t>
                </a:r>
                <a:r>
                  <a:rPr lang="en-US" sz="2000" b="1" dirty="0"/>
                  <a:t> 155.7756, 90.413664, 1.81053, 0 and 0.</a:t>
                </a:r>
              </a:p>
              <a:p>
                <a:pPr algn="just">
                  <a:buFont typeface="Wingdings" panose="05000000000000000000" pitchFamily="2" charset="2"/>
                  <a:buChar char="Ø"/>
                </a:pPr>
                <a:r>
                  <a:rPr lang="en-US" sz="2000" dirty="0"/>
                  <a:t>   Corresponding unit eigenvectors</a:t>
                </a:r>
                <a:r>
                  <a:rPr lang="en-US" sz="2000" b="1" dirty="0"/>
                  <a:t> </a:t>
                </a:r>
                <a14:m>
                  <m:oMath xmlns:m="http://schemas.openxmlformats.org/officeDocument/2006/math">
                    <m:sSub>
                      <m:sSubPr>
                        <m:ctrlPr>
                          <a:rPr lang="pt-BR" sz="2000" b="1" i="1" smtClean="0">
                            <a:latin typeface="Cambria Math" panose="02040503050406030204" pitchFamily="18" charset="0"/>
                          </a:rPr>
                        </m:ctrlPr>
                      </m:sSubPr>
                      <m:e>
                        <m:r>
                          <m:rPr>
                            <m:nor/>
                          </m:rPr>
                          <a:rPr lang="en-US" sz="2000" b="1"/>
                          <m:t>v</m:t>
                        </m:r>
                      </m:e>
                      <m:sub>
                        <m:r>
                          <a:rPr lang="en-US" sz="2000" b="1" i="1" dirty="0">
                            <a:latin typeface="Cambria Math" panose="02040503050406030204" pitchFamily="18" charset="0"/>
                          </a:rPr>
                          <m:t>𝟏</m:t>
                        </m:r>
                      </m:sub>
                    </m:sSub>
                  </m:oMath>
                </a14:m>
                <a:r>
                  <a:rPr lang="en-US" sz="2000" b="1" dirty="0"/>
                  <a:t>, </a:t>
                </a:r>
                <a14:m>
                  <m:oMath xmlns:m="http://schemas.openxmlformats.org/officeDocument/2006/math">
                    <m:sSub>
                      <m:sSubPr>
                        <m:ctrlPr>
                          <a:rPr lang="pt-BR" sz="2000" b="1" i="1" smtClean="0">
                            <a:latin typeface="Cambria Math" panose="02040503050406030204" pitchFamily="18" charset="0"/>
                          </a:rPr>
                        </m:ctrlPr>
                      </m:sSubPr>
                      <m:e>
                        <m:r>
                          <m:rPr>
                            <m:nor/>
                          </m:rPr>
                          <a:rPr lang="en-US" sz="2000" b="1"/>
                          <m:t>v</m:t>
                        </m:r>
                      </m:e>
                      <m:sub>
                        <m:r>
                          <a:rPr lang="en-IN" sz="2000" b="1" i="1" smtClean="0">
                            <a:latin typeface="Cambria Math" panose="02040503050406030204" pitchFamily="18" charset="0"/>
                          </a:rPr>
                          <m:t>𝟐</m:t>
                        </m:r>
                      </m:sub>
                    </m:sSub>
                  </m:oMath>
                </a14:m>
                <a:r>
                  <a:rPr lang="en-US" sz="2000" b="1" dirty="0"/>
                  <a:t>, </a:t>
                </a:r>
                <a14:m>
                  <m:oMath xmlns:m="http://schemas.openxmlformats.org/officeDocument/2006/math">
                    <m:sSub>
                      <m:sSubPr>
                        <m:ctrlPr>
                          <a:rPr lang="pt-BR" sz="2000" b="1" i="1">
                            <a:latin typeface="Cambria Math" panose="02040503050406030204" pitchFamily="18" charset="0"/>
                          </a:rPr>
                        </m:ctrlPr>
                      </m:sSubPr>
                      <m:e>
                        <m:r>
                          <m:rPr>
                            <m:nor/>
                          </m:rPr>
                          <a:rPr lang="en-US" sz="2000" b="1"/>
                          <m:t>v</m:t>
                        </m:r>
                      </m:e>
                      <m:sub>
                        <m:r>
                          <a:rPr lang="en-IN" sz="2000" b="1" i="1" smtClean="0">
                            <a:latin typeface="Cambria Math" panose="02040503050406030204" pitchFamily="18" charset="0"/>
                          </a:rPr>
                          <m:t>𝟑</m:t>
                        </m:r>
                      </m:sub>
                    </m:sSub>
                  </m:oMath>
                </a14:m>
                <a:r>
                  <a:rPr lang="en-US" sz="2000" b="1" dirty="0"/>
                  <a:t> , </a:t>
                </a:r>
                <a14:m>
                  <m:oMath xmlns:m="http://schemas.openxmlformats.org/officeDocument/2006/math">
                    <m:sSub>
                      <m:sSubPr>
                        <m:ctrlPr>
                          <a:rPr lang="pt-BR" sz="2000" b="1" i="1">
                            <a:latin typeface="Cambria Math" panose="02040503050406030204" pitchFamily="18" charset="0"/>
                          </a:rPr>
                        </m:ctrlPr>
                      </m:sSubPr>
                      <m:e>
                        <m:r>
                          <m:rPr>
                            <m:nor/>
                          </m:rPr>
                          <a:rPr lang="en-US" sz="2000" b="1"/>
                          <m:t>v</m:t>
                        </m:r>
                      </m:e>
                      <m:sub>
                        <m:r>
                          <a:rPr lang="en-IN" sz="2000" b="1" i="1" smtClean="0">
                            <a:latin typeface="Cambria Math" panose="02040503050406030204" pitchFamily="18" charset="0"/>
                          </a:rPr>
                          <m:t>𝟒</m:t>
                        </m:r>
                      </m:sub>
                    </m:sSub>
                  </m:oMath>
                </a14:m>
                <a:r>
                  <a:rPr lang="en-US" sz="2000" b="1" dirty="0"/>
                  <a:t> and </a:t>
                </a:r>
                <a14:m>
                  <m:oMath xmlns:m="http://schemas.openxmlformats.org/officeDocument/2006/math">
                    <m:sSub>
                      <m:sSubPr>
                        <m:ctrlPr>
                          <a:rPr lang="pt-BR" sz="2000" b="1" i="1">
                            <a:latin typeface="Cambria Math" panose="02040503050406030204" pitchFamily="18" charset="0"/>
                          </a:rPr>
                        </m:ctrlPr>
                      </m:sSubPr>
                      <m:e>
                        <m:r>
                          <m:rPr>
                            <m:nor/>
                          </m:rPr>
                          <a:rPr lang="en-US" sz="2000" b="1"/>
                          <m:t>v</m:t>
                        </m:r>
                      </m:e>
                      <m:sub>
                        <m:r>
                          <a:rPr lang="en-IN" sz="2000" b="1" i="1" smtClean="0">
                            <a:latin typeface="Cambria Math" panose="02040503050406030204" pitchFamily="18" charset="0"/>
                          </a:rPr>
                          <m:t>𝟓</m:t>
                        </m:r>
                      </m:sub>
                    </m:sSub>
                  </m:oMath>
                </a14:m>
                <a:r>
                  <a:rPr lang="en-US" sz="2000" b="1" dirty="0"/>
                  <a:t> </a:t>
                </a:r>
                <a:r>
                  <a:rPr lang="en-US" sz="2000" dirty="0"/>
                  <a:t>are the right singular vectors </a:t>
                </a:r>
              </a:p>
              <a:p>
                <a:pPr marL="0" indent="0" algn="just">
                  <a:buNone/>
                </a:pPr>
                <a:r>
                  <a:rPr lang="en-US" sz="2000" dirty="0"/>
                  <a:t>          of </a:t>
                </a:r>
                <a:r>
                  <a:rPr lang="en-US" sz="2000" b="1" dirty="0"/>
                  <a:t>A.  </a:t>
                </a:r>
              </a:p>
              <a:p>
                <a:pPr marL="0" indent="0" algn="just">
                  <a:buNone/>
                </a:pPr>
                <a:r>
                  <a:rPr lang="en-US" sz="2000" b="1" dirty="0">
                    <a:effectLst/>
                    <a:ea typeface="Times New Roman" panose="02020603050405020304" pitchFamily="18" charset="0"/>
                    <a:cs typeface="Times New Roman" panose="02020603050405020304" pitchFamily="18" charset="0"/>
                  </a:rPr>
                  <a:t>                </a:t>
                </a:r>
                <a14:m>
                  <m:oMath xmlns:m="http://schemas.openxmlformats.org/officeDocument/2006/math">
                    <m:sSup>
                      <m:sSupPr>
                        <m:ctrlPr>
                          <a:rPr lang="en-IN" sz="2000" i="1" smtClean="0">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𝑉</m:t>
                        </m:r>
                      </m:e>
                      <m:sup>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𝑇</m:t>
                        </m:r>
                      </m:sup>
                    </m:sSup>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m:t>
                    </m:r>
                    <m:d>
                      <m:dPr>
                        <m:begChr m:val="["/>
                        <m:endChr m:val="]"/>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dPr>
                      <m:e>
                        <m:m>
                          <m:mPr>
                            <m:mcs>
                              <m:mc>
                                <m:mcPr>
                                  <m:count m:val="5"/>
                                  <m:mcJc m:val="center"/>
                                </m:mcPr>
                              </m:mc>
                            </m:mcs>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mPr>
                          <m:mr>
                            <m:e>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0.56</m:t>
                              </m:r>
                            </m:e>
                            <m:e>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0.59</m:t>
                              </m:r>
                            </m:e>
                            <m:e>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0.56</m:t>
                              </m:r>
                            </m:e>
                            <m:e>
                              <m:r>
                                <a:rPr lang="en-IN" sz="2000" i="1">
                                  <a:effectLst/>
                                  <a:latin typeface="Cambria Math" panose="02040503050406030204" pitchFamily="18" charset="0"/>
                                  <a:ea typeface="Cambria Math" panose="02040503050406030204" pitchFamily="18" charset="0"/>
                                  <a:cs typeface="Cambria Math" panose="02040503050406030204" pitchFamily="18" charset="0"/>
                                </a:rPr>
                                <m:t>0.09</m:t>
                              </m:r>
                            </m:e>
                            <m:e>
                              <m:r>
                                <a:rPr lang="en-IN" sz="2000" i="1">
                                  <a:effectLst/>
                                  <a:latin typeface="Cambria Math" panose="02040503050406030204" pitchFamily="18" charset="0"/>
                                  <a:ea typeface="Cambria Math" panose="02040503050406030204" pitchFamily="18" charset="0"/>
                                  <a:cs typeface="Cambria Math" panose="02040503050406030204" pitchFamily="18" charset="0"/>
                                </a:rPr>
                                <m:t>0.09</m:t>
                              </m:r>
                            </m:e>
                          </m:mr>
                          <m:mr>
                            <m:e>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0.12</m:t>
                              </m:r>
                            </m:e>
                            <m:e>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−0.02</m:t>
                              </m:r>
                            </m:e>
                            <m:e>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0.12</m:t>
                              </m:r>
                            </m:e>
                            <m:e>
                              <m:r>
                                <a:rPr lang="en-IN" sz="2000" i="1">
                                  <a:effectLst/>
                                  <a:latin typeface="Cambria Math" panose="02040503050406030204" pitchFamily="18" charset="0"/>
                                  <a:ea typeface="Cambria Math" panose="02040503050406030204" pitchFamily="18" charset="0"/>
                                  <a:cs typeface="Cambria Math" panose="02040503050406030204" pitchFamily="18" charset="0"/>
                                </a:rPr>
                                <m:t>−0.69</m:t>
                              </m:r>
                            </m:e>
                            <m:e>
                              <m:r>
                                <a:rPr lang="en-IN" sz="2000" i="1">
                                  <a:effectLst/>
                                  <a:latin typeface="Cambria Math" panose="02040503050406030204" pitchFamily="18" charset="0"/>
                                  <a:ea typeface="Cambria Math" panose="02040503050406030204" pitchFamily="18" charset="0"/>
                                  <a:cs typeface="Cambria Math" panose="02040503050406030204" pitchFamily="18" charset="0"/>
                                </a:rPr>
                                <m:t>−0.69</m:t>
                              </m:r>
                            </m:e>
                          </m:mr>
                          <m:mr>
                            <m:e>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0.40</m:t>
                              </m:r>
                            </m:e>
                            <m:e>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−0.80</m:t>
                              </m:r>
                            </m:e>
                            <m:e>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0.40</m:t>
                              </m:r>
                            </m:e>
                            <m:e>
                              <m:r>
                                <a:rPr lang="en-IN" sz="2000" i="1">
                                  <a:effectLst/>
                                  <a:latin typeface="Cambria Math" panose="02040503050406030204" pitchFamily="18" charset="0"/>
                                  <a:ea typeface="Cambria Math" panose="02040503050406030204" pitchFamily="18" charset="0"/>
                                  <a:cs typeface="Cambria Math" panose="02040503050406030204" pitchFamily="18" charset="0"/>
                                </a:rPr>
                                <m:t>0.09</m:t>
                              </m:r>
                            </m:e>
                            <m:e>
                              <m:r>
                                <a:rPr lang="en-IN" sz="2000" i="1">
                                  <a:effectLst/>
                                  <a:latin typeface="Cambria Math" panose="02040503050406030204" pitchFamily="18" charset="0"/>
                                  <a:ea typeface="Cambria Math" panose="02040503050406030204" pitchFamily="18" charset="0"/>
                                  <a:cs typeface="Cambria Math" panose="02040503050406030204" pitchFamily="18" charset="0"/>
                                </a:rPr>
                                <m:t>0.09</m:t>
                              </m:r>
                            </m:e>
                          </m:mr>
                          <m:mr>
                            <m:e>
                              <m:r>
                                <a:rPr lang="en-IN" sz="2000" b="0" i="1" smtClean="0">
                                  <a:effectLst/>
                                  <a:latin typeface="Cambria Math" panose="02040503050406030204" pitchFamily="18" charset="0"/>
                                  <a:ea typeface="Cambria Math" panose="02040503050406030204" pitchFamily="18" charset="0"/>
                                  <a:cs typeface="Cambria Math" panose="02040503050406030204" pitchFamily="18" charset="0"/>
                                </a:rPr>
                                <m:t>0.7</m:t>
                              </m:r>
                            </m:e>
                            <m:e>
                              <m:r>
                                <a:rPr lang="en-IN" sz="2000" b="0" i="1" smtClean="0">
                                  <a:effectLst/>
                                  <a:latin typeface="Cambria Math" panose="02040503050406030204" pitchFamily="18" charset="0"/>
                                  <a:ea typeface="Cambria Math" panose="02040503050406030204" pitchFamily="18" charset="0"/>
                                  <a:cs typeface="Cambria Math" panose="02040503050406030204" pitchFamily="18" charset="0"/>
                                </a:rPr>
                                <m:t>0</m:t>
                              </m:r>
                            </m:e>
                            <m:e>
                              <m:r>
                                <a:rPr lang="en-IN" sz="2000" b="0" i="1" smtClean="0">
                                  <a:effectLst/>
                                  <a:latin typeface="Cambria Math" panose="02040503050406030204" pitchFamily="18" charset="0"/>
                                  <a:ea typeface="Cambria Math" panose="02040503050406030204" pitchFamily="18" charset="0"/>
                                  <a:cs typeface="Cambria Math" panose="02040503050406030204" pitchFamily="18" charset="0"/>
                                </a:rPr>
                                <m:t>−0.7</m:t>
                              </m:r>
                            </m:e>
                            <m:e>
                              <m:r>
                                <a:rPr lang="en-IN" sz="2000" b="0" i="1" smtClean="0">
                                  <a:effectLst/>
                                  <a:latin typeface="Cambria Math" panose="02040503050406030204" pitchFamily="18" charset="0"/>
                                  <a:ea typeface="Cambria Math" panose="02040503050406030204" pitchFamily="18" charset="0"/>
                                  <a:cs typeface="Cambria Math" panose="02040503050406030204" pitchFamily="18" charset="0"/>
                                </a:rPr>
                                <m:t>0</m:t>
                              </m:r>
                            </m:e>
                            <m:e>
                              <m:r>
                                <a:rPr lang="en-IN" sz="2000" b="0" i="1" smtClean="0">
                                  <a:effectLst/>
                                  <a:latin typeface="Cambria Math" panose="02040503050406030204" pitchFamily="18" charset="0"/>
                                  <a:ea typeface="Cambria Math" panose="02040503050406030204" pitchFamily="18" charset="0"/>
                                  <a:cs typeface="Cambria Math" panose="02040503050406030204" pitchFamily="18" charset="0"/>
                                </a:rPr>
                                <m:t>0</m:t>
                              </m:r>
                            </m:e>
                          </m:mr>
                          <m:mr>
                            <m:e>
                              <m:r>
                                <a:rPr lang="en-IN" sz="2000" b="0" i="1" smtClean="0">
                                  <a:effectLst/>
                                  <a:latin typeface="Cambria Math" panose="02040503050406030204" pitchFamily="18" charset="0"/>
                                  <a:ea typeface="Cambria Math" panose="02040503050406030204" pitchFamily="18" charset="0"/>
                                  <a:cs typeface="Cambria Math" panose="02040503050406030204" pitchFamily="18" charset="0"/>
                                </a:rPr>
                                <m:t>0</m:t>
                              </m:r>
                            </m:e>
                            <m:e>
                              <m:r>
                                <a:rPr lang="en-IN" sz="2000" b="0" i="1" smtClean="0">
                                  <a:effectLst/>
                                  <a:latin typeface="Cambria Math" panose="02040503050406030204" pitchFamily="18" charset="0"/>
                                  <a:ea typeface="Cambria Math" panose="02040503050406030204" pitchFamily="18" charset="0"/>
                                  <a:cs typeface="Cambria Math" panose="02040503050406030204" pitchFamily="18" charset="0"/>
                                </a:rPr>
                                <m:t>0</m:t>
                              </m:r>
                            </m:e>
                            <m:e>
                              <m:r>
                                <a:rPr lang="en-IN" sz="2000" b="0" i="1" smtClean="0">
                                  <a:effectLst/>
                                  <a:latin typeface="Cambria Math" panose="02040503050406030204" pitchFamily="18" charset="0"/>
                                  <a:ea typeface="Cambria Math" panose="02040503050406030204" pitchFamily="18" charset="0"/>
                                  <a:cs typeface="Cambria Math" panose="02040503050406030204" pitchFamily="18" charset="0"/>
                                </a:rPr>
                                <m:t>0</m:t>
                              </m:r>
                            </m:e>
                            <m:e>
                              <m:r>
                                <a:rPr lang="en-IN" sz="2000" b="0" i="1" smtClean="0">
                                  <a:effectLst/>
                                  <a:latin typeface="Cambria Math" panose="02040503050406030204" pitchFamily="18" charset="0"/>
                                  <a:ea typeface="Cambria Math" panose="02040503050406030204" pitchFamily="18" charset="0"/>
                                  <a:cs typeface="Cambria Math" panose="02040503050406030204" pitchFamily="18" charset="0"/>
                                </a:rPr>
                                <m:t>0.7</m:t>
                              </m:r>
                            </m:e>
                            <m:e>
                              <m:r>
                                <a:rPr lang="en-IN" sz="2000" b="0" i="1" smtClean="0">
                                  <a:effectLst/>
                                  <a:latin typeface="Cambria Math" panose="02040503050406030204" pitchFamily="18" charset="0"/>
                                  <a:ea typeface="Cambria Math" panose="02040503050406030204" pitchFamily="18" charset="0"/>
                                  <a:cs typeface="Cambria Math" panose="02040503050406030204" pitchFamily="18" charset="0"/>
                                </a:rPr>
                                <m:t>−0.7</m:t>
                              </m:r>
                            </m:e>
                          </m:mr>
                        </m:m>
                      </m:e>
                    </m:d>
                  </m:oMath>
                </a14:m>
                <a:r>
                  <a:rPr lang="en-IN" sz="2000" dirty="0">
                    <a:effectLst/>
                    <a:latin typeface="Calibri" panose="020F0502020204030204" pitchFamily="34" charset="0"/>
                    <a:ea typeface="Calibri" panose="020F0502020204030204" pitchFamily="34" charset="0"/>
                    <a:cs typeface="Times New Roman" panose="02020603050405020304" pitchFamily="18" charset="0"/>
                  </a:rPr>
                  <a:t> </a:t>
                </a:r>
                <a:r>
                  <a:rPr lang="en-US" sz="2000" dirty="0">
                    <a:solidFill>
                      <a:srgbClr val="FF0000"/>
                    </a:solidFill>
                  </a:rPr>
                  <a:t>“movie – to – concept” matrix</a:t>
                </a:r>
                <a:endParaRPr lang="en-US" sz="2000" dirty="0"/>
              </a:p>
              <a:p>
                <a:pPr marL="0" indent="0" algn="just">
                  <a:buNone/>
                </a:pPr>
                <a:endParaRPr lang="en-US" sz="2000" b="1" dirty="0"/>
              </a:p>
              <a:p>
                <a:pPr algn="just">
                  <a:buFont typeface="Wingdings" panose="05000000000000000000" pitchFamily="2" charset="2"/>
                  <a:buChar char="Ø"/>
                </a:pPr>
                <a:r>
                  <a:rPr lang="en-US" sz="2000" dirty="0"/>
                  <a:t>   The square roots of the eigenvalues are the singular values:</a:t>
                </a:r>
              </a:p>
              <a:p>
                <a:pPr marL="0" indent="0" algn="just">
                  <a:buNone/>
                </a:pPr>
                <a:r>
                  <a:rPr lang="pt-BR" sz="2000" b="1" dirty="0"/>
                  <a:t>                </a:t>
                </a:r>
                <a14:m>
                  <m:oMath xmlns:m="http://schemas.openxmlformats.org/officeDocument/2006/math">
                    <m:sSub>
                      <m:sSubPr>
                        <m:ctrlPr>
                          <a:rPr lang="pt-BR" sz="2000" b="1" i="1" smtClean="0">
                            <a:latin typeface="Cambria Math" panose="02040503050406030204" pitchFamily="18" charset="0"/>
                          </a:rPr>
                        </m:ctrlPr>
                      </m:sSubPr>
                      <m:e>
                        <m:r>
                          <m:rPr>
                            <m:nor/>
                          </m:rPr>
                          <a:rPr lang="el-GR" sz="2000" b="1" dirty="0"/>
                          <m:t>σ</m:t>
                        </m:r>
                      </m:e>
                      <m:sub>
                        <m:r>
                          <a:rPr lang="en-IN" sz="2000" b="1" i="1" dirty="0" smtClean="0">
                            <a:latin typeface="Cambria Math" panose="02040503050406030204" pitchFamily="18" charset="0"/>
                          </a:rPr>
                          <m:t>𝟏</m:t>
                        </m:r>
                      </m:sub>
                    </m:sSub>
                    <m:r>
                      <a:rPr lang="en-US" sz="2000" b="1" i="1">
                        <a:latin typeface="Cambria Math" panose="02040503050406030204" pitchFamily="18" charset="0"/>
                      </a:rPr>
                      <m:t> </m:t>
                    </m:r>
                  </m:oMath>
                </a14:m>
                <a:r>
                  <a:rPr lang="en-US" sz="2000" b="1" dirty="0"/>
                  <a:t>= 12.4, </a:t>
                </a:r>
                <a14:m>
                  <m:oMath xmlns:m="http://schemas.openxmlformats.org/officeDocument/2006/math">
                    <m:sSub>
                      <m:sSubPr>
                        <m:ctrlPr>
                          <a:rPr lang="pt-BR" sz="2000" b="1" i="1">
                            <a:latin typeface="Cambria Math" panose="02040503050406030204" pitchFamily="18" charset="0"/>
                          </a:rPr>
                        </m:ctrlPr>
                      </m:sSubPr>
                      <m:e>
                        <m:r>
                          <m:rPr>
                            <m:nor/>
                          </m:rPr>
                          <a:rPr lang="el-GR" sz="2000" b="1" dirty="0"/>
                          <m:t>σ</m:t>
                        </m:r>
                      </m:e>
                      <m:sub>
                        <m:r>
                          <a:rPr lang="en-IN" sz="2000" b="1" i="1" dirty="0" smtClean="0">
                            <a:latin typeface="Cambria Math" panose="02040503050406030204" pitchFamily="18" charset="0"/>
                          </a:rPr>
                          <m:t>𝟐</m:t>
                        </m:r>
                      </m:sub>
                    </m:sSub>
                    <m:r>
                      <a:rPr lang="en-US" sz="2000" b="1" i="1">
                        <a:latin typeface="Cambria Math" panose="02040503050406030204" pitchFamily="18" charset="0"/>
                      </a:rPr>
                      <m:t> </m:t>
                    </m:r>
                  </m:oMath>
                </a14:m>
                <a:r>
                  <a:rPr lang="en-US" sz="2000" b="1" dirty="0"/>
                  <a:t>= 9.5, </a:t>
                </a:r>
                <a14:m>
                  <m:oMath xmlns:m="http://schemas.openxmlformats.org/officeDocument/2006/math">
                    <m:sSub>
                      <m:sSubPr>
                        <m:ctrlPr>
                          <a:rPr lang="pt-BR" sz="2000" b="1" i="1">
                            <a:latin typeface="Cambria Math" panose="02040503050406030204" pitchFamily="18" charset="0"/>
                          </a:rPr>
                        </m:ctrlPr>
                      </m:sSubPr>
                      <m:e>
                        <m:r>
                          <m:rPr>
                            <m:nor/>
                          </m:rPr>
                          <a:rPr lang="el-GR" sz="2000" b="1" dirty="0"/>
                          <m:t>σ</m:t>
                        </m:r>
                      </m:e>
                      <m:sub>
                        <m:r>
                          <a:rPr lang="en-IN" sz="2000" b="1" i="1" dirty="0" smtClean="0">
                            <a:latin typeface="Cambria Math" panose="02040503050406030204" pitchFamily="18" charset="0"/>
                          </a:rPr>
                          <m:t>𝟑</m:t>
                        </m:r>
                      </m:sub>
                    </m:sSub>
                    <m:r>
                      <a:rPr lang="en-US" sz="2000" b="1" i="1">
                        <a:latin typeface="Cambria Math" panose="02040503050406030204" pitchFamily="18" charset="0"/>
                      </a:rPr>
                      <m:t> </m:t>
                    </m:r>
                  </m:oMath>
                </a14:m>
                <a:r>
                  <a:rPr lang="en-US" sz="2000" b="1" dirty="0"/>
                  <a:t>= 1.3, </a:t>
                </a:r>
                <a14:m>
                  <m:oMath xmlns:m="http://schemas.openxmlformats.org/officeDocument/2006/math">
                    <m:sSub>
                      <m:sSubPr>
                        <m:ctrlPr>
                          <a:rPr lang="pt-BR" sz="2000" b="1" i="1">
                            <a:latin typeface="Cambria Math" panose="02040503050406030204" pitchFamily="18" charset="0"/>
                          </a:rPr>
                        </m:ctrlPr>
                      </m:sSubPr>
                      <m:e>
                        <m:r>
                          <m:rPr>
                            <m:nor/>
                          </m:rPr>
                          <a:rPr lang="el-GR" sz="2000" b="1" dirty="0"/>
                          <m:t>σ</m:t>
                        </m:r>
                      </m:e>
                      <m:sub>
                        <m:r>
                          <a:rPr lang="en-IN" sz="2000" b="1" i="1" dirty="0" smtClean="0">
                            <a:latin typeface="Cambria Math" panose="02040503050406030204" pitchFamily="18" charset="0"/>
                          </a:rPr>
                          <m:t>𝟒</m:t>
                        </m:r>
                      </m:sub>
                    </m:sSub>
                    <m:r>
                      <a:rPr lang="en-US" sz="2000" b="1" i="1">
                        <a:latin typeface="Cambria Math" panose="02040503050406030204" pitchFamily="18" charset="0"/>
                      </a:rPr>
                      <m:t> </m:t>
                    </m:r>
                  </m:oMath>
                </a14:m>
                <a:r>
                  <a:rPr lang="en-US" sz="2000" b="1" dirty="0"/>
                  <a:t>= 0 and </a:t>
                </a:r>
                <a14:m>
                  <m:oMath xmlns:m="http://schemas.openxmlformats.org/officeDocument/2006/math">
                    <m:sSub>
                      <m:sSubPr>
                        <m:ctrlPr>
                          <a:rPr lang="pt-BR" sz="2000" b="1" i="1">
                            <a:latin typeface="Cambria Math" panose="02040503050406030204" pitchFamily="18" charset="0"/>
                          </a:rPr>
                        </m:ctrlPr>
                      </m:sSubPr>
                      <m:e>
                        <m:r>
                          <m:rPr>
                            <m:nor/>
                          </m:rPr>
                          <a:rPr lang="el-GR" sz="2000" b="1" dirty="0"/>
                          <m:t>σ</m:t>
                        </m:r>
                      </m:e>
                      <m:sub>
                        <m:r>
                          <a:rPr lang="en-IN" sz="2000" b="1" i="1" dirty="0" smtClean="0">
                            <a:latin typeface="Cambria Math" panose="02040503050406030204" pitchFamily="18" charset="0"/>
                          </a:rPr>
                          <m:t>𝟓</m:t>
                        </m:r>
                      </m:sub>
                    </m:sSub>
                    <m:r>
                      <a:rPr lang="en-US" sz="2000" b="1" i="1">
                        <a:latin typeface="Cambria Math" panose="02040503050406030204" pitchFamily="18" charset="0"/>
                      </a:rPr>
                      <m:t> </m:t>
                    </m:r>
                  </m:oMath>
                </a14:m>
                <a:r>
                  <a:rPr lang="en-US" sz="2000" b="1" dirty="0"/>
                  <a:t>= 0</a:t>
                </a:r>
                <a:endParaRPr lang="en-US" sz="2000" dirty="0"/>
              </a:p>
              <a:p>
                <a:pPr marL="0" indent="0" algn="just">
                  <a:buNone/>
                </a:pPr>
                <a:r>
                  <a:rPr lang="en-US" sz="2000" dirty="0"/>
                  <a:t> </a:t>
                </a:r>
              </a:p>
              <a:p>
                <a:pPr marL="0" indent="0" algn="just">
                  <a:buNone/>
                </a:pPr>
                <a:r>
                  <a:rPr lang="en-IN" sz="2000" dirty="0">
                    <a:effectLst/>
                    <a:ea typeface="Times New Roman" panose="02020603050405020304" pitchFamily="18" charset="0"/>
                    <a:cs typeface="Times New Roman" panose="02020603050405020304" pitchFamily="18" charset="0"/>
                  </a:rPr>
                  <a:t>                           </a:t>
                </a:r>
                <a14:m>
                  <m:oMath xmlns:m="http://schemas.openxmlformats.org/officeDocument/2006/math">
                    <m:r>
                      <a:rPr lang="en-IN" sz="2000" i="1" smtClean="0">
                        <a:effectLst/>
                        <a:latin typeface="Cambria Math" panose="02040503050406030204" pitchFamily="18" charset="0"/>
                        <a:ea typeface="Times New Roman" panose="02020603050405020304" pitchFamily="18" charset="0"/>
                        <a:cs typeface="Times New Roman" panose="02020603050405020304" pitchFamily="18" charset="0"/>
                      </a:rPr>
                      <m:t>Ʃ=</m:t>
                    </m:r>
                    <m:d>
                      <m:dPr>
                        <m:begChr m:val="["/>
                        <m:endChr m:val="]"/>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dPr>
                      <m:e>
                        <m:m>
                          <m:mPr>
                            <m:mcs>
                              <m:mc>
                                <m:mcPr>
                                  <m:count m:val="5"/>
                                  <m:mcJc m:val="center"/>
                                </m:mcPr>
                              </m:mc>
                            </m:mcs>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mPr>
                          <m:mr>
                            <m:e>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12.4</m:t>
                              </m:r>
                            </m:e>
                            <m:e>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IN" sz="2000" b="0" i="1" smtClean="0">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IN" sz="2000" b="0" i="1" smtClean="0">
                                  <a:effectLst/>
                                  <a:latin typeface="Cambria Math" panose="02040503050406030204" pitchFamily="18" charset="0"/>
                                  <a:ea typeface="Times New Roman" panose="02020603050405020304" pitchFamily="18" charset="0"/>
                                  <a:cs typeface="Times New Roman" panose="02020603050405020304" pitchFamily="18" charset="0"/>
                                </a:rPr>
                                <m:t>0</m:t>
                              </m:r>
                            </m:e>
                          </m:mr>
                          <m:mr>
                            <m:e>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9.5</m:t>
                              </m:r>
                            </m:e>
                            <m:e>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IN" sz="2000" b="0" i="1" smtClean="0">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IN" sz="2000" b="0" i="1" smtClean="0">
                                  <a:effectLst/>
                                  <a:latin typeface="Cambria Math" panose="02040503050406030204" pitchFamily="18" charset="0"/>
                                  <a:ea typeface="Times New Roman" panose="02020603050405020304" pitchFamily="18" charset="0"/>
                                  <a:cs typeface="Times New Roman" panose="02020603050405020304" pitchFamily="18" charset="0"/>
                                </a:rPr>
                                <m:t>0</m:t>
                              </m:r>
                            </m:e>
                          </m:mr>
                          <m:mr>
                            <m:e>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1.3</m:t>
                              </m:r>
                            </m:e>
                            <m:e>
                              <m:r>
                                <a:rPr lang="en-IN" sz="2000" b="0" i="1" smtClean="0">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IN" sz="2000" b="0" i="1" smtClean="0">
                                  <a:effectLst/>
                                  <a:latin typeface="Cambria Math" panose="02040503050406030204" pitchFamily="18" charset="0"/>
                                  <a:ea typeface="Times New Roman" panose="02020603050405020304" pitchFamily="18" charset="0"/>
                                  <a:cs typeface="Times New Roman" panose="02020603050405020304" pitchFamily="18" charset="0"/>
                                </a:rPr>
                                <m:t>0</m:t>
                              </m:r>
                            </m:e>
                          </m:mr>
                          <m:mr>
                            <m:e>
                              <m:r>
                                <a:rPr lang="en-IN" sz="2000" b="0" i="1" smtClean="0">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IN" sz="2000" b="0" i="1" smtClean="0">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IN" sz="2000" b="0" i="1" smtClean="0">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IN" sz="2000" b="0" i="1" smtClean="0">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IN" sz="2000" b="0" i="1" smtClean="0">
                                  <a:effectLst/>
                                  <a:latin typeface="Cambria Math" panose="02040503050406030204" pitchFamily="18" charset="0"/>
                                  <a:ea typeface="Times New Roman" panose="02020603050405020304" pitchFamily="18" charset="0"/>
                                  <a:cs typeface="Times New Roman" panose="02020603050405020304" pitchFamily="18" charset="0"/>
                                </a:rPr>
                                <m:t>0</m:t>
                              </m:r>
                            </m:e>
                          </m:mr>
                          <m:mr>
                            <m:e>
                              <m:r>
                                <a:rPr lang="en-IN" sz="2000" b="0" i="1" smtClean="0">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IN" sz="2000" b="0" i="1" smtClean="0">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IN" sz="2000" b="0" i="1" smtClean="0">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IN" sz="2000" b="0" i="1" smtClean="0">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IN" sz="2000" b="0" i="1" smtClean="0">
                                  <a:effectLst/>
                                  <a:latin typeface="Cambria Math" panose="02040503050406030204" pitchFamily="18" charset="0"/>
                                  <a:ea typeface="Times New Roman" panose="02020603050405020304" pitchFamily="18" charset="0"/>
                                  <a:cs typeface="Times New Roman" panose="02020603050405020304" pitchFamily="18" charset="0"/>
                                </a:rPr>
                                <m:t>0</m:t>
                              </m:r>
                            </m:e>
                          </m:mr>
                          <m:mr>
                            <m:e>
                              <m:r>
                                <a:rPr lang="en-IN" sz="2000" b="0" i="1" smtClean="0">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IN" sz="2000" b="0" i="1" smtClean="0">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IN" sz="2000" b="0" i="1" smtClean="0">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IN" sz="2000" b="0" i="1" smtClean="0">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IN" sz="2000" b="0" i="1" smtClean="0">
                                  <a:effectLst/>
                                  <a:latin typeface="Cambria Math" panose="02040503050406030204" pitchFamily="18" charset="0"/>
                                  <a:ea typeface="Times New Roman" panose="02020603050405020304" pitchFamily="18" charset="0"/>
                                  <a:cs typeface="Times New Roman" panose="02020603050405020304" pitchFamily="18" charset="0"/>
                                </a:rPr>
                                <m:t>0</m:t>
                              </m:r>
                            </m:e>
                          </m:mr>
                        </m:m>
                      </m:e>
                    </m:d>
                  </m:oMath>
                </a14:m>
                <a:r>
                  <a:rPr lang="en-IN" sz="2000" dirty="0">
                    <a:effectLst/>
                    <a:latin typeface="Calibri" panose="020F0502020204030204" pitchFamily="34" charset="0"/>
                    <a:ea typeface="Calibri" panose="020F0502020204030204" pitchFamily="34" charset="0"/>
                    <a:cs typeface="Times New Roman" panose="02020603050405020304" pitchFamily="18" charset="0"/>
                  </a:rPr>
                  <a:t> </a:t>
                </a:r>
                <a:r>
                  <a:rPr lang="en-US" sz="2000" dirty="0">
                    <a:solidFill>
                      <a:srgbClr val="FF0000"/>
                    </a:solidFill>
                  </a:rPr>
                  <a:t> “ strength of each concept” matrix</a:t>
                </a:r>
                <a:endParaRPr lang="en-IN" sz="20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1800" dirty="0"/>
              </a:p>
              <a:p>
                <a:pPr>
                  <a:buFont typeface="Wingdings" panose="05000000000000000000" pitchFamily="2" charset="2"/>
                  <a:buChar char="Ø"/>
                </a:pPr>
                <a:endParaRPr lang="en-US" sz="1800" dirty="0"/>
              </a:p>
              <a:p>
                <a:pPr marL="0" indent="0">
                  <a:buNone/>
                </a:pPr>
                <a:r>
                  <a:rPr lang="en-US" sz="1800" dirty="0"/>
                  <a:t>       </a:t>
                </a:r>
              </a:p>
              <a:p>
                <a:pPr>
                  <a:buFont typeface="Wingdings" panose="05000000000000000000" pitchFamily="2" charset="2"/>
                  <a:buChar char="Ø"/>
                </a:pPr>
                <a:endParaRPr lang="en-US" sz="1800" b="1" dirty="0"/>
              </a:p>
              <a:p>
                <a:pPr marL="0" indent="0">
                  <a:buNone/>
                </a:pPr>
                <a:endParaRPr lang="en-IN" sz="1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mc:Choice>
        <mc:Fallback xmlns="">
          <p:sp>
            <p:nvSpPr>
              <p:cNvPr id="3" name="Content Placeholder 2">
                <a:extLst>
                  <a:ext uri="{FF2B5EF4-FFF2-40B4-BE49-F238E27FC236}">
                    <a16:creationId xmlns:a16="http://schemas.microsoft.com/office/drawing/2014/main" id="{F3875F77-A748-47AB-8B9E-DD0B96D05C9C}"/>
                  </a:ext>
                </a:extLst>
              </p:cNvPr>
              <p:cNvSpPr>
                <a:spLocks noGrp="1" noRot="1" noChangeAspect="1" noMove="1" noResize="1" noEditPoints="1" noAdjustHandles="1" noChangeArrowheads="1" noChangeShapeType="1" noTextEdit="1"/>
              </p:cNvSpPr>
              <p:nvPr>
                <p:ph idx="1"/>
              </p:nvPr>
            </p:nvSpPr>
            <p:spPr>
              <a:xfrm>
                <a:off x="76200" y="152400"/>
                <a:ext cx="8991600" cy="6629400"/>
              </a:xfrm>
              <a:blipFill>
                <a:blip r:embed="rId3"/>
                <a:stretch>
                  <a:fillRect l="-542" t="-919"/>
                </a:stretch>
              </a:blipFill>
            </p:spPr>
            <p:txBody>
              <a:bodyPr/>
              <a:lstStyle/>
              <a:p>
                <a:r>
                  <a:rPr lang="en-IN">
                    <a:noFill/>
                  </a:rPr>
                  <a:t> </a:t>
                </a:r>
              </a:p>
            </p:txBody>
          </p:sp>
        </mc:Fallback>
      </mc:AlternateContent>
      <p:sp>
        <p:nvSpPr>
          <p:cNvPr id="2" name="Date Placeholder 1">
            <a:extLst>
              <a:ext uri="{FF2B5EF4-FFF2-40B4-BE49-F238E27FC236}">
                <a16:creationId xmlns:a16="http://schemas.microsoft.com/office/drawing/2014/main" id="{7888D6C3-DA3C-40B7-B57D-56870CD17914}"/>
              </a:ext>
            </a:extLst>
          </p:cNvPr>
          <p:cNvSpPr>
            <a:spLocks noGrp="1"/>
          </p:cNvSpPr>
          <p:nvPr>
            <p:ph type="dt" sz="half" idx="10"/>
          </p:nvPr>
        </p:nvSpPr>
        <p:spPr/>
        <p:txBody>
          <a:bodyPr/>
          <a:lstStyle/>
          <a:p>
            <a:fld id="{51F748DA-C83C-48CC-A2E4-6FBB1EAB2021}" type="datetime1">
              <a:rPr lang="en-US" smtClean="0"/>
              <a:t>6/21/2023</a:t>
            </a:fld>
            <a:endParaRPr lang="en-US"/>
          </a:p>
        </p:txBody>
      </p:sp>
      <p:sp>
        <p:nvSpPr>
          <p:cNvPr id="4" name="Footer Placeholder 3">
            <a:extLst>
              <a:ext uri="{FF2B5EF4-FFF2-40B4-BE49-F238E27FC236}">
                <a16:creationId xmlns:a16="http://schemas.microsoft.com/office/drawing/2014/main" id="{624F71A9-43DC-4E68-BA4F-C169A28D5E13}"/>
              </a:ext>
            </a:extLst>
          </p:cNvPr>
          <p:cNvSpPr>
            <a:spLocks noGrp="1"/>
          </p:cNvSpPr>
          <p:nvPr>
            <p:ph type="ftr" sz="quarter" idx="11"/>
          </p:nvPr>
        </p:nvSpPr>
        <p:spPr/>
        <p:txBody>
          <a:bodyPr/>
          <a:lstStyle/>
          <a:p>
            <a:r>
              <a:rPr lang="en-US"/>
              <a:t>Singular Value Decomposition - Data Compression</a:t>
            </a:r>
          </a:p>
        </p:txBody>
      </p:sp>
      <p:sp>
        <p:nvSpPr>
          <p:cNvPr id="5" name="Slide Number Placeholder 4">
            <a:extLst>
              <a:ext uri="{FF2B5EF4-FFF2-40B4-BE49-F238E27FC236}">
                <a16:creationId xmlns:a16="http://schemas.microsoft.com/office/drawing/2014/main" id="{30CC501A-A6F4-418D-ACBA-24F5644803C4}"/>
              </a:ext>
            </a:extLst>
          </p:cNvPr>
          <p:cNvSpPr>
            <a:spLocks noGrp="1"/>
          </p:cNvSpPr>
          <p:nvPr>
            <p:ph type="sldNum" sz="quarter" idx="12"/>
          </p:nvPr>
        </p:nvSpPr>
        <p:spPr/>
        <p:txBody>
          <a:bodyPr/>
          <a:lstStyle/>
          <a:p>
            <a:fld id="{8BF3E370-2789-49B6-846F-918204C80FE0}" type="slidenum">
              <a:rPr lang="en-US" smtClean="0"/>
              <a:t>17</a:t>
            </a:fld>
            <a:endParaRPr lang="en-US"/>
          </a:p>
        </p:txBody>
      </p:sp>
    </p:spTree>
    <p:extLst>
      <p:ext uri="{BB962C8B-B14F-4D97-AF65-F5344CB8AC3E}">
        <p14:creationId xmlns:p14="http://schemas.microsoft.com/office/powerpoint/2010/main" val="19229010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F637F97-A2DB-48BA-A1B7-1D22F131867D}"/>
                  </a:ext>
                </a:extLst>
              </p:cNvPr>
              <p:cNvSpPr>
                <a:spLocks noGrp="1"/>
              </p:cNvSpPr>
              <p:nvPr>
                <p:ph idx="1"/>
              </p:nvPr>
            </p:nvSpPr>
            <p:spPr>
              <a:xfrm>
                <a:off x="228600" y="228600"/>
                <a:ext cx="8839200" cy="6324600"/>
              </a:xfrm>
            </p:spPr>
            <p:txBody>
              <a:bodyPr>
                <a:normAutofit/>
              </a:bodyPr>
              <a:lstStyle/>
              <a:p>
                <a:pPr marL="0" indent="0">
                  <a:buNone/>
                </a:pPr>
                <a:endParaRPr lang="en-US" sz="2400" dirty="0"/>
              </a:p>
              <a:p>
                <a:pPr marL="0" indent="0">
                  <a:buNone/>
                </a:pPr>
                <a:r>
                  <a:rPr lang="en-US" sz="2400" dirty="0"/>
                  <a:t>	</a:t>
                </a:r>
              </a:p>
              <a:p>
                <a:pPr marL="0" indent="0" algn="just">
                  <a:lnSpc>
                    <a:spcPct val="150000"/>
                  </a:lnSpc>
                  <a:buNone/>
                </a:pPr>
                <a:r>
                  <a:rPr lang="en-US" sz="2400" dirty="0"/>
                  <a:t>	When </a:t>
                </a:r>
                <a:r>
                  <a:rPr lang="en-US" sz="2400" b="1" dirty="0"/>
                  <a:t>A</a:t>
                </a:r>
                <a:r>
                  <a:rPr lang="en-US" sz="2400" dirty="0"/>
                  <a:t> has rank </a:t>
                </a:r>
                <a:r>
                  <a:rPr lang="en-US" sz="2400" b="1" dirty="0"/>
                  <a:t>r, </a:t>
                </a:r>
                <a:r>
                  <a:rPr lang="en-US" sz="2400" dirty="0"/>
                  <a:t>the first </a:t>
                </a:r>
                <a:r>
                  <a:rPr lang="en-US" sz="2400" b="1" dirty="0"/>
                  <a:t>r </a:t>
                </a:r>
                <a:r>
                  <a:rPr lang="en-US" sz="2400" dirty="0"/>
                  <a:t>columns of </a:t>
                </a:r>
                <a:r>
                  <a:rPr lang="en-US" sz="2400" b="1" dirty="0"/>
                  <a:t>U </a:t>
                </a:r>
                <a:r>
                  <a:rPr lang="en-US" sz="2400" dirty="0"/>
                  <a:t>are the normalized vectors obtained from </a:t>
                </a:r>
                <a:r>
                  <a:rPr lang="en-US" sz="2400" b="1" dirty="0"/>
                  <a:t>A</a:t>
                </a:r>
                <a:r>
                  <a:rPr lang="pt-BR" sz="2400" b="1" dirty="0"/>
                  <a:t> </a:t>
                </a:r>
                <a14:m>
                  <m:oMath xmlns:m="http://schemas.openxmlformats.org/officeDocument/2006/math">
                    <m:sSub>
                      <m:sSubPr>
                        <m:ctrlPr>
                          <a:rPr lang="pt-BR" sz="2400" b="1" i="1">
                            <a:latin typeface="Cambria Math" panose="02040503050406030204" pitchFamily="18" charset="0"/>
                          </a:rPr>
                        </m:ctrlPr>
                      </m:sSubPr>
                      <m:e>
                        <m:r>
                          <m:rPr>
                            <m:nor/>
                          </m:rPr>
                          <a:rPr lang="en-US" sz="2400" b="1" i="0" smtClean="0">
                            <a:latin typeface="Cambria Math" panose="02040503050406030204" pitchFamily="18" charset="0"/>
                          </a:rPr>
                          <m:t>v</m:t>
                        </m:r>
                      </m:e>
                      <m:sub>
                        <m:r>
                          <a:rPr lang="en-US" sz="2400" b="1" i="1" dirty="0" smtClean="0">
                            <a:latin typeface="Cambria Math" panose="02040503050406030204" pitchFamily="18" charset="0"/>
                          </a:rPr>
                          <m:t>𝟏</m:t>
                        </m:r>
                      </m:sub>
                    </m:sSub>
                  </m:oMath>
                </a14:m>
                <a:r>
                  <a:rPr lang="en-US" sz="2400" b="1" dirty="0"/>
                  <a:t>, A</a:t>
                </a:r>
                <a:r>
                  <a:rPr lang="pt-BR" sz="2400" b="1" dirty="0"/>
                  <a:t> </a:t>
                </a:r>
                <a14:m>
                  <m:oMath xmlns:m="http://schemas.openxmlformats.org/officeDocument/2006/math">
                    <m:sSub>
                      <m:sSubPr>
                        <m:ctrlPr>
                          <a:rPr lang="pt-BR" sz="2400" b="1" i="1">
                            <a:latin typeface="Cambria Math" panose="02040503050406030204" pitchFamily="18" charset="0"/>
                          </a:rPr>
                        </m:ctrlPr>
                      </m:sSubPr>
                      <m:e>
                        <m:r>
                          <m:rPr>
                            <m:nor/>
                          </m:rPr>
                          <a:rPr lang="en-US" sz="2400" b="1">
                            <a:latin typeface="Cambria Math" panose="02040503050406030204" pitchFamily="18" charset="0"/>
                          </a:rPr>
                          <m:t>v</m:t>
                        </m:r>
                      </m:e>
                      <m:sub>
                        <m:r>
                          <a:rPr lang="en-US" sz="2400" b="1" i="1" smtClean="0">
                            <a:latin typeface="Cambria Math" panose="02040503050406030204" pitchFamily="18" charset="0"/>
                          </a:rPr>
                          <m:t>𝟐</m:t>
                        </m:r>
                      </m:sub>
                    </m:sSub>
                  </m:oMath>
                </a14:m>
                <a:r>
                  <a:rPr lang="en-US" sz="2400" b="1" dirty="0"/>
                  <a:t>, …. A</a:t>
                </a:r>
                <a:r>
                  <a:rPr lang="pt-BR" sz="2400" b="1" dirty="0"/>
                  <a:t> </a:t>
                </a:r>
                <a14:m>
                  <m:oMath xmlns:m="http://schemas.openxmlformats.org/officeDocument/2006/math">
                    <m:sSub>
                      <m:sSubPr>
                        <m:ctrlPr>
                          <a:rPr lang="pt-BR" sz="2400" b="1" i="1">
                            <a:latin typeface="Cambria Math" panose="02040503050406030204" pitchFamily="18" charset="0"/>
                          </a:rPr>
                        </m:ctrlPr>
                      </m:sSubPr>
                      <m:e>
                        <m:r>
                          <m:rPr>
                            <m:nor/>
                          </m:rPr>
                          <a:rPr lang="en-US" sz="2400" b="1">
                            <a:latin typeface="Cambria Math" panose="02040503050406030204" pitchFamily="18" charset="0"/>
                          </a:rPr>
                          <m:t>v</m:t>
                        </m:r>
                      </m:e>
                      <m:sub>
                        <m:r>
                          <a:rPr lang="en-US" sz="2400" b="1" i="1" smtClean="0">
                            <a:latin typeface="Cambria Math" panose="02040503050406030204" pitchFamily="18" charset="0"/>
                          </a:rPr>
                          <m:t>𝒓</m:t>
                        </m:r>
                      </m:sub>
                    </m:sSub>
                  </m:oMath>
                </a14:m>
                <a:r>
                  <a:rPr lang="en-US" sz="2400" b="1" dirty="0"/>
                  <a:t>.</a:t>
                </a:r>
              </a:p>
              <a:p>
                <a:pPr marL="0" indent="0">
                  <a:buNone/>
                </a:pPr>
                <a:r>
                  <a:rPr lang="pt-BR" sz="2400" dirty="0"/>
                  <a:t>		Where,       </a:t>
                </a:r>
                <a14:m>
                  <m:oMath xmlns:m="http://schemas.openxmlformats.org/officeDocument/2006/math">
                    <m:sSub>
                      <m:sSubPr>
                        <m:ctrlPr>
                          <a:rPr lang="pt-BR" sz="2400" i="1">
                            <a:latin typeface="Cambria Math" panose="02040503050406030204" pitchFamily="18" charset="0"/>
                          </a:rPr>
                        </m:ctrlPr>
                      </m:sSubPr>
                      <m:e>
                        <m:r>
                          <a:rPr lang="en-IN" sz="2400" b="0" i="1" smtClean="0">
                            <a:latin typeface="Cambria Math" panose="02040503050406030204" pitchFamily="18" charset="0"/>
                          </a:rPr>
                          <m:t>𝑢</m:t>
                        </m:r>
                      </m:e>
                      <m:sub>
                        <m:r>
                          <a:rPr lang="en-IN" sz="2400" b="0" i="1" smtClean="0">
                            <a:latin typeface="Cambria Math" panose="02040503050406030204" pitchFamily="18" charset="0"/>
                          </a:rPr>
                          <m:t>𝑖</m:t>
                        </m:r>
                      </m:sub>
                    </m:sSub>
                    <m:r>
                      <a:rPr lang="en-US" sz="2400" i="1" smtClean="0">
                        <a:latin typeface="Cambria Math" panose="02040503050406030204" pitchFamily="18" charset="0"/>
                      </a:rPr>
                      <m:t>=</m:t>
                    </m:r>
                    <m:f>
                      <m:fPr>
                        <m:ctrlPr>
                          <a:rPr lang="en-US" sz="2400" i="1" smtClean="0">
                            <a:latin typeface="Cambria Math" panose="02040503050406030204" pitchFamily="18" charset="0"/>
                          </a:rPr>
                        </m:ctrlPr>
                      </m:fPr>
                      <m:num>
                        <m:r>
                          <a:rPr lang="en-US" sz="2400" b="0" i="1" smtClean="0">
                            <a:latin typeface="Cambria Math" panose="02040503050406030204" pitchFamily="18" charset="0"/>
                          </a:rPr>
                          <m:t>1</m:t>
                        </m:r>
                      </m:num>
                      <m:den>
                        <m:sSub>
                          <m:sSubPr>
                            <m:ctrlPr>
                              <a:rPr lang="pt-BR" sz="2400" i="1">
                                <a:latin typeface="Cambria Math" panose="02040503050406030204" pitchFamily="18" charset="0"/>
                              </a:rPr>
                            </m:ctrlPr>
                          </m:sSubPr>
                          <m:e>
                            <m:r>
                              <m:rPr>
                                <m:nor/>
                              </m:rPr>
                              <a:rPr lang="el-GR" sz="2400" b="1" dirty="0"/>
                              <m:t>σ</m:t>
                            </m:r>
                          </m:e>
                          <m:sub>
                            <m:r>
                              <a:rPr lang="en-IN" sz="2400" b="0" i="1" smtClean="0">
                                <a:latin typeface="Cambria Math" panose="02040503050406030204" pitchFamily="18" charset="0"/>
                              </a:rPr>
                              <m:t>𝑖</m:t>
                            </m:r>
                          </m:sub>
                        </m:sSub>
                      </m:den>
                    </m:f>
                    <m:r>
                      <m:rPr>
                        <m:nor/>
                      </m:rPr>
                      <a:rPr lang="en-US" sz="2400" b="1" dirty="0"/>
                      <m:t>A</m:t>
                    </m:r>
                    <m:r>
                      <m:rPr>
                        <m:nor/>
                      </m:rPr>
                      <a:rPr lang="pt-BR" sz="2400" b="1" dirty="0"/>
                      <m:t> </m:t>
                    </m:r>
                    <m:sSub>
                      <m:sSubPr>
                        <m:ctrlPr>
                          <a:rPr lang="pt-BR" sz="2400" b="1" i="1">
                            <a:latin typeface="Cambria Math" panose="02040503050406030204" pitchFamily="18" charset="0"/>
                          </a:rPr>
                        </m:ctrlPr>
                      </m:sSubPr>
                      <m:e>
                        <m:r>
                          <m:rPr>
                            <m:nor/>
                          </m:rPr>
                          <a:rPr lang="en-US" sz="2400" b="1">
                            <a:latin typeface="Cambria Math" panose="02040503050406030204" pitchFamily="18" charset="0"/>
                          </a:rPr>
                          <m:t>v</m:t>
                        </m:r>
                      </m:e>
                      <m:sub>
                        <m:r>
                          <a:rPr lang="en-IN" sz="2400" b="1" i="1" smtClean="0">
                            <a:latin typeface="Cambria Math" panose="02040503050406030204" pitchFamily="18" charset="0"/>
                          </a:rPr>
                          <m:t>𝒊</m:t>
                        </m:r>
                      </m:sub>
                    </m:sSub>
                  </m:oMath>
                </a14:m>
                <a:endParaRPr lang="en-US" sz="4000" dirty="0"/>
              </a:p>
              <a:p>
                <a:pPr marL="0" indent="0">
                  <a:buNone/>
                </a:pPr>
                <a14:m>
                  <m:oMath xmlns:m="http://schemas.openxmlformats.org/officeDocument/2006/math">
                    <m:r>
                      <a:rPr lang="en-IN" sz="1800" i="1" smtClean="0">
                        <a:effectLst/>
                        <a:latin typeface="Cambria Math" panose="02040503050406030204" pitchFamily="18" charset="0"/>
                        <a:ea typeface="Times New Roman" panose="02020603050405020304" pitchFamily="18" charset="0"/>
                        <a:cs typeface="Times New Roman" panose="02020603050405020304" pitchFamily="18" charset="0"/>
                      </a:rPr>
                      <m:t>𝑈</m:t>
                    </m:r>
                    <m:r>
                      <a:rPr lang="en-IN" sz="1800" i="1" smtClean="0">
                        <a:effectLst/>
                        <a:latin typeface="Cambria Math" panose="02040503050406030204" pitchFamily="18" charset="0"/>
                        <a:ea typeface="Times New Roman" panose="02020603050405020304" pitchFamily="18" charset="0"/>
                        <a:cs typeface="Times New Roman" panose="02020603050405020304" pitchFamily="18" charset="0"/>
                      </a:rPr>
                      <m:t>=</m:t>
                    </m:r>
                    <m:d>
                      <m:dPr>
                        <m:begChr m:val="["/>
                        <m:endChr m:val="]"/>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dPr>
                      <m:e>
                        <m:m>
                          <m:mPr>
                            <m:mcs>
                              <m:mc>
                                <m:mcPr>
                                  <m:count m:val="7"/>
                                  <m:mcJc m:val="center"/>
                                </m:mcPr>
                              </m:mc>
                            </m:mcs>
                            <m:ctrlPr>
                              <a:rPr lang="en-IN" sz="1800" i="1">
                                <a:effectLst/>
                                <a:latin typeface="Cambria Math" panose="02040503050406030204" pitchFamily="18" charset="0"/>
                                <a:ea typeface="Times New Roman" panose="02020603050405020304" pitchFamily="18" charset="0"/>
                                <a:cs typeface="Times New Roman" panose="02020603050405020304" pitchFamily="18" charset="0"/>
                              </a:rPr>
                            </m:ctrlPr>
                          </m:mPr>
                          <m:m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0.13</m:t>
                              </m:r>
                            </m:e>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0.02</m:t>
                              </m:r>
                            </m:e>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−0.01</m:t>
                              </m:r>
                            </m:e>
                            <m:e>
                              <m:r>
                                <a:rPr lang="en-IN" sz="1800" b="0" i="1" smtClean="0">
                                  <a:effectLst/>
                                  <a:latin typeface="Cambria Math" panose="02040503050406030204" pitchFamily="18" charset="0"/>
                                  <a:ea typeface="Times New Roman" panose="02020603050405020304" pitchFamily="18" charset="0"/>
                                  <a:cs typeface="Times New Roman" panose="02020603050405020304" pitchFamily="18" charset="0"/>
                                </a:rPr>
                                <m:t>0.98</m:t>
                              </m:r>
                            </m:e>
                            <m:e>
                              <m:r>
                                <a:rPr lang="en-IN" sz="1800" b="0" i="1" smtClean="0">
                                  <a:effectLst/>
                                  <a:latin typeface="Cambria Math" panose="02040503050406030204" pitchFamily="18" charset="0"/>
                                  <a:ea typeface="Times New Roman" panose="02020603050405020304" pitchFamily="18" charset="0"/>
                                  <a:cs typeface="Times New Roman" panose="02020603050405020304" pitchFamily="18" charset="0"/>
                                </a:rPr>
                                <m:t>−0.01</m:t>
                              </m:r>
                            </m:e>
                            <m:e>
                              <m:r>
                                <a:rPr lang="en-IN" sz="1800" b="0" i="1" smtClean="0">
                                  <a:effectLst/>
                                  <a:latin typeface="Cambria Math" panose="02040503050406030204" pitchFamily="18" charset="0"/>
                                  <a:ea typeface="Times New Roman" panose="02020603050405020304" pitchFamily="18" charset="0"/>
                                  <a:cs typeface="Times New Roman" panose="02020603050405020304" pitchFamily="18" charset="0"/>
                                </a:rPr>
                                <m:t>0.09</m:t>
                              </m:r>
                            </m:e>
                            <m:e>
                              <m:r>
                                <a:rPr lang="en-IN" sz="1800" b="0" i="1" smtClean="0">
                                  <a:effectLst/>
                                  <a:latin typeface="Cambria Math" panose="02040503050406030204" pitchFamily="18" charset="0"/>
                                  <a:ea typeface="Times New Roman" panose="02020603050405020304" pitchFamily="18" charset="0"/>
                                  <a:cs typeface="Times New Roman" panose="02020603050405020304" pitchFamily="18" charset="0"/>
                                </a:rPr>
                                <m:t>0</m:t>
                              </m:r>
                            </m:e>
                          </m:mr>
                          <m:m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0.41</m:t>
                              </m:r>
                            </m:e>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0.07</m:t>
                              </m:r>
                            </m:e>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−0.03</m:t>
                              </m:r>
                            </m:e>
                            <m:e>
                              <m:r>
                                <a:rPr lang="en-IN" sz="1800" b="0" i="1" smtClean="0">
                                  <a:effectLst/>
                                  <a:latin typeface="Cambria Math" panose="02040503050406030204" pitchFamily="18" charset="0"/>
                                  <a:ea typeface="Times New Roman" panose="02020603050405020304" pitchFamily="18" charset="0"/>
                                  <a:cs typeface="Times New Roman" panose="02020603050405020304" pitchFamily="18" charset="0"/>
                                </a:rPr>
                                <m:t>−0.05</m:t>
                              </m:r>
                            </m:e>
                            <m:e>
                              <m:r>
                                <a:rPr lang="en-IN" sz="1800" b="0" i="1" smtClean="0">
                                  <a:effectLst/>
                                  <a:latin typeface="Cambria Math" panose="02040503050406030204" pitchFamily="18" charset="0"/>
                                  <a:ea typeface="Times New Roman" panose="02020603050405020304" pitchFamily="18" charset="0"/>
                                  <a:cs typeface="Times New Roman" panose="02020603050405020304" pitchFamily="18" charset="0"/>
                                </a:rPr>
                                <m:t>−0.88</m:t>
                              </m:r>
                            </m:e>
                            <m:e>
                              <m:r>
                                <a:rPr lang="en-IN" sz="1800" b="0" i="1" smtClean="0">
                                  <a:effectLst/>
                                  <a:latin typeface="Cambria Math" panose="02040503050406030204" pitchFamily="18" charset="0"/>
                                  <a:ea typeface="Times New Roman" panose="02020603050405020304" pitchFamily="18" charset="0"/>
                                  <a:cs typeface="Times New Roman" panose="02020603050405020304" pitchFamily="18" charset="0"/>
                                </a:rPr>
                                <m:t>−0.18</m:t>
                              </m:r>
                            </m:e>
                            <m:e>
                              <m:r>
                                <a:rPr lang="en-IN" sz="1800" b="0" i="1" smtClean="0">
                                  <a:effectLst/>
                                  <a:latin typeface="Cambria Math" panose="02040503050406030204" pitchFamily="18" charset="0"/>
                                  <a:ea typeface="Times New Roman" panose="02020603050405020304" pitchFamily="18" charset="0"/>
                                  <a:cs typeface="Times New Roman" panose="02020603050405020304" pitchFamily="18" charset="0"/>
                                </a:rPr>
                                <m:t>0</m:t>
                              </m:r>
                            </m:e>
                          </m:mr>
                          <m:mr>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0.55</m:t>
                              </m:r>
                            </m:e>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0.09</m:t>
                              </m:r>
                            </m:e>
                            <m:e>
                              <m:r>
                                <a:rPr lang="en-IN" sz="1800" i="1">
                                  <a:effectLst/>
                                  <a:latin typeface="Cambria Math" panose="02040503050406030204" pitchFamily="18" charset="0"/>
                                  <a:ea typeface="Times New Roman" panose="02020603050405020304" pitchFamily="18" charset="0"/>
                                  <a:cs typeface="Times New Roman" panose="02020603050405020304" pitchFamily="18" charset="0"/>
                                </a:rPr>
                                <m:t>−0.04</m:t>
                              </m:r>
                            </m:e>
                            <m:e>
                              <m:r>
                                <a:rPr lang="en-IN" sz="1800" b="0" i="1" smtClean="0">
                                  <a:effectLst/>
                                  <a:latin typeface="Cambria Math" panose="02040503050406030204" pitchFamily="18" charset="0"/>
                                  <a:ea typeface="Times New Roman" panose="02020603050405020304" pitchFamily="18" charset="0"/>
                                  <a:cs typeface="Times New Roman" panose="02020603050405020304" pitchFamily="18" charset="0"/>
                                </a:rPr>
                                <m:t>−0.007</m:t>
                              </m:r>
                            </m:e>
                            <m:e>
                              <m:r>
                                <a:rPr lang="en-IN" sz="1800" b="0" i="1" smtClean="0">
                                  <a:effectLst/>
                                  <a:latin typeface="Cambria Math" panose="02040503050406030204" pitchFamily="18" charset="0"/>
                                  <a:ea typeface="Times New Roman" panose="02020603050405020304" pitchFamily="18" charset="0"/>
                                  <a:cs typeface="Times New Roman" panose="02020603050405020304" pitchFamily="18" charset="0"/>
                                </a:rPr>
                                <m:t>0.41</m:t>
                              </m:r>
                            </m:e>
                            <m:e>
                              <m:r>
                                <a:rPr lang="en-IN" sz="1800" b="0" i="1" smtClean="0">
                                  <a:effectLst/>
                                  <a:latin typeface="Cambria Math" panose="02040503050406030204" pitchFamily="18" charset="0"/>
                                  <a:ea typeface="Times New Roman" panose="02020603050405020304" pitchFamily="18" charset="0"/>
                                  <a:cs typeface="Times New Roman" panose="02020603050405020304" pitchFamily="18" charset="0"/>
                                </a:rPr>
                                <m:t>−0.71</m:t>
                              </m:r>
                            </m:e>
                            <m:e>
                              <m:r>
                                <a:rPr lang="en-IN" sz="1800" b="0" i="1" smtClean="0">
                                  <a:effectLst/>
                                  <a:latin typeface="Cambria Math" panose="02040503050406030204" pitchFamily="18" charset="0"/>
                                  <a:ea typeface="Times New Roman" panose="02020603050405020304" pitchFamily="18" charset="0"/>
                                  <a:cs typeface="Times New Roman" panose="02020603050405020304" pitchFamily="18" charset="0"/>
                                </a:rPr>
                                <m:t>0</m:t>
                              </m:r>
                            </m:e>
                          </m:mr>
                          <m:mr>
                            <m:e>
                              <m:r>
                                <a:rPr lang="en-IN" sz="1800" i="1">
                                  <a:effectLst/>
                                  <a:latin typeface="Cambria Math" panose="02040503050406030204" pitchFamily="18" charset="0"/>
                                  <a:ea typeface="Cambria Math" panose="02040503050406030204" pitchFamily="18" charset="0"/>
                                  <a:cs typeface="Cambria Math" panose="02040503050406030204" pitchFamily="18" charset="0"/>
                                </a:rPr>
                                <m:t>0.68</m:t>
                              </m:r>
                            </m:e>
                            <m:e>
                              <m:r>
                                <a:rPr lang="en-IN" sz="1800" i="1">
                                  <a:effectLst/>
                                  <a:latin typeface="Cambria Math" panose="02040503050406030204" pitchFamily="18" charset="0"/>
                                  <a:ea typeface="Cambria Math" panose="02040503050406030204" pitchFamily="18" charset="0"/>
                                  <a:cs typeface="Cambria Math" panose="02040503050406030204" pitchFamily="18" charset="0"/>
                                </a:rPr>
                                <m:t>0.11</m:t>
                              </m:r>
                            </m:e>
                            <m:e>
                              <m:r>
                                <a:rPr lang="en-IN" sz="1800" i="1">
                                  <a:effectLst/>
                                  <a:latin typeface="Cambria Math" panose="02040503050406030204" pitchFamily="18" charset="0"/>
                                  <a:ea typeface="Cambria Math" panose="02040503050406030204" pitchFamily="18" charset="0"/>
                                  <a:cs typeface="Cambria Math" panose="02040503050406030204" pitchFamily="18" charset="0"/>
                                </a:rPr>
                                <m:t>−0.05</m:t>
                              </m:r>
                            </m:e>
                            <m:e>
                              <m:r>
                                <a:rPr lang="en-IN" sz="1800" b="0" i="1" smtClean="0">
                                  <a:effectLst/>
                                  <a:latin typeface="Cambria Math" panose="02040503050406030204" pitchFamily="18" charset="0"/>
                                  <a:ea typeface="Cambria Math" panose="02040503050406030204" pitchFamily="18" charset="0"/>
                                  <a:cs typeface="Cambria Math" panose="02040503050406030204" pitchFamily="18" charset="0"/>
                                </a:rPr>
                                <m:t>−0.15</m:t>
                              </m:r>
                            </m:e>
                            <m:e>
                              <m:r>
                                <a:rPr lang="en-IN" sz="1800" b="0" i="1" smtClean="0">
                                  <a:effectLst/>
                                  <a:latin typeface="Cambria Math" panose="02040503050406030204" pitchFamily="18" charset="0"/>
                                  <a:ea typeface="Cambria Math" panose="02040503050406030204" pitchFamily="18" charset="0"/>
                                  <a:cs typeface="Cambria Math" panose="02040503050406030204" pitchFamily="18" charset="0"/>
                                </a:rPr>
                                <m:t>0.20</m:t>
                              </m:r>
                            </m:e>
                            <m:e>
                              <m:r>
                                <a:rPr lang="en-IN" sz="1800" b="0" i="1" smtClean="0">
                                  <a:effectLst/>
                                  <a:latin typeface="Cambria Math" panose="02040503050406030204" pitchFamily="18" charset="0"/>
                                  <a:ea typeface="Cambria Math" panose="02040503050406030204" pitchFamily="18" charset="0"/>
                                  <a:cs typeface="Cambria Math" panose="02040503050406030204" pitchFamily="18" charset="0"/>
                                </a:rPr>
                                <m:t>0.66</m:t>
                              </m:r>
                            </m:e>
                            <m:e>
                              <m:r>
                                <a:rPr lang="en-IN" sz="1800" b="0" i="1" smtClean="0">
                                  <a:effectLst/>
                                  <a:latin typeface="Cambria Math" panose="02040503050406030204" pitchFamily="18" charset="0"/>
                                  <a:ea typeface="Cambria Math" panose="02040503050406030204" pitchFamily="18" charset="0"/>
                                  <a:cs typeface="Cambria Math" panose="02040503050406030204" pitchFamily="18" charset="0"/>
                                </a:rPr>
                                <m:t>0</m:t>
                              </m:r>
                            </m:e>
                          </m:mr>
                          <m:mr>
                            <m:e>
                              <m:r>
                                <a:rPr lang="en-IN" sz="1800" i="1">
                                  <a:effectLst/>
                                  <a:latin typeface="Cambria Math" panose="02040503050406030204" pitchFamily="18" charset="0"/>
                                  <a:ea typeface="Cambria Math" panose="02040503050406030204" pitchFamily="18" charset="0"/>
                                  <a:cs typeface="Cambria Math" panose="02040503050406030204" pitchFamily="18" charset="0"/>
                                </a:rPr>
                                <m:t>0.15</m:t>
                              </m:r>
                            </m:e>
                            <m:e>
                              <m:r>
                                <a:rPr lang="en-IN" sz="1800" i="1">
                                  <a:effectLst/>
                                  <a:latin typeface="Cambria Math" panose="02040503050406030204" pitchFamily="18" charset="0"/>
                                  <a:ea typeface="Cambria Math" panose="02040503050406030204" pitchFamily="18" charset="0"/>
                                  <a:cs typeface="Cambria Math" panose="02040503050406030204" pitchFamily="18" charset="0"/>
                                </a:rPr>
                                <m:t>−0.59</m:t>
                              </m:r>
                            </m:e>
                            <m:e>
                              <m:r>
                                <a:rPr lang="en-IN" sz="1800" i="1">
                                  <a:effectLst/>
                                  <a:latin typeface="Cambria Math" panose="02040503050406030204" pitchFamily="18" charset="0"/>
                                  <a:ea typeface="Cambria Math" panose="02040503050406030204" pitchFamily="18" charset="0"/>
                                  <a:cs typeface="Cambria Math" panose="02040503050406030204" pitchFamily="18" charset="0"/>
                                </a:rPr>
                                <m:t>0.65</m:t>
                              </m:r>
                            </m:e>
                            <m:e>
                              <m:r>
                                <a:rPr lang="en-IN" sz="1800" b="0" i="1" smtClean="0">
                                  <a:effectLst/>
                                  <a:latin typeface="Cambria Math" panose="02040503050406030204" pitchFamily="18" charset="0"/>
                                  <a:ea typeface="Cambria Math" panose="02040503050406030204" pitchFamily="18" charset="0"/>
                                  <a:cs typeface="Cambria Math" panose="02040503050406030204" pitchFamily="18" charset="0"/>
                                </a:rPr>
                                <m:t>0</m:t>
                              </m:r>
                            </m:e>
                            <m:e>
                              <m:r>
                                <a:rPr lang="en-IN" sz="1800" b="0" i="1" smtClean="0">
                                  <a:effectLst/>
                                  <a:latin typeface="Cambria Math" panose="02040503050406030204" pitchFamily="18" charset="0"/>
                                  <a:ea typeface="Cambria Math" panose="02040503050406030204" pitchFamily="18" charset="0"/>
                                  <a:cs typeface="Cambria Math" panose="02040503050406030204" pitchFamily="18" charset="0"/>
                                </a:rPr>
                                <m:t>0</m:t>
                              </m:r>
                            </m:e>
                            <m:e>
                              <m:r>
                                <a:rPr lang="en-IN" sz="1800" b="0" i="1" smtClean="0">
                                  <a:effectLst/>
                                  <a:latin typeface="Cambria Math" panose="02040503050406030204" pitchFamily="18" charset="0"/>
                                  <a:ea typeface="Cambria Math" panose="02040503050406030204" pitchFamily="18" charset="0"/>
                                  <a:cs typeface="Cambria Math" panose="02040503050406030204" pitchFamily="18" charset="0"/>
                                </a:rPr>
                                <m:t>0</m:t>
                              </m:r>
                            </m:e>
                            <m:e>
                              <m:r>
                                <a:rPr lang="en-IN" sz="1800" b="0" i="1" smtClean="0">
                                  <a:effectLst/>
                                  <a:latin typeface="Cambria Math" panose="02040503050406030204" pitchFamily="18" charset="0"/>
                                  <a:ea typeface="Cambria Math" panose="02040503050406030204" pitchFamily="18" charset="0"/>
                                  <a:cs typeface="Cambria Math" panose="02040503050406030204" pitchFamily="18" charset="0"/>
                                </a:rPr>
                                <m:t>0.44</m:t>
                              </m:r>
                            </m:e>
                          </m:mr>
                          <m:mr>
                            <m:e>
                              <m:r>
                                <a:rPr lang="en-IN" sz="1800" i="1">
                                  <a:effectLst/>
                                  <a:latin typeface="Cambria Math" panose="02040503050406030204" pitchFamily="18" charset="0"/>
                                  <a:ea typeface="Cambria Math" panose="02040503050406030204" pitchFamily="18" charset="0"/>
                                  <a:cs typeface="Cambria Math" panose="02040503050406030204" pitchFamily="18" charset="0"/>
                                </a:rPr>
                                <m:t>0.07</m:t>
                              </m:r>
                            </m:e>
                            <m:e>
                              <m:r>
                                <a:rPr lang="en-IN" sz="1800" i="1">
                                  <a:effectLst/>
                                  <a:latin typeface="Cambria Math" panose="02040503050406030204" pitchFamily="18" charset="0"/>
                                  <a:ea typeface="Cambria Math" panose="02040503050406030204" pitchFamily="18" charset="0"/>
                                  <a:cs typeface="Cambria Math" panose="02040503050406030204" pitchFamily="18" charset="0"/>
                                </a:rPr>
                                <m:t>−0.73</m:t>
                              </m:r>
                            </m:e>
                            <m:e>
                              <m:r>
                                <a:rPr lang="en-IN" sz="1800" i="1">
                                  <a:effectLst/>
                                  <a:latin typeface="Cambria Math" panose="02040503050406030204" pitchFamily="18" charset="0"/>
                                  <a:ea typeface="Cambria Math" panose="02040503050406030204" pitchFamily="18" charset="0"/>
                                  <a:cs typeface="Cambria Math" panose="02040503050406030204" pitchFamily="18" charset="0"/>
                                </a:rPr>
                                <m:t>−0.67</m:t>
                              </m:r>
                            </m:e>
                            <m:e>
                              <m:r>
                                <a:rPr lang="en-IN" sz="1800" b="0" i="1" smtClean="0">
                                  <a:effectLst/>
                                  <a:latin typeface="Cambria Math" panose="02040503050406030204" pitchFamily="18" charset="0"/>
                                  <a:ea typeface="Cambria Math" panose="02040503050406030204" pitchFamily="18" charset="0"/>
                                  <a:cs typeface="Cambria Math" panose="02040503050406030204" pitchFamily="18" charset="0"/>
                                </a:rPr>
                                <m:t>0</m:t>
                              </m:r>
                            </m:e>
                            <m:e>
                              <m:r>
                                <a:rPr lang="en-IN" sz="1800" b="0" i="1" smtClean="0">
                                  <a:effectLst/>
                                  <a:latin typeface="Cambria Math" panose="02040503050406030204" pitchFamily="18" charset="0"/>
                                  <a:ea typeface="Cambria Math" panose="02040503050406030204" pitchFamily="18" charset="0"/>
                                  <a:cs typeface="Cambria Math" panose="02040503050406030204" pitchFamily="18" charset="0"/>
                                </a:rPr>
                                <m:t>0</m:t>
                              </m:r>
                            </m:e>
                            <m:e>
                              <m:r>
                                <a:rPr lang="en-IN" sz="1800" b="0" i="1" smtClean="0">
                                  <a:effectLst/>
                                  <a:latin typeface="Cambria Math" panose="02040503050406030204" pitchFamily="18" charset="0"/>
                                  <a:ea typeface="Cambria Math" panose="02040503050406030204" pitchFamily="18" charset="0"/>
                                  <a:cs typeface="Cambria Math" panose="02040503050406030204" pitchFamily="18" charset="0"/>
                                </a:rPr>
                                <m:t>0</m:t>
                              </m:r>
                            </m:e>
                            <m:e>
                              <m:r>
                                <a:rPr lang="en-IN" sz="1800" b="0" i="1" smtClean="0">
                                  <a:effectLst/>
                                  <a:latin typeface="Cambria Math" panose="02040503050406030204" pitchFamily="18" charset="0"/>
                                  <a:ea typeface="Cambria Math" panose="02040503050406030204" pitchFamily="18" charset="0"/>
                                  <a:cs typeface="Cambria Math" panose="02040503050406030204" pitchFamily="18" charset="0"/>
                                </a:rPr>
                                <m:t>0</m:t>
                              </m:r>
                            </m:e>
                          </m:mr>
                          <m:mr>
                            <m:e>
                              <m:r>
                                <a:rPr lang="en-IN" sz="1800" i="1">
                                  <a:effectLst/>
                                  <a:latin typeface="Cambria Math" panose="02040503050406030204" pitchFamily="18" charset="0"/>
                                  <a:ea typeface="Cambria Math" panose="02040503050406030204" pitchFamily="18" charset="0"/>
                                  <a:cs typeface="Cambria Math" panose="02040503050406030204" pitchFamily="18" charset="0"/>
                                </a:rPr>
                                <m:t>0.07</m:t>
                              </m:r>
                            </m:e>
                            <m:e>
                              <m:r>
                                <a:rPr lang="en-IN" sz="1800" i="1">
                                  <a:effectLst/>
                                  <a:latin typeface="Cambria Math" panose="02040503050406030204" pitchFamily="18" charset="0"/>
                                  <a:ea typeface="Cambria Math" panose="02040503050406030204" pitchFamily="18" charset="0"/>
                                  <a:cs typeface="Cambria Math" panose="02040503050406030204" pitchFamily="18" charset="0"/>
                                </a:rPr>
                                <m:t>−0.29</m:t>
                              </m:r>
                            </m:e>
                            <m:e>
                              <m:r>
                                <a:rPr lang="en-IN" sz="1800" i="1">
                                  <a:effectLst/>
                                  <a:latin typeface="Cambria Math" panose="02040503050406030204" pitchFamily="18" charset="0"/>
                                  <a:ea typeface="Cambria Math" panose="02040503050406030204" pitchFamily="18" charset="0"/>
                                  <a:cs typeface="Cambria Math" panose="02040503050406030204" pitchFamily="18" charset="0"/>
                                </a:rPr>
                                <m:t>0.32</m:t>
                              </m:r>
                            </m:e>
                            <m:e>
                              <m:r>
                                <a:rPr lang="en-IN" sz="1800" b="0" i="1" smtClean="0">
                                  <a:effectLst/>
                                  <a:latin typeface="Cambria Math" panose="02040503050406030204" pitchFamily="18" charset="0"/>
                                  <a:ea typeface="Cambria Math" panose="02040503050406030204" pitchFamily="18" charset="0"/>
                                  <a:cs typeface="Cambria Math" panose="02040503050406030204" pitchFamily="18" charset="0"/>
                                </a:rPr>
                                <m:t>0</m:t>
                              </m:r>
                            </m:e>
                            <m:e>
                              <m:r>
                                <a:rPr lang="en-IN" sz="1800" b="0" i="1" smtClean="0">
                                  <a:effectLst/>
                                  <a:latin typeface="Cambria Math" panose="02040503050406030204" pitchFamily="18" charset="0"/>
                                  <a:ea typeface="Cambria Math" panose="02040503050406030204" pitchFamily="18" charset="0"/>
                                  <a:cs typeface="Cambria Math" panose="02040503050406030204" pitchFamily="18" charset="0"/>
                                </a:rPr>
                                <m:t>0</m:t>
                              </m:r>
                            </m:e>
                            <m:e>
                              <m:r>
                                <a:rPr lang="en-IN" sz="1800" b="0" i="1" smtClean="0">
                                  <a:effectLst/>
                                  <a:latin typeface="Cambria Math" panose="02040503050406030204" pitchFamily="18" charset="0"/>
                                  <a:ea typeface="Cambria Math" panose="02040503050406030204" pitchFamily="18" charset="0"/>
                                  <a:cs typeface="Cambria Math" panose="02040503050406030204" pitchFamily="18" charset="0"/>
                                </a:rPr>
                                <m:t>0</m:t>
                              </m:r>
                            </m:e>
                            <m:e>
                              <m:r>
                                <a:rPr lang="en-IN" sz="1800" b="0" i="1" smtClean="0">
                                  <a:effectLst/>
                                  <a:latin typeface="Cambria Math" panose="02040503050406030204" pitchFamily="18" charset="0"/>
                                  <a:ea typeface="Cambria Math" panose="02040503050406030204" pitchFamily="18" charset="0"/>
                                  <a:cs typeface="Cambria Math" panose="02040503050406030204" pitchFamily="18" charset="0"/>
                                </a:rPr>
                                <m:t>−0.89</m:t>
                              </m:r>
                            </m:e>
                          </m:mr>
                        </m:m>
                      </m:e>
                    </m:d>
                  </m:oMath>
                </a14:m>
                <a:r>
                  <a:rPr lang="en-IN" sz="1800" dirty="0">
                    <a:effectLst/>
                    <a:latin typeface="Calibri" panose="020F0502020204030204" pitchFamily="34" charset="0"/>
                    <a:ea typeface="Calibri" panose="020F0502020204030204" pitchFamily="34" charset="0"/>
                    <a:cs typeface="Times New Roman" panose="02020603050405020304" pitchFamily="18" charset="0"/>
                  </a:rPr>
                  <a:t> </a:t>
                </a:r>
              </a:p>
              <a:p>
                <a:pPr marL="0" indent="0">
                  <a:buNone/>
                </a:pPr>
                <a:r>
                  <a:rPr lang="en-IN" sz="1800" dirty="0">
                    <a:latin typeface="Calibri" panose="020F0502020204030204" pitchFamily="34" charset="0"/>
                    <a:ea typeface="Calibri" panose="020F0502020204030204" pitchFamily="34" charset="0"/>
                    <a:cs typeface="Times New Roman" panose="02020603050405020304" pitchFamily="18" charset="0"/>
                  </a:rPr>
                  <a:t>       </a:t>
                </a:r>
              </a:p>
              <a:p>
                <a:pPr marL="0" indent="0">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1800" dirty="0">
                    <a:latin typeface="Calibri" panose="020F0502020204030204" pitchFamily="34" charset="0"/>
                    <a:ea typeface="Calibri" panose="020F0502020204030204" pitchFamily="34" charset="0"/>
                    <a:cs typeface="Times New Roman" panose="02020603050405020304" pitchFamily="18" charset="0"/>
                  </a:rPr>
                  <a:t>                                                                                                   </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solidFill>
                      <a:srgbClr val="FF0000"/>
                    </a:solidFill>
                  </a:rPr>
                  <a:t>“user - to – concept” matrix</a:t>
                </a:r>
              </a:p>
              <a:p>
                <a:pPr marL="0" indent="0">
                  <a:buNone/>
                </a:pP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500" dirty="0"/>
              </a:p>
            </p:txBody>
          </p:sp>
        </mc:Choice>
        <mc:Fallback xmlns="">
          <p:sp>
            <p:nvSpPr>
              <p:cNvPr id="3" name="Content Placeholder 2">
                <a:extLst>
                  <a:ext uri="{FF2B5EF4-FFF2-40B4-BE49-F238E27FC236}">
                    <a16:creationId xmlns:a16="http://schemas.microsoft.com/office/drawing/2014/main" id="{DF637F97-A2DB-48BA-A1B7-1D22F131867D}"/>
                  </a:ext>
                </a:extLst>
              </p:cNvPr>
              <p:cNvSpPr>
                <a:spLocks noGrp="1" noRot="1" noChangeAspect="1" noMove="1" noResize="1" noEditPoints="1" noAdjustHandles="1" noChangeArrowheads="1" noChangeShapeType="1" noTextEdit="1"/>
              </p:cNvSpPr>
              <p:nvPr>
                <p:ph idx="1"/>
              </p:nvPr>
            </p:nvSpPr>
            <p:spPr>
              <a:xfrm>
                <a:off x="228600" y="228600"/>
                <a:ext cx="8839200" cy="6324600"/>
              </a:xfrm>
              <a:blipFill>
                <a:blip r:embed="rId2"/>
                <a:stretch>
                  <a:fillRect l="-1103" r="-1034"/>
                </a:stretch>
              </a:blipFill>
            </p:spPr>
            <p:txBody>
              <a:bodyPr/>
              <a:lstStyle/>
              <a:p>
                <a:r>
                  <a:rPr lang="en-IN">
                    <a:noFill/>
                  </a:rPr>
                  <a:t> </a:t>
                </a:r>
              </a:p>
            </p:txBody>
          </p:sp>
        </mc:Fallback>
      </mc:AlternateContent>
      <p:sp>
        <p:nvSpPr>
          <p:cNvPr id="2" name="Date Placeholder 1">
            <a:extLst>
              <a:ext uri="{FF2B5EF4-FFF2-40B4-BE49-F238E27FC236}">
                <a16:creationId xmlns:a16="http://schemas.microsoft.com/office/drawing/2014/main" id="{C92AD563-0B63-4B6E-9499-54231063BE75}"/>
              </a:ext>
            </a:extLst>
          </p:cNvPr>
          <p:cNvSpPr>
            <a:spLocks noGrp="1"/>
          </p:cNvSpPr>
          <p:nvPr>
            <p:ph type="dt" sz="half" idx="10"/>
          </p:nvPr>
        </p:nvSpPr>
        <p:spPr/>
        <p:txBody>
          <a:bodyPr/>
          <a:lstStyle/>
          <a:p>
            <a:fld id="{DB4A0355-47B2-4D6C-9340-32414FBD08C5}" type="datetime1">
              <a:rPr lang="en-US" smtClean="0"/>
              <a:t>6/21/2023</a:t>
            </a:fld>
            <a:endParaRPr lang="en-US"/>
          </a:p>
        </p:txBody>
      </p:sp>
      <p:sp>
        <p:nvSpPr>
          <p:cNvPr id="4" name="Footer Placeholder 3">
            <a:extLst>
              <a:ext uri="{FF2B5EF4-FFF2-40B4-BE49-F238E27FC236}">
                <a16:creationId xmlns:a16="http://schemas.microsoft.com/office/drawing/2014/main" id="{042DDC2C-5386-4950-B064-777ACA3CBE94}"/>
              </a:ext>
            </a:extLst>
          </p:cNvPr>
          <p:cNvSpPr>
            <a:spLocks noGrp="1"/>
          </p:cNvSpPr>
          <p:nvPr>
            <p:ph type="ftr" sz="quarter" idx="11"/>
          </p:nvPr>
        </p:nvSpPr>
        <p:spPr/>
        <p:txBody>
          <a:bodyPr/>
          <a:lstStyle/>
          <a:p>
            <a:r>
              <a:rPr lang="en-US"/>
              <a:t>Singular Value Decomposition - Data Compression</a:t>
            </a:r>
          </a:p>
        </p:txBody>
      </p:sp>
      <p:sp>
        <p:nvSpPr>
          <p:cNvPr id="5" name="Slide Number Placeholder 4">
            <a:extLst>
              <a:ext uri="{FF2B5EF4-FFF2-40B4-BE49-F238E27FC236}">
                <a16:creationId xmlns:a16="http://schemas.microsoft.com/office/drawing/2014/main" id="{BC7DCF14-148F-4F8C-B694-AABC4ED983F4}"/>
              </a:ext>
            </a:extLst>
          </p:cNvPr>
          <p:cNvSpPr>
            <a:spLocks noGrp="1"/>
          </p:cNvSpPr>
          <p:nvPr>
            <p:ph type="sldNum" sz="quarter" idx="12"/>
          </p:nvPr>
        </p:nvSpPr>
        <p:spPr/>
        <p:txBody>
          <a:bodyPr/>
          <a:lstStyle/>
          <a:p>
            <a:fld id="{8BF3E370-2789-49B6-846F-918204C80FE0}" type="slidenum">
              <a:rPr lang="en-US" smtClean="0"/>
              <a:t>18</a:t>
            </a:fld>
            <a:endParaRPr lang="en-US"/>
          </a:p>
        </p:txBody>
      </p:sp>
    </p:spTree>
    <p:extLst>
      <p:ext uri="{BB962C8B-B14F-4D97-AF65-F5344CB8AC3E}">
        <p14:creationId xmlns:p14="http://schemas.microsoft.com/office/powerpoint/2010/main" val="7012172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9DE1009-6AC6-4438-A4C7-34AC98182B08}"/>
                  </a:ext>
                </a:extLst>
              </p:cNvPr>
              <p:cNvSpPr>
                <a:spLocks noGrp="1"/>
              </p:cNvSpPr>
              <p:nvPr>
                <p:ph idx="1"/>
              </p:nvPr>
            </p:nvSpPr>
            <p:spPr>
              <a:xfrm>
                <a:off x="152400" y="152400"/>
                <a:ext cx="8686800" cy="6553200"/>
              </a:xfrm>
            </p:spPr>
            <p:txBody>
              <a:bodyPr>
                <a:normAutofit/>
              </a:bodyPr>
              <a:lstStyle/>
              <a:p>
                <a:pPr marL="0" indent="0">
                  <a:buNone/>
                </a:pPr>
                <a:r>
                  <a:rPr lang="en-IN" sz="2400" b="1" dirty="0">
                    <a:effectLst/>
                    <a:latin typeface="Cambria Math" panose="02040503050406030204" pitchFamily="18" charset="0"/>
                    <a:ea typeface="Times New Roman" panose="02020603050405020304" pitchFamily="18" charset="0"/>
                    <a:cs typeface="Times New Roman" panose="02020603050405020304" pitchFamily="18" charset="0"/>
                  </a:rPr>
                  <a:t>The Singular value decomposition of A is</a:t>
                </a:r>
                <a:endParaRPr lang="en-US" sz="2400" b="1" dirty="0">
                  <a:solidFill>
                    <a:srgbClr val="FF0000"/>
                  </a:solidFill>
                </a:endParaRPr>
              </a:p>
              <a:p>
                <a:pPr marL="0" indent="0">
                  <a:buNone/>
                </a:pPr>
                <a:r>
                  <a:rPr lang="en-US" sz="2400" b="1" dirty="0">
                    <a:solidFill>
                      <a:srgbClr val="FF0000"/>
                    </a:solidFill>
                  </a:rPr>
                  <a:t>			A = U ∑ </a:t>
                </a:r>
                <a14:m>
                  <m:oMath xmlns:m="http://schemas.openxmlformats.org/officeDocument/2006/math">
                    <m:sSup>
                      <m:sSupPr>
                        <m:ctrlPr>
                          <a:rPr lang="en-US" sz="2400" b="1" i="1" smtClean="0">
                            <a:solidFill>
                              <a:srgbClr val="FF0000"/>
                            </a:solidFill>
                            <a:latin typeface="Cambria Math" panose="02040503050406030204" pitchFamily="18" charset="0"/>
                          </a:rPr>
                        </m:ctrlPr>
                      </m:sSupPr>
                      <m:e>
                        <m:r>
                          <a:rPr lang="en-US" sz="2400" b="1" i="1" smtClean="0">
                            <a:solidFill>
                              <a:srgbClr val="FF0000"/>
                            </a:solidFill>
                            <a:latin typeface="Cambria Math" panose="02040503050406030204" pitchFamily="18" charset="0"/>
                          </a:rPr>
                          <m:t>𝑽</m:t>
                        </m:r>
                      </m:e>
                      <m:sup>
                        <m:r>
                          <a:rPr lang="en-US" sz="2400" b="1" i="1" smtClean="0">
                            <a:solidFill>
                              <a:srgbClr val="FF0000"/>
                            </a:solidFill>
                            <a:latin typeface="Cambria Math" panose="02040503050406030204" pitchFamily="18" charset="0"/>
                          </a:rPr>
                          <m:t>𝑻</m:t>
                        </m:r>
                      </m:sup>
                    </m:sSup>
                  </m:oMath>
                </a14:m>
                <a:endParaRPr lang="en-IN" sz="2400" b="1" dirty="0">
                  <a:solidFill>
                    <a:srgbClr val="FF0000"/>
                  </a:solidFill>
                </a:endParaRPr>
              </a:p>
              <a:p>
                <a:pPr marL="0" indent="0">
                  <a:buNone/>
                </a:pPr>
                <a:endParaRPr lang="en-IN" sz="2400" b="1" dirty="0">
                  <a:solidFill>
                    <a:srgbClr val="FF0000"/>
                  </a:solidFill>
                </a:endParaRPr>
              </a:p>
              <a:p>
                <a:pPr marL="0" indent="0">
                  <a:buNone/>
                </a:pPr>
                <a14:m>
                  <m:oMathPara xmlns:m="http://schemas.openxmlformats.org/officeDocument/2006/math">
                    <m:oMathParaPr>
                      <m:jc m:val="centerGroup"/>
                    </m:oMathParaPr>
                    <m:oMath xmlns:m="http://schemas.openxmlformats.org/officeDocument/2006/math">
                      <m:r>
                        <a:rPr lang="en-IN" sz="2100" i="1" smtClean="0">
                          <a:effectLst/>
                          <a:latin typeface="Cambria Math" panose="02040503050406030204" pitchFamily="18" charset="0"/>
                          <a:ea typeface="Times New Roman" panose="02020603050405020304" pitchFamily="18" charset="0"/>
                          <a:cs typeface="Times New Roman" panose="02020603050405020304" pitchFamily="18" charset="0"/>
                        </a:rPr>
                        <m:t>𝐴</m:t>
                      </m:r>
                      <m:r>
                        <a:rPr lang="en-IN" sz="2100" i="1" smtClean="0">
                          <a:effectLst/>
                          <a:latin typeface="Cambria Math" panose="02040503050406030204" pitchFamily="18" charset="0"/>
                          <a:ea typeface="Times New Roman" panose="02020603050405020304" pitchFamily="18" charset="0"/>
                          <a:cs typeface="Times New Roman" panose="02020603050405020304" pitchFamily="18" charset="0"/>
                        </a:rPr>
                        <m:t>=</m:t>
                      </m:r>
                      <m:d>
                        <m:dPr>
                          <m:begChr m:val="["/>
                          <m:endChr m:val="]"/>
                          <m:ctrlPr>
                            <a:rPr lang="en-IN" sz="2100" i="1">
                              <a:latin typeface="Cambria Math" panose="02040503050406030204" pitchFamily="18" charset="0"/>
                              <a:ea typeface="Times New Roman" panose="02020603050405020304" pitchFamily="18" charset="0"/>
                              <a:cs typeface="Times New Roman" panose="02020603050405020304" pitchFamily="18" charset="0"/>
                            </a:rPr>
                          </m:ctrlPr>
                        </m:dPr>
                        <m:e>
                          <m:m>
                            <m:mPr>
                              <m:mcs>
                                <m:mc>
                                  <m:mcPr>
                                    <m:count m:val="7"/>
                                    <m:mcJc m:val="center"/>
                                  </m:mcPr>
                                </m:mc>
                              </m:mcs>
                              <m:ctrlPr>
                                <a:rPr lang="en-IN" sz="2100" i="1">
                                  <a:latin typeface="Cambria Math" panose="02040503050406030204" pitchFamily="18" charset="0"/>
                                  <a:ea typeface="Times New Roman" panose="02020603050405020304" pitchFamily="18" charset="0"/>
                                  <a:cs typeface="Times New Roman" panose="02020603050405020304" pitchFamily="18" charset="0"/>
                                </a:rPr>
                              </m:ctrlPr>
                            </m:mPr>
                            <m:mr>
                              <m:e>
                                <m:r>
                                  <a:rPr lang="en-IN" sz="2100" i="1">
                                    <a:latin typeface="Cambria Math" panose="02040503050406030204" pitchFamily="18" charset="0"/>
                                    <a:ea typeface="Times New Roman" panose="02020603050405020304" pitchFamily="18" charset="0"/>
                                    <a:cs typeface="Times New Roman" panose="02020603050405020304" pitchFamily="18" charset="0"/>
                                  </a:rPr>
                                  <m:t>0.13</m:t>
                                </m:r>
                              </m:e>
                              <m:e>
                                <m:r>
                                  <a:rPr lang="en-IN" sz="2100" i="1">
                                    <a:latin typeface="Cambria Math" panose="02040503050406030204" pitchFamily="18" charset="0"/>
                                    <a:ea typeface="Times New Roman" panose="02020603050405020304" pitchFamily="18" charset="0"/>
                                    <a:cs typeface="Times New Roman" panose="02020603050405020304" pitchFamily="18" charset="0"/>
                                  </a:rPr>
                                  <m:t>0.02</m:t>
                                </m:r>
                              </m:e>
                              <m:e>
                                <m:r>
                                  <a:rPr lang="en-IN" sz="2100" i="1">
                                    <a:latin typeface="Cambria Math" panose="02040503050406030204" pitchFamily="18" charset="0"/>
                                    <a:ea typeface="Times New Roman" panose="02020603050405020304" pitchFamily="18" charset="0"/>
                                    <a:cs typeface="Times New Roman" panose="02020603050405020304" pitchFamily="18" charset="0"/>
                                  </a:rPr>
                                  <m:t>−0.01</m:t>
                                </m:r>
                              </m:e>
                              <m:e>
                                <m:r>
                                  <a:rPr lang="en-IN" sz="2100" i="1">
                                    <a:latin typeface="Cambria Math" panose="02040503050406030204" pitchFamily="18" charset="0"/>
                                    <a:ea typeface="Times New Roman" panose="02020603050405020304" pitchFamily="18" charset="0"/>
                                    <a:cs typeface="Times New Roman" panose="02020603050405020304" pitchFamily="18" charset="0"/>
                                  </a:rPr>
                                  <m:t>0.98</m:t>
                                </m:r>
                              </m:e>
                              <m:e>
                                <m:r>
                                  <a:rPr lang="en-IN" sz="2100" i="1">
                                    <a:latin typeface="Cambria Math" panose="02040503050406030204" pitchFamily="18" charset="0"/>
                                    <a:ea typeface="Times New Roman" panose="02020603050405020304" pitchFamily="18" charset="0"/>
                                    <a:cs typeface="Times New Roman" panose="02020603050405020304" pitchFamily="18" charset="0"/>
                                  </a:rPr>
                                  <m:t>−0.01</m:t>
                                </m:r>
                              </m:e>
                              <m:e>
                                <m:r>
                                  <a:rPr lang="en-IN" sz="2100" i="1">
                                    <a:latin typeface="Cambria Math" panose="02040503050406030204" pitchFamily="18" charset="0"/>
                                    <a:ea typeface="Times New Roman" panose="02020603050405020304" pitchFamily="18" charset="0"/>
                                    <a:cs typeface="Times New Roman" panose="02020603050405020304" pitchFamily="18" charset="0"/>
                                  </a:rPr>
                                  <m:t>0.09</m:t>
                                </m:r>
                              </m:e>
                              <m:e>
                                <m:r>
                                  <a:rPr lang="en-IN" sz="2100" i="1">
                                    <a:latin typeface="Cambria Math" panose="02040503050406030204" pitchFamily="18" charset="0"/>
                                    <a:ea typeface="Times New Roman" panose="02020603050405020304" pitchFamily="18" charset="0"/>
                                    <a:cs typeface="Times New Roman" panose="02020603050405020304" pitchFamily="18" charset="0"/>
                                  </a:rPr>
                                  <m:t>0</m:t>
                                </m:r>
                              </m:e>
                            </m:mr>
                            <m:mr>
                              <m:e>
                                <m:r>
                                  <a:rPr lang="en-IN" sz="2100" i="1">
                                    <a:latin typeface="Cambria Math" panose="02040503050406030204" pitchFamily="18" charset="0"/>
                                    <a:ea typeface="Times New Roman" panose="02020603050405020304" pitchFamily="18" charset="0"/>
                                    <a:cs typeface="Times New Roman" panose="02020603050405020304" pitchFamily="18" charset="0"/>
                                  </a:rPr>
                                  <m:t>0.41</m:t>
                                </m:r>
                              </m:e>
                              <m:e>
                                <m:r>
                                  <a:rPr lang="en-IN" sz="2100" i="1">
                                    <a:latin typeface="Cambria Math" panose="02040503050406030204" pitchFamily="18" charset="0"/>
                                    <a:ea typeface="Times New Roman" panose="02020603050405020304" pitchFamily="18" charset="0"/>
                                    <a:cs typeface="Times New Roman" panose="02020603050405020304" pitchFamily="18" charset="0"/>
                                  </a:rPr>
                                  <m:t>0.07</m:t>
                                </m:r>
                              </m:e>
                              <m:e>
                                <m:r>
                                  <a:rPr lang="en-IN" sz="2100" i="1">
                                    <a:latin typeface="Cambria Math" panose="02040503050406030204" pitchFamily="18" charset="0"/>
                                    <a:ea typeface="Times New Roman" panose="02020603050405020304" pitchFamily="18" charset="0"/>
                                    <a:cs typeface="Times New Roman" panose="02020603050405020304" pitchFamily="18" charset="0"/>
                                  </a:rPr>
                                  <m:t>−0.03</m:t>
                                </m:r>
                              </m:e>
                              <m:e>
                                <m:r>
                                  <a:rPr lang="en-IN" sz="2100" i="1">
                                    <a:latin typeface="Cambria Math" panose="02040503050406030204" pitchFamily="18" charset="0"/>
                                    <a:ea typeface="Times New Roman" panose="02020603050405020304" pitchFamily="18" charset="0"/>
                                    <a:cs typeface="Times New Roman" panose="02020603050405020304" pitchFamily="18" charset="0"/>
                                  </a:rPr>
                                  <m:t>−0.05</m:t>
                                </m:r>
                              </m:e>
                              <m:e>
                                <m:r>
                                  <a:rPr lang="en-IN" sz="2100" i="1">
                                    <a:latin typeface="Cambria Math" panose="02040503050406030204" pitchFamily="18" charset="0"/>
                                    <a:ea typeface="Times New Roman" panose="02020603050405020304" pitchFamily="18" charset="0"/>
                                    <a:cs typeface="Times New Roman" panose="02020603050405020304" pitchFamily="18" charset="0"/>
                                  </a:rPr>
                                  <m:t>−0.88</m:t>
                                </m:r>
                              </m:e>
                              <m:e>
                                <m:r>
                                  <a:rPr lang="en-IN" sz="2100" i="1">
                                    <a:latin typeface="Cambria Math" panose="02040503050406030204" pitchFamily="18" charset="0"/>
                                    <a:ea typeface="Times New Roman" panose="02020603050405020304" pitchFamily="18" charset="0"/>
                                    <a:cs typeface="Times New Roman" panose="02020603050405020304" pitchFamily="18" charset="0"/>
                                  </a:rPr>
                                  <m:t>−0.18</m:t>
                                </m:r>
                              </m:e>
                              <m:e>
                                <m:r>
                                  <a:rPr lang="en-IN" sz="2100" i="1">
                                    <a:latin typeface="Cambria Math" panose="02040503050406030204" pitchFamily="18" charset="0"/>
                                    <a:ea typeface="Times New Roman" panose="02020603050405020304" pitchFamily="18" charset="0"/>
                                    <a:cs typeface="Times New Roman" panose="02020603050405020304" pitchFamily="18" charset="0"/>
                                  </a:rPr>
                                  <m:t>0</m:t>
                                </m:r>
                              </m:e>
                            </m:mr>
                            <m:mr>
                              <m:e>
                                <m:r>
                                  <a:rPr lang="en-IN" sz="2100" i="1">
                                    <a:latin typeface="Cambria Math" panose="02040503050406030204" pitchFamily="18" charset="0"/>
                                    <a:ea typeface="Times New Roman" panose="02020603050405020304" pitchFamily="18" charset="0"/>
                                    <a:cs typeface="Times New Roman" panose="02020603050405020304" pitchFamily="18" charset="0"/>
                                  </a:rPr>
                                  <m:t>0.55</m:t>
                                </m:r>
                              </m:e>
                              <m:e>
                                <m:r>
                                  <a:rPr lang="en-IN" sz="2100" i="1">
                                    <a:latin typeface="Cambria Math" panose="02040503050406030204" pitchFamily="18" charset="0"/>
                                    <a:ea typeface="Times New Roman" panose="02020603050405020304" pitchFamily="18" charset="0"/>
                                    <a:cs typeface="Times New Roman" panose="02020603050405020304" pitchFamily="18" charset="0"/>
                                  </a:rPr>
                                  <m:t>0.09</m:t>
                                </m:r>
                              </m:e>
                              <m:e>
                                <m:r>
                                  <a:rPr lang="en-IN" sz="2100" i="1">
                                    <a:latin typeface="Cambria Math" panose="02040503050406030204" pitchFamily="18" charset="0"/>
                                    <a:ea typeface="Times New Roman" panose="02020603050405020304" pitchFamily="18" charset="0"/>
                                    <a:cs typeface="Times New Roman" panose="02020603050405020304" pitchFamily="18" charset="0"/>
                                  </a:rPr>
                                  <m:t>−0.04</m:t>
                                </m:r>
                              </m:e>
                              <m:e>
                                <m:r>
                                  <a:rPr lang="en-IN" sz="2100" i="1">
                                    <a:latin typeface="Cambria Math" panose="02040503050406030204" pitchFamily="18" charset="0"/>
                                    <a:ea typeface="Times New Roman" panose="02020603050405020304" pitchFamily="18" charset="0"/>
                                    <a:cs typeface="Times New Roman" panose="02020603050405020304" pitchFamily="18" charset="0"/>
                                  </a:rPr>
                                  <m:t>−0.007</m:t>
                                </m:r>
                              </m:e>
                              <m:e>
                                <m:r>
                                  <a:rPr lang="en-IN" sz="2100" i="1">
                                    <a:latin typeface="Cambria Math" panose="02040503050406030204" pitchFamily="18" charset="0"/>
                                    <a:ea typeface="Times New Roman" panose="02020603050405020304" pitchFamily="18" charset="0"/>
                                    <a:cs typeface="Times New Roman" panose="02020603050405020304" pitchFamily="18" charset="0"/>
                                  </a:rPr>
                                  <m:t>0.41</m:t>
                                </m:r>
                              </m:e>
                              <m:e>
                                <m:r>
                                  <a:rPr lang="en-IN" sz="2100" i="1">
                                    <a:latin typeface="Cambria Math" panose="02040503050406030204" pitchFamily="18" charset="0"/>
                                    <a:ea typeface="Times New Roman" panose="02020603050405020304" pitchFamily="18" charset="0"/>
                                    <a:cs typeface="Times New Roman" panose="02020603050405020304" pitchFamily="18" charset="0"/>
                                  </a:rPr>
                                  <m:t>−0.71</m:t>
                                </m:r>
                              </m:e>
                              <m:e>
                                <m:r>
                                  <a:rPr lang="en-IN" sz="2100" i="1">
                                    <a:latin typeface="Cambria Math" panose="02040503050406030204" pitchFamily="18" charset="0"/>
                                    <a:ea typeface="Times New Roman" panose="02020603050405020304" pitchFamily="18" charset="0"/>
                                    <a:cs typeface="Times New Roman" panose="02020603050405020304" pitchFamily="18" charset="0"/>
                                  </a:rPr>
                                  <m:t>0</m:t>
                                </m:r>
                              </m:e>
                            </m:mr>
                            <m:mr>
                              <m:e>
                                <m:r>
                                  <a:rPr lang="en-IN" sz="2100" i="1">
                                    <a:latin typeface="Cambria Math" panose="02040503050406030204" pitchFamily="18" charset="0"/>
                                    <a:ea typeface="Cambria Math" panose="02040503050406030204" pitchFamily="18" charset="0"/>
                                    <a:cs typeface="Cambria Math" panose="02040503050406030204" pitchFamily="18" charset="0"/>
                                  </a:rPr>
                                  <m:t>0.68</m:t>
                                </m:r>
                              </m:e>
                              <m:e>
                                <m:r>
                                  <a:rPr lang="en-IN" sz="2100" i="1">
                                    <a:latin typeface="Cambria Math" panose="02040503050406030204" pitchFamily="18" charset="0"/>
                                    <a:ea typeface="Cambria Math" panose="02040503050406030204" pitchFamily="18" charset="0"/>
                                    <a:cs typeface="Cambria Math" panose="02040503050406030204" pitchFamily="18" charset="0"/>
                                  </a:rPr>
                                  <m:t>0.11</m:t>
                                </m:r>
                              </m:e>
                              <m:e>
                                <m:r>
                                  <a:rPr lang="en-IN" sz="2100" i="1">
                                    <a:latin typeface="Cambria Math" panose="02040503050406030204" pitchFamily="18" charset="0"/>
                                    <a:ea typeface="Cambria Math" panose="02040503050406030204" pitchFamily="18" charset="0"/>
                                    <a:cs typeface="Cambria Math" panose="02040503050406030204" pitchFamily="18" charset="0"/>
                                  </a:rPr>
                                  <m:t>−0.05</m:t>
                                </m:r>
                              </m:e>
                              <m:e>
                                <m:r>
                                  <a:rPr lang="en-IN" sz="2100" i="1">
                                    <a:latin typeface="Cambria Math" panose="02040503050406030204" pitchFamily="18" charset="0"/>
                                    <a:ea typeface="Cambria Math" panose="02040503050406030204" pitchFamily="18" charset="0"/>
                                    <a:cs typeface="Cambria Math" panose="02040503050406030204" pitchFamily="18" charset="0"/>
                                  </a:rPr>
                                  <m:t>−0.15</m:t>
                                </m:r>
                              </m:e>
                              <m:e>
                                <m:r>
                                  <a:rPr lang="en-IN" sz="2100" i="1">
                                    <a:latin typeface="Cambria Math" panose="02040503050406030204" pitchFamily="18" charset="0"/>
                                    <a:ea typeface="Cambria Math" panose="02040503050406030204" pitchFamily="18" charset="0"/>
                                    <a:cs typeface="Cambria Math" panose="02040503050406030204" pitchFamily="18" charset="0"/>
                                  </a:rPr>
                                  <m:t>0.20</m:t>
                                </m:r>
                              </m:e>
                              <m:e>
                                <m:r>
                                  <a:rPr lang="en-IN" sz="2100" i="1">
                                    <a:latin typeface="Cambria Math" panose="02040503050406030204" pitchFamily="18" charset="0"/>
                                    <a:ea typeface="Cambria Math" panose="02040503050406030204" pitchFamily="18" charset="0"/>
                                    <a:cs typeface="Cambria Math" panose="02040503050406030204" pitchFamily="18" charset="0"/>
                                  </a:rPr>
                                  <m:t>0.66</m:t>
                                </m:r>
                              </m:e>
                              <m:e>
                                <m:r>
                                  <a:rPr lang="en-IN" sz="2100" i="1">
                                    <a:latin typeface="Cambria Math" panose="02040503050406030204" pitchFamily="18" charset="0"/>
                                    <a:ea typeface="Cambria Math" panose="02040503050406030204" pitchFamily="18" charset="0"/>
                                    <a:cs typeface="Cambria Math" panose="02040503050406030204" pitchFamily="18" charset="0"/>
                                  </a:rPr>
                                  <m:t>0</m:t>
                                </m:r>
                              </m:e>
                            </m:mr>
                            <m:mr>
                              <m:e>
                                <m:r>
                                  <a:rPr lang="en-IN" sz="2100" i="1">
                                    <a:latin typeface="Cambria Math" panose="02040503050406030204" pitchFamily="18" charset="0"/>
                                    <a:ea typeface="Cambria Math" panose="02040503050406030204" pitchFamily="18" charset="0"/>
                                    <a:cs typeface="Cambria Math" panose="02040503050406030204" pitchFamily="18" charset="0"/>
                                  </a:rPr>
                                  <m:t>0.15</m:t>
                                </m:r>
                              </m:e>
                              <m:e>
                                <m:r>
                                  <a:rPr lang="en-IN" sz="2100" i="1">
                                    <a:latin typeface="Cambria Math" panose="02040503050406030204" pitchFamily="18" charset="0"/>
                                    <a:ea typeface="Cambria Math" panose="02040503050406030204" pitchFamily="18" charset="0"/>
                                    <a:cs typeface="Cambria Math" panose="02040503050406030204" pitchFamily="18" charset="0"/>
                                  </a:rPr>
                                  <m:t>−0.59</m:t>
                                </m:r>
                              </m:e>
                              <m:e>
                                <m:r>
                                  <a:rPr lang="en-IN" sz="2100" i="1">
                                    <a:latin typeface="Cambria Math" panose="02040503050406030204" pitchFamily="18" charset="0"/>
                                    <a:ea typeface="Cambria Math" panose="02040503050406030204" pitchFamily="18" charset="0"/>
                                    <a:cs typeface="Cambria Math" panose="02040503050406030204" pitchFamily="18" charset="0"/>
                                  </a:rPr>
                                  <m:t>0.65</m:t>
                                </m:r>
                              </m:e>
                              <m:e>
                                <m:r>
                                  <a:rPr lang="en-IN" sz="2100" i="1">
                                    <a:latin typeface="Cambria Math" panose="02040503050406030204" pitchFamily="18" charset="0"/>
                                    <a:ea typeface="Cambria Math" panose="02040503050406030204" pitchFamily="18" charset="0"/>
                                    <a:cs typeface="Cambria Math" panose="02040503050406030204" pitchFamily="18" charset="0"/>
                                  </a:rPr>
                                  <m:t>0</m:t>
                                </m:r>
                              </m:e>
                              <m:e>
                                <m:r>
                                  <a:rPr lang="en-IN" sz="2100" i="1">
                                    <a:latin typeface="Cambria Math" panose="02040503050406030204" pitchFamily="18" charset="0"/>
                                    <a:ea typeface="Cambria Math" panose="02040503050406030204" pitchFamily="18" charset="0"/>
                                    <a:cs typeface="Cambria Math" panose="02040503050406030204" pitchFamily="18" charset="0"/>
                                  </a:rPr>
                                  <m:t>0</m:t>
                                </m:r>
                              </m:e>
                              <m:e>
                                <m:r>
                                  <a:rPr lang="en-IN" sz="2100" i="1">
                                    <a:latin typeface="Cambria Math" panose="02040503050406030204" pitchFamily="18" charset="0"/>
                                    <a:ea typeface="Cambria Math" panose="02040503050406030204" pitchFamily="18" charset="0"/>
                                    <a:cs typeface="Cambria Math" panose="02040503050406030204" pitchFamily="18" charset="0"/>
                                  </a:rPr>
                                  <m:t>0</m:t>
                                </m:r>
                              </m:e>
                              <m:e>
                                <m:r>
                                  <a:rPr lang="en-IN" sz="2100" i="1">
                                    <a:latin typeface="Cambria Math" panose="02040503050406030204" pitchFamily="18" charset="0"/>
                                    <a:ea typeface="Cambria Math" panose="02040503050406030204" pitchFamily="18" charset="0"/>
                                    <a:cs typeface="Cambria Math" panose="02040503050406030204" pitchFamily="18" charset="0"/>
                                  </a:rPr>
                                  <m:t>0.44</m:t>
                                </m:r>
                              </m:e>
                            </m:mr>
                            <m:mr>
                              <m:e>
                                <m:r>
                                  <a:rPr lang="en-IN" sz="2100" i="1">
                                    <a:latin typeface="Cambria Math" panose="02040503050406030204" pitchFamily="18" charset="0"/>
                                    <a:ea typeface="Cambria Math" panose="02040503050406030204" pitchFamily="18" charset="0"/>
                                    <a:cs typeface="Cambria Math" panose="02040503050406030204" pitchFamily="18" charset="0"/>
                                  </a:rPr>
                                  <m:t>0.07</m:t>
                                </m:r>
                              </m:e>
                              <m:e>
                                <m:r>
                                  <a:rPr lang="en-IN" sz="2100" i="1">
                                    <a:latin typeface="Cambria Math" panose="02040503050406030204" pitchFamily="18" charset="0"/>
                                    <a:ea typeface="Cambria Math" panose="02040503050406030204" pitchFamily="18" charset="0"/>
                                    <a:cs typeface="Cambria Math" panose="02040503050406030204" pitchFamily="18" charset="0"/>
                                  </a:rPr>
                                  <m:t>−0.73</m:t>
                                </m:r>
                              </m:e>
                              <m:e>
                                <m:r>
                                  <a:rPr lang="en-IN" sz="2100" i="1">
                                    <a:latin typeface="Cambria Math" panose="02040503050406030204" pitchFamily="18" charset="0"/>
                                    <a:ea typeface="Cambria Math" panose="02040503050406030204" pitchFamily="18" charset="0"/>
                                    <a:cs typeface="Cambria Math" panose="02040503050406030204" pitchFamily="18" charset="0"/>
                                  </a:rPr>
                                  <m:t>−0.67</m:t>
                                </m:r>
                              </m:e>
                              <m:e>
                                <m:r>
                                  <a:rPr lang="en-IN" sz="2100" i="1">
                                    <a:latin typeface="Cambria Math" panose="02040503050406030204" pitchFamily="18" charset="0"/>
                                    <a:ea typeface="Cambria Math" panose="02040503050406030204" pitchFamily="18" charset="0"/>
                                    <a:cs typeface="Cambria Math" panose="02040503050406030204" pitchFamily="18" charset="0"/>
                                  </a:rPr>
                                  <m:t>0</m:t>
                                </m:r>
                              </m:e>
                              <m:e>
                                <m:r>
                                  <a:rPr lang="en-IN" sz="2100" i="1">
                                    <a:latin typeface="Cambria Math" panose="02040503050406030204" pitchFamily="18" charset="0"/>
                                    <a:ea typeface="Cambria Math" panose="02040503050406030204" pitchFamily="18" charset="0"/>
                                    <a:cs typeface="Cambria Math" panose="02040503050406030204" pitchFamily="18" charset="0"/>
                                  </a:rPr>
                                  <m:t>0</m:t>
                                </m:r>
                              </m:e>
                              <m:e>
                                <m:r>
                                  <a:rPr lang="en-IN" sz="2100" i="1">
                                    <a:latin typeface="Cambria Math" panose="02040503050406030204" pitchFamily="18" charset="0"/>
                                    <a:ea typeface="Cambria Math" panose="02040503050406030204" pitchFamily="18" charset="0"/>
                                    <a:cs typeface="Cambria Math" panose="02040503050406030204" pitchFamily="18" charset="0"/>
                                  </a:rPr>
                                  <m:t>0</m:t>
                                </m:r>
                              </m:e>
                              <m:e>
                                <m:r>
                                  <a:rPr lang="en-IN" sz="2100" i="1">
                                    <a:latin typeface="Cambria Math" panose="02040503050406030204" pitchFamily="18" charset="0"/>
                                    <a:ea typeface="Cambria Math" panose="02040503050406030204" pitchFamily="18" charset="0"/>
                                    <a:cs typeface="Cambria Math" panose="02040503050406030204" pitchFamily="18" charset="0"/>
                                  </a:rPr>
                                  <m:t>0</m:t>
                                </m:r>
                              </m:e>
                            </m:mr>
                            <m:mr>
                              <m:e>
                                <m:r>
                                  <a:rPr lang="en-IN" sz="2100" i="1">
                                    <a:latin typeface="Cambria Math" panose="02040503050406030204" pitchFamily="18" charset="0"/>
                                    <a:ea typeface="Cambria Math" panose="02040503050406030204" pitchFamily="18" charset="0"/>
                                    <a:cs typeface="Cambria Math" panose="02040503050406030204" pitchFamily="18" charset="0"/>
                                  </a:rPr>
                                  <m:t>0.07</m:t>
                                </m:r>
                              </m:e>
                              <m:e>
                                <m:r>
                                  <a:rPr lang="en-IN" sz="2100" i="1">
                                    <a:latin typeface="Cambria Math" panose="02040503050406030204" pitchFamily="18" charset="0"/>
                                    <a:ea typeface="Cambria Math" panose="02040503050406030204" pitchFamily="18" charset="0"/>
                                    <a:cs typeface="Cambria Math" panose="02040503050406030204" pitchFamily="18" charset="0"/>
                                  </a:rPr>
                                  <m:t>−0.29</m:t>
                                </m:r>
                              </m:e>
                              <m:e>
                                <m:r>
                                  <a:rPr lang="en-IN" sz="2100" i="1">
                                    <a:latin typeface="Cambria Math" panose="02040503050406030204" pitchFamily="18" charset="0"/>
                                    <a:ea typeface="Cambria Math" panose="02040503050406030204" pitchFamily="18" charset="0"/>
                                    <a:cs typeface="Cambria Math" panose="02040503050406030204" pitchFamily="18" charset="0"/>
                                  </a:rPr>
                                  <m:t>0.32</m:t>
                                </m:r>
                              </m:e>
                              <m:e>
                                <m:r>
                                  <a:rPr lang="en-IN" sz="2100" i="1">
                                    <a:latin typeface="Cambria Math" panose="02040503050406030204" pitchFamily="18" charset="0"/>
                                    <a:ea typeface="Cambria Math" panose="02040503050406030204" pitchFamily="18" charset="0"/>
                                    <a:cs typeface="Cambria Math" panose="02040503050406030204" pitchFamily="18" charset="0"/>
                                  </a:rPr>
                                  <m:t>0</m:t>
                                </m:r>
                              </m:e>
                              <m:e>
                                <m:r>
                                  <a:rPr lang="en-IN" sz="2100" i="1">
                                    <a:latin typeface="Cambria Math" panose="02040503050406030204" pitchFamily="18" charset="0"/>
                                    <a:ea typeface="Cambria Math" panose="02040503050406030204" pitchFamily="18" charset="0"/>
                                    <a:cs typeface="Cambria Math" panose="02040503050406030204" pitchFamily="18" charset="0"/>
                                  </a:rPr>
                                  <m:t>0</m:t>
                                </m:r>
                              </m:e>
                              <m:e>
                                <m:r>
                                  <a:rPr lang="en-IN" sz="2100" i="1">
                                    <a:latin typeface="Cambria Math" panose="02040503050406030204" pitchFamily="18" charset="0"/>
                                    <a:ea typeface="Cambria Math" panose="02040503050406030204" pitchFamily="18" charset="0"/>
                                    <a:cs typeface="Cambria Math" panose="02040503050406030204" pitchFamily="18" charset="0"/>
                                  </a:rPr>
                                  <m:t>0</m:t>
                                </m:r>
                              </m:e>
                              <m:e>
                                <m:r>
                                  <a:rPr lang="en-IN" sz="2100" i="1">
                                    <a:latin typeface="Cambria Math" panose="02040503050406030204" pitchFamily="18" charset="0"/>
                                    <a:ea typeface="Cambria Math" panose="02040503050406030204" pitchFamily="18" charset="0"/>
                                    <a:cs typeface="Cambria Math" panose="02040503050406030204" pitchFamily="18" charset="0"/>
                                  </a:rPr>
                                  <m:t>−0.89</m:t>
                                </m:r>
                              </m:e>
                            </m:mr>
                          </m:m>
                        </m:e>
                      </m:d>
                    </m:oMath>
                  </m:oMathPara>
                </a14:m>
                <a:endParaRPr lang="en-IN" sz="2100" i="1" dirty="0">
                  <a:latin typeface="Cambria Math" panose="02040503050406030204" pitchFamily="18" charset="0"/>
                  <a:ea typeface="Cambria Math" panose="02040503050406030204" pitchFamily="18" charset="0"/>
                  <a:cs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d>
                        <m:dPr>
                          <m:begChr m:val="["/>
                          <m:endChr m:val="]"/>
                          <m:ctrlPr>
                            <a:rPr lang="en-IN" sz="2100" i="1">
                              <a:latin typeface="Cambria Math" panose="02040503050406030204" pitchFamily="18" charset="0"/>
                              <a:ea typeface="Times New Roman" panose="02020603050405020304" pitchFamily="18" charset="0"/>
                              <a:cs typeface="Times New Roman" panose="02020603050405020304" pitchFamily="18" charset="0"/>
                            </a:rPr>
                          </m:ctrlPr>
                        </m:dPr>
                        <m:e>
                          <m:m>
                            <m:mPr>
                              <m:mcs>
                                <m:mc>
                                  <m:mcPr>
                                    <m:count m:val="5"/>
                                    <m:mcJc m:val="center"/>
                                  </m:mcPr>
                                </m:mc>
                              </m:mcs>
                              <m:ctrlPr>
                                <a:rPr lang="en-IN" sz="2100" i="1">
                                  <a:latin typeface="Cambria Math" panose="02040503050406030204" pitchFamily="18" charset="0"/>
                                  <a:ea typeface="Times New Roman" panose="02020603050405020304" pitchFamily="18" charset="0"/>
                                  <a:cs typeface="Times New Roman" panose="02020603050405020304" pitchFamily="18" charset="0"/>
                                </a:rPr>
                              </m:ctrlPr>
                            </m:mPr>
                            <m:mr>
                              <m:e>
                                <m:r>
                                  <a:rPr lang="en-IN" sz="2100" i="1">
                                    <a:latin typeface="Cambria Math" panose="02040503050406030204" pitchFamily="18" charset="0"/>
                                    <a:ea typeface="Times New Roman" panose="02020603050405020304" pitchFamily="18" charset="0"/>
                                    <a:cs typeface="Times New Roman" panose="02020603050405020304" pitchFamily="18" charset="0"/>
                                  </a:rPr>
                                  <m:t>12.4</m:t>
                                </m:r>
                              </m:e>
                              <m:e>
                                <m:r>
                                  <a:rPr lang="en-IN" sz="2100" i="1">
                                    <a:latin typeface="Cambria Math" panose="02040503050406030204" pitchFamily="18" charset="0"/>
                                    <a:ea typeface="Times New Roman" panose="02020603050405020304" pitchFamily="18" charset="0"/>
                                    <a:cs typeface="Times New Roman" panose="02020603050405020304" pitchFamily="18" charset="0"/>
                                  </a:rPr>
                                  <m:t>0</m:t>
                                </m:r>
                              </m:e>
                              <m:e>
                                <m:r>
                                  <a:rPr lang="en-IN" sz="2100" i="1">
                                    <a:latin typeface="Cambria Math" panose="02040503050406030204" pitchFamily="18" charset="0"/>
                                    <a:ea typeface="Times New Roman" panose="02020603050405020304" pitchFamily="18" charset="0"/>
                                    <a:cs typeface="Times New Roman" panose="02020603050405020304" pitchFamily="18" charset="0"/>
                                  </a:rPr>
                                  <m:t>0</m:t>
                                </m:r>
                              </m:e>
                              <m:e>
                                <m:r>
                                  <a:rPr lang="en-IN" sz="2100" i="1">
                                    <a:latin typeface="Cambria Math" panose="02040503050406030204" pitchFamily="18" charset="0"/>
                                    <a:ea typeface="Times New Roman" panose="02020603050405020304" pitchFamily="18" charset="0"/>
                                    <a:cs typeface="Times New Roman" panose="02020603050405020304" pitchFamily="18" charset="0"/>
                                  </a:rPr>
                                  <m:t>0</m:t>
                                </m:r>
                              </m:e>
                              <m:e>
                                <m:r>
                                  <a:rPr lang="en-IN" sz="2100" i="1">
                                    <a:latin typeface="Cambria Math" panose="02040503050406030204" pitchFamily="18" charset="0"/>
                                    <a:ea typeface="Times New Roman" panose="02020603050405020304" pitchFamily="18" charset="0"/>
                                    <a:cs typeface="Times New Roman" panose="02020603050405020304" pitchFamily="18" charset="0"/>
                                  </a:rPr>
                                  <m:t>0</m:t>
                                </m:r>
                              </m:e>
                            </m:mr>
                            <m:mr>
                              <m:e>
                                <m:r>
                                  <a:rPr lang="en-IN" sz="2100" i="1">
                                    <a:latin typeface="Cambria Math" panose="02040503050406030204" pitchFamily="18" charset="0"/>
                                    <a:ea typeface="Times New Roman" panose="02020603050405020304" pitchFamily="18" charset="0"/>
                                    <a:cs typeface="Times New Roman" panose="02020603050405020304" pitchFamily="18" charset="0"/>
                                  </a:rPr>
                                  <m:t>0</m:t>
                                </m:r>
                              </m:e>
                              <m:e>
                                <m:r>
                                  <a:rPr lang="en-IN" sz="2100" i="1">
                                    <a:latin typeface="Cambria Math" panose="02040503050406030204" pitchFamily="18" charset="0"/>
                                    <a:ea typeface="Times New Roman" panose="02020603050405020304" pitchFamily="18" charset="0"/>
                                    <a:cs typeface="Times New Roman" panose="02020603050405020304" pitchFamily="18" charset="0"/>
                                  </a:rPr>
                                  <m:t>9.5</m:t>
                                </m:r>
                              </m:e>
                              <m:e>
                                <m:r>
                                  <a:rPr lang="en-IN" sz="2100" i="1">
                                    <a:latin typeface="Cambria Math" panose="02040503050406030204" pitchFamily="18" charset="0"/>
                                    <a:ea typeface="Times New Roman" panose="02020603050405020304" pitchFamily="18" charset="0"/>
                                    <a:cs typeface="Times New Roman" panose="02020603050405020304" pitchFamily="18" charset="0"/>
                                  </a:rPr>
                                  <m:t>0</m:t>
                                </m:r>
                              </m:e>
                              <m:e>
                                <m:r>
                                  <a:rPr lang="en-IN" sz="2100" i="1">
                                    <a:latin typeface="Cambria Math" panose="02040503050406030204" pitchFamily="18" charset="0"/>
                                    <a:ea typeface="Times New Roman" panose="02020603050405020304" pitchFamily="18" charset="0"/>
                                    <a:cs typeface="Times New Roman" panose="02020603050405020304" pitchFamily="18" charset="0"/>
                                  </a:rPr>
                                  <m:t>0</m:t>
                                </m:r>
                              </m:e>
                              <m:e>
                                <m:r>
                                  <a:rPr lang="en-IN" sz="2100" i="1">
                                    <a:latin typeface="Cambria Math" panose="02040503050406030204" pitchFamily="18" charset="0"/>
                                    <a:ea typeface="Times New Roman" panose="02020603050405020304" pitchFamily="18" charset="0"/>
                                    <a:cs typeface="Times New Roman" panose="02020603050405020304" pitchFamily="18" charset="0"/>
                                  </a:rPr>
                                  <m:t>0</m:t>
                                </m:r>
                              </m:e>
                            </m:mr>
                            <m:mr>
                              <m:e>
                                <m:r>
                                  <a:rPr lang="en-IN" sz="2100" i="1">
                                    <a:latin typeface="Cambria Math" panose="02040503050406030204" pitchFamily="18" charset="0"/>
                                    <a:ea typeface="Times New Roman" panose="02020603050405020304" pitchFamily="18" charset="0"/>
                                    <a:cs typeface="Times New Roman" panose="02020603050405020304" pitchFamily="18" charset="0"/>
                                  </a:rPr>
                                  <m:t>0</m:t>
                                </m:r>
                              </m:e>
                              <m:e>
                                <m:r>
                                  <a:rPr lang="en-IN" sz="2100" i="1">
                                    <a:latin typeface="Cambria Math" panose="02040503050406030204" pitchFamily="18" charset="0"/>
                                    <a:ea typeface="Times New Roman" panose="02020603050405020304" pitchFamily="18" charset="0"/>
                                    <a:cs typeface="Times New Roman" panose="02020603050405020304" pitchFamily="18" charset="0"/>
                                  </a:rPr>
                                  <m:t>0</m:t>
                                </m:r>
                              </m:e>
                              <m:e>
                                <m:r>
                                  <a:rPr lang="en-IN" sz="2100" i="1">
                                    <a:latin typeface="Cambria Math" panose="02040503050406030204" pitchFamily="18" charset="0"/>
                                    <a:ea typeface="Times New Roman" panose="02020603050405020304" pitchFamily="18" charset="0"/>
                                    <a:cs typeface="Times New Roman" panose="02020603050405020304" pitchFamily="18" charset="0"/>
                                  </a:rPr>
                                  <m:t>1.3</m:t>
                                </m:r>
                              </m:e>
                              <m:e>
                                <m:r>
                                  <a:rPr lang="en-IN" sz="2100" i="1">
                                    <a:latin typeface="Cambria Math" panose="02040503050406030204" pitchFamily="18" charset="0"/>
                                    <a:ea typeface="Times New Roman" panose="02020603050405020304" pitchFamily="18" charset="0"/>
                                    <a:cs typeface="Times New Roman" panose="02020603050405020304" pitchFamily="18" charset="0"/>
                                  </a:rPr>
                                  <m:t>0</m:t>
                                </m:r>
                              </m:e>
                              <m:e>
                                <m:r>
                                  <a:rPr lang="en-IN" sz="2100" i="1">
                                    <a:latin typeface="Cambria Math" panose="02040503050406030204" pitchFamily="18" charset="0"/>
                                    <a:ea typeface="Times New Roman" panose="02020603050405020304" pitchFamily="18" charset="0"/>
                                    <a:cs typeface="Times New Roman" panose="02020603050405020304" pitchFamily="18" charset="0"/>
                                  </a:rPr>
                                  <m:t>0</m:t>
                                </m:r>
                              </m:e>
                            </m:mr>
                            <m:mr>
                              <m:e>
                                <m:r>
                                  <a:rPr lang="en-IN" sz="2100" i="1">
                                    <a:latin typeface="Cambria Math" panose="02040503050406030204" pitchFamily="18" charset="0"/>
                                    <a:ea typeface="Times New Roman" panose="02020603050405020304" pitchFamily="18" charset="0"/>
                                    <a:cs typeface="Times New Roman" panose="02020603050405020304" pitchFamily="18" charset="0"/>
                                  </a:rPr>
                                  <m:t>0</m:t>
                                </m:r>
                              </m:e>
                              <m:e>
                                <m:r>
                                  <a:rPr lang="en-IN" sz="2100" i="1">
                                    <a:latin typeface="Cambria Math" panose="02040503050406030204" pitchFamily="18" charset="0"/>
                                    <a:ea typeface="Times New Roman" panose="02020603050405020304" pitchFamily="18" charset="0"/>
                                    <a:cs typeface="Times New Roman" panose="02020603050405020304" pitchFamily="18" charset="0"/>
                                  </a:rPr>
                                  <m:t>0</m:t>
                                </m:r>
                              </m:e>
                              <m:e>
                                <m:r>
                                  <a:rPr lang="en-IN" sz="2100" i="1">
                                    <a:latin typeface="Cambria Math" panose="02040503050406030204" pitchFamily="18" charset="0"/>
                                    <a:ea typeface="Times New Roman" panose="02020603050405020304" pitchFamily="18" charset="0"/>
                                    <a:cs typeface="Times New Roman" panose="02020603050405020304" pitchFamily="18" charset="0"/>
                                  </a:rPr>
                                  <m:t>0</m:t>
                                </m:r>
                              </m:e>
                              <m:e>
                                <m:r>
                                  <a:rPr lang="en-IN" sz="2100" i="1">
                                    <a:latin typeface="Cambria Math" panose="02040503050406030204" pitchFamily="18" charset="0"/>
                                    <a:ea typeface="Times New Roman" panose="02020603050405020304" pitchFamily="18" charset="0"/>
                                    <a:cs typeface="Times New Roman" panose="02020603050405020304" pitchFamily="18" charset="0"/>
                                  </a:rPr>
                                  <m:t>0</m:t>
                                </m:r>
                              </m:e>
                              <m:e>
                                <m:r>
                                  <a:rPr lang="en-IN" sz="2100" i="1">
                                    <a:latin typeface="Cambria Math" panose="02040503050406030204" pitchFamily="18" charset="0"/>
                                    <a:ea typeface="Times New Roman" panose="02020603050405020304" pitchFamily="18" charset="0"/>
                                    <a:cs typeface="Times New Roman" panose="02020603050405020304" pitchFamily="18" charset="0"/>
                                  </a:rPr>
                                  <m:t>0</m:t>
                                </m:r>
                              </m:e>
                            </m:mr>
                            <m:mr>
                              <m:e>
                                <m:r>
                                  <a:rPr lang="en-IN" sz="2100" i="1">
                                    <a:latin typeface="Cambria Math" panose="02040503050406030204" pitchFamily="18" charset="0"/>
                                    <a:ea typeface="Times New Roman" panose="02020603050405020304" pitchFamily="18" charset="0"/>
                                    <a:cs typeface="Times New Roman" panose="02020603050405020304" pitchFamily="18" charset="0"/>
                                  </a:rPr>
                                  <m:t>0</m:t>
                                </m:r>
                              </m:e>
                              <m:e>
                                <m:r>
                                  <a:rPr lang="en-IN" sz="2100" i="1">
                                    <a:latin typeface="Cambria Math" panose="02040503050406030204" pitchFamily="18" charset="0"/>
                                    <a:ea typeface="Times New Roman" panose="02020603050405020304" pitchFamily="18" charset="0"/>
                                    <a:cs typeface="Times New Roman" panose="02020603050405020304" pitchFamily="18" charset="0"/>
                                  </a:rPr>
                                  <m:t>0</m:t>
                                </m:r>
                              </m:e>
                              <m:e>
                                <m:r>
                                  <a:rPr lang="en-IN" sz="2100" i="1">
                                    <a:latin typeface="Cambria Math" panose="02040503050406030204" pitchFamily="18" charset="0"/>
                                    <a:ea typeface="Times New Roman" panose="02020603050405020304" pitchFamily="18" charset="0"/>
                                    <a:cs typeface="Times New Roman" panose="02020603050405020304" pitchFamily="18" charset="0"/>
                                  </a:rPr>
                                  <m:t>0</m:t>
                                </m:r>
                              </m:e>
                              <m:e>
                                <m:r>
                                  <a:rPr lang="en-IN" sz="2100" i="1">
                                    <a:latin typeface="Cambria Math" panose="02040503050406030204" pitchFamily="18" charset="0"/>
                                    <a:ea typeface="Times New Roman" panose="02020603050405020304" pitchFamily="18" charset="0"/>
                                    <a:cs typeface="Times New Roman" panose="02020603050405020304" pitchFamily="18" charset="0"/>
                                  </a:rPr>
                                  <m:t>0</m:t>
                                </m:r>
                              </m:e>
                              <m:e>
                                <m:r>
                                  <a:rPr lang="en-IN" sz="2100" i="1">
                                    <a:latin typeface="Cambria Math" panose="02040503050406030204" pitchFamily="18" charset="0"/>
                                    <a:ea typeface="Times New Roman" panose="02020603050405020304" pitchFamily="18" charset="0"/>
                                    <a:cs typeface="Times New Roman" panose="02020603050405020304" pitchFamily="18" charset="0"/>
                                  </a:rPr>
                                  <m:t>0</m:t>
                                </m:r>
                              </m:e>
                            </m:mr>
                            <m:mr>
                              <m:e>
                                <m:r>
                                  <a:rPr lang="en-IN" sz="2100" i="1">
                                    <a:latin typeface="Cambria Math" panose="02040503050406030204" pitchFamily="18" charset="0"/>
                                    <a:ea typeface="Times New Roman" panose="02020603050405020304" pitchFamily="18" charset="0"/>
                                    <a:cs typeface="Times New Roman" panose="02020603050405020304" pitchFamily="18" charset="0"/>
                                  </a:rPr>
                                  <m:t>0</m:t>
                                </m:r>
                              </m:e>
                              <m:e>
                                <m:r>
                                  <a:rPr lang="en-IN" sz="2100" i="1">
                                    <a:latin typeface="Cambria Math" panose="02040503050406030204" pitchFamily="18" charset="0"/>
                                    <a:ea typeface="Times New Roman" panose="02020603050405020304" pitchFamily="18" charset="0"/>
                                    <a:cs typeface="Times New Roman" panose="02020603050405020304" pitchFamily="18" charset="0"/>
                                  </a:rPr>
                                  <m:t>0</m:t>
                                </m:r>
                              </m:e>
                              <m:e>
                                <m:r>
                                  <a:rPr lang="en-IN" sz="2100" i="1">
                                    <a:latin typeface="Cambria Math" panose="02040503050406030204" pitchFamily="18" charset="0"/>
                                    <a:ea typeface="Times New Roman" panose="02020603050405020304" pitchFamily="18" charset="0"/>
                                    <a:cs typeface="Times New Roman" panose="02020603050405020304" pitchFamily="18" charset="0"/>
                                  </a:rPr>
                                  <m:t>0</m:t>
                                </m:r>
                              </m:e>
                              <m:e>
                                <m:r>
                                  <a:rPr lang="en-IN" sz="2100" i="1">
                                    <a:latin typeface="Cambria Math" panose="02040503050406030204" pitchFamily="18" charset="0"/>
                                    <a:ea typeface="Times New Roman" panose="02020603050405020304" pitchFamily="18" charset="0"/>
                                    <a:cs typeface="Times New Roman" panose="02020603050405020304" pitchFamily="18" charset="0"/>
                                  </a:rPr>
                                  <m:t>0</m:t>
                                </m:r>
                              </m:e>
                              <m:e>
                                <m:r>
                                  <a:rPr lang="en-IN" sz="2100" i="1">
                                    <a:latin typeface="Cambria Math" panose="02040503050406030204" pitchFamily="18" charset="0"/>
                                    <a:ea typeface="Times New Roman" panose="02020603050405020304" pitchFamily="18" charset="0"/>
                                    <a:cs typeface="Times New Roman" panose="02020603050405020304" pitchFamily="18" charset="0"/>
                                  </a:rPr>
                                  <m:t>0</m:t>
                                </m:r>
                              </m:e>
                            </m:mr>
                          </m:m>
                        </m:e>
                      </m:d>
                      <m:d>
                        <m:dPr>
                          <m:begChr m:val="["/>
                          <m:endChr m:val="]"/>
                          <m:ctrlPr>
                            <a:rPr lang="en-IN" sz="2400" i="1">
                              <a:latin typeface="Cambria Math" panose="02040503050406030204" pitchFamily="18" charset="0"/>
                              <a:ea typeface="Times New Roman" panose="02020603050405020304" pitchFamily="18" charset="0"/>
                              <a:cs typeface="Times New Roman" panose="02020603050405020304" pitchFamily="18" charset="0"/>
                            </a:rPr>
                          </m:ctrlPr>
                        </m:dPr>
                        <m:e>
                          <m:m>
                            <m:mPr>
                              <m:mcs>
                                <m:mc>
                                  <m:mcPr>
                                    <m:count m:val="5"/>
                                    <m:mcJc m:val="center"/>
                                  </m:mcPr>
                                </m:mc>
                              </m:mcs>
                              <m:ctrlPr>
                                <a:rPr lang="en-IN" sz="2400" i="1">
                                  <a:latin typeface="Cambria Math" panose="02040503050406030204" pitchFamily="18" charset="0"/>
                                  <a:ea typeface="Times New Roman" panose="02020603050405020304" pitchFamily="18" charset="0"/>
                                  <a:cs typeface="Times New Roman" panose="02020603050405020304" pitchFamily="18" charset="0"/>
                                </a:rPr>
                              </m:ctrlPr>
                            </m:mPr>
                            <m:mr>
                              <m:e>
                                <m:r>
                                  <a:rPr lang="en-IN" sz="2400" i="1">
                                    <a:latin typeface="Cambria Math" panose="02040503050406030204" pitchFamily="18" charset="0"/>
                                    <a:ea typeface="Times New Roman" panose="02020603050405020304" pitchFamily="18" charset="0"/>
                                    <a:cs typeface="Times New Roman" panose="02020603050405020304" pitchFamily="18" charset="0"/>
                                  </a:rPr>
                                  <m:t>0.56</m:t>
                                </m:r>
                              </m:e>
                              <m:e>
                                <m:r>
                                  <a:rPr lang="en-IN" sz="2400" i="1">
                                    <a:latin typeface="Cambria Math" panose="02040503050406030204" pitchFamily="18" charset="0"/>
                                    <a:ea typeface="Times New Roman" panose="02020603050405020304" pitchFamily="18" charset="0"/>
                                    <a:cs typeface="Times New Roman" panose="02020603050405020304" pitchFamily="18" charset="0"/>
                                  </a:rPr>
                                  <m:t>0.59</m:t>
                                </m:r>
                              </m:e>
                              <m:e>
                                <m:r>
                                  <a:rPr lang="en-IN" sz="2400" i="1">
                                    <a:latin typeface="Cambria Math" panose="02040503050406030204" pitchFamily="18" charset="0"/>
                                    <a:ea typeface="Times New Roman" panose="02020603050405020304" pitchFamily="18" charset="0"/>
                                    <a:cs typeface="Times New Roman" panose="02020603050405020304" pitchFamily="18" charset="0"/>
                                  </a:rPr>
                                  <m:t>0.56</m:t>
                                </m:r>
                              </m:e>
                              <m:e>
                                <m:r>
                                  <a:rPr lang="en-IN" sz="2400" i="1">
                                    <a:latin typeface="Cambria Math" panose="02040503050406030204" pitchFamily="18" charset="0"/>
                                    <a:ea typeface="Cambria Math" panose="02040503050406030204" pitchFamily="18" charset="0"/>
                                    <a:cs typeface="Cambria Math" panose="02040503050406030204" pitchFamily="18" charset="0"/>
                                  </a:rPr>
                                  <m:t>0.09</m:t>
                                </m:r>
                              </m:e>
                              <m:e>
                                <m:r>
                                  <a:rPr lang="en-IN" sz="2400" i="1">
                                    <a:latin typeface="Cambria Math" panose="02040503050406030204" pitchFamily="18" charset="0"/>
                                    <a:ea typeface="Cambria Math" panose="02040503050406030204" pitchFamily="18" charset="0"/>
                                    <a:cs typeface="Cambria Math" panose="02040503050406030204" pitchFamily="18" charset="0"/>
                                  </a:rPr>
                                  <m:t>0.09</m:t>
                                </m:r>
                              </m:e>
                            </m:mr>
                            <m:mr>
                              <m:e>
                                <m:r>
                                  <a:rPr lang="en-IN" sz="2400" i="1">
                                    <a:latin typeface="Cambria Math" panose="02040503050406030204" pitchFamily="18" charset="0"/>
                                    <a:ea typeface="Times New Roman" panose="02020603050405020304" pitchFamily="18" charset="0"/>
                                    <a:cs typeface="Times New Roman" panose="02020603050405020304" pitchFamily="18" charset="0"/>
                                  </a:rPr>
                                  <m:t>0.12</m:t>
                                </m:r>
                              </m:e>
                              <m:e>
                                <m:r>
                                  <a:rPr lang="en-IN" sz="2400" i="1">
                                    <a:latin typeface="Cambria Math" panose="02040503050406030204" pitchFamily="18" charset="0"/>
                                    <a:ea typeface="Times New Roman" panose="02020603050405020304" pitchFamily="18" charset="0"/>
                                    <a:cs typeface="Times New Roman" panose="02020603050405020304" pitchFamily="18" charset="0"/>
                                  </a:rPr>
                                  <m:t>−0.02</m:t>
                                </m:r>
                              </m:e>
                              <m:e>
                                <m:r>
                                  <a:rPr lang="en-IN" sz="2400" i="1">
                                    <a:latin typeface="Cambria Math" panose="02040503050406030204" pitchFamily="18" charset="0"/>
                                    <a:ea typeface="Times New Roman" panose="02020603050405020304" pitchFamily="18" charset="0"/>
                                    <a:cs typeface="Times New Roman" panose="02020603050405020304" pitchFamily="18" charset="0"/>
                                  </a:rPr>
                                  <m:t>0.12</m:t>
                                </m:r>
                              </m:e>
                              <m:e>
                                <m:r>
                                  <a:rPr lang="en-IN" sz="2400" i="1">
                                    <a:latin typeface="Cambria Math" panose="02040503050406030204" pitchFamily="18" charset="0"/>
                                    <a:ea typeface="Cambria Math" panose="02040503050406030204" pitchFamily="18" charset="0"/>
                                    <a:cs typeface="Cambria Math" panose="02040503050406030204" pitchFamily="18" charset="0"/>
                                  </a:rPr>
                                  <m:t>−0.69</m:t>
                                </m:r>
                              </m:e>
                              <m:e>
                                <m:r>
                                  <a:rPr lang="en-IN" sz="2400" i="1">
                                    <a:latin typeface="Cambria Math" panose="02040503050406030204" pitchFamily="18" charset="0"/>
                                    <a:ea typeface="Cambria Math" panose="02040503050406030204" pitchFamily="18" charset="0"/>
                                    <a:cs typeface="Cambria Math" panose="02040503050406030204" pitchFamily="18" charset="0"/>
                                  </a:rPr>
                                  <m:t>−0.69</m:t>
                                </m:r>
                              </m:e>
                            </m:mr>
                            <m:mr>
                              <m:e>
                                <m:r>
                                  <a:rPr lang="en-IN" sz="2400" i="1">
                                    <a:latin typeface="Cambria Math" panose="02040503050406030204" pitchFamily="18" charset="0"/>
                                    <a:ea typeface="Times New Roman" panose="02020603050405020304" pitchFamily="18" charset="0"/>
                                    <a:cs typeface="Times New Roman" panose="02020603050405020304" pitchFamily="18" charset="0"/>
                                  </a:rPr>
                                  <m:t>0.40</m:t>
                                </m:r>
                              </m:e>
                              <m:e>
                                <m:r>
                                  <a:rPr lang="en-IN" sz="2400" i="1">
                                    <a:latin typeface="Cambria Math" panose="02040503050406030204" pitchFamily="18" charset="0"/>
                                    <a:ea typeface="Times New Roman" panose="02020603050405020304" pitchFamily="18" charset="0"/>
                                    <a:cs typeface="Times New Roman" panose="02020603050405020304" pitchFamily="18" charset="0"/>
                                  </a:rPr>
                                  <m:t>−0.80</m:t>
                                </m:r>
                              </m:e>
                              <m:e>
                                <m:r>
                                  <a:rPr lang="en-IN" sz="2400" i="1">
                                    <a:latin typeface="Cambria Math" panose="02040503050406030204" pitchFamily="18" charset="0"/>
                                    <a:ea typeface="Times New Roman" panose="02020603050405020304" pitchFamily="18" charset="0"/>
                                    <a:cs typeface="Times New Roman" panose="02020603050405020304" pitchFamily="18" charset="0"/>
                                  </a:rPr>
                                  <m:t>0.40</m:t>
                                </m:r>
                              </m:e>
                              <m:e>
                                <m:r>
                                  <a:rPr lang="en-IN" sz="2400" i="1">
                                    <a:latin typeface="Cambria Math" panose="02040503050406030204" pitchFamily="18" charset="0"/>
                                    <a:ea typeface="Cambria Math" panose="02040503050406030204" pitchFamily="18" charset="0"/>
                                    <a:cs typeface="Cambria Math" panose="02040503050406030204" pitchFamily="18" charset="0"/>
                                  </a:rPr>
                                  <m:t>0.09</m:t>
                                </m:r>
                              </m:e>
                              <m:e>
                                <m:r>
                                  <a:rPr lang="en-IN" sz="2400" i="1">
                                    <a:latin typeface="Cambria Math" panose="02040503050406030204" pitchFamily="18" charset="0"/>
                                    <a:ea typeface="Cambria Math" panose="02040503050406030204" pitchFamily="18" charset="0"/>
                                    <a:cs typeface="Cambria Math" panose="02040503050406030204" pitchFamily="18" charset="0"/>
                                  </a:rPr>
                                  <m:t>0.09</m:t>
                                </m:r>
                              </m:e>
                            </m:mr>
                            <m:mr>
                              <m:e>
                                <m:r>
                                  <a:rPr lang="en-IN" sz="2400" i="1">
                                    <a:latin typeface="Cambria Math" panose="02040503050406030204" pitchFamily="18" charset="0"/>
                                    <a:ea typeface="Cambria Math" panose="02040503050406030204" pitchFamily="18" charset="0"/>
                                    <a:cs typeface="Cambria Math" panose="02040503050406030204" pitchFamily="18" charset="0"/>
                                  </a:rPr>
                                  <m:t>0.7</m:t>
                                </m:r>
                              </m:e>
                              <m:e>
                                <m:r>
                                  <a:rPr lang="en-IN" sz="2400" i="1">
                                    <a:latin typeface="Cambria Math" panose="02040503050406030204" pitchFamily="18" charset="0"/>
                                    <a:ea typeface="Cambria Math" panose="02040503050406030204" pitchFamily="18" charset="0"/>
                                    <a:cs typeface="Cambria Math" panose="02040503050406030204" pitchFamily="18" charset="0"/>
                                  </a:rPr>
                                  <m:t>0</m:t>
                                </m:r>
                              </m:e>
                              <m:e>
                                <m:r>
                                  <a:rPr lang="en-IN" sz="2400" i="1">
                                    <a:latin typeface="Cambria Math" panose="02040503050406030204" pitchFamily="18" charset="0"/>
                                    <a:ea typeface="Cambria Math" panose="02040503050406030204" pitchFamily="18" charset="0"/>
                                    <a:cs typeface="Cambria Math" panose="02040503050406030204" pitchFamily="18" charset="0"/>
                                  </a:rPr>
                                  <m:t>−0.7</m:t>
                                </m:r>
                              </m:e>
                              <m:e>
                                <m:r>
                                  <a:rPr lang="en-IN" sz="2400" i="1">
                                    <a:latin typeface="Cambria Math" panose="02040503050406030204" pitchFamily="18" charset="0"/>
                                    <a:ea typeface="Cambria Math" panose="02040503050406030204" pitchFamily="18" charset="0"/>
                                    <a:cs typeface="Cambria Math" panose="02040503050406030204" pitchFamily="18" charset="0"/>
                                  </a:rPr>
                                  <m:t>0</m:t>
                                </m:r>
                              </m:e>
                              <m:e>
                                <m:r>
                                  <a:rPr lang="en-IN" sz="2400" i="1">
                                    <a:latin typeface="Cambria Math" panose="02040503050406030204" pitchFamily="18" charset="0"/>
                                    <a:ea typeface="Cambria Math" panose="02040503050406030204" pitchFamily="18" charset="0"/>
                                    <a:cs typeface="Cambria Math" panose="02040503050406030204" pitchFamily="18" charset="0"/>
                                  </a:rPr>
                                  <m:t>0</m:t>
                                </m:r>
                              </m:e>
                            </m:mr>
                            <m:mr>
                              <m:e>
                                <m:r>
                                  <a:rPr lang="en-IN" sz="2400" i="1">
                                    <a:latin typeface="Cambria Math" panose="02040503050406030204" pitchFamily="18" charset="0"/>
                                    <a:ea typeface="Cambria Math" panose="02040503050406030204" pitchFamily="18" charset="0"/>
                                    <a:cs typeface="Cambria Math" panose="02040503050406030204" pitchFamily="18" charset="0"/>
                                  </a:rPr>
                                  <m:t>0</m:t>
                                </m:r>
                              </m:e>
                              <m:e>
                                <m:r>
                                  <a:rPr lang="en-IN" sz="2400" i="1">
                                    <a:latin typeface="Cambria Math" panose="02040503050406030204" pitchFamily="18" charset="0"/>
                                    <a:ea typeface="Cambria Math" panose="02040503050406030204" pitchFamily="18" charset="0"/>
                                    <a:cs typeface="Cambria Math" panose="02040503050406030204" pitchFamily="18" charset="0"/>
                                  </a:rPr>
                                  <m:t>0</m:t>
                                </m:r>
                              </m:e>
                              <m:e>
                                <m:r>
                                  <a:rPr lang="en-IN" sz="2400" i="1">
                                    <a:latin typeface="Cambria Math" panose="02040503050406030204" pitchFamily="18" charset="0"/>
                                    <a:ea typeface="Cambria Math" panose="02040503050406030204" pitchFamily="18" charset="0"/>
                                    <a:cs typeface="Cambria Math" panose="02040503050406030204" pitchFamily="18" charset="0"/>
                                  </a:rPr>
                                  <m:t>0</m:t>
                                </m:r>
                              </m:e>
                              <m:e>
                                <m:r>
                                  <a:rPr lang="en-IN" sz="2400" i="1">
                                    <a:latin typeface="Cambria Math" panose="02040503050406030204" pitchFamily="18" charset="0"/>
                                    <a:ea typeface="Cambria Math" panose="02040503050406030204" pitchFamily="18" charset="0"/>
                                    <a:cs typeface="Cambria Math" panose="02040503050406030204" pitchFamily="18" charset="0"/>
                                  </a:rPr>
                                  <m:t>0.7</m:t>
                                </m:r>
                              </m:e>
                              <m:e>
                                <m:r>
                                  <a:rPr lang="en-IN" sz="2400" i="1">
                                    <a:latin typeface="Cambria Math" panose="02040503050406030204" pitchFamily="18" charset="0"/>
                                    <a:ea typeface="Cambria Math" panose="02040503050406030204" pitchFamily="18" charset="0"/>
                                    <a:cs typeface="Cambria Math" panose="02040503050406030204" pitchFamily="18" charset="0"/>
                                  </a:rPr>
                                  <m:t>−0.7</m:t>
                                </m:r>
                              </m:e>
                            </m:mr>
                          </m:m>
                        </m:e>
                      </m:d>
                    </m:oMath>
                  </m:oMathPara>
                </a14:m>
                <a:endParaRPr lang="en-IN" sz="2100" dirty="0">
                  <a:solidFill>
                    <a:srgbClr val="FF0000"/>
                  </a:solidFill>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89DE1009-6AC6-4438-A4C7-34AC98182B08}"/>
                  </a:ext>
                </a:extLst>
              </p:cNvPr>
              <p:cNvSpPr>
                <a:spLocks noGrp="1" noRot="1" noChangeAspect="1" noMove="1" noResize="1" noEditPoints="1" noAdjustHandles="1" noChangeArrowheads="1" noChangeShapeType="1" noTextEdit="1"/>
              </p:cNvSpPr>
              <p:nvPr>
                <p:ph idx="1"/>
              </p:nvPr>
            </p:nvSpPr>
            <p:spPr>
              <a:xfrm>
                <a:off x="152400" y="152400"/>
                <a:ext cx="8686800" cy="6553200"/>
              </a:xfrm>
              <a:blipFill>
                <a:blip r:embed="rId2"/>
                <a:stretch>
                  <a:fillRect l="-1053" t="-930"/>
                </a:stretch>
              </a:blipFill>
            </p:spPr>
            <p:txBody>
              <a:bodyPr/>
              <a:lstStyle/>
              <a:p>
                <a:r>
                  <a:rPr lang="en-IN">
                    <a:noFill/>
                  </a:rPr>
                  <a:t> </a:t>
                </a:r>
              </a:p>
            </p:txBody>
          </p:sp>
        </mc:Fallback>
      </mc:AlternateContent>
      <p:sp>
        <p:nvSpPr>
          <p:cNvPr id="2" name="Date Placeholder 1">
            <a:extLst>
              <a:ext uri="{FF2B5EF4-FFF2-40B4-BE49-F238E27FC236}">
                <a16:creationId xmlns:a16="http://schemas.microsoft.com/office/drawing/2014/main" id="{64C507EB-B980-49A4-9546-D1A8F32A4EC9}"/>
              </a:ext>
            </a:extLst>
          </p:cNvPr>
          <p:cNvSpPr>
            <a:spLocks noGrp="1"/>
          </p:cNvSpPr>
          <p:nvPr>
            <p:ph type="dt" sz="half" idx="10"/>
          </p:nvPr>
        </p:nvSpPr>
        <p:spPr/>
        <p:txBody>
          <a:bodyPr/>
          <a:lstStyle/>
          <a:p>
            <a:fld id="{F2F95FB3-A49A-4198-93EB-FD7560CA9E61}" type="datetime1">
              <a:rPr lang="en-US" smtClean="0"/>
              <a:t>6/21/2023</a:t>
            </a:fld>
            <a:endParaRPr lang="en-US"/>
          </a:p>
        </p:txBody>
      </p:sp>
      <p:sp>
        <p:nvSpPr>
          <p:cNvPr id="4" name="Footer Placeholder 3">
            <a:extLst>
              <a:ext uri="{FF2B5EF4-FFF2-40B4-BE49-F238E27FC236}">
                <a16:creationId xmlns:a16="http://schemas.microsoft.com/office/drawing/2014/main" id="{1FEE6927-55DF-49C6-8D45-5CD03B9D1B3F}"/>
              </a:ext>
            </a:extLst>
          </p:cNvPr>
          <p:cNvSpPr>
            <a:spLocks noGrp="1"/>
          </p:cNvSpPr>
          <p:nvPr>
            <p:ph type="ftr" sz="quarter" idx="11"/>
          </p:nvPr>
        </p:nvSpPr>
        <p:spPr/>
        <p:txBody>
          <a:bodyPr/>
          <a:lstStyle/>
          <a:p>
            <a:r>
              <a:rPr lang="en-US"/>
              <a:t>Singular Value Decomposition - Data Compression</a:t>
            </a:r>
          </a:p>
        </p:txBody>
      </p:sp>
      <p:sp>
        <p:nvSpPr>
          <p:cNvPr id="5" name="Slide Number Placeholder 4">
            <a:extLst>
              <a:ext uri="{FF2B5EF4-FFF2-40B4-BE49-F238E27FC236}">
                <a16:creationId xmlns:a16="http://schemas.microsoft.com/office/drawing/2014/main" id="{5526BB78-B2A0-465C-AE4E-D3E1DF3F6BB0}"/>
              </a:ext>
            </a:extLst>
          </p:cNvPr>
          <p:cNvSpPr>
            <a:spLocks noGrp="1"/>
          </p:cNvSpPr>
          <p:nvPr>
            <p:ph type="sldNum" sz="quarter" idx="12"/>
          </p:nvPr>
        </p:nvSpPr>
        <p:spPr/>
        <p:txBody>
          <a:bodyPr/>
          <a:lstStyle/>
          <a:p>
            <a:fld id="{8BF3E370-2789-49B6-846F-918204C80FE0}" type="slidenum">
              <a:rPr lang="en-US" smtClean="0"/>
              <a:t>19</a:t>
            </a:fld>
            <a:endParaRPr lang="en-US"/>
          </a:p>
        </p:txBody>
      </p:sp>
    </p:spTree>
    <p:extLst>
      <p:ext uri="{BB962C8B-B14F-4D97-AF65-F5344CB8AC3E}">
        <p14:creationId xmlns:p14="http://schemas.microsoft.com/office/powerpoint/2010/main" val="1403654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1"/>
            <a:ext cx="8686801" cy="6248400"/>
          </a:xfrm>
        </p:spPr>
        <p:txBody>
          <a:bodyPr>
            <a:normAutofit/>
          </a:bodyPr>
          <a:lstStyle/>
          <a:p>
            <a:pPr marL="331788" algn="just">
              <a:spcBef>
                <a:spcPts val="100"/>
              </a:spcBef>
              <a:buFont typeface="Wingdings 2" panose="05020102010507070707" pitchFamily="18" charset="2"/>
              <a:buNone/>
            </a:pPr>
            <a:r>
              <a:rPr lang="en-US" altLang="en-US" sz="3200" dirty="0">
                <a:solidFill>
                  <a:srgbClr val="FF0000"/>
                </a:solidFill>
              </a:rPr>
              <a:t>The objective of the research work is </a:t>
            </a:r>
          </a:p>
          <a:p>
            <a:pPr marL="331788" algn="just">
              <a:spcBef>
                <a:spcPts val="100"/>
              </a:spcBef>
              <a:buFont typeface="Wingdings 2" panose="05020102010507070707" pitchFamily="18" charset="2"/>
              <a:buNone/>
            </a:pPr>
            <a:endParaRPr lang="en-US" altLang="en-US" sz="3200" dirty="0">
              <a:solidFill>
                <a:srgbClr val="FF0000"/>
              </a:solidFill>
            </a:endParaRPr>
          </a:p>
          <a:p>
            <a:pPr marL="331788" algn="just">
              <a:spcBef>
                <a:spcPts val="100"/>
              </a:spcBef>
            </a:pPr>
            <a:r>
              <a:rPr lang="en-US" altLang="en-US" sz="3200" dirty="0"/>
              <a:t>To discover patterns in  data and  make predictions based on often complex patterns.</a:t>
            </a:r>
          </a:p>
          <a:p>
            <a:pPr marL="0" indent="0" algn="just">
              <a:spcBef>
                <a:spcPts val="100"/>
              </a:spcBef>
              <a:buNone/>
            </a:pPr>
            <a:endParaRPr lang="en-US" altLang="en-US" sz="3200" dirty="0"/>
          </a:p>
          <a:p>
            <a:pPr marL="331788" algn="just">
              <a:spcBef>
                <a:spcPts val="100"/>
              </a:spcBef>
            </a:pPr>
            <a:r>
              <a:rPr lang="en-US" altLang="en-US" sz="3200" dirty="0"/>
              <a:t>To Implement, analyze and improvise  existing learning algorithms, for classification, regression, structured prediction, clustering, etc.</a:t>
            </a:r>
          </a:p>
          <a:p>
            <a:pPr marL="0" indent="0" algn="just">
              <a:spcBef>
                <a:spcPts val="100"/>
              </a:spcBef>
              <a:buNone/>
            </a:pPr>
            <a:endParaRPr lang="en-US" altLang="en-US" sz="3200" dirty="0"/>
          </a:p>
          <a:p>
            <a:pPr marL="331788" algn="just">
              <a:spcBef>
                <a:spcPts val="100"/>
              </a:spcBef>
            </a:pPr>
            <a:r>
              <a:rPr lang="en-US" altLang="en-US" sz="3200" dirty="0"/>
              <a:t>To develop new learning methods. </a:t>
            </a:r>
          </a:p>
          <a:p>
            <a:pPr marL="0" indent="0" algn="just">
              <a:lnSpc>
                <a:spcPct val="150000"/>
              </a:lnSpc>
              <a:buNone/>
            </a:pPr>
            <a:endParaRPr lang="en-US" dirty="0"/>
          </a:p>
        </p:txBody>
      </p:sp>
      <p:sp>
        <p:nvSpPr>
          <p:cNvPr id="2" name="Date Placeholder 1">
            <a:extLst>
              <a:ext uri="{FF2B5EF4-FFF2-40B4-BE49-F238E27FC236}">
                <a16:creationId xmlns:a16="http://schemas.microsoft.com/office/drawing/2014/main" id="{260A9B3B-0D48-452B-8875-CA1926909CC9}"/>
              </a:ext>
            </a:extLst>
          </p:cNvPr>
          <p:cNvSpPr>
            <a:spLocks noGrp="1"/>
          </p:cNvSpPr>
          <p:nvPr>
            <p:ph type="dt" sz="half" idx="10"/>
          </p:nvPr>
        </p:nvSpPr>
        <p:spPr/>
        <p:txBody>
          <a:bodyPr/>
          <a:lstStyle/>
          <a:p>
            <a:fld id="{D33E68B5-61EC-4E9A-A00B-03DDF1138114}" type="datetime1">
              <a:rPr lang="en-US" smtClean="0"/>
              <a:t>6/21/2023</a:t>
            </a:fld>
            <a:endParaRPr lang="en-US"/>
          </a:p>
        </p:txBody>
      </p:sp>
      <p:sp>
        <p:nvSpPr>
          <p:cNvPr id="4" name="Footer Placeholder 3">
            <a:extLst>
              <a:ext uri="{FF2B5EF4-FFF2-40B4-BE49-F238E27FC236}">
                <a16:creationId xmlns:a16="http://schemas.microsoft.com/office/drawing/2014/main" id="{EFDEE751-4CD7-4B96-92AB-ED4F48327F5F}"/>
              </a:ext>
            </a:extLst>
          </p:cNvPr>
          <p:cNvSpPr>
            <a:spLocks noGrp="1"/>
          </p:cNvSpPr>
          <p:nvPr>
            <p:ph type="ftr" sz="quarter" idx="11"/>
          </p:nvPr>
        </p:nvSpPr>
        <p:spPr/>
        <p:txBody>
          <a:bodyPr/>
          <a:lstStyle/>
          <a:p>
            <a:r>
              <a:rPr lang="en-US"/>
              <a:t>Singular Value Decomposition - Data Compression</a:t>
            </a:r>
          </a:p>
        </p:txBody>
      </p:sp>
      <p:sp>
        <p:nvSpPr>
          <p:cNvPr id="5" name="Slide Number Placeholder 4">
            <a:extLst>
              <a:ext uri="{FF2B5EF4-FFF2-40B4-BE49-F238E27FC236}">
                <a16:creationId xmlns:a16="http://schemas.microsoft.com/office/drawing/2014/main" id="{AB7F6688-CE46-4CF5-938E-E800C56E355D}"/>
              </a:ext>
            </a:extLst>
          </p:cNvPr>
          <p:cNvSpPr>
            <a:spLocks noGrp="1"/>
          </p:cNvSpPr>
          <p:nvPr>
            <p:ph type="sldNum" sz="quarter" idx="12"/>
          </p:nvPr>
        </p:nvSpPr>
        <p:spPr/>
        <p:txBody>
          <a:bodyPr/>
          <a:lstStyle/>
          <a:p>
            <a:fld id="{8BF3E370-2789-49B6-846F-918204C80FE0}" type="slidenum">
              <a:rPr lang="en-US" smtClean="0"/>
              <a:t>2</a:t>
            </a:fld>
            <a:endParaRPr lang="en-US"/>
          </a:p>
        </p:txBody>
      </p:sp>
    </p:spTree>
    <p:extLst>
      <p:ext uri="{BB962C8B-B14F-4D97-AF65-F5344CB8AC3E}">
        <p14:creationId xmlns:p14="http://schemas.microsoft.com/office/powerpoint/2010/main" val="16801628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B8D67-99C8-444B-A546-CFFC1747A3D7}"/>
              </a:ext>
            </a:extLst>
          </p:cNvPr>
          <p:cNvSpPr>
            <a:spLocks noGrp="1"/>
          </p:cNvSpPr>
          <p:nvPr>
            <p:ph type="title"/>
          </p:nvPr>
        </p:nvSpPr>
        <p:spPr>
          <a:xfrm>
            <a:off x="304800" y="160337"/>
            <a:ext cx="8344989" cy="906463"/>
          </a:xfrm>
        </p:spPr>
        <p:txBody>
          <a:bodyPr>
            <a:normAutofit fontScale="90000"/>
          </a:bodyPr>
          <a:lstStyle/>
          <a:p>
            <a:r>
              <a:rPr lang="en-IN" dirty="0"/>
              <a:t>How is SVD Decomposition used to compress data?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3FFF130-B4A6-46EC-95E3-35850489504F}"/>
                  </a:ext>
                </a:extLst>
              </p:cNvPr>
              <p:cNvSpPr>
                <a:spLocks noGrp="1"/>
              </p:cNvSpPr>
              <p:nvPr>
                <p:ph idx="1"/>
              </p:nvPr>
            </p:nvSpPr>
            <p:spPr>
              <a:xfrm>
                <a:off x="304800" y="1066800"/>
                <a:ext cx="8534400" cy="6019800"/>
              </a:xfrm>
            </p:spPr>
            <p:txBody>
              <a:bodyPr>
                <a:noAutofit/>
              </a:bodyPr>
              <a:lstStyle/>
              <a:p>
                <a:pPr algn="just"/>
                <a:endParaRPr lang="en-US" sz="2400" dirty="0"/>
              </a:p>
              <a:p>
                <a:pPr algn="just"/>
                <a:endParaRPr lang="en-US" sz="2400" dirty="0"/>
              </a:p>
              <a:p>
                <a:pPr algn="just"/>
                <a:r>
                  <a:rPr lang="en-US" sz="2400" dirty="0"/>
                  <a:t>Given matrix A(of rank m), what is the closest matrix </a:t>
                </a:r>
                <a14:m>
                  <m:oMath xmlns:m="http://schemas.openxmlformats.org/officeDocument/2006/math">
                    <m:sSub>
                      <m:sSubPr>
                        <m:ctrlPr>
                          <a:rPr lang="pt-BR" sz="2400" b="1" i="1" smtClean="0">
                            <a:latin typeface="Cambria Math" panose="02040503050406030204" pitchFamily="18" charset="0"/>
                          </a:rPr>
                        </m:ctrlPr>
                      </m:sSubPr>
                      <m:e>
                        <m:r>
                          <m:rPr>
                            <m:nor/>
                          </m:rPr>
                          <a:rPr lang="en-US" sz="2400" b="1" i="0" smtClean="0">
                            <a:latin typeface="Cambria Math" panose="02040503050406030204" pitchFamily="18" charset="0"/>
                          </a:rPr>
                          <m:t>A</m:t>
                        </m:r>
                      </m:e>
                      <m:sub>
                        <m:r>
                          <a:rPr lang="en-US" sz="2400" b="1" i="1" smtClean="0">
                            <a:latin typeface="Cambria Math" panose="02040503050406030204" pitchFamily="18" charset="0"/>
                          </a:rPr>
                          <m:t>𝒌</m:t>
                        </m:r>
                      </m:sub>
                    </m:sSub>
                  </m:oMath>
                </a14:m>
                <a:r>
                  <a:rPr lang="en-US" sz="2400" dirty="0"/>
                  <a:t> (of rank r&lt;m) to A?</a:t>
                </a:r>
              </a:p>
              <a:p>
                <a:pPr marL="0" indent="0">
                  <a:buNone/>
                </a:pPr>
                <a:endParaRPr lang="en-IN" sz="240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IN" sz="2400" i="1" smtClean="0">
                          <a:latin typeface="Cambria Math" panose="02040503050406030204" pitchFamily="18" charset="0"/>
                        </a:rPr>
                        <m:t>𝐴</m:t>
                      </m:r>
                      <m:r>
                        <a:rPr lang="en-IN" sz="2400" i="1" smtClean="0">
                          <a:latin typeface="Cambria Math" panose="02040503050406030204" pitchFamily="18" charset="0"/>
                        </a:rPr>
                        <m:t>=</m:t>
                      </m:r>
                      <m:r>
                        <a:rPr lang="en-US" sz="2400" b="0" i="1" smtClean="0">
                          <a:latin typeface="Cambria Math" panose="02040503050406030204" pitchFamily="18" charset="0"/>
                        </a:rPr>
                        <m:t>𝑈</m:t>
                      </m:r>
                      <m:r>
                        <a:rPr lang="en-US" sz="2400" b="0" i="1" smtClean="0">
                          <a:latin typeface="Cambria Math" panose="02040503050406030204" pitchFamily="18" charset="0"/>
                        </a:rPr>
                        <m:t>Ʃ</m:t>
                      </m:r>
                      <m:sSup>
                        <m:sSupPr>
                          <m:ctrlPr>
                            <a:rPr lang="en-IN" sz="2400" i="1" smtClean="0">
                              <a:latin typeface="Cambria Math" panose="02040503050406030204" pitchFamily="18" charset="0"/>
                            </a:rPr>
                          </m:ctrlPr>
                        </m:sSupPr>
                        <m:e>
                          <m:r>
                            <a:rPr lang="en-US" sz="2400" b="0" i="1" smtClean="0">
                              <a:latin typeface="Cambria Math" panose="02040503050406030204" pitchFamily="18" charset="0"/>
                            </a:rPr>
                            <m:t>𝑉</m:t>
                          </m:r>
                        </m:e>
                        <m:sup>
                          <m:r>
                            <a:rPr lang="en-US" sz="2400" b="0" i="1" smtClean="0">
                              <a:latin typeface="Cambria Math" panose="02040503050406030204" pitchFamily="18" charset="0"/>
                            </a:rPr>
                            <m:t>𝑇</m:t>
                          </m:r>
                        </m:sup>
                      </m:sSup>
                      <m:r>
                        <a:rPr lang="en-US" sz="2400" b="0" i="1" smtClean="0">
                          <a:latin typeface="Cambria Math" panose="02040503050406030204" pitchFamily="18" charset="0"/>
                        </a:rPr>
                        <m:t>=</m:t>
                      </m:r>
                      <m:nary>
                        <m:naryPr>
                          <m:chr m:val="∑"/>
                          <m:ctrlPr>
                            <a:rPr lang="pt-BR"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𝑖</m:t>
                          </m:r>
                          <m:r>
                            <a:rPr lang="pt-BR" sz="2400" b="0" i="1" smtClean="0">
                              <a:latin typeface="Cambria Math" panose="02040503050406030204" pitchFamily="18" charset="0"/>
                            </a:rPr>
                            <m:t>=1</m:t>
                          </m:r>
                        </m:sub>
                        <m:sup>
                          <m:r>
                            <a:rPr lang="en-US" sz="2400" b="0" i="1" smtClean="0">
                              <a:latin typeface="Cambria Math" panose="02040503050406030204" pitchFamily="18" charset="0"/>
                            </a:rPr>
                            <m:t>𝑟</m:t>
                          </m:r>
                        </m:sup>
                        <m:e>
                          <m:sSub>
                            <m:sSubPr>
                              <m:ctrlPr>
                                <a:rPr lang="pt-BR" sz="2400" i="1" smtClean="0">
                                  <a:latin typeface="Cambria Math" panose="02040503050406030204" pitchFamily="18" charset="0"/>
                                </a:rPr>
                              </m:ctrlPr>
                            </m:sSubPr>
                            <m:e>
                              <m:r>
                                <a:rPr lang="en-US" sz="2400" b="0" i="1" smtClean="0">
                                  <a:latin typeface="Cambria Math" panose="02040503050406030204" pitchFamily="18" charset="0"/>
                                </a:rPr>
                                <m:t>𝑢</m:t>
                              </m:r>
                            </m:e>
                            <m:sub>
                              <m:r>
                                <a:rPr lang="en-US" sz="2400" b="0" i="1" smtClean="0">
                                  <a:latin typeface="Cambria Math" panose="02040503050406030204" pitchFamily="18" charset="0"/>
                                </a:rPr>
                                <m:t>𝑖</m:t>
                              </m:r>
                            </m:sub>
                          </m:sSub>
                          <m:sSub>
                            <m:sSubPr>
                              <m:ctrlPr>
                                <a:rPr lang="pt-BR" sz="2400" i="1">
                                  <a:latin typeface="Cambria Math" panose="02040503050406030204" pitchFamily="18" charset="0"/>
                                </a:rPr>
                              </m:ctrlPr>
                            </m:sSubPr>
                            <m:e>
                              <m:r>
                                <a:rPr lang="pt-BR" sz="2400" i="1" smtClean="0">
                                  <a:latin typeface="Cambria Math" panose="02040503050406030204" pitchFamily="18" charset="0"/>
                                </a:rPr>
                                <m:t>𝛔</m:t>
                              </m:r>
                            </m:e>
                            <m:sub>
                              <m:r>
                                <a:rPr lang="en-US" sz="2400" b="0" i="1" smtClean="0">
                                  <a:latin typeface="Cambria Math" panose="02040503050406030204" pitchFamily="18" charset="0"/>
                                </a:rPr>
                                <m:t>𝑖</m:t>
                              </m:r>
                            </m:sub>
                          </m:sSub>
                          <m:sSup>
                            <m:sSupPr>
                              <m:ctrlPr>
                                <a:rPr lang="en-IN" sz="2400" i="1">
                                  <a:latin typeface="Cambria Math" panose="02040503050406030204" pitchFamily="18" charset="0"/>
                                </a:rPr>
                              </m:ctrlPr>
                            </m:sSupPr>
                            <m:e>
                              <m:sSub>
                                <m:sSubPr>
                                  <m:ctrlPr>
                                    <a:rPr lang="pt-BR" sz="2400" i="1">
                                      <a:latin typeface="Cambria Math" panose="02040503050406030204" pitchFamily="18" charset="0"/>
                                    </a:rPr>
                                  </m:ctrlPr>
                                </m:sSubPr>
                                <m:e>
                                  <m:r>
                                    <a:rPr lang="en-US" sz="2400" b="0" i="1" smtClean="0">
                                      <a:latin typeface="Cambria Math" panose="02040503050406030204" pitchFamily="18" charset="0"/>
                                    </a:rPr>
                                    <m:t>𝑣</m:t>
                                  </m:r>
                                </m:e>
                                <m:sub>
                                  <m:r>
                                    <a:rPr lang="en-US" sz="2400" i="1">
                                      <a:latin typeface="Cambria Math" panose="02040503050406030204" pitchFamily="18" charset="0"/>
                                    </a:rPr>
                                    <m:t>𝑖</m:t>
                                  </m:r>
                                </m:sub>
                              </m:sSub>
                            </m:e>
                            <m:sup>
                              <m:r>
                                <a:rPr lang="en-US" sz="2400" i="1">
                                  <a:latin typeface="Cambria Math" panose="02040503050406030204" pitchFamily="18" charset="0"/>
                                </a:rPr>
                                <m:t>𝑇</m:t>
                              </m:r>
                            </m:sup>
                          </m:sSup>
                        </m:e>
                      </m:nary>
                    </m:oMath>
                  </m:oMathPara>
                </a14:m>
                <a:endParaRPr lang="en-IN" sz="2400" i="1" dirty="0">
                  <a:latin typeface="Cambria Math" panose="02040503050406030204" pitchFamily="18" charset="0"/>
                </a:endParaRPr>
              </a:p>
              <a:p>
                <a:pPr marL="0" indent="0">
                  <a:buNone/>
                </a:pPr>
                <a:endParaRPr lang="en-IN" sz="2400" i="1" dirty="0">
                  <a:latin typeface="Cambria Math" panose="02040503050406030204" pitchFamily="18" charset="0"/>
                </a:endParaRPr>
              </a:p>
              <a:p>
                <a:pPr marL="0" indent="0">
                  <a:buNone/>
                </a:pPr>
                <a:r>
                  <a:rPr lang="pt-BR" sz="2400" dirty="0"/>
                  <a:t>                           </a:t>
                </a:r>
                <a14:m>
                  <m:oMath xmlns:m="http://schemas.openxmlformats.org/officeDocument/2006/math">
                    <m:sSub>
                      <m:sSubPr>
                        <m:ctrlPr>
                          <a:rPr lang="pt-BR" sz="2400" i="1">
                            <a:latin typeface="Cambria Math" panose="02040503050406030204" pitchFamily="18" charset="0"/>
                          </a:rPr>
                        </m:ctrlPr>
                      </m:sSubPr>
                      <m:e>
                        <m:r>
                          <a:rPr lang="en-US" sz="2400" b="0" i="1" smtClean="0">
                            <a:latin typeface="Cambria Math" panose="02040503050406030204" pitchFamily="18" charset="0"/>
                          </a:rPr>
                          <m:t>𝐴</m:t>
                        </m:r>
                      </m:e>
                      <m:sub>
                        <m:r>
                          <a:rPr lang="en-US" sz="2400" b="0" i="1" smtClean="0">
                            <a:latin typeface="Cambria Math" panose="02040503050406030204" pitchFamily="18" charset="0"/>
                          </a:rPr>
                          <m:t>𝑘</m:t>
                        </m:r>
                      </m:sub>
                    </m:sSub>
                    <m:r>
                      <a:rPr lang="en-US" sz="2400" i="1">
                        <a:latin typeface="Cambria Math" panose="02040503050406030204" pitchFamily="18" charset="0"/>
                      </a:rPr>
                      <m:t> =</m:t>
                    </m:r>
                    <m:sSub>
                      <m:sSubPr>
                        <m:ctrlPr>
                          <a:rPr lang="pt-BR" sz="2400" i="1">
                            <a:latin typeface="Cambria Math" panose="02040503050406030204" pitchFamily="18" charset="0"/>
                          </a:rPr>
                        </m:ctrlPr>
                      </m:sSubPr>
                      <m:e>
                        <m:r>
                          <a:rPr lang="en-US" sz="2400" i="1">
                            <a:latin typeface="Cambria Math" panose="02040503050406030204" pitchFamily="18" charset="0"/>
                          </a:rPr>
                          <m:t>𝑢</m:t>
                        </m:r>
                      </m:e>
                      <m:sub>
                        <m:r>
                          <a:rPr lang="en-US" sz="2400" b="0" i="1" smtClean="0">
                            <a:latin typeface="Cambria Math" panose="02040503050406030204" pitchFamily="18" charset="0"/>
                          </a:rPr>
                          <m:t>1</m:t>
                        </m:r>
                      </m:sub>
                    </m:sSub>
                    <m:sSub>
                      <m:sSubPr>
                        <m:ctrlPr>
                          <a:rPr lang="pt-BR" sz="2400" i="1">
                            <a:latin typeface="Cambria Math" panose="02040503050406030204" pitchFamily="18" charset="0"/>
                          </a:rPr>
                        </m:ctrlPr>
                      </m:sSubPr>
                      <m:e>
                        <m:r>
                          <a:rPr lang="pt-BR" sz="2400" i="1">
                            <a:latin typeface="Cambria Math" panose="02040503050406030204" pitchFamily="18" charset="0"/>
                          </a:rPr>
                          <m:t>𝛔</m:t>
                        </m:r>
                      </m:e>
                      <m:sub>
                        <m:r>
                          <a:rPr lang="en-US" sz="2400" b="0" i="1" smtClean="0">
                            <a:latin typeface="Cambria Math" panose="02040503050406030204" pitchFamily="18" charset="0"/>
                          </a:rPr>
                          <m:t>1</m:t>
                        </m:r>
                      </m:sub>
                    </m:sSub>
                    <m:sSup>
                      <m:sSupPr>
                        <m:ctrlPr>
                          <a:rPr lang="en-IN" sz="2400" i="1">
                            <a:latin typeface="Cambria Math" panose="02040503050406030204" pitchFamily="18" charset="0"/>
                          </a:rPr>
                        </m:ctrlPr>
                      </m:sSupPr>
                      <m:e>
                        <m:sSub>
                          <m:sSubPr>
                            <m:ctrlPr>
                              <a:rPr lang="pt-BR" sz="2400" i="1">
                                <a:latin typeface="Cambria Math" panose="02040503050406030204" pitchFamily="18" charset="0"/>
                              </a:rPr>
                            </m:ctrlPr>
                          </m:sSubPr>
                          <m:e>
                            <m:r>
                              <a:rPr lang="en-US" sz="2400" i="1">
                                <a:latin typeface="Cambria Math" panose="02040503050406030204" pitchFamily="18" charset="0"/>
                              </a:rPr>
                              <m:t>𝑣</m:t>
                            </m:r>
                          </m:e>
                          <m:sub>
                            <m:r>
                              <a:rPr lang="en-US" sz="2400" b="0" i="1" smtClean="0">
                                <a:latin typeface="Cambria Math" panose="02040503050406030204" pitchFamily="18" charset="0"/>
                              </a:rPr>
                              <m:t>1</m:t>
                            </m:r>
                          </m:sub>
                        </m:sSub>
                      </m:e>
                      <m:sup>
                        <m:r>
                          <a:rPr lang="en-US" sz="2400" i="1">
                            <a:latin typeface="Cambria Math" panose="02040503050406030204" pitchFamily="18" charset="0"/>
                          </a:rPr>
                          <m:t>𝑇</m:t>
                        </m:r>
                      </m:sup>
                    </m:sSup>
                  </m:oMath>
                </a14:m>
                <a:r>
                  <a:rPr lang="en-US" sz="2400" dirty="0"/>
                  <a:t>+</a:t>
                </a:r>
                <a:r>
                  <a:rPr lang="pt-BR" sz="2400" dirty="0"/>
                  <a:t> </a:t>
                </a:r>
                <a14:m>
                  <m:oMath xmlns:m="http://schemas.openxmlformats.org/officeDocument/2006/math">
                    <m:sSub>
                      <m:sSubPr>
                        <m:ctrlPr>
                          <a:rPr lang="pt-BR" sz="2400" i="1">
                            <a:latin typeface="Cambria Math" panose="02040503050406030204" pitchFamily="18" charset="0"/>
                          </a:rPr>
                        </m:ctrlPr>
                      </m:sSubPr>
                      <m:e>
                        <m:r>
                          <a:rPr lang="en-US" sz="2400" i="1">
                            <a:latin typeface="Cambria Math" panose="02040503050406030204" pitchFamily="18" charset="0"/>
                          </a:rPr>
                          <m:t>𝑢</m:t>
                        </m:r>
                      </m:e>
                      <m:sub>
                        <m:r>
                          <a:rPr lang="en-US" sz="2400" b="0" i="1" smtClean="0">
                            <a:latin typeface="Cambria Math" panose="02040503050406030204" pitchFamily="18" charset="0"/>
                          </a:rPr>
                          <m:t>2</m:t>
                        </m:r>
                      </m:sub>
                    </m:sSub>
                    <m:sSub>
                      <m:sSubPr>
                        <m:ctrlPr>
                          <a:rPr lang="pt-BR" sz="2400" i="1">
                            <a:latin typeface="Cambria Math" panose="02040503050406030204" pitchFamily="18" charset="0"/>
                          </a:rPr>
                        </m:ctrlPr>
                      </m:sSubPr>
                      <m:e>
                        <m:r>
                          <a:rPr lang="pt-BR" sz="2400" i="1">
                            <a:latin typeface="Cambria Math" panose="02040503050406030204" pitchFamily="18" charset="0"/>
                          </a:rPr>
                          <m:t>𝛔</m:t>
                        </m:r>
                      </m:e>
                      <m:sub>
                        <m:r>
                          <a:rPr lang="en-US" sz="2400" b="0" i="1" smtClean="0">
                            <a:latin typeface="Cambria Math" panose="02040503050406030204" pitchFamily="18" charset="0"/>
                          </a:rPr>
                          <m:t>2</m:t>
                        </m:r>
                      </m:sub>
                    </m:sSub>
                    <m:sSup>
                      <m:sSupPr>
                        <m:ctrlPr>
                          <a:rPr lang="en-IN" sz="2400" i="1">
                            <a:latin typeface="Cambria Math" panose="02040503050406030204" pitchFamily="18" charset="0"/>
                          </a:rPr>
                        </m:ctrlPr>
                      </m:sSupPr>
                      <m:e>
                        <m:sSub>
                          <m:sSubPr>
                            <m:ctrlPr>
                              <a:rPr lang="pt-BR" sz="2400" i="1">
                                <a:latin typeface="Cambria Math" panose="02040503050406030204" pitchFamily="18" charset="0"/>
                              </a:rPr>
                            </m:ctrlPr>
                          </m:sSubPr>
                          <m:e>
                            <m:r>
                              <a:rPr lang="en-US" sz="2400" i="1">
                                <a:latin typeface="Cambria Math" panose="02040503050406030204" pitchFamily="18" charset="0"/>
                              </a:rPr>
                              <m:t>𝑣</m:t>
                            </m:r>
                          </m:e>
                          <m:sub>
                            <m:r>
                              <a:rPr lang="en-US" sz="2400" b="0" i="1" smtClean="0">
                                <a:latin typeface="Cambria Math" panose="02040503050406030204" pitchFamily="18" charset="0"/>
                              </a:rPr>
                              <m:t>2</m:t>
                            </m:r>
                          </m:sub>
                        </m:sSub>
                      </m:e>
                      <m:sup>
                        <m:r>
                          <a:rPr lang="en-US" sz="2400" i="1">
                            <a:latin typeface="Cambria Math" panose="02040503050406030204" pitchFamily="18" charset="0"/>
                          </a:rPr>
                          <m:t>𝑇</m:t>
                        </m:r>
                      </m:sup>
                    </m:sSup>
                    <m:r>
                      <a:rPr lang="en-US" sz="2400" b="0" i="1" smtClean="0">
                        <a:latin typeface="Cambria Math" panose="02040503050406030204" pitchFamily="18" charset="0"/>
                      </a:rPr>
                      <m:t>+…+</m:t>
                    </m:r>
                    <m:sSub>
                      <m:sSubPr>
                        <m:ctrlPr>
                          <a:rPr lang="pt-BR" sz="2400" i="1">
                            <a:latin typeface="Cambria Math" panose="02040503050406030204" pitchFamily="18" charset="0"/>
                          </a:rPr>
                        </m:ctrlPr>
                      </m:sSubPr>
                      <m:e>
                        <m:r>
                          <a:rPr lang="en-US" sz="2400" i="1">
                            <a:latin typeface="Cambria Math" panose="02040503050406030204" pitchFamily="18" charset="0"/>
                          </a:rPr>
                          <m:t>𝑢</m:t>
                        </m:r>
                      </m:e>
                      <m:sub>
                        <m:r>
                          <a:rPr lang="en-US" sz="2400" b="0" i="1" smtClean="0">
                            <a:latin typeface="Cambria Math" panose="02040503050406030204" pitchFamily="18" charset="0"/>
                          </a:rPr>
                          <m:t>𝑘</m:t>
                        </m:r>
                      </m:sub>
                    </m:sSub>
                    <m:sSub>
                      <m:sSubPr>
                        <m:ctrlPr>
                          <a:rPr lang="pt-BR" sz="2400" i="1">
                            <a:latin typeface="Cambria Math" panose="02040503050406030204" pitchFamily="18" charset="0"/>
                          </a:rPr>
                        </m:ctrlPr>
                      </m:sSubPr>
                      <m:e>
                        <m:r>
                          <a:rPr lang="pt-BR" sz="2400" i="1">
                            <a:latin typeface="Cambria Math" panose="02040503050406030204" pitchFamily="18" charset="0"/>
                          </a:rPr>
                          <m:t>𝛔</m:t>
                        </m:r>
                      </m:e>
                      <m:sub>
                        <m:r>
                          <a:rPr lang="en-US" sz="2400" b="0" i="1" smtClean="0">
                            <a:latin typeface="Cambria Math" panose="02040503050406030204" pitchFamily="18" charset="0"/>
                          </a:rPr>
                          <m:t>𝑘</m:t>
                        </m:r>
                      </m:sub>
                    </m:sSub>
                    <m:sSup>
                      <m:sSupPr>
                        <m:ctrlPr>
                          <a:rPr lang="en-IN" sz="2400" i="1">
                            <a:latin typeface="Cambria Math" panose="02040503050406030204" pitchFamily="18" charset="0"/>
                          </a:rPr>
                        </m:ctrlPr>
                      </m:sSupPr>
                      <m:e>
                        <m:sSub>
                          <m:sSubPr>
                            <m:ctrlPr>
                              <a:rPr lang="pt-BR" sz="2400" i="1">
                                <a:latin typeface="Cambria Math" panose="02040503050406030204" pitchFamily="18" charset="0"/>
                              </a:rPr>
                            </m:ctrlPr>
                          </m:sSubPr>
                          <m:e>
                            <m:r>
                              <a:rPr lang="en-US" sz="2400" i="1">
                                <a:latin typeface="Cambria Math" panose="02040503050406030204" pitchFamily="18" charset="0"/>
                              </a:rPr>
                              <m:t>𝑣</m:t>
                            </m:r>
                          </m:e>
                          <m:sub>
                            <m:r>
                              <a:rPr lang="en-US" sz="2400" b="0" i="1" smtClean="0">
                                <a:latin typeface="Cambria Math" panose="02040503050406030204" pitchFamily="18" charset="0"/>
                              </a:rPr>
                              <m:t>𝑘</m:t>
                            </m:r>
                          </m:sub>
                        </m:sSub>
                      </m:e>
                      <m:sup>
                        <m:r>
                          <a:rPr lang="en-US" sz="2400" i="1">
                            <a:latin typeface="Cambria Math" panose="02040503050406030204" pitchFamily="18" charset="0"/>
                          </a:rPr>
                          <m:t>𝑇</m:t>
                        </m:r>
                      </m:sup>
                    </m:sSup>
                  </m:oMath>
                </a14:m>
                <a:endParaRPr lang="en-IN" sz="2400" dirty="0"/>
              </a:p>
            </p:txBody>
          </p:sp>
        </mc:Choice>
        <mc:Fallback>
          <p:sp>
            <p:nvSpPr>
              <p:cNvPr id="3" name="Content Placeholder 2">
                <a:extLst>
                  <a:ext uri="{FF2B5EF4-FFF2-40B4-BE49-F238E27FC236}">
                    <a16:creationId xmlns:a16="http://schemas.microsoft.com/office/drawing/2014/main" id="{D3FFF130-B4A6-46EC-95E3-35850489504F}"/>
                  </a:ext>
                </a:extLst>
              </p:cNvPr>
              <p:cNvSpPr>
                <a:spLocks noGrp="1" noRot="1" noChangeAspect="1" noMove="1" noResize="1" noEditPoints="1" noAdjustHandles="1" noChangeArrowheads="1" noChangeShapeType="1" noTextEdit="1"/>
              </p:cNvSpPr>
              <p:nvPr>
                <p:ph idx="1"/>
              </p:nvPr>
            </p:nvSpPr>
            <p:spPr>
              <a:xfrm>
                <a:off x="304800" y="1066800"/>
                <a:ext cx="8534400" cy="6019800"/>
              </a:xfrm>
              <a:blipFill>
                <a:blip r:embed="rId2"/>
                <a:stretch>
                  <a:fillRect l="-929" r="-1071"/>
                </a:stretch>
              </a:blipFill>
            </p:spPr>
            <p:txBody>
              <a:bodyPr/>
              <a:lstStyle/>
              <a:p>
                <a:r>
                  <a:rPr lang="en-IN">
                    <a:noFill/>
                  </a:rPr>
                  <a:t> </a:t>
                </a:r>
              </a:p>
            </p:txBody>
          </p:sp>
        </mc:Fallback>
      </mc:AlternateContent>
      <p:sp>
        <p:nvSpPr>
          <p:cNvPr id="5" name="Date Placeholder 4">
            <a:extLst>
              <a:ext uri="{FF2B5EF4-FFF2-40B4-BE49-F238E27FC236}">
                <a16:creationId xmlns:a16="http://schemas.microsoft.com/office/drawing/2014/main" id="{35AB5DCF-DA6A-490C-ADE7-DAEFFCA21F0A}"/>
              </a:ext>
            </a:extLst>
          </p:cNvPr>
          <p:cNvSpPr>
            <a:spLocks noGrp="1"/>
          </p:cNvSpPr>
          <p:nvPr>
            <p:ph type="dt" sz="half" idx="10"/>
          </p:nvPr>
        </p:nvSpPr>
        <p:spPr/>
        <p:txBody>
          <a:bodyPr/>
          <a:lstStyle/>
          <a:p>
            <a:fld id="{39AF3354-0ED3-49C2-B3A1-BB36679BA9DF}" type="datetime1">
              <a:rPr lang="en-US" smtClean="0"/>
              <a:t>6/21/2023</a:t>
            </a:fld>
            <a:endParaRPr lang="en-US"/>
          </a:p>
        </p:txBody>
      </p:sp>
      <p:sp>
        <p:nvSpPr>
          <p:cNvPr id="6" name="Footer Placeholder 5">
            <a:extLst>
              <a:ext uri="{FF2B5EF4-FFF2-40B4-BE49-F238E27FC236}">
                <a16:creationId xmlns:a16="http://schemas.microsoft.com/office/drawing/2014/main" id="{83365654-6431-4708-9658-F3A549422BE2}"/>
              </a:ext>
            </a:extLst>
          </p:cNvPr>
          <p:cNvSpPr>
            <a:spLocks noGrp="1"/>
          </p:cNvSpPr>
          <p:nvPr>
            <p:ph type="ftr" sz="quarter" idx="11"/>
          </p:nvPr>
        </p:nvSpPr>
        <p:spPr/>
        <p:txBody>
          <a:bodyPr/>
          <a:lstStyle/>
          <a:p>
            <a:r>
              <a:rPr lang="en-US"/>
              <a:t>Singular Value Decomposition - Data Compression</a:t>
            </a:r>
          </a:p>
        </p:txBody>
      </p:sp>
      <p:sp>
        <p:nvSpPr>
          <p:cNvPr id="7" name="Slide Number Placeholder 6">
            <a:extLst>
              <a:ext uri="{FF2B5EF4-FFF2-40B4-BE49-F238E27FC236}">
                <a16:creationId xmlns:a16="http://schemas.microsoft.com/office/drawing/2014/main" id="{409569B1-4A48-4306-B3BA-545866E58AC6}"/>
              </a:ext>
            </a:extLst>
          </p:cNvPr>
          <p:cNvSpPr>
            <a:spLocks noGrp="1"/>
          </p:cNvSpPr>
          <p:nvPr>
            <p:ph type="sldNum" sz="quarter" idx="12"/>
          </p:nvPr>
        </p:nvSpPr>
        <p:spPr/>
        <p:txBody>
          <a:bodyPr/>
          <a:lstStyle/>
          <a:p>
            <a:fld id="{8BF3E370-2789-49B6-846F-918204C80FE0}" type="slidenum">
              <a:rPr lang="en-US" smtClean="0"/>
              <a:t>20</a:t>
            </a:fld>
            <a:endParaRPr lang="en-US"/>
          </a:p>
        </p:txBody>
      </p:sp>
    </p:spTree>
    <p:extLst>
      <p:ext uri="{BB962C8B-B14F-4D97-AF65-F5344CB8AC3E}">
        <p14:creationId xmlns:p14="http://schemas.microsoft.com/office/powerpoint/2010/main" val="27359154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E20EFCB-ED36-49CC-9D98-A518B0CD4C76}"/>
                  </a:ext>
                </a:extLst>
              </p:cNvPr>
              <p:cNvSpPr>
                <a:spLocks noGrp="1"/>
              </p:cNvSpPr>
              <p:nvPr>
                <p:ph idx="1"/>
              </p:nvPr>
            </p:nvSpPr>
            <p:spPr>
              <a:xfrm>
                <a:off x="304800" y="304800"/>
                <a:ext cx="8382000" cy="5943600"/>
              </a:xfrm>
            </p:spPr>
            <p:txBody>
              <a:bodyPr>
                <a:normAutofit fontScale="55000" lnSpcReduction="20000"/>
              </a:bodyPr>
              <a:lstStyle/>
              <a:p>
                <a:pPr marL="0" indent="0">
                  <a:buNone/>
                </a:pPr>
                <a:endParaRPr lang="en-IN" sz="4800" b="1" dirty="0">
                  <a:effectLst/>
                  <a:latin typeface="Cambria Math" panose="02040503050406030204" pitchFamily="18" charset="0"/>
                  <a:ea typeface="Times New Roman" panose="02020603050405020304" pitchFamily="18" charset="0"/>
                  <a:cs typeface="Times New Roman" panose="02020603050405020304" pitchFamily="18" charset="0"/>
                </a:endParaRPr>
              </a:p>
              <a:p>
                <a:pPr marL="0" indent="0">
                  <a:lnSpc>
                    <a:spcPct val="170000"/>
                  </a:lnSpc>
                  <a:buNone/>
                </a:pPr>
                <a:r>
                  <a:rPr lang="en-IN" sz="4400" dirty="0">
                    <a:ea typeface="Times New Roman" panose="02020603050405020304" pitchFamily="18" charset="0"/>
                    <a:cs typeface="Times New Roman" panose="02020603050405020304" pitchFamily="18" charset="0"/>
                  </a:rPr>
                  <a:t>	In the above problem, the rank of the matrix is to be considered as three</a:t>
                </a:r>
                <a:r>
                  <a:rPr lang="en-IN" sz="4800" b="1" dirty="0">
                    <a:ea typeface="Times New Roman" panose="02020603050405020304" pitchFamily="18" charset="0"/>
                    <a:cs typeface="Times New Roman" panose="02020603050405020304" pitchFamily="18" charset="0"/>
                  </a:rPr>
                  <a:t>. (i.e.)  </a:t>
                </a:r>
                <a14:m>
                  <m:oMath xmlns:m="http://schemas.openxmlformats.org/officeDocument/2006/math">
                    <m:sSub>
                      <m:sSubPr>
                        <m:ctrlPr>
                          <a:rPr lang="pt-BR" sz="4800" b="1" i="1" smtClean="0">
                            <a:latin typeface="Cambria Math" panose="02040503050406030204" pitchFamily="18" charset="0"/>
                          </a:rPr>
                        </m:ctrlPr>
                      </m:sSubPr>
                      <m:e>
                        <m:r>
                          <m:rPr>
                            <m:nor/>
                          </m:rPr>
                          <a:rPr lang="el-GR" sz="4800" b="1" dirty="0"/>
                          <m:t>σ</m:t>
                        </m:r>
                      </m:e>
                      <m:sub>
                        <m:r>
                          <a:rPr lang="en-IN" sz="4800" b="1" i="1" dirty="0" smtClean="0">
                            <a:latin typeface="Cambria Math" panose="02040503050406030204" pitchFamily="18" charset="0"/>
                          </a:rPr>
                          <m:t>𝟏</m:t>
                        </m:r>
                      </m:sub>
                    </m:sSub>
                    <m:r>
                      <a:rPr lang="en-US" sz="4800" b="1" i="1">
                        <a:latin typeface="Cambria Math" panose="02040503050406030204" pitchFamily="18" charset="0"/>
                      </a:rPr>
                      <m:t> </m:t>
                    </m:r>
                  </m:oMath>
                </a14:m>
                <a:r>
                  <a:rPr lang="en-US" sz="4800" b="1" dirty="0"/>
                  <a:t>= 12.4, </a:t>
                </a:r>
                <a14:m>
                  <m:oMath xmlns:m="http://schemas.openxmlformats.org/officeDocument/2006/math">
                    <m:sSub>
                      <m:sSubPr>
                        <m:ctrlPr>
                          <a:rPr lang="pt-BR" sz="4800" b="1" i="1">
                            <a:latin typeface="Cambria Math" panose="02040503050406030204" pitchFamily="18" charset="0"/>
                          </a:rPr>
                        </m:ctrlPr>
                      </m:sSubPr>
                      <m:e>
                        <m:r>
                          <m:rPr>
                            <m:nor/>
                          </m:rPr>
                          <a:rPr lang="el-GR" sz="4800" b="1" dirty="0"/>
                          <m:t>σ</m:t>
                        </m:r>
                      </m:e>
                      <m:sub>
                        <m:r>
                          <a:rPr lang="en-IN" sz="4800" b="1" i="1" dirty="0" smtClean="0">
                            <a:latin typeface="Cambria Math" panose="02040503050406030204" pitchFamily="18" charset="0"/>
                          </a:rPr>
                          <m:t>𝟐</m:t>
                        </m:r>
                      </m:sub>
                    </m:sSub>
                    <m:r>
                      <a:rPr lang="en-US" sz="4800" b="1" i="1">
                        <a:latin typeface="Cambria Math" panose="02040503050406030204" pitchFamily="18" charset="0"/>
                      </a:rPr>
                      <m:t> </m:t>
                    </m:r>
                  </m:oMath>
                </a14:m>
                <a:r>
                  <a:rPr lang="en-US" sz="4800" b="1" dirty="0"/>
                  <a:t>= 9.5, </a:t>
                </a:r>
                <a14:m>
                  <m:oMath xmlns:m="http://schemas.openxmlformats.org/officeDocument/2006/math">
                    <m:sSub>
                      <m:sSubPr>
                        <m:ctrlPr>
                          <a:rPr lang="pt-BR" sz="4800" b="1" i="1">
                            <a:latin typeface="Cambria Math" panose="02040503050406030204" pitchFamily="18" charset="0"/>
                          </a:rPr>
                        </m:ctrlPr>
                      </m:sSubPr>
                      <m:e>
                        <m:r>
                          <m:rPr>
                            <m:nor/>
                          </m:rPr>
                          <a:rPr lang="el-GR" sz="4800" b="1" dirty="0"/>
                          <m:t>σ</m:t>
                        </m:r>
                      </m:e>
                      <m:sub>
                        <m:r>
                          <a:rPr lang="en-IN" sz="4800" b="1" i="1" dirty="0" smtClean="0">
                            <a:latin typeface="Cambria Math" panose="02040503050406030204" pitchFamily="18" charset="0"/>
                          </a:rPr>
                          <m:t>𝟑</m:t>
                        </m:r>
                      </m:sub>
                    </m:sSub>
                    <m:r>
                      <a:rPr lang="en-US" sz="4800" b="1" i="1">
                        <a:latin typeface="Cambria Math" panose="02040503050406030204" pitchFamily="18" charset="0"/>
                      </a:rPr>
                      <m:t> </m:t>
                    </m:r>
                  </m:oMath>
                </a14:m>
                <a:r>
                  <a:rPr lang="en-US" sz="4800" b="1" dirty="0"/>
                  <a:t>= 1.3</a:t>
                </a:r>
                <a:endParaRPr lang="en-IN" sz="4800" b="1" dirty="0">
                  <a:effectLst/>
                  <a:ea typeface="Times New Roman" panose="02020603050405020304" pitchFamily="18" charset="0"/>
                  <a:cs typeface="Times New Roman" panose="02020603050405020304" pitchFamily="18" charset="0"/>
                </a:endParaRPr>
              </a:p>
              <a:p>
                <a:pPr marL="0" indent="0">
                  <a:buNone/>
                </a:pPr>
                <a:endParaRPr lang="en-IN" sz="4800" b="1" dirty="0">
                  <a:latin typeface="Cambria Math" panose="02040503050406030204" pitchFamily="18" charset="0"/>
                  <a:ea typeface="Times New Roman" panose="02020603050405020304" pitchFamily="18" charset="0"/>
                  <a:cs typeface="Times New Roman" panose="02020603050405020304" pitchFamily="18" charset="0"/>
                </a:endParaRPr>
              </a:p>
              <a:p>
                <a:pPr marL="0" indent="0">
                  <a:buNone/>
                </a:pPr>
                <a:r>
                  <a:rPr lang="en-IN" sz="4800" b="1" dirty="0">
                    <a:effectLst/>
                    <a:latin typeface="Cambria Math" panose="02040503050406030204" pitchFamily="18" charset="0"/>
                    <a:ea typeface="Times New Roman" panose="02020603050405020304" pitchFamily="18" charset="0"/>
                    <a:cs typeface="Times New Roman" panose="02020603050405020304" pitchFamily="18" charset="0"/>
                  </a:rPr>
                  <a:t>The Singular value decomposition of A is</a:t>
                </a:r>
                <a:endParaRPr lang="en-IN" sz="6600" b="1" dirty="0">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endParaRPr>
              </a:p>
              <a:p>
                <a:pPr marL="0" indent="0">
                  <a:buNone/>
                </a:pPr>
                <a:endParaRPr lang="en-IN" sz="3200" i="1" dirty="0">
                  <a:latin typeface="Cambria Math" panose="02040503050406030204" pitchFamily="18" charset="0"/>
                  <a:ea typeface="Times New Roman" panose="02020603050405020304" pitchFamily="18" charset="0"/>
                  <a:cs typeface="Times New Roman" panose="02020603050405020304" pitchFamily="18" charset="0"/>
                </a:endParaRPr>
              </a:p>
              <a:p>
                <a:pPr marL="0" indent="0">
                  <a:buNone/>
                </a:pPr>
                <a:endParaRPr lang="en-IN" sz="3200" i="1" dirty="0">
                  <a:effectLst/>
                  <a:latin typeface="Cambria Math" panose="02040503050406030204" pitchFamily="18" charset="0"/>
                  <a:ea typeface="Times New Roman" panose="02020603050405020304" pitchFamily="18" charset="0"/>
                  <a:cs typeface="Times New Roman" panose="02020603050405020304" pitchFamily="18" charset="0"/>
                </a:endParaRPr>
              </a:p>
              <a:p>
                <a:pPr marL="0" indent="0">
                  <a:buNone/>
                </a:pPr>
                <a:endParaRPr lang="en-IN" sz="3200" i="1" dirty="0">
                  <a:latin typeface="Cambria Math" panose="02040503050406030204" pitchFamily="18" charset="0"/>
                  <a:ea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IN" sz="3200" i="1" smtClean="0">
                          <a:effectLst/>
                          <a:latin typeface="Cambria Math" panose="02040503050406030204" pitchFamily="18" charset="0"/>
                          <a:ea typeface="Times New Roman" panose="02020603050405020304" pitchFamily="18" charset="0"/>
                          <a:cs typeface="Times New Roman" panose="02020603050405020304" pitchFamily="18" charset="0"/>
                        </a:rPr>
                        <m:t>𝐴</m:t>
                      </m:r>
                      <m:r>
                        <a:rPr lang="en-IN" sz="3200" i="1" smtClean="0">
                          <a:effectLst/>
                          <a:latin typeface="Cambria Math" panose="02040503050406030204" pitchFamily="18" charset="0"/>
                          <a:ea typeface="Times New Roman" panose="02020603050405020304" pitchFamily="18" charset="0"/>
                          <a:cs typeface="Times New Roman" panose="02020603050405020304" pitchFamily="18" charset="0"/>
                        </a:rPr>
                        <m:t>=</m:t>
                      </m:r>
                      <m:d>
                        <m:dPr>
                          <m:begChr m:val="["/>
                          <m:endChr m:val="]"/>
                          <m:ctrlPr>
                            <a:rPr lang="en-IN" sz="3200" i="1">
                              <a:effectLst/>
                              <a:latin typeface="Cambria Math" panose="02040503050406030204" pitchFamily="18" charset="0"/>
                              <a:ea typeface="Times New Roman" panose="02020603050405020304" pitchFamily="18" charset="0"/>
                              <a:cs typeface="Times New Roman" panose="02020603050405020304" pitchFamily="18" charset="0"/>
                            </a:rPr>
                          </m:ctrlPr>
                        </m:dPr>
                        <m:e>
                          <m:m>
                            <m:mPr>
                              <m:mcs>
                                <m:mc>
                                  <m:mcPr>
                                    <m:count m:val="3"/>
                                    <m:mcJc m:val="center"/>
                                  </m:mcPr>
                                </m:mc>
                              </m:mcs>
                              <m:ctrlPr>
                                <a:rPr lang="en-IN" sz="3200" i="1">
                                  <a:effectLst/>
                                  <a:latin typeface="Cambria Math" panose="02040503050406030204" pitchFamily="18" charset="0"/>
                                  <a:ea typeface="Times New Roman" panose="02020603050405020304" pitchFamily="18" charset="0"/>
                                  <a:cs typeface="Times New Roman" panose="02020603050405020304" pitchFamily="18" charset="0"/>
                                </a:rPr>
                              </m:ctrlPr>
                            </m:mPr>
                            <m:mr>
                              <m:e>
                                <m:r>
                                  <a:rPr lang="en-IN" sz="3200" i="1" smtClean="0">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0.13</m:t>
                                </m:r>
                              </m:e>
                              <m:e>
                                <m:r>
                                  <a:rPr lang="en-IN" sz="3200" i="1" smtClean="0">
                                    <a:solidFill>
                                      <a:srgbClr val="00B050"/>
                                    </a:solidFill>
                                    <a:effectLst/>
                                    <a:latin typeface="Cambria Math" panose="02040503050406030204" pitchFamily="18" charset="0"/>
                                    <a:ea typeface="Times New Roman" panose="02020603050405020304" pitchFamily="18" charset="0"/>
                                    <a:cs typeface="Times New Roman" panose="02020603050405020304" pitchFamily="18" charset="0"/>
                                  </a:rPr>
                                  <m:t>0.02</m:t>
                                </m:r>
                              </m:e>
                              <m:e>
                                <m:r>
                                  <a:rPr lang="en-IN" sz="3200" i="1">
                                    <a:effectLst/>
                                    <a:latin typeface="Cambria Math" panose="02040503050406030204" pitchFamily="18" charset="0"/>
                                    <a:ea typeface="Times New Roman" panose="02020603050405020304" pitchFamily="18" charset="0"/>
                                    <a:cs typeface="Times New Roman" panose="02020603050405020304" pitchFamily="18" charset="0"/>
                                  </a:rPr>
                                  <m:t>−0.01</m:t>
                                </m:r>
                              </m:e>
                            </m:mr>
                            <m:mr>
                              <m:e>
                                <m:r>
                                  <a:rPr lang="en-IN" sz="3200" i="1" smtClean="0">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0.41</m:t>
                                </m:r>
                              </m:e>
                              <m:e>
                                <m:r>
                                  <a:rPr lang="en-IN" sz="3200" i="1" smtClean="0">
                                    <a:solidFill>
                                      <a:srgbClr val="00B050"/>
                                    </a:solidFill>
                                    <a:effectLst/>
                                    <a:latin typeface="Cambria Math" panose="02040503050406030204" pitchFamily="18" charset="0"/>
                                    <a:ea typeface="Times New Roman" panose="02020603050405020304" pitchFamily="18" charset="0"/>
                                    <a:cs typeface="Times New Roman" panose="02020603050405020304" pitchFamily="18" charset="0"/>
                                  </a:rPr>
                                  <m:t>0.07</m:t>
                                </m:r>
                              </m:e>
                              <m:e>
                                <m:r>
                                  <a:rPr lang="en-IN" sz="3200" i="1">
                                    <a:effectLst/>
                                    <a:latin typeface="Cambria Math" panose="02040503050406030204" pitchFamily="18" charset="0"/>
                                    <a:ea typeface="Times New Roman" panose="02020603050405020304" pitchFamily="18" charset="0"/>
                                    <a:cs typeface="Times New Roman" panose="02020603050405020304" pitchFamily="18" charset="0"/>
                                  </a:rPr>
                                  <m:t>−0.03</m:t>
                                </m:r>
                              </m:e>
                            </m:mr>
                            <m:mr>
                              <m:e>
                                <m:r>
                                  <a:rPr lang="en-IN" sz="3200" i="1" smtClean="0">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0.55</m:t>
                                </m:r>
                              </m:e>
                              <m:e>
                                <m:r>
                                  <a:rPr lang="en-IN" sz="3200" i="1" smtClean="0">
                                    <a:solidFill>
                                      <a:srgbClr val="00B050"/>
                                    </a:solidFill>
                                    <a:effectLst/>
                                    <a:latin typeface="Cambria Math" panose="02040503050406030204" pitchFamily="18" charset="0"/>
                                    <a:ea typeface="Times New Roman" panose="02020603050405020304" pitchFamily="18" charset="0"/>
                                    <a:cs typeface="Times New Roman" panose="02020603050405020304" pitchFamily="18" charset="0"/>
                                  </a:rPr>
                                  <m:t>0.09</m:t>
                                </m:r>
                              </m:e>
                              <m:e>
                                <m:r>
                                  <a:rPr lang="en-IN" sz="3200" i="1">
                                    <a:effectLst/>
                                    <a:latin typeface="Cambria Math" panose="02040503050406030204" pitchFamily="18" charset="0"/>
                                    <a:ea typeface="Times New Roman" panose="02020603050405020304" pitchFamily="18" charset="0"/>
                                    <a:cs typeface="Times New Roman" panose="02020603050405020304" pitchFamily="18" charset="0"/>
                                  </a:rPr>
                                  <m:t>−0.04</m:t>
                                </m:r>
                              </m:e>
                            </m:mr>
                            <m:mr>
                              <m:e>
                                <m:r>
                                  <a:rPr lang="en-IN" sz="3200" i="1" smtClean="0">
                                    <a:solidFill>
                                      <a:srgbClr val="FF0000"/>
                                    </a:solidFill>
                                    <a:effectLst/>
                                    <a:latin typeface="Cambria Math" panose="02040503050406030204" pitchFamily="18" charset="0"/>
                                    <a:ea typeface="Cambria Math" panose="02040503050406030204" pitchFamily="18" charset="0"/>
                                    <a:cs typeface="Cambria Math" panose="02040503050406030204" pitchFamily="18" charset="0"/>
                                  </a:rPr>
                                  <m:t>0.68</m:t>
                                </m:r>
                              </m:e>
                              <m:e>
                                <m:r>
                                  <a:rPr lang="en-IN" sz="3200" i="1" smtClean="0">
                                    <a:solidFill>
                                      <a:srgbClr val="00B050"/>
                                    </a:solidFill>
                                    <a:effectLst/>
                                    <a:latin typeface="Cambria Math" panose="02040503050406030204" pitchFamily="18" charset="0"/>
                                    <a:ea typeface="Cambria Math" panose="02040503050406030204" pitchFamily="18" charset="0"/>
                                    <a:cs typeface="Cambria Math" panose="02040503050406030204" pitchFamily="18" charset="0"/>
                                  </a:rPr>
                                  <m:t>0.11</m:t>
                                </m:r>
                              </m:e>
                              <m:e>
                                <m:r>
                                  <a:rPr lang="en-IN" sz="3200" i="1">
                                    <a:effectLst/>
                                    <a:latin typeface="Cambria Math" panose="02040503050406030204" pitchFamily="18" charset="0"/>
                                    <a:ea typeface="Cambria Math" panose="02040503050406030204" pitchFamily="18" charset="0"/>
                                    <a:cs typeface="Cambria Math" panose="02040503050406030204" pitchFamily="18" charset="0"/>
                                  </a:rPr>
                                  <m:t>−0.05</m:t>
                                </m:r>
                              </m:e>
                            </m:mr>
                            <m:mr>
                              <m:e>
                                <m:r>
                                  <a:rPr lang="en-IN" sz="3200" i="1" smtClean="0">
                                    <a:solidFill>
                                      <a:srgbClr val="FF0000"/>
                                    </a:solidFill>
                                    <a:effectLst/>
                                    <a:latin typeface="Cambria Math" panose="02040503050406030204" pitchFamily="18" charset="0"/>
                                    <a:ea typeface="Cambria Math" panose="02040503050406030204" pitchFamily="18" charset="0"/>
                                    <a:cs typeface="Cambria Math" panose="02040503050406030204" pitchFamily="18" charset="0"/>
                                  </a:rPr>
                                  <m:t>0.15</m:t>
                                </m:r>
                              </m:e>
                              <m:e>
                                <m:r>
                                  <a:rPr lang="en-IN" sz="3200" i="1" smtClean="0">
                                    <a:solidFill>
                                      <a:srgbClr val="00B050"/>
                                    </a:solidFill>
                                    <a:effectLst/>
                                    <a:latin typeface="Cambria Math" panose="02040503050406030204" pitchFamily="18" charset="0"/>
                                    <a:ea typeface="Cambria Math" panose="02040503050406030204" pitchFamily="18" charset="0"/>
                                    <a:cs typeface="Cambria Math" panose="02040503050406030204" pitchFamily="18" charset="0"/>
                                  </a:rPr>
                                  <m:t>−0.59</m:t>
                                </m:r>
                              </m:e>
                              <m:e>
                                <m:r>
                                  <a:rPr lang="en-IN" sz="3200" i="1">
                                    <a:effectLst/>
                                    <a:latin typeface="Cambria Math" panose="02040503050406030204" pitchFamily="18" charset="0"/>
                                    <a:ea typeface="Cambria Math" panose="02040503050406030204" pitchFamily="18" charset="0"/>
                                    <a:cs typeface="Cambria Math" panose="02040503050406030204" pitchFamily="18" charset="0"/>
                                  </a:rPr>
                                  <m:t>0.65</m:t>
                                </m:r>
                              </m:e>
                            </m:mr>
                            <m:mr>
                              <m:e>
                                <m:r>
                                  <a:rPr lang="en-IN" sz="3200" i="1" smtClean="0">
                                    <a:solidFill>
                                      <a:srgbClr val="FF0000"/>
                                    </a:solidFill>
                                    <a:effectLst/>
                                    <a:latin typeface="Cambria Math" panose="02040503050406030204" pitchFamily="18" charset="0"/>
                                    <a:ea typeface="Cambria Math" panose="02040503050406030204" pitchFamily="18" charset="0"/>
                                    <a:cs typeface="Cambria Math" panose="02040503050406030204" pitchFamily="18" charset="0"/>
                                  </a:rPr>
                                  <m:t>0.07</m:t>
                                </m:r>
                              </m:e>
                              <m:e>
                                <m:r>
                                  <a:rPr lang="en-IN" sz="3200" i="1" smtClean="0">
                                    <a:solidFill>
                                      <a:srgbClr val="00B050"/>
                                    </a:solidFill>
                                    <a:effectLst/>
                                    <a:latin typeface="Cambria Math" panose="02040503050406030204" pitchFamily="18" charset="0"/>
                                    <a:ea typeface="Cambria Math" panose="02040503050406030204" pitchFamily="18" charset="0"/>
                                    <a:cs typeface="Cambria Math" panose="02040503050406030204" pitchFamily="18" charset="0"/>
                                  </a:rPr>
                                  <m:t>−0.73</m:t>
                                </m:r>
                              </m:e>
                              <m:e>
                                <m:r>
                                  <a:rPr lang="en-IN" sz="3200" i="1">
                                    <a:effectLst/>
                                    <a:latin typeface="Cambria Math" panose="02040503050406030204" pitchFamily="18" charset="0"/>
                                    <a:ea typeface="Cambria Math" panose="02040503050406030204" pitchFamily="18" charset="0"/>
                                    <a:cs typeface="Cambria Math" panose="02040503050406030204" pitchFamily="18" charset="0"/>
                                  </a:rPr>
                                  <m:t>−0.67</m:t>
                                </m:r>
                              </m:e>
                            </m:mr>
                            <m:mr>
                              <m:e>
                                <m:r>
                                  <a:rPr lang="en-IN" sz="3200" i="1" smtClean="0">
                                    <a:solidFill>
                                      <a:srgbClr val="FF0000"/>
                                    </a:solidFill>
                                    <a:effectLst/>
                                    <a:latin typeface="Cambria Math" panose="02040503050406030204" pitchFamily="18" charset="0"/>
                                    <a:ea typeface="Cambria Math" panose="02040503050406030204" pitchFamily="18" charset="0"/>
                                    <a:cs typeface="Cambria Math" panose="02040503050406030204" pitchFamily="18" charset="0"/>
                                  </a:rPr>
                                  <m:t>0.07</m:t>
                                </m:r>
                              </m:e>
                              <m:e>
                                <m:r>
                                  <a:rPr lang="en-IN" sz="3200" i="1" smtClean="0">
                                    <a:solidFill>
                                      <a:srgbClr val="00B050"/>
                                    </a:solidFill>
                                    <a:effectLst/>
                                    <a:latin typeface="Cambria Math" panose="02040503050406030204" pitchFamily="18" charset="0"/>
                                    <a:ea typeface="Cambria Math" panose="02040503050406030204" pitchFamily="18" charset="0"/>
                                    <a:cs typeface="Cambria Math" panose="02040503050406030204" pitchFamily="18" charset="0"/>
                                  </a:rPr>
                                  <m:t>−0.29</m:t>
                                </m:r>
                              </m:e>
                              <m:e>
                                <m:r>
                                  <a:rPr lang="en-IN" sz="3200" i="1">
                                    <a:effectLst/>
                                    <a:latin typeface="Cambria Math" panose="02040503050406030204" pitchFamily="18" charset="0"/>
                                    <a:ea typeface="Cambria Math" panose="02040503050406030204" pitchFamily="18" charset="0"/>
                                    <a:cs typeface="Cambria Math" panose="02040503050406030204" pitchFamily="18" charset="0"/>
                                  </a:rPr>
                                  <m:t>0.32</m:t>
                                </m:r>
                              </m:e>
                            </m:mr>
                          </m:m>
                        </m:e>
                      </m:d>
                      <m:d>
                        <m:dPr>
                          <m:begChr m:val="["/>
                          <m:endChr m:val="]"/>
                          <m:ctrlPr>
                            <a:rPr lang="en-IN" sz="3200" i="1">
                              <a:effectLst/>
                              <a:latin typeface="Cambria Math" panose="02040503050406030204" pitchFamily="18" charset="0"/>
                              <a:ea typeface="Times New Roman" panose="02020603050405020304" pitchFamily="18" charset="0"/>
                              <a:cs typeface="Times New Roman" panose="02020603050405020304" pitchFamily="18" charset="0"/>
                            </a:rPr>
                          </m:ctrlPr>
                        </m:dPr>
                        <m:e>
                          <m:m>
                            <m:mPr>
                              <m:mcs>
                                <m:mc>
                                  <m:mcPr>
                                    <m:count m:val="3"/>
                                    <m:mcJc m:val="center"/>
                                  </m:mcPr>
                                </m:mc>
                              </m:mcs>
                              <m:ctrlPr>
                                <a:rPr lang="en-IN" sz="3200" i="1">
                                  <a:effectLst/>
                                  <a:latin typeface="Cambria Math" panose="02040503050406030204" pitchFamily="18" charset="0"/>
                                  <a:ea typeface="Times New Roman" panose="02020603050405020304" pitchFamily="18" charset="0"/>
                                  <a:cs typeface="Times New Roman" panose="02020603050405020304" pitchFamily="18" charset="0"/>
                                </a:rPr>
                              </m:ctrlPr>
                            </m:mPr>
                            <m:mr>
                              <m:e>
                                <m:r>
                                  <a:rPr lang="en-IN" sz="3200" i="1" smtClean="0">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12.4</m:t>
                                </m:r>
                              </m:e>
                              <m:e>
                                <m:r>
                                  <a:rPr lang="en-IN" sz="3200" i="1">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IN" sz="3200" i="1">
                                    <a:effectLst/>
                                    <a:latin typeface="Cambria Math" panose="02040503050406030204" pitchFamily="18" charset="0"/>
                                    <a:ea typeface="Times New Roman" panose="02020603050405020304" pitchFamily="18" charset="0"/>
                                    <a:cs typeface="Times New Roman" panose="02020603050405020304" pitchFamily="18" charset="0"/>
                                  </a:rPr>
                                  <m:t>0</m:t>
                                </m:r>
                              </m:e>
                            </m:mr>
                            <m:mr>
                              <m:e>
                                <m:r>
                                  <a:rPr lang="en-IN" sz="3200" i="1">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IN" sz="3200" i="1" smtClean="0">
                                    <a:solidFill>
                                      <a:srgbClr val="00B050"/>
                                    </a:solidFill>
                                    <a:effectLst/>
                                    <a:latin typeface="Cambria Math" panose="02040503050406030204" pitchFamily="18" charset="0"/>
                                    <a:ea typeface="Times New Roman" panose="02020603050405020304" pitchFamily="18" charset="0"/>
                                    <a:cs typeface="Times New Roman" panose="02020603050405020304" pitchFamily="18" charset="0"/>
                                  </a:rPr>
                                  <m:t>9.5</m:t>
                                </m:r>
                              </m:e>
                              <m:e>
                                <m:r>
                                  <a:rPr lang="en-IN" sz="3200" i="1">
                                    <a:effectLst/>
                                    <a:latin typeface="Cambria Math" panose="02040503050406030204" pitchFamily="18" charset="0"/>
                                    <a:ea typeface="Times New Roman" panose="02020603050405020304" pitchFamily="18" charset="0"/>
                                    <a:cs typeface="Times New Roman" panose="02020603050405020304" pitchFamily="18" charset="0"/>
                                  </a:rPr>
                                  <m:t>0</m:t>
                                </m:r>
                              </m:e>
                            </m:mr>
                            <m:mr>
                              <m:e>
                                <m:r>
                                  <a:rPr lang="en-IN" sz="3200" i="1">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IN" sz="3200" i="1">
                                    <a:effectLst/>
                                    <a:latin typeface="Cambria Math" panose="02040503050406030204" pitchFamily="18" charset="0"/>
                                    <a:ea typeface="Times New Roman" panose="02020603050405020304" pitchFamily="18" charset="0"/>
                                    <a:cs typeface="Times New Roman" panose="02020603050405020304" pitchFamily="18" charset="0"/>
                                  </a:rPr>
                                  <m:t>0</m:t>
                                </m:r>
                              </m:e>
                              <m:e>
                                <m:r>
                                  <a:rPr lang="en-IN" sz="3200" i="1">
                                    <a:effectLst/>
                                    <a:latin typeface="Cambria Math" panose="02040503050406030204" pitchFamily="18" charset="0"/>
                                    <a:ea typeface="Times New Roman" panose="02020603050405020304" pitchFamily="18" charset="0"/>
                                    <a:cs typeface="Times New Roman" panose="02020603050405020304" pitchFamily="18" charset="0"/>
                                  </a:rPr>
                                  <m:t>1.3</m:t>
                                </m:r>
                              </m:e>
                            </m:mr>
                          </m:m>
                        </m:e>
                      </m:d>
                      <m:d>
                        <m:dPr>
                          <m:begChr m:val="["/>
                          <m:endChr m:val="]"/>
                          <m:ctrlPr>
                            <a:rPr lang="en-IN" sz="3200" i="1">
                              <a:effectLst/>
                              <a:latin typeface="Cambria Math" panose="02040503050406030204" pitchFamily="18" charset="0"/>
                              <a:ea typeface="Times New Roman" panose="02020603050405020304" pitchFamily="18" charset="0"/>
                              <a:cs typeface="Times New Roman" panose="02020603050405020304" pitchFamily="18" charset="0"/>
                            </a:rPr>
                          </m:ctrlPr>
                        </m:dPr>
                        <m:e>
                          <m:m>
                            <m:mPr>
                              <m:mcs>
                                <m:mc>
                                  <m:mcPr>
                                    <m:count m:val="5"/>
                                    <m:mcJc m:val="center"/>
                                  </m:mcPr>
                                </m:mc>
                              </m:mcs>
                              <m:ctrlPr>
                                <a:rPr lang="en-IN" sz="3200" i="1">
                                  <a:effectLst/>
                                  <a:latin typeface="Cambria Math" panose="02040503050406030204" pitchFamily="18" charset="0"/>
                                  <a:ea typeface="Times New Roman" panose="02020603050405020304" pitchFamily="18" charset="0"/>
                                  <a:cs typeface="Times New Roman" panose="02020603050405020304" pitchFamily="18" charset="0"/>
                                </a:rPr>
                              </m:ctrlPr>
                            </m:mPr>
                            <m:mr>
                              <m:e>
                                <m:r>
                                  <a:rPr lang="en-IN" sz="3200" i="1" smtClean="0">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0.56</m:t>
                                </m:r>
                              </m:e>
                              <m:e>
                                <m:r>
                                  <a:rPr lang="en-IN" sz="3200" i="1" smtClean="0">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0.59</m:t>
                                </m:r>
                              </m:e>
                              <m:e>
                                <m:r>
                                  <a:rPr lang="en-IN" sz="3200" i="1" smtClean="0">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0.56</m:t>
                                </m:r>
                              </m:e>
                              <m:e>
                                <m:r>
                                  <a:rPr lang="en-IN" sz="3200" i="1" smtClean="0">
                                    <a:solidFill>
                                      <a:srgbClr val="FF0000"/>
                                    </a:solidFill>
                                    <a:effectLst/>
                                    <a:latin typeface="Cambria Math" panose="02040503050406030204" pitchFamily="18" charset="0"/>
                                    <a:ea typeface="Cambria Math" panose="02040503050406030204" pitchFamily="18" charset="0"/>
                                    <a:cs typeface="Cambria Math" panose="02040503050406030204" pitchFamily="18" charset="0"/>
                                  </a:rPr>
                                  <m:t>0.09</m:t>
                                </m:r>
                              </m:e>
                              <m:e>
                                <m:r>
                                  <a:rPr lang="en-IN" sz="3200" i="1" smtClean="0">
                                    <a:solidFill>
                                      <a:srgbClr val="FF0000"/>
                                    </a:solidFill>
                                    <a:effectLst/>
                                    <a:latin typeface="Cambria Math" panose="02040503050406030204" pitchFamily="18" charset="0"/>
                                    <a:ea typeface="Cambria Math" panose="02040503050406030204" pitchFamily="18" charset="0"/>
                                    <a:cs typeface="Cambria Math" panose="02040503050406030204" pitchFamily="18" charset="0"/>
                                  </a:rPr>
                                  <m:t>0.09</m:t>
                                </m:r>
                              </m:e>
                            </m:mr>
                            <m:mr>
                              <m:e>
                                <m:r>
                                  <a:rPr lang="en-IN" sz="3200" i="1" smtClean="0">
                                    <a:solidFill>
                                      <a:srgbClr val="00B050"/>
                                    </a:solidFill>
                                    <a:effectLst/>
                                    <a:latin typeface="Cambria Math" panose="02040503050406030204" pitchFamily="18" charset="0"/>
                                    <a:ea typeface="Times New Roman" panose="02020603050405020304" pitchFamily="18" charset="0"/>
                                    <a:cs typeface="Times New Roman" panose="02020603050405020304" pitchFamily="18" charset="0"/>
                                  </a:rPr>
                                  <m:t>0.12</m:t>
                                </m:r>
                              </m:e>
                              <m:e>
                                <m:r>
                                  <a:rPr lang="en-IN" sz="3200" i="1" smtClean="0">
                                    <a:solidFill>
                                      <a:srgbClr val="00B050"/>
                                    </a:solidFill>
                                    <a:effectLst/>
                                    <a:latin typeface="Cambria Math" panose="02040503050406030204" pitchFamily="18" charset="0"/>
                                    <a:ea typeface="Times New Roman" panose="02020603050405020304" pitchFamily="18" charset="0"/>
                                    <a:cs typeface="Times New Roman" panose="02020603050405020304" pitchFamily="18" charset="0"/>
                                  </a:rPr>
                                  <m:t>−0.02</m:t>
                                </m:r>
                              </m:e>
                              <m:e>
                                <m:r>
                                  <a:rPr lang="en-IN" sz="3200" i="1" smtClean="0">
                                    <a:solidFill>
                                      <a:srgbClr val="00B050"/>
                                    </a:solidFill>
                                    <a:effectLst/>
                                    <a:latin typeface="Cambria Math" panose="02040503050406030204" pitchFamily="18" charset="0"/>
                                    <a:ea typeface="Times New Roman" panose="02020603050405020304" pitchFamily="18" charset="0"/>
                                    <a:cs typeface="Times New Roman" panose="02020603050405020304" pitchFamily="18" charset="0"/>
                                  </a:rPr>
                                  <m:t>0.12</m:t>
                                </m:r>
                              </m:e>
                              <m:e>
                                <m:r>
                                  <a:rPr lang="en-IN" sz="3200" i="1" smtClean="0">
                                    <a:solidFill>
                                      <a:srgbClr val="00B050"/>
                                    </a:solidFill>
                                    <a:effectLst/>
                                    <a:latin typeface="Cambria Math" panose="02040503050406030204" pitchFamily="18" charset="0"/>
                                    <a:ea typeface="Cambria Math" panose="02040503050406030204" pitchFamily="18" charset="0"/>
                                    <a:cs typeface="Cambria Math" panose="02040503050406030204" pitchFamily="18" charset="0"/>
                                  </a:rPr>
                                  <m:t>−0.69</m:t>
                                </m:r>
                              </m:e>
                              <m:e>
                                <m:r>
                                  <a:rPr lang="en-IN" sz="3200" i="1" smtClean="0">
                                    <a:solidFill>
                                      <a:srgbClr val="00B050"/>
                                    </a:solidFill>
                                    <a:effectLst/>
                                    <a:latin typeface="Cambria Math" panose="02040503050406030204" pitchFamily="18" charset="0"/>
                                    <a:ea typeface="Cambria Math" panose="02040503050406030204" pitchFamily="18" charset="0"/>
                                    <a:cs typeface="Cambria Math" panose="02040503050406030204" pitchFamily="18" charset="0"/>
                                  </a:rPr>
                                  <m:t>−0.69</m:t>
                                </m:r>
                              </m:e>
                            </m:mr>
                            <m:mr>
                              <m:e>
                                <m:r>
                                  <a:rPr lang="en-IN" sz="3200" i="1">
                                    <a:effectLst/>
                                    <a:latin typeface="Cambria Math" panose="02040503050406030204" pitchFamily="18" charset="0"/>
                                    <a:ea typeface="Times New Roman" panose="02020603050405020304" pitchFamily="18" charset="0"/>
                                    <a:cs typeface="Times New Roman" panose="02020603050405020304" pitchFamily="18" charset="0"/>
                                  </a:rPr>
                                  <m:t>0.40</m:t>
                                </m:r>
                              </m:e>
                              <m:e>
                                <m:r>
                                  <a:rPr lang="en-IN" sz="3200" i="1">
                                    <a:effectLst/>
                                    <a:latin typeface="Cambria Math" panose="02040503050406030204" pitchFamily="18" charset="0"/>
                                    <a:ea typeface="Times New Roman" panose="02020603050405020304" pitchFamily="18" charset="0"/>
                                    <a:cs typeface="Times New Roman" panose="02020603050405020304" pitchFamily="18" charset="0"/>
                                  </a:rPr>
                                  <m:t>−0.80</m:t>
                                </m:r>
                              </m:e>
                              <m:e>
                                <m:r>
                                  <a:rPr lang="en-IN" sz="3200" i="1">
                                    <a:effectLst/>
                                    <a:latin typeface="Cambria Math" panose="02040503050406030204" pitchFamily="18" charset="0"/>
                                    <a:ea typeface="Times New Roman" panose="02020603050405020304" pitchFamily="18" charset="0"/>
                                    <a:cs typeface="Times New Roman" panose="02020603050405020304" pitchFamily="18" charset="0"/>
                                  </a:rPr>
                                  <m:t>0.40</m:t>
                                </m:r>
                              </m:e>
                              <m:e>
                                <m:r>
                                  <a:rPr lang="en-IN" sz="3200" i="1">
                                    <a:effectLst/>
                                    <a:latin typeface="Cambria Math" panose="02040503050406030204" pitchFamily="18" charset="0"/>
                                    <a:ea typeface="Cambria Math" panose="02040503050406030204" pitchFamily="18" charset="0"/>
                                    <a:cs typeface="Cambria Math" panose="02040503050406030204" pitchFamily="18" charset="0"/>
                                  </a:rPr>
                                  <m:t>0.09</m:t>
                                </m:r>
                              </m:e>
                              <m:e>
                                <m:r>
                                  <a:rPr lang="en-IN" sz="3200" i="1">
                                    <a:effectLst/>
                                    <a:latin typeface="Cambria Math" panose="02040503050406030204" pitchFamily="18" charset="0"/>
                                    <a:ea typeface="Cambria Math" panose="02040503050406030204" pitchFamily="18" charset="0"/>
                                    <a:cs typeface="Cambria Math" panose="02040503050406030204" pitchFamily="18" charset="0"/>
                                  </a:rPr>
                                  <m:t>0.09</m:t>
                                </m:r>
                              </m:e>
                            </m:mr>
                          </m:m>
                        </m:e>
                      </m:d>
                    </m:oMath>
                  </m:oMathPara>
                </a14:m>
                <a:endParaRPr lang="en-IN" sz="3200" dirty="0"/>
              </a:p>
            </p:txBody>
          </p:sp>
        </mc:Choice>
        <mc:Fallback xmlns="">
          <p:sp>
            <p:nvSpPr>
              <p:cNvPr id="3" name="Content Placeholder 2">
                <a:extLst>
                  <a:ext uri="{FF2B5EF4-FFF2-40B4-BE49-F238E27FC236}">
                    <a16:creationId xmlns:a16="http://schemas.microsoft.com/office/drawing/2014/main" id="{FE20EFCB-ED36-49CC-9D98-A518B0CD4C76}"/>
                  </a:ext>
                </a:extLst>
              </p:cNvPr>
              <p:cNvSpPr>
                <a:spLocks noGrp="1" noRot="1" noChangeAspect="1" noMove="1" noResize="1" noEditPoints="1" noAdjustHandles="1" noChangeArrowheads="1" noChangeShapeType="1" noTextEdit="1"/>
              </p:cNvSpPr>
              <p:nvPr>
                <p:ph idx="1"/>
              </p:nvPr>
            </p:nvSpPr>
            <p:spPr>
              <a:xfrm>
                <a:off x="304800" y="304800"/>
                <a:ext cx="8382000" cy="5943600"/>
              </a:xfrm>
              <a:blipFill>
                <a:blip r:embed="rId2"/>
                <a:stretch>
                  <a:fillRect l="-1309"/>
                </a:stretch>
              </a:blipFill>
            </p:spPr>
            <p:txBody>
              <a:bodyPr/>
              <a:lstStyle/>
              <a:p>
                <a:r>
                  <a:rPr lang="en-IN">
                    <a:noFill/>
                  </a:rPr>
                  <a:t> </a:t>
                </a:r>
              </a:p>
            </p:txBody>
          </p:sp>
        </mc:Fallback>
      </mc:AlternateContent>
      <p:sp>
        <p:nvSpPr>
          <p:cNvPr id="2" name="Date Placeholder 1">
            <a:extLst>
              <a:ext uri="{FF2B5EF4-FFF2-40B4-BE49-F238E27FC236}">
                <a16:creationId xmlns:a16="http://schemas.microsoft.com/office/drawing/2014/main" id="{73684AEB-D44E-4711-9F6F-3E40E569F6E3}"/>
              </a:ext>
            </a:extLst>
          </p:cNvPr>
          <p:cNvSpPr>
            <a:spLocks noGrp="1"/>
          </p:cNvSpPr>
          <p:nvPr>
            <p:ph type="dt" sz="half" idx="10"/>
          </p:nvPr>
        </p:nvSpPr>
        <p:spPr/>
        <p:txBody>
          <a:bodyPr/>
          <a:lstStyle/>
          <a:p>
            <a:fld id="{35971326-C9BF-4579-AA59-F7CEF3431B3E}" type="datetime1">
              <a:rPr lang="en-US" smtClean="0"/>
              <a:t>6/21/2023</a:t>
            </a:fld>
            <a:endParaRPr lang="en-US"/>
          </a:p>
        </p:txBody>
      </p:sp>
      <p:sp>
        <p:nvSpPr>
          <p:cNvPr id="4" name="Footer Placeholder 3">
            <a:extLst>
              <a:ext uri="{FF2B5EF4-FFF2-40B4-BE49-F238E27FC236}">
                <a16:creationId xmlns:a16="http://schemas.microsoft.com/office/drawing/2014/main" id="{9B9059F4-6877-4E57-9141-35D967477633}"/>
              </a:ext>
            </a:extLst>
          </p:cNvPr>
          <p:cNvSpPr>
            <a:spLocks noGrp="1"/>
          </p:cNvSpPr>
          <p:nvPr>
            <p:ph type="ftr" sz="quarter" idx="11"/>
          </p:nvPr>
        </p:nvSpPr>
        <p:spPr/>
        <p:txBody>
          <a:bodyPr/>
          <a:lstStyle/>
          <a:p>
            <a:r>
              <a:rPr lang="en-US"/>
              <a:t>Singular Value Decomposition - Data Compression</a:t>
            </a:r>
          </a:p>
        </p:txBody>
      </p:sp>
      <p:sp>
        <p:nvSpPr>
          <p:cNvPr id="5" name="Slide Number Placeholder 4">
            <a:extLst>
              <a:ext uri="{FF2B5EF4-FFF2-40B4-BE49-F238E27FC236}">
                <a16:creationId xmlns:a16="http://schemas.microsoft.com/office/drawing/2014/main" id="{0AEA1214-B6AA-4346-9209-24465762AED5}"/>
              </a:ext>
            </a:extLst>
          </p:cNvPr>
          <p:cNvSpPr>
            <a:spLocks noGrp="1"/>
          </p:cNvSpPr>
          <p:nvPr>
            <p:ph type="sldNum" sz="quarter" idx="12"/>
          </p:nvPr>
        </p:nvSpPr>
        <p:spPr/>
        <p:txBody>
          <a:bodyPr/>
          <a:lstStyle/>
          <a:p>
            <a:fld id="{8BF3E370-2789-49B6-846F-918204C80FE0}" type="slidenum">
              <a:rPr lang="en-US" smtClean="0"/>
              <a:t>21</a:t>
            </a:fld>
            <a:endParaRPr lang="en-US"/>
          </a:p>
        </p:txBody>
      </p:sp>
    </p:spTree>
    <p:extLst>
      <p:ext uri="{BB962C8B-B14F-4D97-AF65-F5344CB8AC3E}">
        <p14:creationId xmlns:p14="http://schemas.microsoft.com/office/powerpoint/2010/main" val="38704743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71F3C-2C85-4AC5-8292-14C64506F2D2}"/>
              </a:ext>
            </a:extLst>
          </p:cNvPr>
          <p:cNvSpPr>
            <a:spLocks noGrp="1"/>
          </p:cNvSpPr>
          <p:nvPr>
            <p:ph type="title"/>
          </p:nvPr>
        </p:nvSpPr>
        <p:spPr/>
        <p:txBody>
          <a:bodyPr/>
          <a:lstStyle/>
          <a:p>
            <a:r>
              <a:rPr lang="en-IN" dirty="0"/>
              <a:t>Converting a Image into Pixel Form</a:t>
            </a:r>
          </a:p>
        </p:txBody>
      </p:sp>
      <p:sp>
        <p:nvSpPr>
          <p:cNvPr id="3" name="Content Placeholder 2"/>
          <p:cNvSpPr>
            <a:spLocks noGrp="1"/>
          </p:cNvSpPr>
          <p:nvPr>
            <p:ph idx="4294967295"/>
          </p:nvPr>
        </p:nvSpPr>
        <p:spPr>
          <a:xfrm>
            <a:off x="609600" y="1676400"/>
            <a:ext cx="7696200" cy="4495800"/>
          </a:xfrm>
        </p:spPr>
        <p:txBody>
          <a:bodyPr>
            <a:normAutofit fontScale="77500" lnSpcReduction="20000"/>
          </a:bodyPr>
          <a:lstStyle/>
          <a:p>
            <a:pPr algn="just">
              <a:lnSpc>
                <a:spcPct val="150000"/>
              </a:lnSpc>
            </a:pPr>
            <a:r>
              <a:rPr lang="en-US" dirty="0"/>
              <a:t>A black and white ‘cameraman’ photograph is scanned as a rectangular array of pixels and then stored as a matrix ‘</a:t>
            </a:r>
            <a:r>
              <a:rPr lang="en-US" dirty="0" err="1"/>
              <a:t>img</a:t>
            </a:r>
            <a:r>
              <a:rPr lang="en-US" dirty="0"/>
              <a:t>’ by assigning each pixel a numerical value in accordance with its gray level.</a:t>
            </a:r>
          </a:p>
          <a:p>
            <a:pPr algn="just">
              <a:lnSpc>
                <a:spcPct val="150000"/>
              </a:lnSpc>
            </a:pPr>
            <a:r>
              <a:rPr lang="en-US" dirty="0"/>
              <a:t>The entries in the matrix would be integers between 0 and 255.</a:t>
            </a:r>
          </a:p>
          <a:p>
            <a:pPr algn="just">
              <a:lnSpc>
                <a:spcPct val="150000"/>
              </a:lnSpc>
            </a:pPr>
            <a:r>
              <a:rPr lang="en-US" dirty="0"/>
              <a:t>Consider the size of the matrix ‘</a:t>
            </a:r>
            <a:r>
              <a:rPr lang="en-US" dirty="0" err="1"/>
              <a:t>img</a:t>
            </a:r>
            <a:r>
              <a:rPr lang="en-US" dirty="0"/>
              <a:t>’ is 256 X 256, then it will take 65,536 mega pixels to store the image.</a:t>
            </a:r>
          </a:p>
        </p:txBody>
      </p:sp>
      <p:sp>
        <p:nvSpPr>
          <p:cNvPr id="4" name="Date Placeholder 3">
            <a:extLst>
              <a:ext uri="{FF2B5EF4-FFF2-40B4-BE49-F238E27FC236}">
                <a16:creationId xmlns:a16="http://schemas.microsoft.com/office/drawing/2014/main" id="{618CD96F-DD84-4B39-8DAC-80915E2387CF}"/>
              </a:ext>
            </a:extLst>
          </p:cNvPr>
          <p:cNvSpPr>
            <a:spLocks noGrp="1"/>
          </p:cNvSpPr>
          <p:nvPr>
            <p:ph type="dt" sz="half" idx="10"/>
          </p:nvPr>
        </p:nvSpPr>
        <p:spPr/>
        <p:txBody>
          <a:bodyPr/>
          <a:lstStyle/>
          <a:p>
            <a:fld id="{4CABBD58-84C8-471D-A663-D26D7F350289}" type="datetime1">
              <a:rPr lang="en-US" smtClean="0"/>
              <a:t>6/21/2023</a:t>
            </a:fld>
            <a:endParaRPr lang="en-US"/>
          </a:p>
        </p:txBody>
      </p:sp>
      <p:sp>
        <p:nvSpPr>
          <p:cNvPr id="5" name="Footer Placeholder 4">
            <a:extLst>
              <a:ext uri="{FF2B5EF4-FFF2-40B4-BE49-F238E27FC236}">
                <a16:creationId xmlns:a16="http://schemas.microsoft.com/office/drawing/2014/main" id="{EF6EB604-28AB-44BC-B6D6-8DF6F58F5D79}"/>
              </a:ext>
            </a:extLst>
          </p:cNvPr>
          <p:cNvSpPr>
            <a:spLocks noGrp="1"/>
          </p:cNvSpPr>
          <p:nvPr>
            <p:ph type="ftr" sz="quarter" idx="11"/>
          </p:nvPr>
        </p:nvSpPr>
        <p:spPr/>
        <p:txBody>
          <a:bodyPr/>
          <a:lstStyle/>
          <a:p>
            <a:r>
              <a:rPr lang="en-US"/>
              <a:t>Singular Value Decomposition - Data Compression</a:t>
            </a:r>
          </a:p>
        </p:txBody>
      </p:sp>
      <p:sp>
        <p:nvSpPr>
          <p:cNvPr id="6" name="Slide Number Placeholder 5">
            <a:extLst>
              <a:ext uri="{FF2B5EF4-FFF2-40B4-BE49-F238E27FC236}">
                <a16:creationId xmlns:a16="http://schemas.microsoft.com/office/drawing/2014/main" id="{4E056D48-39A2-4FEB-B163-572F9CEA2747}"/>
              </a:ext>
            </a:extLst>
          </p:cNvPr>
          <p:cNvSpPr>
            <a:spLocks noGrp="1"/>
          </p:cNvSpPr>
          <p:nvPr>
            <p:ph type="sldNum" sz="quarter" idx="12"/>
          </p:nvPr>
        </p:nvSpPr>
        <p:spPr/>
        <p:txBody>
          <a:bodyPr/>
          <a:lstStyle/>
          <a:p>
            <a:fld id="{8BF3E370-2789-49B6-846F-918204C80FE0}" type="slidenum">
              <a:rPr lang="en-US" smtClean="0"/>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65044-E606-42C7-A55A-C827B010FD5C}"/>
              </a:ext>
            </a:extLst>
          </p:cNvPr>
          <p:cNvSpPr>
            <a:spLocks noGrp="1"/>
          </p:cNvSpPr>
          <p:nvPr>
            <p:ph type="title"/>
          </p:nvPr>
        </p:nvSpPr>
        <p:spPr/>
        <p:txBody>
          <a:bodyPr/>
          <a:lstStyle/>
          <a:p>
            <a:r>
              <a:rPr lang="en-US" dirty="0"/>
              <a:t>Original Image</a:t>
            </a:r>
            <a:endParaRPr lang="en-IN" dirty="0"/>
          </a:p>
        </p:txBody>
      </p:sp>
      <p:pic>
        <p:nvPicPr>
          <p:cNvPr id="4" name="Content Placeholder 3"/>
          <p:cNvPicPr>
            <a:picLocks noGrp="1"/>
          </p:cNvPicPr>
          <p:nvPr>
            <p:ph idx="4294967295"/>
          </p:nvPr>
        </p:nvPicPr>
        <p:blipFill>
          <a:blip r:embed="rId2"/>
          <a:srcRect/>
          <a:stretch>
            <a:fillRect/>
          </a:stretch>
        </p:blipFill>
        <p:spPr bwMode="auto">
          <a:xfrm>
            <a:off x="1676400" y="1600200"/>
            <a:ext cx="6400800" cy="4629150"/>
          </a:xfrm>
          <a:prstGeom prst="rect">
            <a:avLst/>
          </a:prstGeom>
          <a:noFill/>
          <a:ln w="9525">
            <a:noFill/>
            <a:miter lim="800000"/>
            <a:headEnd/>
            <a:tailEnd/>
          </a:ln>
        </p:spPr>
      </p:pic>
      <p:sp>
        <p:nvSpPr>
          <p:cNvPr id="3" name="Date Placeholder 2">
            <a:extLst>
              <a:ext uri="{FF2B5EF4-FFF2-40B4-BE49-F238E27FC236}">
                <a16:creationId xmlns:a16="http://schemas.microsoft.com/office/drawing/2014/main" id="{AA38008D-02A8-47C0-98DE-8B8342D5BD72}"/>
              </a:ext>
            </a:extLst>
          </p:cNvPr>
          <p:cNvSpPr>
            <a:spLocks noGrp="1"/>
          </p:cNvSpPr>
          <p:nvPr>
            <p:ph type="dt" sz="half" idx="10"/>
          </p:nvPr>
        </p:nvSpPr>
        <p:spPr/>
        <p:txBody>
          <a:bodyPr/>
          <a:lstStyle/>
          <a:p>
            <a:fld id="{1EC9DE0C-A00F-468E-9D82-695ED3914406}" type="datetime1">
              <a:rPr lang="en-US" smtClean="0"/>
              <a:t>6/21/2023</a:t>
            </a:fld>
            <a:endParaRPr lang="en-US"/>
          </a:p>
        </p:txBody>
      </p:sp>
      <p:sp>
        <p:nvSpPr>
          <p:cNvPr id="5" name="Footer Placeholder 4">
            <a:extLst>
              <a:ext uri="{FF2B5EF4-FFF2-40B4-BE49-F238E27FC236}">
                <a16:creationId xmlns:a16="http://schemas.microsoft.com/office/drawing/2014/main" id="{098F5118-5F97-4583-B18E-0D1C3C9BDC82}"/>
              </a:ext>
            </a:extLst>
          </p:cNvPr>
          <p:cNvSpPr>
            <a:spLocks noGrp="1"/>
          </p:cNvSpPr>
          <p:nvPr>
            <p:ph type="ftr" sz="quarter" idx="11"/>
          </p:nvPr>
        </p:nvSpPr>
        <p:spPr/>
        <p:txBody>
          <a:bodyPr/>
          <a:lstStyle/>
          <a:p>
            <a:r>
              <a:rPr lang="en-US"/>
              <a:t>Singular Value Decomposition - Data Compression</a:t>
            </a:r>
          </a:p>
        </p:txBody>
      </p:sp>
      <p:sp>
        <p:nvSpPr>
          <p:cNvPr id="6" name="Slide Number Placeholder 5">
            <a:extLst>
              <a:ext uri="{FF2B5EF4-FFF2-40B4-BE49-F238E27FC236}">
                <a16:creationId xmlns:a16="http://schemas.microsoft.com/office/drawing/2014/main" id="{83DC5025-77A2-4462-B1C4-44D1BFFD9494}"/>
              </a:ext>
            </a:extLst>
          </p:cNvPr>
          <p:cNvSpPr>
            <a:spLocks noGrp="1"/>
          </p:cNvSpPr>
          <p:nvPr>
            <p:ph type="sldNum" sz="quarter" idx="12"/>
          </p:nvPr>
        </p:nvSpPr>
        <p:spPr/>
        <p:txBody>
          <a:bodyPr/>
          <a:lstStyle/>
          <a:p>
            <a:fld id="{8BF3E370-2789-49B6-846F-918204C80FE0}" type="slidenum">
              <a:rPr lang="en-US" smtClean="0"/>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5F719-396B-41E9-86CE-A1BCBC46D6D6}"/>
              </a:ext>
            </a:extLst>
          </p:cNvPr>
          <p:cNvSpPr>
            <a:spLocks noGrp="1"/>
          </p:cNvSpPr>
          <p:nvPr>
            <p:ph type="title"/>
          </p:nvPr>
        </p:nvSpPr>
        <p:spPr/>
        <p:txBody>
          <a:bodyPr/>
          <a:lstStyle/>
          <a:p>
            <a:r>
              <a:rPr lang="en-US" dirty="0"/>
              <a:t>Pixel Values</a:t>
            </a:r>
            <a:endParaRPr lang="en-IN" dirty="0"/>
          </a:p>
        </p:txBody>
      </p:sp>
      <p:pic>
        <p:nvPicPr>
          <p:cNvPr id="4" name="Content Placeholder 3"/>
          <p:cNvPicPr>
            <a:picLocks noGrp="1"/>
          </p:cNvPicPr>
          <p:nvPr>
            <p:ph idx="4294967295"/>
          </p:nvPr>
        </p:nvPicPr>
        <p:blipFill>
          <a:blip r:embed="rId2"/>
          <a:srcRect/>
          <a:stretch>
            <a:fillRect/>
          </a:stretch>
        </p:blipFill>
        <p:spPr bwMode="auto">
          <a:xfrm>
            <a:off x="1371600" y="1600200"/>
            <a:ext cx="6572250" cy="4572000"/>
          </a:xfrm>
          <a:prstGeom prst="rect">
            <a:avLst/>
          </a:prstGeom>
          <a:noFill/>
          <a:ln w="9525">
            <a:noFill/>
            <a:miter lim="800000"/>
            <a:headEnd/>
            <a:tailEnd/>
          </a:ln>
        </p:spPr>
      </p:pic>
      <p:sp>
        <p:nvSpPr>
          <p:cNvPr id="3" name="Date Placeholder 2">
            <a:extLst>
              <a:ext uri="{FF2B5EF4-FFF2-40B4-BE49-F238E27FC236}">
                <a16:creationId xmlns:a16="http://schemas.microsoft.com/office/drawing/2014/main" id="{A5D20BD1-55B4-4F15-BA74-710E00C13B31}"/>
              </a:ext>
            </a:extLst>
          </p:cNvPr>
          <p:cNvSpPr>
            <a:spLocks noGrp="1"/>
          </p:cNvSpPr>
          <p:nvPr>
            <p:ph type="dt" sz="half" idx="10"/>
          </p:nvPr>
        </p:nvSpPr>
        <p:spPr/>
        <p:txBody>
          <a:bodyPr/>
          <a:lstStyle/>
          <a:p>
            <a:fld id="{033E4180-23B5-484E-AC46-F68200DB2B22}" type="datetime1">
              <a:rPr lang="en-US" smtClean="0"/>
              <a:t>6/21/2023</a:t>
            </a:fld>
            <a:endParaRPr lang="en-US"/>
          </a:p>
        </p:txBody>
      </p:sp>
      <p:sp>
        <p:nvSpPr>
          <p:cNvPr id="5" name="Footer Placeholder 4">
            <a:extLst>
              <a:ext uri="{FF2B5EF4-FFF2-40B4-BE49-F238E27FC236}">
                <a16:creationId xmlns:a16="http://schemas.microsoft.com/office/drawing/2014/main" id="{D4F19DCF-F7A0-474A-A476-6904BFD86759}"/>
              </a:ext>
            </a:extLst>
          </p:cNvPr>
          <p:cNvSpPr>
            <a:spLocks noGrp="1"/>
          </p:cNvSpPr>
          <p:nvPr>
            <p:ph type="ftr" sz="quarter" idx="11"/>
          </p:nvPr>
        </p:nvSpPr>
        <p:spPr/>
        <p:txBody>
          <a:bodyPr/>
          <a:lstStyle/>
          <a:p>
            <a:r>
              <a:rPr lang="en-US"/>
              <a:t>Singular Value Decomposition - Data Compression</a:t>
            </a:r>
          </a:p>
        </p:txBody>
      </p:sp>
      <p:sp>
        <p:nvSpPr>
          <p:cNvPr id="6" name="Slide Number Placeholder 5">
            <a:extLst>
              <a:ext uri="{FF2B5EF4-FFF2-40B4-BE49-F238E27FC236}">
                <a16:creationId xmlns:a16="http://schemas.microsoft.com/office/drawing/2014/main" id="{0F05463D-7C6B-43FC-802C-F3FEFC41BCE0}"/>
              </a:ext>
            </a:extLst>
          </p:cNvPr>
          <p:cNvSpPr>
            <a:spLocks noGrp="1"/>
          </p:cNvSpPr>
          <p:nvPr>
            <p:ph type="sldNum" sz="quarter" idx="12"/>
          </p:nvPr>
        </p:nvSpPr>
        <p:spPr/>
        <p:txBody>
          <a:bodyPr/>
          <a:lstStyle/>
          <a:p>
            <a:fld id="{8BF3E370-2789-49B6-846F-918204C80FE0}" type="slidenum">
              <a:rPr lang="en-US" smtClean="0"/>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959CD-FC0B-45DA-8EDA-7F20F6459349}"/>
              </a:ext>
            </a:extLst>
          </p:cNvPr>
          <p:cNvSpPr>
            <a:spLocks noGrp="1"/>
          </p:cNvSpPr>
          <p:nvPr>
            <p:ph type="title"/>
          </p:nvPr>
        </p:nvSpPr>
        <p:spPr>
          <a:xfrm>
            <a:off x="441385" y="76200"/>
            <a:ext cx="8229600" cy="1143000"/>
          </a:xfrm>
        </p:spPr>
        <p:txBody>
          <a:bodyPr/>
          <a:lstStyle/>
          <a:p>
            <a:r>
              <a:rPr lang="en-US" dirty="0"/>
              <a:t>Singular Value Decomposition</a:t>
            </a:r>
            <a:endParaRPr lang="en-IN" dirty="0"/>
          </a:p>
        </p:txBody>
      </p:sp>
      <p:pic>
        <p:nvPicPr>
          <p:cNvPr id="4" name="Content Placeholder 3"/>
          <p:cNvPicPr>
            <a:picLocks noGrp="1"/>
          </p:cNvPicPr>
          <p:nvPr>
            <p:ph idx="4294967295"/>
          </p:nvPr>
        </p:nvPicPr>
        <p:blipFill>
          <a:blip r:embed="rId2"/>
          <a:srcRect/>
          <a:stretch>
            <a:fillRect/>
          </a:stretch>
        </p:blipFill>
        <p:spPr bwMode="auto">
          <a:xfrm>
            <a:off x="609600" y="1143000"/>
            <a:ext cx="8077200" cy="5440362"/>
          </a:xfrm>
          <a:prstGeom prst="rect">
            <a:avLst/>
          </a:prstGeom>
          <a:noFill/>
          <a:ln w="9525">
            <a:noFill/>
            <a:miter lim="800000"/>
            <a:headEnd/>
            <a:tailEnd/>
          </a:ln>
        </p:spPr>
      </p:pic>
      <p:sp>
        <p:nvSpPr>
          <p:cNvPr id="3" name="Date Placeholder 2">
            <a:extLst>
              <a:ext uri="{FF2B5EF4-FFF2-40B4-BE49-F238E27FC236}">
                <a16:creationId xmlns:a16="http://schemas.microsoft.com/office/drawing/2014/main" id="{2617531E-4894-4A0C-A529-5EA9D3F154B8}"/>
              </a:ext>
            </a:extLst>
          </p:cNvPr>
          <p:cNvSpPr>
            <a:spLocks noGrp="1"/>
          </p:cNvSpPr>
          <p:nvPr>
            <p:ph type="dt" sz="half" idx="10"/>
          </p:nvPr>
        </p:nvSpPr>
        <p:spPr/>
        <p:txBody>
          <a:bodyPr/>
          <a:lstStyle/>
          <a:p>
            <a:fld id="{F7696A3F-3AFF-43BD-9315-083D80DD070E}" type="datetime1">
              <a:rPr lang="en-US" smtClean="0"/>
              <a:t>6/21/2023</a:t>
            </a:fld>
            <a:endParaRPr lang="en-US"/>
          </a:p>
        </p:txBody>
      </p:sp>
      <p:sp>
        <p:nvSpPr>
          <p:cNvPr id="5" name="Footer Placeholder 4">
            <a:extLst>
              <a:ext uri="{FF2B5EF4-FFF2-40B4-BE49-F238E27FC236}">
                <a16:creationId xmlns:a16="http://schemas.microsoft.com/office/drawing/2014/main" id="{943981BD-518D-432D-849E-B4279ADFDE51}"/>
              </a:ext>
            </a:extLst>
          </p:cNvPr>
          <p:cNvSpPr>
            <a:spLocks noGrp="1"/>
          </p:cNvSpPr>
          <p:nvPr>
            <p:ph type="ftr" sz="quarter" idx="11"/>
          </p:nvPr>
        </p:nvSpPr>
        <p:spPr/>
        <p:txBody>
          <a:bodyPr/>
          <a:lstStyle/>
          <a:p>
            <a:r>
              <a:rPr lang="en-US"/>
              <a:t>Singular Value Decomposition - Data Compression</a:t>
            </a:r>
          </a:p>
        </p:txBody>
      </p:sp>
      <p:sp>
        <p:nvSpPr>
          <p:cNvPr id="6" name="Slide Number Placeholder 5">
            <a:extLst>
              <a:ext uri="{FF2B5EF4-FFF2-40B4-BE49-F238E27FC236}">
                <a16:creationId xmlns:a16="http://schemas.microsoft.com/office/drawing/2014/main" id="{30FA1F7C-0AA2-460C-AE9C-BBF7AC4914BA}"/>
              </a:ext>
            </a:extLst>
          </p:cNvPr>
          <p:cNvSpPr>
            <a:spLocks noGrp="1"/>
          </p:cNvSpPr>
          <p:nvPr>
            <p:ph type="sldNum" sz="quarter" idx="12"/>
          </p:nvPr>
        </p:nvSpPr>
        <p:spPr/>
        <p:txBody>
          <a:bodyPr/>
          <a:lstStyle/>
          <a:p>
            <a:fld id="{8BF3E370-2789-49B6-846F-918204C80FE0}" type="slidenum">
              <a:rPr lang="en-US" smtClean="0"/>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457200"/>
            <a:ext cx="8382000" cy="5791200"/>
          </a:xfrm>
        </p:spPr>
        <p:txBody>
          <a:bodyPr>
            <a:normAutofit fontScale="92500" lnSpcReduction="10000"/>
          </a:bodyPr>
          <a:lstStyle/>
          <a:p>
            <a:pPr algn="just">
              <a:lnSpc>
                <a:spcPct val="150000"/>
              </a:lnSpc>
            </a:pPr>
            <a:r>
              <a:rPr lang="en-US" dirty="0"/>
              <a:t>“Cameraman” image with 256 X 256 pixels takes 65,536 mega pixels to store the image.</a:t>
            </a:r>
          </a:p>
          <a:p>
            <a:pPr algn="just">
              <a:lnSpc>
                <a:spcPct val="150000"/>
              </a:lnSpc>
            </a:pPr>
            <a:r>
              <a:rPr lang="en-US" dirty="0"/>
              <a:t>Using Low-Rank k approximation (Reduced  SVD) with different ranks.</a:t>
            </a:r>
          </a:p>
          <a:p>
            <a:pPr algn="just">
              <a:lnSpc>
                <a:spcPct val="150000"/>
              </a:lnSpc>
              <a:buNone/>
            </a:pPr>
            <a:r>
              <a:rPr lang="en-US" dirty="0"/>
              <a:t>    (</a:t>
            </a:r>
            <a:r>
              <a:rPr lang="en-US" dirty="0" err="1"/>
              <a:t>i</a:t>
            </a:r>
            <a:r>
              <a:rPr lang="en-US" dirty="0"/>
              <a:t>).  Rank(A)  = 1</a:t>
            </a:r>
          </a:p>
          <a:p>
            <a:pPr algn="just">
              <a:lnSpc>
                <a:spcPct val="150000"/>
              </a:lnSpc>
              <a:buNone/>
            </a:pPr>
            <a:r>
              <a:rPr lang="en-US" dirty="0"/>
              <a:t>    (ii). Rank (A) = 2</a:t>
            </a:r>
          </a:p>
          <a:p>
            <a:pPr algn="just">
              <a:lnSpc>
                <a:spcPct val="150000"/>
              </a:lnSpc>
              <a:buNone/>
            </a:pPr>
            <a:r>
              <a:rPr lang="en-US" dirty="0"/>
              <a:t>   (iii). Rank (A) = 50</a:t>
            </a:r>
          </a:p>
          <a:p>
            <a:pPr algn="just">
              <a:lnSpc>
                <a:spcPct val="150000"/>
              </a:lnSpc>
              <a:buNone/>
            </a:pPr>
            <a:r>
              <a:rPr lang="en-US" dirty="0"/>
              <a:t>   (iv). Rank (A) = 80</a:t>
            </a:r>
          </a:p>
        </p:txBody>
      </p:sp>
      <p:sp>
        <p:nvSpPr>
          <p:cNvPr id="2" name="Date Placeholder 1">
            <a:extLst>
              <a:ext uri="{FF2B5EF4-FFF2-40B4-BE49-F238E27FC236}">
                <a16:creationId xmlns:a16="http://schemas.microsoft.com/office/drawing/2014/main" id="{4EB05005-6CC5-4977-B1A3-108F08D0C6B9}"/>
              </a:ext>
            </a:extLst>
          </p:cNvPr>
          <p:cNvSpPr>
            <a:spLocks noGrp="1"/>
          </p:cNvSpPr>
          <p:nvPr>
            <p:ph type="dt" sz="half" idx="10"/>
          </p:nvPr>
        </p:nvSpPr>
        <p:spPr/>
        <p:txBody>
          <a:bodyPr/>
          <a:lstStyle/>
          <a:p>
            <a:fld id="{3A5AB0E6-A612-4D7B-96AB-770D21CFC22F}" type="datetime1">
              <a:rPr lang="en-US" smtClean="0"/>
              <a:t>6/21/2023</a:t>
            </a:fld>
            <a:endParaRPr lang="en-US"/>
          </a:p>
        </p:txBody>
      </p:sp>
      <p:sp>
        <p:nvSpPr>
          <p:cNvPr id="4" name="Footer Placeholder 3">
            <a:extLst>
              <a:ext uri="{FF2B5EF4-FFF2-40B4-BE49-F238E27FC236}">
                <a16:creationId xmlns:a16="http://schemas.microsoft.com/office/drawing/2014/main" id="{662EFAC0-ADFF-498D-BD67-5C11441E42CF}"/>
              </a:ext>
            </a:extLst>
          </p:cNvPr>
          <p:cNvSpPr>
            <a:spLocks noGrp="1"/>
          </p:cNvSpPr>
          <p:nvPr>
            <p:ph type="ftr" sz="quarter" idx="11"/>
          </p:nvPr>
        </p:nvSpPr>
        <p:spPr/>
        <p:txBody>
          <a:bodyPr/>
          <a:lstStyle/>
          <a:p>
            <a:r>
              <a:rPr lang="en-US"/>
              <a:t>Singular Value Decomposition - Data Compression</a:t>
            </a:r>
          </a:p>
        </p:txBody>
      </p:sp>
      <p:sp>
        <p:nvSpPr>
          <p:cNvPr id="5" name="Slide Number Placeholder 4">
            <a:extLst>
              <a:ext uri="{FF2B5EF4-FFF2-40B4-BE49-F238E27FC236}">
                <a16:creationId xmlns:a16="http://schemas.microsoft.com/office/drawing/2014/main" id="{B9F34C9B-425F-446D-9869-B1137AC71ED2}"/>
              </a:ext>
            </a:extLst>
          </p:cNvPr>
          <p:cNvSpPr>
            <a:spLocks noGrp="1"/>
          </p:cNvSpPr>
          <p:nvPr>
            <p:ph type="sldNum" sz="quarter" idx="12"/>
          </p:nvPr>
        </p:nvSpPr>
        <p:spPr/>
        <p:txBody>
          <a:bodyPr/>
          <a:lstStyle/>
          <a:p>
            <a:fld id="{8BF3E370-2789-49B6-846F-918204C80FE0}" type="slidenum">
              <a:rPr lang="en-US" smtClean="0"/>
              <a:t>26</a:t>
            </a:fld>
            <a:endParaRPr lang="en-US"/>
          </a:p>
        </p:txBody>
      </p:sp>
    </p:spTree>
    <p:extLst>
      <p:ext uri="{BB962C8B-B14F-4D97-AF65-F5344CB8AC3E}">
        <p14:creationId xmlns:p14="http://schemas.microsoft.com/office/powerpoint/2010/main" val="6463868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40842-FD56-4BEB-8E1E-11514C308860}"/>
              </a:ext>
            </a:extLst>
          </p:cNvPr>
          <p:cNvSpPr>
            <a:spLocks noGrp="1"/>
          </p:cNvSpPr>
          <p:nvPr>
            <p:ph type="title"/>
          </p:nvPr>
        </p:nvSpPr>
        <p:spPr/>
        <p:txBody>
          <a:bodyPr/>
          <a:lstStyle/>
          <a:p>
            <a:r>
              <a:rPr lang="en-US" dirty="0"/>
              <a:t>Rank(</a:t>
            </a:r>
            <a:r>
              <a:rPr lang="en-US" dirty="0" err="1"/>
              <a:t>img</a:t>
            </a:r>
            <a:r>
              <a:rPr lang="en-US" dirty="0"/>
              <a:t>) = 1,  (k=1)</a:t>
            </a:r>
            <a:endParaRPr lang="en-IN" dirty="0"/>
          </a:p>
        </p:txBody>
      </p:sp>
      <p:pic>
        <p:nvPicPr>
          <p:cNvPr id="4" name="Content Placeholder 3"/>
          <p:cNvPicPr>
            <a:picLocks noGrp="1"/>
          </p:cNvPicPr>
          <p:nvPr>
            <p:ph idx="4294967295"/>
          </p:nvPr>
        </p:nvPicPr>
        <p:blipFill>
          <a:blip r:embed="rId2"/>
          <a:srcRect/>
          <a:stretch>
            <a:fillRect/>
          </a:stretch>
        </p:blipFill>
        <p:spPr bwMode="auto">
          <a:xfrm>
            <a:off x="1524000" y="1676400"/>
            <a:ext cx="6343650" cy="4514850"/>
          </a:xfrm>
          <a:prstGeom prst="rect">
            <a:avLst/>
          </a:prstGeom>
          <a:noFill/>
          <a:ln w="9525">
            <a:noFill/>
            <a:miter lim="800000"/>
            <a:headEnd/>
            <a:tailEnd/>
          </a:ln>
        </p:spPr>
      </p:pic>
      <p:sp>
        <p:nvSpPr>
          <p:cNvPr id="3" name="Date Placeholder 2">
            <a:extLst>
              <a:ext uri="{FF2B5EF4-FFF2-40B4-BE49-F238E27FC236}">
                <a16:creationId xmlns:a16="http://schemas.microsoft.com/office/drawing/2014/main" id="{E7ED69F4-FCA5-45BD-AF69-DFBFC9217D38}"/>
              </a:ext>
            </a:extLst>
          </p:cNvPr>
          <p:cNvSpPr>
            <a:spLocks noGrp="1"/>
          </p:cNvSpPr>
          <p:nvPr>
            <p:ph type="dt" sz="half" idx="10"/>
          </p:nvPr>
        </p:nvSpPr>
        <p:spPr/>
        <p:txBody>
          <a:bodyPr/>
          <a:lstStyle/>
          <a:p>
            <a:fld id="{EEA2DF61-4355-46FA-B23B-CB8AD7A5AF94}" type="datetime1">
              <a:rPr lang="en-US" smtClean="0"/>
              <a:t>6/21/2023</a:t>
            </a:fld>
            <a:endParaRPr lang="en-US"/>
          </a:p>
        </p:txBody>
      </p:sp>
      <p:sp>
        <p:nvSpPr>
          <p:cNvPr id="5" name="Footer Placeholder 4">
            <a:extLst>
              <a:ext uri="{FF2B5EF4-FFF2-40B4-BE49-F238E27FC236}">
                <a16:creationId xmlns:a16="http://schemas.microsoft.com/office/drawing/2014/main" id="{99DEAE60-EB2F-4477-A44A-8EDB705B264F}"/>
              </a:ext>
            </a:extLst>
          </p:cNvPr>
          <p:cNvSpPr>
            <a:spLocks noGrp="1"/>
          </p:cNvSpPr>
          <p:nvPr>
            <p:ph type="ftr" sz="quarter" idx="11"/>
          </p:nvPr>
        </p:nvSpPr>
        <p:spPr/>
        <p:txBody>
          <a:bodyPr/>
          <a:lstStyle/>
          <a:p>
            <a:r>
              <a:rPr lang="en-US"/>
              <a:t>Singular Value Decomposition - Data Compression</a:t>
            </a:r>
          </a:p>
        </p:txBody>
      </p:sp>
      <p:sp>
        <p:nvSpPr>
          <p:cNvPr id="6" name="Slide Number Placeholder 5">
            <a:extLst>
              <a:ext uri="{FF2B5EF4-FFF2-40B4-BE49-F238E27FC236}">
                <a16:creationId xmlns:a16="http://schemas.microsoft.com/office/drawing/2014/main" id="{1D154B88-F3B7-4760-8597-9E45A09D8704}"/>
              </a:ext>
            </a:extLst>
          </p:cNvPr>
          <p:cNvSpPr>
            <a:spLocks noGrp="1"/>
          </p:cNvSpPr>
          <p:nvPr>
            <p:ph type="sldNum" sz="quarter" idx="12"/>
          </p:nvPr>
        </p:nvSpPr>
        <p:spPr/>
        <p:txBody>
          <a:bodyPr/>
          <a:lstStyle/>
          <a:p>
            <a:fld id="{8BF3E370-2789-49B6-846F-918204C80FE0}" type="slidenum">
              <a:rPr lang="en-US" smtClean="0"/>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rcRect/>
          <a:stretch>
            <a:fillRect/>
          </a:stretch>
        </p:blipFill>
        <p:spPr bwMode="auto">
          <a:xfrm>
            <a:off x="1400175" y="1600200"/>
            <a:ext cx="6343650" cy="4400549"/>
          </a:xfrm>
          <a:prstGeom prst="rect">
            <a:avLst/>
          </a:prstGeom>
          <a:noFill/>
          <a:ln w="9525">
            <a:noFill/>
            <a:miter lim="800000"/>
            <a:headEnd/>
            <a:tailEnd/>
          </a:ln>
        </p:spPr>
      </p:pic>
      <p:sp>
        <p:nvSpPr>
          <p:cNvPr id="3" name="Title 1">
            <a:extLst>
              <a:ext uri="{FF2B5EF4-FFF2-40B4-BE49-F238E27FC236}">
                <a16:creationId xmlns:a16="http://schemas.microsoft.com/office/drawing/2014/main" id="{4B3D928E-1A3B-422B-93F5-E23FCAF172DB}"/>
              </a:ext>
            </a:extLst>
          </p:cNvPr>
          <p:cNvSpPr>
            <a:spLocks noGrp="1"/>
          </p:cNvSpPr>
          <p:nvPr>
            <p:ph type="title"/>
          </p:nvPr>
        </p:nvSpPr>
        <p:spPr>
          <a:xfrm>
            <a:off x="457200" y="274638"/>
            <a:ext cx="8229600" cy="1143000"/>
          </a:xfrm>
        </p:spPr>
        <p:txBody>
          <a:bodyPr/>
          <a:lstStyle/>
          <a:p>
            <a:r>
              <a:rPr lang="en-US" dirty="0"/>
              <a:t>Rank(</a:t>
            </a:r>
            <a:r>
              <a:rPr lang="en-US" dirty="0" err="1"/>
              <a:t>img</a:t>
            </a:r>
            <a:r>
              <a:rPr lang="en-US" dirty="0"/>
              <a:t>) = 2,  (k=2)</a:t>
            </a:r>
            <a:endParaRPr lang="en-IN" dirty="0"/>
          </a:p>
        </p:txBody>
      </p:sp>
      <p:sp>
        <p:nvSpPr>
          <p:cNvPr id="2" name="Date Placeholder 1">
            <a:extLst>
              <a:ext uri="{FF2B5EF4-FFF2-40B4-BE49-F238E27FC236}">
                <a16:creationId xmlns:a16="http://schemas.microsoft.com/office/drawing/2014/main" id="{5A258084-03B9-48E4-A23F-130006D47CB4}"/>
              </a:ext>
            </a:extLst>
          </p:cNvPr>
          <p:cNvSpPr>
            <a:spLocks noGrp="1"/>
          </p:cNvSpPr>
          <p:nvPr>
            <p:ph type="dt" sz="half" idx="10"/>
          </p:nvPr>
        </p:nvSpPr>
        <p:spPr/>
        <p:txBody>
          <a:bodyPr/>
          <a:lstStyle/>
          <a:p>
            <a:fld id="{A427C61F-48C1-453A-A59F-F3A64FFFE8A0}" type="datetime1">
              <a:rPr lang="en-US" smtClean="0"/>
              <a:t>6/21/2023</a:t>
            </a:fld>
            <a:endParaRPr lang="en-US"/>
          </a:p>
        </p:txBody>
      </p:sp>
      <p:sp>
        <p:nvSpPr>
          <p:cNvPr id="5" name="Footer Placeholder 4">
            <a:extLst>
              <a:ext uri="{FF2B5EF4-FFF2-40B4-BE49-F238E27FC236}">
                <a16:creationId xmlns:a16="http://schemas.microsoft.com/office/drawing/2014/main" id="{36A9BCD1-FCD8-458E-A2E6-8DE29B82728A}"/>
              </a:ext>
            </a:extLst>
          </p:cNvPr>
          <p:cNvSpPr>
            <a:spLocks noGrp="1"/>
          </p:cNvSpPr>
          <p:nvPr>
            <p:ph type="ftr" sz="quarter" idx="11"/>
          </p:nvPr>
        </p:nvSpPr>
        <p:spPr/>
        <p:txBody>
          <a:bodyPr/>
          <a:lstStyle/>
          <a:p>
            <a:r>
              <a:rPr lang="en-US"/>
              <a:t>Singular Value Decomposition - Data Compression</a:t>
            </a:r>
          </a:p>
        </p:txBody>
      </p:sp>
      <p:sp>
        <p:nvSpPr>
          <p:cNvPr id="6" name="Slide Number Placeholder 5">
            <a:extLst>
              <a:ext uri="{FF2B5EF4-FFF2-40B4-BE49-F238E27FC236}">
                <a16:creationId xmlns:a16="http://schemas.microsoft.com/office/drawing/2014/main" id="{1696CDD6-0119-49CC-A125-25425A1EF6B6}"/>
              </a:ext>
            </a:extLst>
          </p:cNvPr>
          <p:cNvSpPr>
            <a:spLocks noGrp="1"/>
          </p:cNvSpPr>
          <p:nvPr>
            <p:ph type="sldNum" sz="quarter" idx="12"/>
          </p:nvPr>
        </p:nvSpPr>
        <p:spPr/>
        <p:txBody>
          <a:bodyPr/>
          <a:lstStyle/>
          <a:p>
            <a:fld id="{8BF3E370-2789-49B6-846F-918204C80FE0}" type="slidenum">
              <a:rPr lang="en-US" smtClean="0"/>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rcRect/>
          <a:stretch>
            <a:fillRect/>
          </a:stretch>
        </p:blipFill>
        <p:spPr bwMode="auto">
          <a:xfrm>
            <a:off x="1400175" y="1600200"/>
            <a:ext cx="6343650" cy="4800600"/>
          </a:xfrm>
          <a:prstGeom prst="rect">
            <a:avLst/>
          </a:prstGeom>
          <a:noFill/>
          <a:ln w="9525">
            <a:noFill/>
            <a:miter lim="800000"/>
            <a:headEnd/>
            <a:tailEnd/>
          </a:ln>
        </p:spPr>
      </p:pic>
      <p:sp>
        <p:nvSpPr>
          <p:cNvPr id="3" name="Title 1">
            <a:extLst>
              <a:ext uri="{FF2B5EF4-FFF2-40B4-BE49-F238E27FC236}">
                <a16:creationId xmlns:a16="http://schemas.microsoft.com/office/drawing/2014/main" id="{C042CEF3-1B94-46A1-A39A-6AFE06F01FC7}"/>
              </a:ext>
            </a:extLst>
          </p:cNvPr>
          <p:cNvSpPr>
            <a:spLocks noGrp="1"/>
          </p:cNvSpPr>
          <p:nvPr>
            <p:ph type="title"/>
          </p:nvPr>
        </p:nvSpPr>
        <p:spPr>
          <a:xfrm>
            <a:off x="457200" y="274638"/>
            <a:ext cx="8229600" cy="1143000"/>
          </a:xfrm>
        </p:spPr>
        <p:txBody>
          <a:bodyPr/>
          <a:lstStyle/>
          <a:p>
            <a:r>
              <a:rPr lang="en-US" dirty="0"/>
              <a:t>Rank(</a:t>
            </a:r>
            <a:r>
              <a:rPr lang="en-US" dirty="0" err="1"/>
              <a:t>img</a:t>
            </a:r>
            <a:r>
              <a:rPr lang="en-US" dirty="0"/>
              <a:t>) = 50,  (k=50)</a:t>
            </a:r>
            <a:endParaRPr lang="en-IN" dirty="0"/>
          </a:p>
        </p:txBody>
      </p:sp>
      <p:sp>
        <p:nvSpPr>
          <p:cNvPr id="2" name="Date Placeholder 1">
            <a:extLst>
              <a:ext uri="{FF2B5EF4-FFF2-40B4-BE49-F238E27FC236}">
                <a16:creationId xmlns:a16="http://schemas.microsoft.com/office/drawing/2014/main" id="{157D1C83-B30B-485C-B8B3-D09C64832F95}"/>
              </a:ext>
            </a:extLst>
          </p:cNvPr>
          <p:cNvSpPr>
            <a:spLocks noGrp="1"/>
          </p:cNvSpPr>
          <p:nvPr>
            <p:ph type="dt" sz="half" idx="10"/>
          </p:nvPr>
        </p:nvSpPr>
        <p:spPr/>
        <p:txBody>
          <a:bodyPr/>
          <a:lstStyle/>
          <a:p>
            <a:fld id="{DA030DEC-99F7-4063-B3D7-F92E6425F1A0}" type="datetime1">
              <a:rPr lang="en-US" smtClean="0"/>
              <a:t>6/21/2023</a:t>
            </a:fld>
            <a:endParaRPr lang="en-US"/>
          </a:p>
        </p:txBody>
      </p:sp>
      <p:sp>
        <p:nvSpPr>
          <p:cNvPr id="5" name="Footer Placeholder 4">
            <a:extLst>
              <a:ext uri="{FF2B5EF4-FFF2-40B4-BE49-F238E27FC236}">
                <a16:creationId xmlns:a16="http://schemas.microsoft.com/office/drawing/2014/main" id="{6308FF50-C7AF-46B2-BD10-6180BF46198B}"/>
              </a:ext>
            </a:extLst>
          </p:cNvPr>
          <p:cNvSpPr>
            <a:spLocks noGrp="1"/>
          </p:cNvSpPr>
          <p:nvPr>
            <p:ph type="ftr" sz="quarter" idx="11"/>
          </p:nvPr>
        </p:nvSpPr>
        <p:spPr/>
        <p:txBody>
          <a:bodyPr/>
          <a:lstStyle/>
          <a:p>
            <a:r>
              <a:rPr lang="en-US"/>
              <a:t>Singular Value Decomposition - Data Compression</a:t>
            </a:r>
          </a:p>
        </p:txBody>
      </p:sp>
      <p:sp>
        <p:nvSpPr>
          <p:cNvPr id="6" name="Slide Number Placeholder 5">
            <a:extLst>
              <a:ext uri="{FF2B5EF4-FFF2-40B4-BE49-F238E27FC236}">
                <a16:creationId xmlns:a16="http://schemas.microsoft.com/office/drawing/2014/main" id="{DECDDDF0-2982-4395-AF96-F14D1732C4DF}"/>
              </a:ext>
            </a:extLst>
          </p:cNvPr>
          <p:cNvSpPr>
            <a:spLocks noGrp="1"/>
          </p:cNvSpPr>
          <p:nvPr>
            <p:ph type="sldNum" sz="quarter" idx="12"/>
          </p:nvPr>
        </p:nvSpPr>
        <p:spPr/>
        <p:txBody>
          <a:bodyPr/>
          <a:lstStyle/>
          <a:p>
            <a:fld id="{8BF3E370-2789-49B6-846F-918204C80FE0}" type="slidenum">
              <a:rPr lang="en-US" smtClean="0"/>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7CAA5-7418-4241-9487-F075700F3D3F}"/>
              </a:ext>
            </a:extLst>
          </p:cNvPr>
          <p:cNvSpPr>
            <a:spLocks noGrp="1"/>
          </p:cNvSpPr>
          <p:nvPr>
            <p:ph type="title"/>
          </p:nvPr>
        </p:nvSpPr>
        <p:spPr>
          <a:xfrm>
            <a:off x="685800" y="762000"/>
            <a:ext cx="7886700" cy="969152"/>
          </a:xfrm>
        </p:spPr>
        <p:txBody>
          <a:bodyPr>
            <a:normAutofit/>
          </a:bodyPr>
          <a:lstStyle/>
          <a:p>
            <a:pPr algn="ctr"/>
            <a:r>
              <a:rPr lang="en-US" sz="4000" b="1" dirty="0">
                <a:latin typeface="Cambria" panose="02040503050406030204" pitchFamily="18" charset="0"/>
                <a:ea typeface="Cambria" panose="02040503050406030204" pitchFamily="18" charset="0"/>
              </a:rPr>
              <a:t>SCOPE</a:t>
            </a:r>
            <a:endParaRPr lang="en-IN" sz="4000" b="1" dirty="0">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C76FE5B8-E924-4B2C-9F06-80E2336B8E99}"/>
              </a:ext>
            </a:extLst>
          </p:cNvPr>
          <p:cNvSpPr>
            <a:spLocks noGrp="1"/>
          </p:cNvSpPr>
          <p:nvPr>
            <p:ph idx="1"/>
          </p:nvPr>
        </p:nvSpPr>
        <p:spPr>
          <a:xfrm>
            <a:off x="381000" y="1752600"/>
            <a:ext cx="8534400" cy="4648200"/>
          </a:xfrm>
        </p:spPr>
        <p:txBody>
          <a:bodyPr>
            <a:normAutofit/>
          </a:bodyPr>
          <a:lstStyle/>
          <a:p>
            <a:pPr marL="103188" indent="0" algn="just">
              <a:spcBef>
                <a:spcPts val="100"/>
              </a:spcBef>
              <a:buNone/>
            </a:pPr>
            <a:endParaRPr lang="en-US" altLang="en-US" sz="2800" dirty="0"/>
          </a:p>
          <a:p>
            <a:pPr marL="560388" indent="-457200" algn="just">
              <a:spcBef>
                <a:spcPts val="100"/>
              </a:spcBef>
            </a:pPr>
            <a:r>
              <a:rPr lang="en-US" altLang="en-US" sz="2800" dirty="0"/>
              <a:t>In the past decade, data explosion is a common phenomenon in several industries like health care, finance, marketing. </a:t>
            </a:r>
          </a:p>
          <a:p>
            <a:pPr marL="103188" indent="0" algn="just">
              <a:spcBef>
                <a:spcPts val="100"/>
              </a:spcBef>
              <a:buNone/>
            </a:pPr>
            <a:endParaRPr lang="en-US" altLang="en-US" sz="2800" dirty="0"/>
          </a:p>
          <a:p>
            <a:pPr marL="560388" indent="-457200" algn="just">
              <a:spcBef>
                <a:spcPts val="100"/>
              </a:spcBef>
            </a:pPr>
            <a:r>
              <a:rPr lang="en-US" altLang="en-US" sz="2800" dirty="0"/>
              <a:t>Linear algebra and the optimization techniques plays a key role in leveraging the big data to enhance the existing industry by solving various existing problems.</a:t>
            </a:r>
          </a:p>
          <a:p>
            <a:pPr marL="0" indent="0" algn="just">
              <a:buNone/>
            </a:pPr>
            <a:endParaRPr lang="en-IN" dirty="0"/>
          </a:p>
        </p:txBody>
      </p:sp>
      <p:sp>
        <p:nvSpPr>
          <p:cNvPr id="4" name="Date Placeholder 3">
            <a:extLst>
              <a:ext uri="{FF2B5EF4-FFF2-40B4-BE49-F238E27FC236}">
                <a16:creationId xmlns:a16="http://schemas.microsoft.com/office/drawing/2014/main" id="{4B743B00-D9C5-4CA5-B76C-BF90B71DD68D}"/>
              </a:ext>
            </a:extLst>
          </p:cNvPr>
          <p:cNvSpPr>
            <a:spLocks noGrp="1"/>
          </p:cNvSpPr>
          <p:nvPr>
            <p:ph type="dt" sz="half" idx="10"/>
          </p:nvPr>
        </p:nvSpPr>
        <p:spPr/>
        <p:txBody>
          <a:bodyPr/>
          <a:lstStyle/>
          <a:p>
            <a:fld id="{27E0F336-90BA-4E9F-9A7C-E019AB9867B0}" type="datetime1">
              <a:rPr lang="en-US" smtClean="0"/>
              <a:t>6/21/2023</a:t>
            </a:fld>
            <a:endParaRPr lang="en-US"/>
          </a:p>
        </p:txBody>
      </p:sp>
      <p:sp>
        <p:nvSpPr>
          <p:cNvPr id="5" name="Footer Placeholder 4">
            <a:extLst>
              <a:ext uri="{FF2B5EF4-FFF2-40B4-BE49-F238E27FC236}">
                <a16:creationId xmlns:a16="http://schemas.microsoft.com/office/drawing/2014/main" id="{F4E26999-6F33-49D6-B46B-2B99F9E376CB}"/>
              </a:ext>
            </a:extLst>
          </p:cNvPr>
          <p:cNvSpPr>
            <a:spLocks noGrp="1"/>
          </p:cNvSpPr>
          <p:nvPr>
            <p:ph type="ftr" sz="quarter" idx="11"/>
          </p:nvPr>
        </p:nvSpPr>
        <p:spPr/>
        <p:txBody>
          <a:bodyPr/>
          <a:lstStyle/>
          <a:p>
            <a:r>
              <a:rPr lang="en-US"/>
              <a:t>Singular Value Decomposition - Data Compression</a:t>
            </a:r>
          </a:p>
        </p:txBody>
      </p:sp>
      <p:sp>
        <p:nvSpPr>
          <p:cNvPr id="6" name="Slide Number Placeholder 5">
            <a:extLst>
              <a:ext uri="{FF2B5EF4-FFF2-40B4-BE49-F238E27FC236}">
                <a16:creationId xmlns:a16="http://schemas.microsoft.com/office/drawing/2014/main" id="{DB800D9F-785B-44BE-83E5-CEA31BD2490B}"/>
              </a:ext>
            </a:extLst>
          </p:cNvPr>
          <p:cNvSpPr>
            <a:spLocks noGrp="1"/>
          </p:cNvSpPr>
          <p:nvPr>
            <p:ph type="sldNum" sz="quarter" idx="12"/>
          </p:nvPr>
        </p:nvSpPr>
        <p:spPr/>
        <p:txBody>
          <a:bodyPr/>
          <a:lstStyle/>
          <a:p>
            <a:fld id="{8BF3E370-2789-49B6-846F-918204C80FE0}" type="slidenum">
              <a:rPr lang="en-US" smtClean="0"/>
              <a:t>3</a:t>
            </a:fld>
            <a:endParaRPr lang="en-US"/>
          </a:p>
        </p:txBody>
      </p:sp>
    </p:spTree>
    <p:extLst>
      <p:ext uri="{BB962C8B-B14F-4D97-AF65-F5344CB8AC3E}">
        <p14:creationId xmlns:p14="http://schemas.microsoft.com/office/powerpoint/2010/main" val="24498252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rcRect/>
          <a:stretch>
            <a:fillRect/>
          </a:stretch>
        </p:blipFill>
        <p:spPr bwMode="auto">
          <a:xfrm>
            <a:off x="1524000" y="1676400"/>
            <a:ext cx="6400800" cy="4629150"/>
          </a:xfrm>
          <a:prstGeom prst="rect">
            <a:avLst/>
          </a:prstGeom>
          <a:noFill/>
          <a:ln w="9525">
            <a:noFill/>
            <a:miter lim="800000"/>
            <a:headEnd/>
            <a:tailEnd/>
          </a:ln>
        </p:spPr>
      </p:pic>
      <p:sp>
        <p:nvSpPr>
          <p:cNvPr id="3" name="Title 1">
            <a:extLst>
              <a:ext uri="{FF2B5EF4-FFF2-40B4-BE49-F238E27FC236}">
                <a16:creationId xmlns:a16="http://schemas.microsoft.com/office/drawing/2014/main" id="{E98FAB2C-3C9A-4ECC-9D57-F4705A87BAA9}"/>
              </a:ext>
            </a:extLst>
          </p:cNvPr>
          <p:cNvSpPr>
            <a:spLocks noGrp="1"/>
          </p:cNvSpPr>
          <p:nvPr>
            <p:ph type="title"/>
          </p:nvPr>
        </p:nvSpPr>
        <p:spPr>
          <a:xfrm>
            <a:off x="457200" y="274638"/>
            <a:ext cx="8229600" cy="1143000"/>
          </a:xfrm>
        </p:spPr>
        <p:txBody>
          <a:bodyPr/>
          <a:lstStyle/>
          <a:p>
            <a:r>
              <a:rPr lang="en-US" dirty="0"/>
              <a:t>Rank(</a:t>
            </a:r>
            <a:r>
              <a:rPr lang="en-US" dirty="0" err="1"/>
              <a:t>img</a:t>
            </a:r>
            <a:r>
              <a:rPr lang="en-US" dirty="0"/>
              <a:t>) = 80,  (k=80)</a:t>
            </a:r>
            <a:endParaRPr lang="en-IN" dirty="0"/>
          </a:p>
        </p:txBody>
      </p:sp>
      <p:sp>
        <p:nvSpPr>
          <p:cNvPr id="2" name="Date Placeholder 1">
            <a:extLst>
              <a:ext uri="{FF2B5EF4-FFF2-40B4-BE49-F238E27FC236}">
                <a16:creationId xmlns:a16="http://schemas.microsoft.com/office/drawing/2014/main" id="{F1B8092A-F741-4DDE-8DCD-BC6B3951572D}"/>
              </a:ext>
            </a:extLst>
          </p:cNvPr>
          <p:cNvSpPr>
            <a:spLocks noGrp="1"/>
          </p:cNvSpPr>
          <p:nvPr>
            <p:ph type="dt" sz="half" idx="10"/>
          </p:nvPr>
        </p:nvSpPr>
        <p:spPr/>
        <p:txBody>
          <a:bodyPr/>
          <a:lstStyle/>
          <a:p>
            <a:fld id="{7DA905ED-AAF3-45B6-BFC8-BD6AEA45DB09}" type="datetime1">
              <a:rPr lang="en-US" smtClean="0"/>
              <a:t>6/21/2023</a:t>
            </a:fld>
            <a:endParaRPr lang="en-US"/>
          </a:p>
        </p:txBody>
      </p:sp>
      <p:sp>
        <p:nvSpPr>
          <p:cNvPr id="5" name="Footer Placeholder 4">
            <a:extLst>
              <a:ext uri="{FF2B5EF4-FFF2-40B4-BE49-F238E27FC236}">
                <a16:creationId xmlns:a16="http://schemas.microsoft.com/office/drawing/2014/main" id="{F9F830B6-95F2-4AC6-BA08-1A99C235EB1A}"/>
              </a:ext>
            </a:extLst>
          </p:cNvPr>
          <p:cNvSpPr>
            <a:spLocks noGrp="1"/>
          </p:cNvSpPr>
          <p:nvPr>
            <p:ph type="ftr" sz="quarter" idx="11"/>
          </p:nvPr>
        </p:nvSpPr>
        <p:spPr/>
        <p:txBody>
          <a:bodyPr/>
          <a:lstStyle/>
          <a:p>
            <a:r>
              <a:rPr lang="en-US"/>
              <a:t>Singular Value Decomposition - Data Compression</a:t>
            </a:r>
          </a:p>
        </p:txBody>
      </p:sp>
      <p:sp>
        <p:nvSpPr>
          <p:cNvPr id="6" name="Slide Number Placeholder 5">
            <a:extLst>
              <a:ext uri="{FF2B5EF4-FFF2-40B4-BE49-F238E27FC236}">
                <a16:creationId xmlns:a16="http://schemas.microsoft.com/office/drawing/2014/main" id="{72D01956-0AC6-4AA5-9BF1-5C33D341823C}"/>
              </a:ext>
            </a:extLst>
          </p:cNvPr>
          <p:cNvSpPr>
            <a:spLocks noGrp="1"/>
          </p:cNvSpPr>
          <p:nvPr>
            <p:ph type="sldNum" sz="quarter" idx="12"/>
          </p:nvPr>
        </p:nvSpPr>
        <p:spPr/>
        <p:txBody>
          <a:bodyPr/>
          <a:lstStyle/>
          <a:p>
            <a:fld id="{8BF3E370-2789-49B6-846F-918204C80FE0}" type="slidenum">
              <a:rPr lang="en-US" smtClean="0"/>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73324-4909-49CC-8ADD-877C7C0F6FA3}"/>
              </a:ext>
            </a:extLst>
          </p:cNvPr>
          <p:cNvSpPr>
            <a:spLocks noGrp="1"/>
          </p:cNvSpPr>
          <p:nvPr>
            <p:ph type="title"/>
          </p:nvPr>
        </p:nvSpPr>
        <p:spPr>
          <a:xfrm>
            <a:off x="457200" y="148087"/>
            <a:ext cx="8229600" cy="1143000"/>
          </a:xfrm>
        </p:spPr>
        <p:txBody>
          <a:bodyPr/>
          <a:lstStyle/>
          <a:p>
            <a:r>
              <a:rPr lang="en-US" b="1" dirty="0">
                <a:latin typeface="+mn-lt"/>
              </a:rPr>
              <a:t>Quality of Compressed Image</a:t>
            </a:r>
            <a:endParaRPr lang="en-IN" b="1" dirty="0">
              <a:latin typeface="+mn-lt"/>
            </a:endParaRPr>
          </a:p>
        </p:txBody>
      </p:sp>
      <p:sp>
        <p:nvSpPr>
          <p:cNvPr id="3" name="Content Placeholder 2">
            <a:extLst>
              <a:ext uri="{FF2B5EF4-FFF2-40B4-BE49-F238E27FC236}">
                <a16:creationId xmlns:a16="http://schemas.microsoft.com/office/drawing/2014/main" id="{BBE6C202-30CC-4456-8988-532CC6FE0A0D}"/>
              </a:ext>
            </a:extLst>
          </p:cNvPr>
          <p:cNvSpPr>
            <a:spLocks noGrp="1"/>
          </p:cNvSpPr>
          <p:nvPr>
            <p:ph idx="1"/>
          </p:nvPr>
        </p:nvSpPr>
        <p:spPr>
          <a:xfrm>
            <a:off x="76200" y="1262332"/>
            <a:ext cx="8839200" cy="5486400"/>
          </a:xfrm>
        </p:spPr>
        <p:txBody>
          <a:bodyPr>
            <a:normAutofit fontScale="77500" lnSpcReduction="20000"/>
          </a:bodyPr>
          <a:lstStyle/>
          <a:p>
            <a:pPr algn="just">
              <a:lnSpc>
                <a:spcPct val="150000"/>
              </a:lnSpc>
            </a:pPr>
            <a:r>
              <a:rPr lang="en-US" dirty="0"/>
              <a:t>The quality of a compressed image refers to how closely it resembles the original uncompressed image. </a:t>
            </a:r>
          </a:p>
          <a:p>
            <a:pPr algn="just">
              <a:lnSpc>
                <a:spcPct val="150000"/>
              </a:lnSpc>
            </a:pPr>
            <a:r>
              <a:rPr lang="en-US" dirty="0"/>
              <a:t>It is a measure of how much information has been retained or lost during the compression process. </a:t>
            </a:r>
          </a:p>
          <a:p>
            <a:pPr algn="just">
              <a:lnSpc>
                <a:spcPct val="150000"/>
              </a:lnSpc>
            </a:pPr>
            <a:r>
              <a:rPr lang="en-US" dirty="0"/>
              <a:t>Following methods are used to measure the quality of the compressed image.</a:t>
            </a:r>
          </a:p>
          <a:p>
            <a:pPr lvl="1" algn="just">
              <a:lnSpc>
                <a:spcPct val="150000"/>
              </a:lnSpc>
              <a:buFont typeface="Wingdings" panose="05000000000000000000" pitchFamily="2" charset="2"/>
              <a:buChar char="Ø"/>
            </a:pPr>
            <a:r>
              <a:rPr lang="en-US" dirty="0"/>
              <a:t>Euclidean Norm</a:t>
            </a:r>
          </a:p>
          <a:p>
            <a:pPr lvl="1" algn="just">
              <a:lnSpc>
                <a:spcPct val="150000"/>
              </a:lnSpc>
              <a:buFont typeface="Wingdings" panose="05000000000000000000" pitchFamily="2" charset="2"/>
              <a:buChar char="Ø"/>
            </a:pPr>
            <a:r>
              <a:rPr lang="en-US" dirty="0"/>
              <a:t>Root Mean Square Error (RMSE)</a:t>
            </a:r>
          </a:p>
          <a:p>
            <a:pPr lvl="1" algn="just">
              <a:lnSpc>
                <a:spcPct val="150000"/>
              </a:lnSpc>
              <a:buFont typeface="Wingdings" panose="05000000000000000000" pitchFamily="2" charset="2"/>
              <a:buChar char="Ø"/>
            </a:pPr>
            <a:r>
              <a:rPr lang="en-US" dirty="0"/>
              <a:t>Signal to Noise Ratio (SNR)</a:t>
            </a:r>
          </a:p>
          <a:p>
            <a:pPr lvl="1" algn="just">
              <a:lnSpc>
                <a:spcPct val="150000"/>
              </a:lnSpc>
              <a:buFont typeface="Wingdings" panose="05000000000000000000" pitchFamily="2" charset="2"/>
              <a:buChar char="Ø"/>
            </a:pPr>
            <a:r>
              <a:rPr lang="en-US" dirty="0"/>
              <a:t>Peak Signal to Noise Ratio (PSNR)</a:t>
            </a:r>
          </a:p>
          <a:p>
            <a:pPr marL="0" indent="0" algn="just">
              <a:buNone/>
            </a:pPr>
            <a:endParaRPr lang="en-IN" dirty="0"/>
          </a:p>
        </p:txBody>
      </p:sp>
      <p:sp>
        <p:nvSpPr>
          <p:cNvPr id="4" name="Date Placeholder 3">
            <a:extLst>
              <a:ext uri="{FF2B5EF4-FFF2-40B4-BE49-F238E27FC236}">
                <a16:creationId xmlns:a16="http://schemas.microsoft.com/office/drawing/2014/main" id="{15C77E9E-BF3B-4062-85CE-24B77B4019AB}"/>
              </a:ext>
            </a:extLst>
          </p:cNvPr>
          <p:cNvSpPr>
            <a:spLocks noGrp="1"/>
          </p:cNvSpPr>
          <p:nvPr>
            <p:ph type="dt" sz="half" idx="10"/>
          </p:nvPr>
        </p:nvSpPr>
        <p:spPr/>
        <p:txBody>
          <a:bodyPr/>
          <a:lstStyle/>
          <a:p>
            <a:fld id="{EF74AC81-5DC4-4D02-9E93-5042F20396F0}" type="datetime1">
              <a:rPr lang="en-US" smtClean="0"/>
              <a:t>6/21/2023</a:t>
            </a:fld>
            <a:endParaRPr lang="en-US"/>
          </a:p>
        </p:txBody>
      </p:sp>
      <p:sp>
        <p:nvSpPr>
          <p:cNvPr id="5" name="Footer Placeholder 4">
            <a:extLst>
              <a:ext uri="{FF2B5EF4-FFF2-40B4-BE49-F238E27FC236}">
                <a16:creationId xmlns:a16="http://schemas.microsoft.com/office/drawing/2014/main" id="{63D7BCEB-89DB-4705-8C8B-85A6AD2CC163}"/>
              </a:ext>
            </a:extLst>
          </p:cNvPr>
          <p:cNvSpPr>
            <a:spLocks noGrp="1"/>
          </p:cNvSpPr>
          <p:nvPr>
            <p:ph type="ftr" sz="quarter" idx="11"/>
          </p:nvPr>
        </p:nvSpPr>
        <p:spPr/>
        <p:txBody>
          <a:bodyPr/>
          <a:lstStyle/>
          <a:p>
            <a:r>
              <a:rPr lang="en-US"/>
              <a:t>Singular Value Decomposition - Data Compression</a:t>
            </a:r>
          </a:p>
        </p:txBody>
      </p:sp>
      <p:sp>
        <p:nvSpPr>
          <p:cNvPr id="6" name="Slide Number Placeholder 5">
            <a:extLst>
              <a:ext uri="{FF2B5EF4-FFF2-40B4-BE49-F238E27FC236}">
                <a16:creationId xmlns:a16="http://schemas.microsoft.com/office/drawing/2014/main" id="{2C0F318E-4276-4F4B-AC5A-3FEA39805686}"/>
              </a:ext>
            </a:extLst>
          </p:cNvPr>
          <p:cNvSpPr>
            <a:spLocks noGrp="1"/>
          </p:cNvSpPr>
          <p:nvPr>
            <p:ph type="sldNum" sz="quarter" idx="12"/>
          </p:nvPr>
        </p:nvSpPr>
        <p:spPr/>
        <p:txBody>
          <a:bodyPr/>
          <a:lstStyle/>
          <a:p>
            <a:fld id="{8BF3E370-2789-49B6-846F-918204C80FE0}" type="slidenum">
              <a:rPr lang="en-US" smtClean="0"/>
              <a:t>31</a:t>
            </a:fld>
            <a:endParaRPr lang="en-US"/>
          </a:p>
        </p:txBody>
      </p:sp>
    </p:spTree>
    <p:extLst>
      <p:ext uri="{BB962C8B-B14F-4D97-AF65-F5344CB8AC3E}">
        <p14:creationId xmlns:p14="http://schemas.microsoft.com/office/powerpoint/2010/main" val="12049949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8600"/>
            <a:ext cx="7097383" cy="685800"/>
          </a:xfrm>
        </p:spPr>
        <p:txBody>
          <a:bodyPr>
            <a:noAutofit/>
          </a:bodyPr>
          <a:lstStyle/>
          <a:p>
            <a:r>
              <a:rPr lang="en-US" b="1" dirty="0"/>
              <a:t>Euclidean Norm</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04800" y="1167200"/>
                <a:ext cx="8686800" cy="5462200"/>
              </a:xfrm>
            </p:spPr>
            <p:txBody>
              <a:bodyPr>
                <a:normAutofit fontScale="25000" lnSpcReduction="20000"/>
              </a:bodyPr>
              <a:lstStyle/>
              <a:p>
                <a:pPr marL="0" indent="0" algn="just">
                  <a:lnSpc>
                    <a:spcPct val="170000"/>
                  </a:lnSpc>
                  <a:buNone/>
                </a:pPr>
                <a:r>
                  <a:rPr lang="en-US" sz="10400" dirty="0"/>
                  <a:t>	The 2-norm is used in the measurement of closeness of the original matrix A and Low Rank Matrix Approximation matrix </a:t>
                </a:r>
                <a14:m>
                  <m:oMath xmlns:m="http://schemas.openxmlformats.org/officeDocument/2006/math">
                    <m:sSub>
                      <m:sSubPr>
                        <m:ctrlPr>
                          <a:rPr lang="pt-BR" sz="10400" b="1" i="1">
                            <a:latin typeface="Cambria Math" panose="02040503050406030204" pitchFamily="18" charset="0"/>
                          </a:rPr>
                        </m:ctrlPr>
                      </m:sSubPr>
                      <m:e>
                        <m:r>
                          <m:rPr>
                            <m:nor/>
                          </m:rPr>
                          <a:rPr lang="en-US" sz="10400" b="1">
                            <a:latin typeface="Cambria Math" panose="02040503050406030204" pitchFamily="18" charset="0"/>
                          </a:rPr>
                          <m:t>A</m:t>
                        </m:r>
                      </m:e>
                      <m:sub>
                        <m:r>
                          <a:rPr lang="en-US" sz="10400" b="1" i="1">
                            <a:latin typeface="Cambria Math" panose="02040503050406030204" pitchFamily="18" charset="0"/>
                          </a:rPr>
                          <m:t>𝒌</m:t>
                        </m:r>
                      </m:sub>
                    </m:sSub>
                  </m:oMath>
                </a14:m>
                <a:r>
                  <a:rPr lang="en-US" sz="10400" dirty="0"/>
                  <a:t>.</a:t>
                </a:r>
              </a:p>
              <a:p>
                <a:pPr algn="just">
                  <a:lnSpc>
                    <a:spcPct val="170000"/>
                  </a:lnSpc>
                  <a:buNone/>
                </a:pPr>
                <a:r>
                  <a:rPr lang="en-US" sz="10400" dirty="0"/>
                  <a:t>   (</a:t>
                </a:r>
                <a:r>
                  <a:rPr lang="en-US" sz="10400" dirty="0" err="1"/>
                  <a:t>ie</a:t>
                </a:r>
                <a:r>
                  <a:rPr lang="en-US" sz="10400" dirty="0"/>
                  <a:t>).,</a:t>
                </a:r>
              </a:p>
              <a:p>
                <a:pPr algn="just">
                  <a:lnSpc>
                    <a:spcPct val="170000"/>
                  </a:lnSpc>
                  <a:buNone/>
                </a:pPr>
                <a:endParaRPr lang="en-US" sz="8400" dirty="0"/>
              </a:p>
              <a:p>
                <a:pPr algn="just">
                  <a:lnSpc>
                    <a:spcPct val="170000"/>
                  </a:lnSpc>
                  <a:buNone/>
                </a:pPr>
                <a:r>
                  <a:rPr lang="en-US" sz="8400" dirty="0"/>
                  <a:t>    (</a:t>
                </a:r>
                <a:r>
                  <a:rPr lang="en-US" sz="8400" dirty="0" err="1"/>
                  <a:t>i</a:t>
                </a:r>
                <a:r>
                  <a:rPr lang="en-US" sz="8400" dirty="0"/>
                  <a:t>).  When rank (</a:t>
                </a:r>
                <a:r>
                  <a:rPr lang="en-US" sz="8400" dirty="0" err="1"/>
                  <a:t>img</a:t>
                </a:r>
                <a:r>
                  <a:rPr lang="en-US" sz="8400" dirty="0"/>
                  <a:t>)  = 1,   norm( </a:t>
                </a:r>
                <a:r>
                  <a:rPr lang="en-US" sz="8400" dirty="0" err="1"/>
                  <a:t>img</a:t>
                </a:r>
                <a:r>
                  <a:rPr lang="en-US" sz="8400" dirty="0"/>
                  <a:t> - img1) = 28.3889</a:t>
                </a:r>
              </a:p>
              <a:p>
                <a:pPr algn="just">
                  <a:lnSpc>
                    <a:spcPct val="170000"/>
                  </a:lnSpc>
                  <a:buNone/>
                </a:pPr>
                <a:r>
                  <a:rPr lang="en-US" sz="8400" dirty="0"/>
                  <a:t>    (ii). When rank (</a:t>
                </a:r>
                <a:r>
                  <a:rPr lang="en-US" sz="8400" dirty="0" err="1"/>
                  <a:t>img</a:t>
                </a:r>
                <a:r>
                  <a:rPr lang="en-US" sz="8400" dirty="0"/>
                  <a:t>)  = 2,   norm( </a:t>
                </a:r>
                <a:r>
                  <a:rPr lang="en-US" sz="8400" dirty="0" err="1"/>
                  <a:t>img</a:t>
                </a:r>
                <a:r>
                  <a:rPr lang="en-US" sz="8400" dirty="0"/>
                  <a:t> – img2) = 21.5064</a:t>
                </a:r>
              </a:p>
              <a:p>
                <a:pPr algn="just">
                  <a:lnSpc>
                    <a:spcPct val="170000"/>
                  </a:lnSpc>
                  <a:buNone/>
                </a:pPr>
                <a:r>
                  <a:rPr lang="en-US" sz="8400" dirty="0"/>
                  <a:t>   (iii). When rank (</a:t>
                </a:r>
                <a:r>
                  <a:rPr lang="en-US" sz="8400" dirty="0" err="1"/>
                  <a:t>img</a:t>
                </a:r>
                <a:r>
                  <a:rPr lang="en-US" sz="8400" dirty="0"/>
                  <a:t>)  = 50, norm( </a:t>
                </a:r>
                <a:r>
                  <a:rPr lang="en-US" sz="8400" dirty="0" err="1"/>
                  <a:t>img</a:t>
                </a:r>
                <a:r>
                  <a:rPr lang="en-US" sz="8400" dirty="0"/>
                  <a:t> – img3) = 1.5129</a:t>
                </a:r>
              </a:p>
              <a:p>
                <a:pPr algn="just">
                  <a:lnSpc>
                    <a:spcPct val="170000"/>
                  </a:lnSpc>
                  <a:buNone/>
                </a:pPr>
                <a:r>
                  <a:rPr lang="en-US" sz="8400" dirty="0"/>
                  <a:t>   (iv). When rank (</a:t>
                </a:r>
                <a:r>
                  <a:rPr lang="en-US" sz="8400" dirty="0" err="1"/>
                  <a:t>img</a:t>
                </a:r>
                <a:r>
                  <a:rPr lang="en-US" sz="8400" dirty="0"/>
                  <a:t>)  = 80, norm( </a:t>
                </a:r>
                <a:r>
                  <a:rPr lang="en-US" sz="8400" dirty="0" err="1"/>
                  <a:t>img</a:t>
                </a:r>
                <a:r>
                  <a:rPr lang="en-US" sz="8400" dirty="0"/>
                  <a:t> – img4) = 0.8773</a:t>
                </a:r>
              </a:p>
              <a:p>
                <a:pPr algn="just">
                  <a:buNone/>
                </a:pPr>
                <a:r>
                  <a:rPr lang="en-US" sz="2775" dirty="0"/>
                  <a:t>  </a:t>
                </a:r>
              </a:p>
              <a:p>
                <a:pPr algn="just">
                  <a:buNone/>
                </a:pPr>
                <a:endParaRPr lang="en-US" dirty="0"/>
              </a:p>
              <a:p>
                <a:pPr algn="just">
                  <a:buNone/>
                </a:pPr>
                <a:endParaRPr lang="en-US" dirty="0"/>
              </a:p>
              <a:p>
                <a:pPr algn="just">
                  <a:buNone/>
                </a:pPr>
                <a:r>
                  <a:rPr lang="en-US" dirty="0"/>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04800" y="1167200"/>
                <a:ext cx="8686800" cy="5462200"/>
              </a:xfrm>
              <a:blipFill>
                <a:blip r:embed="rId2"/>
                <a:stretch>
                  <a:fillRect l="-1263" r="-1263"/>
                </a:stretch>
              </a:blipFill>
            </p:spPr>
            <p:txBody>
              <a:bodyPr/>
              <a:lstStyle/>
              <a:p>
                <a:r>
                  <a:rPr lang="en-IN">
                    <a:noFill/>
                  </a:rPr>
                  <a:t> </a:t>
                </a:r>
              </a:p>
            </p:txBody>
          </p:sp>
        </mc:Fallback>
      </mc:AlternateContent>
      <p:sp>
        <p:nvSpPr>
          <p:cNvPr id="27650" name="Rectangle 2"/>
          <p:cNvSpPr>
            <a:spLocks noChangeArrowheads="1"/>
          </p:cNvSpPr>
          <p:nvPr/>
        </p:nvSpPr>
        <p:spPr bwMode="auto">
          <a:xfrm>
            <a:off x="1143001" y="890201"/>
            <a:ext cx="138564" cy="276999"/>
          </a:xfrm>
          <a:prstGeom prst="rect">
            <a:avLst/>
          </a:prstGeom>
          <a:noFill/>
          <a:ln w="9525">
            <a:noFill/>
            <a:miter lim="800000"/>
            <a:headEnd/>
            <a:tailEnd/>
          </a:ln>
          <a:effectLst/>
        </p:spPr>
        <p:txBody>
          <a:bodyPr vert="horz" wrap="none" lIns="68580" tIns="34290" rIns="68580" bIns="34290" numCol="1" anchor="ctr" anchorCtr="0" compatLnSpc="1">
            <a:prstTxWarp prst="textNoShape">
              <a:avLst/>
            </a:prstTxWarp>
            <a:spAutoFit/>
          </a:bodyPr>
          <a:lstStyle/>
          <a:p>
            <a:endParaRPr lang="en-US" sz="1350"/>
          </a:p>
        </p:txBody>
      </p:sp>
      <p:pic>
        <p:nvPicPr>
          <p:cNvPr id="27649" name="Picture 1"/>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2133600" y="3187211"/>
            <a:ext cx="1428750" cy="483577"/>
          </a:xfrm>
          <a:prstGeom prst="rect">
            <a:avLst/>
          </a:prstGeom>
          <a:noFill/>
        </p:spPr>
      </p:pic>
      <p:sp>
        <p:nvSpPr>
          <p:cNvPr id="27651" name="Rectangle 3"/>
          <p:cNvSpPr>
            <a:spLocks noChangeArrowheads="1"/>
          </p:cNvSpPr>
          <p:nvPr/>
        </p:nvSpPr>
        <p:spPr bwMode="auto">
          <a:xfrm>
            <a:off x="1143001" y="1390264"/>
            <a:ext cx="138564" cy="276999"/>
          </a:xfrm>
          <a:prstGeom prst="rect">
            <a:avLst/>
          </a:prstGeom>
          <a:noFill/>
          <a:ln w="9525">
            <a:noFill/>
            <a:miter lim="800000"/>
            <a:headEnd/>
            <a:tailEnd/>
          </a:ln>
          <a:effectLst/>
        </p:spPr>
        <p:txBody>
          <a:bodyPr vert="horz" wrap="none" lIns="68580" tIns="34290" rIns="68580" bIns="34290" numCol="1" anchor="ctr" anchorCtr="0" compatLnSpc="1">
            <a:prstTxWarp prst="textNoShape">
              <a:avLst/>
            </a:prstTxWarp>
            <a:spAutoFit/>
          </a:bodyPr>
          <a:lstStyle/>
          <a:p>
            <a:pPr fontAlgn="base">
              <a:spcBef>
                <a:spcPct val="0"/>
              </a:spcBef>
              <a:spcAft>
                <a:spcPct val="0"/>
              </a:spcAft>
            </a:pPr>
            <a:endParaRPr lang="en-US" sz="1350">
              <a:latin typeface="Arial" pitchFamily="34" charset="0"/>
              <a:cs typeface="Arial" pitchFamily="34" charset="0"/>
            </a:endParaRPr>
          </a:p>
        </p:txBody>
      </p:sp>
      <p:sp>
        <p:nvSpPr>
          <p:cNvPr id="4" name="Date Placeholder 3">
            <a:extLst>
              <a:ext uri="{FF2B5EF4-FFF2-40B4-BE49-F238E27FC236}">
                <a16:creationId xmlns:a16="http://schemas.microsoft.com/office/drawing/2014/main" id="{C391206A-7AE4-4FF1-A8F4-3C3030B703AF}"/>
              </a:ext>
            </a:extLst>
          </p:cNvPr>
          <p:cNvSpPr>
            <a:spLocks noGrp="1"/>
          </p:cNvSpPr>
          <p:nvPr>
            <p:ph type="dt" sz="half" idx="10"/>
          </p:nvPr>
        </p:nvSpPr>
        <p:spPr/>
        <p:txBody>
          <a:bodyPr/>
          <a:lstStyle/>
          <a:p>
            <a:fld id="{46F82739-5326-4B55-8C42-E7FA1DE47662}" type="datetime1">
              <a:rPr lang="en-US" smtClean="0"/>
              <a:t>6/21/2023</a:t>
            </a:fld>
            <a:endParaRPr lang="en-US"/>
          </a:p>
        </p:txBody>
      </p:sp>
      <p:sp>
        <p:nvSpPr>
          <p:cNvPr id="5" name="Footer Placeholder 4">
            <a:extLst>
              <a:ext uri="{FF2B5EF4-FFF2-40B4-BE49-F238E27FC236}">
                <a16:creationId xmlns:a16="http://schemas.microsoft.com/office/drawing/2014/main" id="{7E5354BA-C9C2-4514-905D-B555264A2BA6}"/>
              </a:ext>
            </a:extLst>
          </p:cNvPr>
          <p:cNvSpPr>
            <a:spLocks noGrp="1"/>
          </p:cNvSpPr>
          <p:nvPr>
            <p:ph type="ftr" sz="quarter" idx="11"/>
          </p:nvPr>
        </p:nvSpPr>
        <p:spPr/>
        <p:txBody>
          <a:bodyPr/>
          <a:lstStyle/>
          <a:p>
            <a:r>
              <a:rPr lang="en-US"/>
              <a:t>Singular Value Decomposition - Data Compression</a:t>
            </a:r>
          </a:p>
        </p:txBody>
      </p:sp>
      <p:sp>
        <p:nvSpPr>
          <p:cNvPr id="6" name="Slide Number Placeholder 5">
            <a:extLst>
              <a:ext uri="{FF2B5EF4-FFF2-40B4-BE49-F238E27FC236}">
                <a16:creationId xmlns:a16="http://schemas.microsoft.com/office/drawing/2014/main" id="{5C2795A9-4A4A-4C62-8631-9377F85A329A}"/>
              </a:ext>
            </a:extLst>
          </p:cNvPr>
          <p:cNvSpPr>
            <a:spLocks noGrp="1"/>
          </p:cNvSpPr>
          <p:nvPr>
            <p:ph type="sldNum" sz="quarter" idx="12"/>
          </p:nvPr>
        </p:nvSpPr>
        <p:spPr/>
        <p:txBody>
          <a:bodyPr/>
          <a:lstStyle/>
          <a:p>
            <a:fld id="{8BF3E370-2789-49B6-846F-918204C80FE0}" type="slidenum">
              <a:rPr lang="en-US" smtClean="0"/>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C2EBD-EB1D-488B-80CF-3AF0C831B2AA}"/>
              </a:ext>
            </a:extLst>
          </p:cNvPr>
          <p:cNvSpPr>
            <a:spLocks noGrp="1"/>
          </p:cNvSpPr>
          <p:nvPr>
            <p:ph type="title"/>
          </p:nvPr>
        </p:nvSpPr>
        <p:spPr/>
        <p:txBody>
          <a:bodyPr/>
          <a:lstStyle/>
          <a:p>
            <a:r>
              <a:rPr lang="en-US" dirty="0"/>
              <a:t>References</a:t>
            </a:r>
            <a:endParaRPr lang="en-IN" dirty="0"/>
          </a:p>
        </p:txBody>
      </p:sp>
      <p:sp>
        <p:nvSpPr>
          <p:cNvPr id="3" name="Content Placeholder 2">
            <a:extLst>
              <a:ext uri="{FF2B5EF4-FFF2-40B4-BE49-F238E27FC236}">
                <a16:creationId xmlns:a16="http://schemas.microsoft.com/office/drawing/2014/main" id="{B31C7CBC-0CB6-4D66-A059-6CE01202CFE7}"/>
              </a:ext>
            </a:extLst>
          </p:cNvPr>
          <p:cNvSpPr>
            <a:spLocks noGrp="1"/>
          </p:cNvSpPr>
          <p:nvPr>
            <p:ph idx="1"/>
          </p:nvPr>
        </p:nvSpPr>
        <p:spPr/>
        <p:txBody>
          <a:bodyPr/>
          <a:lstStyle/>
          <a:p>
            <a:endParaRPr lang="en-IN"/>
          </a:p>
        </p:txBody>
      </p:sp>
      <p:sp>
        <p:nvSpPr>
          <p:cNvPr id="4" name="Date Placeholder 3">
            <a:extLst>
              <a:ext uri="{FF2B5EF4-FFF2-40B4-BE49-F238E27FC236}">
                <a16:creationId xmlns:a16="http://schemas.microsoft.com/office/drawing/2014/main" id="{D64C304E-840D-44CD-837C-D4A1857DA15E}"/>
              </a:ext>
            </a:extLst>
          </p:cNvPr>
          <p:cNvSpPr>
            <a:spLocks noGrp="1"/>
          </p:cNvSpPr>
          <p:nvPr>
            <p:ph type="dt" sz="half" idx="10"/>
          </p:nvPr>
        </p:nvSpPr>
        <p:spPr/>
        <p:txBody>
          <a:bodyPr/>
          <a:lstStyle/>
          <a:p>
            <a:fld id="{6BD01C87-7CCD-495F-B78C-CC0105FE759A}" type="datetime1">
              <a:rPr lang="en-US" smtClean="0"/>
              <a:t>6/21/2023</a:t>
            </a:fld>
            <a:endParaRPr lang="en-US"/>
          </a:p>
        </p:txBody>
      </p:sp>
      <p:sp>
        <p:nvSpPr>
          <p:cNvPr id="5" name="Footer Placeholder 4">
            <a:extLst>
              <a:ext uri="{FF2B5EF4-FFF2-40B4-BE49-F238E27FC236}">
                <a16:creationId xmlns:a16="http://schemas.microsoft.com/office/drawing/2014/main" id="{2E22905C-A2D6-48FB-95C4-0D563955BC71}"/>
              </a:ext>
            </a:extLst>
          </p:cNvPr>
          <p:cNvSpPr>
            <a:spLocks noGrp="1"/>
          </p:cNvSpPr>
          <p:nvPr>
            <p:ph type="ftr" sz="quarter" idx="11"/>
          </p:nvPr>
        </p:nvSpPr>
        <p:spPr/>
        <p:txBody>
          <a:bodyPr/>
          <a:lstStyle/>
          <a:p>
            <a:r>
              <a:rPr lang="en-US"/>
              <a:t>Singular Value Decomposition - Data Compression</a:t>
            </a:r>
          </a:p>
        </p:txBody>
      </p:sp>
      <p:sp>
        <p:nvSpPr>
          <p:cNvPr id="6" name="Slide Number Placeholder 5">
            <a:extLst>
              <a:ext uri="{FF2B5EF4-FFF2-40B4-BE49-F238E27FC236}">
                <a16:creationId xmlns:a16="http://schemas.microsoft.com/office/drawing/2014/main" id="{F5C50404-583E-4D89-AF50-7A389363A6A3}"/>
              </a:ext>
            </a:extLst>
          </p:cNvPr>
          <p:cNvSpPr>
            <a:spLocks noGrp="1"/>
          </p:cNvSpPr>
          <p:nvPr>
            <p:ph type="sldNum" sz="quarter" idx="12"/>
          </p:nvPr>
        </p:nvSpPr>
        <p:spPr/>
        <p:txBody>
          <a:bodyPr/>
          <a:lstStyle/>
          <a:p>
            <a:fld id="{8BF3E370-2789-49B6-846F-918204C80FE0}" type="slidenum">
              <a:rPr lang="en-US" smtClean="0"/>
              <a:t>33</a:t>
            </a:fld>
            <a:endParaRPr lang="en-US"/>
          </a:p>
        </p:txBody>
      </p:sp>
    </p:spTree>
    <p:extLst>
      <p:ext uri="{BB962C8B-B14F-4D97-AF65-F5344CB8AC3E}">
        <p14:creationId xmlns:p14="http://schemas.microsoft.com/office/powerpoint/2010/main" val="15867041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07E1FB-2241-43B8-AD31-D1FA12F55673}"/>
              </a:ext>
            </a:extLst>
          </p:cNvPr>
          <p:cNvSpPr>
            <a:spLocks noGrp="1"/>
          </p:cNvSpPr>
          <p:nvPr>
            <p:ph idx="1"/>
          </p:nvPr>
        </p:nvSpPr>
        <p:spPr>
          <a:xfrm>
            <a:off x="628650" y="1797248"/>
            <a:ext cx="7886700" cy="3263504"/>
          </a:xfrm>
        </p:spPr>
        <p:txBody>
          <a:bodyPr>
            <a:normAutofit/>
          </a:bodyPr>
          <a:lstStyle/>
          <a:p>
            <a:pPr marL="0" indent="0" algn="ctr">
              <a:buNone/>
            </a:pPr>
            <a:endParaRPr lang="en-IN" sz="6000" b="1" dirty="0"/>
          </a:p>
          <a:p>
            <a:pPr marL="0" indent="0" algn="ctr">
              <a:buNone/>
            </a:pPr>
            <a:r>
              <a:rPr lang="en-IN" sz="6000" b="1" dirty="0"/>
              <a:t>THANK YOU</a:t>
            </a:r>
          </a:p>
        </p:txBody>
      </p:sp>
      <p:sp>
        <p:nvSpPr>
          <p:cNvPr id="2" name="Date Placeholder 1">
            <a:extLst>
              <a:ext uri="{FF2B5EF4-FFF2-40B4-BE49-F238E27FC236}">
                <a16:creationId xmlns:a16="http://schemas.microsoft.com/office/drawing/2014/main" id="{A2F13979-EC3B-4755-AFB6-B8F5E701EDD5}"/>
              </a:ext>
            </a:extLst>
          </p:cNvPr>
          <p:cNvSpPr>
            <a:spLocks noGrp="1"/>
          </p:cNvSpPr>
          <p:nvPr>
            <p:ph type="dt" sz="half" idx="10"/>
          </p:nvPr>
        </p:nvSpPr>
        <p:spPr/>
        <p:txBody>
          <a:bodyPr/>
          <a:lstStyle/>
          <a:p>
            <a:fld id="{55A2DB52-876F-482F-AD71-5966BB875B3F}" type="datetime1">
              <a:rPr lang="en-US" smtClean="0"/>
              <a:t>6/21/2023</a:t>
            </a:fld>
            <a:endParaRPr lang="en-US"/>
          </a:p>
        </p:txBody>
      </p:sp>
      <p:sp>
        <p:nvSpPr>
          <p:cNvPr id="4" name="Footer Placeholder 3">
            <a:extLst>
              <a:ext uri="{FF2B5EF4-FFF2-40B4-BE49-F238E27FC236}">
                <a16:creationId xmlns:a16="http://schemas.microsoft.com/office/drawing/2014/main" id="{EDE75F4F-AF7C-4D05-987C-5A255EA2C816}"/>
              </a:ext>
            </a:extLst>
          </p:cNvPr>
          <p:cNvSpPr>
            <a:spLocks noGrp="1"/>
          </p:cNvSpPr>
          <p:nvPr>
            <p:ph type="ftr" sz="quarter" idx="11"/>
          </p:nvPr>
        </p:nvSpPr>
        <p:spPr/>
        <p:txBody>
          <a:bodyPr/>
          <a:lstStyle/>
          <a:p>
            <a:r>
              <a:rPr lang="en-US"/>
              <a:t>Singular Value Decomposition - Data Compression</a:t>
            </a:r>
          </a:p>
        </p:txBody>
      </p:sp>
      <p:sp>
        <p:nvSpPr>
          <p:cNvPr id="5" name="Slide Number Placeholder 4">
            <a:extLst>
              <a:ext uri="{FF2B5EF4-FFF2-40B4-BE49-F238E27FC236}">
                <a16:creationId xmlns:a16="http://schemas.microsoft.com/office/drawing/2014/main" id="{DA223A39-36D6-4E6B-85D2-3AFDDDB49648}"/>
              </a:ext>
            </a:extLst>
          </p:cNvPr>
          <p:cNvSpPr>
            <a:spLocks noGrp="1"/>
          </p:cNvSpPr>
          <p:nvPr>
            <p:ph type="sldNum" sz="quarter" idx="12"/>
          </p:nvPr>
        </p:nvSpPr>
        <p:spPr/>
        <p:txBody>
          <a:bodyPr/>
          <a:lstStyle/>
          <a:p>
            <a:fld id="{8BF3E370-2789-49B6-846F-918204C80FE0}" type="slidenum">
              <a:rPr lang="en-US" smtClean="0"/>
              <a:t>34</a:t>
            </a:fld>
            <a:endParaRPr lang="en-US"/>
          </a:p>
        </p:txBody>
      </p:sp>
    </p:spTree>
    <p:extLst>
      <p:ext uri="{BB962C8B-B14F-4D97-AF65-F5344CB8AC3E}">
        <p14:creationId xmlns:p14="http://schemas.microsoft.com/office/powerpoint/2010/main" val="7347374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Matrix Factorization</a:t>
            </a:r>
          </a:p>
        </p:txBody>
      </p:sp>
      <p:sp>
        <p:nvSpPr>
          <p:cNvPr id="3" name="Content Placeholder 2"/>
          <p:cNvSpPr>
            <a:spLocks noGrp="1"/>
          </p:cNvSpPr>
          <p:nvPr>
            <p:ph idx="1"/>
          </p:nvPr>
        </p:nvSpPr>
        <p:spPr/>
        <p:txBody>
          <a:bodyPr/>
          <a:lstStyle/>
          <a:p>
            <a:pPr>
              <a:buNone/>
            </a:pPr>
            <a:r>
              <a:rPr lang="en-US" dirty="0"/>
              <a:t>	</a:t>
            </a:r>
          </a:p>
          <a:p>
            <a:pPr>
              <a:buNone/>
            </a:pPr>
            <a:r>
              <a:rPr lang="en-US" dirty="0"/>
              <a:t>Matrix Factorization refers to the process of </a:t>
            </a:r>
          </a:p>
          <a:p>
            <a:pPr>
              <a:buNone/>
            </a:pPr>
            <a:r>
              <a:rPr lang="en-US" dirty="0"/>
              <a:t>expressing a matrix as a product of two or more </a:t>
            </a:r>
          </a:p>
          <a:p>
            <a:pPr>
              <a:buNone/>
            </a:pPr>
            <a:r>
              <a:rPr lang="en-US" dirty="0"/>
              <a:t>matrices.</a:t>
            </a:r>
          </a:p>
        </p:txBody>
      </p:sp>
      <p:sp>
        <p:nvSpPr>
          <p:cNvPr id="4" name="Date Placeholder 3">
            <a:extLst>
              <a:ext uri="{FF2B5EF4-FFF2-40B4-BE49-F238E27FC236}">
                <a16:creationId xmlns:a16="http://schemas.microsoft.com/office/drawing/2014/main" id="{7277E20C-07E5-449E-8258-9650DF17BD17}"/>
              </a:ext>
            </a:extLst>
          </p:cNvPr>
          <p:cNvSpPr>
            <a:spLocks noGrp="1"/>
          </p:cNvSpPr>
          <p:nvPr>
            <p:ph type="dt" sz="half" idx="10"/>
          </p:nvPr>
        </p:nvSpPr>
        <p:spPr/>
        <p:txBody>
          <a:bodyPr/>
          <a:lstStyle/>
          <a:p>
            <a:fld id="{2F2C710B-9B11-4BC7-8C7B-170651EA57FA}" type="datetime1">
              <a:rPr lang="en-US" smtClean="0"/>
              <a:t>6/21/2023</a:t>
            </a:fld>
            <a:endParaRPr lang="en-US"/>
          </a:p>
        </p:txBody>
      </p:sp>
      <p:sp>
        <p:nvSpPr>
          <p:cNvPr id="5" name="Footer Placeholder 4">
            <a:extLst>
              <a:ext uri="{FF2B5EF4-FFF2-40B4-BE49-F238E27FC236}">
                <a16:creationId xmlns:a16="http://schemas.microsoft.com/office/drawing/2014/main" id="{511495AE-9C9D-4141-9C02-070F9CF35757}"/>
              </a:ext>
            </a:extLst>
          </p:cNvPr>
          <p:cNvSpPr>
            <a:spLocks noGrp="1"/>
          </p:cNvSpPr>
          <p:nvPr>
            <p:ph type="ftr" sz="quarter" idx="11"/>
          </p:nvPr>
        </p:nvSpPr>
        <p:spPr/>
        <p:txBody>
          <a:bodyPr/>
          <a:lstStyle/>
          <a:p>
            <a:r>
              <a:rPr lang="en-US"/>
              <a:t>Singular Value Decomposition - Data Compression</a:t>
            </a:r>
          </a:p>
        </p:txBody>
      </p:sp>
      <p:sp>
        <p:nvSpPr>
          <p:cNvPr id="6" name="Slide Number Placeholder 5">
            <a:extLst>
              <a:ext uri="{FF2B5EF4-FFF2-40B4-BE49-F238E27FC236}">
                <a16:creationId xmlns:a16="http://schemas.microsoft.com/office/drawing/2014/main" id="{132FA7FE-1DD0-4081-B61E-2A33339CDC69}"/>
              </a:ext>
            </a:extLst>
          </p:cNvPr>
          <p:cNvSpPr>
            <a:spLocks noGrp="1"/>
          </p:cNvSpPr>
          <p:nvPr>
            <p:ph type="sldNum" sz="quarter" idx="12"/>
          </p:nvPr>
        </p:nvSpPr>
        <p:spPr/>
        <p:txBody>
          <a:bodyPr/>
          <a:lstStyle/>
          <a:p>
            <a:fld id="{8BF3E370-2789-49B6-846F-918204C80FE0}" type="slidenum">
              <a:rPr lang="en-US" smtClean="0"/>
              <a:t>35</a:t>
            </a:fld>
            <a:endParaRPr lang="en-US"/>
          </a:p>
        </p:txBody>
      </p:sp>
    </p:spTree>
    <p:extLst>
      <p:ext uri="{BB962C8B-B14F-4D97-AF65-F5344CB8AC3E}">
        <p14:creationId xmlns:p14="http://schemas.microsoft.com/office/powerpoint/2010/main" val="12255535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normAutofit fontScale="90000"/>
          </a:bodyPr>
          <a:lstStyle/>
          <a:p>
            <a:r>
              <a:rPr lang="en-US" dirty="0"/>
              <a:t>Types of Matrix Factorization</a:t>
            </a:r>
            <a:br>
              <a:rPr lang="en-US" dirty="0"/>
            </a:br>
            <a:endParaRPr lang="en-US" dirty="0"/>
          </a:p>
        </p:txBody>
      </p:sp>
      <p:sp>
        <p:nvSpPr>
          <p:cNvPr id="3" name="Content Placeholder 2"/>
          <p:cNvSpPr>
            <a:spLocks noGrp="1"/>
          </p:cNvSpPr>
          <p:nvPr>
            <p:ph idx="1"/>
          </p:nvPr>
        </p:nvSpPr>
        <p:spPr/>
        <p:txBody>
          <a:bodyPr>
            <a:normAutofit/>
          </a:bodyPr>
          <a:lstStyle/>
          <a:p>
            <a:pPr>
              <a:buNone/>
            </a:pPr>
            <a:r>
              <a:rPr lang="en-US" dirty="0"/>
              <a:t>There are many different types of matrix </a:t>
            </a:r>
          </a:p>
          <a:p>
            <a:pPr>
              <a:buNone/>
            </a:pPr>
            <a:r>
              <a:rPr lang="en-US" dirty="0"/>
              <a:t>factorizations, but some of the most common </a:t>
            </a:r>
          </a:p>
          <a:p>
            <a:pPr>
              <a:buNone/>
            </a:pPr>
            <a:r>
              <a:rPr lang="en-US" dirty="0"/>
              <a:t>include:</a:t>
            </a:r>
          </a:p>
          <a:p>
            <a:r>
              <a:rPr lang="en-US" dirty="0"/>
              <a:t>LU Factorization</a:t>
            </a:r>
          </a:p>
          <a:p>
            <a:r>
              <a:rPr lang="en-US" dirty="0"/>
              <a:t>QR Factorization</a:t>
            </a:r>
          </a:p>
          <a:p>
            <a:r>
              <a:rPr lang="en-US" dirty="0"/>
              <a:t>Singular Value Decomposition (SVD)</a:t>
            </a:r>
          </a:p>
          <a:p>
            <a:r>
              <a:rPr lang="en-US" dirty="0"/>
              <a:t>Eigen Decomposition</a:t>
            </a:r>
          </a:p>
        </p:txBody>
      </p:sp>
      <p:sp>
        <p:nvSpPr>
          <p:cNvPr id="4" name="Date Placeholder 3">
            <a:extLst>
              <a:ext uri="{FF2B5EF4-FFF2-40B4-BE49-F238E27FC236}">
                <a16:creationId xmlns:a16="http://schemas.microsoft.com/office/drawing/2014/main" id="{1929371E-6AB2-401A-B911-0E9C22881ECF}"/>
              </a:ext>
            </a:extLst>
          </p:cNvPr>
          <p:cNvSpPr>
            <a:spLocks noGrp="1"/>
          </p:cNvSpPr>
          <p:nvPr>
            <p:ph type="dt" sz="half" idx="10"/>
          </p:nvPr>
        </p:nvSpPr>
        <p:spPr/>
        <p:txBody>
          <a:bodyPr/>
          <a:lstStyle/>
          <a:p>
            <a:fld id="{8F23614A-1E14-4C43-9230-239C7B7E9018}" type="datetime1">
              <a:rPr lang="en-US" smtClean="0"/>
              <a:t>6/21/2023</a:t>
            </a:fld>
            <a:endParaRPr lang="en-US"/>
          </a:p>
        </p:txBody>
      </p:sp>
      <p:sp>
        <p:nvSpPr>
          <p:cNvPr id="5" name="Footer Placeholder 4">
            <a:extLst>
              <a:ext uri="{FF2B5EF4-FFF2-40B4-BE49-F238E27FC236}">
                <a16:creationId xmlns:a16="http://schemas.microsoft.com/office/drawing/2014/main" id="{1A51504E-9F64-40B8-971B-5D3915213503}"/>
              </a:ext>
            </a:extLst>
          </p:cNvPr>
          <p:cNvSpPr>
            <a:spLocks noGrp="1"/>
          </p:cNvSpPr>
          <p:nvPr>
            <p:ph type="ftr" sz="quarter" idx="11"/>
          </p:nvPr>
        </p:nvSpPr>
        <p:spPr/>
        <p:txBody>
          <a:bodyPr/>
          <a:lstStyle/>
          <a:p>
            <a:r>
              <a:rPr lang="en-US"/>
              <a:t>Singular Value Decomposition - Data Compression</a:t>
            </a:r>
          </a:p>
        </p:txBody>
      </p:sp>
      <p:sp>
        <p:nvSpPr>
          <p:cNvPr id="6" name="Slide Number Placeholder 5">
            <a:extLst>
              <a:ext uri="{FF2B5EF4-FFF2-40B4-BE49-F238E27FC236}">
                <a16:creationId xmlns:a16="http://schemas.microsoft.com/office/drawing/2014/main" id="{24EA8BFE-60E3-45AE-BD57-074754F85D21}"/>
              </a:ext>
            </a:extLst>
          </p:cNvPr>
          <p:cNvSpPr>
            <a:spLocks noGrp="1"/>
          </p:cNvSpPr>
          <p:nvPr>
            <p:ph type="sldNum" sz="quarter" idx="12"/>
          </p:nvPr>
        </p:nvSpPr>
        <p:spPr/>
        <p:txBody>
          <a:bodyPr/>
          <a:lstStyle/>
          <a:p>
            <a:fld id="{8BF3E370-2789-49B6-846F-918204C80FE0}" type="slidenum">
              <a:rPr lang="en-US" smtClean="0"/>
              <a:t>36</a:t>
            </a:fld>
            <a:endParaRPr lang="en-US"/>
          </a:p>
        </p:txBody>
      </p:sp>
    </p:spTree>
    <p:extLst>
      <p:ext uri="{BB962C8B-B14F-4D97-AF65-F5344CB8AC3E}">
        <p14:creationId xmlns:p14="http://schemas.microsoft.com/office/powerpoint/2010/main" val="15123766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B7B3A-78BD-48A4-BE38-6599880C50A9}"/>
              </a:ext>
            </a:extLst>
          </p:cNvPr>
          <p:cNvSpPr>
            <a:spLocks noGrp="1"/>
          </p:cNvSpPr>
          <p:nvPr>
            <p:ph type="title"/>
          </p:nvPr>
        </p:nvSpPr>
        <p:spPr/>
        <p:txBody>
          <a:bodyPr/>
          <a:lstStyle/>
          <a:p>
            <a:r>
              <a:rPr lang="en-US" b="1" dirty="0">
                <a:latin typeface="+mn-lt"/>
              </a:rPr>
              <a:t>Performance of Compression</a:t>
            </a:r>
            <a:endParaRPr lang="en-IN" b="1" dirty="0">
              <a:latin typeface="+mn-lt"/>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F3451FA-EE21-486A-99DB-1A0F06935F61}"/>
                  </a:ext>
                </a:extLst>
              </p:cNvPr>
              <p:cNvSpPr>
                <a:spLocks noGrp="1"/>
              </p:cNvSpPr>
              <p:nvPr>
                <p:ph idx="1"/>
              </p:nvPr>
            </p:nvSpPr>
            <p:spPr/>
            <p:txBody>
              <a:bodyPr>
                <a:normAutofit fontScale="85000" lnSpcReduction="10000"/>
              </a:bodyPr>
              <a:lstStyle/>
              <a:p>
                <a:pPr algn="just"/>
                <a:r>
                  <a:rPr lang="en-US" dirty="0"/>
                  <a:t>Compression Ratio</a:t>
                </a:r>
              </a:p>
              <a:p>
                <a:pPr marL="0" indent="0" algn="just">
                  <a:buNone/>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𝑅</m:t>
                          </m:r>
                        </m:sub>
                      </m:sSub>
                      <m:r>
                        <a:rPr lang="en-US" i="1" smtClean="0">
                          <a:latin typeface="Cambria Math" panose="02040503050406030204" pitchFamily="18" charset="0"/>
                        </a:rPr>
                        <m:t>=</m:t>
                      </m:r>
                      <m:f>
                        <m:fPr>
                          <m:ctrlPr>
                            <a:rPr lang="en-US" i="1" smtClean="0">
                              <a:latin typeface="Cambria Math" panose="02040503050406030204" pitchFamily="18" charset="0"/>
                            </a:rPr>
                          </m:ctrlPr>
                        </m:fPr>
                        <m:num>
                          <m:r>
                            <a:rPr lang="en-US" b="0" i="1" smtClean="0">
                              <a:latin typeface="Cambria Math" panose="02040503050406030204" pitchFamily="18" charset="0"/>
                            </a:rPr>
                            <m:t>𝐶𝑜𝑚𝑝𝑟𝑒𝑠𝑠𝑒𝑑</m:t>
                          </m:r>
                          <m:r>
                            <a:rPr lang="en-US" b="0" i="1" smtClean="0">
                              <a:latin typeface="Cambria Math" panose="02040503050406030204" pitchFamily="18" charset="0"/>
                            </a:rPr>
                            <m:t> </m:t>
                          </m:r>
                          <m:r>
                            <a:rPr lang="en-US" b="0" i="1" smtClean="0">
                              <a:latin typeface="Cambria Math" panose="02040503050406030204" pitchFamily="18" charset="0"/>
                            </a:rPr>
                            <m:t>𝐼𝑚𝑎𝑔𝑒</m:t>
                          </m:r>
                        </m:num>
                        <m:den>
                          <m:r>
                            <a:rPr lang="en-US" b="0" i="1" smtClean="0">
                              <a:latin typeface="Cambria Math" panose="02040503050406030204" pitchFamily="18" charset="0"/>
                            </a:rPr>
                            <m:t>𝑂𝑟𝑖𝑔𝑖𝑛𝑎𝑙</m:t>
                          </m:r>
                          <m:r>
                            <a:rPr lang="en-US" b="0" i="1" smtClean="0">
                              <a:latin typeface="Cambria Math" panose="02040503050406030204" pitchFamily="18" charset="0"/>
                            </a:rPr>
                            <m:t> </m:t>
                          </m:r>
                          <m:r>
                            <a:rPr lang="en-US" b="0" i="1" smtClean="0">
                              <a:latin typeface="Cambria Math" panose="02040503050406030204" pitchFamily="18" charset="0"/>
                            </a:rPr>
                            <m:t>𝐼𝑚𝑎𝑔𝑒</m:t>
                          </m:r>
                        </m:den>
                      </m:f>
                    </m:oMath>
                  </m:oMathPara>
                </a14:m>
                <a:endParaRPr lang="en-US" dirty="0"/>
              </a:p>
              <a:p>
                <a:pPr algn="just"/>
                <a:r>
                  <a:rPr lang="en-US" dirty="0"/>
                  <a:t>Redundancy</a:t>
                </a:r>
              </a:p>
              <a:p>
                <a:pPr marL="0" indent="0" algn="just">
                  <a:buNone/>
                </a:pPr>
                <a:endParaRPr lang="en-US" b="0" i="1" dirty="0">
                  <a:latin typeface="Cambria Math" panose="02040503050406030204" pitchFamily="18" charset="0"/>
                </a:endParaRPr>
              </a:p>
              <a:p>
                <a:pPr marL="0" indent="0" algn="just">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𝑅</m:t>
                      </m:r>
                      <m:r>
                        <a:rPr lang="en-US" i="1" smtClean="0">
                          <a:latin typeface="Cambria Math" panose="02040503050406030204" pitchFamily="18" charset="0"/>
                        </a:rPr>
                        <m:t>=</m:t>
                      </m:r>
                      <m:f>
                        <m:fPr>
                          <m:ctrlPr>
                            <a:rPr lang="en-US" i="1" smtClean="0">
                              <a:latin typeface="Cambria Math" panose="02040503050406030204" pitchFamily="18" charset="0"/>
                            </a:rPr>
                          </m:ctrlPr>
                        </m:fPr>
                        <m:num>
                          <m:r>
                            <a:rPr lang="en-US" b="0" i="1" smtClean="0">
                              <a:latin typeface="Cambria Math" panose="02040503050406030204" pitchFamily="18" charset="0"/>
                            </a:rPr>
                            <m:t>𝑂𝑟𝑖𝑔𝑖𝑛𝑎𝑙</m:t>
                          </m:r>
                          <m:r>
                            <a:rPr lang="en-US" b="0" i="1" smtClean="0">
                              <a:latin typeface="Cambria Math" panose="02040503050406030204" pitchFamily="18" charset="0"/>
                            </a:rPr>
                            <m:t> </m:t>
                          </m:r>
                          <m:r>
                            <a:rPr lang="en-US" b="0" i="1" smtClean="0">
                              <a:latin typeface="Cambria Math" panose="02040503050406030204" pitchFamily="18" charset="0"/>
                            </a:rPr>
                            <m:t>𝐼𝑚𝑎𝑔𝑒</m:t>
                          </m:r>
                          <m:r>
                            <a:rPr lang="en-US" b="0" i="1" smtClean="0">
                              <a:latin typeface="Cambria Math" panose="02040503050406030204" pitchFamily="18" charset="0"/>
                            </a:rPr>
                            <m:t> −</m:t>
                          </m:r>
                          <m:r>
                            <a:rPr lang="en-US" b="0" i="1" smtClean="0">
                              <a:latin typeface="Cambria Math" panose="02040503050406030204" pitchFamily="18" charset="0"/>
                            </a:rPr>
                            <m:t>𝐶𝑜𝑚𝑝𝑟𝑒𝑠𝑠𝑒𝑑</m:t>
                          </m:r>
                          <m:r>
                            <a:rPr lang="en-US" b="0" i="1" smtClean="0">
                              <a:latin typeface="Cambria Math" panose="02040503050406030204" pitchFamily="18" charset="0"/>
                            </a:rPr>
                            <m:t> </m:t>
                          </m:r>
                          <m:r>
                            <a:rPr lang="en-US" b="0" i="1" smtClean="0">
                              <a:latin typeface="Cambria Math" panose="02040503050406030204" pitchFamily="18" charset="0"/>
                            </a:rPr>
                            <m:t>𝐼𝑚𝑎𝑔𝑒</m:t>
                          </m:r>
                        </m:num>
                        <m:den>
                          <m:r>
                            <a:rPr lang="en-US" b="0" i="1" smtClean="0">
                              <a:latin typeface="Cambria Math" panose="02040503050406030204" pitchFamily="18" charset="0"/>
                            </a:rPr>
                            <m:t>𝑂𝑟𝑖𝑔𝑖𝑛𝑎𝑙</m:t>
                          </m:r>
                          <m:r>
                            <a:rPr lang="en-US" b="0" i="1" smtClean="0">
                              <a:latin typeface="Cambria Math" panose="02040503050406030204" pitchFamily="18" charset="0"/>
                            </a:rPr>
                            <m:t> </m:t>
                          </m:r>
                          <m:r>
                            <a:rPr lang="en-US" b="0" i="1" smtClean="0">
                              <a:latin typeface="Cambria Math" panose="02040503050406030204" pitchFamily="18" charset="0"/>
                            </a:rPr>
                            <m:t>𝐼𝑚𝑎𝑔𝑒</m:t>
                          </m:r>
                        </m:den>
                      </m:f>
                    </m:oMath>
                  </m:oMathPara>
                </a14:m>
                <a:endParaRPr lang="en-US" dirty="0"/>
              </a:p>
              <a:p>
                <a:pPr marL="0" indent="0" algn="just">
                  <a:buNone/>
                </a:pPr>
                <a:endParaRPr lang="en-US" b="0" i="1" dirty="0">
                  <a:latin typeface="Cambria Math" panose="02040503050406030204" pitchFamily="18" charset="0"/>
                </a:endParaRPr>
              </a:p>
              <a:p>
                <a:pPr marL="0" indent="0" algn="just">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𝑅</m:t>
                      </m:r>
                      <m:r>
                        <a:rPr lang="en-US" i="1" smtClean="0">
                          <a:latin typeface="Cambria Math" panose="02040503050406030204" pitchFamily="18" charset="0"/>
                        </a:rPr>
                        <m:t>=</m:t>
                      </m:r>
                      <m:r>
                        <a:rPr lang="en-US" b="0" i="1" smtClean="0">
                          <a:latin typeface="Cambria Math" panose="02040503050406030204" pitchFamily="18" charset="0"/>
                        </a:rPr>
                        <m:t>1−</m:t>
                      </m:r>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sSub>
                            <m:sSubPr>
                              <m:ctrlPr>
                                <a:rPr lang="pt-BR"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𝑅</m:t>
                              </m:r>
                            </m:sub>
                          </m:sSub>
                        </m:den>
                      </m:f>
                    </m:oMath>
                  </m:oMathPara>
                </a14:m>
                <a:endParaRPr lang="en-US" dirty="0"/>
              </a:p>
              <a:p>
                <a:pPr marL="0" indent="0" algn="just">
                  <a:buNone/>
                </a:pPr>
                <a:endParaRPr lang="en-US" dirty="0"/>
              </a:p>
            </p:txBody>
          </p:sp>
        </mc:Choice>
        <mc:Fallback xmlns="">
          <p:sp>
            <p:nvSpPr>
              <p:cNvPr id="3" name="Content Placeholder 2">
                <a:extLst>
                  <a:ext uri="{FF2B5EF4-FFF2-40B4-BE49-F238E27FC236}">
                    <a16:creationId xmlns:a16="http://schemas.microsoft.com/office/drawing/2014/main" id="{4F3451FA-EE21-486A-99DB-1A0F06935F61}"/>
                  </a:ext>
                </a:extLst>
              </p:cNvPr>
              <p:cNvSpPr>
                <a:spLocks noGrp="1" noRot="1" noChangeAspect="1" noMove="1" noResize="1" noEditPoints="1" noAdjustHandles="1" noChangeArrowheads="1" noChangeShapeType="1" noTextEdit="1"/>
              </p:cNvSpPr>
              <p:nvPr>
                <p:ph idx="1"/>
              </p:nvPr>
            </p:nvSpPr>
            <p:spPr>
              <a:blipFill>
                <a:blip r:embed="rId2"/>
                <a:stretch>
                  <a:fillRect l="-1259" t="-2156"/>
                </a:stretch>
              </a:blipFill>
            </p:spPr>
            <p:txBody>
              <a:bodyPr/>
              <a:lstStyle/>
              <a:p>
                <a:r>
                  <a:rPr lang="en-IN">
                    <a:noFill/>
                  </a:rPr>
                  <a:t> </a:t>
                </a:r>
              </a:p>
            </p:txBody>
          </p:sp>
        </mc:Fallback>
      </mc:AlternateContent>
      <p:sp>
        <p:nvSpPr>
          <p:cNvPr id="4" name="Date Placeholder 3">
            <a:extLst>
              <a:ext uri="{FF2B5EF4-FFF2-40B4-BE49-F238E27FC236}">
                <a16:creationId xmlns:a16="http://schemas.microsoft.com/office/drawing/2014/main" id="{1F6624CE-83F0-4286-BDD6-2B8A4AEBE8BA}"/>
              </a:ext>
            </a:extLst>
          </p:cNvPr>
          <p:cNvSpPr>
            <a:spLocks noGrp="1"/>
          </p:cNvSpPr>
          <p:nvPr>
            <p:ph type="dt" sz="half" idx="10"/>
          </p:nvPr>
        </p:nvSpPr>
        <p:spPr/>
        <p:txBody>
          <a:bodyPr/>
          <a:lstStyle/>
          <a:p>
            <a:fld id="{F920632E-ECA9-4072-9FE8-594F520BC536}" type="datetime1">
              <a:rPr lang="en-US" smtClean="0"/>
              <a:t>6/21/2023</a:t>
            </a:fld>
            <a:endParaRPr lang="en-US"/>
          </a:p>
        </p:txBody>
      </p:sp>
      <p:sp>
        <p:nvSpPr>
          <p:cNvPr id="5" name="Footer Placeholder 4">
            <a:extLst>
              <a:ext uri="{FF2B5EF4-FFF2-40B4-BE49-F238E27FC236}">
                <a16:creationId xmlns:a16="http://schemas.microsoft.com/office/drawing/2014/main" id="{55212407-C359-44FD-A975-D8EB35F36453}"/>
              </a:ext>
            </a:extLst>
          </p:cNvPr>
          <p:cNvSpPr>
            <a:spLocks noGrp="1"/>
          </p:cNvSpPr>
          <p:nvPr>
            <p:ph type="ftr" sz="quarter" idx="11"/>
          </p:nvPr>
        </p:nvSpPr>
        <p:spPr/>
        <p:txBody>
          <a:bodyPr/>
          <a:lstStyle/>
          <a:p>
            <a:r>
              <a:rPr lang="en-US"/>
              <a:t>Singular Value Decomposition - Data Compression</a:t>
            </a:r>
          </a:p>
        </p:txBody>
      </p:sp>
      <p:sp>
        <p:nvSpPr>
          <p:cNvPr id="6" name="Slide Number Placeholder 5">
            <a:extLst>
              <a:ext uri="{FF2B5EF4-FFF2-40B4-BE49-F238E27FC236}">
                <a16:creationId xmlns:a16="http://schemas.microsoft.com/office/drawing/2014/main" id="{923E8419-691D-4CF6-8F16-ED8E690C5CB7}"/>
              </a:ext>
            </a:extLst>
          </p:cNvPr>
          <p:cNvSpPr>
            <a:spLocks noGrp="1"/>
          </p:cNvSpPr>
          <p:nvPr>
            <p:ph type="sldNum" sz="quarter" idx="12"/>
          </p:nvPr>
        </p:nvSpPr>
        <p:spPr/>
        <p:txBody>
          <a:bodyPr/>
          <a:lstStyle/>
          <a:p>
            <a:fld id="{8BF3E370-2789-49B6-846F-918204C80FE0}" type="slidenum">
              <a:rPr lang="en-US" smtClean="0"/>
              <a:t>37</a:t>
            </a:fld>
            <a:endParaRPr lang="en-US"/>
          </a:p>
        </p:txBody>
      </p:sp>
    </p:spTree>
    <p:extLst>
      <p:ext uri="{BB962C8B-B14F-4D97-AF65-F5344CB8AC3E}">
        <p14:creationId xmlns:p14="http://schemas.microsoft.com/office/powerpoint/2010/main" val="28866714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4000" b="1" dirty="0"/>
              <a:t>Low – Rank  Matrix Approximation</a:t>
            </a:r>
          </a:p>
        </p:txBody>
      </p:sp>
      <p:sp>
        <p:nvSpPr>
          <p:cNvPr id="3" name="Content Placeholder 2"/>
          <p:cNvSpPr>
            <a:spLocks noGrp="1"/>
          </p:cNvSpPr>
          <p:nvPr>
            <p:ph idx="1"/>
          </p:nvPr>
        </p:nvSpPr>
        <p:spPr>
          <a:xfrm>
            <a:off x="457200" y="1463358"/>
            <a:ext cx="8305800" cy="4937442"/>
          </a:xfrm>
        </p:spPr>
        <p:txBody>
          <a:bodyPr>
            <a:normAutofit fontScale="85000" lnSpcReduction="10000"/>
          </a:bodyPr>
          <a:lstStyle/>
          <a:p>
            <a:pPr>
              <a:lnSpc>
                <a:spcPct val="150000"/>
              </a:lnSpc>
            </a:pPr>
            <a:r>
              <a:rPr lang="en-US" dirty="0"/>
              <a:t>All Singular values are arranged in descending order on the </a:t>
            </a:r>
            <a:r>
              <a:rPr lang="en-US" b="1" dirty="0"/>
              <a:t>∑ </a:t>
            </a:r>
            <a:r>
              <a:rPr lang="en-US" dirty="0"/>
              <a:t>matrix.</a:t>
            </a:r>
          </a:p>
          <a:p>
            <a:pPr>
              <a:lnSpc>
                <a:spcPct val="150000"/>
              </a:lnSpc>
            </a:pPr>
            <a:r>
              <a:rPr lang="en-US" dirty="0"/>
              <a:t>The first singular value on the diagonal </a:t>
            </a:r>
            <a:r>
              <a:rPr lang="en-US" b="1" dirty="0"/>
              <a:t>∑</a:t>
            </a:r>
            <a:r>
              <a:rPr lang="en-US" dirty="0"/>
              <a:t> matrix contains the greatest amount of information and subsequent singular values contain decreasing amounts of information.</a:t>
            </a:r>
          </a:p>
          <a:p>
            <a:pPr>
              <a:lnSpc>
                <a:spcPct val="150000"/>
              </a:lnSpc>
            </a:pPr>
            <a:r>
              <a:rPr lang="en-US" dirty="0"/>
              <a:t>Lower SV’s contains negligible amount of information.</a:t>
            </a:r>
          </a:p>
        </p:txBody>
      </p:sp>
      <p:sp>
        <p:nvSpPr>
          <p:cNvPr id="4" name="Date Placeholder 3">
            <a:extLst>
              <a:ext uri="{FF2B5EF4-FFF2-40B4-BE49-F238E27FC236}">
                <a16:creationId xmlns:a16="http://schemas.microsoft.com/office/drawing/2014/main" id="{2D7F19C5-0153-4899-BE59-E5D45C052F52}"/>
              </a:ext>
            </a:extLst>
          </p:cNvPr>
          <p:cNvSpPr>
            <a:spLocks noGrp="1"/>
          </p:cNvSpPr>
          <p:nvPr>
            <p:ph type="dt" sz="half" idx="10"/>
          </p:nvPr>
        </p:nvSpPr>
        <p:spPr/>
        <p:txBody>
          <a:bodyPr/>
          <a:lstStyle/>
          <a:p>
            <a:fld id="{F20E56B5-A371-4AA9-8197-4A0FBA84C15E}" type="datetime1">
              <a:rPr lang="en-US" smtClean="0"/>
              <a:t>6/21/2023</a:t>
            </a:fld>
            <a:endParaRPr lang="en-US"/>
          </a:p>
        </p:txBody>
      </p:sp>
      <p:sp>
        <p:nvSpPr>
          <p:cNvPr id="5" name="Footer Placeholder 4">
            <a:extLst>
              <a:ext uri="{FF2B5EF4-FFF2-40B4-BE49-F238E27FC236}">
                <a16:creationId xmlns:a16="http://schemas.microsoft.com/office/drawing/2014/main" id="{C3D652A6-D821-4955-96B7-9DFDDFD43076}"/>
              </a:ext>
            </a:extLst>
          </p:cNvPr>
          <p:cNvSpPr>
            <a:spLocks noGrp="1"/>
          </p:cNvSpPr>
          <p:nvPr>
            <p:ph type="ftr" sz="quarter" idx="11"/>
          </p:nvPr>
        </p:nvSpPr>
        <p:spPr/>
        <p:txBody>
          <a:bodyPr/>
          <a:lstStyle/>
          <a:p>
            <a:r>
              <a:rPr lang="en-US"/>
              <a:t>Singular Value Decomposition - Data Compression</a:t>
            </a:r>
          </a:p>
        </p:txBody>
      </p:sp>
      <p:sp>
        <p:nvSpPr>
          <p:cNvPr id="6" name="Slide Number Placeholder 5">
            <a:extLst>
              <a:ext uri="{FF2B5EF4-FFF2-40B4-BE49-F238E27FC236}">
                <a16:creationId xmlns:a16="http://schemas.microsoft.com/office/drawing/2014/main" id="{62B67ACC-C61C-4832-A5E9-3317DA8AE918}"/>
              </a:ext>
            </a:extLst>
          </p:cNvPr>
          <p:cNvSpPr>
            <a:spLocks noGrp="1"/>
          </p:cNvSpPr>
          <p:nvPr>
            <p:ph type="sldNum" sz="quarter" idx="12"/>
          </p:nvPr>
        </p:nvSpPr>
        <p:spPr/>
        <p:txBody>
          <a:bodyPr/>
          <a:lstStyle/>
          <a:p>
            <a:fld id="{8BF3E370-2789-49B6-846F-918204C80FE0}" type="slidenum">
              <a:rPr lang="en-US" smtClean="0"/>
              <a:t>38</a:t>
            </a:fld>
            <a:endParaRPr lang="en-US"/>
          </a:p>
        </p:txBody>
      </p:sp>
    </p:spTree>
    <p:extLst>
      <p:ext uri="{BB962C8B-B14F-4D97-AF65-F5344CB8AC3E}">
        <p14:creationId xmlns:p14="http://schemas.microsoft.com/office/powerpoint/2010/main" val="155634201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17BE9A8F-05C6-4BD9-A64F-1C8769F02E1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66800" y="152400"/>
            <a:ext cx="6105525" cy="347662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a:extLst>
              <a:ext uri="{FF2B5EF4-FFF2-40B4-BE49-F238E27FC236}">
                <a16:creationId xmlns:a16="http://schemas.microsoft.com/office/drawing/2014/main" id="{128DA54C-317F-497F-BCF4-11962B62D9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3629025"/>
            <a:ext cx="6324600" cy="2905943"/>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a:extLst>
              <a:ext uri="{FF2B5EF4-FFF2-40B4-BE49-F238E27FC236}">
                <a16:creationId xmlns:a16="http://schemas.microsoft.com/office/drawing/2014/main" id="{54948559-39CB-4B15-9119-D4065B034A54}"/>
              </a:ext>
            </a:extLst>
          </p:cNvPr>
          <p:cNvSpPr>
            <a:spLocks noGrp="1"/>
          </p:cNvSpPr>
          <p:nvPr>
            <p:ph type="dt" sz="half" idx="10"/>
          </p:nvPr>
        </p:nvSpPr>
        <p:spPr/>
        <p:txBody>
          <a:bodyPr/>
          <a:lstStyle/>
          <a:p>
            <a:fld id="{65531E01-4494-4B9D-92B2-F3E1B9990511}" type="datetime1">
              <a:rPr lang="en-US" smtClean="0"/>
              <a:t>6/21/2023</a:t>
            </a:fld>
            <a:endParaRPr lang="en-US"/>
          </a:p>
        </p:txBody>
      </p:sp>
      <p:sp>
        <p:nvSpPr>
          <p:cNvPr id="3" name="Footer Placeholder 2">
            <a:extLst>
              <a:ext uri="{FF2B5EF4-FFF2-40B4-BE49-F238E27FC236}">
                <a16:creationId xmlns:a16="http://schemas.microsoft.com/office/drawing/2014/main" id="{F97F7851-18E5-4034-8911-2A2791DDCD0E}"/>
              </a:ext>
            </a:extLst>
          </p:cNvPr>
          <p:cNvSpPr>
            <a:spLocks noGrp="1"/>
          </p:cNvSpPr>
          <p:nvPr>
            <p:ph type="ftr" sz="quarter" idx="11"/>
          </p:nvPr>
        </p:nvSpPr>
        <p:spPr/>
        <p:txBody>
          <a:bodyPr/>
          <a:lstStyle/>
          <a:p>
            <a:r>
              <a:rPr lang="en-US"/>
              <a:t>Singular Value Decomposition - Data Compression</a:t>
            </a:r>
          </a:p>
        </p:txBody>
      </p:sp>
      <p:sp>
        <p:nvSpPr>
          <p:cNvPr id="4" name="Slide Number Placeholder 3">
            <a:extLst>
              <a:ext uri="{FF2B5EF4-FFF2-40B4-BE49-F238E27FC236}">
                <a16:creationId xmlns:a16="http://schemas.microsoft.com/office/drawing/2014/main" id="{6FA04DD2-EEDD-474D-9077-0FB18588C01B}"/>
              </a:ext>
            </a:extLst>
          </p:cNvPr>
          <p:cNvSpPr>
            <a:spLocks noGrp="1"/>
          </p:cNvSpPr>
          <p:nvPr>
            <p:ph type="sldNum" sz="quarter" idx="12"/>
          </p:nvPr>
        </p:nvSpPr>
        <p:spPr/>
        <p:txBody>
          <a:bodyPr/>
          <a:lstStyle/>
          <a:p>
            <a:fld id="{8BF3E370-2789-49B6-846F-918204C80FE0}" type="slidenum">
              <a:rPr lang="en-US" smtClean="0"/>
              <a:t>39</a:t>
            </a:fld>
            <a:endParaRPr lang="en-US"/>
          </a:p>
        </p:txBody>
      </p:sp>
    </p:spTree>
    <p:extLst>
      <p:ext uri="{BB962C8B-B14F-4D97-AF65-F5344CB8AC3E}">
        <p14:creationId xmlns:p14="http://schemas.microsoft.com/office/powerpoint/2010/main" val="13386670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6A830-700B-4082-BC9B-AF4B08C9AACF}"/>
              </a:ext>
            </a:extLst>
          </p:cNvPr>
          <p:cNvSpPr>
            <a:spLocks noGrp="1"/>
          </p:cNvSpPr>
          <p:nvPr>
            <p:ph type="title"/>
          </p:nvPr>
        </p:nvSpPr>
        <p:spPr>
          <a:xfrm>
            <a:off x="457200" y="76200"/>
            <a:ext cx="8229600" cy="914400"/>
          </a:xfrm>
        </p:spPr>
        <p:txBody>
          <a:bodyPr/>
          <a:lstStyle/>
          <a:p>
            <a:r>
              <a:rPr lang="en-US" dirty="0"/>
              <a:t>R</a:t>
            </a:r>
            <a:r>
              <a:rPr lang="en-IN" dirty="0" err="1"/>
              <a:t>oad</a:t>
            </a:r>
            <a:r>
              <a:rPr lang="en-IN" dirty="0"/>
              <a:t> Map</a:t>
            </a:r>
          </a:p>
        </p:txBody>
      </p:sp>
      <p:graphicFrame>
        <p:nvGraphicFramePr>
          <p:cNvPr id="5" name="Content Placeholder 4">
            <a:extLst>
              <a:ext uri="{FF2B5EF4-FFF2-40B4-BE49-F238E27FC236}">
                <a16:creationId xmlns:a16="http://schemas.microsoft.com/office/drawing/2014/main" id="{BB4338F4-1CC9-4A3B-AC9D-C9A93404A34A}"/>
              </a:ext>
            </a:extLst>
          </p:cNvPr>
          <p:cNvGraphicFramePr>
            <a:graphicFrameLocks noGrp="1"/>
          </p:cNvGraphicFramePr>
          <p:nvPr>
            <p:ph idx="1"/>
            <p:extLst>
              <p:ext uri="{D42A27DB-BD31-4B8C-83A1-F6EECF244321}">
                <p14:modId xmlns:p14="http://schemas.microsoft.com/office/powerpoint/2010/main" val="959133961"/>
              </p:ext>
            </p:extLst>
          </p:nvPr>
        </p:nvGraphicFramePr>
        <p:xfrm>
          <a:off x="152400" y="914400"/>
          <a:ext cx="8839200" cy="5715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Date Placeholder 2">
            <a:extLst>
              <a:ext uri="{FF2B5EF4-FFF2-40B4-BE49-F238E27FC236}">
                <a16:creationId xmlns:a16="http://schemas.microsoft.com/office/drawing/2014/main" id="{923AACA9-C5E8-4A64-940C-FE1BE3EC49C6}"/>
              </a:ext>
            </a:extLst>
          </p:cNvPr>
          <p:cNvSpPr>
            <a:spLocks noGrp="1"/>
          </p:cNvSpPr>
          <p:nvPr>
            <p:ph type="dt" sz="half" idx="10"/>
          </p:nvPr>
        </p:nvSpPr>
        <p:spPr/>
        <p:txBody>
          <a:bodyPr/>
          <a:lstStyle/>
          <a:p>
            <a:fld id="{523D82C9-22F6-4718-BE55-A344FE2C6704}" type="datetime1">
              <a:rPr lang="en-US" smtClean="0"/>
              <a:t>6/21/2023</a:t>
            </a:fld>
            <a:endParaRPr lang="en-US"/>
          </a:p>
        </p:txBody>
      </p:sp>
      <p:sp>
        <p:nvSpPr>
          <p:cNvPr id="4" name="Footer Placeholder 3">
            <a:extLst>
              <a:ext uri="{FF2B5EF4-FFF2-40B4-BE49-F238E27FC236}">
                <a16:creationId xmlns:a16="http://schemas.microsoft.com/office/drawing/2014/main" id="{8B4B51C9-2F06-4114-A54F-588F1FBACF5A}"/>
              </a:ext>
            </a:extLst>
          </p:cNvPr>
          <p:cNvSpPr>
            <a:spLocks noGrp="1"/>
          </p:cNvSpPr>
          <p:nvPr>
            <p:ph type="ftr" sz="quarter" idx="11"/>
          </p:nvPr>
        </p:nvSpPr>
        <p:spPr/>
        <p:txBody>
          <a:bodyPr/>
          <a:lstStyle/>
          <a:p>
            <a:r>
              <a:rPr lang="en-US"/>
              <a:t>Singular Value Decomposition - Data Compression</a:t>
            </a:r>
          </a:p>
        </p:txBody>
      </p:sp>
      <p:sp>
        <p:nvSpPr>
          <p:cNvPr id="6" name="Slide Number Placeholder 5">
            <a:extLst>
              <a:ext uri="{FF2B5EF4-FFF2-40B4-BE49-F238E27FC236}">
                <a16:creationId xmlns:a16="http://schemas.microsoft.com/office/drawing/2014/main" id="{02FA1853-211D-4B62-9845-CAEE6D17BA0D}"/>
              </a:ext>
            </a:extLst>
          </p:cNvPr>
          <p:cNvSpPr>
            <a:spLocks noGrp="1"/>
          </p:cNvSpPr>
          <p:nvPr>
            <p:ph type="sldNum" sz="quarter" idx="12"/>
          </p:nvPr>
        </p:nvSpPr>
        <p:spPr/>
        <p:txBody>
          <a:bodyPr/>
          <a:lstStyle/>
          <a:p>
            <a:fld id="{8BF3E370-2789-49B6-846F-918204C80FE0}" type="slidenum">
              <a:rPr lang="en-US" smtClean="0"/>
              <a:t>4</a:t>
            </a:fld>
            <a:endParaRPr lang="en-US"/>
          </a:p>
        </p:txBody>
      </p:sp>
    </p:spTree>
    <p:extLst>
      <p:ext uri="{BB962C8B-B14F-4D97-AF65-F5344CB8AC3E}">
        <p14:creationId xmlns:p14="http://schemas.microsoft.com/office/powerpoint/2010/main" val="284148089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838200"/>
            <a:ext cx="8229600" cy="4525963"/>
          </a:xfrm>
        </p:spPr>
        <p:txBody>
          <a:bodyPr/>
          <a:lstStyle/>
          <a:p>
            <a:pPr algn="just">
              <a:buNone/>
            </a:pPr>
            <a:r>
              <a:rPr lang="en-US" dirty="0"/>
              <a:t>The Singular Value Decomposition has a wide </a:t>
            </a:r>
          </a:p>
          <a:p>
            <a:pPr algn="just">
              <a:buNone/>
            </a:pPr>
            <a:r>
              <a:rPr lang="en-US" dirty="0"/>
              <a:t>range of applications, including</a:t>
            </a:r>
          </a:p>
          <a:p>
            <a:pPr algn="just">
              <a:buNone/>
            </a:pPr>
            <a:endParaRPr lang="en-US" dirty="0"/>
          </a:p>
          <a:p>
            <a:pPr algn="just"/>
            <a:r>
              <a:rPr lang="en-US" dirty="0"/>
              <a:t> Data Compression </a:t>
            </a:r>
          </a:p>
          <a:p>
            <a:pPr algn="just"/>
            <a:r>
              <a:rPr lang="en-US" dirty="0"/>
              <a:t> Image Processing</a:t>
            </a:r>
          </a:p>
          <a:p>
            <a:pPr algn="just"/>
            <a:r>
              <a:rPr lang="en-US" dirty="0"/>
              <a:t> Signal Processing</a:t>
            </a:r>
          </a:p>
          <a:p>
            <a:pPr algn="just"/>
            <a:r>
              <a:rPr lang="en-US" dirty="0"/>
              <a:t> Recommender System</a:t>
            </a:r>
          </a:p>
        </p:txBody>
      </p:sp>
      <p:sp>
        <p:nvSpPr>
          <p:cNvPr id="2" name="Date Placeholder 1">
            <a:extLst>
              <a:ext uri="{FF2B5EF4-FFF2-40B4-BE49-F238E27FC236}">
                <a16:creationId xmlns:a16="http://schemas.microsoft.com/office/drawing/2014/main" id="{92C4A5C8-3A7B-4F3C-9933-14D86EF6E127}"/>
              </a:ext>
            </a:extLst>
          </p:cNvPr>
          <p:cNvSpPr>
            <a:spLocks noGrp="1"/>
          </p:cNvSpPr>
          <p:nvPr>
            <p:ph type="dt" sz="half" idx="10"/>
          </p:nvPr>
        </p:nvSpPr>
        <p:spPr/>
        <p:txBody>
          <a:bodyPr/>
          <a:lstStyle/>
          <a:p>
            <a:fld id="{D4F75959-FFE9-4790-BFBE-6A69AFB800B2}" type="datetime1">
              <a:rPr lang="en-US" smtClean="0"/>
              <a:t>6/21/2023</a:t>
            </a:fld>
            <a:endParaRPr lang="en-US"/>
          </a:p>
        </p:txBody>
      </p:sp>
      <p:sp>
        <p:nvSpPr>
          <p:cNvPr id="4" name="Footer Placeholder 3">
            <a:extLst>
              <a:ext uri="{FF2B5EF4-FFF2-40B4-BE49-F238E27FC236}">
                <a16:creationId xmlns:a16="http://schemas.microsoft.com/office/drawing/2014/main" id="{0EC6277D-A4DF-4119-8D0B-5884BC26D991}"/>
              </a:ext>
            </a:extLst>
          </p:cNvPr>
          <p:cNvSpPr>
            <a:spLocks noGrp="1"/>
          </p:cNvSpPr>
          <p:nvPr>
            <p:ph type="ftr" sz="quarter" idx="11"/>
          </p:nvPr>
        </p:nvSpPr>
        <p:spPr/>
        <p:txBody>
          <a:bodyPr/>
          <a:lstStyle/>
          <a:p>
            <a:r>
              <a:rPr lang="en-US"/>
              <a:t>Singular Value Decomposition - Data Compression</a:t>
            </a:r>
          </a:p>
        </p:txBody>
      </p:sp>
      <p:sp>
        <p:nvSpPr>
          <p:cNvPr id="5" name="Slide Number Placeholder 4">
            <a:extLst>
              <a:ext uri="{FF2B5EF4-FFF2-40B4-BE49-F238E27FC236}">
                <a16:creationId xmlns:a16="http://schemas.microsoft.com/office/drawing/2014/main" id="{46504C2B-8002-4300-A410-EF63AF29F99C}"/>
              </a:ext>
            </a:extLst>
          </p:cNvPr>
          <p:cNvSpPr>
            <a:spLocks noGrp="1"/>
          </p:cNvSpPr>
          <p:nvPr>
            <p:ph type="sldNum" sz="quarter" idx="12"/>
          </p:nvPr>
        </p:nvSpPr>
        <p:spPr/>
        <p:txBody>
          <a:bodyPr/>
          <a:lstStyle/>
          <a:p>
            <a:fld id="{8BF3E370-2789-49B6-846F-918204C80FE0}" type="slidenum">
              <a:rPr lang="en-US" smtClean="0"/>
              <a:t>40</a:t>
            </a:fld>
            <a:endParaRPr lang="en-US"/>
          </a:p>
        </p:txBody>
      </p:sp>
    </p:spTree>
    <p:extLst>
      <p:ext uri="{BB962C8B-B14F-4D97-AF65-F5344CB8AC3E}">
        <p14:creationId xmlns:p14="http://schemas.microsoft.com/office/powerpoint/2010/main" val="15896687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6E8A1-74F8-4915-AB82-47EC25973377}"/>
              </a:ext>
            </a:extLst>
          </p:cNvPr>
          <p:cNvSpPr>
            <a:spLocks noGrp="1"/>
          </p:cNvSpPr>
          <p:nvPr>
            <p:ph type="title"/>
          </p:nvPr>
        </p:nvSpPr>
        <p:spPr/>
        <p:txBody>
          <a:bodyPr/>
          <a:lstStyle/>
          <a:p>
            <a:endParaRPr lang="en-IN"/>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B789A2F-F9AB-44D4-A011-D99A2C101DB2}"/>
                  </a:ext>
                </a:extLst>
              </p:cNvPr>
              <p:cNvSpPr>
                <a:spLocks noGrp="1"/>
              </p:cNvSpPr>
              <p:nvPr>
                <p:ph idx="1"/>
              </p:nvPr>
            </p:nvSpPr>
            <p:spPr/>
            <p:txBody>
              <a:bodyPr>
                <a:normAutofit fontScale="92500"/>
              </a:bodyPr>
              <a:lstStyle/>
              <a:p>
                <a:pPr algn="just">
                  <a:lnSpc>
                    <a:spcPct val="150000"/>
                  </a:lnSpc>
                </a:pPr>
                <a:r>
                  <a:rPr lang="en-IN" sz="3200" dirty="0"/>
                  <a:t>The goal of Low rank approximation is to approximate a matrix A, with a low rank matrix </a:t>
                </a:r>
                <a14:m>
                  <m:oMath xmlns:m="http://schemas.openxmlformats.org/officeDocument/2006/math">
                    <m:sSub>
                      <m:sSubPr>
                        <m:ctrlPr>
                          <a:rPr lang="pt-BR" sz="3200" b="1" i="1" smtClean="0">
                            <a:latin typeface="Cambria Math" panose="02040503050406030204" pitchFamily="18" charset="0"/>
                          </a:rPr>
                        </m:ctrlPr>
                      </m:sSubPr>
                      <m:e>
                        <m:r>
                          <m:rPr>
                            <m:nor/>
                          </m:rPr>
                          <a:rPr lang="en-US" sz="3200" b="1" i="0" smtClean="0">
                            <a:latin typeface="Cambria Math" panose="02040503050406030204" pitchFamily="18" charset="0"/>
                          </a:rPr>
                          <m:t>A</m:t>
                        </m:r>
                      </m:e>
                      <m:sub>
                        <m:r>
                          <a:rPr lang="en-US" sz="3200" b="1" i="1" smtClean="0">
                            <a:latin typeface="Cambria Math" panose="02040503050406030204" pitchFamily="18" charset="0"/>
                          </a:rPr>
                          <m:t>𝒌</m:t>
                        </m:r>
                      </m:sub>
                    </m:sSub>
                  </m:oMath>
                </a14:m>
                <a:r>
                  <a:rPr lang="en-IN" sz="3200" dirty="0"/>
                  <a:t> , such that                        is approximately zero.</a:t>
                </a:r>
              </a:p>
              <a:p>
                <a:pPr algn="just">
                  <a:lnSpc>
                    <a:spcPct val="150000"/>
                  </a:lnSpc>
                </a:pPr>
                <a:r>
                  <a:rPr lang="en-IN" sz="3200" dirty="0"/>
                  <a:t>Low rank approximation is used to represent a high dimensional data to be a low dimensional data. </a:t>
                </a:r>
              </a:p>
              <a:p>
                <a:endParaRPr lang="en-IN" dirty="0"/>
              </a:p>
            </p:txBody>
          </p:sp>
        </mc:Choice>
        <mc:Fallback xmlns="">
          <p:sp>
            <p:nvSpPr>
              <p:cNvPr id="3" name="Content Placeholder 2">
                <a:extLst>
                  <a:ext uri="{FF2B5EF4-FFF2-40B4-BE49-F238E27FC236}">
                    <a16:creationId xmlns:a16="http://schemas.microsoft.com/office/drawing/2014/main" id="{FB789A2F-F9AB-44D4-A011-D99A2C101DB2}"/>
                  </a:ext>
                </a:extLst>
              </p:cNvPr>
              <p:cNvSpPr>
                <a:spLocks noGrp="1" noRot="1" noChangeAspect="1" noMove="1" noResize="1" noEditPoints="1" noAdjustHandles="1" noChangeArrowheads="1" noChangeShapeType="1" noTextEdit="1"/>
              </p:cNvSpPr>
              <p:nvPr>
                <p:ph idx="1"/>
              </p:nvPr>
            </p:nvSpPr>
            <p:spPr>
              <a:blipFill>
                <a:blip r:embed="rId2"/>
                <a:stretch>
                  <a:fillRect l="-1481" r="-1704"/>
                </a:stretch>
              </a:blipFill>
            </p:spPr>
            <p:txBody>
              <a:bodyPr/>
              <a:lstStyle/>
              <a:p>
                <a:r>
                  <a:rPr lang="en-IN">
                    <a:noFill/>
                  </a:rPr>
                  <a:t> </a:t>
                </a:r>
              </a:p>
            </p:txBody>
          </p:sp>
        </mc:Fallback>
      </mc:AlternateContent>
      <p:pic>
        <p:nvPicPr>
          <p:cNvPr id="4" name="Picture 1">
            <a:extLst>
              <a:ext uri="{FF2B5EF4-FFF2-40B4-BE49-F238E27FC236}">
                <a16:creationId xmlns:a16="http://schemas.microsoft.com/office/drawing/2014/main" id="{79676822-3179-4D65-A88B-9A72AC34E69D}"/>
              </a:ext>
            </a:extLst>
          </p:cNvPr>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3352800" y="3187211"/>
            <a:ext cx="1428750" cy="483577"/>
          </a:xfrm>
          <a:prstGeom prst="rect">
            <a:avLst/>
          </a:prstGeom>
          <a:noFill/>
        </p:spPr>
      </p:pic>
      <p:sp>
        <p:nvSpPr>
          <p:cNvPr id="5" name="Date Placeholder 4">
            <a:extLst>
              <a:ext uri="{FF2B5EF4-FFF2-40B4-BE49-F238E27FC236}">
                <a16:creationId xmlns:a16="http://schemas.microsoft.com/office/drawing/2014/main" id="{25BECC4B-0502-4832-A014-A9F6C54AFE22}"/>
              </a:ext>
            </a:extLst>
          </p:cNvPr>
          <p:cNvSpPr>
            <a:spLocks noGrp="1"/>
          </p:cNvSpPr>
          <p:nvPr>
            <p:ph type="dt" sz="half" idx="10"/>
          </p:nvPr>
        </p:nvSpPr>
        <p:spPr/>
        <p:txBody>
          <a:bodyPr/>
          <a:lstStyle/>
          <a:p>
            <a:fld id="{31C0083F-75C7-4FFF-881D-C203E80B8D41}" type="datetime1">
              <a:rPr lang="en-US" smtClean="0"/>
              <a:t>6/21/2023</a:t>
            </a:fld>
            <a:endParaRPr lang="en-US"/>
          </a:p>
        </p:txBody>
      </p:sp>
      <p:sp>
        <p:nvSpPr>
          <p:cNvPr id="6" name="Footer Placeholder 5">
            <a:extLst>
              <a:ext uri="{FF2B5EF4-FFF2-40B4-BE49-F238E27FC236}">
                <a16:creationId xmlns:a16="http://schemas.microsoft.com/office/drawing/2014/main" id="{F51BE3E1-B272-4006-AC16-662F596589FC}"/>
              </a:ext>
            </a:extLst>
          </p:cNvPr>
          <p:cNvSpPr>
            <a:spLocks noGrp="1"/>
          </p:cNvSpPr>
          <p:nvPr>
            <p:ph type="ftr" sz="quarter" idx="11"/>
          </p:nvPr>
        </p:nvSpPr>
        <p:spPr/>
        <p:txBody>
          <a:bodyPr/>
          <a:lstStyle/>
          <a:p>
            <a:r>
              <a:rPr lang="en-US"/>
              <a:t>Singular Value Decomposition - Data Compression</a:t>
            </a:r>
          </a:p>
        </p:txBody>
      </p:sp>
      <p:sp>
        <p:nvSpPr>
          <p:cNvPr id="7" name="Slide Number Placeholder 6">
            <a:extLst>
              <a:ext uri="{FF2B5EF4-FFF2-40B4-BE49-F238E27FC236}">
                <a16:creationId xmlns:a16="http://schemas.microsoft.com/office/drawing/2014/main" id="{7237E50D-9865-4D48-925F-294C67086428}"/>
              </a:ext>
            </a:extLst>
          </p:cNvPr>
          <p:cNvSpPr>
            <a:spLocks noGrp="1"/>
          </p:cNvSpPr>
          <p:nvPr>
            <p:ph type="sldNum" sz="quarter" idx="12"/>
          </p:nvPr>
        </p:nvSpPr>
        <p:spPr/>
        <p:txBody>
          <a:bodyPr/>
          <a:lstStyle/>
          <a:p>
            <a:fld id="{8BF3E370-2789-49B6-846F-918204C80FE0}" type="slidenum">
              <a:rPr lang="en-US" smtClean="0"/>
              <a:t>41</a:t>
            </a:fld>
            <a:endParaRPr lang="en-US"/>
          </a:p>
        </p:txBody>
      </p:sp>
    </p:spTree>
    <p:extLst>
      <p:ext uri="{BB962C8B-B14F-4D97-AF65-F5344CB8AC3E}">
        <p14:creationId xmlns:p14="http://schemas.microsoft.com/office/powerpoint/2010/main" val="17352226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B8D67-99C8-444B-A546-CFFC1747A3D7}"/>
              </a:ext>
            </a:extLst>
          </p:cNvPr>
          <p:cNvSpPr>
            <a:spLocks noGrp="1"/>
          </p:cNvSpPr>
          <p:nvPr>
            <p:ph type="title"/>
          </p:nvPr>
        </p:nvSpPr>
        <p:spPr>
          <a:xfrm>
            <a:off x="420189" y="160337"/>
            <a:ext cx="8229600" cy="1143000"/>
          </a:xfrm>
        </p:spPr>
        <p:txBody>
          <a:bodyPr/>
          <a:lstStyle/>
          <a:p>
            <a:r>
              <a:rPr lang="en-IN" dirty="0"/>
              <a:t>Low Rank Approximation</a:t>
            </a:r>
          </a:p>
        </p:txBody>
      </p:sp>
      <p:sp>
        <p:nvSpPr>
          <p:cNvPr id="3" name="Content Placeholder 2">
            <a:extLst>
              <a:ext uri="{FF2B5EF4-FFF2-40B4-BE49-F238E27FC236}">
                <a16:creationId xmlns:a16="http://schemas.microsoft.com/office/drawing/2014/main" id="{D3FFF130-B4A6-46EC-95E3-35850489504F}"/>
              </a:ext>
            </a:extLst>
          </p:cNvPr>
          <p:cNvSpPr>
            <a:spLocks noGrp="1"/>
          </p:cNvSpPr>
          <p:nvPr>
            <p:ph idx="1"/>
          </p:nvPr>
        </p:nvSpPr>
        <p:spPr>
          <a:xfrm>
            <a:off x="304800" y="1066800"/>
            <a:ext cx="8534400" cy="6019800"/>
          </a:xfrm>
        </p:spPr>
        <p:txBody>
          <a:bodyPr>
            <a:noAutofit/>
          </a:bodyPr>
          <a:lstStyle/>
          <a:p>
            <a:pPr algn="just">
              <a:lnSpc>
                <a:spcPct val="150000"/>
              </a:lnSpc>
            </a:pPr>
            <a:r>
              <a:rPr lang="en-IN" sz="2800" dirty="0"/>
              <a:t>Low rank approximation, also known as matrix approximation or matrix compression, is a technique used to approximate a given matrix of lower rank.</a:t>
            </a:r>
          </a:p>
          <a:p>
            <a:pPr algn="just">
              <a:lnSpc>
                <a:spcPct val="150000"/>
              </a:lnSpc>
            </a:pPr>
            <a:r>
              <a:rPr lang="en-IN" sz="2800" dirty="0"/>
              <a:t>The goal is to represent the original matrix using fewer parameters or components, while minimizing the loss of important information.</a:t>
            </a:r>
          </a:p>
          <a:p>
            <a:pPr>
              <a:lnSpc>
                <a:spcPct val="150000"/>
              </a:lnSpc>
            </a:pPr>
            <a:r>
              <a:rPr lang="en-US" sz="2800" dirty="0"/>
              <a:t>Low – Rank Matrix Approximation can be obtained by  eliminating the smaller singular values.</a:t>
            </a:r>
          </a:p>
          <a:p>
            <a:pPr algn="just"/>
            <a:endParaRPr lang="en-IN" sz="2800" dirty="0"/>
          </a:p>
        </p:txBody>
      </p:sp>
      <p:sp>
        <p:nvSpPr>
          <p:cNvPr id="5" name="Date Placeholder 4">
            <a:extLst>
              <a:ext uri="{FF2B5EF4-FFF2-40B4-BE49-F238E27FC236}">
                <a16:creationId xmlns:a16="http://schemas.microsoft.com/office/drawing/2014/main" id="{35AB5DCF-DA6A-490C-ADE7-DAEFFCA21F0A}"/>
              </a:ext>
            </a:extLst>
          </p:cNvPr>
          <p:cNvSpPr>
            <a:spLocks noGrp="1"/>
          </p:cNvSpPr>
          <p:nvPr>
            <p:ph type="dt" sz="half" idx="10"/>
          </p:nvPr>
        </p:nvSpPr>
        <p:spPr/>
        <p:txBody>
          <a:bodyPr/>
          <a:lstStyle/>
          <a:p>
            <a:fld id="{39AF3354-0ED3-49C2-B3A1-BB36679BA9DF}" type="datetime1">
              <a:rPr lang="en-US" smtClean="0"/>
              <a:t>6/21/2023</a:t>
            </a:fld>
            <a:endParaRPr lang="en-US"/>
          </a:p>
        </p:txBody>
      </p:sp>
      <p:sp>
        <p:nvSpPr>
          <p:cNvPr id="6" name="Footer Placeholder 5">
            <a:extLst>
              <a:ext uri="{FF2B5EF4-FFF2-40B4-BE49-F238E27FC236}">
                <a16:creationId xmlns:a16="http://schemas.microsoft.com/office/drawing/2014/main" id="{83365654-6431-4708-9658-F3A549422BE2}"/>
              </a:ext>
            </a:extLst>
          </p:cNvPr>
          <p:cNvSpPr>
            <a:spLocks noGrp="1"/>
          </p:cNvSpPr>
          <p:nvPr>
            <p:ph type="ftr" sz="quarter" idx="11"/>
          </p:nvPr>
        </p:nvSpPr>
        <p:spPr/>
        <p:txBody>
          <a:bodyPr/>
          <a:lstStyle/>
          <a:p>
            <a:r>
              <a:rPr lang="en-US"/>
              <a:t>Singular Value Decomposition - Data Compression</a:t>
            </a:r>
          </a:p>
        </p:txBody>
      </p:sp>
      <p:sp>
        <p:nvSpPr>
          <p:cNvPr id="7" name="Slide Number Placeholder 6">
            <a:extLst>
              <a:ext uri="{FF2B5EF4-FFF2-40B4-BE49-F238E27FC236}">
                <a16:creationId xmlns:a16="http://schemas.microsoft.com/office/drawing/2014/main" id="{409569B1-4A48-4306-B3BA-545866E58AC6}"/>
              </a:ext>
            </a:extLst>
          </p:cNvPr>
          <p:cNvSpPr>
            <a:spLocks noGrp="1"/>
          </p:cNvSpPr>
          <p:nvPr>
            <p:ph type="sldNum" sz="quarter" idx="12"/>
          </p:nvPr>
        </p:nvSpPr>
        <p:spPr/>
        <p:txBody>
          <a:bodyPr/>
          <a:lstStyle/>
          <a:p>
            <a:fld id="{8BF3E370-2789-49B6-846F-918204C80FE0}" type="slidenum">
              <a:rPr lang="en-US" smtClean="0"/>
              <a:t>42</a:t>
            </a:fld>
            <a:endParaRPr lang="en-US"/>
          </a:p>
        </p:txBody>
      </p:sp>
    </p:spTree>
    <p:extLst>
      <p:ext uri="{BB962C8B-B14F-4D97-AF65-F5344CB8AC3E}">
        <p14:creationId xmlns:p14="http://schemas.microsoft.com/office/powerpoint/2010/main" val="7448916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2F81E-38F4-4B9E-B11D-FFF43C16401D}"/>
              </a:ext>
            </a:extLst>
          </p:cNvPr>
          <p:cNvSpPr>
            <a:spLocks noGrp="1"/>
          </p:cNvSpPr>
          <p:nvPr>
            <p:ph type="title"/>
          </p:nvPr>
        </p:nvSpPr>
        <p:spPr/>
        <p:txBody>
          <a:bodyPr/>
          <a:lstStyle/>
          <a:p>
            <a:r>
              <a:rPr lang="en-IN" dirty="0"/>
              <a:t>Literature Review</a:t>
            </a:r>
          </a:p>
        </p:txBody>
      </p:sp>
      <p:sp>
        <p:nvSpPr>
          <p:cNvPr id="3" name="Content Placeholder 2">
            <a:extLst>
              <a:ext uri="{FF2B5EF4-FFF2-40B4-BE49-F238E27FC236}">
                <a16:creationId xmlns:a16="http://schemas.microsoft.com/office/drawing/2014/main" id="{143E5DA6-092B-4D43-9AAD-52ADCF85A2E4}"/>
              </a:ext>
            </a:extLst>
          </p:cNvPr>
          <p:cNvSpPr>
            <a:spLocks noGrp="1"/>
          </p:cNvSpPr>
          <p:nvPr>
            <p:ph idx="1"/>
          </p:nvPr>
        </p:nvSpPr>
        <p:spPr>
          <a:xfrm>
            <a:off x="266700" y="1524000"/>
            <a:ext cx="8610600" cy="5211762"/>
          </a:xfrm>
        </p:spPr>
        <p:txBody>
          <a:bodyPr/>
          <a:lstStyle/>
          <a:p>
            <a:pPr marL="0" indent="0" algn="just">
              <a:buNone/>
            </a:pPr>
            <a:r>
              <a:rPr lang="en-US" dirty="0"/>
              <a:t>“</a:t>
            </a:r>
            <a:r>
              <a:rPr lang="en-US" dirty="0">
                <a:solidFill>
                  <a:srgbClr val="00B050"/>
                </a:solidFill>
              </a:rPr>
              <a:t>Lossy Image Compression using SVD Coding Algorithm</a:t>
            </a:r>
            <a:r>
              <a:rPr lang="en-US" dirty="0"/>
              <a:t>”, K. M. Aishwarya, Rachana Ramesh, </a:t>
            </a:r>
            <a:r>
              <a:rPr lang="en-US" dirty="0" err="1"/>
              <a:t>Preeti</a:t>
            </a:r>
            <a:r>
              <a:rPr lang="en-US" dirty="0"/>
              <a:t>. M. </a:t>
            </a:r>
            <a:r>
              <a:rPr lang="en-US" dirty="0" err="1"/>
              <a:t>Sobarad</a:t>
            </a:r>
            <a:r>
              <a:rPr lang="en-US" dirty="0"/>
              <a:t>, Dr. </a:t>
            </a:r>
            <a:r>
              <a:rPr lang="en-US" dirty="0" err="1"/>
              <a:t>Vipula</a:t>
            </a:r>
            <a:r>
              <a:rPr lang="en-US" dirty="0"/>
              <a:t> Singh, </a:t>
            </a:r>
            <a:r>
              <a:rPr lang="en-US" dirty="0">
                <a:solidFill>
                  <a:srgbClr val="FF0000"/>
                </a:solidFill>
              </a:rPr>
              <a:t>2016, IEEE </a:t>
            </a:r>
            <a:r>
              <a:rPr lang="en-US" dirty="0" err="1">
                <a:solidFill>
                  <a:srgbClr val="FF0000"/>
                </a:solidFill>
              </a:rPr>
              <a:t>WiSPNET</a:t>
            </a:r>
            <a:r>
              <a:rPr lang="en-US" dirty="0">
                <a:solidFill>
                  <a:srgbClr val="FF0000"/>
                </a:solidFill>
              </a:rPr>
              <a:t> Conference</a:t>
            </a:r>
            <a:r>
              <a:rPr lang="en-US" dirty="0"/>
              <a:t>.</a:t>
            </a:r>
          </a:p>
          <a:p>
            <a:pPr marL="0" indent="0" algn="just">
              <a:buNone/>
            </a:pPr>
            <a:r>
              <a:rPr lang="en-US" dirty="0"/>
              <a:t>	Singular value decomposition is used to compress the image.</a:t>
            </a:r>
          </a:p>
          <a:p>
            <a:pPr marL="0" indent="0" algn="just">
              <a:buNone/>
            </a:pPr>
            <a:r>
              <a:rPr lang="en-US" dirty="0"/>
              <a:t>	Low rank approximation is used to achieve the lossy compression.  </a:t>
            </a:r>
            <a:endParaRPr lang="en-IN" dirty="0"/>
          </a:p>
        </p:txBody>
      </p:sp>
      <p:sp>
        <p:nvSpPr>
          <p:cNvPr id="4" name="Date Placeholder 3">
            <a:extLst>
              <a:ext uri="{FF2B5EF4-FFF2-40B4-BE49-F238E27FC236}">
                <a16:creationId xmlns:a16="http://schemas.microsoft.com/office/drawing/2014/main" id="{F39A1752-88F5-48C1-B90F-D551DFA14C68}"/>
              </a:ext>
            </a:extLst>
          </p:cNvPr>
          <p:cNvSpPr>
            <a:spLocks noGrp="1"/>
          </p:cNvSpPr>
          <p:nvPr>
            <p:ph type="dt" sz="half" idx="10"/>
          </p:nvPr>
        </p:nvSpPr>
        <p:spPr/>
        <p:txBody>
          <a:bodyPr/>
          <a:lstStyle/>
          <a:p>
            <a:fld id="{65EEA02D-8110-440B-91AB-B7C4DE9C2017}" type="datetime1">
              <a:rPr lang="en-US" smtClean="0"/>
              <a:t>6/21/2023</a:t>
            </a:fld>
            <a:endParaRPr lang="en-US"/>
          </a:p>
        </p:txBody>
      </p:sp>
      <p:sp>
        <p:nvSpPr>
          <p:cNvPr id="5" name="Footer Placeholder 4">
            <a:extLst>
              <a:ext uri="{FF2B5EF4-FFF2-40B4-BE49-F238E27FC236}">
                <a16:creationId xmlns:a16="http://schemas.microsoft.com/office/drawing/2014/main" id="{D236F839-8C2D-4D3E-A2F5-6D007E9DE0FA}"/>
              </a:ext>
            </a:extLst>
          </p:cNvPr>
          <p:cNvSpPr>
            <a:spLocks noGrp="1"/>
          </p:cNvSpPr>
          <p:nvPr>
            <p:ph type="ftr" sz="quarter" idx="11"/>
          </p:nvPr>
        </p:nvSpPr>
        <p:spPr/>
        <p:txBody>
          <a:bodyPr/>
          <a:lstStyle/>
          <a:p>
            <a:r>
              <a:rPr lang="en-US"/>
              <a:t>Singular Value Decomposition - Data Compression</a:t>
            </a:r>
          </a:p>
        </p:txBody>
      </p:sp>
      <p:sp>
        <p:nvSpPr>
          <p:cNvPr id="6" name="Slide Number Placeholder 5">
            <a:extLst>
              <a:ext uri="{FF2B5EF4-FFF2-40B4-BE49-F238E27FC236}">
                <a16:creationId xmlns:a16="http://schemas.microsoft.com/office/drawing/2014/main" id="{3381CA41-942E-4ED9-BC00-91DC1FFDCB55}"/>
              </a:ext>
            </a:extLst>
          </p:cNvPr>
          <p:cNvSpPr>
            <a:spLocks noGrp="1"/>
          </p:cNvSpPr>
          <p:nvPr>
            <p:ph type="sldNum" sz="quarter" idx="12"/>
          </p:nvPr>
        </p:nvSpPr>
        <p:spPr/>
        <p:txBody>
          <a:bodyPr/>
          <a:lstStyle/>
          <a:p>
            <a:fld id="{8BF3E370-2789-49B6-846F-918204C80FE0}" type="slidenum">
              <a:rPr lang="en-US" smtClean="0"/>
              <a:t>5</a:t>
            </a:fld>
            <a:endParaRPr lang="en-US"/>
          </a:p>
        </p:txBody>
      </p:sp>
    </p:spTree>
    <p:extLst>
      <p:ext uri="{BB962C8B-B14F-4D97-AF65-F5344CB8AC3E}">
        <p14:creationId xmlns:p14="http://schemas.microsoft.com/office/powerpoint/2010/main" val="10215220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F6DEB-5033-40DA-8BF7-A8EA9886758B}"/>
              </a:ext>
            </a:extLst>
          </p:cNvPr>
          <p:cNvSpPr>
            <a:spLocks noGrp="1"/>
          </p:cNvSpPr>
          <p:nvPr>
            <p:ph type="title"/>
          </p:nvPr>
        </p:nvSpPr>
        <p:spPr/>
        <p:txBody>
          <a:bodyPr/>
          <a:lstStyle/>
          <a:p>
            <a:r>
              <a:rPr lang="en-US" b="1" dirty="0">
                <a:latin typeface="+mn-lt"/>
              </a:rPr>
              <a:t>Data Compression</a:t>
            </a:r>
            <a:endParaRPr lang="en-IN" b="1" dirty="0">
              <a:latin typeface="+mn-lt"/>
            </a:endParaRPr>
          </a:p>
        </p:txBody>
      </p:sp>
      <p:sp>
        <p:nvSpPr>
          <p:cNvPr id="4" name="Date Placeholder 3">
            <a:extLst>
              <a:ext uri="{FF2B5EF4-FFF2-40B4-BE49-F238E27FC236}">
                <a16:creationId xmlns:a16="http://schemas.microsoft.com/office/drawing/2014/main" id="{23DDDD7E-4872-49E1-9BEE-947430F7FC2F}"/>
              </a:ext>
            </a:extLst>
          </p:cNvPr>
          <p:cNvSpPr>
            <a:spLocks noGrp="1"/>
          </p:cNvSpPr>
          <p:nvPr>
            <p:ph type="dt" sz="half" idx="10"/>
          </p:nvPr>
        </p:nvSpPr>
        <p:spPr/>
        <p:txBody>
          <a:bodyPr/>
          <a:lstStyle/>
          <a:p>
            <a:fld id="{28EEE812-2527-4608-8368-0336792B3771}" type="datetime1">
              <a:rPr lang="en-US" smtClean="0"/>
              <a:t>6/21/2023</a:t>
            </a:fld>
            <a:endParaRPr lang="en-US"/>
          </a:p>
        </p:txBody>
      </p:sp>
      <p:sp>
        <p:nvSpPr>
          <p:cNvPr id="5" name="Footer Placeholder 4">
            <a:extLst>
              <a:ext uri="{FF2B5EF4-FFF2-40B4-BE49-F238E27FC236}">
                <a16:creationId xmlns:a16="http://schemas.microsoft.com/office/drawing/2014/main" id="{2D9FFD08-A577-4897-9C30-EFBB24E3F02C}"/>
              </a:ext>
            </a:extLst>
          </p:cNvPr>
          <p:cNvSpPr>
            <a:spLocks noGrp="1"/>
          </p:cNvSpPr>
          <p:nvPr>
            <p:ph type="ftr" sz="quarter" idx="11"/>
          </p:nvPr>
        </p:nvSpPr>
        <p:spPr/>
        <p:txBody>
          <a:bodyPr/>
          <a:lstStyle/>
          <a:p>
            <a:r>
              <a:rPr lang="en-US"/>
              <a:t>Singular Value Decomposition - Data Compression</a:t>
            </a:r>
          </a:p>
        </p:txBody>
      </p:sp>
      <p:sp>
        <p:nvSpPr>
          <p:cNvPr id="6" name="Slide Number Placeholder 5">
            <a:extLst>
              <a:ext uri="{FF2B5EF4-FFF2-40B4-BE49-F238E27FC236}">
                <a16:creationId xmlns:a16="http://schemas.microsoft.com/office/drawing/2014/main" id="{A81390F0-4370-41F0-BF13-643DB589D238}"/>
              </a:ext>
            </a:extLst>
          </p:cNvPr>
          <p:cNvSpPr>
            <a:spLocks noGrp="1"/>
          </p:cNvSpPr>
          <p:nvPr>
            <p:ph type="sldNum" sz="quarter" idx="12"/>
          </p:nvPr>
        </p:nvSpPr>
        <p:spPr/>
        <p:txBody>
          <a:bodyPr/>
          <a:lstStyle/>
          <a:p>
            <a:fld id="{8BF3E370-2789-49B6-846F-918204C80FE0}" type="slidenum">
              <a:rPr lang="en-US" smtClean="0"/>
              <a:t>6</a:t>
            </a:fld>
            <a:endParaRPr lang="en-US"/>
          </a:p>
        </p:txBody>
      </p:sp>
      <p:sp>
        <p:nvSpPr>
          <p:cNvPr id="10" name="Content Placeholder 2">
            <a:extLst>
              <a:ext uri="{FF2B5EF4-FFF2-40B4-BE49-F238E27FC236}">
                <a16:creationId xmlns:a16="http://schemas.microsoft.com/office/drawing/2014/main" id="{B544B7A2-F83F-4B57-9DF5-581B345B7388}"/>
              </a:ext>
            </a:extLst>
          </p:cNvPr>
          <p:cNvSpPr>
            <a:spLocks noGrp="1"/>
          </p:cNvSpPr>
          <p:nvPr>
            <p:ph idx="1"/>
          </p:nvPr>
        </p:nvSpPr>
        <p:spPr>
          <a:xfrm>
            <a:off x="457200" y="1600200"/>
            <a:ext cx="8229600" cy="4525963"/>
          </a:xfrm>
        </p:spPr>
        <p:txBody>
          <a:bodyPr>
            <a:normAutofit fontScale="62500" lnSpcReduction="20000"/>
          </a:bodyPr>
          <a:lstStyle/>
          <a:p>
            <a:pPr>
              <a:lnSpc>
                <a:spcPct val="120000"/>
              </a:lnSpc>
              <a:buNone/>
            </a:pPr>
            <a:r>
              <a:rPr lang="en-US" dirty="0"/>
              <a:t>Image Compression is the process of reducing the file size of an image while attempting to maintain its visual quality to the greatest extent possible.</a:t>
            </a:r>
            <a:endParaRPr lang="en-US" dirty="0">
              <a:solidFill>
                <a:srgbClr val="000000"/>
              </a:solidFill>
            </a:endParaRPr>
          </a:p>
          <a:p>
            <a:pPr>
              <a:lnSpc>
                <a:spcPct val="120000"/>
              </a:lnSpc>
              <a:buNone/>
            </a:pPr>
            <a:r>
              <a:rPr lang="en-US" dirty="0">
                <a:solidFill>
                  <a:srgbClr val="000000"/>
                </a:solidFill>
              </a:rPr>
              <a:t>Image/video data compression is a very critical technology for many operations </a:t>
            </a:r>
          </a:p>
          <a:p>
            <a:pPr>
              <a:lnSpc>
                <a:spcPct val="120000"/>
              </a:lnSpc>
              <a:buNone/>
            </a:pPr>
            <a:r>
              <a:rPr lang="en-US" dirty="0">
                <a:solidFill>
                  <a:srgbClr val="FF0000"/>
                </a:solidFill>
              </a:rPr>
              <a:t>Need </a:t>
            </a:r>
            <a:r>
              <a:rPr lang="en-US" dirty="0" err="1">
                <a:solidFill>
                  <a:srgbClr val="FF0000"/>
                </a:solidFill>
              </a:rPr>
              <a:t>fo</a:t>
            </a:r>
            <a:r>
              <a:rPr lang="en-US" dirty="0">
                <a:solidFill>
                  <a:srgbClr val="FF0000"/>
                </a:solidFill>
              </a:rPr>
              <a:t> Data Compression</a:t>
            </a:r>
          </a:p>
          <a:p>
            <a:pPr>
              <a:lnSpc>
                <a:spcPct val="120000"/>
              </a:lnSpc>
              <a:buNone/>
            </a:pPr>
            <a:r>
              <a:rPr lang="en-US" dirty="0">
                <a:solidFill>
                  <a:srgbClr val="000000"/>
                </a:solidFill>
              </a:rPr>
              <a:t>In satellite images , image compression is used for three main reasons. </a:t>
            </a:r>
          </a:p>
          <a:p>
            <a:pPr lvl="1">
              <a:lnSpc>
                <a:spcPct val="120000"/>
              </a:lnSpc>
            </a:pPr>
            <a:r>
              <a:rPr lang="en-US" dirty="0">
                <a:solidFill>
                  <a:srgbClr val="000000"/>
                </a:solidFill>
              </a:rPr>
              <a:t>First, compression saves space.  Satellite receives millions of bits of data each day that require a huge storage facility. By using compression, saves an enormous amount of hard drive space.  </a:t>
            </a:r>
          </a:p>
          <a:p>
            <a:pPr lvl="1">
              <a:lnSpc>
                <a:spcPct val="120000"/>
              </a:lnSpc>
            </a:pPr>
            <a:r>
              <a:rPr lang="en-US" dirty="0">
                <a:solidFill>
                  <a:srgbClr val="000000"/>
                </a:solidFill>
              </a:rPr>
              <a:t>Second, image/video compression saves transmission time. Mars Rovers send back pictures and data which can take up to years to send if uncompressed due to the massive distance between Mars and Earth. </a:t>
            </a:r>
          </a:p>
          <a:p>
            <a:pPr lvl="1">
              <a:lnSpc>
                <a:spcPct val="120000"/>
              </a:lnSpc>
            </a:pPr>
            <a:r>
              <a:rPr lang="en-US" dirty="0">
                <a:solidFill>
                  <a:srgbClr val="000000"/>
                </a:solidFill>
              </a:rPr>
              <a:t>Lastly, compression saves money by saving hard drive space and time.</a:t>
            </a:r>
          </a:p>
          <a:p>
            <a:pPr>
              <a:lnSpc>
                <a:spcPct val="120000"/>
              </a:lnSpc>
            </a:pPr>
            <a:endParaRPr lang="en-IN" dirty="0"/>
          </a:p>
        </p:txBody>
      </p:sp>
    </p:spTree>
    <p:extLst>
      <p:ext uri="{BB962C8B-B14F-4D97-AF65-F5344CB8AC3E}">
        <p14:creationId xmlns:p14="http://schemas.microsoft.com/office/powerpoint/2010/main" val="18247726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44A88-8AB2-4D75-A74D-3C9C776F6873}"/>
              </a:ext>
            </a:extLst>
          </p:cNvPr>
          <p:cNvSpPr>
            <a:spLocks noGrp="1"/>
          </p:cNvSpPr>
          <p:nvPr>
            <p:ph type="title"/>
          </p:nvPr>
        </p:nvSpPr>
        <p:spPr/>
        <p:txBody>
          <a:bodyPr/>
          <a:lstStyle/>
          <a:p>
            <a:r>
              <a:rPr lang="en-US" dirty="0"/>
              <a:t>Compression Ratio</a:t>
            </a:r>
            <a:endParaRPr lang="en-IN"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213C892-5797-4AAC-8514-8E428EA3025F}"/>
                  </a:ext>
                </a:extLst>
              </p:cNvPr>
              <p:cNvSpPr>
                <a:spLocks noGrp="1"/>
              </p:cNvSpPr>
              <p:nvPr>
                <p:ph idx="1"/>
              </p:nvPr>
            </p:nvSpPr>
            <p:spPr>
              <a:xfrm>
                <a:off x="304800" y="1295400"/>
                <a:ext cx="8610600" cy="4953000"/>
              </a:xfrm>
            </p:spPr>
            <p:txBody>
              <a:bodyPr>
                <a:normAutofit/>
              </a:bodyPr>
              <a:lstStyle/>
              <a:p>
                <a:pPr algn="just">
                  <a:lnSpc>
                    <a:spcPct val="150000"/>
                  </a:lnSpc>
                </a:pPr>
                <a:r>
                  <a:rPr lang="en-US" sz="2700" dirty="0"/>
                  <a:t>Compression ratio refers to the measure of how much the file size of an image has been reduced after compression. </a:t>
                </a:r>
              </a:p>
              <a:p>
                <a:pPr marL="0" indent="0" algn="just">
                  <a:buNone/>
                </a:pPr>
                <a:endParaRPr lang="pt-BR" sz="2800" i="1" dirty="0">
                  <a:latin typeface="Cambria Math" panose="02040503050406030204" pitchFamily="18" charset="0"/>
                </a:endParaRPr>
              </a:p>
              <a:p>
                <a:pPr marL="0" indent="0" algn="just">
                  <a:buNone/>
                </a:pPr>
                <a14:m>
                  <m:oMathPara xmlns:m="http://schemas.openxmlformats.org/officeDocument/2006/math">
                    <m:oMathParaPr>
                      <m:jc m:val="centerGroup"/>
                    </m:oMathParaPr>
                    <m:oMath xmlns:m="http://schemas.openxmlformats.org/officeDocument/2006/math">
                      <m:sSub>
                        <m:sSubPr>
                          <m:ctrlPr>
                            <a:rPr lang="pt-BR" sz="2800" i="1" smtClean="0">
                              <a:latin typeface="Cambria Math" panose="02040503050406030204" pitchFamily="18" charset="0"/>
                            </a:rPr>
                          </m:ctrlPr>
                        </m:sSubPr>
                        <m:e>
                          <m:r>
                            <a:rPr lang="en-US" sz="2800" b="0" i="1" smtClean="0">
                              <a:latin typeface="Cambria Math" panose="02040503050406030204" pitchFamily="18" charset="0"/>
                            </a:rPr>
                            <m:t>𝐶</m:t>
                          </m:r>
                        </m:e>
                        <m:sub>
                          <m:r>
                            <a:rPr lang="en-US" sz="2800" b="0" i="1" smtClean="0">
                              <a:latin typeface="Cambria Math" panose="02040503050406030204" pitchFamily="18" charset="0"/>
                            </a:rPr>
                            <m:t>𝑅</m:t>
                          </m:r>
                        </m:sub>
                      </m:sSub>
                      <m:r>
                        <a:rPr lang="en-US" sz="2800" i="1" smtClean="0">
                          <a:latin typeface="Cambria Math" panose="02040503050406030204" pitchFamily="18" charset="0"/>
                        </a:rPr>
                        <m:t>=</m:t>
                      </m:r>
                      <m:f>
                        <m:fPr>
                          <m:ctrlPr>
                            <a:rPr lang="en-US" sz="2800" i="1" smtClean="0">
                              <a:latin typeface="Cambria Math" panose="02040503050406030204" pitchFamily="18" charset="0"/>
                            </a:rPr>
                          </m:ctrlPr>
                        </m:fPr>
                        <m:num>
                          <m:r>
                            <a:rPr lang="en-IN" sz="2800" b="0" i="1" smtClean="0">
                              <a:latin typeface="Cambria Math" panose="02040503050406030204" pitchFamily="18" charset="0"/>
                            </a:rPr>
                            <m:t>𝑆𝑖𝑧𝑒</m:t>
                          </m:r>
                          <m:r>
                            <a:rPr lang="en-IN" sz="2800" b="0" i="1" smtClean="0">
                              <a:latin typeface="Cambria Math" panose="02040503050406030204" pitchFamily="18" charset="0"/>
                            </a:rPr>
                            <m:t> </m:t>
                          </m:r>
                          <m:r>
                            <a:rPr lang="en-IN" sz="2800" b="0" i="1" smtClean="0">
                              <a:latin typeface="Cambria Math" panose="02040503050406030204" pitchFamily="18" charset="0"/>
                            </a:rPr>
                            <m:t>𝑜𝑓</m:t>
                          </m:r>
                          <m:r>
                            <a:rPr lang="en-IN" sz="2800" b="0" i="1" smtClean="0">
                              <a:latin typeface="Cambria Math" panose="02040503050406030204" pitchFamily="18" charset="0"/>
                            </a:rPr>
                            <m:t> </m:t>
                          </m:r>
                          <m:r>
                            <a:rPr lang="en-IN" sz="2800" b="0" i="1" smtClean="0">
                              <a:latin typeface="Cambria Math" panose="02040503050406030204" pitchFamily="18" charset="0"/>
                            </a:rPr>
                            <m:t>𝑈𝑛𝑐𝑜𝑚𝑝𝑟𝑒𝑠𝑠𝑒𝑑</m:t>
                          </m:r>
                          <m:r>
                            <a:rPr lang="en-US" sz="2800" b="0" i="1" smtClean="0">
                              <a:latin typeface="Cambria Math" panose="02040503050406030204" pitchFamily="18" charset="0"/>
                            </a:rPr>
                            <m:t> </m:t>
                          </m:r>
                          <m:r>
                            <a:rPr lang="en-US" sz="2800" b="0" i="1" smtClean="0">
                              <a:latin typeface="Cambria Math" panose="02040503050406030204" pitchFamily="18" charset="0"/>
                            </a:rPr>
                            <m:t>𝐼𝑚𝑎𝑔𝑒</m:t>
                          </m:r>
                        </m:num>
                        <m:den>
                          <m:r>
                            <a:rPr lang="en-IN" sz="2800" b="0" i="1" smtClean="0">
                              <a:latin typeface="Cambria Math" panose="02040503050406030204" pitchFamily="18" charset="0"/>
                            </a:rPr>
                            <m:t>𝑆𝑖𝑧𝑒</m:t>
                          </m:r>
                          <m:r>
                            <a:rPr lang="en-IN" sz="2800" b="0" i="1" smtClean="0">
                              <a:latin typeface="Cambria Math" panose="02040503050406030204" pitchFamily="18" charset="0"/>
                            </a:rPr>
                            <m:t> </m:t>
                          </m:r>
                          <m:r>
                            <a:rPr lang="en-IN" sz="2800" b="0" i="1" smtClean="0">
                              <a:latin typeface="Cambria Math" panose="02040503050406030204" pitchFamily="18" charset="0"/>
                            </a:rPr>
                            <m:t>𝑜𝑓</m:t>
                          </m:r>
                          <m:r>
                            <a:rPr lang="en-IN" sz="2800" b="0" i="1" smtClean="0">
                              <a:latin typeface="Cambria Math" panose="02040503050406030204" pitchFamily="18" charset="0"/>
                            </a:rPr>
                            <m:t> </m:t>
                          </m:r>
                          <m:r>
                            <a:rPr lang="en-US" sz="2800" b="0" i="1" smtClean="0">
                              <a:latin typeface="Cambria Math" panose="02040503050406030204" pitchFamily="18" charset="0"/>
                            </a:rPr>
                            <m:t>𝐶𝑜𝑚𝑝𝑟𝑒𝑠𝑠𝑒𝑑</m:t>
                          </m:r>
                          <m:r>
                            <a:rPr lang="en-US" sz="2800" b="0" i="1" smtClean="0">
                              <a:latin typeface="Cambria Math" panose="02040503050406030204" pitchFamily="18" charset="0"/>
                            </a:rPr>
                            <m:t> </m:t>
                          </m:r>
                          <m:r>
                            <a:rPr lang="en-US" sz="2800" b="0" i="1" smtClean="0">
                              <a:latin typeface="Cambria Math" panose="02040503050406030204" pitchFamily="18" charset="0"/>
                            </a:rPr>
                            <m:t>𝐼𝑚𝑎𝑔𝑒</m:t>
                          </m:r>
                        </m:den>
                      </m:f>
                    </m:oMath>
                  </m:oMathPara>
                </a14:m>
                <a:endParaRPr lang="en-IN" sz="2700" dirty="0"/>
              </a:p>
              <a:p>
                <a:pPr algn="just"/>
                <a:endParaRPr lang="en-IN" sz="2700" dirty="0"/>
              </a:p>
              <a:p>
                <a:pPr algn="just"/>
                <a:r>
                  <a:rPr lang="en-IN" sz="2700" dirty="0"/>
                  <a:t>An algorithm that compresses file storage size from 10 MB to 2 MB.</a:t>
                </a:r>
              </a:p>
              <a:p>
                <a:pPr marL="0" indent="0" algn="just">
                  <a:buNone/>
                </a:pPr>
                <a:r>
                  <a:rPr lang="en-IN" sz="2700" dirty="0"/>
                  <a:t>    Compression ratio of 10/2=5, </a:t>
                </a:r>
                <a:r>
                  <a:rPr lang="en-IN" sz="2700"/>
                  <a:t>also denoted </a:t>
                </a:r>
                <a:r>
                  <a:rPr lang="en-IN" sz="2700" dirty="0"/>
                  <a:t>as 5:1.</a:t>
                </a:r>
              </a:p>
            </p:txBody>
          </p:sp>
        </mc:Choice>
        <mc:Fallback>
          <p:sp>
            <p:nvSpPr>
              <p:cNvPr id="3" name="Content Placeholder 2">
                <a:extLst>
                  <a:ext uri="{FF2B5EF4-FFF2-40B4-BE49-F238E27FC236}">
                    <a16:creationId xmlns:a16="http://schemas.microsoft.com/office/drawing/2014/main" id="{2213C892-5797-4AAC-8514-8E428EA3025F}"/>
                  </a:ext>
                </a:extLst>
              </p:cNvPr>
              <p:cNvSpPr>
                <a:spLocks noGrp="1" noRot="1" noChangeAspect="1" noMove="1" noResize="1" noEditPoints="1" noAdjustHandles="1" noChangeArrowheads="1" noChangeShapeType="1" noTextEdit="1"/>
              </p:cNvSpPr>
              <p:nvPr>
                <p:ph idx="1"/>
              </p:nvPr>
            </p:nvSpPr>
            <p:spPr>
              <a:xfrm>
                <a:off x="304800" y="1295400"/>
                <a:ext cx="8610600" cy="4953000"/>
              </a:xfrm>
              <a:blipFill>
                <a:blip r:embed="rId2"/>
                <a:stretch>
                  <a:fillRect l="-1203" r="-1274"/>
                </a:stretch>
              </a:blipFill>
            </p:spPr>
            <p:txBody>
              <a:bodyPr/>
              <a:lstStyle/>
              <a:p>
                <a:r>
                  <a:rPr lang="en-IN">
                    <a:noFill/>
                  </a:rPr>
                  <a:t> </a:t>
                </a:r>
              </a:p>
            </p:txBody>
          </p:sp>
        </mc:Fallback>
      </mc:AlternateContent>
      <p:sp>
        <p:nvSpPr>
          <p:cNvPr id="4" name="Date Placeholder 3">
            <a:extLst>
              <a:ext uri="{FF2B5EF4-FFF2-40B4-BE49-F238E27FC236}">
                <a16:creationId xmlns:a16="http://schemas.microsoft.com/office/drawing/2014/main" id="{43A239E8-5721-4D4B-976A-AD5E68100F5E}"/>
              </a:ext>
            </a:extLst>
          </p:cNvPr>
          <p:cNvSpPr>
            <a:spLocks noGrp="1"/>
          </p:cNvSpPr>
          <p:nvPr>
            <p:ph type="dt" sz="half" idx="10"/>
          </p:nvPr>
        </p:nvSpPr>
        <p:spPr/>
        <p:txBody>
          <a:bodyPr/>
          <a:lstStyle/>
          <a:p>
            <a:fld id="{A79A5D9C-4776-4B5E-996B-7C49724AD454}" type="datetime1">
              <a:rPr lang="en-US" smtClean="0"/>
              <a:t>6/21/2023</a:t>
            </a:fld>
            <a:endParaRPr lang="en-US" dirty="0"/>
          </a:p>
        </p:txBody>
      </p:sp>
      <p:sp>
        <p:nvSpPr>
          <p:cNvPr id="5" name="Footer Placeholder 4">
            <a:extLst>
              <a:ext uri="{FF2B5EF4-FFF2-40B4-BE49-F238E27FC236}">
                <a16:creationId xmlns:a16="http://schemas.microsoft.com/office/drawing/2014/main" id="{694F10A8-D363-4632-A346-1AD04F9D37F7}"/>
              </a:ext>
            </a:extLst>
          </p:cNvPr>
          <p:cNvSpPr>
            <a:spLocks noGrp="1"/>
          </p:cNvSpPr>
          <p:nvPr>
            <p:ph type="ftr" sz="quarter" idx="11"/>
          </p:nvPr>
        </p:nvSpPr>
        <p:spPr/>
        <p:txBody>
          <a:bodyPr/>
          <a:lstStyle/>
          <a:p>
            <a:r>
              <a:rPr lang="en-US"/>
              <a:t>Singular Value Decomposition - Data Compression</a:t>
            </a:r>
          </a:p>
        </p:txBody>
      </p:sp>
      <p:sp>
        <p:nvSpPr>
          <p:cNvPr id="6" name="Slide Number Placeholder 5">
            <a:extLst>
              <a:ext uri="{FF2B5EF4-FFF2-40B4-BE49-F238E27FC236}">
                <a16:creationId xmlns:a16="http://schemas.microsoft.com/office/drawing/2014/main" id="{8D7AAD0D-C9F8-4591-9642-F8662C82A385}"/>
              </a:ext>
            </a:extLst>
          </p:cNvPr>
          <p:cNvSpPr>
            <a:spLocks noGrp="1"/>
          </p:cNvSpPr>
          <p:nvPr>
            <p:ph type="sldNum" sz="quarter" idx="12"/>
          </p:nvPr>
        </p:nvSpPr>
        <p:spPr/>
        <p:txBody>
          <a:bodyPr/>
          <a:lstStyle/>
          <a:p>
            <a:fld id="{8BF3E370-2789-49B6-846F-918204C80FE0}" type="slidenum">
              <a:rPr lang="en-US" smtClean="0"/>
              <a:t>7</a:t>
            </a:fld>
            <a:endParaRPr lang="en-US" dirty="0"/>
          </a:p>
        </p:txBody>
      </p:sp>
    </p:spTree>
    <p:extLst>
      <p:ext uri="{BB962C8B-B14F-4D97-AF65-F5344CB8AC3E}">
        <p14:creationId xmlns:p14="http://schemas.microsoft.com/office/powerpoint/2010/main" val="24064768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2892E-AC58-4A0B-98B0-387ADA3CF17D}"/>
              </a:ext>
            </a:extLst>
          </p:cNvPr>
          <p:cNvSpPr>
            <a:spLocks noGrp="1"/>
          </p:cNvSpPr>
          <p:nvPr>
            <p:ph type="title"/>
          </p:nvPr>
        </p:nvSpPr>
        <p:spPr>
          <a:xfrm>
            <a:off x="435634" y="76200"/>
            <a:ext cx="8229600" cy="1143000"/>
          </a:xfrm>
        </p:spPr>
        <p:txBody>
          <a:bodyPr/>
          <a:lstStyle/>
          <a:p>
            <a:r>
              <a:rPr lang="en-US" b="1" dirty="0">
                <a:latin typeface="+mn-lt"/>
              </a:rPr>
              <a:t>Redundancy in Images</a:t>
            </a:r>
            <a:endParaRPr lang="en-IN" b="1" dirty="0">
              <a:latin typeface="+mn-lt"/>
            </a:endParaRP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0BF53E4-A4BE-4E36-8C44-E7B6099059F1}"/>
                  </a:ext>
                </a:extLst>
              </p:cNvPr>
              <p:cNvSpPr>
                <a:spLocks noGrp="1"/>
              </p:cNvSpPr>
              <p:nvPr>
                <p:ph idx="1"/>
              </p:nvPr>
            </p:nvSpPr>
            <p:spPr>
              <a:xfrm>
                <a:off x="304800" y="1143000"/>
                <a:ext cx="8534400" cy="5334000"/>
              </a:xfrm>
            </p:spPr>
            <p:txBody>
              <a:bodyPr>
                <a:normAutofit fontScale="85000" lnSpcReduction="10000"/>
              </a:bodyPr>
              <a:lstStyle/>
              <a:p>
                <a:pPr algn="just">
                  <a:lnSpc>
                    <a:spcPct val="120000"/>
                  </a:lnSpc>
                </a:pPr>
                <a:r>
                  <a:rPr lang="en-US" dirty="0"/>
                  <a:t>Redundancy in the context of image compression refers to the presence of repetitive or unnecessary information within an image.</a:t>
                </a:r>
              </a:p>
              <a:p>
                <a:pPr algn="just">
                  <a:lnSpc>
                    <a:spcPct val="120000"/>
                  </a:lnSpc>
                </a:pPr>
                <a:r>
                  <a:rPr lang="en-US" dirty="0"/>
                  <a:t>Identifying and removing the redundancies, image compression techniques can significantly reduce the file size of an image. It is denoted by </a:t>
                </a:r>
                <a14:m>
                  <m:oMath xmlns:m="http://schemas.openxmlformats.org/officeDocument/2006/math">
                    <m:r>
                      <a:rPr lang="en-US" b="0" i="1" smtClean="0">
                        <a:solidFill>
                          <a:srgbClr val="FF0000"/>
                        </a:solidFill>
                        <a:latin typeface="Cambria Math" panose="02040503050406030204" pitchFamily="18" charset="0"/>
                      </a:rPr>
                      <m:t>𝑅</m:t>
                    </m:r>
                  </m:oMath>
                </a14:m>
                <a:r>
                  <a:rPr lang="en-US" dirty="0"/>
                  <a:t>.</a:t>
                </a:r>
              </a:p>
              <a:p>
                <a:pPr marL="0" indent="0" algn="just">
                  <a:lnSpc>
                    <a:spcPct val="120000"/>
                  </a:lnSpc>
                  <a:buNone/>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𝑅</m:t>
                      </m:r>
                      <m:r>
                        <a:rPr lang="en-US" sz="2800" i="1" smtClean="0">
                          <a:latin typeface="Cambria Math" panose="02040503050406030204" pitchFamily="18" charset="0"/>
                        </a:rPr>
                        <m:t>=</m:t>
                      </m:r>
                      <m:f>
                        <m:fPr>
                          <m:ctrlPr>
                            <a:rPr lang="en-US" sz="2800" i="1" smtClean="0">
                              <a:latin typeface="Cambria Math" panose="02040503050406030204" pitchFamily="18" charset="0"/>
                            </a:rPr>
                          </m:ctrlPr>
                        </m:fPr>
                        <m:num>
                          <m:r>
                            <a:rPr lang="en-IN" sz="2800" b="0" i="1" smtClean="0">
                              <a:latin typeface="Cambria Math" panose="02040503050406030204" pitchFamily="18" charset="0"/>
                            </a:rPr>
                            <m:t>𝑆𝑖𝑧𝑒</m:t>
                          </m:r>
                          <m:r>
                            <a:rPr lang="en-IN" sz="2800" b="0" i="1" smtClean="0">
                              <a:latin typeface="Cambria Math" panose="02040503050406030204" pitchFamily="18" charset="0"/>
                            </a:rPr>
                            <m:t> </m:t>
                          </m:r>
                          <m:r>
                            <a:rPr lang="en-IN" sz="2800" b="0" i="1" smtClean="0">
                              <a:latin typeface="Cambria Math" panose="02040503050406030204" pitchFamily="18" charset="0"/>
                            </a:rPr>
                            <m:t>𝑜𝑓</m:t>
                          </m:r>
                          <m:r>
                            <a:rPr lang="en-IN" sz="2800" b="0" i="1" smtClean="0">
                              <a:latin typeface="Cambria Math" panose="02040503050406030204" pitchFamily="18" charset="0"/>
                            </a:rPr>
                            <m:t> </m:t>
                          </m:r>
                          <m:r>
                            <a:rPr lang="en-IN" sz="2800" b="0" i="1" smtClean="0">
                              <a:latin typeface="Cambria Math" panose="02040503050406030204" pitchFamily="18" charset="0"/>
                            </a:rPr>
                            <m:t>𝑈𝑛𝑐𝑜𝑚𝑝𝑟𝑒𝑠𝑠𝑒𝑑</m:t>
                          </m:r>
                          <m:r>
                            <a:rPr lang="en-US" sz="2800" b="0" i="1" smtClean="0">
                              <a:latin typeface="Cambria Math" panose="02040503050406030204" pitchFamily="18" charset="0"/>
                            </a:rPr>
                            <m:t> </m:t>
                          </m:r>
                          <m:r>
                            <a:rPr lang="en-US" sz="2800" b="0" i="1" smtClean="0">
                              <a:latin typeface="Cambria Math" panose="02040503050406030204" pitchFamily="18" charset="0"/>
                            </a:rPr>
                            <m:t>𝐼𝑚𝑎𝑔𝑒</m:t>
                          </m:r>
                          <m:r>
                            <a:rPr lang="en-US" sz="2800" b="0" i="1" smtClean="0">
                              <a:latin typeface="Cambria Math" panose="02040503050406030204" pitchFamily="18" charset="0"/>
                            </a:rPr>
                            <m:t> −</m:t>
                          </m:r>
                          <m:r>
                            <a:rPr lang="en-IN" sz="2800" b="0" i="1" smtClean="0">
                              <a:latin typeface="Cambria Math" panose="02040503050406030204" pitchFamily="18" charset="0"/>
                            </a:rPr>
                            <m:t>𝑆𝑖𝑧𝑒</m:t>
                          </m:r>
                          <m:r>
                            <a:rPr lang="en-IN" sz="2800" b="0" i="1" smtClean="0">
                              <a:latin typeface="Cambria Math" panose="02040503050406030204" pitchFamily="18" charset="0"/>
                            </a:rPr>
                            <m:t> </m:t>
                          </m:r>
                          <m:r>
                            <a:rPr lang="en-IN" sz="2800" b="0" i="1" smtClean="0">
                              <a:latin typeface="Cambria Math" panose="02040503050406030204" pitchFamily="18" charset="0"/>
                            </a:rPr>
                            <m:t>𝑜𝑓</m:t>
                          </m:r>
                          <m:r>
                            <a:rPr lang="en-IN" sz="2800" b="0" i="1" smtClean="0">
                              <a:latin typeface="Cambria Math" panose="02040503050406030204" pitchFamily="18" charset="0"/>
                            </a:rPr>
                            <m:t> </m:t>
                          </m:r>
                          <m:r>
                            <a:rPr lang="en-US" sz="2800" b="0" i="1" smtClean="0">
                              <a:latin typeface="Cambria Math" panose="02040503050406030204" pitchFamily="18" charset="0"/>
                            </a:rPr>
                            <m:t>𝐶𝑜𝑚𝑝𝑟𝑒𝑠𝑠𝑒𝑑</m:t>
                          </m:r>
                          <m:r>
                            <a:rPr lang="en-US" sz="2800" b="0" i="1" smtClean="0">
                              <a:latin typeface="Cambria Math" panose="02040503050406030204" pitchFamily="18" charset="0"/>
                            </a:rPr>
                            <m:t> </m:t>
                          </m:r>
                          <m:r>
                            <a:rPr lang="en-US" sz="2800" b="0" i="1" smtClean="0">
                              <a:latin typeface="Cambria Math" panose="02040503050406030204" pitchFamily="18" charset="0"/>
                            </a:rPr>
                            <m:t>𝐼𝑚𝑎𝑔𝑒</m:t>
                          </m:r>
                        </m:num>
                        <m:den>
                          <m:r>
                            <a:rPr lang="en-IN" sz="2800" i="1">
                              <a:latin typeface="Cambria Math" panose="02040503050406030204" pitchFamily="18" charset="0"/>
                            </a:rPr>
                            <m:t>𝑆𝑖𝑧𝑒</m:t>
                          </m:r>
                          <m:r>
                            <a:rPr lang="en-IN" sz="2800" i="1">
                              <a:latin typeface="Cambria Math" panose="02040503050406030204" pitchFamily="18" charset="0"/>
                            </a:rPr>
                            <m:t> </m:t>
                          </m:r>
                          <m:r>
                            <a:rPr lang="en-IN" sz="2800" i="1">
                              <a:latin typeface="Cambria Math" panose="02040503050406030204" pitchFamily="18" charset="0"/>
                            </a:rPr>
                            <m:t>𝑜𝑓</m:t>
                          </m:r>
                          <m:r>
                            <a:rPr lang="en-IN" sz="2800" i="1">
                              <a:latin typeface="Cambria Math" panose="02040503050406030204" pitchFamily="18" charset="0"/>
                            </a:rPr>
                            <m:t> </m:t>
                          </m:r>
                          <m:r>
                            <a:rPr lang="en-IN" sz="2800" i="1">
                              <a:latin typeface="Cambria Math" panose="02040503050406030204" pitchFamily="18" charset="0"/>
                            </a:rPr>
                            <m:t>𝑈𝑛𝑐𝑜𝑚𝑝𝑟𝑒𝑠𝑠𝑒𝑑</m:t>
                          </m:r>
                          <m:r>
                            <a:rPr lang="en-US" sz="2800" i="1">
                              <a:latin typeface="Cambria Math" panose="02040503050406030204" pitchFamily="18" charset="0"/>
                            </a:rPr>
                            <m:t> </m:t>
                          </m:r>
                          <m:r>
                            <a:rPr lang="en-US" sz="2800" i="1">
                              <a:latin typeface="Cambria Math" panose="02040503050406030204" pitchFamily="18" charset="0"/>
                            </a:rPr>
                            <m:t>𝐼𝑚𝑎𝑔𝑒</m:t>
                          </m:r>
                        </m:den>
                      </m:f>
                    </m:oMath>
                  </m:oMathPara>
                </a14:m>
                <a:endParaRPr lang="en-US" sz="2800" dirty="0"/>
              </a:p>
              <a:p>
                <a:pPr marL="0" indent="0" algn="just">
                  <a:lnSpc>
                    <a:spcPct val="120000"/>
                  </a:lnSpc>
                  <a:buNone/>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𝑅</m:t>
                      </m:r>
                      <m:r>
                        <a:rPr lang="en-US" sz="2800" i="1" smtClean="0">
                          <a:latin typeface="Cambria Math" panose="02040503050406030204" pitchFamily="18" charset="0"/>
                        </a:rPr>
                        <m:t>=</m:t>
                      </m:r>
                      <m:r>
                        <a:rPr lang="en-US" sz="2800" b="0" i="1" smtClean="0">
                          <a:latin typeface="Cambria Math" panose="02040503050406030204" pitchFamily="18" charset="0"/>
                        </a:rPr>
                        <m:t>1−</m:t>
                      </m:r>
                      <m:f>
                        <m:fPr>
                          <m:ctrlPr>
                            <a:rPr lang="en-US" sz="2800" i="1" smtClean="0">
                              <a:latin typeface="Cambria Math" panose="02040503050406030204" pitchFamily="18" charset="0"/>
                            </a:rPr>
                          </m:ctrlPr>
                        </m:fPr>
                        <m:num>
                          <m:r>
                            <a:rPr lang="en-US" sz="2800" b="0" i="1" smtClean="0">
                              <a:latin typeface="Cambria Math" panose="02040503050406030204" pitchFamily="18" charset="0"/>
                            </a:rPr>
                            <m:t>1</m:t>
                          </m:r>
                        </m:num>
                        <m:den>
                          <m:sSub>
                            <m:sSubPr>
                              <m:ctrlPr>
                                <a:rPr lang="pt-BR" sz="2800" i="1">
                                  <a:latin typeface="Cambria Math" panose="02040503050406030204" pitchFamily="18" charset="0"/>
                                </a:rPr>
                              </m:ctrlPr>
                            </m:sSubPr>
                            <m:e>
                              <m:r>
                                <a:rPr lang="en-US" sz="2800" i="1">
                                  <a:latin typeface="Cambria Math" panose="02040503050406030204" pitchFamily="18" charset="0"/>
                                </a:rPr>
                                <m:t>𝐶</m:t>
                              </m:r>
                            </m:e>
                            <m:sub>
                              <m:r>
                                <a:rPr lang="en-US" sz="2800" i="1">
                                  <a:latin typeface="Cambria Math" panose="02040503050406030204" pitchFamily="18" charset="0"/>
                                </a:rPr>
                                <m:t>𝑅</m:t>
                              </m:r>
                            </m:sub>
                          </m:sSub>
                        </m:den>
                      </m:f>
                    </m:oMath>
                  </m:oMathPara>
                </a14:m>
                <a:endParaRPr lang="en-US" sz="2800" dirty="0"/>
              </a:p>
            </p:txBody>
          </p:sp>
        </mc:Choice>
        <mc:Fallback>
          <p:sp>
            <p:nvSpPr>
              <p:cNvPr id="3" name="Content Placeholder 2">
                <a:extLst>
                  <a:ext uri="{FF2B5EF4-FFF2-40B4-BE49-F238E27FC236}">
                    <a16:creationId xmlns:a16="http://schemas.microsoft.com/office/drawing/2014/main" id="{10BF53E4-A4BE-4E36-8C44-E7B6099059F1}"/>
                  </a:ext>
                </a:extLst>
              </p:cNvPr>
              <p:cNvSpPr>
                <a:spLocks noGrp="1" noRot="1" noChangeAspect="1" noMove="1" noResize="1" noEditPoints="1" noAdjustHandles="1" noChangeArrowheads="1" noChangeShapeType="1" noTextEdit="1"/>
              </p:cNvSpPr>
              <p:nvPr>
                <p:ph idx="1"/>
              </p:nvPr>
            </p:nvSpPr>
            <p:spPr>
              <a:xfrm>
                <a:off x="304800" y="1143000"/>
                <a:ext cx="8534400" cy="5334000"/>
              </a:xfrm>
              <a:blipFill>
                <a:blip r:embed="rId2"/>
                <a:stretch>
                  <a:fillRect l="-1214" t="-686" r="-1357"/>
                </a:stretch>
              </a:blipFill>
            </p:spPr>
            <p:txBody>
              <a:bodyPr/>
              <a:lstStyle/>
              <a:p>
                <a:r>
                  <a:rPr lang="en-IN">
                    <a:noFill/>
                  </a:rPr>
                  <a:t> </a:t>
                </a:r>
              </a:p>
            </p:txBody>
          </p:sp>
        </mc:Fallback>
      </mc:AlternateContent>
      <p:sp>
        <p:nvSpPr>
          <p:cNvPr id="4" name="Date Placeholder 3">
            <a:extLst>
              <a:ext uri="{FF2B5EF4-FFF2-40B4-BE49-F238E27FC236}">
                <a16:creationId xmlns:a16="http://schemas.microsoft.com/office/drawing/2014/main" id="{E9B5ACE6-1763-4490-B046-952534E9CD94}"/>
              </a:ext>
            </a:extLst>
          </p:cNvPr>
          <p:cNvSpPr>
            <a:spLocks noGrp="1"/>
          </p:cNvSpPr>
          <p:nvPr>
            <p:ph type="dt" sz="half" idx="10"/>
          </p:nvPr>
        </p:nvSpPr>
        <p:spPr/>
        <p:txBody>
          <a:bodyPr/>
          <a:lstStyle/>
          <a:p>
            <a:fld id="{BDA4299B-ED49-475A-9A7A-32F3769FB8A3}" type="datetime1">
              <a:rPr lang="en-US" smtClean="0"/>
              <a:t>6/21/2023</a:t>
            </a:fld>
            <a:endParaRPr lang="en-US"/>
          </a:p>
        </p:txBody>
      </p:sp>
      <p:sp>
        <p:nvSpPr>
          <p:cNvPr id="5" name="Footer Placeholder 4">
            <a:extLst>
              <a:ext uri="{FF2B5EF4-FFF2-40B4-BE49-F238E27FC236}">
                <a16:creationId xmlns:a16="http://schemas.microsoft.com/office/drawing/2014/main" id="{D1F02496-DBAC-48F1-B3E6-83DD0D4716AA}"/>
              </a:ext>
            </a:extLst>
          </p:cNvPr>
          <p:cNvSpPr>
            <a:spLocks noGrp="1"/>
          </p:cNvSpPr>
          <p:nvPr>
            <p:ph type="ftr" sz="quarter" idx="11"/>
          </p:nvPr>
        </p:nvSpPr>
        <p:spPr/>
        <p:txBody>
          <a:bodyPr/>
          <a:lstStyle/>
          <a:p>
            <a:r>
              <a:rPr lang="en-US"/>
              <a:t>Singular Value Decomposition - Data Compression</a:t>
            </a:r>
          </a:p>
        </p:txBody>
      </p:sp>
      <p:sp>
        <p:nvSpPr>
          <p:cNvPr id="6" name="Slide Number Placeholder 5">
            <a:extLst>
              <a:ext uri="{FF2B5EF4-FFF2-40B4-BE49-F238E27FC236}">
                <a16:creationId xmlns:a16="http://schemas.microsoft.com/office/drawing/2014/main" id="{4EEE08B8-6D60-4A65-AB1C-62F3FC0F7FF1}"/>
              </a:ext>
            </a:extLst>
          </p:cNvPr>
          <p:cNvSpPr>
            <a:spLocks noGrp="1"/>
          </p:cNvSpPr>
          <p:nvPr>
            <p:ph type="sldNum" sz="quarter" idx="12"/>
          </p:nvPr>
        </p:nvSpPr>
        <p:spPr/>
        <p:txBody>
          <a:bodyPr/>
          <a:lstStyle/>
          <a:p>
            <a:fld id="{8BF3E370-2789-49B6-846F-918204C80FE0}" type="slidenum">
              <a:rPr lang="en-US" smtClean="0"/>
              <a:t>8</a:t>
            </a:fld>
            <a:endParaRPr lang="en-US"/>
          </a:p>
        </p:txBody>
      </p:sp>
    </p:spTree>
    <p:extLst>
      <p:ext uri="{BB962C8B-B14F-4D97-AF65-F5344CB8AC3E}">
        <p14:creationId xmlns:p14="http://schemas.microsoft.com/office/powerpoint/2010/main" val="3612441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FC2C3-5A37-46D3-BAB1-D3BD1EE1A8DD}"/>
              </a:ext>
            </a:extLst>
          </p:cNvPr>
          <p:cNvSpPr>
            <a:spLocks noGrp="1"/>
          </p:cNvSpPr>
          <p:nvPr>
            <p:ph type="title"/>
          </p:nvPr>
        </p:nvSpPr>
        <p:spPr/>
        <p:txBody>
          <a:bodyPr>
            <a:normAutofit fontScale="90000"/>
          </a:bodyPr>
          <a:lstStyle/>
          <a:p>
            <a:r>
              <a:rPr lang="en-US" b="1" dirty="0">
                <a:latin typeface="+mn-lt"/>
              </a:rPr>
              <a:t>Classifications of Image Compression</a:t>
            </a:r>
            <a:endParaRPr lang="en-IN" b="1" dirty="0">
              <a:latin typeface="+mn-lt"/>
            </a:endParaRPr>
          </a:p>
        </p:txBody>
      </p:sp>
      <p:sp>
        <p:nvSpPr>
          <p:cNvPr id="3" name="Content Placeholder 2">
            <a:extLst>
              <a:ext uri="{FF2B5EF4-FFF2-40B4-BE49-F238E27FC236}">
                <a16:creationId xmlns:a16="http://schemas.microsoft.com/office/drawing/2014/main" id="{778A12AD-703A-46AA-BDCD-B3297A1E4B8A}"/>
              </a:ext>
            </a:extLst>
          </p:cNvPr>
          <p:cNvSpPr>
            <a:spLocks noGrp="1"/>
          </p:cNvSpPr>
          <p:nvPr>
            <p:ph idx="1"/>
          </p:nvPr>
        </p:nvSpPr>
        <p:spPr>
          <a:xfrm>
            <a:off x="457200" y="1447800"/>
            <a:ext cx="8610600" cy="5181600"/>
          </a:xfrm>
        </p:spPr>
        <p:txBody>
          <a:bodyPr>
            <a:noAutofit/>
          </a:bodyPr>
          <a:lstStyle/>
          <a:p>
            <a:pPr marL="0" indent="0" algn="just">
              <a:lnSpc>
                <a:spcPct val="150000"/>
              </a:lnSpc>
              <a:buNone/>
            </a:pPr>
            <a:r>
              <a:rPr lang="en-US" sz="2300" dirty="0"/>
              <a:t>Image Compression can be broadly classified into two types:</a:t>
            </a:r>
          </a:p>
          <a:p>
            <a:pPr marL="0" indent="0" algn="just">
              <a:lnSpc>
                <a:spcPct val="150000"/>
              </a:lnSpc>
              <a:buNone/>
            </a:pPr>
            <a:r>
              <a:rPr lang="en-US" sz="2300" dirty="0"/>
              <a:t>	1. Lossless Compression</a:t>
            </a:r>
          </a:p>
          <a:p>
            <a:pPr marL="0" indent="0" algn="just">
              <a:lnSpc>
                <a:spcPct val="150000"/>
              </a:lnSpc>
              <a:buNone/>
            </a:pPr>
            <a:r>
              <a:rPr lang="en-US" sz="2300" dirty="0"/>
              <a:t>	2. Lossy Compression</a:t>
            </a:r>
          </a:p>
          <a:p>
            <a:pPr marL="0" indent="0" algn="just">
              <a:lnSpc>
                <a:spcPct val="150000"/>
              </a:lnSpc>
              <a:buNone/>
            </a:pPr>
            <a:r>
              <a:rPr lang="en-US" sz="2300" b="1" dirty="0"/>
              <a:t>Lossy Compression</a:t>
            </a:r>
            <a:r>
              <a:rPr lang="en-US" sz="2300" dirty="0"/>
              <a:t> is a technique used in image compression, where some data is intentionally discarded or approximated in order to achieve higher compression ratios.</a:t>
            </a:r>
          </a:p>
          <a:p>
            <a:pPr marL="0" indent="0" algn="just">
              <a:lnSpc>
                <a:spcPct val="150000"/>
              </a:lnSpc>
              <a:buNone/>
            </a:pPr>
            <a:r>
              <a:rPr lang="en-US" sz="2300" dirty="0"/>
              <a:t>The discarded data is typically considered less important or less noticeable to the human senses. </a:t>
            </a:r>
          </a:p>
        </p:txBody>
      </p:sp>
      <p:sp>
        <p:nvSpPr>
          <p:cNvPr id="4" name="Date Placeholder 3">
            <a:extLst>
              <a:ext uri="{FF2B5EF4-FFF2-40B4-BE49-F238E27FC236}">
                <a16:creationId xmlns:a16="http://schemas.microsoft.com/office/drawing/2014/main" id="{C79DC102-AAAB-4BCF-AD17-8C11A09F1DF0}"/>
              </a:ext>
            </a:extLst>
          </p:cNvPr>
          <p:cNvSpPr>
            <a:spLocks noGrp="1"/>
          </p:cNvSpPr>
          <p:nvPr>
            <p:ph type="dt" sz="half" idx="10"/>
          </p:nvPr>
        </p:nvSpPr>
        <p:spPr/>
        <p:txBody>
          <a:bodyPr/>
          <a:lstStyle/>
          <a:p>
            <a:fld id="{24D20ED5-EA78-4EF8-ADBB-3904ADC497E4}" type="datetime1">
              <a:rPr lang="en-US" smtClean="0"/>
              <a:t>6/21/2023</a:t>
            </a:fld>
            <a:endParaRPr lang="en-US"/>
          </a:p>
        </p:txBody>
      </p:sp>
      <p:sp>
        <p:nvSpPr>
          <p:cNvPr id="5" name="Footer Placeholder 4">
            <a:extLst>
              <a:ext uri="{FF2B5EF4-FFF2-40B4-BE49-F238E27FC236}">
                <a16:creationId xmlns:a16="http://schemas.microsoft.com/office/drawing/2014/main" id="{97F2F68E-515A-4B54-8654-97FCAFBC7A09}"/>
              </a:ext>
            </a:extLst>
          </p:cNvPr>
          <p:cNvSpPr>
            <a:spLocks noGrp="1"/>
          </p:cNvSpPr>
          <p:nvPr>
            <p:ph type="ftr" sz="quarter" idx="11"/>
          </p:nvPr>
        </p:nvSpPr>
        <p:spPr/>
        <p:txBody>
          <a:bodyPr/>
          <a:lstStyle/>
          <a:p>
            <a:r>
              <a:rPr lang="en-US"/>
              <a:t>Singular Value Decomposition - Data Compression</a:t>
            </a:r>
          </a:p>
        </p:txBody>
      </p:sp>
      <p:sp>
        <p:nvSpPr>
          <p:cNvPr id="6" name="Slide Number Placeholder 5">
            <a:extLst>
              <a:ext uri="{FF2B5EF4-FFF2-40B4-BE49-F238E27FC236}">
                <a16:creationId xmlns:a16="http://schemas.microsoft.com/office/drawing/2014/main" id="{28CF9717-F771-428D-94E1-9F59376E8713}"/>
              </a:ext>
            </a:extLst>
          </p:cNvPr>
          <p:cNvSpPr>
            <a:spLocks noGrp="1"/>
          </p:cNvSpPr>
          <p:nvPr>
            <p:ph type="sldNum" sz="quarter" idx="12"/>
          </p:nvPr>
        </p:nvSpPr>
        <p:spPr/>
        <p:txBody>
          <a:bodyPr/>
          <a:lstStyle/>
          <a:p>
            <a:fld id="{8BF3E370-2789-49B6-846F-918204C80FE0}" type="slidenum">
              <a:rPr lang="en-US" smtClean="0"/>
              <a:t>9</a:t>
            </a:fld>
            <a:endParaRPr lang="en-US"/>
          </a:p>
        </p:txBody>
      </p:sp>
    </p:spTree>
    <p:extLst>
      <p:ext uri="{BB962C8B-B14F-4D97-AF65-F5344CB8AC3E}">
        <p14:creationId xmlns:p14="http://schemas.microsoft.com/office/powerpoint/2010/main" val="4342295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1733</TotalTime>
  <Words>2237</Words>
  <Application>Microsoft Office PowerPoint</Application>
  <PresentationFormat>On-screen Show (4:3)</PresentationFormat>
  <Paragraphs>389</Paragraphs>
  <Slides>42</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42</vt:i4>
      </vt:variant>
    </vt:vector>
  </HeadingPairs>
  <TitlesOfParts>
    <vt:vector size="49" baseType="lpstr">
      <vt:lpstr>Arial</vt:lpstr>
      <vt:lpstr>Calibri</vt:lpstr>
      <vt:lpstr>Cambria</vt:lpstr>
      <vt:lpstr>Cambria Math</vt:lpstr>
      <vt:lpstr>Wingdings</vt:lpstr>
      <vt:lpstr>Wingdings 2</vt:lpstr>
      <vt:lpstr>Office Theme</vt:lpstr>
      <vt:lpstr>SINGULAR VALUE DECOMPOSITION - DATA COMPRESSION</vt:lpstr>
      <vt:lpstr>PowerPoint Presentation</vt:lpstr>
      <vt:lpstr>SCOPE</vt:lpstr>
      <vt:lpstr>Road Map</vt:lpstr>
      <vt:lpstr>Literature Review</vt:lpstr>
      <vt:lpstr>Data Compression</vt:lpstr>
      <vt:lpstr>Compression Ratio</vt:lpstr>
      <vt:lpstr>Redundancy in Images</vt:lpstr>
      <vt:lpstr>Classifications of Image Compression</vt:lpstr>
      <vt:lpstr>Image Compression Techniques</vt:lpstr>
      <vt:lpstr>PowerPoint Presentation</vt:lpstr>
      <vt:lpstr>Singular Values</vt:lpstr>
      <vt:lpstr>Singular Value Decomposition</vt:lpstr>
      <vt:lpstr>PowerPoint Presentation</vt:lpstr>
      <vt:lpstr>Singular Value Decomposition in Recommender System</vt:lpstr>
      <vt:lpstr>  Singular Value Decomposition for Movie Recommendation                                    </vt:lpstr>
      <vt:lpstr>PowerPoint Presentation</vt:lpstr>
      <vt:lpstr>PowerPoint Presentation</vt:lpstr>
      <vt:lpstr>PowerPoint Presentation</vt:lpstr>
      <vt:lpstr>How is SVD Decomposition used to compress data?</vt:lpstr>
      <vt:lpstr>PowerPoint Presentation</vt:lpstr>
      <vt:lpstr>Converting a Image into Pixel Form</vt:lpstr>
      <vt:lpstr>Original Image</vt:lpstr>
      <vt:lpstr>Pixel Values</vt:lpstr>
      <vt:lpstr>Singular Value Decomposition</vt:lpstr>
      <vt:lpstr>PowerPoint Presentation</vt:lpstr>
      <vt:lpstr>Rank(img) = 1,  (k=1)</vt:lpstr>
      <vt:lpstr>Rank(img) = 2,  (k=2)</vt:lpstr>
      <vt:lpstr>Rank(img) = 50,  (k=50)</vt:lpstr>
      <vt:lpstr>Rank(img) = 80,  (k=80)</vt:lpstr>
      <vt:lpstr>Quality of Compressed Image</vt:lpstr>
      <vt:lpstr>Euclidean Norm</vt:lpstr>
      <vt:lpstr>References</vt:lpstr>
      <vt:lpstr>PowerPoint Presentation</vt:lpstr>
      <vt:lpstr>Matrix Factorization</vt:lpstr>
      <vt:lpstr>Types of Matrix Factorization </vt:lpstr>
      <vt:lpstr>Performance of Compression</vt:lpstr>
      <vt:lpstr>Low – Rank  Matrix Approximation</vt:lpstr>
      <vt:lpstr>PowerPoint Presentation</vt:lpstr>
      <vt:lpstr>PowerPoint Presentation</vt:lpstr>
      <vt:lpstr>PowerPoint Presentation</vt:lpstr>
      <vt:lpstr>Low Rank Approximation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SECOND DOCTORAL COMMITTEE MEETING</dc:title>
  <dc:creator>ADMIN</dc:creator>
  <cp:lastModifiedBy>THAMPIRAJ NATARAJAN</cp:lastModifiedBy>
  <cp:revision>88</cp:revision>
  <dcterms:created xsi:type="dcterms:W3CDTF">2023-04-05T06:00:48Z</dcterms:created>
  <dcterms:modified xsi:type="dcterms:W3CDTF">2023-06-21T07:06:17Z</dcterms:modified>
</cp:coreProperties>
</file>