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3" r:id="rId3"/>
    <p:sldId id="258" r:id="rId4"/>
    <p:sldId id="309" r:id="rId5"/>
    <p:sldId id="283" r:id="rId6"/>
    <p:sldId id="288" r:id="rId7"/>
    <p:sldId id="280" r:id="rId8"/>
    <p:sldId id="306" r:id="rId9"/>
    <p:sldId id="266" r:id="rId10"/>
    <p:sldId id="311" r:id="rId11"/>
    <p:sldId id="312" r:id="rId12"/>
    <p:sldId id="310" r:id="rId13"/>
    <p:sldId id="289" r:id="rId14"/>
    <p:sldId id="292" r:id="rId15"/>
    <p:sldId id="293" r:id="rId16"/>
    <p:sldId id="316" r:id="rId17"/>
    <p:sldId id="300" r:id="rId18"/>
    <p:sldId id="330" r:id="rId19"/>
    <p:sldId id="295" r:id="rId20"/>
    <p:sldId id="328" r:id="rId21"/>
    <p:sldId id="296" r:id="rId22"/>
    <p:sldId id="325" r:id="rId23"/>
    <p:sldId id="297" r:id="rId24"/>
    <p:sldId id="326" r:id="rId25"/>
    <p:sldId id="298" r:id="rId26"/>
    <p:sldId id="327" r:id="rId27"/>
    <p:sldId id="287" r:id="rId28"/>
    <p:sldId id="299" r:id="rId29"/>
    <p:sldId id="321" r:id="rId30"/>
    <p:sldId id="308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MPIRAJ NATARAJAN" initials="TN" lastIdx="1" clrIdx="0">
    <p:extLst>
      <p:ext uri="{19B8F6BF-5375-455C-9EA6-DF929625EA0E}">
        <p15:presenceInfo xmlns:p15="http://schemas.microsoft.com/office/powerpoint/2012/main" userId="ce3ed4ae9700cd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30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A5228-BC5C-436B-A6E2-F8198FB090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5A56C3-695A-45D9-B15B-3A637C901C22}" type="pres">
      <dgm:prSet presAssocID="{808A5228-BC5C-436B-A6E2-F8198FB09068}" presName="outerComposite" presStyleCnt="0">
        <dgm:presLayoutVars>
          <dgm:chMax val="5"/>
          <dgm:dir/>
          <dgm:resizeHandles val="exact"/>
        </dgm:presLayoutVars>
      </dgm:prSet>
      <dgm:spPr/>
    </dgm:pt>
    <dgm:pt modelId="{8FA348A4-4365-4D76-B01A-ADC8A97D7506}" type="pres">
      <dgm:prSet presAssocID="{808A5228-BC5C-436B-A6E2-F8198FB09068}" presName="dummyMaxCanvas" presStyleCnt="0">
        <dgm:presLayoutVars/>
      </dgm:prSet>
      <dgm:spPr/>
    </dgm:pt>
  </dgm:ptLst>
  <dgm:cxnLst>
    <dgm:cxn modelId="{9BFC7921-7E0B-4D4B-9C49-4EAA17863C3F}" type="presOf" srcId="{808A5228-BC5C-436B-A6E2-F8198FB09068}" destId="{7B5A56C3-695A-45D9-B15B-3A637C901C22}" srcOrd="0" destOrd="0" presId="urn:microsoft.com/office/officeart/2005/8/layout/vProcess5"/>
    <dgm:cxn modelId="{3ACC90CC-665E-49A2-86CE-FDCFE45C7160}" type="presParOf" srcId="{7B5A56C3-695A-45D9-B15B-3A637C901C22}" destId="{8FA348A4-4365-4D76-B01A-ADC8A97D7506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0E47B-FD6E-4ECA-AF35-05241AA9527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CCE7-E17D-44B1-BDE2-AF57C23F82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CCE7-E17D-44B1-BDE2-AF57C23F8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C39C-FBC9-4D92-8D2F-74F90FE8F871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5E24-126C-4E63-8F2D-46D9D2369664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431-54C2-4A80-89F3-B1A320E7B2D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888-109E-411E-B091-E1061EA67AC4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9DB-ADD9-49B8-A9AF-F212422495C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5A63-4C4C-46B2-B8D5-ECDE184ED352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8723-2A4A-4480-A9CF-003070319D10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79FC-6823-4376-8333-B269ED2AEAE8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EBAE-2D6B-430D-AFE1-76CECC045983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55AD-9E62-41B9-9983-F009685A307B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EB6-6811-44BD-A864-B3697857EF82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32D6-07EE-4E0E-85F0-33CAC4354A0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E370-2789-49B6-846F-918204C80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42E0-F4B1-4432-9354-3879DE6AD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534400" cy="1470025"/>
          </a:xfrm>
        </p:spPr>
        <p:txBody>
          <a:bodyPr>
            <a:normAutofit/>
          </a:bodyPr>
          <a:lstStyle/>
          <a:p>
            <a:r>
              <a:rPr lang="en-US" b="1" dirty="0"/>
              <a:t>SINGULAR VALUE DECOMPOSITION</a:t>
            </a:r>
            <a:br>
              <a:rPr lang="en-US" b="1" dirty="0"/>
            </a:br>
            <a:r>
              <a:rPr lang="en-US" sz="3800" b="1" dirty="0"/>
              <a:t>FOR DATA COMPRESSION</a:t>
            </a:r>
            <a:endParaRPr lang="en-IN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9097-7DA8-4A04-A3F7-74DBE5F6D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048000"/>
            <a:ext cx="3962400" cy="1470025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N. THAMPIRAJ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RESEARCH SCHOLAR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DEPARTMENT OF MATHEMATICS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PSG COLLEGE OF TECHNOLOGY</a:t>
            </a:r>
            <a:endParaRPr lang="en-IN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ABA0-85A1-4E8B-BAA3-C9367D2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4BE1-F470-441A-8694-D5763EC5DB4D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2691-E62F-4FF6-A794-CD1890A4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A541-D665-4164-85FA-31E9B90F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1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E1009-6AC6-4438-A4C7-34AC98182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00" y="152400"/>
                <a:ext cx="9094600" cy="655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400" b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Singular value decomposition of A is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			A = U 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IN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12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0.13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−0.03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−0.88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−0.18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−0.007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−0.71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0.68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−0.59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−0.73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−0.89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12.4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9.5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−0.02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−0.80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IN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700" dirty="0">
                    <a:solidFill>
                      <a:srgbClr val="FF0000"/>
                    </a:solidFill>
                  </a:rPr>
                  <a:t>“movie – to – concept” matrix      “strength of each concept” matrix     “user - to – concept” matrix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FF0000"/>
                    </a:solidFill>
                  </a:rPr>
                  <a:t> </a:t>
                </a:r>
                <a:endParaRPr lang="en-IN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E1009-6AC6-4438-A4C7-34AC98182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00" y="152400"/>
                <a:ext cx="9094600" cy="6553200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507EB-B980-49A4-9546-D1A8F32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3A75-8A26-419D-BAF8-BFADFE0D17F4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E6927-55DF-49C6-8D45-5CD03B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6BB78-B2A0-465C-AE4E-D3E1DF3F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03B8C3-17AE-4DBC-8EFC-DCDC8665759F}"/>
              </a:ext>
            </a:extLst>
          </p:cNvPr>
          <p:cNvSpPr txBox="1">
            <a:spLocks/>
          </p:cNvSpPr>
          <p:nvPr/>
        </p:nvSpPr>
        <p:spPr>
          <a:xfrm>
            <a:off x="533400" y="803"/>
            <a:ext cx="7696200" cy="114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b="1" dirty="0"/>
            </a:br>
            <a:br>
              <a:rPr lang="en-US" sz="3600" b="1" dirty="0"/>
            </a:br>
            <a:r>
              <a:rPr lang="en-US" sz="7100" b="1" dirty="0">
                <a:solidFill>
                  <a:srgbClr val="0070C0"/>
                </a:solidFill>
              </a:rPr>
              <a:t>SVD in Movie Recommendation - Example</a:t>
            </a:r>
            <a:br>
              <a:rPr lang="en-US" sz="3600" b="1" dirty="0"/>
            </a:br>
            <a:r>
              <a:rPr lang="en-US" sz="3600" b="1" dirty="0"/>
              <a:t>                 </a:t>
            </a:r>
            <a:br>
              <a:rPr lang="en-US" sz="3600" b="1" dirty="0"/>
            </a:br>
            <a:r>
              <a:rPr lang="en-US" sz="3600" b="1" dirty="0"/>
              <a:t>                 </a:t>
            </a:r>
            <a:endParaRPr lang="en-US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730A5B-FB38-4200-9EC8-A97B0BFC5D11}"/>
              </a:ext>
            </a:extLst>
          </p:cNvPr>
          <p:cNvCxnSpPr>
            <a:cxnSpLocks/>
          </p:cNvCxnSpPr>
          <p:nvPr/>
        </p:nvCxnSpPr>
        <p:spPr>
          <a:xfrm flipH="1">
            <a:off x="1517874" y="4495800"/>
            <a:ext cx="621853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E820DD-7C86-4065-B4B8-7F73DF12DFFF}"/>
              </a:ext>
            </a:extLst>
          </p:cNvPr>
          <p:cNvCxnSpPr>
            <a:cxnSpLocks/>
          </p:cNvCxnSpPr>
          <p:nvPr/>
        </p:nvCxnSpPr>
        <p:spPr>
          <a:xfrm flipH="1">
            <a:off x="4600755" y="4386532"/>
            <a:ext cx="6096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8733A-98F3-4C49-ABD4-FF77FF837AAE}"/>
              </a:ext>
            </a:extLst>
          </p:cNvPr>
          <p:cNvCxnSpPr>
            <a:cxnSpLocks/>
          </p:cNvCxnSpPr>
          <p:nvPr/>
        </p:nvCxnSpPr>
        <p:spPr>
          <a:xfrm flipH="1">
            <a:off x="7162800" y="4343400"/>
            <a:ext cx="609600" cy="65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8D67-99C8-444B-A546-CFFC1747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337"/>
            <a:ext cx="8344989" cy="9064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>
                <a:solidFill>
                  <a:srgbClr val="0070C0"/>
                </a:solidFill>
              </a:rPr>
              <a:t>How is SVD Decomposition used to compress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FF130-B4A6-46EC-95E3-358504895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534400" cy="60198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Given matrix A(of rank m), what is the closest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/>
                  <a:t> (of rank k&lt;m) to A?</a:t>
                </a: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Ʃ</m:t>
                      </m:r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400" dirty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:r>
                  <a:rPr lang="pt-BR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FF130-B4A6-46EC-95E3-358504895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6019800"/>
              </a:xfrm>
              <a:blipFill>
                <a:blip r:embed="rId2"/>
                <a:stretch>
                  <a:fillRect l="-929" r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5DCF-DA6A-490C-ADE7-DAEFFCA2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6D8B-E92D-4F93-862C-787F1BDA5D8E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5654-6431-4708-9658-F3A54942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69B1-4A48-4306-B3BA-545866E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0EFCB-ED36-49CC-9D98-A518B0CD4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6525"/>
                <a:ext cx="8686800" cy="606874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sz="4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above problem,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b="1" dirty="0"/>
                          <m:t>σ</m:t>
                        </m:r>
                      </m:e>
                      <m:sub>
                        <m:r>
                          <a:rPr lang="en-IN" sz="4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= 12.4,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b="1" dirty="0"/>
                          <m:t>σ</m:t>
                        </m:r>
                      </m:e>
                      <m:sub>
                        <m:r>
                          <a:rPr lang="en-IN" sz="4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= 9.5,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b="1" dirty="0"/>
                          <m:t>σ</m:t>
                        </m:r>
                      </m:e>
                      <m:sub>
                        <m:r>
                          <a:rPr lang="en-IN" sz="4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= 1.3,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b="1" dirty="0"/>
                          <m:t>σ</m:t>
                        </m:r>
                      </m:e>
                      <m:sub>
                        <m:r>
                          <a:rPr lang="en-IN" sz="4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b="1" dirty="0"/>
                          <m:t>σ</m:t>
                        </m:r>
                      </m:e>
                      <m:sub>
                        <m:r>
                          <a:rPr lang="en-IN" sz="4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= 0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sz="4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rank of the matrix is considered as three</a:t>
                </a:r>
                <a:r>
                  <a:rPr lang="en-IN" sz="4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IN" sz="4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800" b="1" dirty="0"/>
                          <m:t>σ</m:t>
                        </m:r>
                      </m:e>
                      <m:sub>
                        <m:r>
                          <a:rPr lang="en-IN" sz="4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4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b="1" dirty="0"/>
                  <a:t>= 12.4,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800" b="1" dirty="0"/>
                          <m:t>σ</m:t>
                        </m:r>
                      </m:e>
                      <m:sub>
                        <m:r>
                          <a:rPr lang="en-IN" sz="4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4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b="1" dirty="0"/>
                  <a:t>= 9.5,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800" b="1" dirty="0"/>
                          <m:t>σ</m:t>
                        </m:r>
                      </m:e>
                      <m:sub>
                        <m:r>
                          <a:rPr lang="en-IN" sz="48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4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b="1" dirty="0"/>
                  <a:t>= 1.3</a:t>
                </a:r>
                <a:endParaRPr lang="en-IN" sz="4800" b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800" b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the Singular value decomposition of A,</a:t>
                </a:r>
                <a:endParaRPr lang="en-IN" sz="3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32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0.13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0.68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−0.59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−0.73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−0.29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0.32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12.4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9.5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1.3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−0.02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−0.69</m:t>
                                </m:r>
                              </m:e>
                              <m:e>
                                <m:r>
                                  <a:rPr lang="en-IN" sz="3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−0.69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−0.80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lang="en-IN" sz="3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/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3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3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pt-BR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.9203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0.9577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0.9203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.0128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.0128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2.9112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3.0175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2.9112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−0.0048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−0.0048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3.9010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4.0483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3.9010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.0192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4.8213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.0060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4.8213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.0320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.0320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.7070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0.5335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.7070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.1109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.1109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.6945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1.3476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.6945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4.7849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4.7849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.3219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0.2344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.3219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.0165</m:t>
                                </m:r>
                              </m:e>
                              <m:e>
                                <m:r>
                                  <a:rPr lang="en-IN" sz="3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.0165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800" dirty="0"/>
              </a:p>
              <a:p>
                <a:pPr marL="0" indent="0" algn="ctr">
                  <a:buNone/>
                </a:pPr>
                <a:endParaRPr lang="en-IN" sz="3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0EFCB-ED36-49CC-9D98-A518B0CD4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6525"/>
                <a:ext cx="8686800" cy="6068743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84AEB-D44E-4711-9F6F-3E40E569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2A2-A7AF-410E-A55B-998E37A3EFAA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59F4-6877-4E57-9141-35D9674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1214-B6AA-4346-9209-2446576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1F3C-2C85-4AC5-8292-14C64506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SVD in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153400" cy="49530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size of the ‘</a:t>
            </a:r>
            <a:r>
              <a:rPr lang="en-US" dirty="0" err="1"/>
              <a:t>img</a:t>
            </a:r>
            <a:r>
              <a:rPr lang="en-US" dirty="0"/>
              <a:t>’ file is 256 X 256 and storage space  for the image file is 65,536 mega pixels.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D96F-DD84-4B39-8DAC-80915E23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6B92-0037-4F53-8808-45379C3C2C5D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604-28AB-44BC-B6D6-8DF6F58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6D48-39A2-4FEB-B163-572F9CE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8" name="Picture 4" descr="The original cameraman image | Download Scientific Diagram">
            <a:extLst>
              <a:ext uri="{FF2B5EF4-FFF2-40B4-BE49-F238E27FC236}">
                <a16:creationId xmlns:a16="http://schemas.microsoft.com/office/drawing/2014/main" id="{7818C0CB-17B1-4F35-BF13-208BD236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1" y="1676400"/>
            <a:ext cx="2547938" cy="256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5044-E606-42C7-A55A-C827B010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Original Image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696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8008D-02A8-47C0-98DE-8B8342D5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5A21-3CC5-4F21-BE83-1E821FA7212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5118-5F97-4583-B18E-0D1C3C9B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5025-77A2-4462-B1C4-44D1BFF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719-396B-41E9-86CE-A1BCBC46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Pixel Values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20BD1-55B4-4F15-BA74-710E00C1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003A-46CD-4957-905A-71A9C3A14B2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9DCF-F7A0-474A-A476-6904BFD8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463D-7C6B-43FC-802C-F3FEFC41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29F1-2EB6-45F2-BE5B-C5EA7549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Singular Value Decomposition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4DB79-3114-4DD2-937A-5BC018B7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EE15-DB1E-49D3-BA07-D276640A09B3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EADA-6485-472A-B367-FEEB2C26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F57DA-4498-4D8C-AF73-966D406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03AED-4546-4D34-B993-CD54A7D82A7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78" y="900023"/>
            <a:ext cx="441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4383C-9BCE-4AD2-89CB-D23D5D832C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323" y="945311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0F323E0-37DB-47C7-9C6E-A756D8C4574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3323" y="3246527"/>
            <a:ext cx="6858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83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59CD-FC0B-45DA-8EDA-7F20F645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Singular Values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7531E-4894-4A0C-A529-5EA9D3F1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A149-7D7B-478E-836F-F8A18A875937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81BD-518D-432D-849E-B4279ADF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1F7C-0AA2-460C-AE9C-BBF7AC49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535FFE-E24E-425F-A16F-237730C2FF7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077200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59CD-FC0B-45DA-8EDA-7F20F645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76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Singular Values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7531E-4894-4A0C-A529-5EA9D3F1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A149-7D7B-478E-836F-F8A18A875937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81BD-518D-432D-849E-B4279ADF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1F7C-0AA2-460C-AE9C-BBF7AC49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535FFE-E24E-425F-A16F-237730C2FF7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" y="1665617"/>
            <a:ext cx="4396740" cy="352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49EDB58-1221-457B-B26F-9283EB873578}"/>
              </a:ext>
            </a:extLst>
          </p:cNvPr>
          <p:cNvPicPr/>
          <p:nvPr/>
        </p:nvPicPr>
        <p:blipFill rotWithShape="1">
          <a:blip r:embed="rId2"/>
          <a:srcRect l="10101" t="17618" r="70702" b="6988"/>
          <a:stretch/>
        </p:blipFill>
        <p:spPr bwMode="auto">
          <a:xfrm>
            <a:off x="4457700" y="1143000"/>
            <a:ext cx="4000500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12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842-FD56-4BEB-8E1E-11514C3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1,  (k=1)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8306"/>
            <a:ext cx="8153400" cy="434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D69F4-FCA5-45BD-AF69-DFBFC92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6D18-48D1-4377-BE91-324FF14E884C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AE60-EB2F-4477-A44A-8EDB705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4B88-F3B7-4760-8597-9E45A09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04800"/>
            <a:ext cx="8686801" cy="6248400"/>
          </a:xfrm>
        </p:spPr>
        <p:txBody>
          <a:bodyPr>
            <a:normAutofit/>
          </a:bodyPr>
          <a:lstStyle/>
          <a:p>
            <a:pPr marL="331788" algn="ctr">
              <a:spcBef>
                <a:spcPts val="100"/>
              </a:spcBef>
              <a:buFont typeface="Wingdings 2" panose="05020102010507070707" pitchFamily="18" charset="2"/>
              <a:buNone/>
            </a:pPr>
            <a:r>
              <a:rPr lang="en-US" altLang="en-US" sz="4000" b="1" dirty="0">
                <a:solidFill>
                  <a:srgbClr val="0070C0"/>
                </a:solidFill>
              </a:rPr>
              <a:t>The objective of the research work is </a:t>
            </a:r>
          </a:p>
          <a:p>
            <a:pPr marL="331788" algn="just">
              <a:spcBef>
                <a:spcPts val="100"/>
              </a:spcBef>
              <a:buFont typeface="Wingdings 2" panose="05020102010507070707" pitchFamily="18" charset="2"/>
              <a:buNone/>
            </a:pPr>
            <a:endParaRPr lang="en-US" altLang="en-US" sz="3200" dirty="0">
              <a:solidFill>
                <a:srgbClr val="FF0000"/>
              </a:solidFill>
            </a:endParaRPr>
          </a:p>
          <a:p>
            <a:pPr marL="331788" algn="just">
              <a:spcBef>
                <a:spcPts val="100"/>
              </a:spcBef>
            </a:pPr>
            <a:r>
              <a:rPr lang="en-US" altLang="en-US" sz="3200" dirty="0"/>
              <a:t>To discover patterns in  data and  make predictions based on often complex patterns.</a:t>
            </a:r>
          </a:p>
          <a:p>
            <a:pPr marL="0" indent="0" algn="just">
              <a:spcBef>
                <a:spcPts val="100"/>
              </a:spcBef>
              <a:buNone/>
            </a:pPr>
            <a:endParaRPr lang="en-US" altLang="en-US" sz="3200" dirty="0"/>
          </a:p>
          <a:p>
            <a:pPr marL="331788" algn="just">
              <a:spcBef>
                <a:spcPts val="100"/>
              </a:spcBef>
            </a:pPr>
            <a:r>
              <a:rPr lang="en-US" altLang="en-US" sz="3200" dirty="0"/>
              <a:t>To Implement, analyze and improvise  existing learning algorithms, for classification, regression, structured prediction, clustering, etc.</a:t>
            </a:r>
          </a:p>
          <a:p>
            <a:pPr marL="0" indent="0" algn="just">
              <a:spcBef>
                <a:spcPts val="100"/>
              </a:spcBef>
              <a:buNone/>
            </a:pPr>
            <a:endParaRPr lang="en-US" altLang="en-US" sz="3200" dirty="0"/>
          </a:p>
          <a:p>
            <a:pPr marL="331788" algn="just">
              <a:spcBef>
                <a:spcPts val="100"/>
              </a:spcBef>
            </a:pPr>
            <a:r>
              <a:rPr lang="en-US" altLang="en-US" sz="3200" dirty="0"/>
              <a:t>To develop new learning methods.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A9B3B-0D48-452B-8875-CA192690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ADB2-2D81-49C8-94DC-17F5E35928CB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E751-4CD7-4B96-92AB-ED4F4832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99482"/>
            <a:ext cx="2895600" cy="365125"/>
          </a:xfrm>
        </p:spPr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6688-CE46-4CF5-938E-E800C56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0842-FD56-4BEB-8E1E-11514C3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1,  (k=1)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D69F4-FCA5-45BD-AF69-DFBFC921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6D18-48D1-4377-BE91-324FF14E884C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AE60-EB2F-4477-A44A-8EDB705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4B88-F3B7-4760-8597-9E45A09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A8EEDA-8754-4534-BA59-447C2BA786A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15" y="1295400"/>
            <a:ext cx="4251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12E5458-07AB-41BB-A67A-DD987C426D1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097" t="17566" r="18113" b="12592"/>
          <a:stretch/>
        </p:blipFill>
        <p:spPr bwMode="auto">
          <a:xfrm>
            <a:off x="4304581" y="1257300"/>
            <a:ext cx="476321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048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B3D928E-1A3B-422B-93F5-E23FCAF1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2,  (k=2)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084-03B9-48E4-A23F-130006D4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5502-7A8A-4DD8-8860-04DE17DD0E5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BCD1-FCD8-458E-A2E6-8DE29B82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CDD6-0119-49CC-A125-25425A1E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15556"/>
          <a:stretch/>
        </p:blipFill>
        <p:spPr bwMode="auto">
          <a:xfrm>
            <a:off x="76201" y="1417638"/>
            <a:ext cx="38862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B3D928E-1A3B-422B-93F5-E23FCAF1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2,  (k=2)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084-03B9-48E4-A23F-130006D4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5502-7A8A-4DD8-8860-04DE17DD0E5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BCD1-FCD8-458E-A2E6-8DE29B82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CDD6-0119-49CC-A125-25425A1E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F693727-EB57-404E-B67B-E2CE912AAF4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715" t="15701" r="17857" b="13690"/>
          <a:stretch/>
        </p:blipFill>
        <p:spPr bwMode="auto">
          <a:xfrm>
            <a:off x="3962400" y="1417638"/>
            <a:ext cx="50292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70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42CEF3-1B94-46A1-A39A-6AFE06F0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50,  (k=50)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D1C83-B30B-485C-B8B3-D09C648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92-A5D8-4074-9A78-D1CA22D9D9A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FF50-C7AF-46B2-BD10-6180BF4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DDF0-2982-4395-AF96-F14D1732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518249"/>
            <a:ext cx="4038600" cy="381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42CEF3-1B94-46A1-A39A-6AFE06F0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50,  (k=50)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D1C83-B30B-485C-B8B3-D09C648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92-A5D8-4074-9A78-D1CA22D9D9A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FF50-C7AF-46B2-BD10-6180BF4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DDF0-2982-4395-AF96-F14D1732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F21B2B-C67B-4B56-BFA0-D6D0541DAA30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714" t="15416" r="16964" b="12534"/>
          <a:stretch/>
        </p:blipFill>
        <p:spPr bwMode="auto">
          <a:xfrm>
            <a:off x="3733800" y="1524000"/>
            <a:ext cx="51816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597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17638"/>
            <a:ext cx="7620000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8FAB2C-3C9A-4ECC-9D57-F4705A8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80,  (k=80)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8092A-F741-4DDE-8DCD-BC6B3951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BAAA-1DB1-413A-88E3-836DAD7A6086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30B6-95F2-4AC6-BA08-1A99C235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1956-0AC6-4AA5-9BF1-5C33D341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426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8FAB2C-3C9A-4ECC-9D57-F4705A8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Rank(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) = 80,  (k=80)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8092A-F741-4DDE-8DCD-BC6B3951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BAAA-1DB1-413A-88E3-836DAD7A6086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30B6-95F2-4AC6-BA08-1A99C235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1956-0AC6-4AA5-9BF1-5C33D341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7843F8-1D16-447A-98A2-2973C10380A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607" t="18571" r="17857" b="14286"/>
          <a:stretch/>
        </p:blipFill>
        <p:spPr bwMode="auto">
          <a:xfrm>
            <a:off x="4038600" y="1600200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205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324-4909-49CC-8ADD-877C7C0F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08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Quality of Compressed Image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C202-30CC-4456-8988-532CC6FE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752936" cy="553815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quality of a compressed image refers to how closely it resembles the original uncompressed image.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 measure of how much information has been retained or lost during the compression process.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Following methods are used to measure the quality of the compressed image.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Euclidean Norm -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Root Mean Square Error (RMSE)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Signal to Noise Ratio (SNR)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Peak Signal to Noise Ratio (PSNR)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7E9E-BF3B-4062-85CE-24B77B40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8DAD-6298-475A-B4F2-9DA04A8D7A81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BCEB-89DB-4705-8C8B-85A6AD2C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318E-4276-4F4B-AC5A-3FEA3980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F72C87B-84F4-400F-A159-914E976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406103"/>
            <a:ext cx="1428750" cy="483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499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8649"/>
            <a:ext cx="8686800" cy="518915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8400" dirty="0"/>
              <a:t>   								</a:t>
            </a:r>
            <a:r>
              <a:rPr lang="en-US" sz="9800" b="1" dirty="0">
                <a:solidFill>
                  <a:srgbClr val="0070C0"/>
                </a:solidFill>
              </a:rPr>
              <a:t>contd.,</a:t>
            </a:r>
            <a:endParaRPr lang="en-US" sz="8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400" dirty="0"/>
              <a:t>     (</a:t>
            </a:r>
            <a:r>
              <a:rPr lang="en-US" sz="8400" dirty="0" err="1"/>
              <a:t>i</a:t>
            </a:r>
            <a:r>
              <a:rPr lang="en-US" sz="8400" dirty="0"/>
              <a:t>).  When rank (</a:t>
            </a:r>
            <a:r>
              <a:rPr lang="en-US" sz="8400" dirty="0" err="1"/>
              <a:t>img</a:t>
            </a:r>
            <a:r>
              <a:rPr lang="en-US" sz="8400" dirty="0"/>
              <a:t>)  = 1,   norm( </a:t>
            </a:r>
            <a:r>
              <a:rPr lang="en-US" sz="8400" dirty="0" err="1"/>
              <a:t>img</a:t>
            </a:r>
            <a:r>
              <a:rPr lang="en-US" sz="8400" dirty="0"/>
              <a:t> - img1) = 28.3889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400" dirty="0"/>
              <a:t>    (ii). When rank (</a:t>
            </a:r>
            <a:r>
              <a:rPr lang="en-US" sz="8400" dirty="0" err="1"/>
              <a:t>img</a:t>
            </a:r>
            <a:r>
              <a:rPr lang="en-US" sz="8400" dirty="0"/>
              <a:t>)  = 2,   norm( </a:t>
            </a:r>
            <a:r>
              <a:rPr lang="en-US" sz="8400" dirty="0" err="1"/>
              <a:t>img</a:t>
            </a:r>
            <a:r>
              <a:rPr lang="en-US" sz="8400" dirty="0"/>
              <a:t> – img2) = 21.5064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400" dirty="0"/>
              <a:t>   (iii). When rank (</a:t>
            </a:r>
            <a:r>
              <a:rPr lang="en-US" sz="8400" dirty="0" err="1"/>
              <a:t>img</a:t>
            </a:r>
            <a:r>
              <a:rPr lang="en-US" sz="8400" dirty="0"/>
              <a:t>)  = 50, norm( </a:t>
            </a:r>
            <a:r>
              <a:rPr lang="en-US" sz="8400" dirty="0" err="1"/>
              <a:t>img</a:t>
            </a:r>
            <a:r>
              <a:rPr lang="en-US" sz="8400" dirty="0"/>
              <a:t> – img3) = 1.5129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400" dirty="0"/>
              <a:t>   </a:t>
            </a:r>
            <a:r>
              <a:rPr lang="en-US" sz="8400" dirty="0">
                <a:solidFill>
                  <a:srgbClr val="FF0000"/>
                </a:solidFill>
              </a:rPr>
              <a:t>(iv). When rank (</a:t>
            </a:r>
            <a:r>
              <a:rPr lang="en-US" sz="8400" dirty="0" err="1">
                <a:solidFill>
                  <a:srgbClr val="FF0000"/>
                </a:solidFill>
              </a:rPr>
              <a:t>img</a:t>
            </a:r>
            <a:r>
              <a:rPr lang="en-US" sz="8400" dirty="0">
                <a:solidFill>
                  <a:srgbClr val="FF0000"/>
                </a:solidFill>
              </a:rPr>
              <a:t>)  = 80, norm( </a:t>
            </a:r>
            <a:r>
              <a:rPr lang="en-US" sz="8400" dirty="0" err="1">
                <a:solidFill>
                  <a:srgbClr val="FF0000"/>
                </a:solidFill>
              </a:rPr>
              <a:t>img</a:t>
            </a:r>
            <a:r>
              <a:rPr lang="en-US" sz="8400" dirty="0">
                <a:solidFill>
                  <a:srgbClr val="FF0000"/>
                </a:solidFill>
              </a:rPr>
              <a:t> – img4) = 0.8773</a:t>
            </a:r>
          </a:p>
          <a:p>
            <a:pPr algn="just">
              <a:buNone/>
            </a:pPr>
            <a:r>
              <a:rPr lang="en-US" sz="2775" dirty="0"/>
              <a:t> 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       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43001" y="1390264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206A-7AE4-4FF1-A8F4-3C3030B7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76A6-EC59-4C82-9E40-341C2DA57B1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54BA-C9C2-4514-905D-B555264A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95A9-4A4A-4C62-8631-9377F85A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D3DC89-B362-48DA-A4A1-B75BF5DA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08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Quality of Compressed Image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C39-E2FD-465A-9E99-E4CB1760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Compressed Image File Size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6212C-35E3-4C89-8F25-3DE1083E2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382000" cy="4906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Size of the uncompressed image file is,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FF0000"/>
                    </a:solidFill>
                  </a:rPr>
                  <a:t>A = m X n pixels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</a:t>
                </a:r>
                <a:r>
                  <a:rPr lang="en-US" dirty="0"/>
                  <a:t>A = 256 X 256 =65,536 pixels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Compressed image size file is,</a:t>
                </a:r>
              </a:p>
              <a:p>
                <a:pPr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/>
                  <a:t>   = Size of U + Size of ∑ + Size of V </a:t>
                </a:r>
              </a:p>
              <a:p>
                <a:pPr>
                  <a:buNone/>
                </a:pPr>
                <a:r>
                  <a:rPr lang="en-US" sz="2800" dirty="0"/>
                  <a:t>                           = (m X k) + k + (n X k)</a:t>
                </a:r>
              </a:p>
              <a:p>
                <a:pPr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 = k (m + n + 1) pixels</a:t>
                </a:r>
              </a:p>
              <a:p>
                <a:pPr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FF0000"/>
                    </a:solidFill>
                  </a:rPr>
                  <a:t>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Rank 1, k=1,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= 1 (256 +256 +1) = 513 pixels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</a:rPr>
                  <a:t>    Rank 2, k=2,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= 2 (256 +256 +1) = 1,026 pixels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</a:rPr>
                  <a:t>Rank 50, k=50,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= 50 (256 +256 +1) = 25,650 pixels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FF0000"/>
                    </a:solidFill>
                  </a:rPr>
                  <a:t>Rank 80, k=80,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= 80 (256 +256 +1) = 41,040 pixels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6212C-35E3-4C89-8F25-3DE1083E2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382000" cy="4906963"/>
              </a:xfrm>
              <a:blipFill>
                <a:blip r:embed="rId2"/>
                <a:stretch>
                  <a:fillRect l="-1018" t="-2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5E99-31E0-4EF5-9C79-DB181C89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B888-109E-411E-B091-E1061EA67AC4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3443-6564-4EC5-919F-1003257C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5DFF-A64A-4F32-8611-B887978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CAA5-7418-4241-9487-F075700F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886700" cy="9691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  <a:ea typeface="Cambria" panose="02040503050406030204" pitchFamily="18" charset="0"/>
              </a:rPr>
              <a:t>Scope</a:t>
            </a:r>
            <a:endParaRPr lang="en-IN" sz="4000" b="1" dirty="0">
              <a:solidFill>
                <a:srgbClr val="0070C0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E5B8-E924-4B2C-9F06-80E2336B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648200"/>
          </a:xfrm>
        </p:spPr>
        <p:txBody>
          <a:bodyPr>
            <a:normAutofit/>
          </a:bodyPr>
          <a:lstStyle/>
          <a:p>
            <a:pPr marL="103188" indent="0" algn="just">
              <a:spcBef>
                <a:spcPts val="100"/>
              </a:spcBef>
              <a:buNone/>
            </a:pPr>
            <a:endParaRPr lang="en-US" altLang="en-US" sz="2800" dirty="0"/>
          </a:p>
          <a:p>
            <a:pPr marL="560388" indent="-457200" algn="just">
              <a:spcBef>
                <a:spcPts val="100"/>
              </a:spcBef>
            </a:pPr>
            <a:r>
              <a:rPr lang="en-US" altLang="en-US" sz="2800" dirty="0"/>
              <a:t>In the past decade, data explosion is a common phenomenon in several industries like health care, finance, marketing. </a:t>
            </a:r>
          </a:p>
          <a:p>
            <a:pPr marL="103188" indent="0" algn="just">
              <a:spcBef>
                <a:spcPts val="100"/>
              </a:spcBef>
              <a:buNone/>
            </a:pPr>
            <a:endParaRPr lang="en-US" altLang="en-US" sz="2800" dirty="0"/>
          </a:p>
          <a:p>
            <a:pPr marL="560388" indent="-457200" algn="just">
              <a:spcBef>
                <a:spcPts val="100"/>
              </a:spcBef>
            </a:pPr>
            <a:r>
              <a:rPr lang="en-US" altLang="en-US" sz="2800" dirty="0"/>
              <a:t>Linear algebra and the optimization techniques plays a key role in leveraging the big data to enhance the existing industry by solving various existing problems.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3B00-D9C5-4CA5-B76C-BF90B71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F117-FB6C-4923-86DA-FCB5C017DAA3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6999-6F33-49D6-B46B-2B99F9E3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0D9F-785B-44BE-83E5-CEA31BD2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F81E-38F4-4B9E-B11D-FFF43C16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IN" b="1" dirty="0" err="1">
                <a:solidFill>
                  <a:srgbClr val="0070C0"/>
                </a:solidFill>
              </a:rPr>
              <a:t>eferences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DA6-092B-4D43-9AAD-52ADCF85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04913"/>
            <a:ext cx="8572500" cy="5516562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Linear Algebra and Its Applications</a:t>
            </a:r>
            <a:r>
              <a:rPr lang="en-US" dirty="0"/>
              <a:t>”, David C Lay, Steven R Lay, Judi J McDonald.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Optimal Singular Value Decomposition Based Big Data Compression Approach in Smart Grids</a:t>
            </a:r>
            <a:r>
              <a:rPr lang="en-US" dirty="0"/>
              <a:t>”, Naser </a:t>
            </a:r>
            <a:r>
              <a:rPr lang="en-US" dirty="0" err="1"/>
              <a:t>Hashemipour</a:t>
            </a:r>
            <a:r>
              <a:rPr lang="en-US" dirty="0"/>
              <a:t>, Jamshid </a:t>
            </a:r>
            <a:r>
              <a:rPr lang="en-US" dirty="0" err="1"/>
              <a:t>Aghaei</a:t>
            </a:r>
            <a:r>
              <a:rPr lang="en-US" dirty="0"/>
              <a:t>, </a:t>
            </a:r>
            <a:r>
              <a:rPr lang="en-US" dirty="0" err="1"/>
              <a:t>Abdollah</a:t>
            </a:r>
            <a:r>
              <a:rPr lang="en-US" dirty="0"/>
              <a:t> </a:t>
            </a:r>
            <a:r>
              <a:rPr lang="en-US" dirty="0" err="1"/>
              <a:t>Kavousi-fard</a:t>
            </a:r>
            <a:r>
              <a:rPr lang="en-US" dirty="0"/>
              <a:t>, Taher </a:t>
            </a:r>
            <a:r>
              <a:rPr lang="en-US" dirty="0" err="1"/>
              <a:t>Niknam</a:t>
            </a:r>
            <a:r>
              <a:rPr lang="en-US" dirty="0"/>
              <a:t>, </a:t>
            </a:r>
            <a:r>
              <a:rPr lang="en-US" dirty="0" err="1"/>
              <a:t>Ladan</a:t>
            </a:r>
            <a:r>
              <a:rPr lang="en-US" dirty="0"/>
              <a:t> </a:t>
            </a:r>
            <a:r>
              <a:rPr lang="en-US" dirty="0" err="1"/>
              <a:t>Salimi</a:t>
            </a:r>
            <a:r>
              <a:rPr lang="en-US" dirty="0"/>
              <a:t>, Pedro Crespo del </a:t>
            </a:r>
            <a:r>
              <a:rPr lang="en-US" dirty="0" err="1"/>
              <a:t>Granado</a:t>
            </a:r>
            <a:r>
              <a:rPr lang="en-US" dirty="0"/>
              <a:t>, </a:t>
            </a:r>
            <a:r>
              <a:rPr lang="en-US" dirty="0" err="1"/>
              <a:t>Miadreza</a:t>
            </a:r>
            <a:r>
              <a:rPr lang="en-US" dirty="0"/>
              <a:t> </a:t>
            </a:r>
            <a:r>
              <a:rPr lang="en-US" dirty="0" err="1"/>
              <a:t>Shafie-Khah</a:t>
            </a:r>
            <a:r>
              <a:rPr lang="en-US" dirty="0"/>
              <a:t>, Fei Wang, </a:t>
            </a:r>
            <a:r>
              <a:rPr lang="pt-BR" dirty="0"/>
              <a:t> João P. S. Catalão,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2021, IEEE Transactions On Industry Applications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Image Compression using singular Value Decomposition</a:t>
            </a:r>
            <a:r>
              <a:rPr lang="en-US" dirty="0"/>
              <a:t>”, </a:t>
            </a:r>
            <a:r>
              <a:rPr lang="en-IN" dirty="0" err="1"/>
              <a:t>Samruddhi</a:t>
            </a:r>
            <a:r>
              <a:rPr lang="en-IN" dirty="0"/>
              <a:t> </a:t>
            </a:r>
            <a:r>
              <a:rPr lang="en-IN" dirty="0" err="1"/>
              <a:t>Kahu</a:t>
            </a:r>
            <a:r>
              <a:rPr lang="en-IN" dirty="0"/>
              <a:t>, Reena </a:t>
            </a:r>
            <a:r>
              <a:rPr lang="en-IN" dirty="0" err="1"/>
              <a:t>Rahate</a:t>
            </a:r>
            <a:r>
              <a:rPr lang="en-IN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2013, International Journal of Advancements in Research and Technology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Recommendation System Based on Singular Value Decomposition and Multi-Objective Immune Optimization</a:t>
            </a:r>
            <a:r>
              <a:rPr lang="en-US" dirty="0"/>
              <a:t>”, </a:t>
            </a:r>
            <a:r>
              <a:rPr lang="en-IN" dirty="0"/>
              <a:t>Zheng-</a:t>
            </a:r>
            <a:r>
              <a:rPr lang="en-IN" dirty="0" err="1"/>
              <a:t>yi</a:t>
            </a:r>
            <a:r>
              <a:rPr lang="en-IN" dirty="0"/>
              <a:t> Chai</a:t>
            </a:r>
            <a:r>
              <a:rPr lang="en-US" dirty="0"/>
              <a:t>, </a:t>
            </a:r>
            <a:r>
              <a:rPr lang="en-IN" dirty="0" err="1"/>
              <a:t>Ya-lun</a:t>
            </a:r>
            <a:r>
              <a:rPr lang="en-IN" dirty="0"/>
              <a:t> Li</a:t>
            </a:r>
            <a:r>
              <a:rPr lang="en-US" dirty="0"/>
              <a:t>, </a:t>
            </a:r>
            <a:r>
              <a:rPr lang="en-IN" dirty="0" err="1"/>
              <a:t>Ya</a:t>
            </a:r>
            <a:r>
              <a:rPr lang="en-IN" dirty="0"/>
              <a:t>-min Han</a:t>
            </a:r>
            <a:r>
              <a:rPr lang="en-US" dirty="0"/>
              <a:t>, </a:t>
            </a:r>
            <a:r>
              <a:rPr lang="en-IN" dirty="0"/>
              <a:t>And Si-feng Zhu</a:t>
            </a:r>
            <a:r>
              <a:rPr lang="pt-BR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2019, IEEE Access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1752-88F5-48C1-B90F-D551DFA1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A90A-9642-4F38-ABA4-277EC7366A0C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F839-8C2D-4D3E-A2F5-6D007E9D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CA41-942E-4ED9-BC00-91DC1FF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E1FB-2241-43B8-AD31-D1FA12F5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7248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dirty="0"/>
          </a:p>
          <a:p>
            <a:pPr marL="0" indent="0" algn="ctr">
              <a:buNone/>
            </a:pPr>
            <a:r>
              <a:rPr lang="en-IN" sz="6000" b="1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13979-EC3B-4755-AFB6-B8F5E701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DD48-90E6-4B5C-BDA8-355D8FBFC557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5F4F-AF7C-4D05-987C-5A255EA2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23A39-36D6-4E6B-85D2-3AFDDDB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A830-700B-4082-BC9B-AF4B08C9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4389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IN" b="1" dirty="0" err="1">
                <a:solidFill>
                  <a:srgbClr val="0070C0"/>
                </a:solidFill>
              </a:rPr>
              <a:t>oad</a:t>
            </a:r>
            <a:r>
              <a:rPr lang="en-IN" b="1" dirty="0">
                <a:solidFill>
                  <a:srgbClr val="0070C0"/>
                </a:solidFill>
              </a:rPr>
              <a:t> 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4338F4-1CC9-4A3B-AC9D-C9A93404A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55123"/>
              </p:ext>
            </p:extLst>
          </p:nvPr>
        </p:nvGraphicFramePr>
        <p:xfrm>
          <a:off x="152400" y="914400"/>
          <a:ext cx="8839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ACA9-C5E8-4A64-940C-FE1BE3EC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FB6C-8ECC-4BE4-B2A7-412445EFAD31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B51C9-2F06-4114-A54F-588F1FB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1853-211D-4B62-9845-CAEE6D17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95E89B-C15E-4A93-8E2E-CED576440901}"/>
              </a:ext>
            </a:extLst>
          </p:cNvPr>
          <p:cNvSpPr txBox="1">
            <a:spLocks/>
          </p:cNvSpPr>
          <p:nvPr/>
        </p:nvSpPr>
        <p:spPr>
          <a:xfrm>
            <a:off x="381000" y="1616075"/>
            <a:ext cx="8534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500" b="1" dirty="0"/>
              <a:t>Data Compression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500" b="1" dirty="0"/>
              <a:t>Singular Value Decomposition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500" b="1" dirty="0"/>
              <a:t>SVD in Recommender Systems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500" b="1" dirty="0"/>
              <a:t>SVD in Image Compression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5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4148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6DEB-5033-40DA-8BF7-A8EA9886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260"/>
            <a:ext cx="8199408" cy="8511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Compression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DD7E-4872-49E1-9BEE-947430F7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9952-7582-4520-8AF3-A28F414C379D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FD08-A577-4897-9C30-EFBB24E3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90F0-4370-41F0-BF13-643DB589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44B7A2-F83F-4B57-9DF5-581B345B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4195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endParaRPr lang="en-US" sz="42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4200" dirty="0">
                <a:solidFill>
                  <a:srgbClr val="FF0000"/>
                </a:solidFill>
              </a:rPr>
              <a:t>Data Compression</a:t>
            </a:r>
            <a:r>
              <a:rPr lang="en-US" sz="4200" dirty="0"/>
              <a:t> is the technique used to reduce the size of data by removing number of bits.</a:t>
            </a:r>
          </a:p>
          <a:p>
            <a:pPr lvl="2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200" dirty="0"/>
              <a:t>Data Compression includes numbers, text, images, video, audio. </a:t>
            </a:r>
          </a:p>
          <a:p>
            <a:pPr algn="just">
              <a:lnSpc>
                <a:spcPct val="120000"/>
              </a:lnSpc>
              <a:buNone/>
            </a:pPr>
            <a:endParaRPr lang="en-US" sz="42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4200" dirty="0">
                <a:solidFill>
                  <a:srgbClr val="FF0000"/>
                </a:solidFill>
              </a:rPr>
              <a:t>Need for Data Compression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4200" dirty="0">
                <a:solidFill>
                  <a:srgbClr val="000000"/>
                </a:solidFill>
              </a:rPr>
              <a:t>In satellite images , image compression is used for three main reasons. 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200" dirty="0">
                <a:solidFill>
                  <a:srgbClr val="000000"/>
                </a:solidFill>
              </a:rPr>
              <a:t>Saves space - Satellite receives millions of bits of data each day that require a huge storage facility. By using compression, saves an enormous amount of hard drive space.  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200" dirty="0">
                <a:solidFill>
                  <a:srgbClr val="000000"/>
                </a:solidFill>
              </a:rPr>
              <a:t>Saves transmission time - Mars Rovers send back pictures and data which can take up to years to send if uncompressed due to the massive distance between Mars and Earth. 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200" dirty="0">
                <a:solidFill>
                  <a:srgbClr val="000000"/>
                </a:solidFill>
              </a:rPr>
              <a:t>Saves money -  Hard drive space and time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77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631-AF28-4D63-AD6B-3181B6B4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Image Compression Techniques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F120-85CE-410D-96AC-1DD61859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25" y="1295400"/>
            <a:ext cx="8305800" cy="48006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following techniques are used for image compression.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Discrete Cosine Transform (DCT)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Discrete Wavelet Transform (DWT)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Singular Value Decomposition (SVD)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Principal Component Analysis (PCA)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Support Vector Machine (SVM)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6CE8-5332-4D1B-A418-69A0C835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509-9DFB-4AFE-94E3-1B6E074DBC89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ABE0-AA53-43B5-9BE1-C94B8B1B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323A-5791-418C-91C2-F5A54DE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21" y="207001"/>
            <a:ext cx="7062878" cy="8001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07101"/>
                <a:ext cx="8839200" cy="560937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9600" dirty="0"/>
                  <a:t>	</a:t>
                </a:r>
                <a:r>
                  <a:rPr lang="en-US" sz="8000" dirty="0">
                    <a:solidFill>
                      <a:srgbClr val="FF0000"/>
                    </a:solidFill>
                  </a:rPr>
                  <a:t>Singular Value Decomposition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8000" dirty="0"/>
                  <a:t>is a matrix factorization technique used to decompose a matrix A into product of three matrices.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8800" b="1" dirty="0">
                    <a:solidFill>
                      <a:srgbClr val="FF0000"/>
                    </a:solidFill>
                  </a:rPr>
                  <a:t>A = U 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8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8800" b="1" dirty="0"/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8000" b="1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8000" dirty="0"/>
                  <a:t> is a matrix.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8000" b="1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IN" sz="80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sz="8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8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8000" dirty="0"/>
                  <a:t> is an orthogonal matrix ,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8000" dirty="0"/>
                  <a:t>       the columns of matrix U are the orthonormal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sz="8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sz="8000" b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IN" sz="8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sz="80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80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80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8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sup>
                        <m:r>
                          <a:rPr lang="en-US" sz="8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8000" dirty="0"/>
                  <a:t> is the transpose of an orthogonal matrix V,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8000" dirty="0"/>
                  <a:t>       the columns of matrix V are the orthonormal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8000" b="1" dirty="0"/>
                          <m:t>∑</m:t>
                        </m:r>
                      </m:e>
                      <m:sub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8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8000" dirty="0"/>
                  <a:t> is a diagonal matrix,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8000" dirty="0"/>
                  <a:t>      the diagonal elements are singular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8000" b="1" dirty="0"/>
                          <m:t>σ</m:t>
                        </m:r>
                      </m:e>
                      <m:sub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/>
                  <a:t>, equal to the square roots of the     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8000" dirty="0"/>
                  <a:t>       eigenvalues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0" b="1" dirty="0"/>
                  <a:t>, </a:t>
                </a:r>
                <a:r>
                  <a:rPr lang="en-US" sz="8000" dirty="0"/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8000" b="1" dirty="0"/>
                          <m:t>σ</m:t>
                        </m:r>
                      </m:e>
                      <m:sub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8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8000" b="1" dirty="0"/>
                          <m:t>σ</m:t>
                        </m:r>
                      </m:e>
                      <m:sub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8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b="1" dirty="0"/>
                  <a:t>,….</a:t>
                </a:r>
                <a:r>
                  <a:rPr lang="el-GR" sz="8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8000" b="1" dirty="0"/>
                          <m:t>σ</m:t>
                        </m:r>
                      </m:e>
                      <m:sub>
                        <m:r>
                          <a:rPr lang="en-US" sz="8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8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b="1" dirty="0"/>
                  <a:t>, </a:t>
                </a:r>
                <a:r>
                  <a:rPr lang="en-US" sz="8000" dirty="0"/>
                  <a:t>such that,       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80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8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8000" b="1" dirty="0">
                            <a:solidFill>
                              <a:srgbClr val="FF0000"/>
                            </a:solidFill>
                          </a:rPr>
                          <m:t>σ</m:t>
                        </m:r>
                      </m:e>
                      <m:sub>
                        <m:r>
                          <a:rPr lang="en-US" sz="8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8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t-BR" sz="8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8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sz="8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rad>
                    <m:r>
                      <a:rPr lang="en-US" sz="8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b="1" dirty="0">
                    <a:solidFill>
                      <a:srgbClr val="FF0000"/>
                    </a:solidFill>
                  </a:rPr>
                  <a:t> , for 1 ≤ </a:t>
                </a:r>
                <a:r>
                  <a:rPr lang="en-US" sz="80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8000" b="1" dirty="0">
                    <a:solidFill>
                      <a:srgbClr val="FF0000"/>
                    </a:solidFill>
                  </a:rPr>
                  <a:t> ≤ n</a:t>
                </a:r>
                <a:endParaRPr lang="en-US" sz="80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8000" dirty="0"/>
                  <a:t>Singular values are arranged in decreasing order, so each contains more information about the original matrix than the next.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0400" dirty="0"/>
              </a:p>
              <a:p>
                <a:pPr algn="just">
                  <a:lnSpc>
                    <a:spcPct val="150000"/>
                  </a:lnSpc>
                </a:pPr>
                <a:endParaRPr lang="en-US" sz="10400" dirty="0"/>
              </a:p>
              <a:p>
                <a:pPr algn="just">
                  <a:buNone/>
                </a:pPr>
                <a:r>
                  <a:rPr lang="en-US" sz="10400" dirty="0"/>
                  <a:t>                           </a:t>
                </a:r>
              </a:p>
              <a:p>
                <a:pPr algn="just">
                  <a:buNone/>
                </a:pPr>
                <a:r>
                  <a:rPr lang="en-US" sz="10400" dirty="0"/>
                  <a:t>					</a:t>
                </a:r>
                <a:endParaRPr lang="en-US" sz="10400" b="1" dirty="0"/>
              </a:p>
              <a:p>
                <a:pPr algn="just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07101"/>
                <a:ext cx="8839200" cy="5609376"/>
              </a:xfrm>
              <a:blipFill>
                <a:blip r:embed="rId2"/>
                <a:stretch>
                  <a:fillRect l="-759" r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43001" y="1390264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143001" y="1390264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7F2C-89D0-4108-ABFF-959B725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019D-A637-46BD-826A-200D0605D250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3489-0491-42E3-A504-0ED16C9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3D17-C71F-4D32-82A7-F665CA1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7A63-8861-4BA3-A21A-B06EA5CA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SVD in R</a:t>
            </a:r>
            <a:r>
              <a:rPr lang="en-US" sz="4400" b="1" dirty="0">
                <a:solidFill>
                  <a:srgbClr val="0070C0"/>
                </a:solidFill>
                <a:latin typeface="+mn-lt"/>
              </a:rPr>
              <a:t>ecommender System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BF1C-C1AF-4BC0-9F73-5A598AFE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5059362"/>
          </a:xfrm>
        </p:spPr>
        <p:txBody>
          <a:bodyPr>
            <a:normAutofit/>
          </a:bodyPr>
          <a:lstStyle/>
          <a:p>
            <a:pPr algn="just"/>
            <a:r>
              <a:rPr lang="en-IN" sz="2600" dirty="0">
                <a:solidFill>
                  <a:srgbClr val="FF0000"/>
                </a:solidFill>
              </a:rPr>
              <a:t>Recommender Systems </a:t>
            </a:r>
            <a:r>
              <a:rPr lang="en-IN" sz="2600" dirty="0"/>
              <a:t>are software tools and techniques providing suggestions for items to be of use to a user.</a:t>
            </a:r>
          </a:p>
          <a:p>
            <a:pPr algn="just"/>
            <a:r>
              <a:rPr lang="en-IN" sz="2600" dirty="0"/>
              <a:t>The suggestions related to various decision – making processes :</a:t>
            </a:r>
          </a:p>
          <a:p>
            <a:pPr marL="1527175" indent="-95250" algn="just">
              <a:buFont typeface="Wingdings" panose="05000000000000000000" pitchFamily="2" charset="2"/>
              <a:buChar char="Ø"/>
            </a:pPr>
            <a:r>
              <a:rPr lang="en-IN" sz="2600" dirty="0"/>
              <a:t> what items to buy</a:t>
            </a:r>
          </a:p>
          <a:p>
            <a:pPr marL="1527175" indent="-95250" algn="just">
              <a:buFont typeface="Wingdings" panose="05000000000000000000" pitchFamily="2" charset="2"/>
              <a:buChar char="Ø"/>
            </a:pPr>
            <a:r>
              <a:rPr lang="en-IN" sz="2600" dirty="0"/>
              <a:t> what music to listen </a:t>
            </a:r>
          </a:p>
          <a:p>
            <a:pPr marL="1527175" indent="-95250" algn="just">
              <a:buFont typeface="Wingdings" panose="05000000000000000000" pitchFamily="2" charset="2"/>
              <a:buChar char="Ø"/>
            </a:pPr>
            <a:r>
              <a:rPr lang="en-IN" sz="2600" dirty="0"/>
              <a:t> what movies to watch </a:t>
            </a:r>
          </a:p>
          <a:p>
            <a:pPr algn="just"/>
            <a:r>
              <a:rPr lang="en-IN" sz="2600" dirty="0"/>
              <a:t>The primary application of recommender systems is finding a relationship between user and products in order to maximize the user-product engagement.</a:t>
            </a:r>
          </a:p>
          <a:p>
            <a:pPr algn="just"/>
            <a:endParaRPr lang="en-IN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B4A2-87D3-4BF9-A086-78288F5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4703-A81A-46AC-9CB0-434F0BF4B91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7463-AA87-4082-B77F-E43C985A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279E-C008-4EA5-B8BF-25DA1A90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42330"/>
            <a:ext cx="7696200" cy="1148278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>
                <a:solidFill>
                  <a:srgbClr val="0070C0"/>
                </a:solidFill>
              </a:rPr>
              <a:t>SVD in Movie Recommendation - Example</a:t>
            </a:r>
            <a:br>
              <a:rPr lang="en-US" sz="3600" b="1" dirty="0"/>
            </a:br>
            <a:r>
              <a:rPr lang="en-US" sz="3600" b="1" dirty="0"/>
              <a:t>                 </a:t>
            </a:r>
            <a:br>
              <a:rPr lang="en-US" sz="3600" b="1" dirty="0"/>
            </a:br>
            <a:r>
              <a:rPr lang="en-US" sz="3600" b="1" dirty="0"/>
              <a:t>                 </a:t>
            </a:r>
            <a:endParaRPr lang="en-US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6DABCE-5E43-455F-8E96-7D5F30061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025919"/>
            <a:ext cx="8153400" cy="441801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43001" y="8345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143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1" y="1063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AB77F5-9F18-4F65-8046-B452078BA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3710"/>
              </p:ext>
            </p:extLst>
          </p:nvPr>
        </p:nvGraphicFramePr>
        <p:xfrm>
          <a:off x="1577565" y="1151061"/>
          <a:ext cx="56078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45">
                  <a:extLst>
                    <a:ext uri="{9D8B030D-6E8A-4147-A177-3AD203B41FA5}">
                      <a16:colId xmlns:a16="http://schemas.microsoft.com/office/drawing/2014/main" val="2248626661"/>
                    </a:ext>
                  </a:extLst>
                </a:gridCol>
                <a:gridCol w="934645">
                  <a:extLst>
                    <a:ext uri="{9D8B030D-6E8A-4147-A177-3AD203B41FA5}">
                      <a16:colId xmlns:a16="http://schemas.microsoft.com/office/drawing/2014/main" val="2267194064"/>
                    </a:ext>
                  </a:extLst>
                </a:gridCol>
                <a:gridCol w="934645">
                  <a:extLst>
                    <a:ext uri="{9D8B030D-6E8A-4147-A177-3AD203B41FA5}">
                      <a16:colId xmlns:a16="http://schemas.microsoft.com/office/drawing/2014/main" val="2148652026"/>
                    </a:ext>
                  </a:extLst>
                </a:gridCol>
                <a:gridCol w="934645">
                  <a:extLst>
                    <a:ext uri="{9D8B030D-6E8A-4147-A177-3AD203B41FA5}">
                      <a16:colId xmlns:a16="http://schemas.microsoft.com/office/drawing/2014/main" val="2160535942"/>
                    </a:ext>
                  </a:extLst>
                </a:gridCol>
                <a:gridCol w="934645">
                  <a:extLst>
                    <a:ext uri="{9D8B030D-6E8A-4147-A177-3AD203B41FA5}">
                      <a16:colId xmlns:a16="http://schemas.microsoft.com/office/drawing/2014/main" val="3960529574"/>
                    </a:ext>
                  </a:extLst>
                </a:gridCol>
                <a:gridCol w="934645">
                  <a:extLst>
                    <a:ext uri="{9D8B030D-6E8A-4147-A177-3AD203B41FA5}">
                      <a16:colId xmlns:a16="http://schemas.microsoft.com/office/drawing/2014/main" val="653406890"/>
                    </a:ext>
                  </a:extLst>
                </a:gridCol>
              </a:tblGrid>
              <a:tr h="507297">
                <a:tc>
                  <a:txBody>
                    <a:bodyPr/>
                    <a:lstStyle/>
                    <a:p>
                      <a:r>
                        <a:rPr lang="en-US" dirty="0"/>
                        <a:t>User / Movies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Sci-Fi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Sci-Fi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Sci-Fi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64118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3946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1390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72360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61733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75603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09463"/>
                  </a:ext>
                </a:extLst>
              </a:tr>
              <a:tr h="289933">
                <a:tc>
                  <a:txBody>
                    <a:bodyPr/>
                    <a:lstStyle/>
                    <a:p>
                      <a:r>
                        <a:rPr lang="en-US" dirty="0"/>
                        <a:t>User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595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53840-CA62-4CAB-9FC2-A3687726D496}"/>
                  </a:ext>
                </a:extLst>
              </p:cNvPr>
              <p:cNvSpPr txBox="1"/>
              <p:nvPr/>
            </p:nvSpPr>
            <p:spPr>
              <a:xfrm>
                <a:off x="1897811" y="4442604"/>
                <a:ext cx="4731589" cy="1913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53840-CA62-4CAB-9FC2-A3687726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4442604"/>
                <a:ext cx="4731589" cy="1913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673B1-D0E5-49A5-8DB0-F37B9579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FF9-5B0E-4550-84F6-A74A336717C0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E78C-2254-483B-9C10-D5D6C888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Singular Value Decomposition for Data Compression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BF01F-B674-48FE-910D-6C85946F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E370-2789-49B6-846F-918204C80FE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1632</Words>
  <Application>Microsoft Office PowerPoint</Application>
  <PresentationFormat>On-screen Show (4:3)</PresentationFormat>
  <Paragraphs>302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Wingdings 2</vt:lpstr>
      <vt:lpstr>Office Theme</vt:lpstr>
      <vt:lpstr>SINGULAR VALUE DECOMPOSITION FOR DATA COMPRESSION</vt:lpstr>
      <vt:lpstr>PowerPoint Presentation</vt:lpstr>
      <vt:lpstr>Scope</vt:lpstr>
      <vt:lpstr>Road Map</vt:lpstr>
      <vt:lpstr>Data Compression</vt:lpstr>
      <vt:lpstr> Image Compression Techniques</vt:lpstr>
      <vt:lpstr>Singular Value Decomposition</vt:lpstr>
      <vt:lpstr>SVD in Recommender System</vt:lpstr>
      <vt:lpstr>  SVD in Movie Recommendation - Example                                    </vt:lpstr>
      <vt:lpstr>PowerPoint Presentation</vt:lpstr>
      <vt:lpstr> How is SVD Decomposition used to compress data?</vt:lpstr>
      <vt:lpstr>PowerPoint Presentation</vt:lpstr>
      <vt:lpstr>SVD in Image Compression</vt:lpstr>
      <vt:lpstr>Original Image</vt:lpstr>
      <vt:lpstr>Pixel Values</vt:lpstr>
      <vt:lpstr>Singular Value Decomposition</vt:lpstr>
      <vt:lpstr>Singular Values</vt:lpstr>
      <vt:lpstr>Singular Values</vt:lpstr>
      <vt:lpstr>Rank(img) = 1,  (k=1)</vt:lpstr>
      <vt:lpstr>Rank(img) = 1,  (k=1)</vt:lpstr>
      <vt:lpstr>Rank(img) = 2,  (k=2)</vt:lpstr>
      <vt:lpstr>Rank(img) = 2,  (k=2)</vt:lpstr>
      <vt:lpstr>Rank(img) = 50,  (k=50)</vt:lpstr>
      <vt:lpstr>Rank(img) = 50,  (k=50)</vt:lpstr>
      <vt:lpstr>Rank(img) = 80,  (k=80)</vt:lpstr>
      <vt:lpstr>Rank(img) = 80,  (k=80)</vt:lpstr>
      <vt:lpstr>Quality of Compressed Image</vt:lpstr>
      <vt:lpstr>Quality of Compressed Image</vt:lpstr>
      <vt:lpstr>Compressed Image File Size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DOCTORAL COMMITTEE MEETING</dc:title>
  <dc:creator>ADMIN</dc:creator>
  <cp:lastModifiedBy>THAMPIRAJ NATARAJAN</cp:lastModifiedBy>
  <cp:revision>146</cp:revision>
  <dcterms:created xsi:type="dcterms:W3CDTF">2023-04-05T06:00:48Z</dcterms:created>
  <dcterms:modified xsi:type="dcterms:W3CDTF">2023-06-23T09:15:15Z</dcterms:modified>
</cp:coreProperties>
</file>