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4" r:id="rId2"/>
    <p:sldMasterId id="2147483768" r:id="rId3"/>
  </p:sldMasterIdLst>
  <p:notesMasterIdLst>
    <p:notesMasterId r:id="rId20"/>
  </p:notesMasterIdLst>
  <p:sldIdLst>
    <p:sldId id="256" r:id="rId4"/>
    <p:sldId id="258" r:id="rId5"/>
    <p:sldId id="262" r:id="rId6"/>
    <p:sldId id="260" r:id="rId7"/>
    <p:sldId id="268" r:id="rId8"/>
    <p:sldId id="267" r:id="rId9"/>
    <p:sldId id="273" r:id="rId10"/>
    <p:sldId id="269" r:id="rId11"/>
    <p:sldId id="270" r:id="rId12"/>
    <p:sldId id="271" r:id="rId13"/>
    <p:sldId id="274" r:id="rId14"/>
    <p:sldId id="272" r:id="rId15"/>
    <p:sldId id="264" r:id="rId16"/>
    <p:sldId id="259" r:id="rId17"/>
    <p:sldId id="261" r:id="rId18"/>
    <p:sldId id="263" r:id="rId19"/>
  </p:sldIdLst>
  <p:sldSz cx="109728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7" autoAdjust="0"/>
    <p:restoredTop sz="97535" autoAdjust="0"/>
  </p:normalViewPr>
  <p:slideViewPr>
    <p:cSldViewPr snapToGrid="0">
      <p:cViewPr varScale="1">
        <p:scale>
          <a:sx n="73" d="100"/>
          <a:sy n="73" d="100"/>
        </p:scale>
        <p:origin x="-894" y="-90"/>
      </p:cViewPr>
      <p:guideLst>
        <p:guide orient="horz" pos="2160"/>
        <p:guide pos="345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6254E-9BCF-454A-87E2-0B445BCA8FD8}" type="datetimeFigureOut">
              <a:rPr lang="fr-FR" smtClean="0"/>
              <a:pPr/>
              <a:t>18/05/2015</a:t>
            </a:fld>
            <a:endParaRPr lang="fr-FR"/>
          </a:p>
        </p:txBody>
      </p:sp>
      <p:sp>
        <p:nvSpPr>
          <p:cNvPr id="4" name="Espace réservé de l'image des diapositives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3A931-8B17-4BE8-AE29-661B3883E8D5}" type="slidenum">
              <a:rPr lang="fr-FR" smtClean="0"/>
              <a:pPr/>
              <a:t>‹#›</a:t>
            </a:fld>
            <a:endParaRPr lang="fr-FR"/>
          </a:p>
        </p:txBody>
      </p:sp>
    </p:spTree>
    <p:extLst>
      <p:ext uri="{BB962C8B-B14F-4D97-AF65-F5344CB8AC3E}">
        <p14:creationId xmlns="" xmlns:p14="http://schemas.microsoft.com/office/powerpoint/2010/main" val="49785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553A931-8B17-4BE8-AE29-661B3883E8D5}" type="slidenum">
              <a:rPr lang="fr-FR" smtClean="0"/>
              <a:pPr/>
              <a:t>2</a:t>
            </a:fld>
            <a:endParaRPr lang="fr-FR"/>
          </a:p>
        </p:txBody>
      </p:sp>
    </p:spTree>
    <p:extLst>
      <p:ext uri="{BB962C8B-B14F-4D97-AF65-F5344CB8AC3E}">
        <p14:creationId xmlns="" xmlns:p14="http://schemas.microsoft.com/office/powerpoint/2010/main" val="548999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60438" y="1143000"/>
            <a:ext cx="4937125" cy="30861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553A931-8B17-4BE8-AE29-661B3883E8D5}" type="slidenum">
              <a:rPr lang="fr-FR" smtClean="0"/>
              <a:pPr/>
              <a:t>14</a:t>
            </a:fld>
            <a:endParaRPr lang="fr-FR"/>
          </a:p>
        </p:txBody>
      </p:sp>
    </p:spTree>
    <p:extLst>
      <p:ext uri="{BB962C8B-B14F-4D97-AF65-F5344CB8AC3E}">
        <p14:creationId xmlns="" xmlns:p14="http://schemas.microsoft.com/office/powerpoint/2010/main" val="345849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24530"/>
            <a:ext cx="82296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02038"/>
            <a:ext cx="82296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3FA4CE8-6F25-462E-B86C-2997EA788044}"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136522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3E108B8-249D-4615-8C77-FB9E5E85BF48}"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63827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09" y="360363"/>
            <a:ext cx="236601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754379" y="360364"/>
            <a:ext cx="696087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7741E4B-BDC4-4054-8BD8-58177E2DE6B8}"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57785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24530"/>
            <a:ext cx="82296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02038"/>
            <a:ext cx="82296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3C3AD25-57F3-444E-9BFE-64F7543B9FF7}"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07908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DCD28CE-77DF-4F3E-BB03-DB4C63F19F87}"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66485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48668" y="1712424"/>
            <a:ext cx="946404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748668" y="4552636"/>
            <a:ext cx="946404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13C6F05-22B9-47CD-A952-5A09945CF8D7}"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66555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60614" y="1828803"/>
            <a:ext cx="466344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54981" y="1828803"/>
            <a:ext cx="466344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62B965D-740D-46F7-88FE-D087E0CBBCC1}"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62091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0617" y="1681852"/>
            <a:ext cx="4640581"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760617" y="2507552"/>
            <a:ext cx="464058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554983" y="1681852"/>
            <a:ext cx="4663442"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54983" y="2507552"/>
            <a:ext cx="4663442"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7C43AF84-13A5-49B4-8091-0FD3495AF27D}" type="datetime1">
              <a:rPr lang="fr-FR" smtClean="0"/>
              <a:pPr/>
              <a:t>18/05/2015</a:t>
            </a:fld>
            <a:endParaRPr lang="fr-FR"/>
          </a:p>
        </p:txBody>
      </p:sp>
      <p:sp>
        <p:nvSpPr>
          <p:cNvPr id="8" name="Footer Placeholder 7"/>
          <p:cNvSpPr>
            <a:spLocks noGrp="1"/>
          </p:cNvSpPr>
          <p:nvPr>
            <p:ph type="ftr" sz="quarter" idx="11"/>
          </p:nvPr>
        </p:nvSpPr>
        <p:spPr/>
        <p:txBody>
          <a:bodyPr/>
          <a:lstStyle/>
          <a:p>
            <a:r>
              <a:rPr lang="fr-FR" smtClean="0"/>
              <a:t>Motion control     Navigation &amp; Localization    Android</a:t>
            </a:r>
            <a:endParaRPr lang="fr-FR"/>
          </a:p>
        </p:txBody>
      </p:sp>
      <p:sp>
        <p:nvSpPr>
          <p:cNvPr id="9" name="Slide Number Placeholder 8"/>
          <p:cNvSpPr>
            <a:spLocks noGrp="1"/>
          </p:cNvSpPr>
          <p:nvPr>
            <p:ph type="sldNum" sz="quarter" idx="12"/>
          </p:nvPr>
        </p:nvSpPr>
        <p:spPr/>
        <p:txBody>
          <a:bodyPr/>
          <a:lstStyle/>
          <a:p>
            <a:fld id="{B5DB7FC2-8201-461D-A208-F496F60082A1}" type="slidenum">
              <a:rPr lang="fr-FR" smtClean="0"/>
              <a:pPr/>
              <a:t>‹#›</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 xmlns:p14="http://schemas.microsoft.com/office/powerpoint/2010/main" val="422490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33719A-B99A-4CB0-BD3C-CE5F5107F413}" type="datetime1">
              <a:rPr lang="fr-FR" smtClean="0"/>
              <a:pPr/>
              <a:t>18/05/2015</a:t>
            </a:fld>
            <a:endParaRPr lang="fr-FR"/>
          </a:p>
        </p:txBody>
      </p:sp>
      <p:sp>
        <p:nvSpPr>
          <p:cNvPr id="4" name="Footer Placeholder 3"/>
          <p:cNvSpPr>
            <a:spLocks noGrp="1"/>
          </p:cNvSpPr>
          <p:nvPr>
            <p:ph type="ftr" sz="quarter" idx="11"/>
          </p:nvPr>
        </p:nvSpPr>
        <p:spPr/>
        <p:txBody>
          <a:bodyPr/>
          <a:lstStyle/>
          <a:p>
            <a:r>
              <a:rPr lang="fr-FR" smtClean="0"/>
              <a:t>Motion control     Navigation &amp; Localization    Android</a:t>
            </a:r>
            <a:endParaRPr lang="fr-FR"/>
          </a:p>
        </p:txBody>
      </p:sp>
      <p:sp>
        <p:nvSpPr>
          <p:cNvPr id="5" name="Slide Number Placeholder 4"/>
          <p:cNvSpPr>
            <a:spLocks noGrp="1"/>
          </p:cNvSpPr>
          <p:nvPr>
            <p:ph type="sldNum" sz="quarter" idx="12"/>
          </p:nvPr>
        </p:nvSpPr>
        <p:spPr/>
        <p:txBody>
          <a:bodyPr/>
          <a:lstStyle/>
          <a:p>
            <a:fld id="{B5DB7FC2-8201-461D-A208-F496F60082A1}" type="slidenum">
              <a:rPr lang="fr-FR" smtClean="0"/>
              <a:pPr/>
              <a:t>‹#›</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 xmlns:p14="http://schemas.microsoft.com/office/powerpoint/2010/main" val="2522063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122AE-09A7-473A-B6CB-635A0B1A9B1B}" type="datetime1">
              <a:rPr lang="fr-FR" smtClean="0"/>
              <a:pPr/>
              <a:t>18/05/2015</a:t>
            </a:fld>
            <a:endParaRPr lang="fr-FR"/>
          </a:p>
        </p:txBody>
      </p:sp>
      <p:sp>
        <p:nvSpPr>
          <p:cNvPr id="3" name="Footer Placeholder 2"/>
          <p:cNvSpPr>
            <a:spLocks noGrp="1"/>
          </p:cNvSpPr>
          <p:nvPr>
            <p:ph type="ftr" sz="quarter" idx="11"/>
          </p:nvPr>
        </p:nvSpPr>
        <p:spPr/>
        <p:txBody>
          <a:bodyPr/>
          <a:lstStyle/>
          <a:p>
            <a:r>
              <a:rPr lang="fr-FR" smtClean="0"/>
              <a:t>Motion control     Navigation &amp; Localization    Android</a:t>
            </a:r>
            <a:endParaRPr lang="fr-FR"/>
          </a:p>
        </p:txBody>
      </p:sp>
      <p:sp>
        <p:nvSpPr>
          <p:cNvPr id="4" name="Slide Number Placeholder 3"/>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888031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7126" y="457203"/>
            <a:ext cx="3538728"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4663443" y="990601"/>
            <a:ext cx="5554981"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57126" y="2057401"/>
            <a:ext cx="3538728"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56AAFA2-B768-4331-8908-0A786187BE22}"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98671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68F1621-CBF4-4FA4-BF10-093B5EAE683A}"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017038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7126" y="457200"/>
            <a:ext cx="3538728"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4663443" y="990601"/>
            <a:ext cx="5554981"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57126" y="2057400"/>
            <a:ext cx="3538728"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B40CA35-3D82-4218-BD95-57B3A9D1988B}"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987125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4ECFA76-2707-4AA9-8459-461468E06245}"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576951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09" y="360363"/>
            <a:ext cx="236601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754379" y="360364"/>
            <a:ext cx="696087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9D06E3EC-3FE8-4958-AA97-DC7CF7CB6C2B}"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1530249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5688" y="758952"/>
            <a:ext cx="8476488" cy="4041648"/>
          </a:xfrm>
        </p:spPr>
        <p:txBody>
          <a:bodyPr anchor="b">
            <a:normAutofit/>
          </a:bodyPr>
          <a:lstStyle>
            <a:lvl1pPr algn="l">
              <a:lnSpc>
                <a:spcPct val="85000"/>
              </a:lnSpc>
              <a:defRPr sz="7200" baseline="0">
                <a:solidFill>
                  <a:schemeClr val="tx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35688" y="4800600"/>
            <a:ext cx="8476488"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E2E17EB-E417-4382-990F-4706AC52CF63}" type="datetime1">
              <a:rPr lang="fr-FR" smtClean="0"/>
              <a:pPr/>
              <a:t>18/05/2015</a:t>
            </a:fld>
            <a:endParaRPr lang="fr-F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5DB7FC2-8201-461D-A208-F496F60082A1}" type="slidenum">
              <a:rPr lang="fr-FR" smtClean="0"/>
              <a:pPr/>
              <a:t>‹#›</a:t>
            </a:fld>
            <a:endParaRPr lang="fr-FR"/>
          </a:p>
        </p:txBody>
      </p:sp>
      <p:sp>
        <p:nvSpPr>
          <p:cNvPr id="7" name="Rectangle 6"/>
          <p:cNvSpPr/>
          <p:nvPr/>
        </p:nvSpPr>
        <p:spPr>
          <a:xfrm>
            <a:off x="3" y="0"/>
            <a:ext cx="4114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00797277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7DCA45-82B6-4782-B45D-BD60240AB47C}"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1142910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35688" y="758952"/>
            <a:ext cx="8476488" cy="4041648"/>
          </a:xfrm>
        </p:spPr>
        <p:txBody>
          <a:bodyPr anchor="b">
            <a:normAutofit/>
          </a:bodyPr>
          <a:lstStyle>
            <a:lvl1pPr>
              <a:lnSpc>
                <a:spcPct val="85000"/>
              </a:lnSpc>
              <a:defRPr sz="7200" b="0"/>
            </a:lvl1pPr>
          </a:lstStyle>
          <a:p>
            <a:r>
              <a:rPr lang="fr-FR" smtClean="0"/>
              <a:t>Modifiez le style du titre</a:t>
            </a:r>
            <a:endParaRPr lang="en-US" dirty="0"/>
          </a:p>
        </p:txBody>
      </p:sp>
      <p:sp>
        <p:nvSpPr>
          <p:cNvPr id="3" name="Text Placeholder 2"/>
          <p:cNvSpPr>
            <a:spLocks noGrp="1"/>
          </p:cNvSpPr>
          <p:nvPr>
            <p:ph type="body" idx="1"/>
          </p:nvPr>
        </p:nvSpPr>
        <p:spPr>
          <a:xfrm>
            <a:off x="1135688" y="4800600"/>
            <a:ext cx="8476488"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5CB162B-B53E-487C-B13D-58F7E75CFC82}"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
        <p:nvSpPr>
          <p:cNvPr id="7" name="Rectangle 6"/>
          <p:cNvSpPr/>
          <p:nvPr/>
        </p:nvSpPr>
        <p:spPr>
          <a:xfrm>
            <a:off x="3" y="0"/>
            <a:ext cx="4114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19867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35687" y="1828803"/>
            <a:ext cx="4032504"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13835" y="1828803"/>
            <a:ext cx="4032504"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7843BF6-1A67-4258-BD89-C092B0B675D1}"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13501333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135687" y="1713655"/>
            <a:ext cx="4032504"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35687" y="2507550"/>
            <a:ext cx="4032504"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513835" y="1713655"/>
            <a:ext cx="4032504"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smtClean="0"/>
              <a:t>Modifiez les styles du texte du masque</a:t>
            </a:r>
          </a:p>
        </p:txBody>
      </p:sp>
      <p:sp>
        <p:nvSpPr>
          <p:cNvPr id="6" name="Content Placeholder 5"/>
          <p:cNvSpPr>
            <a:spLocks noGrp="1"/>
          </p:cNvSpPr>
          <p:nvPr>
            <p:ph sz="quarter" idx="4"/>
          </p:nvPr>
        </p:nvSpPr>
        <p:spPr>
          <a:xfrm>
            <a:off x="5513835" y="2507550"/>
            <a:ext cx="4032504"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32C5297-572D-4ADB-866E-3D0626B38515}" type="datetime1">
              <a:rPr lang="fr-FR" smtClean="0"/>
              <a:pPr/>
              <a:t>18/05/2015</a:t>
            </a:fld>
            <a:endParaRPr lang="fr-FR"/>
          </a:p>
        </p:txBody>
      </p:sp>
      <p:sp>
        <p:nvSpPr>
          <p:cNvPr id="8" name="Footer Placeholder 7"/>
          <p:cNvSpPr>
            <a:spLocks noGrp="1"/>
          </p:cNvSpPr>
          <p:nvPr>
            <p:ph type="ftr" sz="quarter" idx="11"/>
          </p:nvPr>
        </p:nvSpPr>
        <p:spPr/>
        <p:txBody>
          <a:bodyPr/>
          <a:lstStyle/>
          <a:p>
            <a:r>
              <a:rPr lang="fr-FR" smtClean="0"/>
              <a:t>Motion control     Navigation &amp; Localization    Android</a:t>
            </a:r>
            <a:endParaRPr lang="fr-FR"/>
          </a:p>
        </p:txBody>
      </p:sp>
      <p:sp>
        <p:nvSpPr>
          <p:cNvPr id="9" name="Slide Number Placeholder 8"/>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485887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6700C63-53E3-4167-B14D-EA2C154B42C2}" type="datetime1">
              <a:rPr lang="fr-FR" smtClean="0"/>
              <a:pPr/>
              <a:t>18/05/2015</a:t>
            </a:fld>
            <a:endParaRPr lang="fr-FR"/>
          </a:p>
        </p:txBody>
      </p:sp>
      <p:sp>
        <p:nvSpPr>
          <p:cNvPr id="4" name="Footer Placeholder 3"/>
          <p:cNvSpPr>
            <a:spLocks noGrp="1"/>
          </p:cNvSpPr>
          <p:nvPr>
            <p:ph type="ftr" sz="quarter" idx="11"/>
          </p:nvPr>
        </p:nvSpPr>
        <p:spPr/>
        <p:txBody>
          <a:bodyPr/>
          <a:lstStyle/>
          <a:p>
            <a:r>
              <a:rPr lang="fr-FR" smtClean="0"/>
              <a:t>Motion control     Navigation &amp; Localization    Android</a:t>
            </a:r>
            <a:endParaRPr lang="fr-FR"/>
          </a:p>
        </p:txBody>
      </p:sp>
      <p:sp>
        <p:nvSpPr>
          <p:cNvPr id="5" name="Slide Number Placeholder 4"/>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200501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7F170-54A2-4022-BE05-37C44F5B746E}" type="datetime1">
              <a:rPr lang="fr-FR" smtClean="0"/>
              <a:pPr/>
              <a:t>18/05/2015</a:t>
            </a:fld>
            <a:endParaRPr lang="fr-FR"/>
          </a:p>
        </p:txBody>
      </p:sp>
      <p:sp>
        <p:nvSpPr>
          <p:cNvPr id="3" name="Footer Placeholder 2"/>
          <p:cNvSpPr>
            <a:spLocks noGrp="1"/>
          </p:cNvSpPr>
          <p:nvPr>
            <p:ph type="ftr" sz="quarter" idx="11"/>
          </p:nvPr>
        </p:nvSpPr>
        <p:spPr/>
        <p:txBody>
          <a:bodyPr/>
          <a:lstStyle/>
          <a:p>
            <a:r>
              <a:rPr lang="fr-FR" smtClean="0"/>
              <a:t>Motion control     Navigation &amp; Localization    Android</a:t>
            </a:r>
            <a:endParaRPr lang="fr-FR"/>
          </a:p>
        </p:txBody>
      </p:sp>
      <p:sp>
        <p:nvSpPr>
          <p:cNvPr id="4" name="Slide Number Placeholder 3"/>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962621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48668" y="1712424"/>
            <a:ext cx="946404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748668" y="4552636"/>
            <a:ext cx="946404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1EAD4D-EC7B-4D5D-B934-EA8095376497}"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2497307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7126" y="457203"/>
            <a:ext cx="2880360" cy="1600197"/>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4053843" y="685800"/>
            <a:ext cx="5471160"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57126" y="2099737"/>
            <a:ext cx="288036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A27BA73-F355-46ED-A325-D03A12DE3E61}"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843950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 y="5105400"/>
            <a:ext cx="10163557"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257800"/>
            <a:ext cx="8983981" cy="914400"/>
          </a:xfrm>
        </p:spPr>
        <p:txBody>
          <a:bodyPr anchor="b">
            <a:normAutofit/>
          </a:bodyPr>
          <a:lstStyle>
            <a:lvl1pPr>
              <a:defRPr sz="2800" b="0">
                <a:solidFill>
                  <a:schemeClr val="bg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 y="3"/>
            <a:ext cx="10163557"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22960" y="6108592"/>
            <a:ext cx="8983981"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A71FDB2-CC37-4B28-941B-58688BA68067}"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4134603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8582D84-27DE-48FB-B5FA-A6147F93DF3A}"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20183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3831" y="381000"/>
            <a:ext cx="2228850" cy="58975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381000"/>
            <a:ext cx="6960870" cy="58975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2921E51-7382-4F54-8A48-EABB84A2797D}" type="datetime1">
              <a:rPr lang="fr-FR" smtClean="0"/>
              <a:pPr/>
              <a:t>18/05/2015</a:t>
            </a:fld>
            <a:endParaRPr lang="fr-FR"/>
          </a:p>
        </p:txBody>
      </p:sp>
      <p:sp>
        <p:nvSpPr>
          <p:cNvPr id="5" name="Footer Placeholder 4"/>
          <p:cNvSpPr>
            <a:spLocks noGrp="1"/>
          </p:cNvSpPr>
          <p:nvPr>
            <p:ph type="ftr" sz="quarter" idx="11"/>
          </p:nvPr>
        </p:nvSpPr>
        <p:spPr/>
        <p:txBody>
          <a:bodyPr/>
          <a:lstStyle/>
          <a:p>
            <a:r>
              <a:rPr lang="fr-FR" smtClean="0"/>
              <a:t>Motion control     Navigation &amp; Localization    Android</a:t>
            </a:r>
            <a:endParaRPr lang="fr-FR"/>
          </a:p>
        </p:txBody>
      </p:sp>
      <p:sp>
        <p:nvSpPr>
          <p:cNvPr id="6" name="Slide Number Placeholder 5"/>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4849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60614" y="1828803"/>
            <a:ext cx="466344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54981" y="1828803"/>
            <a:ext cx="466344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6203B68-2705-4F96-B5B5-C0825E405CCF}"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307494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0617" y="1681852"/>
            <a:ext cx="4640581"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760617" y="2507552"/>
            <a:ext cx="464058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554983" y="1681852"/>
            <a:ext cx="4663442"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54983" y="2507552"/>
            <a:ext cx="4663442"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61730BB1-833C-412B-815F-6126B60AC8FD}" type="datetime1">
              <a:rPr lang="fr-FR" smtClean="0"/>
              <a:pPr/>
              <a:t>18/05/2015</a:t>
            </a:fld>
            <a:endParaRPr lang="fr-FR"/>
          </a:p>
        </p:txBody>
      </p:sp>
      <p:sp>
        <p:nvSpPr>
          <p:cNvPr id="8" name="Footer Placeholder 7"/>
          <p:cNvSpPr>
            <a:spLocks noGrp="1"/>
          </p:cNvSpPr>
          <p:nvPr>
            <p:ph type="ftr" sz="quarter" idx="11"/>
          </p:nvPr>
        </p:nvSpPr>
        <p:spPr/>
        <p:txBody>
          <a:bodyPr/>
          <a:lstStyle/>
          <a:p>
            <a:r>
              <a:rPr lang="fr-FR" smtClean="0"/>
              <a:t>Motion control     Navigation &amp; Localization    Android</a:t>
            </a:r>
            <a:endParaRPr lang="fr-FR"/>
          </a:p>
        </p:txBody>
      </p:sp>
      <p:sp>
        <p:nvSpPr>
          <p:cNvPr id="9" name="Slide Number Placeholder 8"/>
          <p:cNvSpPr>
            <a:spLocks noGrp="1"/>
          </p:cNvSpPr>
          <p:nvPr>
            <p:ph type="sldNum" sz="quarter" idx="12"/>
          </p:nvPr>
        </p:nvSpPr>
        <p:spPr/>
        <p:txBody>
          <a:bodyPr/>
          <a:lstStyle/>
          <a:p>
            <a:fld id="{B5DB7FC2-8201-461D-A208-F496F60082A1}" type="slidenum">
              <a:rPr lang="fr-FR" smtClean="0"/>
              <a:pPr/>
              <a:t>‹#›</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 xmlns:p14="http://schemas.microsoft.com/office/powerpoint/2010/main" val="247397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31996-CFFF-47BA-95C7-442C4C904B2B}" type="datetime1">
              <a:rPr lang="fr-FR" smtClean="0"/>
              <a:pPr/>
              <a:t>18/05/2015</a:t>
            </a:fld>
            <a:endParaRPr lang="fr-FR"/>
          </a:p>
        </p:txBody>
      </p:sp>
      <p:sp>
        <p:nvSpPr>
          <p:cNvPr id="4" name="Footer Placeholder 3"/>
          <p:cNvSpPr>
            <a:spLocks noGrp="1"/>
          </p:cNvSpPr>
          <p:nvPr>
            <p:ph type="ftr" sz="quarter" idx="11"/>
          </p:nvPr>
        </p:nvSpPr>
        <p:spPr/>
        <p:txBody>
          <a:bodyPr/>
          <a:lstStyle/>
          <a:p>
            <a:r>
              <a:rPr lang="fr-FR" smtClean="0"/>
              <a:t>Motion control     Navigation &amp; Localization    Android</a:t>
            </a:r>
            <a:endParaRPr lang="fr-FR"/>
          </a:p>
        </p:txBody>
      </p:sp>
      <p:sp>
        <p:nvSpPr>
          <p:cNvPr id="5" name="Slide Number Placeholder 4"/>
          <p:cNvSpPr>
            <a:spLocks noGrp="1"/>
          </p:cNvSpPr>
          <p:nvPr>
            <p:ph type="sldNum" sz="quarter" idx="12"/>
          </p:nvPr>
        </p:nvSpPr>
        <p:spPr/>
        <p:txBody>
          <a:bodyPr/>
          <a:lstStyle/>
          <a:p>
            <a:fld id="{B5DB7FC2-8201-461D-A208-F496F60082A1}" type="slidenum">
              <a:rPr lang="fr-FR" smtClean="0"/>
              <a:pPr/>
              <a:t>‹#›</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 xmlns:p14="http://schemas.microsoft.com/office/powerpoint/2010/main" val="121051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82062-62A5-48ED-B3A2-68FF180A77EF}" type="datetime1">
              <a:rPr lang="fr-FR" smtClean="0"/>
              <a:pPr/>
              <a:t>18/05/2015</a:t>
            </a:fld>
            <a:endParaRPr lang="fr-FR"/>
          </a:p>
        </p:txBody>
      </p:sp>
      <p:sp>
        <p:nvSpPr>
          <p:cNvPr id="3" name="Footer Placeholder 2"/>
          <p:cNvSpPr>
            <a:spLocks noGrp="1"/>
          </p:cNvSpPr>
          <p:nvPr>
            <p:ph type="ftr" sz="quarter" idx="11"/>
          </p:nvPr>
        </p:nvSpPr>
        <p:spPr/>
        <p:txBody>
          <a:bodyPr/>
          <a:lstStyle/>
          <a:p>
            <a:r>
              <a:rPr lang="fr-FR" smtClean="0"/>
              <a:t>Motion control     Navigation &amp; Localization    Android</a:t>
            </a:r>
            <a:endParaRPr lang="fr-FR"/>
          </a:p>
        </p:txBody>
      </p:sp>
      <p:sp>
        <p:nvSpPr>
          <p:cNvPr id="4" name="Slide Number Placeholder 3"/>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28360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7126" y="457203"/>
            <a:ext cx="3538728"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4663443" y="990601"/>
            <a:ext cx="5554981"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57126" y="2057401"/>
            <a:ext cx="3538728"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3872143-DD97-4CC0-BD56-106ED8B354E4}"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193974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7126" y="457200"/>
            <a:ext cx="3538728"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4663443" y="990601"/>
            <a:ext cx="5554981"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57126" y="2057400"/>
            <a:ext cx="3538728"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D68BFC0-B1C2-4189-867F-7650FA50779E}" type="datetime1">
              <a:rPr lang="fr-FR" smtClean="0"/>
              <a:pPr/>
              <a:t>18/05/2015</a:t>
            </a:fld>
            <a:endParaRPr lang="fr-FR"/>
          </a:p>
        </p:txBody>
      </p:sp>
      <p:sp>
        <p:nvSpPr>
          <p:cNvPr id="6" name="Footer Placeholder 5"/>
          <p:cNvSpPr>
            <a:spLocks noGrp="1"/>
          </p:cNvSpPr>
          <p:nvPr>
            <p:ph type="ftr" sz="quarter" idx="11"/>
          </p:nvPr>
        </p:nvSpPr>
        <p:spPr/>
        <p:txBody>
          <a:bodyPr/>
          <a:lstStyle/>
          <a:p>
            <a:r>
              <a:rPr lang="fr-FR" smtClean="0"/>
              <a:t>Motion control     Navigation &amp; Localization    Android</a:t>
            </a:r>
            <a:endParaRPr lang="fr-FR"/>
          </a:p>
        </p:txBody>
      </p:sp>
      <p:sp>
        <p:nvSpPr>
          <p:cNvPr id="7" name="Slide Number Placeholder 6"/>
          <p:cNvSpPr>
            <a:spLocks noGrp="1"/>
          </p:cNvSpPr>
          <p:nvPr>
            <p:ph type="sldNum" sz="quarter" idx="12"/>
          </p:nvPr>
        </p:nvSpPr>
        <p:spPr/>
        <p:txBody>
          <a:body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297001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0617" y="365760"/>
            <a:ext cx="946404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60617" y="1828803"/>
            <a:ext cx="946404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4381" y="6356353"/>
            <a:ext cx="246888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2BE45BF-DA93-4601-BDAB-E019DD10F22F}" type="datetime1">
              <a:rPr lang="fr-FR" smtClean="0"/>
              <a:pPr/>
              <a:t>18/05/2015</a:t>
            </a:fld>
            <a:endParaRPr lang="fr-FR"/>
          </a:p>
        </p:txBody>
      </p:sp>
      <p:sp>
        <p:nvSpPr>
          <p:cNvPr id="5" name="Footer Placeholder 4"/>
          <p:cNvSpPr>
            <a:spLocks noGrp="1"/>
          </p:cNvSpPr>
          <p:nvPr>
            <p:ph type="ftr" sz="quarter" idx="3"/>
          </p:nvPr>
        </p:nvSpPr>
        <p:spPr>
          <a:xfrm>
            <a:off x="3634744" y="6356353"/>
            <a:ext cx="370332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FR" smtClean="0"/>
              <a:t>Motion control     Navigation &amp; Localization    Android</a:t>
            </a:r>
            <a:endParaRPr lang="fr-FR"/>
          </a:p>
        </p:txBody>
      </p:sp>
      <p:sp>
        <p:nvSpPr>
          <p:cNvPr id="6" name="Slide Number Placeholder 5"/>
          <p:cNvSpPr>
            <a:spLocks noGrp="1"/>
          </p:cNvSpPr>
          <p:nvPr>
            <p:ph type="sldNum" sz="quarter" idx="4"/>
          </p:nvPr>
        </p:nvSpPr>
        <p:spPr>
          <a:xfrm>
            <a:off x="7755774" y="6356353"/>
            <a:ext cx="24688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4051418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0617" y="365760"/>
            <a:ext cx="946404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60617" y="1828803"/>
            <a:ext cx="946404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4381" y="6356353"/>
            <a:ext cx="246888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F2152C9-6010-4A59-8917-137323F6F8D5}" type="datetime1">
              <a:rPr lang="fr-FR" smtClean="0"/>
              <a:pPr/>
              <a:t>18/05/2015</a:t>
            </a:fld>
            <a:endParaRPr lang="fr-FR"/>
          </a:p>
        </p:txBody>
      </p:sp>
      <p:sp>
        <p:nvSpPr>
          <p:cNvPr id="5" name="Footer Placeholder 4"/>
          <p:cNvSpPr>
            <a:spLocks noGrp="1"/>
          </p:cNvSpPr>
          <p:nvPr>
            <p:ph type="ftr" sz="quarter" idx="3"/>
          </p:nvPr>
        </p:nvSpPr>
        <p:spPr>
          <a:xfrm>
            <a:off x="3634744" y="6356353"/>
            <a:ext cx="370332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fr-FR" smtClean="0"/>
              <a:t>Motion control     Navigation &amp; Localization    Android</a:t>
            </a:r>
            <a:endParaRPr lang="fr-FR"/>
          </a:p>
        </p:txBody>
      </p:sp>
      <p:sp>
        <p:nvSpPr>
          <p:cNvPr id="6" name="Slide Number Placeholder 5"/>
          <p:cNvSpPr>
            <a:spLocks noGrp="1"/>
          </p:cNvSpPr>
          <p:nvPr>
            <p:ph type="sldNum" sz="quarter" idx="4"/>
          </p:nvPr>
        </p:nvSpPr>
        <p:spPr>
          <a:xfrm>
            <a:off x="7755774" y="6356353"/>
            <a:ext cx="24688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42498006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0163557" y="0"/>
            <a:ext cx="8229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35685" y="365760"/>
            <a:ext cx="8723376" cy="1325562"/>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135685" y="1828803"/>
            <a:ext cx="7735824"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6200000">
            <a:off x="9622541" y="1016796"/>
            <a:ext cx="1904999" cy="328613"/>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1FF71E5-60E8-4FF2-A44B-8C0C706ADE35}" type="datetime1">
              <a:rPr lang="fr-FR" smtClean="0"/>
              <a:pPr/>
              <a:t>18/05/2015</a:t>
            </a:fld>
            <a:endParaRPr lang="fr-FR"/>
          </a:p>
        </p:txBody>
      </p:sp>
      <p:sp>
        <p:nvSpPr>
          <p:cNvPr id="5" name="Footer Placeholder 4"/>
          <p:cNvSpPr>
            <a:spLocks noGrp="1"/>
          </p:cNvSpPr>
          <p:nvPr>
            <p:ph type="ftr" sz="quarter" idx="3"/>
          </p:nvPr>
        </p:nvSpPr>
        <p:spPr>
          <a:xfrm rot="16200000">
            <a:off x="8784339" y="4064796"/>
            <a:ext cx="3581400" cy="328613"/>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fr-FR" smtClean="0"/>
              <a:t>Motion control     Navigation &amp; Localization    Android</a:t>
            </a:r>
            <a:endParaRPr lang="fr-FR"/>
          </a:p>
        </p:txBody>
      </p:sp>
      <p:sp>
        <p:nvSpPr>
          <p:cNvPr id="6" name="Slide Number Placeholder 5"/>
          <p:cNvSpPr>
            <a:spLocks noGrp="1"/>
          </p:cNvSpPr>
          <p:nvPr>
            <p:ph type="sldNum" sz="quarter" idx="4"/>
          </p:nvPr>
        </p:nvSpPr>
        <p:spPr>
          <a:xfrm>
            <a:off x="10163557" y="6172203"/>
            <a:ext cx="82296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5DB7FC2-8201-461D-A208-F496F60082A1}" type="slidenum">
              <a:rPr lang="fr-FR" smtClean="0"/>
              <a:pPr/>
              <a:t>‹#›</a:t>
            </a:fld>
            <a:endParaRPr lang="fr-FR"/>
          </a:p>
        </p:txBody>
      </p:sp>
    </p:spTree>
    <p:extLst>
      <p:ext uri="{BB962C8B-B14F-4D97-AF65-F5344CB8AC3E}">
        <p14:creationId xmlns="" xmlns:p14="http://schemas.microsoft.com/office/powerpoint/2010/main" val="70092330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ROS-</a:t>
            </a:r>
            <a:r>
              <a:rPr lang="fr-FR" dirty="0" err="1" smtClean="0"/>
              <a:t>Turtlebot</a:t>
            </a:r>
            <a:endParaRPr lang="fr-FR" dirty="0"/>
          </a:p>
        </p:txBody>
      </p:sp>
      <p:sp>
        <p:nvSpPr>
          <p:cNvPr id="3" name="Sous-titre 2"/>
          <p:cNvSpPr>
            <a:spLocks noGrp="1"/>
          </p:cNvSpPr>
          <p:nvPr>
            <p:ph type="subTitle" idx="1"/>
          </p:nvPr>
        </p:nvSpPr>
        <p:spPr/>
        <p:txBody>
          <a:bodyPr/>
          <a:lstStyle/>
          <a:p>
            <a:r>
              <a:rPr lang="fr-FR" dirty="0" smtClean="0"/>
              <a:t>Motion Control and Navigation</a:t>
            </a:r>
            <a:endParaRPr lang="fr-FR" dirty="0"/>
          </a:p>
        </p:txBody>
      </p:sp>
    </p:spTree>
    <p:extLst>
      <p:ext uri="{BB962C8B-B14F-4D97-AF65-F5344CB8AC3E}">
        <p14:creationId xmlns="" xmlns:p14="http://schemas.microsoft.com/office/powerpoint/2010/main" val="96248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3" y="279400"/>
            <a:ext cx="9189720" cy="749300"/>
          </a:xfrm>
        </p:spPr>
        <p:txBody>
          <a:bodyPr>
            <a:noAutofit/>
          </a:bodyPr>
          <a:lstStyle/>
          <a:p>
            <a:r>
              <a:rPr lang="en-US" sz="2800" b="1" dirty="0" smtClean="0"/>
              <a:t>Goal 4: Navigation with Path Planning -&gt; </a:t>
            </a:r>
            <a:r>
              <a:rPr lang="en-US" sz="2800" b="1" dirty="0" err="1" smtClean="0"/>
              <a:t>move_base</a:t>
            </a:r>
            <a:endParaRPr lang="fr-FR" sz="2800" b="1" dirty="0"/>
          </a:p>
        </p:txBody>
      </p:sp>
      <p:pic>
        <p:nvPicPr>
          <p:cNvPr id="6" name="Picture 2" descr="attachment:overview_tf.png"/>
          <p:cNvPicPr>
            <a:picLocks noChangeAspect="1" noChangeArrowheads="1"/>
          </p:cNvPicPr>
          <p:nvPr/>
        </p:nvPicPr>
        <p:blipFill>
          <a:blip r:embed="rId2"/>
          <a:srcRect/>
          <a:stretch>
            <a:fillRect/>
          </a:stretch>
        </p:blipFill>
        <p:spPr bwMode="auto">
          <a:xfrm>
            <a:off x="431800" y="1185862"/>
            <a:ext cx="9799251" cy="4452937"/>
          </a:xfrm>
          <a:prstGeom prst="rect">
            <a:avLst/>
          </a:prstGeom>
          <a:noFill/>
        </p:spPr>
      </p:pic>
      <p:sp>
        <p:nvSpPr>
          <p:cNvPr id="7" name="Rectangle 6"/>
          <p:cNvSpPr/>
          <p:nvPr/>
        </p:nvSpPr>
        <p:spPr>
          <a:xfrm>
            <a:off x="558800" y="5701437"/>
            <a:ext cx="9626600" cy="1200329"/>
          </a:xfrm>
          <a:prstGeom prst="rect">
            <a:avLst/>
          </a:prstGeom>
        </p:spPr>
        <p:txBody>
          <a:bodyPr wrap="square">
            <a:spAutoFit/>
          </a:bodyPr>
          <a:lstStyle/>
          <a:p>
            <a:r>
              <a:rPr lang="en-US" dirty="0" smtClean="0"/>
              <a:t>This package includes a node also called </a:t>
            </a:r>
            <a:r>
              <a:rPr lang="en-US" b="1" dirty="0" err="1" smtClean="0"/>
              <a:t>move_base</a:t>
            </a:r>
            <a:r>
              <a:rPr lang="en-US" dirty="0" smtClean="0"/>
              <a:t>, which subscribes to the topic </a:t>
            </a:r>
            <a:r>
              <a:rPr lang="en-US" b="1" dirty="0" smtClean="0"/>
              <a:t>/map </a:t>
            </a:r>
            <a:r>
              <a:rPr lang="en-US" dirty="0" smtClean="0"/>
              <a:t>of the node </a:t>
            </a:r>
            <a:r>
              <a:rPr lang="en-US" b="1" dirty="0" err="1" smtClean="0"/>
              <a:t>map_server</a:t>
            </a:r>
            <a:r>
              <a:rPr lang="en-US" dirty="0" smtClean="0"/>
              <a:t>, and to other topics as </a:t>
            </a:r>
            <a:r>
              <a:rPr lang="en-US" b="1" dirty="0" smtClean="0"/>
              <a:t>/</a:t>
            </a:r>
            <a:r>
              <a:rPr lang="en-US" b="1" dirty="0" err="1" smtClean="0"/>
              <a:t>odom</a:t>
            </a:r>
            <a:r>
              <a:rPr lang="en-US" dirty="0" smtClean="0"/>
              <a:t>, </a:t>
            </a:r>
            <a:r>
              <a:rPr lang="en-US" b="1" dirty="0" smtClean="0"/>
              <a:t>/</a:t>
            </a:r>
            <a:r>
              <a:rPr lang="en-US" b="1" dirty="0" err="1" smtClean="0"/>
              <a:t>tf</a:t>
            </a:r>
            <a:r>
              <a:rPr lang="en-US" b="1" dirty="0" smtClean="0"/>
              <a:t> </a:t>
            </a:r>
            <a:r>
              <a:rPr lang="en-US" dirty="0" smtClean="0"/>
              <a:t>(sensor transforms) and to the probabilistic localization system </a:t>
            </a:r>
            <a:r>
              <a:rPr lang="en-US" dirty="0" err="1" smtClean="0"/>
              <a:t>amcl</a:t>
            </a:r>
            <a:r>
              <a:rPr lang="en-US" dirty="0" smtClean="0"/>
              <a:t> (adaptive Monte Carlo localization approach), to control the robot movement and publishes to </a:t>
            </a:r>
            <a:r>
              <a:rPr lang="en-US" b="1" dirty="0" smtClean="0"/>
              <a:t>/</a:t>
            </a:r>
            <a:r>
              <a:rPr lang="en-US" b="1" dirty="0" err="1" smtClean="0"/>
              <a:t>cmd_vel</a:t>
            </a:r>
            <a:r>
              <a:rPr lang="en-US" b="1" dirty="0" smtClean="0"/>
              <a:t> </a:t>
            </a:r>
            <a:r>
              <a:rPr lang="en-US" dirty="0" smtClean="0"/>
              <a:t>topic</a:t>
            </a:r>
            <a:endParaRPr lang="en-US" dirty="0"/>
          </a:p>
        </p:txBody>
      </p:sp>
    </p:spTree>
    <p:extLst>
      <p:ext uri="{BB962C8B-B14F-4D97-AF65-F5344CB8AC3E}">
        <p14:creationId xmlns="" xmlns:p14="http://schemas.microsoft.com/office/powerpoint/2010/main" val="82755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3" y="279400"/>
            <a:ext cx="9189720" cy="749300"/>
          </a:xfrm>
        </p:spPr>
        <p:txBody>
          <a:bodyPr>
            <a:noAutofit/>
          </a:bodyPr>
          <a:lstStyle/>
          <a:p>
            <a:r>
              <a:rPr lang="en-US" sz="2800" b="1" dirty="0" smtClean="0"/>
              <a:t>Goal 4: Navigation with Path Planning -&gt; </a:t>
            </a:r>
            <a:r>
              <a:rPr lang="en-US" sz="2800" b="1" dirty="0" err="1" smtClean="0"/>
              <a:t>move_base</a:t>
            </a:r>
            <a:endParaRPr lang="fr-FR" sz="2800" b="1" dirty="0"/>
          </a:p>
        </p:txBody>
      </p:sp>
      <p:sp>
        <p:nvSpPr>
          <p:cNvPr id="4" name="Rectangle 3"/>
          <p:cNvSpPr/>
          <p:nvPr/>
        </p:nvSpPr>
        <p:spPr>
          <a:xfrm>
            <a:off x="825500" y="1282700"/>
            <a:ext cx="7404100" cy="3139321"/>
          </a:xfrm>
          <a:prstGeom prst="rect">
            <a:avLst/>
          </a:prstGeom>
        </p:spPr>
        <p:txBody>
          <a:bodyPr wrap="square">
            <a:spAutoFit/>
          </a:bodyPr>
          <a:lstStyle/>
          <a:p>
            <a:r>
              <a:rPr lang="en-US" dirty="0" smtClean="0"/>
              <a:t>Move base nodes requires four configuration files before it can run. These files defines a number of parameters related to the cost of running into obstacle, the radius of the robot, the range of velocities, the resolution of the map, the robot base frame and how far the path planner should look.</a:t>
            </a:r>
          </a:p>
          <a:p>
            <a:endParaRPr lang="en-US" dirty="0" smtClean="0"/>
          </a:p>
          <a:p>
            <a:r>
              <a:rPr lang="en-US" dirty="0" smtClean="0"/>
              <a:t>The four configuration files can be found in the </a:t>
            </a:r>
            <a:r>
              <a:rPr lang="en-US" dirty="0" err="1" smtClean="0"/>
              <a:t>config</a:t>
            </a:r>
            <a:r>
              <a:rPr lang="en-US" dirty="0" smtClean="0"/>
              <a:t> subdirectory of the rbx1 </a:t>
            </a:r>
            <a:r>
              <a:rPr lang="en-US" dirty="0" err="1" smtClean="0"/>
              <a:t>nav</a:t>
            </a:r>
            <a:r>
              <a:rPr lang="en-US" dirty="0" smtClean="0"/>
              <a:t> package and are called:</a:t>
            </a:r>
          </a:p>
          <a:p>
            <a:r>
              <a:rPr lang="en-US" dirty="0" smtClean="0"/>
              <a:t>- base local planner </a:t>
            </a:r>
            <a:r>
              <a:rPr lang="en-US" dirty="0" err="1" smtClean="0"/>
              <a:t>params.yaml</a:t>
            </a:r>
            <a:endParaRPr lang="en-US" dirty="0" smtClean="0"/>
          </a:p>
          <a:p>
            <a:r>
              <a:rPr lang="en-US" dirty="0" smtClean="0"/>
              <a:t>- </a:t>
            </a:r>
            <a:r>
              <a:rPr lang="en-US" dirty="0" err="1" smtClean="0"/>
              <a:t>costmap</a:t>
            </a:r>
            <a:r>
              <a:rPr lang="en-US" dirty="0" smtClean="0"/>
              <a:t> common </a:t>
            </a:r>
            <a:r>
              <a:rPr lang="en-US" dirty="0" err="1" smtClean="0"/>
              <a:t>params.yaml</a:t>
            </a:r>
            <a:endParaRPr lang="en-US" dirty="0" smtClean="0"/>
          </a:p>
          <a:p>
            <a:r>
              <a:rPr lang="en-US" dirty="0" smtClean="0"/>
              <a:t>- global </a:t>
            </a:r>
            <a:r>
              <a:rPr lang="en-US" dirty="0" err="1" smtClean="0"/>
              <a:t>costmap</a:t>
            </a:r>
            <a:r>
              <a:rPr lang="en-US" dirty="0" smtClean="0"/>
              <a:t> </a:t>
            </a:r>
            <a:r>
              <a:rPr lang="en-US" dirty="0" err="1" smtClean="0"/>
              <a:t>params.yaml</a:t>
            </a:r>
            <a:r>
              <a:rPr lang="en-US" dirty="0" smtClean="0"/>
              <a:t> </a:t>
            </a:r>
          </a:p>
          <a:p>
            <a:r>
              <a:rPr lang="en-US" dirty="0" smtClean="0"/>
              <a:t>- local </a:t>
            </a:r>
            <a:r>
              <a:rPr lang="en-US" dirty="0" err="1" smtClean="0"/>
              <a:t>costmap</a:t>
            </a:r>
            <a:r>
              <a:rPr lang="en-US" dirty="0" smtClean="0"/>
              <a:t> </a:t>
            </a:r>
            <a:r>
              <a:rPr lang="en-US" dirty="0" err="1" smtClean="0"/>
              <a:t>params.yaml</a:t>
            </a:r>
            <a:endParaRPr lang="en-US" dirty="0" smtClean="0"/>
          </a:p>
        </p:txBody>
      </p:sp>
      <p:pic>
        <p:nvPicPr>
          <p:cNvPr id="55298" name="Picture 2" descr="C:\Users\EpicFailure\Desktop\bsc2\Robotic Engineering 2 (ROS)\Report\images\move_base_square.jpg"/>
          <p:cNvPicPr>
            <a:picLocks noChangeAspect="1" noChangeArrowheads="1"/>
          </p:cNvPicPr>
          <p:nvPr/>
        </p:nvPicPr>
        <p:blipFill>
          <a:blip r:embed="rId2" cstate="print"/>
          <a:srcRect/>
          <a:stretch>
            <a:fillRect/>
          </a:stretch>
        </p:blipFill>
        <p:spPr bwMode="auto">
          <a:xfrm>
            <a:off x="6537430" y="3238500"/>
            <a:ext cx="3838470" cy="2930524"/>
          </a:xfrm>
          <a:prstGeom prst="rect">
            <a:avLst/>
          </a:prstGeom>
          <a:noFill/>
        </p:spPr>
      </p:pic>
    </p:spTree>
    <p:extLst>
      <p:ext uri="{BB962C8B-B14F-4D97-AF65-F5344CB8AC3E}">
        <p14:creationId xmlns="" xmlns:p14="http://schemas.microsoft.com/office/powerpoint/2010/main" val="82755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3" y="279400"/>
            <a:ext cx="9189720" cy="749300"/>
          </a:xfrm>
        </p:spPr>
        <p:txBody>
          <a:bodyPr>
            <a:noAutofit/>
          </a:bodyPr>
          <a:lstStyle/>
          <a:p>
            <a:r>
              <a:rPr lang="en-US" sz="2800" b="1" dirty="0" smtClean="0"/>
              <a:t>Goal 4: Navigation with Path Planning -&gt; </a:t>
            </a:r>
            <a:r>
              <a:rPr lang="en-US" sz="2800" b="1" dirty="0" err="1" smtClean="0"/>
              <a:t>move_base</a:t>
            </a:r>
            <a:endParaRPr lang="fr-FR" sz="2800" b="1" dirty="0"/>
          </a:p>
        </p:txBody>
      </p:sp>
      <p:sp>
        <p:nvSpPr>
          <p:cNvPr id="4" name="Rectangle 3"/>
          <p:cNvSpPr/>
          <p:nvPr/>
        </p:nvSpPr>
        <p:spPr>
          <a:xfrm>
            <a:off x="508000" y="1206500"/>
            <a:ext cx="7404100" cy="3139321"/>
          </a:xfrm>
          <a:prstGeom prst="rect">
            <a:avLst/>
          </a:prstGeom>
        </p:spPr>
        <p:txBody>
          <a:bodyPr wrap="square">
            <a:spAutoFit/>
          </a:bodyPr>
          <a:lstStyle/>
          <a:p>
            <a:r>
              <a:rPr lang="en-US" dirty="0" smtClean="0"/>
              <a:t>The </a:t>
            </a:r>
            <a:r>
              <a:rPr lang="en-US" dirty="0" err="1" smtClean="0"/>
              <a:t>move_base</a:t>
            </a:r>
            <a:r>
              <a:rPr lang="en-US" dirty="0" smtClean="0"/>
              <a:t> package, which includes a path planner and is linked to the </a:t>
            </a:r>
            <a:r>
              <a:rPr lang="en-US" b="1" dirty="0" err="1" smtClean="0"/>
              <a:t>base_local_planner</a:t>
            </a:r>
            <a:r>
              <a:rPr lang="en-US" dirty="0" smtClean="0"/>
              <a:t>, a package that uses </a:t>
            </a:r>
            <a:r>
              <a:rPr lang="en-US" b="1" dirty="0" err="1" smtClean="0"/>
              <a:t>odometry</a:t>
            </a:r>
            <a:r>
              <a:rPr lang="en-US" dirty="0" smtClean="0"/>
              <a:t> besides </a:t>
            </a:r>
            <a:r>
              <a:rPr lang="en-US" b="1" dirty="0" smtClean="0"/>
              <a:t>global and local cost maps </a:t>
            </a:r>
            <a:r>
              <a:rPr lang="en-US" dirty="0" smtClean="0"/>
              <a:t>to define the path. With the </a:t>
            </a:r>
            <a:r>
              <a:rPr lang="en-US" b="1" dirty="0" err="1" smtClean="0"/>
              <a:t>move_base</a:t>
            </a:r>
            <a:r>
              <a:rPr lang="en-US" dirty="0" smtClean="0"/>
              <a:t> package it is possible to set a target position and orientation of the robot using a reference frame, and it will try to move the robot to the goal avoiding obstacles.</a:t>
            </a:r>
          </a:p>
          <a:p>
            <a:endParaRPr lang="en-US" dirty="0" smtClean="0"/>
          </a:p>
          <a:p>
            <a:r>
              <a:rPr lang="en-US" dirty="0" smtClean="0"/>
              <a:t>The </a:t>
            </a:r>
            <a:r>
              <a:rPr lang="en-US" dirty="0" err="1" smtClean="0"/>
              <a:t>move_base</a:t>
            </a:r>
            <a:r>
              <a:rPr lang="en-US" dirty="0" smtClean="0"/>
              <a:t> package uses messages of type </a:t>
            </a:r>
            <a:r>
              <a:rPr lang="en-US" b="1" dirty="0" err="1" smtClean="0"/>
              <a:t>MoveBaseActionGoal</a:t>
            </a:r>
            <a:r>
              <a:rPr lang="en-US" dirty="0" smtClean="0"/>
              <a:t> and includes sub-messages of type </a:t>
            </a:r>
            <a:r>
              <a:rPr lang="en-US" b="1" dirty="0" err="1" smtClean="0"/>
              <a:t>PoseStamped</a:t>
            </a:r>
            <a:r>
              <a:rPr lang="en-US" dirty="0" smtClean="0"/>
              <a:t>. This type of sub-message encompass a header and a pose, which contains a </a:t>
            </a:r>
            <a:r>
              <a:rPr lang="en-US" b="1" dirty="0" smtClean="0"/>
              <a:t>position</a:t>
            </a:r>
            <a:r>
              <a:rPr lang="en-US" dirty="0" smtClean="0"/>
              <a:t> and an </a:t>
            </a:r>
            <a:r>
              <a:rPr lang="en-US" b="1" dirty="0" smtClean="0"/>
              <a:t>orientation</a:t>
            </a:r>
            <a:r>
              <a:rPr lang="en-US" dirty="0" smtClean="0"/>
              <a:t>, given by a point of coordinates x, y, z and a quaternion of coordinates x, y, z, w, respectively.</a:t>
            </a:r>
          </a:p>
        </p:txBody>
      </p:sp>
      <p:sp>
        <p:nvSpPr>
          <p:cNvPr id="5" name="Rectangle 4"/>
          <p:cNvSpPr/>
          <p:nvPr/>
        </p:nvSpPr>
        <p:spPr>
          <a:xfrm>
            <a:off x="7772400" y="2216646"/>
            <a:ext cx="2933700" cy="4339650"/>
          </a:xfrm>
          <a:prstGeom prst="rect">
            <a:avLst/>
          </a:prstGeom>
        </p:spPr>
        <p:txBody>
          <a:bodyPr wrap="square">
            <a:spAutoFit/>
          </a:bodyPr>
          <a:lstStyle/>
          <a:p>
            <a:r>
              <a:rPr lang="en-US" sz="1200" dirty="0" smtClean="0"/>
              <a:t>Header </a:t>
            </a:r>
            <a:r>
              <a:rPr lang="en-US" sz="1200" dirty="0" err="1" smtClean="0"/>
              <a:t>header</a:t>
            </a:r>
            <a:r>
              <a:rPr lang="en-US" sz="1200" dirty="0" smtClean="0"/>
              <a:t> </a:t>
            </a:r>
          </a:p>
          <a:p>
            <a:r>
              <a:rPr lang="en-US" sz="1200" dirty="0" smtClean="0"/>
              <a:t>uint32 </a:t>
            </a:r>
            <a:r>
              <a:rPr lang="en-US" sz="1200" dirty="0" err="1" smtClean="0"/>
              <a:t>seq</a:t>
            </a:r>
            <a:r>
              <a:rPr lang="en-US" sz="1200" dirty="0" smtClean="0"/>
              <a:t> </a:t>
            </a:r>
          </a:p>
          <a:p>
            <a:r>
              <a:rPr lang="en-US" sz="1200" dirty="0" smtClean="0"/>
              <a:t>time stamp </a:t>
            </a:r>
          </a:p>
          <a:p>
            <a:r>
              <a:rPr lang="en-US" sz="1200" dirty="0" smtClean="0"/>
              <a:t>string </a:t>
            </a:r>
            <a:r>
              <a:rPr lang="en-US" sz="1200" dirty="0" err="1" smtClean="0"/>
              <a:t>frame_id</a:t>
            </a:r>
            <a:r>
              <a:rPr lang="en-US" sz="1200" dirty="0" smtClean="0"/>
              <a:t> </a:t>
            </a:r>
          </a:p>
          <a:p>
            <a:r>
              <a:rPr lang="en-US" sz="1200" dirty="0" err="1" smtClean="0"/>
              <a:t>actionlib_msgs</a:t>
            </a:r>
            <a:r>
              <a:rPr lang="en-US" sz="1200" dirty="0" smtClean="0"/>
              <a:t>/</a:t>
            </a:r>
            <a:r>
              <a:rPr lang="en-US" sz="1200" dirty="0" err="1" smtClean="0"/>
              <a:t>GoalID</a:t>
            </a:r>
            <a:r>
              <a:rPr lang="en-US" sz="1200" dirty="0" smtClean="0"/>
              <a:t> </a:t>
            </a:r>
            <a:r>
              <a:rPr lang="en-US" sz="1200" dirty="0" err="1" smtClean="0"/>
              <a:t>goal_id</a:t>
            </a:r>
            <a:r>
              <a:rPr lang="en-US" sz="1200" dirty="0" smtClean="0"/>
              <a:t> </a:t>
            </a:r>
          </a:p>
          <a:p>
            <a:r>
              <a:rPr lang="en-US" sz="1200" dirty="0" smtClean="0"/>
              <a:t>time stamp </a:t>
            </a:r>
          </a:p>
          <a:p>
            <a:r>
              <a:rPr lang="en-US" sz="1200" dirty="0" smtClean="0"/>
              <a:t>string id </a:t>
            </a:r>
          </a:p>
          <a:p>
            <a:r>
              <a:rPr lang="en-US" sz="1200" dirty="0" err="1" smtClean="0"/>
              <a:t>move_base_msgs</a:t>
            </a:r>
            <a:r>
              <a:rPr lang="en-US" sz="1200" dirty="0" smtClean="0"/>
              <a:t>/</a:t>
            </a:r>
            <a:r>
              <a:rPr lang="en-US" sz="1200" dirty="0" err="1" smtClean="0"/>
              <a:t>MoveBaseGoal</a:t>
            </a:r>
            <a:r>
              <a:rPr lang="en-US" sz="1200" dirty="0" smtClean="0"/>
              <a:t> goal </a:t>
            </a:r>
          </a:p>
          <a:p>
            <a:r>
              <a:rPr lang="en-US" sz="1200" dirty="0" err="1" smtClean="0"/>
              <a:t>geometry_msgs</a:t>
            </a:r>
            <a:r>
              <a:rPr lang="en-US" sz="1200" dirty="0" smtClean="0"/>
              <a:t>/</a:t>
            </a:r>
            <a:r>
              <a:rPr lang="en-US" sz="1200" dirty="0" err="1" smtClean="0"/>
              <a:t>PoseStamped</a:t>
            </a:r>
            <a:r>
              <a:rPr lang="en-US" sz="1200" dirty="0" smtClean="0"/>
              <a:t> </a:t>
            </a:r>
            <a:r>
              <a:rPr lang="en-US" sz="1200" dirty="0" err="1" smtClean="0"/>
              <a:t>target_pose</a:t>
            </a:r>
            <a:r>
              <a:rPr lang="en-US" sz="1200" dirty="0" smtClean="0"/>
              <a:t> </a:t>
            </a:r>
          </a:p>
          <a:p>
            <a:r>
              <a:rPr lang="en-US" sz="1200" dirty="0" smtClean="0"/>
              <a:t>Header </a:t>
            </a:r>
            <a:r>
              <a:rPr lang="en-US" sz="1200" dirty="0" err="1" smtClean="0"/>
              <a:t>header</a:t>
            </a:r>
            <a:r>
              <a:rPr lang="en-US" sz="1200" dirty="0" smtClean="0"/>
              <a:t> </a:t>
            </a:r>
          </a:p>
          <a:p>
            <a:r>
              <a:rPr lang="en-US" sz="1200" dirty="0" smtClean="0"/>
              <a:t>uint32 </a:t>
            </a:r>
            <a:r>
              <a:rPr lang="en-US" sz="1200" dirty="0" err="1" smtClean="0"/>
              <a:t>seq</a:t>
            </a:r>
            <a:r>
              <a:rPr lang="en-US" sz="1200" dirty="0" smtClean="0"/>
              <a:t> </a:t>
            </a:r>
          </a:p>
          <a:p>
            <a:r>
              <a:rPr lang="en-US" sz="1200" dirty="0" smtClean="0"/>
              <a:t>time stamp </a:t>
            </a:r>
          </a:p>
          <a:p>
            <a:r>
              <a:rPr lang="en-US" sz="1200" dirty="0" smtClean="0"/>
              <a:t>string </a:t>
            </a:r>
            <a:r>
              <a:rPr lang="en-US" sz="1200" dirty="0" err="1" smtClean="0"/>
              <a:t>frame_id</a:t>
            </a:r>
            <a:r>
              <a:rPr lang="en-US" sz="1200" dirty="0" smtClean="0"/>
              <a:t> </a:t>
            </a:r>
          </a:p>
          <a:p>
            <a:r>
              <a:rPr lang="en-US" sz="1200" dirty="0" err="1" smtClean="0"/>
              <a:t>geometry_msgs</a:t>
            </a:r>
            <a:r>
              <a:rPr lang="en-US" sz="1200" dirty="0" smtClean="0"/>
              <a:t>/Pose </a:t>
            </a:r>
            <a:r>
              <a:rPr lang="en-US" sz="1200" dirty="0" err="1" smtClean="0"/>
              <a:t>pose</a:t>
            </a:r>
            <a:r>
              <a:rPr lang="en-US" sz="1200" dirty="0" smtClean="0"/>
              <a:t> </a:t>
            </a:r>
          </a:p>
          <a:p>
            <a:r>
              <a:rPr lang="en-US" sz="1200" dirty="0" err="1" smtClean="0"/>
              <a:t>geometry_msgs</a:t>
            </a:r>
            <a:r>
              <a:rPr lang="en-US" sz="1200" dirty="0" smtClean="0"/>
              <a:t>/Point position </a:t>
            </a:r>
          </a:p>
          <a:p>
            <a:r>
              <a:rPr lang="en-US" sz="1200" dirty="0" smtClean="0"/>
              <a:t>float64 x </a:t>
            </a:r>
          </a:p>
          <a:p>
            <a:r>
              <a:rPr lang="en-US" sz="1200" dirty="0" smtClean="0"/>
              <a:t>float64 y </a:t>
            </a:r>
          </a:p>
          <a:p>
            <a:r>
              <a:rPr lang="en-US" sz="1200" dirty="0" smtClean="0"/>
              <a:t>float64 z </a:t>
            </a:r>
          </a:p>
          <a:p>
            <a:r>
              <a:rPr lang="en-US" sz="1200" dirty="0" err="1" smtClean="0"/>
              <a:t>geometry_msgs</a:t>
            </a:r>
            <a:r>
              <a:rPr lang="en-US" sz="1200" dirty="0" smtClean="0"/>
              <a:t>/Quaternion orientation </a:t>
            </a:r>
          </a:p>
          <a:p>
            <a:r>
              <a:rPr lang="en-US" sz="1200" dirty="0" smtClean="0"/>
              <a:t>float64 x </a:t>
            </a:r>
          </a:p>
          <a:p>
            <a:r>
              <a:rPr lang="en-US" sz="1200" dirty="0" smtClean="0"/>
              <a:t>float64 y </a:t>
            </a:r>
          </a:p>
          <a:p>
            <a:r>
              <a:rPr lang="en-US" sz="1200" dirty="0" smtClean="0"/>
              <a:t>float64 z </a:t>
            </a:r>
          </a:p>
          <a:p>
            <a:r>
              <a:rPr lang="en-US" sz="1200" dirty="0" smtClean="0"/>
              <a:t>float64 w</a:t>
            </a:r>
            <a:endParaRPr lang="en-US" sz="1200" dirty="0"/>
          </a:p>
        </p:txBody>
      </p:sp>
    </p:spTree>
    <p:extLst>
      <p:ext uri="{BB962C8B-B14F-4D97-AF65-F5344CB8AC3E}">
        <p14:creationId xmlns="" xmlns:p14="http://schemas.microsoft.com/office/powerpoint/2010/main" val="82755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Android Control</a:t>
            </a:r>
            <a:endParaRPr lang="fr-FR" dirty="0"/>
          </a:p>
        </p:txBody>
      </p:sp>
      <p:sp>
        <p:nvSpPr>
          <p:cNvPr id="3" name="Sous-titre 2"/>
          <p:cNvSpPr>
            <a:spLocks noGrp="1"/>
          </p:cNvSpPr>
          <p:nvPr>
            <p:ph type="subTitle" idx="1"/>
          </p:nvPr>
        </p:nvSpPr>
        <p:spPr/>
        <p:txBody>
          <a:bodyPr/>
          <a:lstStyle/>
          <a:p>
            <a:r>
              <a:rPr lang="fr-FR" dirty="0" err="1" smtClean="0"/>
              <a:t>Pairing</a:t>
            </a:r>
            <a:r>
              <a:rPr lang="fr-FR" dirty="0" smtClean="0"/>
              <a:t> and </a:t>
            </a:r>
            <a:r>
              <a:rPr lang="fr-FR" dirty="0" err="1" smtClean="0"/>
              <a:t>Demonstration</a:t>
            </a:r>
            <a:endParaRPr lang="fr-FR" dirty="0"/>
          </a:p>
        </p:txBody>
      </p:sp>
    </p:spTree>
    <p:extLst>
      <p:ext uri="{BB962C8B-B14F-4D97-AF65-F5344CB8AC3E}">
        <p14:creationId xmlns="" xmlns:p14="http://schemas.microsoft.com/office/powerpoint/2010/main" val="82755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Pairing</a:t>
            </a:r>
            <a:endParaRPr lang="fr-FR" dirty="0"/>
          </a:p>
        </p:txBody>
      </p:sp>
      <p:sp>
        <p:nvSpPr>
          <p:cNvPr id="5" name="Espace réservé du contenu 4"/>
          <p:cNvSpPr>
            <a:spLocks noGrp="1"/>
          </p:cNvSpPr>
          <p:nvPr>
            <p:ph idx="1"/>
          </p:nvPr>
        </p:nvSpPr>
        <p:spPr/>
        <p:txBody>
          <a:bodyPr/>
          <a:lstStyle/>
          <a:p>
            <a:r>
              <a:rPr lang="fr-FR" dirty="0" smtClean="0"/>
              <a:t> </a:t>
            </a:r>
            <a:r>
              <a:rPr lang="fr-FR" dirty="0" err="1" smtClean="0"/>
              <a:t>Connect</a:t>
            </a:r>
            <a:r>
              <a:rPr lang="fr-FR" dirty="0" smtClean="0"/>
              <a:t> on the </a:t>
            </a:r>
            <a:r>
              <a:rPr lang="fr-FR" dirty="0" err="1" smtClean="0"/>
              <a:t>same</a:t>
            </a:r>
            <a:r>
              <a:rPr lang="fr-FR" dirty="0" smtClean="0"/>
              <a:t> Network </a:t>
            </a:r>
          </a:p>
          <a:p>
            <a:endParaRPr lang="fr-FR" dirty="0" smtClean="0"/>
          </a:p>
          <a:p>
            <a:endParaRPr lang="fr-FR" dirty="0"/>
          </a:p>
          <a:p>
            <a:r>
              <a:rPr lang="fr-FR" dirty="0" smtClean="0"/>
              <a:t> </a:t>
            </a:r>
            <a:r>
              <a:rPr lang="fr-FR" dirty="0" err="1" smtClean="0"/>
              <a:t>Download</a:t>
            </a:r>
            <a:r>
              <a:rPr lang="fr-FR" dirty="0" smtClean="0"/>
              <a:t> ROS </a:t>
            </a:r>
            <a:r>
              <a:rPr lang="fr-FR" dirty="0" err="1" smtClean="0"/>
              <a:t>Teleop</a:t>
            </a:r>
            <a:r>
              <a:rPr lang="fr-FR" dirty="0" smtClean="0"/>
              <a:t> (Hydro)</a:t>
            </a:r>
          </a:p>
          <a:p>
            <a:endParaRPr lang="fr-FR" dirty="0" smtClean="0"/>
          </a:p>
          <a:p>
            <a:pPr marL="0" indent="0">
              <a:buNone/>
            </a:pPr>
            <a:endParaRPr lang="fr-FR" dirty="0"/>
          </a:p>
          <a:p>
            <a:r>
              <a:rPr lang="fr-FR" dirty="0" err="1" smtClean="0"/>
              <a:t>Bringup</a:t>
            </a:r>
            <a:r>
              <a:rPr lang="fr-FR" dirty="0" smtClean="0"/>
              <a:t> </a:t>
            </a:r>
            <a:r>
              <a:rPr lang="fr-FR" dirty="0" err="1" smtClean="0"/>
              <a:t>with</a:t>
            </a:r>
            <a:r>
              <a:rPr lang="fr-FR" dirty="0" smtClean="0"/>
              <a:t> concert file </a:t>
            </a:r>
            <a:endParaRPr lang="fr-FR" dirty="0"/>
          </a:p>
        </p:txBody>
      </p:sp>
      <p:sp>
        <p:nvSpPr>
          <p:cNvPr id="2" name="Espace réservé du pied de page 1"/>
          <p:cNvSpPr>
            <a:spLocks noGrp="1"/>
          </p:cNvSpPr>
          <p:nvPr>
            <p:ph type="ftr" sz="quarter" idx="11"/>
          </p:nvPr>
        </p:nvSpPr>
        <p:spPr/>
        <p:txBody>
          <a:bodyPr/>
          <a:lstStyle/>
          <a:p>
            <a:r>
              <a:rPr lang="fr-FR" dirty="0" smtClean="0"/>
              <a:t>Motion control     Navigation &amp; </a:t>
            </a:r>
            <a:r>
              <a:rPr lang="fr-FR" dirty="0" err="1" smtClean="0"/>
              <a:t>Localization</a:t>
            </a:r>
            <a:r>
              <a:rPr lang="fr-FR" dirty="0" smtClean="0"/>
              <a:t>    </a:t>
            </a:r>
            <a:r>
              <a:rPr lang="fr-FR" dirty="0" smtClean="0">
                <a:solidFill>
                  <a:srgbClr val="FF0000"/>
                </a:solidFill>
              </a:rPr>
              <a:t>Android</a:t>
            </a:r>
            <a:endParaRPr lang="fr-FR" dirty="0">
              <a:solidFill>
                <a:srgbClr val="FF0000"/>
              </a:solidFill>
            </a:endParaRPr>
          </a:p>
        </p:txBody>
      </p:sp>
      <p:sp>
        <p:nvSpPr>
          <p:cNvPr id="3" name="Espace réservé du numéro de diapositive 2"/>
          <p:cNvSpPr>
            <a:spLocks noGrp="1"/>
          </p:cNvSpPr>
          <p:nvPr>
            <p:ph type="sldNum" sz="quarter" idx="12"/>
          </p:nvPr>
        </p:nvSpPr>
        <p:spPr/>
        <p:txBody>
          <a:bodyPr>
            <a:normAutofit fontScale="92500" lnSpcReduction="10000"/>
          </a:bodyPr>
          <a:lstStyle/>
          <a:p>
            <a:fld id="{B5DB7FC2-8201-461D-A208-F496F60082A1}" type="slidenum">
              <a:rPr lang="fr-FR" smtClean="0"/>
              <a:pPr/>
              <a:t>14</a:t>
            </a:fld>
            <a:endParaRPr lang="fr-FR"/>
          </a:p>
        </p:txBody>
      </p:sp>
      <p:pic>
        <p:nvPicPr>
          <p:cNvPr id="6" name="Imag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787826" y="2920657"/>
            <a:ext cx="3153137" cy="1083812"/>
          </a:xfrm>
          <a:prstGeom prst="rect">
            <a:avLst/>
          </a:prstGeom>
        </p:spPr>
      </p:pic>
      <p:pic>
        <p:nvPicPr>
          <p:cNvPr id="7" name="Imag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flipV="1">
            <a:off x="4921301" y="4652929"/>
            <a:ext cx="4937760" cy="1816135"/>
          </a:xfrm>
          <a:prstGeom prst="rect">
            <a:avLst/>
          </a:prstGeom>
        </p:spPr>
      </p:pic>
    </p:spTree>
    <p:extLst>
      <p:ext uri="{BB962C8B-B14F-4D97-AF65-F5344CB8AC3E}">
        <p14:creationId xmlns="" xmlns:p14="http://schemas.microsoft.com/office/powerpoint/2010/main" val="35265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Demonstration</a:t>
            </a:r>
            <a:endParaRPr lang="fr-FR" dirty="0"/>
          </a:p>
        </p:txBody>
      </p:sp>
      <p:sp>
        <p:nvSpPr>
          <p:cNvPr id="3" name="Espace réservé du contenu 2"/>
          <p:cNvSpPr>
            <a:spLocks noGrp="1"/>
          </p:cNvSpPr>
          <p:nvPr>
            <p:ph idx="1"/>
          </p:nvPr>
        </p:nvSpPr>
        <p:spPr>
          <a:xfrm>
            <a:off x="1135685" y="5560365"/>
            <a:ext cx="7735824" cy="413182"/>
          </a:xfrm>
        </p:spPr>
        <p:txBody>
          <a:bodyPr/>
          <a:lstStyle/>
          <a:p>
            <a:pPr algn="ctr"/>
            <a:r>
              <a:rPr lang="fr-FR" dirty="0"/>
              <a:t>https://www.youtube.com/watch?v=pBYmtod4o18</a:t>
            </a:r>
          </a:p>
        </p:txBody>
      </p:sp>
      <p:sp>
        <p:nvSpPr>
          <p:cNvPr id="4" name="Espace réservé du pied de page 3"/>
          <p:cNvSpPr>
            <a:spLocks noGrp="1"/>
          </p:cNvSpPr>
          <p:nvPr>
            <p:ph type="ftr" sz="quarter" idx="11"/>
          </p:nvPr>
        </p:nvSpPr>
        <p:spPr/>
        <p:txBody>
          <a:bodyPr/>
          <a:lstStyle/>
          <a:p>
            <a:r>
              <a:rPr lang="fr-FR" dirty="0" smtClean="0"/>
              <a:t>Motion control     Navigation &amp; </a:t>
            </a:r>
            <a:r>
              <a:rPr lang="fr-FR" dirty="0" err="1" smtClean="0"/>
              <a:t>Localization</a:t>
            </a:r>
            <a:r>
              <a:rPr lang="fr-FR" dirty="0" smtClean="0"/>
              <a:t>    </a:t>
            </a:r>
            <a:r>
              <a:rPr lang="fr-FR" dirty="0" smtClean="0">
                <a:solidFill>
                  <a:srgbClr val="FF0000"/>
                </a:solidFill>
              </a:rPr>
              <a:t>Android</a:t>
            </a:r>
            <a:endParaRPr lang="fr-FR" dirty="0">
              <a:solidFill>
                <a:srgbClr val="FF0000"/>
              </a:solidFill>
            </a:endParaRPr>
          </a:p>
        </p:txBody>
      </p:sp>
      <p:sp>
        <p:nvSpPr>
          <p:cNvPr id="5" name="Espace réservé du numéro de diapositive 4"/>
          <p:cNvSpPr>
            <a:spLocks noGrp="1"/>
          </p:cNvSpPr>
          <p:nvPr>
            <p:ph type="sldNum" sz="quarter" idx="12"/>
          </p:nvPr>
        </p:nvSpPr>
        <p:spPr/>
        <p:txBody>
          <a:bodyPr>
            <a:normAutofit fontScale="92500" lnSpcReduction="10000"/>
          </a:bodyPr>
          <a:lstStyle/>
          <a:p>
            <a:fld id="{B5DB7FC2-8201-461D-A208-F496F60082A1}" type="slidenum">
              <a:rPr lang="fr-FR" smtClean="0"/>
              <a:pPr/>
              <a:t>15</a:t>
            </a:fld>
            <a:endParaRPr lang="fr-FR"/>
          </a:p>
        </p:txBody>
      </p:sp>
      <p:pic>
        <p:nvPicPr>
          <p:cNvPr id="6" name="Imag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43694" y="2004199"/>
            <a:ext cx="5519813" cy="3449883"/>
          </a:xfrm>
          <a:prstGeom prst="rect">
            <a:avLst/>
          </a:prstGeom>
        </p:spPr>
      </p:pic>
    </p:spTree>
    <p:extLst>
      <p:ext uri="{BB962C8B-B14F-4D97-AF65-F5344CB8AC3E}">
        <p14:creationId xmlns="" xmlns:p14="http://schemas.microsoft.com/office/powerpoint/2010/main" val="3016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 Time </a:t>
            </a:r>
            <a:r>
              <a:rPr lang="fr-FR" dirty="0" err="1" smtClean="0"/>
              <a:t>spent</a:t>
            </a:r>
            <a:r>
              <a:rPr lang="fr-FR" dirty="0" smtClean="0"/>
              <a:t> on </a:t>
            </a:r>
            <a:r>
              <a:rPr lang="fr-FR" dirty="0" err="1" smtClean="0"/>
              <a:t>android</a:t>
            </a:r>
            <a:r>
              <a:rPr lang="fr-FR" dirty="0" smtClean="0"/>
              <a:t> code and home made concert file </a:t>
            </a:r>
            <a:endParaRPr lang="fr-FR" dirty="0"/>
          </a:p>
        </p:txBody>
      </p:sp>
      <p:sp>
        <p:nvSpPr>
          <p:cNvPr id="4" name="Espace réservé du pied de page 3"/>
          <p:cNvSpPr>
            <a:spLocks noGrp="1"/>
          </p:cNvSpPr>
          <p:nvPr>
            <p:ph type="ftr" sz="quarter" idx="11"/>
          </p:nvPr>
        </p:nvSpPr>
        <p:spPr/>
        <p:txBody>
          <a:bodyPr/>
          <a:lstStyle/>
          <a:p>
            <a:r>
              <a:rPr lang="fr-FR" smtClean="0"/>
              <a:t>Motion control     Navigation &amp; Localization    Android</a:t>
            </a:r>
            <a:endParaRPr lang="fr-FR"/>
          </a:p>
        </p:txBody>
      </p:sp>
      <p:sp>
        <p:nvSpPr>
          <p:cNvPr id="5" name="Espace réservé du numéro de diapositive 4"/>
          <p:cNvSpPr>
            <a:spLocks noGrp="1"/>
          </p:cNvSpPr>
          <p:nvPr>
            <p:ph type="sldNum" sz="quarter" idx="12"/>
          </p:nvPr>
        </p:nvSpPr>
        <p:spPr/>
        <p:txBody>
          <a:bodyPr>
            <a:normAutofit fontScale="92500" lnSpcReduction="10000"/>
          </a:bodyPr>
          <a:lstStyle/>
          <a:p>
            <a:fld id="{B5DB7FC2-8201-461D-A208-F496F60082A1}" type="slidenum">
              <a:rPr lang="fr-FR" smtClean="0"/>
              <a:pPr/>
              <a:t>16</a:t>
            </a:fld>
            <a:endParaRPr lang="fr-FR"/>
          </a:p>
        </p:txBody>
      </p:sp>
    </p:spTree>
    <p:extLst>
      <p:ext uri="{BB962C8B-B14F-4D97-AF65-F5344CB8AC3E}">
        <p14:creationId xmlns="" xmlns:p14="http://schemas.microsoft.com/office/powerpoint/2010/main" val="170905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Motion control     Navigation &amp; Localization    Android</a:t>
            </a:r>
            <a:endParaRPr lang="fr-FR"/>
          </a:p>
        </p:txBody>
      </p:sp>
      <p:sp>
        <p:nvSpPr>
          <p:cNvPr id="5" name="Espace réservé du numéro de diapositive 4"/>
          <p:cNvSpPr>
            <a:spLocks noGrp="1"/>
          </p:cNvSpPr>
          <p:nvPr>
            <p:ph type="sldNum" sz="quarter" idx="12"/>
          </p:nvPr>
        </p:nvSpPr>
        <p:spPr/>
        <p:txBody>
          <a:bodyPr>
            <a:normAutofit lnSpcReduction="10000"/>
          </a:bodyPr>
          <a:lstStyle/>
          <a:p>
            <a:fld id="{B5DB7FC2-8201-461D-A208-F496F60082A1}" type="slidenum">
              <a:rPr lang="fr-FR" smtClean="0"/>
              <a:pPr/>
              <a:t>2</a:t>
            </a:fld>
            <a:endParaRPr lang="fr-FR"/>
          </a:p>
        </p:txBody>
      </p:sp>
    </p:spTree>
    <p:extLst>
      <p:ext uri="{BB962C8B-B14F-4D97-AF65-F5344CB8AC3E}">
        <p14:creationId xmlns="" xmlns:p14="http://schemas.microsoft.com/office/powerpoint/2010/main" val="133851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Contents</a:t>
            </a:r>
            <a:endParaRPr lang="fr-FR" dirty="0"/>
          </a:p>
        </p:txBody>
      </p:sp>
      <p:sp>
        <p:nvSpPr>
          <p:cNvPr id="3" name="Espace réservé du contenu 2"/>
          <p:cNvSpPr>
            <a:spLocks noGrp="1"/>
          </p:cNvSpPr>
          <p:nvPr>
            <p:ph idx="1"/>
          </p:nvPr>
        </p:nvSpPr>
        <p:spPr>
          <a:xfrm>
            <a:off x="1135685" y="2732810"/>
            <a:ext cx="7735824" cy="3447328"/>
          </a:xfrm>
        </p:spPr>
        <p:txBody>
          <a:bodyPr>
            <a:normAutofit/>
          </a:bodyPr>
          <a:lstStyle/>
          <a:p>
            <a:r>
              <a:rPr lang="fr-FR" sz="3200" dirty="0" smtClean="0"/>
              <a:t> 1. Motion Control</a:t>
            </a:r>
          </a:p>
          <a:p>
            <a:r>
              <a:rPr lang="fr-FR" sz="3200" dirty="0"/>
              <a:t> </a:t>
            </a:r>
            <a:r>
              <a:rPr lang="fr-FR" sz="3200" dirty="0" smtClean="0"/>
              <a:t>2. Navigation &amp; </a:t>
            </a:r>
            <a:r>
              <a:rPr lang="fr-FR" sz="3200" dirty="0" err="1" smtClean="0"/>
              <a:t>Localization</a:t>
            </a:r>
            <a:endParaRPr lang="fr-FR" sz="3200" dirty="0" smtClean="0"/>
          </a:p>
          <a:p>
            <a:r>
              <a:rPr lang="fr-FR" sz="3200" dirty="0"/>
              <a:t> </a:t>
            </a:r>
            <a:r>
              <a:rPr lang="fr-FR" sz="3200" dirty="0" smtClean="0"/>
              <a:t>3. Android control </a:t>
            </a:r>
            <a:endParaRPr lang="fr-FR" sz="3200" dirty="0"/>
          </a:p>
        </p:txBody>
      </p:sp>
      <p:sp>
        <p:nvSpPr>
          <p:cNvPr id="4" name="Espace réservé du pied de page 3"/>
          <p:cNvSpPr>
            <a:spLocks noGrp="1"/>
          </p:cNvSpPr>
          <p:nvPr>
            <p:ph type="ftr" sz="quarter" idx="11"/>
          </p:nvPr>
        </p:nvSpPr>
        <p:spPr/>
        <p:txBody>
          <a:bodyPr/>
          <a:lstStyle/>
          <a:p>
            <a:r>
              <a:rPr lang="fr-FR" smtClean="0"/>
              <a:t>Motion control     Navigation &amp; Localization    Android</a:t>
            </a:r>
            <a:endParaRPr lang="fr-FR"/>
          </a:p>
        </p:txBody>
      </p:sp>
      <p:sp>
        <p:nvSpPr>
          <p:cNvPr id="5" name="Espace réservé du numéro de diapositive 4"/>
          <p:cNvSpPr>
            <a:spLocks noGrp="1"/>
          </p:cNvSpPr>
          <p:nvPr>
            <p:ph type="sldNum" sz="quarter" idx="12"/>
          </p:nvPr>
        </p:nvSpPr>
        <p:spPr/>
        <p:txBody>
          <a:bodyPr>
            <a:normAutofit lnSpcReduction="10000"/>
          </a:bodyPr>
          <a:lstStyle/>
          <a:p>
            <a:fld id="{B5DB7FC2-8201-461D-A208-F496F60082A1}" type="slidenum">
              <a:rPr lang="fr-FR" smtClean="0"/>
              <a:pPr/>
              <a:t>3</a:t>
            </a:fld>
            <a:endParaRPr lang="fr-FR"/>
          </a:p>
        </p:txBody>
      </p:sp>
    </p:spTree>
    <p:extLst>
      <p:ext uri="{BB962C8B-B14F-4D97-AF65-F5344CB8AC3E}">
        <p14:creationId xmlns="" xmlns:p14="http://schemas.microsoft.com/office/powerpoint/2010/main" val="25649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 y="279400"/>
            <a:ext cx="7406640" cy="749300"/>
          </a:xfrm>
        </p:spPr>
        <p:txBody>
          <a:bodyPr>
            <a:noAutofit/>
          </a:bodyPr>
          <a:lstStyle/>
          <a:p>
            <a:r>
              <a:rPr lang="fr-FR" sz="4800" dirty="0" err="1" smtClean="0"/>
              <a:t>Levels</a:t>
            </a:r>
            <a:r>
              <a:rPr lang="fr-FR" sz="4800" dirty="0" smtClean="0"/>
              <a:t> of Motion Control</a:t>
            </a:r>
            <a:endParaRPr lang="fr-FR" sz="4800" dirty="0"/>
          </a:p>
        </p:txBody>
      </p:sp>
      <p:pic>
        <p:nvPicPr>
          <p:cNvPr id="1026" name="Picture 2" descr="C:\Users\EpicFailure\Desktop\bsc2\Robotic Engineering 2 (ROS)\Report\images\motion_control.png"/>
          <p:cNvPicPr>
            <a:picLocks noChangeAspect="1" noChangeArrowheads="1"/>
          </p:cNvPicPr>
          <p:nvPr/>
        </p:nvPicPr>
        <p:blipFill>
          <a:blip r:embed="rId2"/>
          <a:srcRect/>
          <a:stretch>
            <a:fillRect/>
          </a:stretch>
        </p:blipFill>
        <p:spPr bwMode="auto">
          <a:xfrm>
            <a:off x="8013700" y="546100"/>
            <a:ext cx="1841500" cy="5956300"/>
          </a:xfrm>
          <a:prstGeom prst="rect">
            <a:avLst/>
          </a:prstGeom>
          <a:noFill/>
        </p:spPr>
      </p:pic>
      <p:sp>
        <p:nvSpPr>
          <p:cNvPr id="4" name="Rectangle 3"/>
          <p:cNvSpPr/>
          <p:nvPr/>
        </p:nvSpPr>
        <p:spPr>
          <a:xfrm>
            <a:off x="800100" y="1446936"/>
            <a:ext cx="7073900" cy="3539430"/>
          </a:xfrm>
          <a:prstGeom prst="rect">
            <a:avLst/>
          </a:prstGeom>
        </p:spPr>
        <p:txBody>
          <a:bodyPr wrap="square">
            <a:spAutoFit/>
          </a:bodyPr>
          <a:lstStyle/>
          <a:p>
            <a:r>
              <a:rPr lang="en-US" sz="2800" dirty="0" smtClean="0"/>
              <a:t>1. Motors, Wheels and Encoders</a:t>
            </a:r>
          </a:p>
          <a:p>
            <a:r>
              <a:rPr lang="en-US" sz="2800" dirty="0" smtClean="0"/>
              <a:t>2. Motor Controllers and Drivers</a:t>
            </a:r>
          </a:p>
          <a:p>
            <a:r>
              <a:rPr lang="en-US" sz="2800" dirty="0" smtClean="0"/>
              <a:t>3. The ROS Base Controller</a:t>
            </a:r>
          </a:p>
          <a:p>
            <a:r>
              <a:rPr lang="en-US" sz="2800" dirty="0" smtClean="0"/>
              <a:t>4. Frame-Base Motion using the move base ROS Package</a:t>
            </a:r>
          </a:p>
          <a:p>
            <a:r>
              <a:rPr lang="en-US" sz="2800" dirty="0" smtClean="0"/>
              <a:t>5. SLAM using the </a:t>
            </a:r>
            <a:r>
              <a:rPr lang="en-US" sz="2800" dirty="0" err="1" smtClean="0"/>
              <a:t>gmapping</a:t>
            </a:r>
            <a:r>
              <a:rPr lang="en-US" sz="2800" dirty="0" smtClean="0"/>
              <a:t> and </a:t>
            </a:r>
            <a:r>
              <a:rPr lang="en-US" sz="2800" dirty="0" err="1" smtClean="0"/>
              <a:t>amcl</a:t>
            </a:r>
            <a:r>
              <a:rPr lang="en-US" sz="2800" dirty="0" smtClean="0"/>
              <a:t> ROS Packages</a:t>
            </a:r>
          </a:p>
          <a:p>
            <a:r>
              <a:rPr lang="en-US" sz="2800" dirty="0" smtClean="0"/>
              <a:t>6. Semantic Goals</a:t>
            </a:r>
            <a:endParaRPr lang="en-US" sz="2800" dirty="0"/>
          </a:p>
        </p:txBody>
      </p:sp>
    </p:spTree>
    <p:extLst>
      <p:ext uri="{BB962C8B-B14F-4D97-AF65-F5344CB8AC3E}">
        <p14:creationId xmlns="" xmlns:p14="http://schemas.microsoft.com/office/powerpoint/2010/main" val="82755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 y="279400"/>
            <a:ext cx="7406640" cy="749300"/>
          </a:xfrm>
        </p:spPr>
        <p:txBody>
          <a:bodyPr>
            <a:noAutofit/>
          </a:bodyPr>
          <a:lstStyle/>
          <a:p>
            <a:r>
              <a:rPr lang="en-US" sz="3600" b="1" dirty="0" smtClean="0"/>
              <a:t>Twisting and Turning with ROS</a:t>
            </a:r>
            <a:endParaRPr lang="fr-FR" sz="3600" dirty="0"/>
          </a:p>
        </p:txBody>
      </p:sp>
      <p:sp>
        <p:nvSpPr>
          <p:cNvPr id="5" name="Rectangle 4"/>
          <p:cNvSpPr/>
          <p:nvPr/>
        </p:nvSpPr>
        <p:spPr>
          <a:xfrm>
            <a:off x="582931" y="995743"/>
            <a:ext cx="8069581" cy="3108543"/>
          </a:xfrm>
          <a:prstGeom prst="rect">
            <a:avLst/>
          </a:prstGeom>
        </p:spPr>
        <p:txBody>
          <a:bodyPr wrap="square">
            <a:spAutoFit/>
          </a:bodyPr>
          <a:lstStyle/>
          <a:p>
            <a:r>
              <a:rPr lang="en-US" sz="1400" dirty="0" smtClean="0"/>
              <a:t>ROS uses the Twist message type (see details below) for publishing motion commands to be used by the base controller. The base controller node subscribes to the </a:t>
            </a:r>
            <a:r>
              <a:rPr lang="en-US" sz="1400" b="1" dirty="0" smtClean="0"/>
              <a:t>/</a:t>
            </a:r>
            <a:r>
              <a:rPr lang="en-US" sz="1400" b="1" dirty="0" err="1" smtClean="0"/>
              <a:t>cmd_vel</a:t>
            </a:r>
            <a:r>
              <a:rPr lang="en-US" sz="1400" b="1" dirty="0" smtClean="0"/>
              <a:t> </a:t>
            </a:r>
            <a:r>
              <a:rPr lang="en-US" sz="1400" dirty="0" smtClean="0"/>
              <a:t>topic and translates Twist messages into motor signals that actually turn the wheels.</a:t>
            </a:r>
          </a:p>
          <a:p>
            <a:endParaRPr lang="en-US" sz="1400" dirty="0" smtClean="0"/>
          </a:p>
          <a:p>
            <a:r>
              <a:rPr lang="en-US" sz="1400" dirty="0" smtClean="0"/>
              <a:t>$</a:t>
            </a:r>
            <a:r>
              <a:rPr lang="en-US" sz="1400" b="1" dirty="0" err="1" smtClean="0"/>
              <a:t>rosmsg</a:t>
            </a:r>
            <a:r>
              <a:rPr lang="en-US" sz="1400" b="1" dirty="0" smtClean="0"/>
              <a:t> show </a:t>
            </a:r>
            <a:r>
              <a:rPr lang="en-US" sz="1400" b="1" dirty="0" err="1" smtClean="0"/>
              <a:t>geometry_msgs</a:t>
            </a:r>
            <a:r>
              <a:rPr lang="en-US" sz="1400" b="1" dirty="0" smtClean="0"/>
              <a:t>/Twist</a:t>
            </a:r>
          </a:p>
          <a:p>
            <a:endParaRPr lang="en-US" sz="1400" dirty="0" smtClean="0"/>
          </a:p>
          <a:p>
            <a:r>
              <a:rPr lang="en-US" sz="1400" dirty="0" err="1" smtClean="0"/>
              <a:t>geometry_msgs</a:t>
            </a:r>
            <a:r>
              <a:rPr lang="en-US" sz="1400" dirty="0" smtClean="0"/>
              <a:t>/Vector3 linear </a:t>
            </a:r>
          </a:p>
          <a:p>
            <a:r>
              <a:rPr lang="en-US" sz="1400" dirty="0" smtClean="0"/>
              <a:t>float64 x </a:t>
            </a:r>
          </a:p>
          <a:p>
            <a:r>
              <a:rPr lang="en-US" sz="1400" dirty="0" smtClean="0"/>
              <a:t>float64 y </a:t>
            </a:r>
          </a:p>
          <a:p>
            <a:r>
              <a:rPr lang="en-US" sz="1400" dirty="0" smtClean="0"/>
              <a:t>float64 z </a:t>
            </a:r>
          </a:p>
          <a:p>
            <a:r>
              <a:rPr lang="en-US" sz="1400" dirty="0" err="1" smtClean="0"/>
              <a:t>geometry_msgs</a:t>
            </a:r>
            <a:r>
              <a:rPr lang="en-US" sz="1400" dirty="0" smtClean="0"/>
              <a:t>/Vector3 angular </a:t>
            </a:r>
          </a:p>
          <a:p>
            <a:r>
              <a:rPr lang="en-US" sz="1400" dirty="0" smtClean="0"/>
              <a:t>float64 x </a:t>
            </a:r>
          </a:p>
          <a:p>
            <a:r>
              <a:rPr lang="en-US" sz="1400" dirty="0" smtClean="0"/>
              <a:t>float64 y </a:t>
            </a:r>
          </a:p>
          <a:p>
            <a:r>
              <a:rPr lang="en-US" sz="1400" dirty="0" smtClean="0"/>
              <a:t>float64 z </a:t>
            </a:r>
            <a:endParaRPr lang="en-US" sz="1400" dirty="0"/>
          </a:p>
        </p:txBody>
      </p:sp>
      <p:sp>
        <p:nvSpPr>
          <p:cNvPr id="6" name="Rectangle 5"/>
          <p:cNvSpPr/>
          <p:nvPr/>
        </p:nvSpPr>
        <p:spPr>
          <a:xfrm>
            <a:off x="628650" y="4478638"/>
            <a:ext cx="5337810" cy="646331"/>
          </a:xfrm>
          <a:prstGeom prst="rect">
            <a:avLst/>
          </a:prstGeom>
        </p:spPr>
        <p:txBody>
          <a:bodyPr wrap="square">
            <a:spAutoFit/>
          </a:bodyPr>
          <a:lstStyle/>
          <a:p>
            <a:r>
              <a:rPr lang="en-US" dirty="0" smtClean="0"/>
              <a:t>$</a:t>
            </a:r>
            <a:r>
              <a:rPr lang="en-US" dirty="0" err="1" smtClean="0"/>
              <a:t>rostopic</a:t>
            </a:r>
            <a:r>
              <a:rPr lang="en-US" dirty="0" smtClean="0"/>
              <a:t> pub -r 10 /</a:t>
            </a:r>
            <a:r>
              <a:rPr lang="en-US" dirty="0" err="1" smtClean="0"/>
              <a:t>cmd_vel</a:t>
            </a:r>
            <a:r>
              <a:rPr lang="en-US" dirty="0" smtClean="0"/>
              <a:t> </a:t>
            </a:r>
            <a:r>
              <a:rPr lang="en-US" dirty="0" err="1" smtClean="0"/>
              <a:t>geometry_msgs</a:t>
            </a:r>
            <a:r>
              <a:rPr lang="en-US" dirty="0" smtClean="0"/>
              <a:t>/Twist ’{linear: {x: 0.15, y: 0, z: 0}, </a:t>
            </a:r>
            <a:r>
              <a:rPr lang="es-ES" dirty="0" smtClean="0"/>
              <a:t>angular: {x: 0, y: 0, z: -0.4}}’</a:t>
            </a:r>
            <a:endParaRPr lang="en-US" dirty="0"/>
          </a:p>
        </p:txBody>
      </p:sp>
      <p:pic>
        <p:nvPicPr>
          <p:cNvPr id="2050" name="Picture 2" descr="C:\Users\EpicFailure\Desktop\bsc2\Robotic Engineering 2 (ROS)\Report\Presentation\twist.png"/>
          <p:cNvPicPr>
            <a:picLocks noChangeAspect="1" noChangeArrowheads="1"/>
          </p:cNvPicPr>
          <p:nvPr/>
        </p:nvPicPr>
        <p:blipFill>
          <a:blip r:embed="rId2"/>
          <a:srcRect/>
          <a:stretch>
            <a:fillRect/>
          </a:stretch>
        </p:blipFill>
        <p:spPr bwMode="auto">
          <a:xfrm>
            <a:off x="6332224" y="1755775"/>
            <a:ext cx="4251960" cy="3524250"/>
          </a:xfrm>
          <a:prstGeom prst="rect">
            <a:avLst/>
          </a:prstGeom>
          <a:noFill/>
        </p:spPr>
      </p:pic>
    </p:spTree>
    <p:extLst>
      <p:ext uri="{BB962C8B-B14F-4D97-AF65-F5344CB8AC3E}">
        <p14:creationId xmlns="" xmlns:p14="http://schemas.microsoft.com/office/powerpoint/2010/main" val="82755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 y="279400"/>
            <a:ext cx="7886700" cy="749300"/>
          </a:xfrm>
        </p:spPr>
        <p:txBody>
          <a:bodyPr>
            <a:noAutofit/>
          </a:bodyPr>
          <a:lstStyle/>
          <a:p>
            <a:r>
              <a:rPr lang="en-US" sz="3600" dirty="0" smtClean="0"/>
              <a:t>Goal 1 : Basic Motion of Mobile Base</a:t>
            </a:r>
            <a:endParaRPr lang="fr-FR" sz="3600" dirty="0"/>
          </a:p>
        </p:txBody>
      </p:sp>
      <p:sp>
        <p:nvSpPr>
          <p:cNvPr id="5" name="Rectangle 4"/>
          <p:cNvSpPr/>
          <p:nvPr/>
        </p:nvSpPr>
        <p:spPr>
          <a:xfrm>
            <a:off x="582932" y="995740"/>
            <a:ext cx="5463541" cy="5016758"/>
          </a:xfrm>
          <a:prstGeom prst="rect">
            <a:avLst/>
          </a:prstGeom>
        </p:spPr>
        <p:txBody>
          <a:bodyPr wrap="square">
            <a:spAutoFit/>
          </a:bodyPr>
          <a:lstStyle/>
          <a:p>
            <a:r>
              <a:rPr lang="en-US" b="1" u="sng" dirty="0" smtClean="0"/>
              <a:t>Algorithm 1: Time and Speed based out and back (</a:t>
            </a:r>
            <a:endParaRPr lang="en-US" dirty="0" smtClean="0"/>
          </a:p>
          <a:p>
            <a:r>
              <a:rPr lang="en-US" dirty="0" smtClean="0"/>
              <a:t>$</a:t>
            </a:r>
            <a:r>
              <a:rPr lang="en-US" dirty="0" err="1" smtClean="0"/>
              <a:t>rosrun</a:t>
            </a:r>
            <a:r>
              <a:rPr lang="en-US" dirty="0" smtClean="0"/>
              <a:t> rbx1_nav timed_out_and_back.py)</a:t>
            </a:r>
          </a:p>
          <a:p>
            <a:endParaRPr lang="en-US" b="1" u="sng" dirty="0" smtClean="0"/>
          </a:p>
          <a:p>
            <a:r>
              <a:rPr lang="en-US" sz="1400" dirty="0" smtClean="0"/>
              <a:t>rate = 50</a:t>
            </a:r>
          </a:p>
          <a:p>
            <a:r>
              <a:rPr lang="en-US" sz="1400" dirty="0" err="1" smtClean="0"/>
              <a:t>goal_distance</a:t>
            </a:r>
            <a:r>
              <a:rPr lang="en-US" sz="1400" dirty="0" smtClean="0"/>
              <a:t> = 1.0 m</a:t>
            </a:r>
          </a:p>
          <a:p>
            <a:r>
              <a:rPr lang="en-US" sz="1400" dirty="0" err="1" smtClean="0"/>
              <a:t>linear_speed</a:t>
            </a:r>
            <a:r>
              <a:rPr lang="en-US" sz="1400" dirty="0" smtClean="0"/>
              <a:t> = 0.2m/s</a:t>
            </a:r>
          </a:p>
          <a:p>
            <a:r>
              <a:rPr lang="en-US" sz="1400" dirty="0" err="1" smtClean="0"/>
              <a:t>linear_duration</a:t>
            </a:r>
            <a:r>
              <a:rPr lang="en-US" sz="1400" dirty="0" smtClean="0"/>
              <a:t> = </a:t>
            </a:r>
            <a:r>
              <a:rPr lang="en-US" sz="1400" dirty="0" err="1" smtClean="0"/>
              <a:t>goal_distance</a:t>
            </a:r>
            <a:r>
              <a:rPr lang="en-US" sz="1400" dirty="0" smtClean="0"/>
              <a:t> / </a:t>
            </a:r>
            <a:r>
              <a:rPr lang="en-US" sz="1400" dirty="0" err="1" smtClean="0"/>
              <a:t>linear_speed</a:t>
            </a:r>
            <a:r>
              <a:rPr lang="en-US" sz="1400" dirty="0" smtClean="0"/>
              <a:t>;</a:t>
            </a:r>
          </a:p>
          <a:p>
            <a:endParaRPr lang="en-US" sz="1400" dirty="0" smtClean="0"/>
          </a:p>
          <a:p>
            <a:r>
              <a:rPr lang="en-US" sz="1400" dirty="0" err="1" smtClean="0"/>
              <a:t>angular_speed</a:t>
            </a:r>
            <a:r>
              <a:rPr lang="en-US" sz="1400" dirty="0" smtClean="0"/>
              <a:t> = 1.0</a:t>
            </a:r>
          </a:p>
          <a:p>
            <a:r>
              <a:rPr lang="en-US" sz="1400" dirty="0" err="1" smtClean="0"/>
              <a:t>goal_angle</a:t>
            </a:r>
            <a:r>
              <a:rPr lang="en-US" sz="1400" dirty="0" smtClean="0"/>
              <a:t> = pi</a:t>
            </a:r>
          </a:p>
          <a:p>
            <a:r>
              <a:rPr lang="en-US" sz="1400" dirty="0" err="1" smtClean="0"/>
              <a:t>angular_duration</a:t>
            </a:r>
            <a:r>
              <a:rPr lang="en-US" sz="1400" dirty="0" smtClean="0"/>
              <a:t> = </a:t>
            </a:r>
            <a:r>
              <a:rPr lang="en-US" sz="1400" dirty="0" err="1" smtClean="0"/>
              <a:t>goal_angle</a:t>
            </a:r>
            <a:r>
              <a:rPr lang="en-US" sz="1400" dirty="0" smtClean="0"/>
              <a:t> / </a:t>
            </a:r>
            <a:r>
              <a:rPr lang="en-US" sz="1400" dirty="0" err="1" smtClean="0"/>
              <a:t>angular_speed</a:t>
            </a:r>
            <a:r>
              <a:rPr lang="en-US" sz="1400" dirty="0" smtClean="0"/>
              <a:t>;</a:t>
            </a:r>
          </a:p>
          <a:p>
            <a:endParaRPr lang="en-US" sz="1400" dirty="0" smtClean="0"/>
          </a:p>
          <a:p>
            <a:r>
              <a:rPr lang="en-US" sz="1400" dirty="0" smtClean="0"/>
              <a:t>A: Repeat step 1 to 6 twice</a:t>
            </a:r>
          </a:p>
          <a:p>
            <a:r>
              <a:rPr lang="en-US" sz="1400" dirty="0" smtClean="0"/>
              <a:t>	1. ticks = </a:t>
            </a:r>
            <a:r>
              <a:rPr lang="en-US" sz="1400" dirty="0" err="1" smtClean="0"/>
              <a:t>linear_duration</a:t>
            </a:r>
            <a:r>
              <a:rPr lang="en-US" sz="1400" dirty="0" smtClean="0"/>
              <a:t> / rate</a:t>
            </a:r>
          </a:p>
          <a:p>
            <a:r>
              <a:rPr lang="en-US" sz="1400" dirty="0" smtClean="0"/>
              <a:t>	2. while(t &lt; ticks)</a:t>
            </a:r>
          </a:p>
          <a:p>
            <a:r>
              <a:rPr lang="en-US" sz="1400" dirty="0" smtClean="0"/>
              <a:t>		robot will walk 1 meter straight</a:t>
            </a:r>
          </a:p>
          <a:p>
            <a:r>
              <a:rPr lang="en-US" sz="1400" dirty="0" smtClean="0"/>
              <a:t>	3. robot will sleep 1 cycle</a:t>
            </a:r>
          </a:p>
          <a:p>
            <a:r>
              <a:rPr lang="en-US" sz="1400" dirty="0" smtClean="0"/>
              <a:t>	4. ticks = </a:t>
            </a:r>
            <a:r>
              <a:rPr lang="en-US" sz="1400" dirty="0" err="1" smtClean="0"/>
              <a:t>goal_angle</a:t>
            </a:r>
            <a:r>
              <a:rPr lang="en-US" sz="1400" dirty="0" smtClean="0"/>
              <a:t> * rate</a:t>
            </a:r>
          </a:p>
          <a:p>
            <a:r>
              <a:rPr lang="en-US" sz="1400" dirty="0" smtClean="0"/>
              <a:t>	5. while(t&lt;ticks)</a:t>
            </a:r>
          </a:p>
          <a:p>
            <a:r>
              <a:rPr lang="en-US" sz="1400" dirty="0" smtClean="0"/>
              <a:t>		robot rotates 180*</a:t>
            </a:r>
          </a:p>
          <a:p>
            <a:r>
              <a:rPr lang="en-US" sz="1400" dirty="0" smtClean="0"/>
              <a:t>	6. robot will sleep 1 cycle</a:t>
            </a:r>
          </a:p>
          <a:p>
            <a:r>
              <a:rPr lang="en-US" sz="1400" dirty="0" smtClean="0"/>
              <a:t>B: Program Terminates</a:t>
            </a:r>
            <a:endParaRPr lang="en-US" sz="1400" dirty="0"/>
          </a:p>
        </p:txBody>
      </p:sp>
      <p:pic>
        <p:nvPicPr>
          <p:cNvPr id="5123" name="Picture 3" descr="C:\Users\EpicFailure\Desktop\bsc2\Robotic Engineering 2 (ROS)\Report\Presentation\timed_out_and_back.png"/>
          <p:cNvPicPr>
            <a:picLocks noChangeAspect="1" noChangeArrowheads="1"/>
          </p:cNvPicPr>
          <p:nvPr/>
        </p:nvPicPr>
        <p:blipFill>
          <a:blip r:embed="rId2"/>
          <a:srcRect/>
          <a:stretch>
            <a:fillRect/>
          </a:stretch>
        </p:blipFill>
        <p:spPr bwMode="auto">
          <a:xfrm>
            <a:off x="5580698" y="1876425"/>
            <a:ext cx="4786312" cy="4066600"/>
          </a:xfrm>
          <a:prstGeom prst="rect">
            <a:avLst/>
          </a:prstGeom>
          <a:noFill/>
        </p:spPr>
      </p:pic>
    </p:spTree>
    <p:extLst>
      <p:ext uri="{BB962C8B-B14F-4D97-AF65-F5344CB8AC3E}">
        <p14:creationId xmlns="" xmlns:p14="http://schemas.microsoft.com/office/powerpoint/2010/main" val="82755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 y="279400"/>
            <a:ext cx="7823200" cy="749300"/>
          </a:xfrm>
        </p:spPr>
        <p:txBody>
          <a:bodyPr>
            <a:noAutofit/>
          </a:bodyPr>
          <a:lstStyle/>
          <a:p>
            <a:r>
              <a:rPr lang="en-US" sz="3200" dirty="0" smtClean="0"/>
              <a:t>Goal 2 : Advanced Motion of Mobile Base</a:t>
            </a:r>
            <a:endParaRPr lang="fr-FR" sz="3200" dirty="0"/>
          </a:p>
        </p:txBody>
      </p:sp>
      <p:sp>
        <p:nvSpPr>
          <p:cNvPr id="5" name="Rectangle 4"/>
          <p:cNvSpPr/>
          <p:nvPr/>
        </p:nvSpPr>
        <p:spPr>
          <a:xfrm>
            <a:off x="582932" y="995742"/>
            <a:ext cx="5463541" cy="5109091"/>
          </a:xfrm>
          <a:prstGeom prst="rect">
            <a:avLst/>
          </a:prstGeom>
        </p:spPr>
        <p:txBody>
          <a:bodyPr wrap="square">
            <a:spAutoFit/>
          </a:bodyPr>
          <a:lstStyle/>
          <a:p>
            <a:r>
              <a:rPr lang="en-US" sz="1400" b="1" u="sng" dirty="0" smtClean="0"/>
              <a:t>Algorithm 2: ODOMETRY based out and back (</a:t>
            </a:r>
            <a:r>
              <a:rPr lang="en-US" sz="1400" dirty="0" smtClean="0"/>
              <a:t>odom_out_and_back.py)</a:t>
            </a:r>
            <a:endParaRPr lang="en-US" sz="1400" b="1" u="sng" dirty="0" smtClean="0"/>
          </a:p>
          <a:p>
            <a:r>
              <a:rPr lang="en-US" sz="1200" dirty="0" smtClean="0"/>
              <a:t>rate = 50</a:t>
            </a:r>
          </a:p>
          <a:p>
            <a:r>
              <a:rPr lang="en-US" sz="1200" dirty="0" err="1" smtClean="0"/>
              <a:t>goal_distance</a:t>
            </a:r>
            <a:r>
              <a:rPr lang="en-US" sz="1200" dirty="0" smtClean="0"/>
              <a:t> = 1.0 m</a:t>
            </a:r>
          </a:p>
          <a:p>
            <a:r>
              <a:rPr lang="en-US" sz="1200" dirty="0" err="1" smtClean="0"/>
              <a:t>linear_speed</a:t>
            </a:r>
            <a:r>
              <a:rPr lang="en-US" sz="1200" dirty="0" smtClean="0"/>
              <a:t> = 0.2m/s</a:t>
            </a:r>
          </a:p>
          <a:p>
            <a:r>
              <a:rPr lang="en-US" sz="1200" dirty="0" err="1" smtClean="0"/>
              <a:t>linear_duration</a:t>
            </a:r>
            <a:r>
              <a:rPr lang="en-US" sz="1200" dirty="0" smtClean="0"/>
              <a:t> = </a:t>
            </a:r>
            <a:r>
              <a:rPr lang="en-US" sz="1200" dirty="0" err="1" smtClean="0"/>
              <a:t>goal_distance</a:t>
            </a:r>
            <a:r>
              <a:rPr lang="en-US" sz="1200" dirty="0" smtClean="0"/>
              <a:t> / </a:t>
            </a:r>
            <a:r>
              <a:rPr lang="en-US" sz="1200" dirty="0" err="1" smtClean="0"/>
              <a:t>linear_speed</a:t>
            </a:r>
            <a:r>
              <a:rPr lang="en-US" sz="1200" dirty="0" smtClean="0"/>
              <a:t>;</a:t>
            </a:r>
          </a:p>
          <a:p>
            <a:r>
              <a:rPr lang="en-US" sz="1200" dirty="0" err="1" smtClean="0"/>
              <a:t>angular_speed</a:t>
            </a:r>
            <a:r>
              <a:rPr lang="en-US" sz="1200" dirty="0" smtClean="0"/>
              <a:t> = 1.0</a:t>
            </a:r>
          </a:p>
          <a:p>
            <a:r>
              <a:rPr lang="en-US" sz="1200" dirty="0" err="1" smtClean="0"/>
              <a:t>goal_angle</a:t>
            </a:r>
            <a:r>
              <a:rPr lang="en-US" sz="1200" dirty="0" smtClean="0"/>
              <a:t> = pi</a:t>
            </a:r>
          </a:p>
          <a:p>
            <a:r>
              <a:rPr lang="en-US" sz="1200" dirty="0" err="1" smtClean="0"/>
              <a:t>angular_duration</a:t>
            </a:r>
            <a:r>
              <a:rPr lang="en-US" sz="1200" dirty="0" smtClean="0"/>
              <a:t> = </a:t>
            </a:r>
            <a:r>
              <a:rPr lang="en-US" sz="1200" dirty="0" err="1" smtClean="0"/>
              <a:t>goal_angle</a:t>
            </a:r>
            <a:r>
              <a:rPr lang="en-US" sz="1200" dirty="0" smtClean="0"/>
              <a:t> / </a:t>
            </a:r>
            <a:r>
              <a:rPr lang="en-US" sz="1200" dirty="0" err="1" smtClean="0"/>
              <a:t>angular_speed</a:t>
            </a:r>
            <a:r>
              <a:rPr lang="en-US" sz="1200" dirty="0" smtClean="0"/>
              <a:t>;</a:t>
            </a:r>
          </a:p>
          <a:p>
            <a:r>
              <a:rPr lang="en-US" sz="1200" dirty="0" smtClean="0"/>
              <a:t>A: Repeat step 1 to 6 twice</a:t>
            </a:r>
          </a:p>
          <a:p>
            <a:r>
              <a:rPr lang="en-US" sz="1200" dirty="0" smtClean="0"/>
              <a:t>	1. get initial position</a:t>
            </a:r>
          </a:p>
          <a:p>
            <a:r>
              <a:rPr lang="en-US" sz="1200" dirty="0" smtClean="0"/>
              <a:t>	2. while distance &lt; </a:t>
            </a:r>
            <a:r>
              <a:rPr lang="en-US" sz="1200" dirty="0" err="1" smtClean="0"/>
              <a:t>goal_distance</a:t>
            </a:r>
            <a:endParaRPr lang="en-US" sz="1200" dirty="0" smtClean="0"/>
          </a:p>
          <a:p>
            <a:r>
              <a:rPr lang="en-US" sz="1200" dirty="0" smtClean="0"/>
              <a:t>	robot will go at a speed set by </a:t>
            </a:r>
            <a:r>
              <a:rPr lang="en-US" sz="1200" dirty="0" err="1" smtClean="0"/>
              <a:t>linear_speed</a:t>
            </a:r>
            <a:endParaRPr lang="en-US" sz="1200" dirty="0" smtClean="0"/>
          </a:p>
          <a:p>
            <a:r>
              <a:rPr lang="en-US" sz="1200" dirty="0" smtClean="0"/>
              <a:t>	sleep 1 cycle</a:t>
            </a:r>
          </a:p>
          <a:p>
            <a:r>
              <a:rPr lang="en-US" sz="1200" dirty="0" smtClean="0"/>
              <a:t>	get new linear position from ODOMETRY</a:t>
            </a:r>
          </a:p>
          <a:p>
            <a:r>
              <a:rPr lang="en-US" sz="1200" dirty="0" smtClean="0"/>
              <a:t>	calculate new distance from new position and old position</a:t>
            </a:r>
          </a:p>
          <a:p>
            <a:r>
              <a:rPr lang="en-US" sz="1200" dirty="0" smtClean="0"/>
              <a:t>	3. stop the robot</a:t>
            </a:r>
          </a:p>
          <a:p>
            <a:r>
              <a:rPr lang="en-US" sz="1200" dirty="0" smtClean="0"/>
              <a:t>	Set </a:t>
            </a:r>
            <a:r>
              <a:rPr lang="en-US" sz="1200" dirty="0" err="1" smtClean="0"/>
              <a:t>last_angle</a:t>
            </a:r>
            <a:r>
              <a:rPr lang="en-US" sz="1200" dirty="0" smtClean="0"/>
              <a:t> = rotation</a:t>
            </a:r>
          </a:p>
          <a:p>
            <a:r>
              <a:rPr lang="en-US" sz="1200" dirty="0" smtClean="0"/>
              <a:t>	</a:t>
            </a:r>
            <a:r>
              <a:rPr lang="en-US" sz="1200" dirty="0" err="1" smtClean="0"/>
              <a:t>turn_angle</a:t>
            </a:r>
            <a:r>
              <a:rPr lang="en-US" sz="1200" dirty="0" smtClean="0"/>
              <a:t> = 0</a:t>
            </a:r>
          </a:p>
          <a:p>
            <a:r>
              <a:rPr lang="en-US" sz="1200" dirty="0" smtClean="0"/>
              <a:t>	4. while (</a:t>
            </a:r>
            <a:r>
              <a:rPr lang="en-US" sz="1200" dirty="0" err="1" smtClean="0"/>
              <a:t>turn_angle</a:t>
            </a:r>
            <a:r>
              <a:rPr lang="en-US" sz="1200" dirty="0" smtClean="0"/>
              <a:t> &lt; </a:t>
            </a:r>
            <a:r>
              <a:rPr lang="en-US" sz="1200" dirty="0" err="1" smtClean="0"/>
              <a:t>goal_angle</a:t>
            </a:r>
            <a:r>
              <a:rPr lang="en-US" sz="1200" dirty="0" smtClean="0"/>
              <a:t>)</a:t>
            </a:r>
          </a:p>
          <a:p>
            <a:r>
              <a:rPr lang="en-US" sz="1200" dirty="0" smtClean="0"/>
              <a:t>	start rotating</a:t>
            </a:r>
          </a:p>
          <a:p>
            <a:r>
              <a:rPr lang="en-US" sz="1200" dirty="0" smtClean="0"/>
              <a:t>	sleep 1 cycle</a:t>
            </a:r>
          </a:p>
          <a:p>
            <a:r>
              <a:rPr lang="en-US" sz="1200" dirty="0" smtClean="0"/>
              <a:t>	get new rotation position from ODOMETRY</a:t>
            </a:r>
          </a:p>
          <a:p>
            <a:r>
              <a:rPr lang="en-US" sz="1200" dirty="0" smtClean="0"/>
              <a:t>	</a:t>
            </a:r>
            <a:r>
              <a:rPr lang="en-US" sz="1200" dirty="0" err="1" smtClean="0"/>
              <a:t>delta_angle</a:t>
            </a:r>
            <a:r>
              <a:rPr lang="en-US" sz="1200" dirty="0" smtClean="0"/>
              <a:t> = (rotation - </a:t>
            </a:r>
            <a:r>
              <a:rPr lang="en-US" sz="1200" dirty="0" err="1" smtClean="0"/>
              <a:t>last_angle</a:t>
            </a:r>
            <a:r>
              <a:rPr lang="en-US" sz="1200" dirty="0" smtClean="0"/>
              <a:t>)</a:t>
            </a:r>
          </a:p>
          <a:p>
            <a:r>
              <a:rPr lang="en-US" sz="1200" dirty="0" smtClean="0"/>
              <a:t>	</a:t>
            </a:r>
            <a:r>
              <a:rPr lang="en-US" sz="1200" dirty="0" err="1" smtClean="0"/>
              <a:t>turn_angle</a:t>
            </a:r>
            <a:r>
              <a:rPr lang="en-US" sz="1200" dirty="0" smtClean="0"/>
              <a:t> += </a:t>
            </a:r>
            <a:r>
              <a:rPr lang="en-US" sz="1200" dirty="0" err="1" smtClean="0"/>
              <a:t>delta_angle</a:t>
            </a:r>
            <a:endParaRPr lang="en-US" sz="1200" dirty="0" smtClean="0"/>
          </a:p>
          <a:p>
            <a:r>
              <a:rPr lang="en-US" sz="1200" dirty="0" smtClean="0"/>
              <a:t>	</a:t>
            </a:r>
            <a:r>
              <a:rPr lang="en-US" sz="1200" dirty="0" err="1" smtClean="0"/>
              <a:t>last_angle</a:t>
            </a:r>
            <a:r>
              <a:rPr lang="en-US" sz="1200" dirty="0" smtClean="0"/>
              <a:t> = rotation</a:t>
            </a:r>
          </a:p>
          <a:p>
            <a:r>
              <a:rPr lang="en-US" sz="1200" dirty="0" smtClean="0"/>
              <a:t>	5. stop the robot 1 cycle before next run</a:t>
            </a:r>
          </a:p>
          <a:p>
            <a:r>
              <a:rPr lang="en-US" sz="1200" dirty="0" smtClean="0"/>
              <a:t>B: Program Terminates</a:t>
            </a:r>
            <a:endParaRPr lang="en-US" sz="1050" dirty="0"/>
          </a:p>
        </p:txBody>
      </p:sp>
      <p:pic>
        <p:nvPicPr>
          <p:cNvPr id="4098" name="Picture 2" descr="C:\Users\EpicFailure\Desktop\bsc2\Robotic Engineering 2 (ROS)\Report\images\odom_out_and_back.jpg"/>
          <p:cNvPicPr>
            <a:picLocks noChangeAspect="1" noChangeArrowheads="1"/>
          </p:cNvPicPr>
          <p:nvPr/>
        </p:nvPicPr>
        <p:blipFill>
          <a:blip r:embed="rId2"/>
          <a:srcRect/>
          <a:stretch>
            <a:fillRect/>
          </a:stretch>
        </p:blipFill>
        <p:spPr bwMode="auto">
          <a:xfrm>
            <a:off x="5154931" y="1755777"/>
            <a:ext cx="5115757" cy="4391025"/>
          </a:xfrm>
          <a:prstGeom prst="rect">
            <a:avLst/>
          </a:prstGeom>
          <a:noFill/>
        </p:spPr>
      </p:pic>
    </p:spTree>
    <p:extLst>
      <p:ext uri="{BB962C8B-B14F-4D97-AF65-F5344CB8AC3E}">
        <p14:creationId xmlns="" xmlns:p14="http://schemas.microsoft.com/office/powerpoint/2010/main" val="82755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 y="279400"/>
            <a:ext cx="7823200" cy="749300"/>
          </a:xfrm>
        </p:spPr>
        <p:txBody>
          <a:bodyPr>
            <a:noAutofit/>
          </a:bodyPr>
          <a:lstStyle/>
          <a:p>
            <a:r>
              <a:rPr lang="en-US" sz="3200" dirty="0" smtClean="0"/>
              <a:t>Goal 2 : Advanced Motion of Mobile Base</a:t>
            </a:r>
            <a:endParaRPr lang="fr-FR" sz="3200" dirty="0"/>
          </a:p>
        </p:txBody>
      </p:sp>
      <p:pic>
        <p:nvPicPr>
          <p:cNvPr id="4099" name="Picture 3" descr="C:\Users\EpicFailure\Desktop\bsc2\Robotic Engineering 2 (ROS)\Report\images\simple_robot.png"/>
          <p:cNvPicPr>
            <a:picLocks noChangeAspect="1" noChangeArrowheads="1"/>
          </p:cNvPicPr>
          <p:nvPr/>
        </p:nvPicPr>
        <p:blipFill>
          <a:blip r:embed="rId2"/>
          <a:srcRect/>
          <a:stretch>
            <a:fillRect/>
          </a:stretch>
        </p:blipFill>
        <p:spPr bwMode="auto">
          <a:xfrm>
            <a:off x="893763" y="1457325"/>
            <a:ext cx="8067675" cy="1706563"/>
          </a:xfrm>
          <a:prstGeom prst="rect">
            <a:avLst/>
          </a:prstGeom>
          <a:noFill/>
        </p:spPr>
      </p:pic>
      <p:sp>
        <p:nvSpPr>
          <p:cNvPr id="6" name="Rectangle 5"/>
          <p:cNvSpPr/>
          <p:nvPr/>
        </p:nvSpPr>
        <p:spPr>
          <a:xfrm>
            <a:off x="660400" y="3627041"/>
            <a:ext cx="8775700" cy="923330"/>
          </a:xfrm>
          <a:prstGeom prst="rect">
            <a:avLst/>
          </a:prstGeom>
        </p:spPr>
        <p:txBody>
          <a:bodyPr wrap="square">
            <a:spAutoFit/>
          </a:bodyPr>
          <a:lstStyle/>
          <a:p>
            <a:r>
              <a:rPr lang="en-US" dirty="0" err="1" smtClean="0"/>
              <a:t>Turtlebot</a:t>
            </a:r>
            <a:r>
              <a:rPr lang="en-US" dirty="0" smtClean="0"/>
              <a:t> </a:t>
            </a:r>
            <a:r>
              <a:rPr lang="en-US" dirty="0" err="1" smtClean="0"/>
              <a:t>Odometry</a:t>
            </a:r>
            <a:r>
              <a:rPr lang="en-US" dirty="0" smtClean="0"/>
              <a:t> data we use to move the robot. While the </a:t>
            </a:r>
            <a:r>
              <a:rPr lang="en-US" b="1" dirty="0" smtClean="0"/>
              <a:t>/base link </a:t>
            </a:r>
            <a:r>
              <a:rPr lang="en-US" dirty="0" smtClean="0"/>
              <a:t>frame corresponds to a real physical part of Controlling a Mobile Base robot, the </a:t>
            </a:r>
            <a:r>
              <a:rPr lang="en-US" b="1" dirty="0" smtClean="0"/>
              <a:t>/</a:t>
            </a:r>
            <a:r>
              <a:rPr lang="en-US" b="1" dirty="0" err="1" smtClean="0"/>
              <a:t>odom</a:t>
            </a:r>
            <a:r>
              <a:rPr lang="en-US" b="1" dirty="0" smtClean="0"/>
              <a:t> </a:t>
            </a:r>
            <a:r>
              <a:rPr lang="en-US" dirty="0" smtClean="0"/>
              <a:t>frame is defined by the translations and rotations encapsulated in the </a:t>
            </a:r>
            <a:r>
              <a:rPr lang="en-US" dirty="0" err="1" smtClean="0"/>
              <a:t>odometry</a:t>
            </a:r>
            <a:r>
              <a:rPr lang="en-US" dirty="0" smtClean="0"/>
              <a:t> data. </a:t>
            </a:r>
            <a:endParaRPr lang="en-US" dirty="0"/>
          </a:p>
        </p:txBody>
      </p:sp>
    </p:spTree>
    <p:extLst>
      <p:ext uri="{BB962C8B-B14F-4D97-AF65-F5344CB8AC3E}">
        <p14:creationId xmlns="" xmlns:p14="http://schemas.microsoft.com/office/powerpoint/2010/main" val="82755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3" y="279400"/>
            <a:ext cx="9189720" cy="749300"/>
          </a:xfrm>
        </p:spPr>
        <p:txBody>
          <a:bodyPr>
            <a:noAutofit/>
          </a:bodyPr>
          <a:lstStyle/>
          <a:p>
            <a:r>
              <a:rPr lang="en-US" sz="2800" dirty="0" smtClean="0"/>
              <a:t>Goal 3 : Navigating a Square using </a:t>
            </a:r>
            <a:r>
              <a:rPr lang="en-US" sz="2800" dirty="0" err="1" smtClean="0"/>
              <a:t>Twist+Odometry</a:t>
            </a:r>
            <a:endParaRPr lang="fr-FR" sz="2800" dirty="0"/>
          </a:p>
        </p:txBody>
      </p:sp>
      <p:sp>
        <p:nvSpPr>
          <p:cNvPr id="5" name="Rectangle 4"/>
          <p:cNvSpPr/>
          <p:nvPr/>
        </p:nvSpPr>
        <p:spPr>
          <a:xfrm>
            <a:off x="570232" y="1148141"/>
            <a:ext cx="5463541" cy="1169551"/>
          </a:xfrm>
          <a:prstGeom prst="rect">
            <a:avLst/>
          </a:prstGeom>
        </p:spPr>
        <p:txBody>
          <a:bodyPr wrap="square">
            <a:spAutoFit/>
          </a:bodyPr>
          <a:lstStyle/>
          <a:p>
            <a:r>
              <a:rPr lang="en-US" sz="1400" dirty="0" smtClean="0"/>
              <a:t>The difference </a:t>
            </a:r>
            <a:r>
              <a:rPr lang="en-US" sz="1400" dirty="0" smtClean="0"/>
              <a:t>is that it we now send the robot along four 1 meter legs using 90 degree rotations instead of two 1 meter</a:t>
            </a:r>
          </a:p>
          <a:p>
            <a:r>
              <a:rPr lang="en-US" sz="1400" dirty="0" smtClean="0"/>
              <a:t>legs using 180 rotations.</a:t>
            </a:r>
          </a:p>
          <a:p>
            <a:r>
              <a:rPr lang="en-US" sz="1400" dirty="0" smtClean="0"/>
              <a:t>At the end of the run, we can see that the errors accumulated in </a:t>
            </a:r>
            <a:r>
              <a:rPr lang="en-US" sz="1400" dirty="0" err="1" smtClean="0"/>
              <a:t>odometry</a:t>
            </a:r>
            <a:r>
              <a:rPr lang="en-US" sz="1400" dirty="0" smtClean="0"/>
              <a:t> are visible, it didn’t move in a perfect square.</a:t>
            </a:r>
            <a:endParaRPr lang="en-US" sz="1050" dirty="0"/>
          </a:p>
        </p:txBody>
      </p:sp>
      <p:pic>
        <p:nvPicPr>
          <p:cNvPr id="3075" name="Picture 3" descr="C:\Users\EpicFailure\Desktop\bsc2\Robotic Engineering 2 (ROS)\Report\images\square_py.jpg"/>
          <p:cNvPicPr>
            <a:picLocks noChangeAspect="1" noChangeArrowheads="1"/>
          </p:cNvPicPr>
          <p:nvPr/>
        </p:nvPicPr>
        <p:blipFill>
          <a:blip r:embed="rId2"/>
          <a:srcRect/>
          <a:stretch>
            <a:fillRect/>
          </a:stretch>
        </p:blipFill>
        <p:spPr bwMode="auto">
          <a:xfrm>
            <a:off x="6088713" y="2626211"/>
            <a:ext cx="4359302" cy="3699353"/>
          </a:xfrm>
          <a:prstGeom prst="rect">
            <a:avLst/>
          </a:prstGeom>
          <a:noFill/>
        </p:spPr>
      </p:pic>
    </p:spTree>
    <p:extLst>
      <p:ext uri="{BB962C8B-B14F-4D97-AF65-F5344CB8AC3E}">
        <p14:creationId xmlns="" xmlns:p14="http://schemas.microsoft.com/office/powerpoint/2010/main" val="82755237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 xmlns:thm15="http://schemas.microsoft.com/office/thememl/2012/main" name="View" id="{BA0EB5A6-F2D4-4F82-977B-64ADEE4A2A69}" vid="{3969A8A2-35DB-4E3B-8885-16FD20568674}"/>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TM02900769[[fn=Rétrospective]]</Template>
  <TotalTime>479</TotalTime>
  <Words>847</Words>
  <Application>Microsoft Office PowerPoint</Application>
  <PresentationFormat>Custom</PresentationFormat>
  <Paragraphs>148</Paragraphs>
  <Slides>16</Slides>
  <Notes>2</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HDOfficeLightV0</vt:lpstr>
      <vt:lpstr>1_HDOfficeLightV0</vt:lpstr>
      <vt:lpstr>View</vt:lpstr>
      <vt:lpstr>ROS-Turtlebot</vt:lpstr>
      <vt:lpstr>Introduction</vt:lpstr>
      <vt:lpstr>Contents</vt:lpstr>
      <vt:lpstr>Levels of Motion Control</vt:lpstr>
      <vt:lpstr>Twisting and Turning with ROS</vt:lpstr>
      <vt:lpstr>Goal 1 : Basic Motion of Mobile Base</vt:lpstr>
      <vt:lpstr>Goal 2 : Advanced Motion of Mobile Base</vt:lpstr>
      <vt:lpstr>Goal 2 : Advanced Motion of Mobile Base</vt:lpstr>
      <vt:lpstr>Goal 3 : Navigating a Square using Twist+Odometry</vt:lpstr>
      <vt:lpstr>Goal 4: Navigation with Path Planning -&gt; move_base</vt:lpstr>
      <vt:lpstr>Goal 4: Navigation with Path Planning -&gt; move_base</vt:lpstr>
      <vt:lpstr>Goal 4: Navigation with Path Planning -&gt; move_base</vt:lpstr>
      <vt:lpstr>Android Control</vt:lpstr>
      <vt:lpstr>Pairing</vt:lpstr>
      <vt:lpstr>Demonstration</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ROS-Turtlebot</dc:title>
  <dc:creator>Yanik</dc:creator>
  <cp:lastModifiedBy>Mashruf Zaman</cp:lastModifiedBy>
  <cp:revision>50</cp:revision>
  <dcterms:created xsi:type="dcterms:W3CDTF">2015-05-17T20:22:10Z</dcterms:created>
  <dcterms:modified xsi:type="dcterms:W3CDTF">2015-05-18T09:58:57Z</dcterms:modified>
</cp:coreProperties>
</file>