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  <p:sldMasterId id="2147483768" r:id="rId3"/>
  </p:sldMasterIdLst>
  <p:notesMasterIdLst>
    <p:notesMasterId r:id="rId22"/>
  </p:notesMasterIdLst>
  <p:sldIdLst>
    <p:sldId id="256" r:id="rId4"/>
    <p:sldId id="258" r:id="rId5"/>
    <p:sldId id="262" r:id="rId6"/>
    <p:sldId id="260" r:id="rId7"/>
    <p:sldId id="266" r:id="rId8"/>
    <p:sldId id="265" r:id="rId9"/>
    <p:sldId id="268" r:id="rId10"/>
    <p:sldId id="267" r:id="rId11"/>
    <p:sldId id="269" r:id="rId12"/>
    <p:sldId id="273" r:id="rId13"/>
    <p:sldId id="270" r:id="rId14"/>
    <p:sldId id="271" r:id="rId15"/>
    <p:sldId id="274" r:id="rId16"/>
    <p:sldId id="272" r:id="rId17"/>
    <p:sldId id="264" r:id="rId18"/>
    <p:sldId id="259" r:id="rId19"/>
    <p:sldId id="261" r:id="rId20"/>
    <p:sldId id="263" r:id="rId21"/>
  </p:sldIdLst>
  <p:sldSz cx="109728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822" y="-84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254E-9BCF-454A-87E2-0B445BCA8FD8}" type="datetimeFigureOut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A931-8B17-4BE8-AE29-661B3883E8D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9785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A931-8B17-4BE8-AE29-661B3883E8D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4899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3A931-8B17-4BE8-AE29-661B3883E8D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849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4530"/>
            <a:ext cx="82296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CE8-6F25-462E-B86C-2997EA788044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652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08B8-249D-4615-8C77-FB9E5E85BF48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82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09" y="360363"/>
            <a:ext cx="236601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79" y="360364"/>
            <a:ext cx="696087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1E4B-BDC4-4054-8BD8-58177E2DE6B8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785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4530"/>
            <a:ext cx="82296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AD25-57F3-444E-9BFE-64F7543B9FF7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7908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28CE-77DF-4F3E-BB03-DB4C63F19F87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6485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8" y="1712424"/>
            <a:ext cx="946404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8" y="4552636"/>
            <a:ext cx="946404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6F05-22B9-47CD-A952-5A09945CF8D7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6555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614" y="1828803"/>
            <a:ext cx="466344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1" y="1828803"/>
            <a:ext cx="466344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965D-740D-46F7-88FE-D087E0CBBCC1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091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617" y="1681852"/>
            <a:ext cx="464058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617" y="2507552"/>
            <a:ext cx="464058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3" y="1681852"/>
            <a:ext cx="4663442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3" y="2507552"/>
            <a:ext cx="4663442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AF84-13A5-49B4-8091-0FD3495AF27D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9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719A-B99A-4CB0-BD3C-CE5F5107F413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063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2AE-09A7-473A-B6CB-635A0B1A9B1B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88031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26" y="457203"/>
            <a:ext cx="3538728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3" y="990601"/>
            <a:ext cx="5554981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126" y="2057401"/>
            <a:ext cx="3538728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AFA2-B768-4331-8908-0A786187BE22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671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1621-CBF4-4FA4-BF10-093B5EAE683A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7038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26" y="457200"/>
            <a:ext cx="3538728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3443" y="990601"/>
            <a:ext cx="5554981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126" y="2057400"/>
            <a:ext cx="3538728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CA35-3D82-4218-BD95-57B3A9D1988B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7125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FA76-2707-4AA9-8459-461468E06245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76951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09" y="360363"/>
            <a:ext cx="236601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79" y="360364"/>
            <a:ext cx="696087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E3EC-3FE8-4958-AA97-DC7CF7CB6C2B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3024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688" y="758952"/>
            <a:ext cx="8476488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688" y="4800600"/>
            <a:ext cx="8476488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E2E17EB-E417-4382-990F-4706AC52CF63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" y="0"/>
            <a:ext cx="4114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0797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CA45-82B6-4782-B45D-BD60240AB47C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2910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688" y="758952"/>
            <a:ext cx="8476488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4800600"/>
            <a:ext cx="8476488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162B-B53E-487C-B13D-58F7E75CFC82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" y="0"/>
            <a:ext cx="4114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19867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687" y="1828803"/>
            <a:ext cx="4032504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3835" y="1828803"/>
            <a:ext cx="4032504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3BF6-1A67-4258-BD89-C092B0B675D1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50133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7" y="1713655"/>
            <a:ext cx="4032504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5687" y="2507550"/>
            <a:ext cx="4032504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3835" y="1713655"/>
            <a:ext cx="4032504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13835" y="2507550"/>
            <a:ext cx="4032504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5297-572D-4ADB-866E-3D0626B38515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8588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0C63-53E3-4167-B14D-EA2C154B42C2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0501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170-54A2-4022-BE05-37C44F5B746E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262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8" y="1712424"/>
            <a:ext cx="946404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8" y="4552636"/>
            <a:ext cx="946404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AD4D-EC7B-4D5D-B934-EA8095376497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49730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26" y="457203"/>
            <a:ext cx="288036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843" y="685800"/>
            <a:ext cx="547116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126" y="2099737"/>
            <a:ext cx="288036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BA73-F355-46ED-A325-D03A12DE3E61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3950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5105400"/>
            <a:ext cx="10163557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257800"/>
            <a:ext cx="8983981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" y="3"/>
            <a:ext cx="10163557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6108592"/>
            <a:ext cx="8983981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FDB2-CC37-4B28-941B-58688BA68067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4603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D84-27DE-48FB-B5FA-A6147F93DF3A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183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3831" y="381000"/>
            <a:ext cx="222885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96087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E51-7382-4F54-8A48-EABB84A2797D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49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614" y="1828803"/>
            <a:ext cx="466344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1" y="1828803"/>
            <a:ext cx="466344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3B68-2705-4F96-B5B5-C0825E405CCF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7494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617" y="1681852"/>
            <a:ext cx="464058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617" y="2507552"/>
            <a:ext cx="464058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3" y="1681852"/>
            <a:ext cx="4663442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3" y="2507552"/>
            <a:ext cx="4663442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BB1-833C-412B-815F-6126B60AC8FD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97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996-CFFF-47BA-95C7-442C4C904B2B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5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2062-62A5-48ED-B3A2-68FF180A77EF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836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26" y="457203"/>
            <a:ext cx="3538728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3" y="990601"/>
            <a:ext cx="5554981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126" y="2057401"/>
            <a:ext cx="3538728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2143-DD97-4CC0-BD56-106ED8B354E4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397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26" y="457200"/>
            <a:ext cx="3538728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3443" y="990601"/>
            <a:ext cx="5554981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126" y="2057400"/>
            <a:ext cx="3538728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BFC0-B1C2-4189-867F-7650FA50779E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00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617" y="365760"/>
            <a:ext cx="94640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617" y="1828803"/>
            <a:ext cx="94640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1" y="6356353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BE45BF-DA93-4601-BDAB-E019DD10F22F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4" y="6356353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5774" y="6356353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514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617" y="365760"/>
            <a:ext cx="94640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617" y="1828803"/>
            <a:ext cx="94640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1" y="6356353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2152C9-6010-4A59-8917-137323F6F8D5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4" y="6356353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5774" y="6356353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498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63557" y="0"/>
            <a:ext cx="8229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685" y="365760"/>
            <a:ext cx="872337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5" y="1828803"/>
            <a:ext cx="773582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622541" y="1016796"/>
            <a:ext cx="1904999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1FF71E5-60E8-4FF2-A44B-8C0C706ADE35}" type="datetime1">
              <a:rPr lang="fr-FR" smtClean="0"/>
              <a:pPr/>
              <a:t>18/05/2015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784339" y="4064796"/>
            <a:ext cx="35814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3557" y="6172203"/>
            <a:ext cx="82296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DB7FC2-8201-461D-A208-F496F60082A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009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ROS-</a:t>
            </a:r>
            <a:r>
              <a:rPr lang="fr-FR" dirty="0" err="1" smtClean="0"/>
              <a:t>Turtlebot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Motion Control and Navigation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6248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79400"/>
            <a:ext cx="7823200" cy="749300"/>
          </a:xfrm>
        </p:spPr>
        <p:txBody>
          <a:bodyPr>
            <a:noAutofit/>
          </a:bodyPr>
          <a:lstStyle/>
          <a:p>
            <a:r>
              <a:rPr lang="en-US" sz="3200" dirty="0" smtClean="0"/>
              <a:t>Goal 2 : Advanced Motion of Mobile Base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582932" y="995742"/>
            <a:ext cx="546354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/>
              <a:t>Algorithm 2: ODOMETRY based out and </a:t>
            </a:r>
            <a:r>
              <a:rPr lang="en-US" sz="1400" b="1" u="sng" dirty="0" smtClean="0"/>
              <a:t>back (</a:t>
            </a:r>
            <a:r>
              <a:rPr lang="en-US" sz="1400" dirty="0" smtClean="0"/>
              <a:t>odom_out_and_back.py)</a:t>
            </a:r>
            <a:endParaRPr lang="en-US" sz="1400" b="1" u="sng" dirty="0" smtClean="0"/>
          </a:p>
          <a:p>
            <a:r>
              <a:rPr lang="en-US" sz="1200" dirty="0" smtClean="0"/>
              <a:t>rate = 50</a:t>
            </a:r>
          </a:p>
          <a:p>
            <a:r>
              <a:rPr lang="en-US" sz="1200" dirty="0" err="1" smtClean="0"/>
              <a:t>goal_distance</a:t>
            </a:r>
            <a:r>
              <a:rPr lang="en-US" sz="1200" dirty="0" smtClean="0"/>
              <a:t> = 1.0 m</a:t>
            </a:r>
          </a:p>
          <a:p>
            <a:r>
              <a:rPr lang="en-US" sz="1200" dirty="0" err="1" smtClean="0"/>
              <a:t>linear_speed</a:t>
            </a:r>
            <a:r>
              <a:rPr lang="en-US" sz="1200" dirty="0" smtClean="0"/>
              <a:t> = 0.2m/s</a:t>
            </a:r>
          </a:p>
          <a:p>
            <a:r>
              <a:rPr lang="en-US" sz="1200" dirty="0" err="1" smtClean="0"/>
              <a:t>linear_duration</a:t>
            </a:r>
            <a:r>
              <a:rPr lang="en-US" sz="1200" dirty="0" smtClean="0"/>
              <a:t> = </a:t>
            </a:r>
            <a:r>
              <a:rPr lang="en-US" sz="1200" dirty="0" err="1" smtClean="0"/>
              <a:t>goal_distance</a:t>
            </a:r>
            <a:r>
              <a:rPr lang="en-US" sz="1200" dirty="0" smtClean="0"/>
              <a:t> / </a:t>
            </a:r>
            <a:r>
              <a:rPr lang="en-US" sz="1200" dirty="0" err="1" smtClean="0"/>
              <a:t>linear_speed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angular_speed</a:t>
            </a:r>
            <a:r>
              <a:rPr lang="en-US" sz="1200" dirty="0" smtClean="0"/>
              <a:t> = 1.0</a:t>
            </a:r>
          </a:p>
          <a:p>
            <a:r>
              <a:rPr lang="en-US" sz="1200" dirty="0" err="1" smtClean="0"/>
              <a:t>goal_angle</a:t>
            </a:r>
            <a:r>
              <a:rPr lang="en-US" sz="1200" dirty="0" smtClean="0"/>
              <a:t> = pi</a:t>
            </a:r>
          </a:p>
          <a:p>
            <a:r>
              <a:rPr lang="en-US" sz="1200" dirty="0" err="1" smtClean="0"/>
              <a:t>angular_duration</a:t>
            </a:r>
            <a:r>
              <a:rPr lang="en-US" sz="1200" dirty="0" smtClean="0"/>
              <a:t> = </a:t>
            </a:r>
            <a:r>
              <a:rPr lang="en-US" sz="1200" dirty="0" err="1" smtClean="0"/>
              <a:t>goal_angle</a:t>
            </a:r>
            <a:r>
              <a:rPr lang="en-US" sz="1200" dirty="0" smtClean="0"/>
              <a:t> / </a:t>
            </a:r>
            <a:r>
              <a:rPr lang="en-US" sz="1200" dirty="0" err="1" smtClean="0"/>
              <a:t>angular_speed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A: Repeat step 1 to 6 twice</a:t>
            </a:r>
          </a:p>
          <a:p>
            <a:r>
              <a:rPr lang="en-US" sz="1200" dirty="0" smtClean="0"/>
              <a:t>	1</a:t>
            </a:r>
            <a:r>
              <a:rPr lang="en-US" sz="1200" dirty="0" smtClean="0"/>
              <a:t>. get initial position</a:t>
            </a:r>
          </a:p>
          <a:p>
            <a:r>
              <a:rPr lang="en-US" sz="1200" dirty="0" smtClean="0"/>
              <a:t>	2</a:t>
            </a:r>
            <a:r>
              <a:rPr lang="en-US" sz="1200" dirty="0" smtClean="0"/>
              <a:t>. while distance &lt; </a:t>
            </a:r>
            <a:r>
              <a:rPr lang="en-US" sz="1200" dirty="0" err="1" smtClean="0"/>
              <a:t>goal_distance</a:t>
            </a:r>
            <a:endParaRPr lang="en-US" sz="1200" dirty="0" smtClean="0"/>
          </a:p>
          <a:p>
            <a:r>
              <a:rPr lang="en-US" sz="1200" dirty="0" smtClean="0"/>
              <a:t>	robot </a:t>
            </a:r>
            <a:r>
              <a:rPr lang="en-US" sz="1200" dirty="0" smtClean="0"/>
              <a:t>will go at a speed set by </a:t>
            </a:r>
            <a:r>
              <a:rPr lang="en-US" sz="1200" dirty="0" err="1" smtClean="0"/>
              <a:t>linear_speed</a:t>
            </a:r>
            <a:endParaRPr lang="en-US" sz="1200" dirty="0" smtClean="0"/>
          </a:p>
          <a:p>
            <a:r>
              <a:rPr lang="en-US" sz="1200" dirty="0" smtClean="0"/>
              <a:t>	sleep </a:t>
            </a:r>
            <a:r>
              <a:rPr lang="en-US" sz="1200" dirty="0" smtClean="0"/>
              <a:t>1 cycle</a:t>
            </a:r>
          </a:p>
          <a:p>
            <a:r>
              <a:rPr lang="en-US" sz="1200" dirty="0" smtClean="0"/>
              <a:t>	get </a:t>
            </a:r>
            <a:r>
              <a:rPr lang="en-US" sz="1200" dirty="0" smtClean="0"/>
              <a:t>new linear position from ODOMETRY</a:t>
            </a:r>
          </a:p>
          <a:p>
            <a:r>
              <a:rPr lang="en-US" sz="1200" dirty="0" smtClean="0"/>
              <a:t>	calculate </a:t>
            </a:r>
            <a:r>
              <a:rPr lang="en-US" sz="1200" dirty="0" smtClean="0"/>
              <a:t>new distance from new position and old position</a:t>
            </a:r>
          </a:p>
          <a:p>
            <a:r>
              <a:rPr lang="en-US" sz="1200" dirty="0" smtClean="0"/>
              <a:t>	3</a:t>
            </a:r>
            <a:r>
              <a:rPr lang="en-US" sz="1200" dirty="0" smtClean="0"/>
              <a:t>. stop the robot</a:t>
            </a:r>
          </a:p>
          <a:p>
            <a:r>
              <a:rPr lang="en-US" sz="1200" dirty="0" smtClean="0"/>
              <a:t>	Set </a:t>
            </a:r>
            <a:r>
              <a:rPr lang="en-US" sz="1200" dirty="0" err="1" smtClean="0"/>
              <a:t>last_angle</a:t>
            </a:r>
            <a:r>
              <a:rPr lang="en-US" sz="1200" dirty="0" smtClean="0"/>
              <a:t> = rotation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turn_angle</a:t>
            </a:r>
            <a:r>
              <a:rPr lang="en-US" sz="1200" dirty="0" smtClean="0"/>
              <a:t> </a:t>
            </a:r>
            <a:r>
              <a:rPr lang="en-US" sz="1200" dirty="0" smtClean="0"/>
              <a:t>= 0</a:t>
            </a:r>
          </a:p>
          <a:p>
            <a:r>
              <a:rPr lang="en-US" sz="1200" dirty="0" smtClean="0"/>
              <a:t>	4</a:t>
            </a:r>
            <a:r>
              <a:rPr lang="en-US" sz="1200" dirty="0" smtClean="0"/>
              <a:t>. while (</a:t>
            </a:r>
            <a:r>
              <a:rPr lang="en-US" sz="1200" dirty="0" err="1" smtClean="0"/>
              <a:t>turn_angle</a:t>
            </a:r>
            <a:r>
              <a:rPr lang="en-US" sz="1200" dirty="0" smtClean="0"/>
              <a:t> &lt; </a:t>
            </a:r>
            <a:r>
              <a:rPr lang="en-US" sz="1200" dirty="0" err="1" smtClean="0"/>
              <a:t>goal_angle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	start </a:t>
            </a:r>
            <a:r>
              <a:rPr lang="en-US" sz="1200" dirty="0" smtClean="0"/>
              <a:t>rotating</a:t>
            </a:r>
          </a:p>
          <a:p>
            <a:r>
              <a:rPr lang="en-US" sz="1200" dirty="0" smtClean="0"/>
              <a:t>	sleep </a:t>
            </a:r>
            <a:r>
              <a:rPr lang="en-US" sz="1200" dirty="0" smtClean="0"/>
              <a:t>1 cycle</a:t>
            </a:r>
          </a:p>
          <a:p>
            <a:r>
              <a:rPr lang="en-US" sz="1200" dirty="0" smtClean="0"/>
              <a:t>	get </a:t>
            </a:r>
            <a:r>
              <a:rPr lang="en-US" sz="1200" dirty="0" smtClean="0"/>
              <a:t>new rotation position </a:t>
            </a:r>
            <a:r>
              <a:rPr lang="en-US" sz="1200" dirty="0" smtClean="0"/>
              <a:t>from ODOMETRY</a:t>
            </a:r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delta_angle</a:t>
            </a:r>
            <a:r>
              <a:rPr lang="en-US" sz="1200" dirty="0" smtClean="0"/>
              <a:t> </a:t>
            </a:r>
            <a:r>
              <a:rPr lang="en-US" sz="1200" dirty="0" smtClean="0"/>
              <a:t>= (rotation - </a:t>
            </a:r>
            <a:r>
              <a:rPr lang="en-US" sz="1200" dirty="0" err="1" smtClean="0"/>
              <a:t>last_angle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turn_angle</a:t>
            </a:r>
            <a:r>
              <a:rPr lang="en-US" sz="1200" dirty="0" smtClean="0"/>
              <a:t> </a:t>
            </a:r>
            <a:r>
              <a:rPr lang="en-US" sz="1200" dirty="0" smtClean="0"/>
              <a:t>+= </a:t>
            </a:r>
            <a:r>
              <a:rPr lang="en-US" sz="1200" dirty="0" err="1" smtClean="0"/>
              <a:t>delta_angle</a:t>
            </a:r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last_angle</a:t>
            </a:r>
            <a:r>
              <a:rPr lang="en-US" sz="1200" dirty="0" smtClean="0"/>
              <a:t> </a:t>
            </a:r>
            <a:r>
              <a:rPr lang="en-US" sz="1200" dirty="0" smtClean="0"/>
              <a:t>= rotation</a:t>
            </a:r>
          </a:p>
          <a:p>
            <a:r>
              <a:rPr lang="en-US" sz="1200" dirty="0" smtClean="0"/>
              <a:t>	5</a:t>
            </a:r>
            <a:r>
              <a:rPr lang="en-US" sz="1200" dirty="0" smtClean="0"/>
              <a:t>. stop the robot 1 cycle before next run</a:t>
            </a:r>
          </a:p>
          <a:p>
            <a:r>
              <a:rPr lang="en-US" sz="1200" dirty="0" smtClean="0"/>
              <a:t>B: Program Terminates</a:t>
            </a:r>
            <a:endParaRPr lang="en-US" sz="1050" dirty="0"/>
          </a:p>
        </p:txBody>
      </p:sp>
      <p:pic>
        <p:nvPicPr>
          <p:cNvPr id="4098" name="Picture 2" descr="C:\Users\EpicFailure\Desktop\bsc2\Robotic Engineering 2 (ROS)\Report\images\odom_out_and_ba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4931" y="1755777"/>
            <a:ext cx="5115757" cy="439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3" y="279400"/>
            <a:ext cx="9189720" cy="749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 </a:t>
            </a:r>
            <a:r>
              <a:rPr lang="en-US" sz="2800" dirty="0" smtClean="0"/>
              <a:t>3 : Navigating a Square using </a:t>
            </a:r>
            <a:r>
              <a:rPr lang="en-US" sz="2800" dirty="0" err="1" smtClean="0"/>
              <a:t>Twist+Odometry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582932" y="995741"/>
            <a:ext cx="546354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nav</a:t>
            </a:r>
            <a:r>
              <a:rPr lang="en-US" sz="1400" dirty="0" smtClean="0"/>
              <a:t> square.py algorithm is nearly identical to the </a:t>
            </a:r>
            <a:r>
              <a:rPr lang="en-US" sz="1400" dirty="0" err="1" smtClean="0"/>
              <a:t>odometry</a:t>
            </a:r>
            <a:r>
              <a:rPr lang="en-US" sz="1400" dirty="0" smtClean="0"/>
              <a:t>-based out-and-back algorithm. The only</a:t>
            </a:r>
          </a:p>
          <a:p>
            <a:r>
              <a:rPr lang="en-US" sz="1400" dirty="0" smtClean="0"/>
              <a:t>difference is that it we now send the robot along four 1 meter legs using 90 degree rotations instead of two 1 meter</a:t>
            </a:r>
          </a:p>
          <a:p>
            <a:r>
              <a:rPr lang="en-US" sz="1400" dirty="0" smtClean="0"/>
              <a:t>legs using 180 rotations.</a:t>
            </a:r>
          </a:p>
          <a:p>
            <a:r>
              <a:rPr lang="en-US" sz="1400" dirty="0" smtClean="0"/>
              <a:t>At the end of the run, we can see that the errors accumulated in </a:t>
            </a:r>
            <a:r>
              <a:rPr lang="en-US" sz="1400" dirty="0" err="1" smtClean="0"/>
              <a:t>odometry</a:t>
            </a:r>
            <a:r>
              <a:rPr lang="en-US" sz="1400" dirty="0" smtClean="0"/>
              <a:t> are visible, it didn’t move in a </a:t>
            </a:r>
            <a:r>
              <a:rPr lang="en-US" sz="1400" dirty="0" smtClean="0"/>
              <a:t>perfect square.</a:t>
            </a:r>
            <a:endParaRPr lang="en-US" sz="1050" dirty="0"/>
          </a:p>
        </p:txBody>
      </p:sp>
      <p:pic>
        <p:nvPicPr>
          <p:cNvPr id="3075" name="Picture 3" descr="C:\Users\EpicFailure\Desktop\bsc2\Robotic Engineering 2 (ROS)\Report\images\square_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8713" y="2626211"/>
            <a:ext cx="4359302" cy="3699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3" y="279400"/>
            <a:ext cx="9189720" cy="7493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Goal </a:t>
            </a:r>
            <a:r>
              <a:rPr lang="en-US" sz="2800" b="1" dirty="0" smtClean="0"/>
              <a:t>4: </a:t>
            </a:r>
            <a:r>
              <a:rPr lang="en-US" sz="2800" b="1" dirty="0" smtClean="0"/>
              <a:t>Navigation with Path Planning -&gt; </a:t>
            </a:r>
            <a:r>
              <a:rPr lang="en-US" sz="2800" b="1" dirty="0" err="1" smtClean="0"/>
              <a:t>move_base</a:t>
            </a:r>
            <a:endParaRPr lang="fr-FR" sz="2800" b="1" dirty="0"/>
          </a:p>
        </p:txBody>
      </p:sp>
      <p:pic>
        <p:nvPicPr>
          <p:cNvPr id="6" name="Picture 2" descr="attachment:overview_t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1185862"/>
            <a:ext cx="9799251" cy="445293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58800" y="5701437"/>
            <a:ext cx="962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package includes a node also called </a:t>
            </a:r>
            <a:r>
              <a:rPr lang="en-US" b="1" dirty="0" err="1" smtClean="0"/>
              <a:t>move_base</a:t>
            </a:r>
            <a:r>
              <a:rPr lang="en-US" dirty="0" smtClean="0"/>
              <a:t>, which subscribes to the topic </a:t>
            </a:r>
            <a:r>
              <a:rPr lang="en-US" b="1" dirty="0" smtClean="0"/>
              <a:t>/map </a:t>
            </a:r>
            <a:r>
              <a:rPr lang="en-US" dirty="0" smtClean="0"/>
              <a:t>of the node </a:t>
            </a:r>
            <a:r>
              <a:rPr lang="en-US" b="1" dirty="0" err="1" smtClean="0"/>
              <a:t>map_server</a:t>
            </a:r>
            <a:r>
              <a:rPr lang="en-US" dirty="0" smtClean="0"/>
              <a:t>, and to other topics as </a:t>
            </a:r>
            <a:r>
              <a:rPr lang="en-US" b="1" dirty="0" smtClean="0"/>
              <a:t>/</a:t>
            </a:r>
            <a:r>
              <a:rPr lang="en-US" b="1" dirty="0" err="1" smtClean="0"/>
              <a:t>odom</a:t>
            </a:r>
            <a:r>
              <a:rPr lang="en-US" dirty="0" smtClean="0"/>
              <a:t>, </a:t>
            </a:r>
            <a:r>
              <a:rPr lang="en-US" b="1" dirty="0" smtClean="0"/>
              <a:t>/</a:t>
            </a:r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(sensor transforms) and to the probabilistic localization system </a:t>
            </a:r>
            <a:r>
              <a:rPr lang="en-US" dirty="0" err="1" smtClean="0"/>
              <a:t>amcl</a:t>
            </a:r>
            <a:r>
              <a:rPr lang="en-US" dirty="0" smtClean="0"/>
              <a:t> (adaptive Monte Carlo localization approach), to control the robot </a:t>
            </a:r>
            <a:r>
              <a:rPr lang="en-US" dirty="0" smtClean="0"/>
              <a:t>movement and publishes to /</a:t>
            </a:r>
            <a:r>
              <a:rPr lang="en-US" dirty="0" err="1" smtClean="0"/>
              <a:t>cmd_vel</a:t>
            </a:r>
            <a:r>
              <a:rPr lang="en-US" dirty="0" smtClean="0"/>
              <a:t>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3" y="279400"/>
            <a:ext cx="9189720" cy="7493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Goal </a:t>
            </a:r>
            <a:r>
              <a:rPr lang="en-US" sz="2800" b="1" dirty="0" smtClean="0"/>
              <a:t>4: </a:t>
            </a:r>
            <a:r>
              <a:rPr lang="en-US" sz="2800" b="1" dirty="0" smtClean="0"/>
              <a:t>Navigation with Path Planning -&gt; </a:t>
            </a:r>
            <a:r>
              <a:rPr lang="en-US" sz="2800" b="1" dirty="0" err="1" smtClean="0"/>
              <a:t>move_base</a:t>
            </a:r>
            <a:endParaRPr lang="fr-FR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825500" y="1282700"/>
            <a:ext cx="7404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Move base nodes requires four configuration files before it can run. These files defines a number of parameters related to the cost of running into obstacle, the radius of the robot, the range of velocities, the resolution of the map, the robot base </a:t>
            </a:r>
            <a:r>
              <a:rPr lang="en-US" dirty="0" smtClean="0"/>
              <a:t>frame and </a:t>
            </a:r>
            <a:r>
              <a:rPr lang="en-US" dirty="0" smtClean="0"/>
              <a:t>how far the path planner should look.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four configuration files can be found in the </a:t>
            </a:r>
            <a:r>
              <a:rPr lang="en-US" dirty="0" err="1" smtClean="0"/>
              <a:t>config</a:t>
            </a:r>
            <a:r>
              <a:rPr lang="en-US" dirty="0" smtClean="0"/>
              <a:t> subdirectory of the rbx1 </a:t>
            </a:r>
            <a:r>
              <a:rPr lang="en-US" dirty="0" err="1" smtClean="0"/>
              <a:t>nav</a:t>
            </a:r>
            <a:r>
              <a:rPr lang="en-US" dirty="0" smtClean="0"/>
              <a:t> package and are called:</a:t>
            </a:r>
          </a:p>
          <a:p>
            <a:r>
              <a:rPr lang="en-US" dirty="0" smtClean="0"/>
              <a:t>- base local planner </a:t>
            </a:r>
            <a:r>
              <a:rPr lang="en-US" dirty="0" err="1" smtClean="0"/>
              <a:t>params.yaml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costmap</a:t>
            </a:r>
            <a:r>
              <a:rPr lang="en-US" dirty="0" smtClean="0"/>
              <a:t> common </a:t>
            </a:r>
            <a:r>
              <a:rPr lang="en-US" dirty="0" err="1" smtClean="0"/>
              <a:t>params.yaml</a:t>
            </a:r>
            <a:endParaRPr lang="en-US" dirty="0" smtClean="0"/>
          </a:p>
          <a:p>
            <a:r>
              <a:rPr lang="en-US" dirty="0" smtClean="0"/>
              <a:t>- global </a:t>
            </a:r>
            <a:r>
              <a:rPr lang="en-US" dirty="0" err="1" smtClean="0"/>
              <a:t>costmap</a:t>
            </a:r>
            <a:r>
              <a:rPr lang="en-US" dirty="0" smtClean="0"/>
              <a:t> </a:t>
            </a:r>
            <a:r>
              <a:rPr lang="en-US" dirty="0" err="1" smtClean="0"/>
              <a:t>params.yaml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local </a:t>
            </a:r>
            <a:r>
              <a:rPr lang="en-US" dirty="0" err="1" smtClean="0"/>
              <a:t>costmap</a:t>
            </a:r>
            <a:r>
              <a:rPr lang="en-US" dirty="0" smtClean="0"/>
              <a:t> </a:t>
            </a:r>
            <a:r>
              <a:rPr lang="en-US" dirty="0" err="1" smtClean="0"/>
              <a:t>params.yaml</a:t>
            </a:r>
            <a:endParaRPr lang="en-US" dirty="0" smtClean="0"/>
          </a:p>
        </p:txBody>
      </p:sp>
      <p:pic>
        <p:nvPicPr>
          <p:cNvPr id="55298" name="Picture 2" descr="C:\Users\EpicFailure\Desktop\bsc2\Robotic Engineering 2 (ROS)\Report\images\move_base_squa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430" y="3238500"/>
            <a:ext cx="3838470" cy="2930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3" y="279400"/>
            <a:ext cx="9189720" cy="7493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Goal </a:t>
            </a:r>
            <a:r>
              <a:rPr lang="en-US" sz="2800" b="1" dirty="0" smtClean="0"/>
              <a:t>4: </a:t>
            </a:r>
            <a:r>
              <a:rPr lang="en-US" sz="2800" b="1" dirty="0" smtClean="0"/>
              <a:t>Navigation with Path Planning -&gt; </a:t>
            </a:r>
            <a:r>
              <a:rPr lang="en-US" sz="2800" b="1" dirty="0" err="1" smtClean="0"/>
              <a:t>move_base</a:t>
            </a:r>
            <a:endParaRPr lang="fr-FR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08000" y="1206500"/>
            <a:ext cx="7404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move_base</a:t>
            </a:r>
            <a:r>
              <a:rPr lang="en-US" dirty="0" smtClean="0"/>
              <a:t> package, which includes a path planner and is linked to the </a:t>
            </a:r>
            <a:r>
              <a:rPr lang="en-US" b="1" dirty="0" err="1" smtClean="0"/>
              <a:t>base_local_planner</a:t>
            </a:r>
            <a:r>
              <a:rPr lang="en-US" dirty="0" smtClean="0"/>
              <a:t>, a package that uses </a:t>
            </a:r>
            <a:r>
              <a:rPr lang="en-US" b="1" dirty="0" err="1" smtClean="0"/>
              <a:t>odometry</a:t>
            </a:r>
            <a:r>
              <a:rPr lang="en-US" dirty="0" smtClean="0"/>
              <a:t> besides </a:t>
            </a:r>
            <a:r>
              <a:rPr lang="en-US" b="1" dirty="0" smtClean="0"/>
              <a:t>global and local cost maps </a:t>
            </a:r>
            <a:r>
              <a:rPr lang="en-US" dirty="0" smtClean="0"/>
              <a:t>to define the path. With the </a:t>
            </a:r>
            <a:r>
              <a:rPr lang="en-US" b="1" dirty="0" err="1" smtClean="0"/>
              <a:t>move_base</a:t>
            </a:r>
            <a:r>
              <a:rPr lang="en-US" dirty="0" smtClean="0"/>
              <a:t> package it is possible to set a target position and orientation of the robot using a reference frame, and it will try to move the robot to the goal avoiding obstacles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move_base</a:t>
            </a:r>
            <a:r>
              <a:rPr lang="en-US" dirty="0" smtClean="0"/>
              <a:t> package uses messages of type </a:t>
            </a:r>
            <a:r>
              <a:rPr lang="en-US" b="1" dirty="0" err="1" smtClean="0"/>
              <a:t>MoveBaseActionGoal</a:t>
            </a:r>
            <a:r>
              <a:rPr lang="en-US" dirty="0" smtClean="0"/>
              <a:t> and includes sub-messages of type </a:t>
            </a:r>
            <a:r>
              <a:rPr lang="en-US" b="1" dirty="0" err="1" smtClean="0"/>
              <a:t>PoseStamped</a:t>
            </a:r>
            <a:r>
              <a:rPr lang="en-US" dirty="0" smtClean="0"/>
              <a:t>. This type of sub-message encompass a header and a pose, which contains a </a:t>
            </a:r>
            <a:r>
              <a:rPr lang="en-US" b="1" dirty="0" smtClean="0"/>
              <a:t>position</a:t>
            </a:r>
            <a:r>
              <a:rPr lang="en-US" dirty="0" smtClean="0"/>
              <a:t> and an </a:t>
            </a:r>
            <a:r>
              <a:rPr lang="en-US" b="1" dirty="0" smtClean="0"/>
              <a:t>orientation</a:t>
            </a:r>
            <a:r>
              <a:rPr lang="en-US" dirty="0" smtClean="0"/>
              <a:t>, given by a point of coordinates x, y, z and a quaternion of coordinates x, y, z, w, respectively.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2216646"/>
            <a:ext cx="29337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Header </a:t>
            </a:r>
            <a:r>
              <a:rPr lang="en-US" sz="1200" dirty="0" err="1" smtClean="0"/>
              <a:t>header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uint32 </a:t>
            </a:r>
            <a:r>
              <a:rPr lang="en-US" sz="1200" dirty="0" err="1" smtClean="0"/>
              <a:t>seq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time stamp </a:t>
            </a:r>
          </a:p>
          <a:p>
            <a:r>
              <a:rPr lang="en-US" sz="1200" dirty="0" smtClean="0"/>
              <a:t>string </a:t>
            </a:r>
            <a:r>
              <a:rPr lang="en-US" sz="1200" dirty="0" err="1" smtClean="0"/>
              <a:t>frame_id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actionlib_msgs</a:t>
            </a:r>
            <a:r>
              <a:rPr lang="en-US" sz="1200" dirty="0" smtClean="0"/>
              <a:t>/</a:t>
            </a:r>
            <a:r>
              <a:rPr lang="en-US" sz="1200" dirty="0" err="1" smtClean="0"/>
              <a:t>GoalID</a:t>
            </a:r>
            <a:r>
              <a:rPr lang="en-US" sz="1200" dirty="0" smtClean="0"/>
              <a:t> </a:t>
            </a:r>
            <a:r>
              <a:rPr lang="en-US" sz="1200" dirty="0" err="1" smtClean="0"/>
              <a:t>goal_id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time stamp </a:t>
            </a:r>
          </a:p>
          <a:p>
            <a:r>
              <a:rPr lang="en-US" sz="1200" dirty="0" smtClean="0"/>
              <a:t>string id </a:t>
            </a:r>
          </a:p>
          <a:p>
            <a:r>
              <a:rPr lang="en-US" sz="1200" dirty="0" err="1" smtClean="0"/>
              <a:t>move_base_msgs</a:t>
            </a:r>
            <a:r>
              <a:rPr lang="en-US" sz="1200" dirty="0" smtClean="0"/>
              <a:t>/</a:t>
            </a:r>
            <a:r>
              <a:rPr lang="en-US" sz="1200" dirty="0" err="1" smtClean="0"/>
              <a:t>MoveBaseGoal</a:t>
            </a:r>
            <a:r>
              <a:rPr lang="en-US" sz="1200" dirty="0" smtClean="0"/>
              <a:t> goal </a:t>
            </a:r>
          </a:p>
          <a:p>
            <a:r>
              <a:rPr lang="en-US" sz="1200" dirty="0" err="1" smtClean="0"/>
              <a:t>geometry_msgs</a:t>
            </a:r>
            <a:r>
              <a:rPr lang="en-US" sz="1200" dirty="0" smtClean="0"/>
              <a:t>/</a:t>
            </a:r>
            <a:r>
              <a:rPr lang="en-US" sz="1200" dirty="0" err="1" smtClean="0"/>
              <a:t>PoseStamped</a:t>
            </a:r>
            <a:r>
              <a:rPr lang="en-US" sz="1200" dirty="0" smtClean="0"/>
              <a:t> </a:t>
            </a:r>
            <a:r>
              <a:rPr lang="en-US" sz="1200" dirty="0" err="1" smtClean="0"/>
              <a:t>target_pose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Header </a:t>
            </a:r>
            <a:r>
              <a:rPr lang="en-US" sz="1200" dirty="0" err="1" smtClean="0"/>
              <a:t>header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uint32 </a:t>
            </a:r>
            <a:r>
              <a:rPr lang="en-US" sz="1200" dirty="0" err="1" smtClean="0"/>
              <a:t>seq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time stamp </a:t>
            </a:r>
          </a:p>
          <a:p>
            <a:r>
              <a:rPr lang="en-US" sz="1200" dirty="0" smtClean="0"/>
              <a:t>string </a:t>
            </a:r>
            <a:r>
              <a:rPr lang="en-US" sz="1200" dirty="0" err="1" smtClean="0"/>
              <a:t>frame_id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geometry_msgs</a:t>
            </a:r>
            <a:r>
              <a:rPr lang="en-US" sz="1200" dirty="0" smtClean="0"/>
              <a:t>/Pose </a:t>
            </a:r>
            <a:r>
              <a:rPr lang="en-US" sz="1200" dirty="0" err="1" smtClean="0"/>
              <a:t>pose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geometry_msgs</a:t>
            </a:r>
            <a:r>
              <a:rPr lang="en-US" sz="1200" dirty="0" smtClean="0"/>
              <a:t>/Point position </a:t>
            </a:r>
          </a:p>
          <a:p>
            <a:r>
              <a:rPr lang="en-US" sz="1200" dirty="0" smtClean="0"/>
              <a:t>float64 x </a:t>
            </a:r>
          </a:p>
          <a:p>
            <a:r>
              <a:rPr lang="en-US" sz="1200" dirty="0" smtClean="0"/>
              <a:t>float64 y </a:t>
            </a:r>
          </a:p>
          <a:p>
            <a:r>
              <a:rPr lang="en-US" sz="1200" dirty="0" smtClean="0"/>
              <a:t>float64 z </a:t>
            </a:r>
          </a:p>
          <a:p>
            <a:r>
              <a:rPr lang="en-US" sz="1200" dirty="0" err="1" smtClean="0"/>
              <a:t>geometry_msgs</a:t>
            </a:r>
            <a:r>
              <a:rPr lang="en-US" sz="1200" dirty="0" smtClean="0"/>
              <a:t>/Quaternion orientation </a:t>
            </a:r>
          </a:p>
          <a:p>
            <a:r>
              <a:rPr lang="en-US" sz="1200" dirty="0" smtClean="0"/>
              <a:t>float64 x </a:t>
            </a:r>
          </a:p>
          <a:p>
            <a:r>
              <a:rPr lang="en-US" sz="1200" dirty="0" smtClean="0"/>
              <a:t>float64 y </a:t>
            </a:r>
          </a:p>
          <a:p>
            <a:r>
              <a:rPr lang="en-US" sz="1200" dirty="0" smtClean="0"/>
              <a:t>float64 z </a:t>
            </a:r>
          </a:p>
          <a:p>
            <a:r>
              <a:rPr lang="en-US" sz="1200" dirty="0" smtClean="0"/>
              <a:t>float64 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Android Control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Pairing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Pairing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Connect</a:t>
            </a:r>
            <a:r>
              <a:rPr lang="fr-FR" dirty="0" smtClean="0"/>
              <a:t> on the </a:t>
            </a:r>
            <a:r>
              <a:rPr lang="fr-FR" dirty="0" err="1" smtClean="0"/>
              <a:t>same</a:t>
            </a:r>
            <a:r>
              <a:rPr lang="fr-FR" dirty="0" smtClean="0"/>
              <a:t> Network 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</a:t>
            </a:r>
            <a:r>
              <a:rPr lang="fr-FR" dirty="0" err="1" smtClean="0"/>
              <a:t>Download</a:t>
            </a:r>
            <a:r>
              <a:rPr lang="fr-FR" dirty="0" smtClean="0"/>
              <a:t> ROS </a:t>
            </a:r>
            <a:r>
              <a:rPr lang="fr-FR" dirty="0" err="1" smtClean="0"/>
              <a:t>Teleop</a:t>
            </a:r>
            <a:r>
              <a:rPr lang="fr-FR" dirty="0" smtClean="0"/>
              <a:t> (Hydro)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Bringup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concert file 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Motion control     Navigation &amp; </a:t>
            </a:r>
            <a:r>
              <a:rPr lang="fr-FR" dirty="0" err="1" smtClean="0"/>
              <a:t>Localization</a:t>
            </a:r>
            <a:r>
              <a:rPr lang="fr-FR" dirty="0" smtClean="0"/>
              <a:t>    </a:t>
            </a:r>
            <a:r>
              <a:rPr lang="fr-FR" dirty="0" smtClean="0">
                <a:solidFill>
                  <a:srgbClr val="FF0000"/>
                </a:solidFill>
              </a:rPr>
              <a:t>Android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5DB7FC2-8201-461D-A208-F496F60082A1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7826" y="2920657"/>
            <a:ext cx="3153137" cy="10838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V="1">
            <a:off x="4921301" y="4652929"/>
            <a:ext cx="4937760" cy="18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6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5685" y="5560365"/>
            <a:ext cx="7735824" cy="413182"/>
          </a:xfrm>
        </p:spPr>
        <p:txBody>
          <a:bodyPr/>
          <a:lstStyle/>
          <a:p>
            <a:pPr algn="ctr"/>
            <a:r>
              <a:rPr lang="fr-FR" dirty="0"/>
              <a:t>https://www.youtube.com/watch?v=pBYmtod4o18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Motion control     Navigation &amp; </a:t>
            </a:r>
            <a:r>
              <a:rPr lang="fr-FR" dirty="0" err="1" smtClean="0"/>
              <a:t>Localization</a:t>
            </a:r>
            <a:r>
              <a:rPr lang="fr-FR" dirty="0" smtClean="0"/>
              <a:t>    </a:t>
            </a:r>
            <a:r>
              <a:rPr lang="fr-FR" dirty="0" smtClean="0">
                <a:solidFill>
                  <a:srgbClr val="FF0000"/>
                </a:solidFill>
              </a:rPr>
              <a:t>Android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5DB7FC2-8201-461D-A208-F496F60082A1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3694" y="2004199"/>
            <a:ext cx="5519813" cy="34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6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Time </a:t>
            </a:r>
            <a:r>
              <a:rPr lang="fr-FR" dirty="0" err="1" smtClean="0"/>
              <a:t>spent</a:t>
            </a:r>
            <a:r>
              <a:rPr lang="fr-FR" dirty="0" smtClean="0"/>
              <a:t> on </a:t>
            </a:r>
            <a:r>
              <a:rPr lang="fr-FR" dirty="0" err="1" smtClean="0"/>
              <a:t>android</a:t>
            </a:r>
            <a:r>
              <a:rPr lang="fr-FR" dirty="0" smtClean="0"/>
              <a:t> code and home made concert file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5DB7FC2-8201-461D-A208-F496F60082A1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905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DB7FC2-8201-461D-A208-F496F60082A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385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35685" y="2732810"/>
            <a:ext cx="7735824" cy="344732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 1. Motion Control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2. Navigation &amp; </a:t>
            </a:r>
            <a:r>
              <a:rPr lang="fr-FR" sz="3200" dirty="0" err="1" smtClean="0"/>
              <a:t>Localization</a:t>
            </a:r>
            <a:endParaRPr lang="fr-FR" sz="3200" dirty="0" smtClean="0"/>
          </a:p>
          <a:p>
            <a:r>
              <a:rPr lang="fr-FR" sz="3200" dirty="0"/>
              <a:t> </a:t>
            </a:r>
            <a:r>
              <a:rPr lang="fr-FR" sz="3200" dirty="0" smtClean="0"/>
              <a:t>3. Android control 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Motion control     Navigation &amp; Localization    Android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DB7FC2-8201-461D-A208-F496F60082A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4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79400"/>
            <a:ext cx="7406640" cy="749300"/>
          </a:xfrm>
        </p:spPr>
        <p:txBody>
          <a:bodyPr>
            <a:noAutofit/>
          </a:bodyPr>
          <a:lstStyle/>
          <a:p>
            <a:r>
              <a:rPr lang="fr-FR" sz="4800" dirty="0" err="1" smtClean="0"/>
              <a:t>Levels</a:t>
            </a:r>
            <a:r>
              <a:rPr lang="fr-FR" sz="4800" dirty="0" smtClean="0"/>
              <a:t> of Motion </a:t>
            </a:r>
            <a:r>
              <a:rPr lang="fr-FR" sz="4800" dirty="0" smtClean="0"/>
              <a:t>Control</a:t>
            </a:r>
            <a:endParaRPr lang="fr-FR" sz="4800" dirty="0"/>
          </a:p>
        </p:txBody>
      </p:sp>
      <p:pic>
        <p:nvPicPr>
          <p:cNvPr id="1026" name="Picture 2" descr="C:\Users\EpicFailure\Desktop\bsc2\Robotic Engineering 2 (ROS)\Report\images\motion_contr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3404" y="1079501"/>
            <a:ext cx="1157288" cy="5141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79400"/>
            <a:ext cx="7406640" cy="749300"/>
          </a:xfrm>
        </p:spPr>
        <p:txBody>
          <a:bodyPr>
            <a:noAutofit/>
          </a:bodyPr>
          <a:lstStyle/>
          <a:p>
            <a:r>
              <a:rPr lang="fr-FR" sz="4800" dirty="0" err="1" smtClean="0"/>
              <a:t>Levels</a:t>
            </a:r>
            <a:r>
              <a:rPr lang="fr-FR" sz="4800" dirty="0" smtClean="0"/>
              <a:t> of Motion </a:t>
            </a:r>
            <a:r>
              <a:rPr lang="fr-FR" sz="4800" dirty="0" smtClean="0"/>
              <a:t>Control</a:t>
            </a:r>
            <a:endParaRPr lang="fr-FR" sz="4800" dirty="0"/>
          </a:p>
        </p:txBody>
      </p:sp>
      <p:pic>
        <p:nvPicPr>
          <p:cNvPr id="1026" name="Picture 2" descr="C:\Users\EpicFailure\Desktop\bsc2\Robotic Engineering 2 (ROS)\Report\images\motion_contr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5415" y="787401"/>
            <a:ext cx="1157288" cy="514191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82931" y="995743"/>
            <a:ext cx="80695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1.2.1 Motors, Wheels and Encoders</a:t>
            </a:r>
          </a:p>
          <a:p>
            <a:r>
              <a:rPr lang="en-US" sz="1400" dirty="0" err="1" smtClean="0"/>
              <a:t>Turtlebot</a:t>
            </a:r>
            <a:r>
              <a:rPr lang="en-US" sz="1400" dirty="0" smtClean="0"/>
              <a:t> uses </a:t>
            </a:r>
            <a:r>
              <a:rPr lang="en-US" sz="1400" b="1" dirty="0" smtClean="0"/>
              <a:t>Encoders</a:t>
            </a:r>
            <a:r>
              <a:rPr lang="en-US" sz="1400" dirty="0" smtClean="0"/>
              <a:t> to drive it’s </a:t>
            </a:r>
            <a:r>
              <a:rPr lang="en-US" sz="1400" b="1" dirty="0" smtClean="0"/>
              <a:t>motors or wheels</a:t>
            </a:r>
            <a:r>
              <a:rPr lang="en-US" sz="1400" dirty="0" smtClean="0"/>
              <a:t>. Encoder registers certain number of </a:t>
            </a:r>
            <a:r>
              <a:rPr lang="en-US" sz="1400" b="1" dirty="0" smtClean="0"/>
              <a:t>ticks</a:t>
            </a:r>
            <a:r>
              <a:rPr lang="en-US" sz="1400" dirty="0" smtClean="0"/>
              <a:t> per </a:t>
            </a:r>
            <a:r>
              <a:rPr lang="en-US" sz="1400" dirty="0" smtClean="0"/>
              <a:t>revolution for </a:t>
            </a:r>
            <a:r>
              <a:rPr lang="en-US" sz="1400" dirty="0" smtClean="0"/>
              <a:t>a wheel. Knowing the diameter and distance between the wheels, from these ticks we can find distance </a:t>
            </a:r>
            <a:r>
              <a:rPr lang="en-US" sz="1400" dirty="0" smtClean="0"/>
              <a:t>traveled by </a:t>
            </a:r>
            <a:r>
              <a:rPr lang="en-US" sz="1400" dirty="0" smtClean="0"/>
              <a:t>the robot. To compute </a:t>
            </a:r>
            <a:r>
              <a:rPr lang="en-US" sz="1400" b="1" dirty="0" smtClean="0"/>
              <a:t>speed</a:t>
            </a:r>
            <a:r>
              <a:rPr lang="en-US" sz="1400" dirty="0" smtClean="0"/>
              <a:t>, these values are simply divided by the time interval between measurements. </a:t>
            </a:r>
            <a:r>
              <a:rPr lang="en-US" sz="1400" dirty="0" smtClean="0"/>
              <a:t>This internal </a:t>
            </a:r>
            <a:r>
              <a:rPr lang="en-US" sz="1400" dirty="0" smtClean="0"/>
              <a:t>motion data is known as </a:t>
            </a:r>
            <a:r>
              <a:rPr lang="en-US" sz="1400" b="1" dirty="0" err="1" smtClean="0"/>
              <a:t>odometry</a:t>
            </a:r>
            <a:r>
              <a:rPr lang="en-US" sz="1400" dirty="0" smtClean="0"/>
              <a:t>. </a:t>
            </a:r>
            <a:r>
              <a:rPr lang="en-US" sz="1400" dirty="0" smtClean="0"/>
              <a:t>Due to Environmental and other errors this data is not </a:t>
            </a:r>
            <a:r>
              <a:rPr lang="en-US" sz="1400" dirty="0" smtClean="0"/>
              <a:t>generally accurate</a:t>
            </a:r>
            <a:r>
              <a:rPr lang="en-US" sz="1400" dirty="0" smtClean="0"/>
              <a:t>. We need to use other motion data sources to get better estimation.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17219" y="2425704"/>
            <a:ext cx="77838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1.2.2 Motor Controllers and Drivers</a:t>
            </a:r>
          </a:p>
          <a:p>
            <a:r>
              <a:rPr lang="en-US" sz="1400" dirty="0" smtClean="0"/>
              <a:t>At the lowest level of motion control, a </a:t>
            </a:r>
            <a:r>
              <a:rPr lang="en-US" sz="1400" b="1" dirty="0" smtClean="0"/>
              <a:t>driver</a:t>
            </a:r>
            <a:r>
              <a:rPr lang="en-US" sz="1400" dirty="0" smtClean="0"/>
              <a:t> for the robot’s motor controller turns the wheels at a desired </a:t>
            </a:r>
            <a:r>
              <a:rPr lang="en-US" sz="1400" b="1" dirty="0" smtClean="0"/>
              <a:t>speed</a:t>
            </a:r>
            <a:r>
              <a:rPr lang="en-US" sz="1400" dirty="0" smtClean="0"/>
              <a:t>, usually </a:t>
            </a:r>
            <a:r>
              <a:rPr lang="en-US" sz="1400" dirty="0" smtClean="0"/>
              <a:t>using internal units such </a:t>
            </a:r>
            <a:r>
              <a:rPr lang="en-US" sz="1400" b="1" dirty="0" smtClean="0"/>
              <a:t>as encoder ticks per second </a:t>
            </a:r>
            <a:r>
              <a:rPr lang="en-US" sz="1400" dirty="0" smtClean="0"/>
              <a:t>or a percentage of max speed.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1.2.3 </a:t>
            </a:r>
            <a:r>
              <a:rPr lang="en-US" sz="1400" b="1" dirty="0" smtClean="0"/>
              <a:t>The ROS Base Controller</a:t>
            </a:r>
          </a:p>
          <a:p>
            <a:r>
              <a:rPr lang="en-US" sz="1400" dirty="0" smtClean="0"/>
              <a:t>At this level of abstraction, the desired speed of the robot is specified in real-world units such </a:t>
            </a:r>
            <a:r>
              <a:rPr lang="en-US" sz="1400" b="1" dirty="0" smtClean="0"/>
              <a:t>as meters </a:t>
            </a:r>
            <a:r>
              <a:rPr lang="en-US" sz="1400" b="1" dirty="0" smtClean="0"/>
              <a:t>and radians </a:t>
            </a:r>
            <a:r>
              <a:rPr lang="en-US" sz="1400" b="1" dirty="0" smtClean="0"/>
              <a:t>per second</a:t>
            </a:r>
            <a:r>
              <a:rPr lang="en-US" sz="1400" dirty="0" smtClean="0"/>
              <a:t>. It also commonly employs </a:t>
            </a:r>
            <a:r>
              <a:rPr lang="en-US" sz="1400" dirty="0" smtClean="0"/>
              <a:t>some PID control (Proportional Integral Derivative), which in layman </a:t>
            </a:r>
            <a:r>
              <a:rPr lang="en-US" sz="1400" dirty="0" smtClean="0"/>
              <a:t>terms generally does it’s best to move the robot in the way we have requested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b="1" dirty="0" smtClean="0"/>
              <a:t>driver</a:t>
            </a:r>
            <a:r>
              <a:rPr lang="en-US" sz="1400" dirty="0" smtClean="0"/>
              <a:t> and </a:t>
            </a:r>
            <a:r>
              <a:rPr lang="en-US" sz="1400" b="1" dirty="0" smtClean="0"/>
              <a:t>PID control </a:t>
            </a:r>
            <a:r>
              <a:rPr lang="en-US" sz="1400" dirty="0" smtClean="0"/>
              <a:t>are combined inside a single ROS node called </a:t>
            </a:r>
            <a:r>
              <a:rPr lang="en-US" sz="1400" b="1" dirty="0" smtClean="0"/>
              <a:t>base controller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The base controller node typically </a:t>
            </a:r>
            <a:r>
              <a:rPr lang="en-US" sz="1400" b="1" dirty="0" smtClean="0"/>
              <a:t>publishes </a:t>
            </a:r>
            <a:r>
              <a:rPr lang="en-US" sz="1400" b="1" dirty="0" err="1" smtClean="0"/>
              <a:t>odometry</a:t>
            </a:r>
            <a:r>
              <a:rPr lang="en-US" sz="1400" b="1" dirty="0" smtClean="0"/>
              <a:t> data </a:t>
            </a:r>
            <a:r>
              <a:rPr lang="en-US" sz="1400" dirty="0" smtClean="0"/>
              <a:t>on the</a:t>
            </a:r>
            <a:r>
              <a:rPr lang="en-US" sz="1400" b="1" dirty="0" smtClean="0"/>
              <a:t> /</a:t>
            </a:r>
            <a:r>
              <a:rPr lang="en-US" sz="1400" b="1" dirty="0" err="1" smtClean="0"/>
              <a:t>odom</a:t>
            </a:r>
            <a:r>
              <a:rPr lang="en-US" sz="1400" b="1" dirty="0" smtClean="0"/>
              <a:t> </a:t>
            </a:r>
            <a:r>
              <a:rPr lang="en-US" sz="1400" dirty="0" smtClean="0"/>
              <a:t>topic and listens for motion </a:t>
            </a:r>
            <a:r>
              <a:rPr lang="en-US" sz="1400" dirty="0" smtClean="0"/>
              <a:t>commands on </a:t>
            </a:r>
            <a:r>
              <a:rPr lang="en-US" sz="1400" dirty="0" smtClean="0"/>
              <a:t>the 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cmd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vel</a:t>
            </a:r>
            <a:r>
              <a:rPr lang="en-US" sz="1400" b="1" dirty="0" smtClean="0"/>
              <a:t> </a:t>
            </a:r>
            <a:r>
              <a:rPr lang="en-US" sz="1400" dirty="0" smtClean="0"/>
              <a:t>topic.</a:t>
            </a:r>
          </a:p>
          <a:p>
            <a:r>
              <a:rPr lang="en-US" sz="1400" dirty="0" smtClean="0"/>
              <a:t>Also a transform from the 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odom</a:t>
            </a:r>
            <a:r>
              <a:rPr lang="en-US" sz="1400" b="1" dirty="0" smtClean="0"/>
              <a:t> </a:t>
            </a:r>
            <a:r>
              <a:rPr lang="en-US" sz="1400" dirty="0" smtClean="0"/>
              <a:t>frame to the base frame—either /base link or </a:t>
            </a:r>
            <a:r>
              <a:rPr lang="en-US" sz="1400" b="1" dirty="0" smtClean="0"/>
              <a:t>/base footprint </a:t>
            </a:r>
            <a:r>
              <a:rPr lang="en-US" sz="1400" dirty="0" smtClean="0"/>
              <a:t>(</a:t>
            </a:r>
            <a:r>
              <a:rPr lang="en-US" sz="1400" dirty="0" err="1" smtClean="0"/>
              <a:t>Turtlebot</a:t>
            </a:r>
            <a:r>
              <a:rPr lang="en-US" sz="1400" dirty="0" smtClean="0"/>
              <a:t>) is </a:t>
            </a:r>
            <a:r>
              <a:rPr lang="en-US" sz="1400" dirty="0" smtClean="0"/>
              <a:t>done depending on the robot types.</a:t>
            </a:r>
          </a:p>
          <a:p>
            <a:r>
              <a:rPr lang="en-US" sz="1400" dirty="0" smtClean="0"/>
              <a:t>Once we have our </a:t>
            </a:r>
            <a:r>
              <a:rPr lang="en-US" sz="1400" b="1" dirty="0" smtClean="0"/>
              <a:t>base controller with a ROS interface </a:t>
            </a:r>
            <a:r>
              <a:rPr lang="en-US" sz="1400" dirty="0" smtClean="0"/>
              <a:t>our programming can focus purely on the desired</a:t>
            </a:r>
          </a:p>
          <a:p>
            <a:r>
              <a:rPr lang="en-US" sz="1400" dirty="0" smtClean="0"/>
              <a:t>linear and angular velocities in real-world units</a:t>
            </a:r>
            <a:r>
              <a:rPr lang="en-US" sz="1400" dirty="0" smtClean="0"/>
              <a:t>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79400"/>
            <a:ext cx="7406640" cy="749300"/>
          </a:xfrm>
        </p:spPr>
        <p:txBody>
          <a:bodyPr>
            <a:noAutofit/>
          </a:bodyPr>
          <a:lstStyle/>
          <a:p>
            <a:r>
              <a:rPr lang="fr-FR" sz="4800" dirty="0" err="1" smtClean="0"/>
              <a:t>Levels</a:t>
            </a:r>
            <a:r>
              <a:rPr lang="fr-FR" sz="4800" dirty="0" smtClean="0"/>
              <a:t> of Motion </a:t>
            </a:r>
            <a:r>
              <a:rPr lang="fr-FR" sz="4800" dirty="0" smtClean="0"/>
              <a:t>Control</a:t>
            </a:r>
            <a:endParaRPr lang="fr-FR" sz="4800" dirty="0"/>
          </a:p>
        </p:txBody>
      </p:sp>
      <p:pic>
        <p:nvPicPr>
          <p:cNvPr id="1026" name="Picture 2" descr="C:\Users\EpicFailure\Desktop\bsc2\Robotic Engineering 2 (ROS)\Report\images\motion_contr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5415" y="787401"/>
            <a:ext cx="1157288" cy="514191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82931" y="995743"/>
            <a:ext cx="80695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1.2.4 Frame-Base Motion using the move base ROS Package</a:t>
            </a:r>
          </a:p>
          <a:p>
            <a:r>
              <a:rPr lang="en-US" sz="1400" dirty="0" smtClean="0"/>
              <a:t>The </a:t>
            </a:r>
            <a:r>
              <a:rPr lang="en-US" sz="1400" b="1" dirty="0" smtClean="0"/>
              <a:t>move base </a:t>
            </a:r>
            <a:r>
              <a:rPr lang="en-US" sz="1400" dirty="0" smtClean="0"/>
              <a:t>package is a very sophisticated path planner and combines </a:t>
            </a:r>
            <a:r>
              <a:rPr lang="en-US" sz="1400" b="1" dirty="0" err="1" smtClean="0"/>
              <a:t>odometry</a:t>
            </a:r>
            <a:r>
              <a:rPr lang="en-US" sz="1400" dirty="0" smtClean="0"/>
              <a:t> data with </a:t>
            </a:r>
            <a:r>
              <a:rPr lang="en-US" sz="1400" b="1" dirty="0" smtClean="0"/>
              <a:t>both local and</a:t>
            </a:r>
          </a:p>
          <a:p>
            <a:r>
              <a:rPr lang="en-US" sz="1400" b="1" dirty="0" smtClean="0"/>
              <a:t>global cost maps </a:t>
            </a:r>
            <a:r>
              <a:rPr lang="en-US" sz="1400" dirty="0" smtClean="0"/>
              <a:t>when selecting a path for the robot to follow.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1.2.5 </a:t>
            </a:r>
            <a:r>
              <a:rPr lang="en-US" sz="1400" b="1" dirty="0" smtClean="0"/>
              <a:t>SLAM using the </a:t>
            </a:r>
            <a:r>
              <a:rPr lang="en-US" sz="1400" b="1" dirty="0" err="1" smtClean="0"/>
              <a:t>gmapping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amcl</a:t>
            </a:r>
            <a:r>
              <a:rPr lang="en-US" sz="1400" b="1" dirty="0" smtClean="0"/>
              <a:t> ROS Packages</a:t>
            </a:r>
          </a:p>
          <a:p>
            <a:r>
              <a:rPr lang="en-US" sz="1400" dirty="0" smtClean="0"/>
              <a:t>At an even higher level, ROS enables our robot to create a map of its environment using the </a:t>
            </a:r>
            <a:r>
              <a:rPr lang="en-US" sz="1400" b="1" dirty="0" smtClean="0"/>
              <a:t>SLAM </a:t>
            </a:r>
            <a:r>
              <a:rPr lang="en-US" sz="1400" b="1" dirty="0" err="1" smtClean="0"/>
              <a:t>gmapping</a:t>
            </a:r>
            <a:endParaRPr lang="en-US" sz="1400" b="1" dirty="0" smtClean="0"/>
          </a:p>
          <a:p>
            <a:r>
              <a:rPr lang="en-US" sz="1400" dirty="0" smtClean="0"/>
              <a:t>package.</a:t>
            </a:r>
          </a:p>
          <a:p>
            <a:r>
              <a:rPr lang="en-US" sz="1400" dirty="0" smtClean="0"/>
              <a:t>Once a map of the environment is available, ROS provides the </a:t>
            </a:r>
            <a:r>
              <a:rPr lang="en-US" sz="1400" b="1" dirty="0" err="1" smtClean="0"/>
              <a:t>amcl</a:t>
            </a:r>
            <a:r>
              <a:rPr lang="en-US" sz="1400" b="1" dirty="0" smtClean="0"/>
              <a:t> package </a:t>
            </a:r>
            <a:r>
              <a:rPr lang="en-US" sz="1400" dirty="0" smtClean="0"/>
              <a:t>(adaptive Monte Carlo localization)</a:t>
            </a:r>
          </a:p>
          <a:p>
            <a:r>
              <a:rPr lang="en-US" sz="1400" dirty="0" smtClean="0"/>
              <a:t>for automatically </a:t>
            </a:r>
            <a:r>
              <a:rPr lang="en-US" sz="1400" b="1" dirty="0" smtClean="0"/>
              <a:t>localizing the robot based on its current scan and </a:t>
            </a:r>
            <a:r>
              <a:rPr lang="en-US" sz="1400" b="1" dirty="0" err="1" smtClean="0"/>
              <a:t>odometry</a:t>
            </a:r>
            <a:r>
              <a:rPr lang="en-US" sz="1400" b="1" dirty="0" smtClean="0"/>
              <a:t> data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b="1" dirty="0" smtClean="0"/>
              <a:t>1.2.6 </a:t>
            </a:r>
            <a:r>
              <a:rPr lang="en-US" sz="1400" b="1" dirty="0" smtClean="0"/>
              <a:t>Semantic Goals</a:t>
            </a:r>
          </a:p>
          <a:p>
            <a:r>
              <a:rPr lang="en-US" sz="1400" dirty="0" smtClean="0"/>
              <a:t>Finally, at the highest level of abstraction, motion goals are specified semantically such as ”go to the kitchen and</a:t>
            </a:r>
          </a:p>
          <a:p>
            <a:r>
              <a:rPr lang="en-US" sz="1400" dirty="0" smtClean="0"/>
              <a:t>bring me a beer”, or simply, ”bring me a beer”. These are generally segmented into smaller tasks and passed to</a:t>
            </a:r>
          </a:p>
          <a:p>
            <a:r>
              <a:rPr lang="en-US" sz="1400" dirty="0" smtClean="0"/>
              <a:t>lower levels.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79400"/>
            <a:ext cx="7406640" cy="7493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Twisting and Turning with ROS</a:t>
            </a:r>
            <a:endParaRPr lang="fr-FR" sz="3600" dirty="0"/>
          </a:p>
        </p:txBody>
      </p:sp>
      <p:sp>
        <p:nvSpPr>
          <p:cNvPr id="5" name="Rectangle 4"/>
          <p:cNvSpPr/>
          <p:nvPr/>
        </p:nvSpPr>
        <p:spPr>
          <a:xfrm>
            <a:off x="582931" y="995743"/>
            <a:ext cx="80695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ROS </a:t>
            </a:r>
            <a:r>
              <a:rPr lang="en-US" sz="1400" dirty="0" smtClean="0"/>
              <a:t>uses the Twist message type (see details below) for publishing motion commands to be used by the base controller. </a:t>
            </a:r>
            <a:r>
              <a:rPr lang="en-US" sz="1400" dirty="0" smtClean="0"/>
              <a:t>The </a:t>
            </a:r>
            <a:r>
              <a:rPr lang="en-US" sz="1400" dirty="0" smtClean="0"/>
              <a:t>base controller node subscribes to the 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cmd_vel</a:t>
            </a:r>
            <a:r>
              <a:rPr lang="en-US" sz="1400" b="1" dirty="0" smtClean="0"/>
              <a:t> </a:t>
            </a:r>
            <a:r>
              <a:rPr lang="en-US" sz="1400" dirty="0" smtClean="0"/>
              <a:t>topic and translates Twist messages into motor signals that actually turn the </a:t>
            </a:r>
            <a:r>
              <a:rPr lang="en-US" sz="1400" dirty="0" smtClean="0"/>
              <a:t>wheels.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$</a:t>
            </a:r>
            <a:r>
              <a:rPr lang="en-US" sz="1400" b="1" dirty="0" err="1" smtClean="0"/>
              <a:t>rosmsg</a:t>
            </a:r>
            <a:r>
              <a:rPr lang="en-US" sz="1400" b="1" dirty="0" smtClean="0"/>
              <a:t> show </a:t>
            </a:r>
            <a:r>
              <a:rPr lang="en-US" sz="1400" b="1" dirty="0" err="1" smtClean="0"/>
              <a:t>geometry_msgs</a:t>
            </a:r>
            <a:r>
              <a:rPr lang="en-US" sz="1400" b="1" dirty="0" smtClean="0"/>
              <a:t>/Twist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geometry_msgs</a:t>
            </a:r>
            <a:r>
              <a:rPr lang="en-US" sz="1400" dirty="0" smtClean="0"/>
              <a:t>/Vector3 </a:t>
            </a:r>
            <a:r>
              <a:rPr lang="en-US" sz="1400" dirty="0" smtClean="0"/>
              <a:t>linear </a:t>
            </a:r>
          </a:p>
          <a:p>
            <a:r>
              <a:rPr lang="en-US" sz="1400" dirty="0" smtClean="0"/>
              <a:t>float64 x </a:t>
            </a:r>
          </a:p>
          <a:p>
            <a:r>
              <a:rPr lang="en-US" sz="1400" dirty="0" smtClean="0"/>
              <a:t>float64 y </a:t>
            </a:r>
          </a:p>
          <a:p>
            <a:r>
              <a:rPr lang="en-US" sz="1400" dirty="0" smtClean="0"/>
              <a:t>float64 z </a:t>
            </a:r>
          </a:p>
          <a:p>
            <a:r>
              <a:rPr lang="en-US" sz="1400" dirty="0" err="1" smtClean="0"/>
              <a:t>geometry_msgs</a:t>
            </a:r>
            <a:r>
              <a:rPr lang="en-US" sz="1400" dirty="0" smtClean="0"/>
              <a:t>/Vector3 angular </a:t>
            </a:r>
          </a:p>
          <a:p>
            <a:r>
              <a:rPr lang="en-US" sz="1400" dirty="0" smtClean="0"/>
              <a:t>float64 x </a:t>
            </a:r>
          </a:p>
          <a:p>
            <a:r>
              <a:rPr lang="en-US" sz="1400" dirty="0" smtClean="0"/>
              <a:t>float64 y </a:t>
            </a:r>
          </a:p>
          <a:p>
            <a:r>
              <a:rPr lang="en-US" sz="1400" dirty="0" smtClean="0"/>
              <a:t>float64 z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28650" y="4478638"/>
            <a:ext cx="5337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rostopic</a:t>
            </a:r>
            <a:r>
              <a:rPr lang="en-US" dirty="0" smtClean="0"/>
              <a:t> pub -r 10 /</a:t>
            </a:r>
            <a:r>
              <a:rPr lang="en-US" dirty="0" err="1" smtClean="0"/>
              <a:t>cmd_vel</a:t>
            </a:r>
            <a:r>
              <a:rPr lang="en-US" dirty="0" smtClean="0"/>
              <a:t> </a:t>
            </a:r>
            <a:r>
              <a:rPr lang="en-US" dirty="0" err="1" smtClean="0"/>
              <a:t>geometry_msgs</a:t>
            </a:r>
            <a:r>
              <a:rPr lang="en-US" dirty="0" smtClean="0"/>
              <a:t>/Twist ’{linear: {x: 0.15, y: 0, z: 0</a:t>
            </a:r>
            <a:r>
              <a:rPr lang="en-US" dirty="0" smtClean="0"/>
              <a:t>}, </a:t>
            </a:r>
            <a:r>
              <a:rPr lang="es-ES" dirty="0" smtClean="0"/>
              <a:t>angular</a:t>
            </a:r>
            <a:r>
              <a:rPr lang="es-ES" dirty="0" smtClean="0"/>
              <a:t>: {x: 0, y: 0, z: -0.4}}’</a:t>
            </a:r>
            <a:endParaRPr lang="en-US" dirty="0"/>
          </a:p>
        </p:txBody>
      </p:sp>
      <p:pic>
        <p:nvPicPr>
          <p:cNvPr id="2050" name="Picture 2" descr="C:\Users\EpicFailure\Desktop\bsc2\Robotic Engineering 2 (ROS)\Report\Presentation\tw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2224" y="1755775"/>
            <a:ext cx="4251960" cy="3524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79400"/>
            <a:ext cx="7886700" cy="749300"/>
          </a:xfrm>
        </p:spPr>
        <p:txBody>
          <a:bodyPr>
            <a:noAutofit/>
          </a:bodyPr>
          <a:lstStyle/>
          <a:p>
            <a:r>
              <a:rPr lang="en-US" sz="3600" dirty="0" smtClean="0"/>
              <a:t>Goal 1 : Basic Motion of Mobile Base</a:t>
            </a:r>
            <a:endParaRPr lang="fr-FR" sz="3600" dirty="0"/>
          </a:p>
        </p:txBody>
      </p:sp>
      <p:sp>
        <p:nvSpPr>
          <p:cNvPr id="5" name="Rectangle 4"/>
          <p:cNvSpPr/>
          <p:nvPr/>
        </p:nvSpPr>
        <p:spPr>
          <a:xfrm>
            <a:off x="582932" y="995740"/>
            <a:ext cx="54635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Algorithm 1: Time and Speed based out and </a:t>
            </a:r>
            <a:r>
              <a:rPr lang="en-US" b="1" u="sng" dirty="0" smtClean="0"/>
              <a:t>back (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rosrun</a:t>
            </a:r>
            <a:r>
              <a:rPr lang="en-US" dirty="0" smtClean="0"/>
              <a:t> rbx1_nav </a:t>
            </a:r>
            <a:r>
              <a:rPr lang="en-US" dirty="0" smtClean="0"/>
              <a:t>timed_out_and_back.py)</a:t>
            </a:r>
          </a:p>
          <a:p>
            <a:endParaRPr lang="en-US" b="1" u="sng" dirty="0" smtClean="0"/>
          </a:p>
          <a:p>
            <a:r>
              <a:rPr lang="en-US" sz="1400" dirty="0" smtClean="0"/>
              <a:t>rate </a:t>
            </a:r>
            <a:r>
              <a:rPr lang="en-US" sz="1400" dirty="0" smtClean="0"/>
              <a:t>= 50</a:t>
            </a:r>
          </a:p>
          <a:p>
            <a:r>
              <a:rPr lang="en-US" sz="1400" dirty="0" err="1" smtClean="0"/>
              <a:t>goal_distance</a:t>
            </a:r>
            <a:r>
              <a:rPr lang="en-US" sz="1400" dirty="0" smtClean="0"/>
              <a:t> = 1.0 m</a:t>
            </a:r>
          </a:p>
          <a:p>
            <a:r>
              <a:rPr lang="en-US" sz="1400" dirty="0" err="1" smtClean="0"/>
              <a:t>linear_speed</a:t>
            </a:r>
            <a:r>
              <a:rPr lang="en-US" sz="1400" dirty="0" smtClean="0"/>
              <a:t> = 0.2m/s</a:t>
            </a:r>
          </a:p>
          <a:p>
            <a:r>
              <a:rPr lang="en-US" sz="1400" dirty="0" err="1" smtClean="0"/>
              <a:t>linear_duration</a:t>
            </a:r>
            <a:r>
              <a:rPr lang="en-US" sz="1400" dirty="0" smtClean="0"/>
              <a:t> = </a:t>
            </a:r>
            <a:r>
              <a:rPr lang="en-US" sz="1400" dirty="0" err="1" smtClean="0"/>
              <a:t>goal_distance</a:t>
            </a:r>
            <a:r>
              <a:rPr lang="en-US" sz="1400" dirty="0" smtClean="0"/>
              <a:t> / </a:t>
            </a:r>
            <a:r>
              <a:rPr lang="en-US" sz="1400" dirty="0" err="1" smtClean="0"/>
              <a:t>linear_speed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angular_speed</a:t>
            </a:r>
            <a:r>
              <a:rPr lang="en-US" sz="1400" dirty="0" smtClean="0"/>
              <a:t> </a:t>
            </a:r>
            <a:r>
              <a:rPr lang="en-US" sz="1400" dirty="0" smtClean="0"/>
              <a:t>= 1.0</a:t>
            </a:r>
          </a:p>
          <a:p>
            <a:r>
              <a:rPr lang="en-US" sz="1400" dirty="0" err="1" smtClean="0"/>
              <a:t>goal_angle</a:t>
            </a:r>
            <a:r>
              <a:rPr lang="en-US" sz="1400" dirty="0" smtClean="0"/>
              <a:t> = pi</a:t>
            </a:r>
          </a:p>
          <a:p>
            <a:r>
              <a:rPr lang="en-US" sz="1400" dirty="0" err="1" smtClean="0"/>
              <a:t>angular_duration</a:t>
            </a:r>
            <a:r>
              <a:rPr lang="en-US" sz="1400" dirty="0" smtClean="0"/>
              <a:t> = </a:t>
            </a:r>
            <a:r>
              <a:rPr lang="en-US" sz="1400" dirty="0" err="1" smtClean="0"/>
              <a:t>goal_angle</a:t>
            </a:r>
            <a:r>
              <a:rPr lang="en-US" sz="1400" dirty="0" smtClean="0"/>
              <a:t> / </a:t>
            </a:r>
            <a:r>
              <a:rPr lang="en-US" sz="1400" dirty="0" err="1" smtClean="0"/>
              <a:t>angular_speed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A: Repeat step 1 to 6 twice</a:t>
            </a:r>
          </a:p>
          <a:p>
            <a:r>
              <a:rPr lang="en-US" sz="1400" dirty="0" smtClean="0"/>
              <a:t>	1</a:t>
            </a:r>
            <a:r>
              <a:rPr lang="en-US" sz="1400" dirty="0" smtClean="0"/>
              <a:t>. ticks = </a:t>
            </a:r>
            <a:r>
              <a:rPr lang="en-US" sz="1400" dirty="0" err="1" smtClean="0"/>
              <a:t>linear_duration</a:t>
            </a:r>
            <a:r>
              <a:rPr lang="en-US" sz="1400" dirty="0" smtClean="0"/>
              <a:t> / rate</a:t>
            </a:r>
          </a:p>
          <a:p>
            <a:r>
              <a:rPr lang="en-US" sz="1400" dirty="0" smtClean="0"/>
              <a:t>	2</a:t>
            </a:r>
            <a:r>
              <a:rPr lang="en-US" sz="1400" dirty="0" smtClean="0"/>
              <a:t>. while(t &lt; ticks)</a:t>
            </a:r>
          </a:p>
          <a:p>
            <a:r>
              <a:rPr lang="en-US" sz="1400" dirty="0" smtClean="0"/>
              <a:t>		robot </a:t>
            </a:r>
            <a:r>
              <a:rPr lang="en-US" sz="1400" dirty="0" smtClean="0"/>
              <a:t>will walk 1 meter straight</a:t>
            </a:r>
          </a:p>
          <a:p>
            <a:r>
              <a:rPr lang="en-US" sz="1400" dirty="0" smtClean="0"/>
              <a:t>	3</a:t>
            </a:r>
            <a:r>
              <a:rPr lang="en-US" sz="1400" dirty="0" smtClean="0"/>
              <a:t>. robot will sleep 1 cycle</a:t>
            </a:r>
          </a:p>
          <a:p>
            <a:r>
              <a:rPr lang="en-US" sz="1400" dirty="0" smtClean="0"/>
              <a:t>	4</a:t>
            </a:r>
            <a:r>
              <a:rPr lang="en-US" sz="1400" dirty="0" smtClean="0"/>
              <a:t>. ticks = </a:t>
            </a:r>
            <a:r>
              <a:rPr lang="en-US" sz="1400" dirty="0" err="1" smtClean="0"/>
              <a:t>goal_angle</a:t>
            </a:r>
            <a:r>
              <a:rPr lang="en-US" sz="1400" dirty="0" smtClean="0"/>
              <a:t> * rate</a:t>
            </a:r>
          </a:p>
          <a:p>
            <a:r>
              <a:rPr lang="en-US" sz="1400" dirty="0" smtClean="0"/>
              <a:t>	5</a:t>
            </a:r>
            <a:r>
              <a:rPr lang="en-US" sz="1400" dirty="0" smtClean="0"/>
              <a:t>. while(t&lt;ticks)</a:t>
            </a:r>
          </a:p>
          <a:p>
            <a:r>
              <a:rPr lang="en-US" sz="1400" dirty="0" smtClean="0"/>
              <a:t>		robot </a:t>
            </a:r>
            <a:r>
              <a:rPr lang="en-US" sz="1400" dirty="0" smtClean="0"/>
              <a:t>rotates 180*</a:t>
            </a:r>
          </a:p>
          <a:p>
            <a:r>
              <a:rPr lang="en-US" sz="1400" dirty="0" smtClean="0"/>
              <a:t>	6</a:t>
            </a:r>
            <a:r>
              <a:rPr lang="en-US" sz="1400" dirty="0" smtClean="0"/>
              <a:t>. robot will sleep 1 cycle</a:t>
            </a:r>
          </a:p>
          <a:p>
            <a:r>
              <a:rPr lang="en-US" sz="1400" dirty="0" smtClean="0"/>
              <a:t>B: Program Terminates</a:t>
            </a:r>
            <a:endParaRPr lang="en-US" sz="1400" dirty="0"/>
          </a:p>
        </p:txBody>
      </p:sp>
      <p:pic>
        <p:nvPicPr>
          <p:cNvPr id="5123" name="Picture 3" descr="C:\Users\EpicFailure\Desktop\bsc2\Robotic Engineering 2 (ROS)\Report\Presentation\timed_out_and_ba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698" y="1876425"/>
            <a:ext cx="4786312" cy="406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79400"/>
            <a:ext cx="7823200" cy="749300"/>
          </a:xfrm>
        </p:spPr>
        <p:txBody>
          <a:bodyPr>
            <a:noAutofit/>
          </a:bodyPr>
          <a:lstStyle/>
          <a:p>
            <a:r>
              <a:rPr lang="en-US" sz="3200" dirty="0" smtClean="0"/>
              <a:t>Goal 2 : Advanced Motion of Mobile Base</a:t>
            </a:r>
            <a:endParaRPr lang="fr-FR" sz="3200" dirty="0"/>
          </a:p>
        </p:txBody>
      </p:sp>
      <p:pic>
        <p:nvPicPr>
          <p:cNvPr id="4099" name="Picture 3" descr="C:\Users\EpicFailure\Desktop\bsc2\Robotic Engineering 2 (ROS)\Report\images\simple_rob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763" y="1457325"/>
            <a:ext cx="8067675" cy="170656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60400" y="3627041"/>
            <a:ext cx="8775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Such is the case for the </a:t>
            </a:r>
            <a:r>
              <a:rPr lang="en-US" dirty="0" err="1" smtClean="0"/>
              <a:t>turtlebot</a:t>
            </a:r>
            <a:r>
              <a:rPr lang="en-US" dirty="0" smtClean="0"/>
              <a:t> </a:t>
            </a:r>
            <a:r>
              <a:rPr lang="en-US" dirty="0" err="1" smtClean="0"/>
              <a:t>Odometry</a:t>
            </a:r>
            <a:r>
              <a:rPr lang="en-US" dirty="0" smtClean="0"/>
              <a:t> data we use to move the robot. While the </a:t>
            </a:r>
            <a:r>
              <a:rPr lang="en-US" b="1" dirty="0" smtClean="0"/>
              <a:t>/base link </a:t>
            </a:r>
            <a:r>
              <a:rPr lang="en-US" dirty="0" smtClean="0"/>
              <a:t>frame corresponds to a real physical part of Controlling a Mobile Base robot, the </a:t>
            </a:r>
            <a:r>
              <a:rPr lang="en-US" b="1" dirty="0" smtClean="0"/>
              <a:t>/</a:t>
            </a:r>
            <a:r>
              <a:rPr lang="en-US" b="1" dirty="0" err="1" smtClean="0"/>
              <a:t>odom</a:t>
            </a:r>
            <a:r>
              <a:rPr lang="en-US" b="1" dirty="0" smtClean="0"/>
              <a:t> </a:t>
            </a:r>
            <a:r>
              <a:rPr lang="en-US" dirty="0" smtClean="0"/>
              <a:t>frame is defined by the translations and rotations encapsulated in the </a:t>
            </a:r>
            <a:r>
              <a:rPr lang="en-US" dirty="0" err="1" smtClean="0"/>
              <a:t>odometry</a:t>
            </a:r>
            <a:r>
              <a:rPr lang="en-US" dirty="0" smtClean="0"/>
              <a:t> data. These transformations move the robot relative to the /</a:t>
            </a:r>
            <a:r>
              <a:rPr lang="en-US" dirty="0" err="1" smtClean="0"/>
              <a:t>odom</a:t>
            </a:r>
            <a:r>
              <a:rPr lang="en-US" dirty="0" smtClean="0"/>
              <a:t> frame. In ROS if we see the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msgs</a:t>
            </a:r>
            <a:r>
              <a:rPr lang="en-US" dirty="0" smtClean="0"/>
              <a:t>/</a:t>
            </a:r>
            <a:r>
              <a:rPr lang="en-US" dirty="0" err="1" smtClean="0"/>
              <a:t>Odometry</a:t>
            </a:r>
            <a:r>
              <a:rPr lang="en-US" dirty="0" smtClean="0"/>
              <a:t> message structure, </a:t>
            </a:r>
            <a:r>
              <a:rPr lang="en-US" b="1" dirty="0" smtClean="0"/>
              <a:t>/</a:t>
            </a:r>
            <a:r>
              <a:rPr lang="en-US" b="1" dirty="0" err="1" smtClean="0"/>
              <a:t>odom</a:t>
            </a:r>
            <a:r>
              <a:rPr lang="en-US" b="1" dirty="0" smtClean="0"/>
              <a:t> </a:t>
            </a:r>
            <a:r>
              <a:rPr lang="en-US" dirty="0" smtClean="0"/>
              <a:t>is used as the parent frame and</a:t>
            </a:r>
          </a:p>
          <a:p>
            <a:r>
              <a:rPr lang="en-US" b="1" dirty="0" smtClean="0"/>
              <a:t>/</a:t>
            </a:r>
            <a:r>
              <a:rPr lang="en-US" b="1" dirty="0" err="1" smtClean="0"/>
              <a:t>base_footprint</a:t>
            </a:r>
            <a:r>
              <a:rPr lang="en-US" dirty="0" smtClean="0"/>
              <a:t> </a:t>
            </a:r>
            <a:r>
              <a:rPr lang="en-US" dirty="0" smtClean="0"/>
              <a:t>(for </a:t>
            </a:r>
            <a:r>
              <a:rPr lang="en-US" dirty="0" err="1" smtClean="0"/>
              <a:t>turtlebot</a:t>
            </a:r>
            <a:r>
              <a:rPr lang="en-US" dirty="0" smtClean="0"/>
              <a:t>) as the child frame id. The transformation between these two frames, is with </a:t>
            </a:r>
            <a:r>
              <a:rPr lang="en-US" dirty="0" smtClean="0"/>
              <a:t>the help </a:t>
            </a:r>
            <a:r>
              <a:rPr lang="en-US" dirty="0" smtClean="0"/>
              <a:t>of </a:t>
            </a:r>
            <a:r>
              <a:rPr lang="en-US" b="1" dirty="0" err="1" smtClean="0"/>
              <a:t>tf</a:t>
            </a:r>
            <a:r>
              <a:rPr lang="en-US" dirty="0" smtClean="0"/>
              <a:t>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5523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412</TotalTime>
  <Words>1352</Words>
  <Application>Microsoft Office PowerPoint</Application>
  <PresentationFormat>Custom</PresentationFormat>
  <Paragraphs>172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HDOfficeLightV0</vt:lpstr>
      <vt:lpstr>1_HDOfficeLightV0</vt:lpstr>
      <vt:lpstr>View</vt:lpstr>
      <vt:lpstr>ROS-Turtlebot</vt:lpstr>
      <vt:lpstr>Introduction</vt:lpstr>
      <vt:lpstr>Contents</vt:lpstr>
      <vt:lpstr>Levels of Motion Control</vt:lpstr>
      <vt:lpstr>Levels of Motion Control</vt:lpstr>
      <vt:lpstr>Levels of Motion Control</vt:lpstr>
      <vt:lpstr>Twisting and Turning with ROS</vt:lpstr>
      <vt:lpstr>Goal 1 : Basic Motion of Mobile Base</vt:lpstr>
      <vt:lpstr>Goal 2 : Advanced Motion of Mobile Base</vt:lpstr>
      <vt:lpstr>Goal 2 : Advanced Motion of Mobile Base</vt:lpstr>
      <vt:lpstr>Goal 3 : Navigating a Square using Twist+Odometry</vt:lpstr>
      <vt:lpstr>Goal 4: Navigation with Path Planning -&gt; move_base</vt:lpstr>
      <vt:lpstr>Goal 4: Navigation with Path Planning -&gt; move_base</vt:lpstr>
      <vt:lpstr>Goal 4: Navigation with Path Planning -&gt; move_base</vt:lpstr>
      <vt:lpstr>Android Control</vt:lpstr>
      <vt:lpstr>Pairing</vt:lpstr>
      <vt:lpstr>Demonstration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ROS-Turtlebot</dc:title>
  <dc:creator>Yanik</dc:creator>
  <cp:lastModifiedBy>Mashruf Zaman</cp:lastModifiedBy>
  <cp:revision>43</cp:revision>
  <dcterms:created xsi:type="dcterms:W3CDTF">2015-05-17T20:22:10Z</dcterms:created>
  <dcterms:modified xsi:type="dcterms:W3CDTF">2015-05-18T04:04:20Z</dcterms:modified>
</cp:coreProperties>
</file>