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47"/>
  </p:normalViewPr>
  <p:slideViewPr>
    <p:cSldViewPr>
      <p:cViewPr varScale="1">
        <p:scale>
          <a:sx n="86" d="100"/>
          <a:sy n="86" d="100"/>
        </p:scale>
        <p:origin x="13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1119" y="1112265"/>
            <a:ext cx="44297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159"/>
            <a:ext cx="1035812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666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6944" y="4387596"/>
              <a:ext cx="822960" cy="704215"/>
            </a:xfrm>
            <a:custGeom>
              <a:avLst/>
              <a:gdLst/>
              <a:ahLst/>
              <a:cxnLst/>
              <a:rect l="l" t="t" r="r" b="b"/>
              <a:pathLst>
                <a:path w="822960" h="704214">
                  <a:moveTo>
                    <a:pt x="411480" y="0"/>
                  </a:moveTo>
                  <a:lnTo>
                    <a:pt x="359874" y="2742"/>
                  </a:lnTo>
                  <a:lnTo>
                    <a:pt x="310179" y="10751"/>
                  </a:lnTo>
                  <a:lnTo>
                    <a:pt x="262780" y="23695"/>
                  </a:lnTo>
                  <a:lnTo>
                    <a:pt x="218063" y="41245"/>
                  </a:lnTo>
                  <a:lnTo>
                    <a:pt x="176414" y="63072"/>
                  </a:lnTo>
                  <a:lnTo>
                    <a:pt x="138220" y="88844"/>
                  </a:lnTo>
                  <a:lnTo>
                    <a:pt x="103865" y="118234"/>
                  </a:lnTo>
                  <a:lnTo>
                    <a:pt x="73737" y="150909"/>
                  </a:lnTo>
                  <a:lnTo>
                    <a:pt x="48221" y="186542"/>
                  </a:lnTo>
                  <a:lnTo>
                    <a:pt x="27703" y="224802"/>
                  </a:lnTo>
                  <a:lnTo>
                    <a:pt x="12570" y="265358"/>
                  </a:lnTo>
                  <a:lnTo>
                    <a:pt x="3206" y="307882"/>
                  </a:lnTo>
                  <a:lnTo>
                    <a:pt x="0" y="352043"/>
                  </a:lnTo>
                  <a:lnTo>
                    <a:pt x="3206" y="396205"/>
                  </a:lnTo>
                  <a:lnTo>
                    <a:pt x="12570" y="438729"/>
                  </a:lnTo>
                  <a:lnTo>
                    <a:pt x="27703" y="479285"/>
                  </a:lnTo>
                  <a:lnTo>
                    <a:pt x="48221" y="517545"/>
                  </a:lnTo>
                  <a:lnTo>
                    <a:pt x="73737" y="553178"/>
                  </a:lnTo>
                  <a:lnTo>
                    <a:pt x="103865" y="585853"/>
                  </a:lnTo>
                  <a:lnTo>
                    <a:pt x="138220" y="615243"/>
                  </a:lnTo>
                  <a:lnTo>
                    <a:pt x="176414" y="641015"/>
                  </a:lnTo>
                  <a:lnTo>
                    <a:pt x="218063" y="662842"/>
                  </a:lnTo>
                  <a:lnTo>
                    <a:pt x="262780" y="680392"/>
                  </a:lnTo>
                  <a:lnTo>
                    <a:pt x="310179" y="693336"/>
                  </a:lnTo>
                  <a:lnTo>
                    <a:pt x="359874" y="701345"/>
                  </a:lnTo>
                  <a:lnTo>
                    <a:pt x="411480" y="704087"/>
                  </a:lnTo>
                  <a:lnTo>
                    <a:pt x="463085" y="701345"/>
                  </a:lnTo>
                  <a:lnTo>
                    <a:pt x="512780" y="693336"/>
                  </a:lnTo>
                  <a:lnTo>
                    <a:pt x="560179" y="680392"/>
                  </a:lnTo>
                  <a:lnTo>
                    <a:pt x="604896" y="662842"/>
                  </a:lnTo>
                  <a:lnTo>
                    <a:pt x="646545" y="641015"/>
                  </a:lnTo>
                  <a:lnTo>
                    <a:pt x="684739" y="615243"/>
                  </a:lnTo>
                  <a:lnTo>
                    <a:pt x="719094" y="585853"/>
                  </a:lnTo>
                  <a:lnTo>
                    <a:pt x="749222" y="553178"/>
                  </a:lnTo>
                  <a:lnTo>
                    <a:pt x="774738" y="517545"/>
                  </a:lnTo>
                  <a:lnTo>
                    <a:pt x="795256" y="479285"/>
                  </a:lnTo>
                  <a:lnTo>
                    <a:pt x="810389" y="438729"/>
                  </a:lnTo>
                  <a:lnTo>
                    <a:pt x="819753" y="396205"/>
                  </a:lnTo>
                  <a:lnTo>
                    <a:pt x="822960" y="352043"/>
                  </a:lnTo>
                  <a:lnTo>
                    <a:pt x="819753" y="307882"/>
                  </a:lnTo>
                  <a:lnTo>
                    <a:pt x="810389" y="265358"/>
                  </a:lnTo>
                  <a:lnTo>
                    <a:pt x="795256" y="224802"/>
                  </a:lnTo>
                  <a:lnTo>
                    <a:pt x="774738" y="186542"/>
                  </a:lnTo>
                  <a:lnTo>
                    <a:pt x="749222" y="150909"/>
                  </a:lnTo>
                  <a:lnTo>
                    <a:pt x="719094" y="118234"/>
                  </a:lnTo>
                  <a:lnTo>
                    <a:pt x="684739" y="88844"/>
                  </a:lnTo>
                  <a:lnTo>
                    <a:pt x="646545" y="63072"/>
                  </a:lnTo>
                  <a:lnTo>
                    <a:pt x="604896" y="41245"/>
                  </a:lnTo>
                  <a:lnTo>
                    <a:pt x="560179" y="23695"/>
                  </a:lnTo>
                  <a:lnTo>
                    <a:pt x="512780" y="10751"/>
                  </a:lnTo>
                  <a:lnTo>
                    <a:pt x="463085" y="2742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3716" y="4515739"/>
            <a:ext cx="466153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560"/>
              </a:spcBef>
            </a:pPr>
            <a:r>
              <a:rPr sz="3400" spc="-95" dirty="0">
                <a:latin typeface="Trebuchet MS"/>
                <a:cs typeface="Trebuchet MS"/>
              </a:rPr>
              <a:t>DEFORMACIÓN </a:t>
            </a:r>
            <a:r>
              <a:rPr sz="3400" spc="-350" dirty="0">
                <a:latin typeface="Trebuchet MS"/>
                <a:cs typeface="Trebuchet MS"/>
              </a:rPr>
              <a:t>Y</a:t>
            </a:r>
            <a:r>
              <a:rPr sz="3400" spc="-665" dirty="0">
                <a:latin typeface="Trebuchet MS"/>
                <a:cs typeface="Trebuchet MS"/>
              </a:rPr>
              <a:t> </a:t>
            </a:r>
            <a:r>
              <a:rPr sz="3400" spc="-50" dirty="0">
                <a:latin typeface="Trebuchet MS"/>
                <a:cs typeface="Trebuchet MS"/>
              </a:rPr>
              <a:t>MÓDULO  </a:t>
            </a:r>
            <a:r>
              <a:rPr sz="3400" spc="-204" dirty="0">
                <a:latin typeface="Trebuchet MS"/>
                <a:cs typeface="Trebuchet MS"/>
              </a:rPr>
              <a:t>ELÁSTICO </a:t>
            </a:r>
            <a:r>
              <a:rPr sz="3400" spc="-105" dirty="0">
                <a:latin typeface="Trebuchet MS"/>
                <a:cs typeface="Trebuchet MS"/>
              </a:rPr>
              <a:t>DE</a:t>
            </a:r>
            <a:r>
              <a:rPr sz="3400" spc="-490" dirty="0">
                <a:latin typeface="Trebuchet MS"/>
                <a:cs typeface="Trebuchet MS"/>
              </a:rPr>
              <a:t> </a:t>
            </a:r>
            <a:r>
              <a:rPr sz="3400" spc="-140" dirty="0">
                <a:latin typeface="Trebuchet MS"/>
                <a:cs typeface="Trebuchet MS"/>
              </a:rPr>
              <a:t>VIGAS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9897" y="4653534"/>
            <a:ext cx="3054350" cy="1569019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MX" spc="-114" dirty="0" err="1">
                <a:latin typeface="Arial"/>
                <a:cs typeface="Arial"/>
              </a:rPr>
              <a:t>Estephanie</a:t>
            </a:r>
            <a:r>
              <a:rPr lang="es-MX" spc="-114" dirty="0">
                <a:latin typeface="Arial"/>
                <a:cs typeface="Arial"/>
              </a:rPr>
              <a:t> </a:t>
            </a:r>
            <a:r>
              <a:rPr lang="es-MX" spc="-114" dirty="0" err="1">
                <a:latin typeface="Arial"/>
                <a:cs typeface="Arial"/>
              </a:rPr>
              <a:t>Mendivil</a:t>
            </a:r>
            <a:r>
              <a:rPr lang="es-MX" spc="-114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8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MX" spc="-114" dirty="0">
                <a:latin typeface="Arial"/>
                <a:cs typeface="Arial"/>
              </a:rPr>
              <a:t>Adolfo Mariscal </a:t>
            </a:r>
          </a:p>
          <a:p>
            <a:pPr marL="241300" indent="-228600">
              <a:lnSpc>
                <a:spcPct val="100000"/>
              </a:lnSpc>
              <a:spcBef>
                <a:spcPts val="8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MX" spc="-114" dirty="0">
                <a:latin typeface="Arial"/>
                <a:cs typeface="Arial"/>
              </a:rPr>
              <a:t>Francisco </a:t>
            </a:r>
            <a:r>
              <a:rPr lang="es-MX" spc="-114" dirty="0" err="1">
                <a:latin typeface="Arial"/>
                <a:cs typeface="Arial"/>
              </a:rPr>
              <a:t>Gonzalez</a:t>
            </a:r>
            <a:endParaRPr lang="es-MX" spc="-114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95"/>
              </a:spcBef>
              <a:buChar char="•"/>
              <a:tabLst>
                <a:tab pos="240665" algn="l"/>
                <a:tab pos="241300" algn="l"/>
              </a:tabLst>
            </a:pPr>
            <a:r>
              <a:rPr lang="es-MX" spc="-114" dirty="0" err="1">
                <a:latin typeface="Arial"/>
                <a:cs typeface="Arial"/>
              </a:rPr>
              <a:t>Xareny</a:t>
            </a:r>
            <a:r>
              <a:rPr lang="es-MX" spc="-114" dirty="0">
                <a:latin typeface="Arial"/>
                <a:cs typeface="Arial"/>
              </a:rPr>
              <a:t> </a:t>
            </a:r>
            <a:r>
              <a:rPr lang="es-MX" spc="-114" dirty="0" err="1">
                <a:latin typeface="Arial"/>
                <a:cs typeface="Arial"/>
              </a:rPr>
              <a:t>Gonzalez</a:t>
            </a:r>
            <a:r>
              <a:rPr lang="es-MX" spc="-114" dirty="0">
                <a:latin typeface="Arial"/>
                <a:cs typeface="Arial"/>
              </a:rPr>
              <a:t> </a:t>
            </a:r>
            <a:r>
              <a:rPr lang="es-MX" spc="-114" dirty="0" err="1">
                <a:latin typeface="Arial"/>
                <a:cs typeface="Arial"/>
              </a:rPr>
              <a:t>Lopez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61" y="513969"/>
            <a:ext cx="4829810" cy="18592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marR="5080" indent="-229235" algn="just">
              <a:lnSpc>
                <a:spcPct val="897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1800" spc="-160" dirty="0">
                <a:latin typeface="Arial"/>
                <a:cs typeface="Arial"/>
              </a:rPr>
              <a:t>El </a:t>
            </a:r>
            <a:r>
              <a:rPr sz="1800" spc="-45" dirty="0">
                <a:latin typeface="Arial"/>
                <a:cs typeface="Arial"/>
              </a:rPr>
              <a:t>modulo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elasticidad </a:t>
            </a:r>
            <a:r>
              <a:rPr sz="1800" spc="-50" dirty="0">
                <a:latin typeface="Arial"/>
                <a:cs typeface="Arial"/>
              </a:rPr>
              <a:t>del </a:t>
            </a:r>
            <a:r>
              <a:rPr sz="1800" spc="-45" dirty="0">
                <a:latin typeface="Arial"/>
                <a:cs typeface="Arial"/>
              </a:rPr>
              <a:t>material </a:t>
            </a:r>
            <a:r>
              <a:rPr sz="1800" spc="-85" dirty="0">
                <a:latin typeface="Arial"/>
                <a:cs typeface="Arial"/>
              </a:rPr>
              <a:t>como </a:t>
            </a:r>
            <a:r>
              <a:rPr sz="1800" spc="-75" dirty="0">
                <a:latin typeface="Arial"/>
                <a:cs typeface="Arial"/>
              </a:rPr>
              <a:t>la  fuerza </a:t>
            </a:r>
            <a:r>
              <a:rPr sz="1800" spc="-85" dirty="0">
                <a:latin typeface="Arial"/>
                <a:cs typeface="Arial"/>
              </a:rPr>
              <a:t>aplicada en </a:t>
            </a:r>
            <a:r>
              <a:rPr sz="1800" spc="-55" dirty="0">
                <a:latin typeface="Arial"/>
                <a:cs typeface="Arial"/>
              </a:rPr>
              <a:t>nuestro </a:t>
            </a:r>
            <a:r>
              <a:rPr sz="1800" spc="-95" dirty="0">
                <a:latin typeface="Arial"/>
                <a:cs typeface="Arial"/>
              </a:rPr>
              <a:t>sistema </a:t>
            </a:r>
            <a:r>
              <a:rPr sz="1800" spc="-105" dirty="0">
                <a:latin typeface="Arial"/>
                <a:cs typeface="Arial"/>
              </a:rPr>
              <a:t>son </a:t>
            </a:r>
            <a:r>
              <a:rPr sz="1800" spc="-85" dirty="0">
                <a:latin typeface="Arial"/>
                <a:cs typeface="Arial"/>
              </a:rPr>
              <a:t>los  </a:t>
            </a:r>
            <a:r>
              <a:rPr sz="1800" spc="-60" dirty="0">
                <a:latin typeface="Arial"/>
                <a:cs typeface="Arial"/>
              </a:rPr>
              <a:t>puntos </a:t>
            </a:r>
            <a:r>
              <a:rPr sz="1800" spc="-140" dirty="0">
                <a:latin typeface="Arial"/>
                <a:cs typeface="Arial"/>
              </a:rPr>
              <a:t>mas </a:t>
            </a:r>
            <a:r>
              <a:rPr sz="1800" spc="-30" dirty="0">
                <a:latin typeface="Arial"/>
                <a:cs typeface="Arial"/>
              </a:rPr>
              <a:t>importante </a:t>
            </a:r>
            <a:r>
              <a:rPr sz="1800" spc="-35" dirty="0">
                <a:latin typeface="Arial"/>
                <a:cs typeface="Arial"/>
              </a:rPr>
              <a:t>dentro </a:t>
            </a:r>
            <a:r>
              <a:rPr sz="1800" spc="-85" dirty="0">
                <a:latin typeface="Arial"/>
                <a:cs typeface="Arial"/>
              </a:rPr>
              <a:t>de este, </a:t>
            </a:r>
            <a:r>
              <a:rPr sz="1800" spc="-125" dirty="0">
                <a:latin typeface="Arial"/>
                <a:cs typeface="Arial"/>
              </a:rPr>
              <a:t>ya </a:t>
            </a:r>
            <a:r>
              <a:rPr sz="1800" spc="-70" dirty="0">
                <a:latin typeface="Arial"/>
                <a:cs typeface="Arial"/>
              </a:rPr>
              <a:t>que  </a:t>
            </a:r>
            <a:r>
              <a:rPr sz="1800" spc="-55" dirty="0">
                <a:latin typeface="Arial"/>
                <a:cs typeface="Arial"/>
              </a:rPr>
              <a:t>debido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ellos </a:t>
            </a:r>
            <a:r>
              <a:rPr sz="1800" spc="-150" dirty="0">
                <a:latin typeface="Arial"/>
                <a:cs typeface="Arial"/>
              </a:rPr>
              <a:t>es </a:t>
            </a:r>
            <a:r>
              <a:rPr sz="1800" spc="-85" dirty="0">
                <a:latin typeface="Arial"/>
                <a:cs typeface="Arial"/>
              </a:rPr>
              <a:t>como </a:t>
            </a:r>
            <a:r>
              <a:rPr sz="1800" spc="-150" dirty="0">
                <a:latin typeface="Arial"/>
                <a:cs typeface="Arial"/>
              </a:rPr>
              <a:t>se </a:t>
            </a:r>
            <a:r>
              <a:rPr sz="1800" spc="-75" dirty="0">
                <a:latin typeface="Arial"/>
                <a:cs typeface="Arial"/>
              </a:rPr>
              <a:t>presenta </a:t>
            </a:r>
            <a:r>
              <a:rPr sz="1800" spc="-20" dirty="0">
                <a:latin typeface="Arial"/>
                <a:cs typeface="Arial"/>
              </a:rPr>
              <a:t>tanto </a:t>
            </a:r>
            <a:r>
              <a:rPr sz="1800" spc="-50" dirty="0">
                <a:latin typeface="Arial"/>
                <a:cs typeface="Arial"/>
              </a:rPr>
              <a:t>el  </a:t>
            </a:r>
            <a:r>
              <a:rPr sz="1800" spc="-80" dirty="0">
                <a:latin typeface="Arial"/>
                <a:cs typeface="Arial"/>
              </a:rPr>
              <a:t>Angulo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45" dirty="0">
                <a:latin typeface="Arial"/>
                <a:cs typeface="Arial"/>
              </a:rPr>
              <a:t>flexión </a:t>
            </a:r>
            <a:r>
              <a:rPr sz="1800" spc="-85" dirty="0">
                <a:latin typeface="Arial"/>
                <a:cs typeface="Arial"/>
              </a:rPr>
              <a:t>como </a:t>
            </a:r>
            <a:r>
              <a:rPr sz="1800" spc="-7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deflexión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la </a:t>
            </a:r>
            <a:r>
              <a:rPr sz="1800" spc="-105" dirty="0">
                <a:latin typeface="Arial"/>
                <a:cs typeface="Arial"/>
              </a:rPr>
              <a:t>viga </a:t>
            </a:r>
            <a:r>
              <a:rPr sz="1800" spc="-90" dirty="0">
                <a:latin typeface="Arial"/>
                <a:cs typeface="Arial"/>
              </a:rPr>
              <a:t>y  </a:t>
            </a:r>
            <a:r>
              <a:rPr sz="1800" spc="-60" dirty="0">
                <a:latin typeface="Arial"/>
                <a:cs typeface="Arial"/>
              </a:rPr>
              <a:t>nuestro </a:t>
            </a:r>
            <a:r>
              <a:rPr sz="1800" spc="-50" dirty="0">
                <a:latin typeface="Arial"/>
                <a:cs typeface="Arial"/>
              </a:rPr>
              <a:t>elemento </a:t>
            </a:r>
            <a:r>
              <a:rPr sz="1800" spc="-135" dirty="0">
                <a:latin typeface="Arial"/>
                <a:cs typeface="Arial"/>
              </a:rPr>
              <a:t>pasa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45" dirty="0">
                <a:latin typeface="Arial"/>
                <a:cs typeface="Arial"/>
              </a:rPr>
              <a:t>trabajar </a:t>
            </a:r>
            <a:r>
              <a:rPr sz="1800" spc="-85" dirty="0">
                <a:latin typeface="Arial"/>
                <a:cs typeface="Arial"/>
              </a:rPr>
              <a:t>de </a:t>
            </a:r>
            <a:r>
              <a:rPr sz="1800" spc="-75" dirty="0">
                <a:latin typeface="Arial"/>
                <a:cs typeface="Arial"/>
              </a:rPr>
              <a:t>solamente 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tensión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75" dirty="0">
                <a:latin typeface="Arial"/>
                <a:cs typeface="Arial"/>
              </a:rPr>
              <a:t> compresión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3364484"/>
            <a:ext cx="4831080" cy="1287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15"/>
              </a:spcBef>
              <a:buChar char="•"/>
              <a:tabLst>
                <a:tab pos="241935" algn="l"/>
              </a:tabLst>
            </a:pPr>
            <a:r>
              <a:rPr sz="1800" spc="-114" dirty="0">
                <a:latin typeface="Arial"/>
                <a:cs typeface="Arial"/>
              </a:rPr>
              <a:t>Una </a:t>
            </a:r>
            <a:r>
              <a:rPr sz="1800" spc="-105" dirty="0">
                <a:latin typeface="Arial"/>
                <a:cs typeface="Arial"/>
              </a:rPr>
              <a:t>viga </a:t>
            </a:r>
            <a:r>
              <a:rPr sz="1800" spc="-70" dirty="0">
                <a:latin typeface="Arial"/>
                <a:cs typeface="Arial"/>
              </a:rPr>
              <a:t>simple sometida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0" dirty="0">
                <a:latin typeface="Arial"/>
                <a:cs typeface="Arial"/>
              </a:rPr>
              <a:t>esta </a:t>
            </a:r>
            <a:r>
              <a:rPr sz="1800" spc="-120" dirty="0">
                <a:latin typeface="Arial"/>
                <a:cs typeface="Arial"/>
              </a:rPr>
              <a:t>clase </a:t>
            </a:r>
            <a:r>
              <a:rPr sz="1800" spc="-85" dirty="0">
                <a:latin typeface="Arial"/>
                <a:cs typeface="Arial"/>
              </a:rPr>
              <a:t>de  </a:t>
            </a:r>
            <a:r>
              <a:rPr sz="1800" spc="-100" dirty="0">
                <a:latin typeface="Arial"/>
                <a:cs typeface="Arial"/>
              </a:rPr>
              <a:t>esfuerzos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105" dirty="0">
                <a:latin typeface="Arial"/>
                <a:cs typeface="Arial"/>
              </a:rPr>
              <a:t>comienza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flexionar </a:t>
            </a:r>
            <a:r>
              <a:rPr sz="1800" spc="-85" dirty="0">
                <a:latin typeface="Arial"/>
                <a:cs typeface="Arial"/>
              </a:rPr>
              <a:t>de manera  </a:t>
            </a:r>
            <a:r>
              <a:rPr sz="1800" spc="-125" dirty="0">
                <a:latin typeface="Arial"/>
                <a:cs typeface="Arial"/>
              </a:rPr>
              <a:t>cóncava </a:t>
            </a:r>
            <a:r>
              <a:rPr sz="1800" spc="-90" dirty="0">
                <a:latin typeface="Arial"/>
                <a:cs typeface="Arial"/>
              </a:rPr>
              <a:t>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medida que </a:t>
            </a:r>
            <a:r>
              <a:rPr sz="1800" spc="-70" dirty="0">
                <a:latin typeface="Arial"/>
                <a:cs typeface="Arial"/>
              </a:rPr>
              <a:t>la </a:t>
            </a:r>
            <a:r>
              <a:rPr sz="1800" spc="-75" dirty="0">
                <a:latin typeface="Arial"/>
                <a:cs typeface="Arial"/>
              </a:rPr>
              <a:t>fuerza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80" dirty="0">
                <a:latin typeface="Arial"/>
                <a:cs typeface="Arial"/>
              </a:rPr>
              <a:t>aplica </a:t>
            </a:r>
            <a:r>
              <a:rPr sz="1800" spc="-85" dirty="0">
                <a:latin typeface="Arial"/>
                <a:cs typeface="Arial"/>
              </a:rPr>
              <a:t>en </a:t>
            </a:r>
            <a:r>
              <a:rPr sz="1800" spc="-35" dirty="0">
                <a:latin typeface="Arial"/>
                <a:cs typeface="Arial"/>
              </a:rPr>
              <a:t>el  </a:t>
            </a:r>
            <a:r>
              <a:rPr sz="1800" spc="-30" dirty="0">
                <a:latin typeface="Arial"/>
                <a:cs typeface="Arial"/>
              </a:rPr>
              <a:t>punto </a:t>
            </a:r>
            <a:r>
              <a:rPr sz="1800" spc="-135" dirty="0">
                <a:latin typeface="Arial"/>
                <a:cs typeface="Arial"/>
              </a:rPr>
              <a:t>más </a:t>
            </a:r>
            <a:r>
              <a:rPr sz="1800" spc="-70" dirty="0">
                <a:latin typeface="Arial"/>
                <a:cs typeface="Arial"/>
              </a:rPr>
              <a:t>alejado </a:t>
            </a:r>
            <a:r>
              <a:rPr sz="1800" spc="-75" dirty="0">
                <a:latin typeface="Arial"/>
                <a:cs typeface="Arial"/>
              </a:rPr>
              <a:t>respecto </a:t>
            </a:r>
            <a:r>
              <a:rPr sz="1800" spc="-65" dirty="0">
                <a:latin typeface="Arial"/>
                <a:cs typeface="Arial"/>
              </a:rPr>
              <a:t>al </a:t>
            </a:r>
            <a:r>
              <a:rPr sz="1800" spc="-30" dirty="0">
                <a:latin typeface="Arial"/>
                <a:cs typeface="Arial"/>
              </a:rPr>
              <a:t>punto </a:t>
            </a:r>
            <a:r>
              <a:rPr sz="1800" spc="-80" dirty="0">
                <a:latin typeface="Arial"/>
                <a:cs typeface="Arial"/>
              </a:rPr>
              <a:t>de </a:t>
            </a:r>
            <a:r>
              <a:rPr sz="1800" spc="-85" dirty="0">
                <a:latin typeface="Arial"/>
                <a:cs typeface="Arial"/>
              </a:rPr>
              <a:t>apoyo  de </a:t>
            </a:r>
            <a:r>
              <a:rPr sz="1800" spc="-70" dirty="0">
                <a:latin typeface="Arial"/>
                <a:cs typeface="Arial"/>
              </a:rPr>
              <a:t>la </a:t>
            </a:r>
            <a:r>
              <a:rPr sz="1800" spc="-90" dirty="0">
                <a:latin typeface="Arial"/>
                <a:cs typeface="Arial"/>
              </a:rPr>
              <a:t>viga, </a:t>
            </a:r>
            <a:r>
              <a:rPr sz="1800" spc="-95" dirty="0">
                <a:latin typeface="Arial"/>
                <a:cs typeface="Arial"/>
              </a:rPr>
              <a:t>ésta </a:t>
            </a:r>
            <a:r>
              <a:rPr sz="1800" spc="-65" dirty="0">
                <a:latin typeface="Arial"/>
                <a:cs typeface="Arial"/>
              </a:rPr>
              <a:t>sufre </a:t>
            </a:r>
            <a:r>
              <a:rPr sz="1800" spc="-85" dirty="0">
                <a:latin typeface="Arial"/>
                <a:cs typeface="Arial"/>
              </a:rPr>
              <a:t>una </a:t>
            </a:r>
            <a:r>
              <a:rPr sz="1800" spc="-60" dirty="0">
                <a:latin typeface="Arial"/>
                <a:cs typeface="Arial"/>
              </a:rPr>
              <a:t>deformación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más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366" y="4846066"/>
            <a:ext cx="419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  <a:tab pos="2221865" algn="l"/>
                <a:tab pos="3079115" algn="l"/>
                <a:tab pos="3481070" algn="l"/>
                <a:tab pos="3811904" algn="l"/>
              </a:tabLst>
            </a:pPr>
            <a:r>
              <a:rPr sz="1800" spc="-160" dirty="0">
                <a:latin typeface="Arial"/>
                <a:cs typeface="Arial"/>
              </a:rPr>
              <a:t>c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ac</a:t>
            </a:r>
            <a:r>
              <a:rPr sz="1800" spc="-75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er</a:t>
            </a:r>
            <a:r>
              <a:rPr sz="1800" spc="-50" dirty="0">
                <a:latin typeface="Arial"/>
                <a:cs typeface="Arial"/>
              </a:rPr>
              <a:t>í</a:t>
            </a: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ti</a:t>
            </a:r>
            <a:r>
              <a:rPr sz="1800" spc="-30" dirty="0">
                <a:latin typeface="Arial"/>
                <a:cs typeface="Arial"/>
              </a:rPr>
              <a:t>c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70" dirty="0">
                <a:latin typeface="Arial"/>
                <a:cs typeface="Arial"/>
              </a:rPr>
              <a:t>físi</a:t>
            </a:r>
            <a:r>
              <a:rPr sz="1800" spc="-130" dirty="0">
                <a:latin typeface="Arial"/>
                <a:cs typeface="Arial"/>
              </a:rPr>
              <a:t>c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spc="-90" dirty="0">
                <a:latin typeface="Arial"/>
                <a:cs typeface="Arial"/>
              </a:rPr>
              <a:t>opias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8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l</a:t>
            </a:r>
            <a:r>
              <a:rPr sz="1800" spc="-9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65" dirty="0">
                <a:latin typeface="Arial"/>
                <a:cs typeface="Arial"/>
              </a:rPr>
              <a:t>vi</a:t>
            </a:r>
            <a:r>
              <a:rPr sz="1800" spc="-140" dirty="0">
                <a:latin typeface="Arial"/>
                <a:cs typeface="Arial"/>
              </a:rPr>
              <a:t>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366" y="4599178"/>
            <a:ext cx="459803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2050"/>
              </a:lnSpc>
              <a:spcBef>
                <a:spcPts val="100"/>
              </a:spcBef>
              <a:tabLst>
                <a:tab pos="1029969" algn="l"/>
                <a:tab pos="1546225" algn="l"/>
                <a:tab pos="1921510" algn="l"/>
                <a:tab pos="2538730" algn="l"/>
                <a:tab pos="2978150" algn="l"/>
                <a:tab pos="3881754" algn="l"/>
                <a:tab pos="4320540" algn="l"/>
              </a:tabLst>
            </a:pPr>
            <a:r>
              <a:rPr sz="1800" spc="-13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xt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em</a:t>
            </a:r>
            <a:r>
              <a:rPr sz="1800" spc="-85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20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q</a:t>
            </a:r>
            <a:r>
              <a:rPr sz="1800" spc="-90" dirty="0">
                <a:latin typeface="Arial"/>
                <a:cs typeface="Arial"/>
              </a:rPr>
              <a:t>u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55" dirty="0"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85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80" dirty="0">
                <a:latin typeface="Arial"/>
                <a:cs typeface="Arial"/>
              </a:rPr>
              <a:t>nc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ó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8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7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50"/>
              </a:lnSpc>
            </a:pPr>
            <a:r>
              <a:rPr sz="1800" spc="-85" dirty="0">
                <a:latin typeface="Arial"/>
                <a:cs typeface="Arial"/>
              </a:rPr>
              <a:t>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66" y="5092953"/>
            <a:ext cx="45999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cuestión, </a:t>
            </a:r>
            <a:r>
              <a:rPr sz="1800" spc="-80" dirty="0">
                <a:latin typeface="Arial"/>
                <a:cs typeface="Arial"/>
              </a:rPr>
              <a:t>puede </a:t>
            </a:r>
            <a:r>
              <a:rPr sz="1800" spc="-65" dirty="0">
                <a:latin typeface="Arial"/>
                <a:cs typeface="Arial"/>
              </a:rPr>
              <a:t>llegar </a:t>
            </a:r>
            <a:r>
              <a:rPr sz="1800" spc="-50" dirty="0">
                <a:latin typeface="Arial"/>
                <a:cs typeface="Arial"/>
              </a:rPr>
              <a:t>el </a:t>
            </a:r>
            <a:r>
              <a:rPr sz="1800" spc="-45" dirty="0">
                <a:latin typeface="Arial"/>
                <a:cs typeface="Arial"/>
              </a:rPr>
              <a:t>momento </a:t>
            </a:r>
            <a:r>
              <a:rPr sz="1800" spc="-85" dirty="0">
                <a:latin typeface="Arial"/>
                <a:cs typeface="Arial"/>
              </a:rPr>
              <a:t>en </a:t>
            </a:r>
            <a:r>
              <a:rPr sz="1800" spc="-75" dirty="0">
                <a:latin typeface="Arial"/>
                <a:cs typeface="Arial"/>
              </a:rPr>
              <a:t>que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5" dirty="0">
                <a:latin typeface="Arial"/>
                <a:cs typeface="Arial"/>
              </a:rPr>
              <a:t>soporte </a:t>
            </a:r>
            <a:r>
              <a:rPr sz="1800" spc="-7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tensión </a:t>
            </a:r>
            <a:r>
              <a:rPr sz="1800" spc="-85" dirty="0">
                <a:latin typeface="Arial"/>
                <a:cs typeface="Arial"/>
              </a:rPr>
              <a:t>y </a:t>
            </a:r>
            <a:r>
              <a:rPr sz="1800" spc="-75" dirty="0">
                <a:latin typeface="Arial"/>
                <a:cs typeface="Arial"/>
              </a:rPr>
              <a:t>sufra </a:t>
            </a:r>
            <a:r>
              <a:rPr sz="1800" spc="-80" dirty="0">
                <a:latin typeface="Arial"/>
                <a:cs typeface="Arial"/>
              </a:rPr>
              <a:t>de </a:t>
            </a:r>
            <a:r>
              <a:rPr sz="1800" spc="-55" dirty="0">
                <a:latin typeface="Arial"/>
                <a:cs typeface="Arial"/>
              </a:rPr>
              <a:t>un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desgarramiento.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6944" y="1292352"/>
            <a:ext cx="6233159" cy="4273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3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Tabla </a:t>
            </a:r>
            <a:r>
              <a:rPr spc="-195" dirty="0"/>
              <a:t>de</a:t>
            </a:r>
            <a:r>
              <a:rPr spc="-335" dirty="0"/>
              <a:t> </a:t>
            </a:r>
            <a:r>
              <a:rPr spc="-229" dirty="0"/>
              <a:t>contenido: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6156325" cy="4117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Objetivos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Objetivos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generales.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Objetivos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específicos.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Introducción.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60" dirty="0">
                <a:latin typeface="Arial"/>
                <a:cs typeface="Arial"/>
              </a:rPr>
              <a:t>Modelo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110" dirty="0">
                <a:latin typeface="Arial"/>
                <a:cs typeface="Arial"/>
              </a:rPr>
              <a:t>representación </a:t>
            </a:r>
            <a:r>
              <a:rPr sz="2800" spc="-85" dirty="0">
                <a:latin typeface="Arial"/>
                <a:cs typeface="Arial"/>
              </a:rPr>
              <a:t>del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problema.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Conclusión.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Bibliografía.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5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Objetivos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39140"/>
            <a:ext cx="5000625" cy="5401310"/>
            <a:chOff x="0" y="739140"/>
            <a:chExt cx="5000625" cy="5401310"/>
          </a:xfrm>
        </p:grpSpPr>
        <p:sp>
          <p:nvSpPr>
            <p:cNvPr id="5" name="object 5"/>
            <p:cNvSpPr/>
            <p:nvPr/>
          </p:nvSpPr>
          <p:spPr>
            <a:xfrm>
              <a:off x="0" y="739140"/>
              <a:ext cx="5000625" cy="5401310"/>
            </a:xfrm>
            <a:custGeom>
              <a:avLst/>
              <a:gdLst/>
              <a:ahLst/>
              <a:cxnLst/>
              <a:rect l="l" t="t" r="r" b="b"/>
              <a:pathLst>
                <a:path w="5000625" h="5401310">
                  <a:moveTo>
                    <a:pt x="2299843" y="0"/>
                  </a:moveTo>
                  <a:lnTo>
                    <a:pt x="2248177" y="484"/>
                  </a:lnTo>
                  <a:lnTo>
                    <a:pt x="2196746" y="1932"/>
                  </a:lnTo>
                  <a:lnTo>
                    <a:pt x="2145560" y="4334"/>
                  </a:lnTo>
                  <a:lnTo>
                    <a:pt x="2094626" y="7682"/>
                  </a:lnTo>
                  <a:lnTo>
                    <a:pt x="2043953" y="11968"/>
                  </a:lnTo>
                  <a:lnTo>
                    <a:pt x="1993551" y="17182"/>
                  </a:lnTo>
                  <a:lnTo>
                    <a:pt x="1943426" y="23317"/>
                  </a:lnTo>
                  <a:lnTo>
                    <a:pt x="1893589" y="30362"/>
                  </a:lnTo>
                  <a:lnTo>
                    <a:pt x="1844048" y="38311"/>
                  </a:lnTo>
                  <a:lnTo>
                    <a:pt x="1794811" y="47154"/>
                  </a:lnTo>
                  <a:lnTo>
                    <a:pt x="1745888" y="56883"/>
                  </a:lnTo>
                  <a:lnTo>
                    <a:pt x="1697285" y="67488"/>
                  </a:lnTo>
                  <a:lnTo>
                    <a:pt x="1649013" y="78962"/>
                  </a:lnTo>
                  <a:lnTo>
                    <a:pt x="1601080" y="91296"/>
                  </a:lnTo>
                  <a:lnTo>
                    <a:pt x="1553495" y="104481"/>
                  </a:lnTo>
                  <a:lnTo>
                    <a:pt x="1506266" y="118508"/>
                  </a:lnTo>
                  <a:lnTo>
                    <a:pt x="1459401" y="133369"/>
                  </a:lnTo>
                  <a:lnTo>
                    <a:pt x="1412910" y="149055"/>
                  </a:lnTo>
                  <a:lnTo>
                    <a:pt x="1366801" y="165558"/>
                  </a:lnTo>
                  <a:lnTo>
                    <a:pt x="1321082" y="182869"/>
                  </a:lnTo>
                  <a:lnTo>
                    <a:pt x="1275763" y="200979"/>
                  </a:lnTo>
                  <a:lnTo>
                    <a:pt x="1230852" y="219880"/>
                  </a:lnTo>
                  <a:lnTo>
                    <a:pt x="1186357" y="239564"/>
                  </a:lnTo>
                  <a:lnTo>
                    <a:pt x="1142287" y="260020"/>
                  </a:lnTo>
                  <a:lnTo>
                    <a:pt x="1098652" y="281242"/>
                  </a:lnTo>
                  <a:lnTo>
                    <a:pt x="1055458" y="303220"/>
                  </a:lnTo>
                  <a:lnTo>
                    <a:pt x="1012716" y="325945"/>
                  </a:lnTo>
                  <a:lnTo>
                    <a:pt x="970433" y="349409"/>
                  </a:lnTo>
                  <a:lnTo>
                    <a:pt x="928618" y="373604"/>
                  </a:lnTo>
                  <a:lnTo>
                    <a:pt x="887281" y="398521"/>
                  </a:lnTo>
                  <a:lnTo>
                    <a:pt x="846429" y="424150"/>
                  </a:lnTo>
                  <a:lnTo>
                    <a:pt x="806071" y="450485"/>
                  </a:lnTo>
                  <a:lnTo>
                    <a:pt x="766215" y="477515"/>
                  </a:lnTo>
                  <a:lnTo>
                    <a:pt x="726872" y="505232"/>
                  </a:lnTo>
                  <a:lnTo>
                    <a:pt x="688048" y="533628"/>
                  </a:lnTo>
                  <a:lnTo>
                    <a:pt x="649753" y="562694"/>
                  </a:lnTo>
                  <a:lnTo>
                    <a:pt x="611995" y="592422"/>
                  </a:lnTo>
                  <a:lnTo>
                    <a:pt x="574783" y="622802"/>
                  </a:lnTo>
                  <a:lnTo>
                    <a:pt x="538126" y="653826"/>
                  </a:lnTo>
                  <a:lnTo>
                    <a:pt x="502031" y="685486"/>
                  </a:lnTo>
                  <a:lnTo>
                    <a:pt x="466509" y="717773"/>
                  </a:lnTo>
                  <a:lnTo>
                    <a:pt x="431567" y="750678"/>
                  </a:lnTo>
                  <a:lnTo>
                    <a:pt x="397214" y="784192"/>
                  </a:lnTo>
                  <a:lnTo>
                    <a:pt x="363458" y="818308"/>
                  </a:lnTo>
                  <a:lnTo>
                    <a:pt x="330309" y="853016"/>
                  </a:lnTo>
                  <a:lnTo>
                    <a:pt x="297775" y="888308"/>
                  </a:lnTo>
                  <a:lnTo>
                    <a:pt x="265864" y="924175"/>
                  </a:lnTo>
                  <a:lnTo>
                    <a:pt x="234586" y="960609"/>
                  </a:lnTo>
                  <a:lnTo>
                    <a:pt x="203948" y="997600"/>
                  </a:lnTo>
                  <a:lnTo>
                    <a:pt x="173959" y="1035141"/>
                  </a:lnTo>
                  <a:lnTo>
                    <a:pt x="144629" y="1073222"/>
                  </a:lnTo>
                  <a:lnTo>
                    <a:pt x="115965" y="1111836"/>
                  </a:lnTo>
                  <a:lnTo>
                    <a:pt x="87977" y="1150973"/>
                  </a:lnTo>
                  <a:lnTo>
                    <a:pt x="60672" y="1190625"/>
                  </a:lnTo>
                  <a:lnTo>
                    <a:pt x="0" y="1290574"/>
                  </a:lnTo>
                  <a:lnTo>
                    <a:pt x="0" y="4110482"/>
                  </a:lnTo>
                  <a:lnTo>
                    <a:pt x="60672" y="4210431"/>
                  </a:lnTo>
                  <a:lnTo>
                    <a:pt x="87977" y="4250084"/>
                  </a:lnTo>
                  <a:lnTo>
                    <a:pt x="115965" y="4289222"/>
                  </a:lnTo>
                  <a:lnTo>
                    <a:pt x="144629" y="4327836"/>
                  </a:lnTo>
                  <a:lnTo>
                    <a:pt x="173959" y="4365919"/>
                  </a:lnTo>
                  <a:lnTo>
                    <a:pt x="203948" y="4403461"/>
                  </a:lnTo>
                  <a:lnTo>
                    <a:pt x="234586" y="4440453"/>
                  </a:lnTo>
                  <a:lnTo>
                    <a:pt x="265864" y="4476887"/>
                  </a:lnTo>
                  <a:lnTo>
                    <a:pt x="297775" y="4512755"/>
                  </a:lnTo>
                  <a:lnTo>
                    <a:pt x="330309" y="4548048"/>
                  </a:lnTo>
                  <a:lnTo>
                    <a:pt x="363458" y="4582756"/>
                  </a:lnTo>
                  <a:lnTo>
                    <a:pt x="397214" y="4616872"/>
                  </a:lnTo>
                  <a:lnTo>
                    <a:pt x="431567" y="4650388"/>
                  </a:lnTo>
                  <a:lnTo>
                    <a:pt x="466509" y="4683293"/>
                  </a:lnTo>
                  <a:lnTo>
                    <a:pt x="502031" y="4715580"/>
                  </a:lnTo>
                  <a:lnTo>
                    <a:pt x="538126" y="4747240"/>
                  </a:lnTo>
                  <a:lnTo>
                    <a:pt x="574783" y="4778264"/>
                  </a:lnTo>
                  <a:lnTo>
                    <a:pt x="611995" y="4808645"/>
                  </a:lnTo>
                  <a:lnTo>
                    <a:pt x="649753" y="4838372"/>
                  </a:lnTo>
                  <a:lnTo>
                    <a:pt x="688048" y="4867438"/>
                  </a:lnTo>
                  <a:lnTo>
                    <a:pt x="726872" y="4895834"/>
                  </a:lnTo>
                  <a:lnTo>
                    <a:pt x="766215" y="4923551"/>
                  </a:lnTo>
                  <a:lnTo>
                    <a:pt x="806071" y="4950581"/>
                  </a:lnTo>
                  <a:lnTo>
                    <a:pt x="846429" y="4976915"/>
                  </a:lnTo>
                  <a:lnTo>
                    <a:pt x="887281" y="5002545"/>
                  </a:lnTo>
                  <a:lnTo>
                    <a:pt x="928618" y="5027461"/>
                  </a:lnTo>
                  <a:lnTo>
                    <a:pt x="970433" y="5051655"/>
                  </a:lnTo>
                  <a:lnTo>
                    <a:pt x="1012716" y="5075120"/>
                  </a:lnTo>
                  <a:lnTo>
                    <a:pt x="1055458" y="5097845"/>
                  </a:lnTo>
                  <a:lnTo>
                    <a:pt x="1098652" y="5119822"/>
                  </a:lnTo>
                  <a:lnTo>
                    <a:pt x="1142287" y="5141043"/>
                  </a:lnTo>
                  <a:lnTo>
                    <a:pt x="1186357" y="5161499"/>
                  </a:lnTo>
                  <a:lnTo>
                    <a:pt x="1230852" y="5181182"/>
                  </a:lnTo>
                  <a:lnTo>
                    <a:pt x="1275763" y="5200083"/>
                  </a:lnTo>
                  <a:lnTo>
                    <a:pt x="1321082" y="5218193"/>
                  </a:lnTo>
                  <a:lnTo>
                    <a:pt x="1366801" y="5235503"/>
                  </a:lnTo>
                  <a:lnTo>
                    <a:pt x="1412910" y="5252005"/>
                  </a:lnTo>
                  <a:lnTo>
                    <a:pt x="1459401" y="5267691"/>
                  </a:lnTo>
                  <a:lnTo>
                    <a:pt x="1506266" y="5282552"/>
                  </a:lnTo>
                  <a:lnTo>
                    <a:pt x="1553495" y="5296579"/>
                  </a:lnTo>
                  <a:lnTo>
                    <a:pt x="1601080" y="5309763"/>
                  </a:lnTo>
                  <a:lnTo>
                    <a:pt x="1649013" y="5322096"/>
                  </a:lnTo>
                  <a:lnTo>
                    <a:pt x="1697285" y="5333570"/>
                  </a:lnTo>
                  <a:lnTo>
                    <a:pt x="1745888" y="5344175"/>
                  </a:lnTo>
                  <a:lnTo>
                    <a:pt x="1794811" y="5353903"/>
                  </a:lnTo>
                  <a:lnTo>
                    <a:pt x="1844048" y="5362746"/>
                  </a:lnTo>
                  <a:lnTo>
                    <a:pt x="1893589" y="5370694"/>
                  </a:lnTo>
                  <a:lnTo>
                    <a:pt x="1943426" y="5377740"/>
                  </a:lnTo>
                  <a:lnTo>
                    <a:pt x="1993551" y="5383874"/>
                  </a:lnTo>
                  <a:lnTo>
                    <a:pt x="2043953" y="5389088"/>
                  </a:lnTo>
                  <a:lnTo>
                    <a:pt x="2094626" y="5393373"/>
                  </a:lnTo>
                  <a:lnTo>
                    <a:pt x="2145560" y="5396721"/>
                  </a:lnTo>
                  <a:lnTo>
                    <a:pt x="2196746" y="5399123"/>
                  </a:lnTo>
                  <a:lnTo>
                    <a:pt x="2248177" y="5400571"/>
                  </a:lnTo>
                  <a:lnTo>
                    <a:pt x="2299843" y="5401056"/>
                  </a:lnTo>
                  <a:lnTo>
                    <a:pt x="2348373" y="5400628"/>
                  </a:lnTo>
                  <a:lnTo>
                    <a:pt x="2396695" y="5399351"/>
                  </a:lnTo>
                  <a:lnTo>
                    <a:pt x="2444804" y="5397231"/>
                  </a:lnTo>
                  <a:lnTo>
                    <a:pt x="2492691" y="5394275"/>
                  </a:lnTo>
                  <a:lnTo>
                    <a:pt x="2540349" y="5390491"/>
                  </a:lnTo>
                  <a:lnTo>
                    <a:pt x="2587771" y="5385885"/>
                  </a:lnTo>
                  <a:lnTo>
                    <a:pt x="2634950" y="5380465"/>
                  </a:lnTo>
                  <a:lnTo>
                    <a:pt x="2681880" y="5374239"/>
                  </a:lnTo>
                  <a:lnTo>
                    <a:pt x="2728552" y="5367212"/>
                  </a:lnTo>
                  <a:lnTo>
                    <a:pt x="2774959" y="5359392"/>
                  </a:lnTo>
                  <a:lnTo>
                    <a:pt x="2821095" y="5350787"/>
                  </a:lnTo>
                  <a:lnTo>
                    <a:pt x="2866952" y="5341403"/>
                  </a:lnTo>
                  <a:lnTo>
                    <a:pt x="2912524" y="5331247"/>
                  </a:lnTo>
                  <a:lnTo>
                    <a:pt x="2957803" y="5320328"/>
                  </a:lnTo>
                  <a:lnTo>
                    <a:pt x="3002781" y="5308651"/>
                  </a:lnTo>
                  <a:lnTo>
                    <a:pt x="3047452" y="5296225"/>
                  </a:lnTo>
                  <a:lnTo>
                    <a:pt x="3091809" y="5283055"/>
                  </a:lnTo>
                  <a:lnTo>
                    <a:pt x="3135844" y="5269150"/>
                  </a:lnTo>
                  <a:lnTo>
                    <a:pt x="3179551" y="5254516"/>
                  </a:lnTo>
                  <a:lnTo>
                    <a:pt x="3222922" y="5239161"/>
                  </a:lnTo>
                  <a:lnTo>
                    <a:pt x="3265950" y="5223092"/>
                  </a:lnTo>
                  <a:lnTo>
                    <a:pt x="3308628" y="5206315"/>
                  </a:lnTo>
                  <a:lnTo>
                    <a:pt x="3350948" y="5188839"/>
                  </a:lnTo>
                  <a:lnTo>
                    <a:pt x="3392904" y="5170669"/>
                  </a:lnTo>
                  <a:lnTo>
                    <a:pt x="3434489" y="5151814"/>
                  </a:lnTo>
                  <a:lnTo>
                    <a:pt x="3475695" y="5132280"/>
                  </a:lnTo>
                  <a:lnTo>
                    <a:pt x="3516515" y="5112075"/>
                  </a:lnTo>
                  <a:lnTo>
                    <a:pt x="3556943" y="5091206"/>
                  </a:lnTo>
                  <a:lnTo>
                    <a:pt x="3596970" y="5069679"/>
                  </a:lnTo>
                  <a:lnTo>
                    <a:pt x="3636590" y="5047502"/>
                  </a:lnTo>
                  <a:lnTo>
                    <a:pt x="3675796" y="5024683"/>
                  </a:lnTo>
                  <a:lnTo>
                    <a:pt x="3714580" y="5001228"/>
                  </a:lnTo>
                  <a:lnTo>
                    <a:pt x="3752935" y="4977144"/>
                  </a:lnTo>
                  <a:lnTo>
                    <a:pt x="3790855" y="4952438"/>
                  </a:lnTo>
                  <a:lnTo>
                    <a:pt x="3828332" y="4927119"/>
                  </a:lnTo>
                  <a:lnTo>
                    <a:pt x="3865359" y="4901192"/>
                  </a:lnTo>
                  <a:lnTo>
                    <a:pt x="3901929" y="4874665"/>
                  </a:lnTo>
                  <a:lnTo>
                    <a:pt x="3938034" y="4847545"/>
                  </a:lnTo>
                  <a:lnTo>
                    <a:pt x="3973668" y="4819840"/>
                  </a:lnTo>
                  <a:lnTo>
                    <a:pt x="4008823" y="4791556"/>
                  </a:lnTo>
                  <a:lnTo>
                    <a:pt x="4043492" y="4762700"/>
                  </a:lnTo>
                  <a:lnTo>
                    <a:pt x="4077669" y="4733280"/>
                  </a:lnTo>
                  <a:lnTo>
                    <a:pt x="4111345" y="4703303"/>
                  </a:lnTo>
                  <a:lnTo>
                    <a:pt x="4144515" y="4672776"/>
                  </a:lnTo>
                  <a:lnTo>
                    <a:pt x="4177170" y="4641705"/>
                  </a:lnTo>
                  <a:lnTo>
                    <a:pt x="4209303" y="4610100"/>
                  </a:lnTo>
                  <a:lnTo>
                    <a:pt x="4240908" y="4577965"/>
                  </a:lnTo>
                  <a:lnTo>
                    <a:pt x="4271978" y="4545309"/>
                  </a:lnTo>
                  <a:lnTo>
                    <a:pt x="4302504" y="4512138"/>
                  </a:lnTo>
                  <a:lnTo>
                    <a:pt x="4332480" y="4478461"/>
                  </a:lnTo>
                  <a:lnTo>
                    <a:pt x="4361899" y="4444283"/>
                  </a:lnTo>
                  <a:lnTo>
                    <a:pt x="4390754" y="4409612"/>
                  </a:lnTo>
                  <a:lnTo>
                    <a:pt x="4419038" y="4374455"/>
                  </a:lnTo>
                  <a:lnTo>
                    <a:pt x="4446742" y="4338820"/>
                  </a:lnTo>
                  <a:lnTo>
                    <a:pt x="4473861" y="4302713"/>
                  </a:lnTo>
                  <a:lnTo>
                    <a:pt x="4500388" y="4266142"/>
                  </a:lnTo>
                  <a:lnTo>
                    <a:pt x="4526314" y="4229114"/>
                  </a:lnTo>
                  <a:lnTo>
                    <a:pt x="4551633" y="4191635"/>
                  </a:lnTo>
                  <a:lnTo>
                    <a:pt x="4576338" y="4153714"/>
                  </a:lnTo>
                  <a:lnTo>
                    <a:pt x="4600421" y="4115357"/>
                  </a:lnTo>
                  <a:lnTo>
                    <a:pt x="4623876" y="4076571"/>
                  </a:lnTo>
                  <a:lnTo>
                    <a:pt x="4646695" y="4037363"/>
                  </a:lnTo>
                  <a:lnTo>
                    <a:pt x="4668871" y="3997741"/>
                  </a:lnTo>
                  <a:lnTo>
                    <a:pt x="4690397" y="3957712"/>
                  </a:lnTo>
                  <a:lnTo>
                    <a:pt x="4711266" y="3917283"/>
                  </a:lnTo>
                  <a:lnTo>
                    <a:pt x="4731471" y="3876460"/>
                  </a:lnTo>
                  <a:lnTo>
                    <a:pt x="4751005" y="3835252"/>
                  </a:lnTo>
                  <a:lnTo>
                    <a:pt x="4769859" y="3793665"/>
                  </a:lnTo>
                  <a:lnTo>
                    <a:pt x="4788028" y="3751707"/>
                  </a:lnTo>
                  <a:lnTo>
                    <a:pt x="4805505" y="3709384"/>
                  </a:lnTo>
                  <a:lnTo>
                    <a:pt x="4822281" y="3666703"/>
                  </a:lnTo>
                  <a:lnTo>
                    <a:pt x="4838350" y="3623673"/>
                  </a:lnTo>
                  <a:lnTo>
                    <a:pt x="4853705" y="3580300"/>
                  </a:lnTo>
                  <a:lnTo>
                    <a:pt x="4868339" y="3536590"/>
                  </a:lnTo>
                  <a:lnTo>
                    <a:pt x="4882244" y="3492552"/>
                  </a:lnTo>
                  <a:lnTo>
                    <a:pt x="4895413" y="3448193"/>
                  </a:lnTo>
                  <a:lnTo>
                    <a:pt x="4907840" y="3403519"/>
                  </a:lnTo>
                  <a:lnTo>
                    <a:pt x="4919516" y="3358537"/>
                  </a:lnTo>
                  <a:lnTo>
                    <a:pt x="4930436" y="3313256"/>
                  </a:lnTo>
                  <a:lnTo>
                    <a:pt x="4940591" y="3267681"/>
                  </a:lnTo>
                  <a:lnTo>
                    <a:pt x="4949975" y="3221820"/>
                  </a:lnTo>
                  <a:lnTo>
                    <a:pt x="4958580" y="3175681"/>
                  </a:lnTo>
                  <a:lnTo>
                    <a:pt x="4966400" y="3129270"/>
                  </a:lnTo>
                  <a:lnTo>
                    <a:pt x="4973427" y="3082595"/>
                  </a:lnTo>
                  <a:lnTo>
                    <a:pt x="4979653" y="3035662"/>
                  </a:lnTo>
                  <a:lnTo>
                    <a:pt x="4985073" y="2988479"/>
                  </a:lnTo>
                  <a:lnTo>
                    <a:pt x="4989679" y="2941053"/>
                  </a:lnTo>
                  <a:lnTo>
                    <a:pt x="4993463" y="2893391"/>
                  </a:lnTo>
                  <a:lnTo>
                    <a:pt x="4996419" y="2845501"/>
                  </a:lnTo>
                  <a:lnTo>
                    <a:pt x="4998539" y="2797388"/>
                  </a:lnTo>
                  <a:lnTo>
                    <a:pt x="4999816" y="2749062"/>
                  </a:lnTo>
                  <a:lnTo>
                    <a:pt x="5000244" y="2700528"/>
                  </a:lnTo>
                  <a:lnTo>
                    <a:pt x="4999816" y="2651993"/>
                  </a:lnTo>
                  <a:lnTo>
                    <a:pt x="4998539" y="2603667"/>
                  </a:lnTo>
                  <a:lnTo>
                    <a:pt x="4996419" y="2555554"/>
                  </a:lnTo>
                  <a:lnTo>
                    <a:pt x="4993463" y="2507664"/>
                  </a:lnTo>
                  <a:lnTo>
                    <a:pt x="4989679" y="2460002"/>
                  </a:lnTo>
                  <a:lnTo>
                    <a:pt x="4985073" y="2412576"/>
                  </a:lnTo>
                  <a:lnTo>
                    <a:pt x="4979653" y="2365393"/>
                  </a:lnTo>
                  <a:lnTo>
                    <a:pt x="4973427" y="2318460"/>
                  </a:lnTo>
                  <a:lnTo>
                    <a:pt x="4966400" y="2271785"/>
                  </a:lnTo>
                  <a:lnTo>
                    <a:pt x="4958580" y="2225374"/>
                  </a:lnTo>
                  <a:lnTo>
                    <a:pt x="4949975" y="2179235"/>
                  </a:lnTo>
                  <a:lnTo>
                    <a:pt x="4940591" y="2133374"/>
                  </a:lnTo>
                  <a:lnTo>
                    <a:pt x="4930436" y="2087799"/>
                  </a:lnTo>
                  <a:lnTo>
                    <a:pt x="4919516" y="2042518"/>
                  </a:lnTo>
                  <a:lnTo>
                    <a:pt x="4907840" y="1997536"/>
                  </a:lnTo>
                  <a:lnTo>
                    <a:pt x="4895413" y="1952862"/>
                  </a:lnTo>
                  <a:lnTo>
                    <a:pt x="4882244" y="1908503"/>
                  </a:lnTo>
                  <a:lnTo>
                    <a:pt x="4868339" y="1864465"/>
                  </a:lnTo>
                  <a:lnTo>
                    <a:pt x="4853705" y="1820755"/>
                  </a:lnTo>
                  <a:lnTo>
                    <a:pt x="4838350" y="1777382"/>
                  </a:lnTo>
                  <a:lnTo>
                    <a:pt x="4822281" y="1734352"/>
                  </a:lnTo>
                  <a:lnTo>
                    <a:pt x="4805505" y="1691671"/>
                  </a:lnTo>
                  <a:lnTo>
                    <a:pt x="4788028" y="1649348"/>
                  </a:lnTo>
                  <a:lnTo>
                    <a:pt x="4769859" y="1607390"/>
                  </a:lnTo>
                  <a:lnTo>
                    <a:pt x="4751005" y="1565803"/>
                  </a:lnTo>
                  <a:lnTo>
                    <a:pt x="4731471" y="1524595"/>
                  </a:lnTo>
                  <a:lnTo>
                    <a:pt x="4711266" y="1483772"/>
                  </a:lnTo>
                  <a:lnTo>
                    <a:pt x="4690397" y="1443343"/>
                  </a:lnTo>
                  <a:lnTo>
                    <a:pt x="4668871" y="1403314"/>
                  </a:lnTo>
                  <a:lnTo>
                    <a:pt x="4646695" y="1363692"/>
                  </a:lnTo>
                  <a:lnTo>
                    <a:pt x="4623876" y="1324484"/>
                  </a:lnTo>
                  <a:lnTo>
                    <a:pt x="4600421" y="1285698"/>
                  </a:lnTo>
                  <a:lnTo>
                    <a:pt x="4576338" y="1247341"/>
                  </a:lnTo>
                  <a:lnTo>
                    <a:pt x="4551633" y="1209420"/>
                  </a:lnTo>
                  <a:lnTo>
                    <a:pt x="4526314" y="1171941"/>
                  </a:lnTo>
                  <a:lnTo>
                    <a:pt x="4500388" y="1134913"/>
                  </a:lnTo>
                  <a:lnTo>
                    <a:pt x="4473861" y="1098342"/>
                  </a:lnTo>
                  <a:lnTo>
                    <a:pt x="4446742" y="1062235"/>
                  </a:lnTo>
                  <a:lnTo>
                    <a:pt x="4419038" y="1026600"/>
                  </a:lnTo>
                  <a:lnTo>
                    <a:pt x="4390754" y="991443"/>
                  </a:lnTo>
                  <a:lnTo>
                    <a:pt x="4361899" y="956772"/>
                  </a:lnTo>
                  <a:lnTo>
                    <a:pt x="4332480" y="922594"/>
                  </a:lnTo>
                  <a:lnTo>
                    <a:pt x="4302504" y="888917"/>
                  </a:lnTo>
                  <a:lnTo>
                    <a:pt x="4271978" y="855746"/>
                  </a:lnTo>
                  <a:lnTo>
                    <a:pt x="4240908" y="823090"/>
                  </a:lnTo>
                  <a:lnTo>
                    <a:pt x="4209303" y="790956"/>
                  </a:lnTo>
                  <a:lnTo>
                    <a:pt x="4177170" y="759350"/>
                  </a:lnTo>
                  <a:lnTo>
                    <a:pt x="4144515" y="728279"/>
                  </a:lnTo>
                  <a:lnTo>
                    <a:pt x="4111345" y="697752"/>
                  </a:lnTo>
                  <a:lnTo>
                    <a:pt x="4077669" y="667775"/>
                  </a:lnTo>
                  <a:lnTo>
                    <a:pt x="4043492" y="638355"/>
                  </a:lnTo>
                  <a:lnTo>
                    <a:pt x="4008823" y="609499"/>
                  </a:lnTo>
                  <a:lnTo>
                    <a:pt x="3973668" y="581215"/>
                  </a:lnTo>
                  <a:lnTo>
                    <a:pt x="3938034" y="553510"/>
                  </a:lnTo>
                  <a:lnTo>
                    <a:pt x="3901929" y="526390"/>
                  </a:lnTo>
                  <a:lnTo>
                    <a:pt x="3865359" y="499863"/>
                  </a:lnTo>
                  <a:lnTo>
                    <a:pt x="3828332" y="473936"/>
                  </a:lnTo>
                  <a:lnTo>
                    <a:pt x="3790855" y="448617"/>
                  </a:lnTo>
                  <a:lnTo>
                    <a:pt x="3752935" y="423911"/>
                  </a:lnTo>
                  <a:lnTo>
                    <a:pt x="3714580" y="399827"/>
                  </a:lnTo>
                  <a:lnTo>
                    <a:pt x="3675796" y="376372"/>
                  </a:lnTo>
                  <a:lnTo>
                    <a:pt x="3636590" y="353553"/>
                  </a:lnTo>
                  <a:lnTo>
                    <a:pt x="3596970" y="331376"/>
                  </a:lnTo>
                  <a:lnTo>
                    <a:pt x="3556943" y="309849"/>
                  </a:lnTo>
                  <a:lnTo>
                    <a:pt x="3516515" y="288980"/>
                  </a:lnTo>
                  <a:lnTo>
                    <a:pt x="3475695" y="268775"/>
                  </a:lnTo>
                  <a:lnTo>
                    <a:pt x="3434489" y="249241"/>
                  </a:lnTo>
                  <a:lnTo>
                    <a:pt x="3392904" y="230386"/>
                  </a:lnTo>
                  <a:lnTo>
                    <a:pt x="3350948" y="212217"/>
                  </a:lnTo>
                  <a:lnTo>
                    <a:pt x="3308628" y="194740"/>
                  </a:lnTo>
                  <a:lnTo>
                    <a:pt x="3265950" y="177963"/>
                  </a:lnTo>
                  <a:lnTo>
                    <a:pt x="3222922" y="161894"/>
                  </a:lnTo>
                  <a:lnTo>
                    <a:pt x="3179551" y="146539"/>
                  </a:lnTo>
                  <a:lnTo>
                    <a:pt x="3135844" y="131905"/>
                  </a:lnTo>
                  <a:lnTo>
                    <a:pt x="3091809" y="118000"/>
                  </a:lnTo>
                  <a:lnTo>
                    <a:pt x="3047452" y="104830"/>
                  </a:lnTo>
                  <a:lnTo>
                    <a:pt x="3002781" y="92404"/>
                  </a:lnTo>
                  <a:lnTo>
                    <a:pt x="2957803" y="80727"/>
                  </a:lnTo>
                  <a:lnTo>
                    <a:pt x="2912524" y="69808"/>
                  </a:lnTo>
                  <a:lnTo>
                    <a:pt x="2866952" y="59652"/>
                  </a:lnTo>
                  <a:lnTo>
                    <a:pt x="2821095" y="50268"/>
                  </a:lnTo>
                  <a:lnTo>
                    <a:pt x="2774959" y="41663"/>
                  </a:lnTo>
                  <a:lnTo>
                    <a:pt x="2728552" y="33843"/>
                  </a:lnTo>
                  <a:lnTo>
                    <a:pt x="2681880" y="26816"/>
                  </a:lnTo>
                  <a:lnTo>
                    <a:pt x="2634950" y="20590"/>
                  </a:lnTo>
                  <a:lnTo>
                    <a:pt x="2587771" y="15170"/>
                  </a:lnTo>
                  <a:lnTo>
                    <a:pt x="2540349" y="10564"/>
                  </a:lnTo>
                  <a:lnTo>
                    <a:pt x="2492691" y="6780"/>
                  </a:lnTo>
                  <a:lnTo>
                    <a:pt x="2444804" y="3824"/>
                  </a:lnTo>
                  <a:lnTo>
                    <a:pt x="2396695" y="1704"/>
                  </a:lnTo>
                  <a:lnTo>
                    <a:pt x="2348373" y="427"/>
                  </a:lnTo>
                  <a:lnTo>
                    <a:pt x="2299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5256"/>
              <a:ext cx="4837938" cy="5065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0167" y="2823210"/>
            <a:ext cx="4820920" cy="1957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635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99085" algn="l"/>
                <a:tab pos="299720" algn="l"/>
                <a:tab pos="1446530" algn="l"/>
                <a:tab pos="1764664" algn="l"/>
                <a:tab pos="3216275" algn="l"/>
                <a:tab pos="4016375" algn="l"/>
                <a:tab pos="4417060" algn="l"/>
              </a:tabLst>
            </a:pPr>
            <a:r>
              <a:rPr dirty="0"/>
              <a:t>	</a:t>
            </a:r>
            <a:r>
              <a:rPr sz="2000" spc="-210" dirty="0">
                <a:latin typeface="Arial"/>
                <a:cs typeface="Arial"/>
              </a:rPr>
              <a:t>En</a:t>
            </a:r>
            <a:r>
              <a:rPr sz="2000" spc="-190" dirty="0">
                <a:latin typeface="Arial"/>
                <a:cs typeface="Arial"/>
              </a:rPr>
              <a:t>c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85" dirty="0">
                <a:latin typeface="Arial"/>
                <a:cs typeface="Arial"/>
              </a:rPr>
              <a:t>n</a:t>
            </a:r>
            <a:r>
              <a:rPr sz="2000" spc="65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60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0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5" dirty="0">
                <a:latin typeface="Arial"/>
                <a:cs typeface="Arial"/>
              </a:rPr>
              <a:t>d</a:t>
            </a:r>
            <a:r>
              <a:rPr sz="2000" spc="-10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30" dirty="0">
                <a:latin typeface="Arial"/>
                <a:cs typeface="Arial"/>
              </a:rPr>
              <a:t>or</a:t>
            </a:r>
            <a:r>
              <a:rPr sz="2000" spc="-55" dirty="0">
                <a:latin typeface="Arial"/>
                <a:cs typeface="Arial"/>
              </a:rPr>
              <a:t>m</a:t>
            </a:r>
            <a:r>
              <a:rPr sz="2000" spc="-85" dirty="0">
                <a:latin typeface="Arial"/>
                <a:cs typeface="Arial"/>
              </a:rPr>
              <a:t>ación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ulti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-85" dirty="0">
                <a:latin typeface="Arial"/>
                <a:cs typeface="Arial"/>
              </a:rPr>
              <a:t>na  </a:t>
            </a:r>
            <a:r>
              <a:rPr sz="2000" spc="-114" dirty="0">
                <a:latin typeface="Arial"/>
                <a:cs typeface="Arial"/>
              </a:rPr>
              <a:t>viga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00" dirty="0">
                <a:latin typeface="Arial"/>
                <a:cs typeface="Arial"/>
              </a:rPr>
              <a:t>acero </a:t>
            </a:r>
            <a:r>
              <a:rPr sz="2000" spc="-70" dirty="0">
                <a:latin typeface="Arial"/>
                <a:cs typeface="Arial"/>
              </a:rPr>
              <a:t>simplemente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apoyada.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ts val="2280"/>
              </a:lnSpc>
              <a:spcBef>
                <a:spcPts val="72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Arial"/>
                <a:cs typeface="Arial"/>
              </a:rPr>
              <a:t>Obtener </a:t>
            </a:r>
            <a:r>
              <a:rPr sz="2000" spc="-75" dirty="0">
                <a:latin typeface="Arial"/>
                <a:cs typeface="Arial"/>
              </a:rPr>
              <a:t>la </a:t>
            </a:r>
            <a:r>
              <a:rPr sz="2000" spc="-90" dirty="0">
                <a:latin typeface="Arial"/>
                <a:cs typeface="Arial"/>
              </a:rPr>
              <a:t>curva de </a:t>
            </a:r>
            <a:r>
              <a:rPr sz="2000" spc="-65" dirty="0">
                <a:latin typeface="Arial"/>
                <a:cs typeface="Arial"/>
              </a:rPr>
              <a:t>deformación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5" dirty="0">
                <a:latin typeface="Arial"/>
                <a:cs typeface="Arial"/>
              </a:rPr>
              <a:t>la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viga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acero.</a:t>
            </a:r>
            <a:endParaRPr sz="2000">
              <a:latin typeface="Arial"/>
              <a:cs typeface="Arial"/>
            </a:endParaRPr>
          </a:p>
          <a:p>
            <a:pPr marL="241300" marR="5715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99085" algn="l"/>
                <a:tab pos="299720" algn="l"/>
                <a:tab pos="1457325" algn="l"/>
                <a:tab pos="1787525" algn="l"/>
                <a:tab pos="3249295" algn="l"/>
                <a:tab pos="3795395" algn="l"/>
                <a:tab pos="4627880" algn="l"/>
              </a:tabLst>
            </a:pPr>
            <a:r>
              <a:rPr dirty="0"/>
              <a:t>	</a:t>
            </a:r>
            <a:r>
              <a:rPr sz="2000" spc="-210" dirty="0">
                <a:latin typeface="Arial"/>
                <a:cs typeface="Arial"/>
              </a:rPr>
              <a:t>En</a:t>
            </a:r>
            <a:r>
              <a:rPr sz="2000" spc="-190" dirty="0">
                <a:latin typeface="Arial"/>
                <a:cs typeface="Arial"/>
              </a:rPr>
              <a:t>c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85" dirty="0">
                <a:latin typeface="Arial"/>
                <a:cs typeface="Arial"/>
              </a:rPr>
              <a:t>n</a:t>
            </a:r>
            <a:r>
              <a:rPr sz="2000" spc="65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60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0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5" dirty="0">
                <a:latin typeface="Arial"/>
                <a:cs typeface="Arial"/>
              </a:rPr>
              <a:t>d</a:t>
            </a:r>
            <a:r>
              <a:rPr sz="2000" spc="-10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30" dirty="0">
                <a:latin typeface="Arial"/>
                <a:cs typeface="Arial"/>
              </a:rPr>
              <a:t>or</a:t>
            </a:r>
            <a:r>
              <a:rPr sz="2000" spc="-55" dirty="0">
                <a:latin typeface="Arial"/>
                <a:cs typeface="Arial"/>
              </a:rPr>
              <a:t>m</a:t>
            </a:r>
            <a:r>
              <a:rPr sz="2000" spc="-85" dirty="0">
                <a:latin typeface="Arial"/>
                <a:cs typeface="Arial"/>
              </a:rPr>
              <a:t>ación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80" dirty="0">
                <a:latin typeface="Arial"/>
                <a:cs typeface="Arial"/>
              </a:rPr>
              <a:t>que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end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55" dirty="0">
                <a:latin typeface="Arial"/>
                <a:cs typeface="Arial"/>
              </a:rPr>
              <a:t>á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la  </a:t>
            </a:r>
            <a:r>
              <a:rPr sz="2000" spc="-114" dirty="0">
                <a:latin typeface="Arial"/>
                <a:cs typeface="Arial"/>
              </a:rPr>
              <a:t>viga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140" dirty="0">
                <a:latin typeface="Arial"/>
                <a:cs typeface="Arial"/>
              </a:rPr>
              <a:t>base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5" dirty="0">
                <a:latin typeface="Arial"/>
                <a:cs typeface="Arial"/>
              </a:rPr>
              <a:t>cambios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temperatura.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26" name="Picture 2" descr="Resultado de imagen para vigas">
            <a:extLst>
              <a:ext uri="{FF2B5EF4-FFF2-40B4-BE49-F238E27FC236}">
                <a16:creationId xmlns:a16="http://schemas.microsoft.com/office/drawing/2014/main" id="{0A4A6E48-CF72-4577-AEEF-061F3ACF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951216"/>
            <a:ext cx="5066538" cy="5001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59" y="4572000"/>
            <a:ext cx="7058025" cy="1964689"/>
          </a:xfrm>
          <a:prstGeom prst="rect">
            <a:avLst/>
          </a:prstGeom>
          <a:solidFill>
            <a:srgbClr val="525D6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L="2909570">
              <a:lnSpc>
                <a:spcPct val="100000"/>
              </a:lnSpc>
            </a:pPr>
            <a:r>
              <a:rPr sz="4400" spc="-254" dirty="0">
                <a:solidFill>
                  <a:srgbClr val="FFFFFF"/>
                </a:solidFill>
                <a:latin typeface="Trebuchet MS"/>
                <a:cs typeface="Trebuchet MS"/>
              </a:rPr>
              <a:t>Objetivo</a:t>
            </a:r>
            <a:r>
              <a:rPr sz="44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7024" y="321563"/>
            <a:ext cx="5787756" cy="410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4656" y="321563"/>
            <a:ext cx="4335780" cy="6215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815340" marR="652780" indent="-228600">
              <a:lnSpc>
                <a:spcPct val="90100"/>
              </a:lnSpc>
              <a:buChar char="•"/>
              <a:tabLst>
                <a:tab pos="815340" algn="l"/>
                <a:tab pos="815975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Encontrar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máxima 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deformación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 una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viga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de  acero.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46191"/>
            <a:ext cx="12192000" cy="1511935"/>
            <a:chOff x="0" y="5346191"/>
            <a:chExt cx="12192000" cy="1511935"/>
          </a:xfrm>
        </p:grpSpPr>
        <p:sp>
          <p:nvSpPr>
            <p:cNvPr id="3" name="object 3"/>
            <p:cNvSpPr/>
            <p:nvPr/>
          </p:nvSpPr>
          <p:spPr>
            <a:xfrm>
              <a:off x="6832092" y="5346191"/>
              <a:ext cx="5360035" cy="1511935"/>
            </a:xfrm>
            <a:custGeom>
              <a:avLst/>
              <a:gdLst/>
              <a:ahLst/>
              <a:cxnLst/>
              <a:rect l="l" t="t" r="r" b="b"/>
              <a:pathLst>
                <a:path w="5360034" h="1511934">
                  <a:moveTo>
                    <a:pt x="5359908" y="0"/>
                  </a:moveTo>
                  <a:lnTo>
                    <a:pt x="697610" y="0"/>
                  </a:lnTo>
                  <a:lnTo>
                    <a:pt x="0" y="1511807"/>
                  </a:lnTo>
                  <a:lnTo>
                    <a:pt x="5359908" y="1511807"/>
                  </a:lnTo>
                  <a:close/>
                </a:path>
              </a:pathLst>
            </a:custGeom>
            <a:solidFill>
              <a:srgbClr val="404040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46191"/>
              <a:ext cx="7347584" cy="1511935"/>
            </a:xfrm>
            <a:custGeom>
              <a:avLst/>
              <a:gdLst/>
              <a:ahLst/>
              <a:cxnLst/>
              <a:rect l="l" t="t" r="r" b="b"/>
              <a:pathLst>
                <a:path w="7347584" h="1511934">
                  <a:moveTo>
                    <a:pt x="7347204" y="0"/>
                  </a:moveTo>
                  <a:lnTo>
                    <a:pt x="2801366" y="0"/>
                  </a:lnTo>
                  <a:lnTo>
                    <a:pt x="2801366" y="2540"/>
                  </a:lnTo>
                  <a:lnTo>
                    <a:pt x="2405888" y="2540"/>
                  </a:lnTo>
                  <a:lnTo>
                    <a:pt x="2405888" y="0"/>
                  </a:lnTo>
                  <a:lnTo>
                    <a:pt x="0" y="0"/>
                  </a:lnTo>
                  <a:lnTo>
                    <a:pt x="0" y="1511807"/>
                  </a:lnTo>
                  <a:lnTo>
                    <a:pt x="6649593" y="1511802"/>
                  </a:lnTo>
                  <a:lnTo>
                    <a:pt x="734720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9106" y="5699556"/>
            <a:ext cx="429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5" dirty="0">
                <a:solidFill>
                  <a:srgbClr val="2F2F2F"/>
                </a:solidFill>
                <a:latin typeface="Trebuchet MS"/>
                <a:cs typeface="Trebuchet MS"/>
              </a:rPr>
              <a:t>Objetivos</a:t>
            </a:r>
            <a:r>
              <a:rPr sz="4000" spc="-35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4000" spc="-200" dirty="0">
                <a:solidFill>
                  <a:srgbClr val="2F2F2F"/>
                </a:solidFill>
                <a:latin typeface="Trebuchet MS"/>
                <a:cs typeface="Trebuchet MS"/>
              </a:rPr>
              <a:t>específicos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9452" y="1520952"/>
            <a:ext cx="5942076" cy="28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14284" y="2230374"/>
            <a:ext cx="3797300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0" dirty="0">
                <a:latin typeface="Arial"/>
                <a:cs typeface="Arial"/>
              </a:rPr>
              <a:t>Obtener la </a:t>
            </a:r>
            <a:r>
              <a:rPr sz="2000" spc="-90" dirty="0">
                <a:latin typeface="Arial"/>
                <a:cs typeface="Arial"/>
              </a:rPr>
              <a:t>curva de </a:t>
            </a:r>
            <a:r>
              <a:rPr sz="2000" spc="-65" dirty="0">
                <a:latin typeface="Arial"/>
                <a:cs typeface="Arial"/>
              </a:rPr>
              <a:t>deformación 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95" dirty="0">
                <a:latin typeface="Arial"/>
                <a:cs typeface="Arial"/>
              </a:rPr>
              <a:t>una </a:t>
            </a:r>
            <a:r>
              <a:rPr sz="2000" spc="-114" dirty="0">
                <a:latin typeface="Arial"/>
                <a:cs typeface="Arial"/>
              </a:rPr>
              <a:t>viga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00" dirty="0">
                <a:latin typeface="Arial"/>
                <a:cs typeface="Arial"/>
              </a:rPr>
              <a:t>acero </a:t>
            </a:r>
            <a:r>
              <a:rPr sz="2000" spc="-70" dirty="0">
                <a:latin typeface="Arial"/>
                <a:cs typeface="Arial"/>
              </a:rPr>
              <a:t>simplemente  </a:t>
            </a:r>
            <a:r>
              <a:rPr sz="2000" spc="-110" dirty="0">
                <a:latin typeface="Arial"/>
                <a:cs typeface="Arial"/>
              </a:rPr>
              <a:t>apoyada </a:t>
            </a:r>
            <a:r>
              <a:rPr sz="2000" spc="-75" dirty="0">
                <a:latin typeface="Arial"/>
                <a:cs typeface="Arial"/>
              </a:rPr>
              <a:t>variando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35" dirty="0">
                <a:latin typeface="Arial"/>
                <a:cs typeface="Arial"/>
              </a:rPr>
              <a:t>longitud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la  </a:t>
            </a:r>
            <a:r>
              <a:rPr sz="2000" spc="-105" dirty="0">
                <a:latin typeface="Arial"/>
                <a:cs typeface="Arial"/>
              </a:rPr>
              <a:t>misma </a:t>
            </a:r>
            <a:r>
              <a:rPr sz="2000" spc="-50" dirty="0">
                <a:latin typeface="Arial"/>
                <a:cs typeface="Arial"/>
              </a:rPr>
              <a:t>utilizando </a:t>
            </a:r>
            <a:r>
              <a:rPr sz="2000" spc="-70" dirty="0">
                <a:latin typeface="Arial"/>
                <a:cs typeface="Arial"/>
              </a:rPr>
              <a:t>la </a:t>
            </a:r>
            <a:r>
              <a:rPr sz="2000" spc="-105" dirty="0">
                <a:latin typeface="Arial"/>
                <a:cs typeface="Arial"/>
              </a:rPr>
              <a:t>misma </a:t>
            </a:r>
            <a:r>
              <a:rPr sz="2000" spc="-135" dirty="0">
                <a:latin typeface="Arial"/>
                <a:cs typeface="Arial"/>
              </a:rPr>
              <a:t>carga  </a:t>
            </a:r>
            <a:r>
              <a:rPr sz="2000" spc="-90" dirty="0">
                <a:latin typeface="Arial"/>
                <a:cs typeface="Arial"/>
              </a:rPr>
              <a:t>en </a:t>
            </a:r>
            <a:r>
              <a:rPr sz="2000" spc="-135" dirty="0">
                <a:latin typeface="Arial"/>
                <a:cs typeface="Arial"/>
              </a:rPr>
              <a:t>cada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variación.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713" y="343661"/>
            <a:ext cx="11439525" cy="1845945"/>
          </a:xfrm>
          <a:custGeom>
            <a:avLst/>
            <a:gdLst/>
            <a:ahLst/>
            <a:cxnLst/>
            <a:rect l="l" t="t" r="r" b="b"/>
            <a:pathLst>
              <a:path w="11439525" h="1845945">
                <a:moveTo>
                  <a:pt x="11439144" y="0"/>
                </a:moveTo>
                <a:lnTo>
                  <a:pt x="0" y="0"/>
                </a:lnTo>
                <a:lnTo>
                  <a:pt x="0" y="1845564"/>
                </a:lnTo>
                <a:lnTo>
                  <a:pt x="11439144" y="1845564"/>
                </a:lnTo>
                <a:lnTo>
                  <a:pt x="1143914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17" y="293370"/>
            <a:ext cx="11540490" cy="1946910"/>
          </a:xfrm>
          <a:prstGeom prst="rect">
            <a:avLst/>
          </a:prstGeom>
          <a:ln w="25273">
            <a:solidFill>
              <a:srgbClr val="404040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5400" spc="-55" dirty="0">
                <a:solidFill>
                  <a:srgbClr val="FFFFFF"/>
                </a:solidFill>
              </a:rPr>
              <a:t>Modelo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2210561" y="145008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286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" y="2238755"/>
            <a:ext cx="11497056" cy="4415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713" y="4633721"/>
            <a:ext cx="11439525" cy="1845945"/>
          </a:xfrm>
          <a:custGeom>
            <a:avLst/>
            <a:gdLst/>
            <a:ahLst/>
            <a:cxnLst/>
            <a:rect l="l" t="t" r="r" b="b"/>
            <a:pathLst>
              <a:path w="11439525" h="1845945">
                <a:moveTo>
                  <a:pt x="11439144" y="0"/>
                </a:moveTo>
                <a:lnTo>
                  <a:pt x="0" y="0"/>
                </a:lnTo>
                <a:lnTo>
                  <a:pt x="0" y="1845564"/>
                </a:lnTo>
                <a:lnTo>
                  <a:pt x="11439144" y="1845564"/>
                </a:lnTo>
                <a:lnTo>
                  <a:pt x="1143914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117" y="4583429"/>
            <a:ext cx="11540490" cy="1946910"/>
          </a:xfrm>
          <a:prstGeom prst="rect">
            <a:avLst/>
          </a:prstGeom>
          <a:ln w="25273">
            <a:solidFill>
              <a:srgbClr val="40404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5400" spc="-55" dirty="0">
                <a:solidFill>
                  <a:srgbClr val="FFFFFF"/>
                </a:solidFill>
                <a:latin typeface="Trebuchet MS"/>
                <a:cs typeface="Trebuchet MS"/>
              </a:rPr>
              <a:t>Modelo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188" y="628023"/>
            <a:ext cx="11208857" cy="3588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0561" y="574014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286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80435" cy="6858000"/>
            <a:chOff x="0" y="0"/>
            <a:chExt cx="34804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3585" cy="6858000"/>
            </a:xfrm>
            <a:custGeom>
              <a:avLst/>
              <a:gdLst/>
              <a:ahLst/>
              <a:cxnLst/>
              <a:rect l="l" t="t" r="r" b="b"/>
              <a:pathLst>
                <a:path w="2013585" h="6858000">
                  <a:moveTo>
                    <a:pt x="201320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013204" y="6858000"/>
                  </a:lnTo>
                  <a:lnTo>
                    <a:pt x="2013204" y="0"/>
                  </a:lnTo>
                  <a:close/>
                </a:path>
              </a:pathLst>
            </a:custGeom>
            <a:solidFill>
              <a:srgbClr val="5D4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2843" y="1989327"/>
              <a:ext cx="2927591" cy="288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4224" y="3177920"/>
            <a:ext cx="14636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0" dirty="0">
                <a:solidFill>
                  <a:srgbClr val="FFFFFF"/>
                </a:solidFill>
              </a:rPr>
              <a:t>Resultados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4466849" y="1062979"/>
            <a:ext cx="6105394" cy="4661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46191"/>
            <a:ext cx="12192000" cy="1511935"/>
            <a:chOff x="0" y="5346191"/>
            <a:chExt cx="12192000" cy="1511935"/>
          </a:xfrm>
        </p:grpSpPr>
        <p:sp>
          <p:nvSpPr>
            <p:cNvPr id="3" name="object 3"/>
            <p:cNvSpPr/>
            <p:nvPr/>
          </p:nvSpPr>
          <p:spPr>
            <a:xfrm>
              <a:off x="6832092" y="5346191"/>
              <a:ext cx="5360035" cy="1511935"/>
            </a:xfrm>
            <a:custGeom>
              <a:avLst/>
              <a:gdLst/>
              <a:ahLst/>
              <a:cxnLst/>
              <a:rect l="l" t="t" r="r" b="b"/>
              <a:pathLst>
                <a:path w="5360034" h="1511934">
                  <a:moveTo>
                    <a:pt x="5359908" y="0"/>
                  </a:moveTo>
                  <a:lnTo>
                    <a:pt x="697610" y="0"/>
                  </a:lnTo>
                  <a:lnTo>
                    <a:pt x="0" y="1511807"/>
                  </a:lnTo>
                  <a:lnTo>
                    <a:pt x="5359908" y="1511807"/>
                  </a:lnTo>
                  <a:close/>
                </a:path>
              </a:pathLst>
            </a:custGeom>
            <a:solidFill>
              <a:srgbClr val="404040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46191"/>
              <a:ext cx="7347584" cy="1511935"/>
            </a:xfrm>
            <a:custGeom>
              <a:avLst/>
              <a:gdLst/>
              <a:ahLst/>
              <a:cxnLst/>
              <a:rect l="l" t="t" r="r" b="b"/>
              <a:pathLst>
                <a:path w="7347584" h="1511934">
                  <a:moveTo>
                    <a:pt x="7347204" y="0"/>
                  </a:moveTo>
                  <a:lnTo>
                    <a:pt x="2801366" y="0"/>
                  </a:lnTo>
                  <a:lnTo>
                    <a:pt x="2801366" y="2540"/>
                  </a:lnTo>
                  <a:lnTo>
                    <a:pt x="2405888" y="2540"/>
                  </a:lnTo>
                  <a:lnTo>
                    <a:pt x="2405888" y="0"/>
                  </a:lnTo>
                  <a:lnTo>
                    <a:pt x="0" y="0"/>
                  </a:lnTo>
                  <a:lnTo>
                    <a:pt x="0" y="1511807"/>
                  </a:lnTo>
                  <a:lnTo>
                    <a:pt x="6649593" y="1511802"/>
                  </a:lnTo>
                  <a:lnTo>
                    <a:pt x="734720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9838" y="5474004"/>
            <a:ext cx="623316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z="3600" spc="-165" dirty="0">
                <a:solidFill>
                  <a:srgbClr val="2F2F2F"/>
                </a:solidFill>
                <a:latin typeface="Trebuchet MS"/>
                <a:cs typeface="Trebuchet MS"/>
              </a:rPr>
              <a:t>Resultados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05"/>
              </a:lnSpc>
            </a:pPr>
            <a:r>
              <a:rPr sz="3600" spc="-180" dirty="0">
                <a:solidFill>
                  <a:srgbClr val="2F2F2F"/>
                </a:solidFill>
                <a:latin typeface="Trebuchet MS"/>
                <a:cs typeface="Trebuchet MS"/>
              </a:rPr>
              <a:t>Variando </a:t>
            </a:r>
            <a:r>
              <a:rPr sz="3600" spc="-235" dirty="0">
                <a:solidFill>
                  <a:srgbClr val="2F2F2F"/>
                </a:solidFill>
                <a:latin typeface="Trebuchet MS"/>
                <a:cs typeface="Trebuchet MS"/>
              </a:rPr>
              <a:t>la </a:t>
            </a:r>
            <a:r>
              <a:rPr sz="3600" spc="-155" dirty="0">
                <a:solidFill>
                  <a:srgbClr val="2F2F2F"/>
                </a:solidFill>
                <a:latin typeface="Trebuchet MS"/>
                <a:cs typeface="Trebuchet MS"/>
              </a:rPr>
              <a:t>longitud </a:t>
            </a:r>
            <a:r>
              <a:rPr sz="3600" spc="-195" dirty="0">
                <a:solidFill>
                  <a:srgbClr val="2F2F2F"/>
                </a:solidFill>
                <a:latin typeface="Trebuchet MS"/>
                <a:cs typeface="Trebuchet MS"/>
              </a:rPr>
              <a:t>del</a:t>
            </a:r>
            <a:r>
              <a:rPr sz="3600" spc="-5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3600" spc="-185" dirty="0">
                <a:solidFill>
                  <a:srgbClr val="2F2F2F"/>
                </a:solidFill>
                <a:latin typeface="Trebuchet MS"/>
                <a:cs typeface="Trebuchet MS"/>
              </a:rPr>
              <a:t>elemento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3869" y="393551"/>
            <a:ext cx="6132487" cy="461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208</Words>
  <Application>Microsoft Macintosh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Tabla de contenido:</vt:lpstr>
      <vt:lpstr>Objetivos</vt:lpstr>
      <vt:lpstr>Presentación de PowerPoint</vt:lpstr>
      <vt:lpstr>Presentación de PowerPoint</vt:lpstr>
      <vt:lpstr>Modelo</vt:lpstr>
      <vt:lpstr>Presentación de PowerPoint</vt:lpstr>
      <vt:lpstr>Resultados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DEFORMACION Y MODULO ELASTICO DE VIGAS</dc:title>
  <dc:creator>HERRERA SANTANA, GUSTAVO</dc:creator>
  <cp:lastModifiedBy>Guillermo Jiménez Manuel</cp:lastModifiedBy>
  <cp:revision>2</cp:revision>
  <dcterms:created xsi:type="dcterms:W3CDTF">2019-12-04T01:00:41Z</dcterms:created>
  <dcterms:modified xsi:type="dcterms:W3CDTF">2019-12-04T10:25:48Z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2019-12-04T00:00:00Z</vt:filetime>
  </property>
</Properties>
</file>