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Ubuntu"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736805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5523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251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7467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552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GATT server stores the data transported over the Attribute Protocol and accepts Attribute Protocol requests, commands and confirmations from the GATT client. The GATT server sends responses to requests and when configured, sends indication and notifications asynchronously to the GATT client when specified events occur on the GATT server. GATT also specifies the format of data contained on the GATT server. </a:t>
            </a:r>
          </a:p>
        </p:txBody>
      </p:sp>
    </p:spTree>
    <p:extLst>
      <p:ext uri="{BB962C8B-B14F-4D97-AF65-F5344CB8AC3E}">
        <p14:creationId xmlns:p14="http://schemas.microsoft.com/office/powerpoint/2010/main" val="195692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61693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059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2582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64318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4762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0427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79330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42718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27424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323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38936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59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gn="just" rtl="0">
              <a:lnSpc>
                <a:spcPct val="115000"/>
              </a:lnSpc>
              <a:spcBef>
                <a:spcPts val="0"/>
              </a:spcBef>
              <a:buNone/>
            </a:pPr>
            <a:r>
              <a:rPr lang="en" sz="2400"/>
              <a:t>if we have a radio technology that have packets that are longer than 3 ms , </a:t>
            </a:r>
          </a:p>
          <a:p>
            <a:pPr algn="just" rtl="0">
              <a:lnSpc>
                <a:spcPct val="115000"/>
              </a:lnSpc>
              <a:spcBef>
                <a:spcPts val="0"/>
              </a:spcBef>
              <a:buNone/>
            </a:pPr>
            <a:r>
              <a:rPr lang="en" sz="2400"/>
              <a:t>it takes considerable amount of energy to keep sending those packets at same frequency. </a:t>
            </a:r>
          </a:p>
          <a:p>
            <a:pPr algn="just" rtl="0">
              <a:lnSpc>
                <a:spcPct val="115000"/>
              </a:lnSpc>
              <a:spcBef>
                <a:spcPts val="0"/>
              </a:spcBef>
              <a:buNone/>
            </a:pPr>
            <a:r>
              <a:rPr lang="en" sz="2400"/>
              <a:t>As the transmission occurs, the actual silicon in the chip is heating up, that changes the characteristics of the silicon, </a:t>
            </a:r>
          </a:p>
          <a:p>
            <a:pPr algn="just" rtl="0">
              <a:lnSpc>
                <a:spcPct val="115000"/>
              </a:lnSpc>
              <a:spcBef>
                <a:spcPts val="0"/>
              </a:spcBef>
              <a:buNone/>
            </a:pPr>
            <a:r>
              <a:rPr lang="en" sz="2400"/>
              <a:t>which changes the frequency. </a:t>
            </a:r>
          </a:p>
          <a:p>
            <a:pPr algn="just" rtl="0">
              <a:lnSpc>
                <a:spcPct val="115000"/>
              </a:lnSpc>
              <a:spcBef>
                <a:spcPts val="0"/>
              </a:spcBef>
              <a:buNone/>
            </a:pPr>
            <a:r>
              <a:rPr lang="en" sz="2400"/>
              <a:t>While transmission, the radio needs to be recalibrated on multiple occasions </a:t>
            </a:r>
          </a:p>
          <a:p>
            <a:pPr algn="just" rtl="0">
              <a:lnSpc>
                <a:spcPct val="115000"/>
              </a:lnSpc>
              <a:spcBef>
                <a:spcPts val="0"/>
              </a:spcBef>
              <a:buNone/>
            </a:pPr>
            <a:r>
              <a:rPr lang="en" sz="2400"/>
              <a:t>and to avoid this, we have the coin-cell operation.</a:t>
            </a:r>
          </a:p>
          <a:p>
            <a:pPr rtl="0">
              <a:lnSpc>
                <a:spcPct val="115000"/>
              </a:lnSpc>
              <a:spcBef>
                <a:spcPts val="0"/>
              </a:spcBef>
              <a:buNone/>
            </a:pPr>
            <a:endParaRPr sz="2400"/>
          </a:p>
          <a:p>
            <a:pPr rtl="0">
              <a:spcBef>
                <a:spcPts val="0"/>
              </a:spcBef>
              <a:buNone/>
            </a:pPr>
            <a:endParaRPr sz="2400">
              <a:latin typeface="Times New Roman"/>
              <a:ea typeface="Times New Roman"/>
              <a:cs typeface="Times New Roman"/>
              <a:sym typeface="Times New Roman"/>
            </a:endParaRPr>
          </a:p>
          <a:p>
            <a:pPr>
              <a:spcBef>
                <a:spcPts val="0"/>
              </a:spcBef>
              <a:buNone/>
            </a:pPr>
            <a:endParaRPr/>
          </a:p>
        </p:txBody>
      </p:sp>
    </p:spTree>
    <p:extLst>
      <p:ext uri="{BB962C8B-B14F-4D97-AF65-F5344CB8AC3E}">
        <p14:creationId xmlns:p14="http://schemas.microsoft.com/office/powerpoint/2010/main" val="396245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lgn="just" rtl="0">
              <a:lnSpc>
                <a:spcPct val="115000"/>
              </a:lnSpc>
              <a:spcBef>
                <a:spcPts val="0"/>
              </a:spcBef>
              <a:buSzPct val="100000"/>
            </a:pPr>
            <a:r>
              <a:rPr lang="en" sz="2400"/>
              <a:t>Physical Layer – transmits and receives bits of information over a wireless medium.</a:t>
            </a:r>
          </a:p>
          <a:p>
            <a:pPr marL="457200" lvl="0" indent="-228600" algn="just" rtl="0">
              <a:lnSpc>
                <a:spcPct val="115000"/>
              </a:lnSpc>
              <a:spcBef>
                <a:spcPts val="0"/>
              </a:spcBef>
              <a:buSzPct val="100000"/>
            </a:pPr>
            <a:r>
              <a:rPr lang="en" sz="2400"/>
              <a:t>Link Layer – receives this bits and sees them as packets and offers protocols to control these packets sending.</a:t>
            </a:r>
          </a:p>
          <a:p>
            <a:pPr marL="457200" lvl="0" indent="-228600" algn="just" rtl="0">
              <a:lnSpc>
                <a:spcPct val="115000"/>
              </a:lnSpc>
              <a:spcBef>
                <a:spcPts val="0"/>
              </a:spcBef>
              <a:buSzPct val="100000"/>
            </a:pPr>
            <a:r>
              <a:rPr lang="en" sz="2400"/>
              <a:t>HCI – it’s an Host/Controller interface allowing one to have ‘swappable parts’ , which means you can swap out the chips based on your whims and fancy without much hassle.</a:t>
            </a:r>
          </a:p>
          <a:p>
            <a:pPr marL="457200" lvl="0" indent="-228600" algn="just" rtl="0">
              <a:lnSpc>
                <a:spcPct val="115000"/>
              </a:lnSpc>
              <a:spcBef>
                <a:spcPts val="0"/>
              </a:spcBef>
              <a:buSzPct val="100000"/>
            </a:pPr>
            <a:r>
              <a:rPr lang="en" sz="2400"/>
              <a:t>L2CAP – Above the controller, there are different channels and each of them performs a different purpose. L2CAP  is a multiplexing layer between those channels. It manages 3 fixed channels. Two of them are dedicated for higher protocol layers like ATT, SMP. One is used for LE-L2CAP protocol signaling channel for custom use.</a:t>
            </a:r>
          </a:p>
          <a:p>
            <a:pPr marL="457200" lvl="0" indent="-228600" algn="just" rtl="0">
              <a:lnSpc>
                <a:spcPct val="115000"/>
              </a:lnSpc>
              <a:spcBef>
                <a:spcPts val="0"/>
              </a:spcBef>
              <a:buSzPct val="100000"/>
            </a:pPr>
            <a:r>
              <a:rPr lang="en" sz="2400"/>
              <a:t>Attribute Protocol – Reading and Writing data on the device. Defines a client/server architecture above BLE logical transport channel. It allows a device to expose a set of attributes and associated values to peer devices. These can be discovered, read and written by a client. </a:t>
            </a:r>
          </a:p>
          <a:p>
            <a:pPr marL="457200" lvl="0" indent="-228600" algn="just" rtl="0">
              <a:lnSpc>
                <a:spcPct val="115000"/>
              </a:lnSpc>
              <a:spcBef>
                <a:spcPts val="0"/>
              </a:spcBef>
              <a:buSzPct val="100000"/>
            </a:pPr>
            <a:r>
              <a:rPr lang="en" sz="2400"/>
              <a:t>Attribute Profile – Defines the services and meta-attributes on the device.</a:t>
            </a:r>
          </a:p>
          <a:p>
            <a:pPr marL="457200" lvl="0" indent="-228600" algn="just" rtl="0">
              <a:lnSpc>
                <a:spcPct val="115000"/>
              </a:lnSpc>
              <a:spcBef>
                <a:spcPts val="0"/>
              </a:spcBef>
              <a:buSzPct val="100000"/>
            </a:pPr>
            <a:r>
              <a:rPr lang="en" sz="2400"/>
              <a:t>Security Manager – Defines the procedures and behavior to manage pairing and encryption between devices.</a:t>
            </a:r>
          </a:p>
          <a:p>
            <a:pPr marL="457200" lvl="0" indent="-228600" algn="just" rtl="0">
              <a:lnSpc>
                <a:spcPct val="115000"/>
              </a:lnSpc>
              <a:spcBef>
                <a:spcPts val="0"/>
              </a:spcBef>
              <a:buSzPct val="100000"/>
            </a:pPr>
            <a:r>
              <a:rPr lang="en" sz="2400"/>
              <a:t>Device Profiles – What we could actually do on these devices (leveraging data registers, sensors etc)</a:t>
            </a:r>
          </a:p>
          <a:p>
            <a:pPr lvl="0" algn="just" rtl="0">
              <a:lnSpc>
                <a:spcPct val="115000"/>
              </a:lnSpc>
              <a:spcBef>
                <a:spcPts val="0"/>
              </a:spcBef>
              <a:buNone/>
            </a:pPr>
            <a:endParaRPr/>
          </a:p>
          <a:p>
            <a:pPr lvl="0" rtl="0">
              <a:spcBef>
                <a:spcPts val="0"/>
              </a:spcBef>
              <a:buNone/>
            </a:pPr>
            <a:endParaRPr/>
          </a:p>
        </p:txBody>
      </p:sp>
    </p:spTree>
    <p:extLst>
      <p:ext uri="{BB962C8B-B14F-4D97-AF65-F5344CB8AC3E}">
        <p14:creationId xmlns:p14="http://schemas.microsoft.com/office/powerpoint/2010/main" val="251396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554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34218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6836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312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9349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90525" y="1819275"/>
            <a:ext cx="8222100" cy="933599"/>
          </a:xfrm>
          <a:prstGeom prst="rect">
            <a:avLst/>
          </a:prstGeom>
        </p:spPr>
        <p:txBody>
          <a:bodyPr lIns="91425" tIns="91425" rIns="91425" b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3" name="Shape 1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75500" y="1258525"/>
            <a:ext cx="8222100" cy="1963500"/>
          </a:xfrm>
          <a:prstGeom prst="rect">
            <a:avLst/>
          </a:prstGeom>
        </p:spPr>
        <p:txBody>
          <a:bodyPr lIns="91425" tIns="91425" rIns="91425" bIns="91425" anchor="b" anchorCtr="0"/>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a:endParaRPr/>
          </a:p>
        </p:txBody>
      </p:sp>
      <p:sp>
        <p:nvSpPr>
          <p:cNvPr id="58" name="Shape 58"/>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9" name="Shape 5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799"/>
          </a:xfrm>
          <a:prstGeom prst="rect">
            <a:avLst/>
          </a:prstGeom>
        </p:spPr>
        <p:txBody>
          <a:bodyPr lIns="91425" tIns="91425" rIns="91425" bIns="91425" anchor="ctr" anchorCtr="0"/>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a:endParaRPr/>
          </a:p>
        </p:txBody>
      </p:sp>
      <p:sp>
        <p:nvSpPr>
          <p:cNvPr id="16" name="Shape 1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9" name="Shape 2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3" name="Shape 33"/>
          <p:cNvSpPr txBox="1">
            <a:spLocks noGrp="1"/>
          </p:cNvSpPr>
          <p:nvPr>
            <p:ph type="title"/>
          </p:nvPr>
        </p:nvSpPr>
        <p:spPr>
          <a:xfrm>
            <a:off x="98250" y="16350"/>
            <a:ext cx="8826599" cy="602700"/>
          </a:xfrm>
          <a:prstGeom prst="rect">
            <a:avLst/>
          </a:prstGeom>
        </p:spPr>
        <p:txBody>
          <a:bodyPr lIns="91425" tIns="91425" rIns="91425" bIns="91425" anchor="ctr"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a:endParaRPr/>
          </a:p>
        </p:txBody>
      </p:sp>
      <p:sp>
        <p:nvSpPr>
          <p:cNvPr id="34" name="Shape 3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8" name="Shape 38"/>
          <p:cNvSpPr txBox="1">
            <a:spLocks noGrp="1"/>
          </p:cNvSpPr>
          <p:nvPr>
            <p:ph type="title"/>
          </p:nvPr>
        </p:nvSpPr>
        <p:spPr>
          <a:xfrm>
            <a:off x="226077" y="357800"/>
            <a:ext cx="2807999" cy="9533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a:endParaRPr/>
          </a:p>
        </p:txBody>
      </p:sp>
      <p:sp>
        <p:nvSpPr>
          <p:cNvPr id="40" name="Shape 4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488250"/>
            <a:ext cx="6227100" cy="4090800"/>
          </a:xfrm>
          <a:prstGeom prst="rect">
            <a:avLst/>
          </a:prstGeom>
        </p:spPr>
        <p:txBody>
          <a:bodyPr lIns="91425" tIns="91425" rIns="91425" bIns="91425" anchor="ctr"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sp>
        <p:nvSpPr>
          <p:cNvPr id="43" name="Shape 4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a:endParaRPr/>
          </a:p>
        </p:txBody>
      </p:sp>
      <p:sp>
        <p:nvSpPr>
          <p:cNvPr id="48" name="Shape 48"/>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5" name="Shape 5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googlesamples" TargetMode="External"/><Relationship Id="rId3" Type="http://schemas.openxmlformats.org/officeDocument/2006/relationships/hyperlink" Target="https://github.com/shreyasgune/SensorTagFirmware" TargetMode="External"/><Relationship Id="rId7" Type="http://schemas.openxmlformats.org/officeDocument/2006/relationships/hyperlink" Target="http://developer.android.com/guide/topics/connectivity/bluetooth-le.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www.ti.com/tool/sensortag-sw" TargetMode="External"/><Relationship Id="rId5" Type="http://schemas.openxmlformats.org/officeDocument/2006/relationships/hyperlink" Target="https://github.com/greatscottgadgets/ubertooth" TargetMode="External"/><Relationship Id="rId4" Type="http://schemas.openxmlformats.org/officeDocument/2006/relationships/hyperlink" Target="https://github.com/shreyasgune/Android-SensorTag-Securit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259925" y="583625"/>
            <a:ext cx="8840399" cy="933599"/>
          </a:xfrm>
          <a:prstGeom prst="rect">
            <a:avLst/>
          </a:prstGeom>
        </p:spPr>
        <p:txBody>
          <a:bodyPr lIns="91425" tIns="91425" rIns="91425" bIns="91425" anchor="b" anchorCtr="0">
            <a:noAutofit/>
          </a:bodyPr>
          <a:lstStyle/>
          <a:p>
            <a:pPr algn="ctr" rtl="0">
              <a:spcBef>
                <a:spcPts val="0"/>
              </a:spcBef>
              <a:buNone/>
            </a:pPr>
            <a:r>
              <a:rPr lang="en" sz="2400">
                <a:latin typeface="Ubuntu"/>
                <a:ea typeface="Ubuntu"/>
                <a:cs typeface="Ubuntu"/>
                <a:sym typeface="Ubuntu"/>
              </a:rPr>
              <a:t>Authorization and Authentication for OAD Programming</a:t>
            </a:r>
          </a:p>
          <a:p>
            <a:pPr algn="ctr">
              <a:spcBef>
                <a:spcPts val="0"/>
              </a:spcBef>
              <a:buNone/>
            </a:pPr>
            <a:r>
              <a:rPr lang="en" sz="2400">
                <a:latin typeface="Ubuntu"/>
                <a:ea typeface="Ubuntu"/>
                <a:cs typeface="Ubuntu"/>
                <a:sym typeface="Ubuntu"/>
              </a:rPr>
              <a:t>in BLE Devices </a:t>
            </a:r>
          </a:p>
        </p:txBody>
      </p:sp>
      <p:sp>
        <p:nvSpPr>
          <p:cNvPr id="67" name="Shape 67"/>
          <p:cNvSpPr txBox="1">
            <a:spLocks noGrp="1"/>
          </p:cNvSpPr>
          <p:nvPr>
            <p:ph type="subTitle" idx="1"/>
          </p:nvPr>
        </p:nvSpPr>
        <p:spPr>
          <a:xfrm>
            <a:off x="473425" y="3288775"/>
            <a:ext cx="7688399" cy="989699"/>
          </a:xfrm>
          <a:prstGeom prst="rect">
            <a:avLst/>
          </a:prstGeom>
        </p:spPr>
        <p:txBody>
          <a:bodyPr lIns="91425" tIns="91425" rIns="91425" bIns="91425" anchor="t" anchorCtr="0">
            <a:noAutofit/>
          </a:bodyPr>
          <a:lstStyle/>
          <a:p>
            <a:pPr algn="ctr" rtl="0">
              <a:spcBef>
                <a:spcPts val="0"/>
              </a:spcBef>
              <a:buNone/>
            </a:pPr>
            <a:r>
              <a:rPr lang="en" sz="1400" dirty="0"/>
              <a:t>EE 5392 Project in Electrical Engineering</a:t>
            </a:r>
          </a:p>
          <a:p>
            <a:pPr algn="ctr" rtl="0">
              <a:spcBef>
                <a:spcPts val="0"/>
              </a:spcBef>
              <a:buNone/>
            </a:pPr>
            <a:r>
              <a:rPr lang="en" sz="1400" dirty="0" smtClean="0"/>
              <a:t>by </a:t>
            </a:r>
            <a:endParaRPr lang="en" sz="1400" dirty="0"/>
          </a:p>
          <a:p>
            <a:pPr algn="ctr" rtl="0">
              <a:spcBef>
                <a:spcPts val="0"/>
              </a:spcBef>
              <a:buNone/>
            </a:pPr>
            <a:r>
              <a:rPr lang="en" sz="1400" dirty="0"/>
              <a:t>Shreyas Gune</a:t>
            </a:r>
          </a:p>
          <a:p>
            <a:pPr algn="ctr" rtl="0">
              <a:spcBef>
                <a:spcPts val="0"/>
              </a:spcBef>
              <a:buNone/>
            </a:pPr>
            <a:r>
              <a:rPr lang="en-US" sz="1400" i="1" dirty="0"/>
              <a:t>s</a:t>
            </a:r>
            <a:r>
              <a:rPr lang="en" sz="1400" i="1" dirty="0" smtClean="0"/>
              <a:t>hreyas.enug@gmail.com</a:t>
            </a:r>
            <a:endParaRPr lang="en" sz="1400" i="1" dirty="0" smtClean="0"/>
          </a:p>
          <a:p>
            <a:pPr algn="ctr" rtl="0">
              <a:spcBef>
                <a:spcPts val="0"/>
              </a:spcBef>
              <a:buNone/>
            </a:pPr>
            <a:endParaRPr lang="en" sz="1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26077" y="357800"/>
            <a:ext cx="2807999" cy="953399"/>
          </a:xfrm>
          <a:prstGeom prst="rect">
            <a:avLst/>
          </a:prstGeom>
        </p:spPr>
        <p:txBody>
          <a:bodyPr lIns="91425" tIns="91425" rIns="91425" bIns="91425" anchor="b" anchorCtr="0">
            <a:noAutofit/>
          </a:bodyPr>
          <a:lstStyle/>
          <a:p>
            <a:pPr>
              <a:spcBef>
                <a:spcPts val="0"/>
              </a:spcBef>
              <a:buNone/>
            </a:pPr>
            <a:r>
              <a:rPr lang="en"/>
              <a:t>TI’s SensorTag - I : Overview</a:t>
            </a:r>
          </a:p>
        </p:txBody>
      </p:sp>
      <p:sp>
        <p:nvSpPr>
          <p:cNvPr id="134" name="Shape 134"/>
          <p:cNvSpPr txBox="1">
            <a:spLocks noGrp="1"/>
          </p:cNvSpPr>
          <p:nvPr>
            <p:ph type="body" idx="1"/>
          </p:nvPr>
        </p:nvSpPr>
        <p:spPr>
          <a:xfrm>
            <a:off x="3449725" y="2784451"/>
            <a:ext cx="5694300" cy="2359024"/>
          </a:xfrm>
          <a:prstGeom prst="rect">
            <a:avLst/>
          </a:prstGeom>
        </p:spPr>
        <p:txBody>
          <a:bodyPr lIns="91425" tIns="91425" rIns="91425" bIns="91425" anchor="t" anchorCtr="0">
            <a:noAutofit/>
          </a:bodyPr>
          <a:lstStyle/>
          <a:p>
            <a:pPr marL="457200" lvl="0" indent="-228600" rtl="0">
              <a:spcBef>
                <a:spcPts val="0"/>
              </a:spcBef>
              <a:buClr>
                <a:srgbClr val="666666"/>
              </a:buClr>
            </a:pPr>
            <a:r>
              <a:rPr lang="en" dirty="0">
                <a:solidFill>
                  <a:srgbClr val="666666"/>
                </a:solidFill>
              </a:rPr>
              <a:t>Texas Instruments CC2640 : </a:t>
            </a:r>
          </a:p>
          <a:p>
            <a:pPr marL="914400" lvl="1" indent="-228600" rtl="0">
              <a:spcBef>
                <a:spcPts val="0"/>
              </a:spcBef>
              <a:buClr>
                <a:srgbClr val="666666"/>
              </a:buClr>
            </a:pPr>
            <a:r>
              <a:rPr lang="en" dirty="0">
                <a:solidFill>
                  <a:srgbClr val="666666"/>
                </a:solidFill>
              </a:rPr>
              <a:t>low power consuming, </a:t>
            </a:r>
          </a:p>
          <a:p>
            <a:pPr marL="914400" lvl="1" indent="-228600" rtl="0">
              <a:spcBef>
                <a:spcPts val="0"/>
              </a:spcBef>
              <a:buClr>
                <a:srgbClr val="666666"/>
              </a:buClr>
            </a:pPr>
            <a:r>
              <a:rPr lang="en" dirty="0">
                <a:solidFill>
                  <a:srgbClr val="666666"/>
                </a:solidFill>
              </a:rPr>
              <a:t>coin cell battery operated sensor-development platform </a:t>
            </a:r>
          </a:p>
          <a:p>
            <a:pPr marL="914400" lvl="1" indent="-228600" rtl="0">
              <a:spcBef>
                <a:spcPts val="0"/>
              </a:spcBef>
              <a:buClr>
                <a:srgbClr val="666666"/>
              </a:buClr>
            </a:pPr>
            <a:r>
              <a:rPr lang="en" dirty="0">
                <a:solidFill>
                  <a:srgbClr val="666666"/>
                </a:solidFill>
              </a:rPr>
              <a:t>for developing single mode BLE Applications.</a:t>
            </a:r>
          </a:p>
          <a:p>
            <a:pPr marL="914400" lvl="1" indent="-228600" rtl="0">
              <a:spcBef>
                <a:spcPts val="0"/>
              </a:spcBef>
              <a:buClr>
                <a:srgbClr val="666666"/>
              </a:buClr>
            </a:pPr>
            <a:r>
              <a:rPr lang="en" dirty="0">
                <a:solidFill>
                  <a:srgbClr val="666666"/>
                </a:solidFill>
              </a:rPr>
              <a:t>2.4GHz RF Tx/Rx, </a:t>
            </a:r>
          </a:p>
          <a:p>
            <a:pPr marL="914400" lvl="1" indent="-228600" rtl="0">
              <a:spcBef>
                <a:spcPts val="0"/>
              </a:spcBef>
              <a:buClr>
                <a:srgbClr val="666666"/>
              </a:buClr>
            </a:pPr>
            <a:r>
              <a:rPr lang="en" dirty="0">
                <a:solidFill>
                  <a:srgbClr val="666666"/>
                </a:solidFill>
              </a:rPr>
              <a:t>128kB memory, </a:t>
            </a:r>
          </a:p>
          <a:p>
            <a:pPr marL="914400" lvl="1" indent="-228600" rtl="0">
              <a:spcBef>
                <a:spcPts val="0"/>
              </a:spcBef>
              <a:buClr>
                <a:srgbClr val="666666"/>
              </a:buClr>
            </a:pPr>
            <a:r>
              <a:rPr lang="en" dirty="0">
                <a:solidFill>
                  <a:srgbClr val="666666"/>
                </a:solidFill>
              </a:rPr>
              <a:t>20kB of SRAM with sensor peripherals. </a:t>
            </a:r>
          </a:p>
          <a:p>
            <a:pPr marL="914400" lvl="1" indent="-228600" rtl="0">
              <a:spcBef>
                <a:spcPts val="0"/>
              </a:spcBef>
              <a:buClr>
                <a:srgbClr val="666666"/>
              </a:buClr>
            </a:pPr>
            <a:r>
              <a:rPr lang="en" dirty="0">
                <a:solidFill>
                  <a:srgbClr val="666666"/>
                </a:solidFill>
              </a:rPr>
              <a:t>ARM Cortex-M3 processor</a:t>
            </a:r>
          </a:p>
          <a:p>
            <a:pPr marL="914400" lvl="1" indent="-228600" rtl="0">
              <a:spcBef>
                <a:spcPts val="0"/>
              </a:spcBef>
              <a:buClr>
                <a:srgbClr val="666666"/>
              </a:buClr>
            </a:pPr>
            <a:r>
              <a:rPr lang="en" dirty="0">
                <a:solidFill>
                  <a:srgbClr val="666666"/>
                </a:solidFill>
              </a:rPr>
              <a:t>ARM Cortex-Mo radio control processor. </a:t>
            </a:r>
          </a:p>
        </p:txBody>
      </p:sp>
      <p:pic>
        <p:nvPicPr>
          <p:cNvPr id="135" name="Shape 135"/>
          <p:cNvPicPr preferRelativeResize="0"/>
          <p:nvPr/>
        </p:nvPicPr>
        <p:blipFill>
          <a:blip r:embed="rId3">
            <a:alphaModFix/>
          </a:blip>
          <a:stretch>
            <a:fillRect/>
          </a:stretch>
        </p:blipFill>
        <p:spPr>
          <a:xfrm>
            <a:off x="3531050" y="357800"/>
            <a:ext cx="5486400" cy="2543175"/>
          </a:xfrm>
          <a:prstGeom prst="rect">
            <a:avLst/>
          </a:prstGeom>
          <a:noFill/>
          <a:ln>
            <a:noFill/>
          </a:ln>
        </p:spPr>
      </p:pic>
      <p:pic>
        <p:nvPicPr>
          <p:cNvPr id="136" name="Shape 136"/>
          <p:cNvPicPr preferRelativeResize="0"/>
          <p:nvPr/>
        </p:nvPicPr>
        <p:blipFill>
          <a:blip r:embed="rId4">
            <a:alphaModFix/>
          </a:blip>
          <a:stretch>
            <a:fillRect/>
          </a:stretch>
        </p:blipFill>
        <p:spPr>
          <a:xfrm>
            <a:off x="45203" y="1311200"/>
            <a:ext cx="3225449" cy="38280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SensorTag : Software Architecture</a:t>
            </a:r>
          </a:p>
        </p:txBody>
      </p:sp>
      <p:pic>
        <p:nvPicPr>
          <p:cNvPr id="142" name="Shape 142"/>
          <p:cNvPicPr preferRelativeResize="0"/>
          <p:nvPr/>
        </p:nvPicPr>
        <p:blipFill>
          <a:blip r:embed="rId3">
            <a:alphaModFix/>
          </a:blip>
          <a:stretch>
            <a:fillRect/>
          </a:stretch>
        </p:blipFill>
        <p:spPr>
          <a:xfrm>
            <a:off x="165900" y="928350"/>
            <a:ext cx="3080567" cy="3163500"/>
          </a:xfrm>
          <a:prstGeom prst="rect">
            <a:avLst/>
          </a:prstGeom>
          <a:noFill/>
          <a:ln>
            <a:noFill/>
          </a:ln>
        </p:spPr>
      </p:pic>
      <p:sp>
        <p:nvSpPr>
          <p:cNvPr id="143" name="Shape 143"/>
          <p:cNvSpPr txBox="1"/>
          <p:nvPr/>
        </p:nvSpPr>
        <p:spPr>
          <a:xfrm>
            <a:off x="3292300" y="928350"/>
            <a:ext cx="5732699" cy="4214999"/>
          </a:xfrm>
          <a:prstGeom prst="rect">
            <a:avLst/>
          </a:prstGeom>
          <a:noFill/>
          <a:ln>
            <a:noFill/>
          </a:ln>
        </p:spPr>
        <p:txBody>
          <a:bodyPr lIns="91425" tIns="91425" rIns="91425" bIns="91425" anchor="ctr" anchorCtr="0">
            <a:noAutofit/>
          </a:bodyPr>
          <a:lstStyle/>
          <a:p>
            <a:pPr marL="457200" lvl="0" indent="-228600" rtl="0">
              <a:lnSpc>
                <a:spcPct val="115000"/>
              </a:lnSpc>
              <a:spcBef>
                <a:spcPts val="0"/>
              </a:spcBef>
              <a:spcAft>
                <a:spcPts val="1600"/>
              </a:spcAft>
              <a:buClr>
                <a:srgbClr val="666666"/>
              </a:buClr>
              <a:buSzPct val="100000"/>
              <a:buFont typeface="Roboto"/>
            </a:pPr>
            <a:r>
              <a:rPr lang="en" sz="1600">
                <a:solidFill>
                  <a:srgbClr val="666666"/>
                </a:solidFill>
                <a:latin typeface="Roboto"/>
                <a:ea typeface="Roboto"/>
                <a:cs typeface="Roboto"/>
                <a:sym typeface="Roboto"/>
              </a:rPr>
              <a:t>The BLE stack and Application exist as separate entities on the RTOS.</a:t>
            </a:r>
          </a:p>
          <a:p>
            <a:pPr lvl="0" rtl="0">
              <a:lnSpc>
                <a:spcPct val="115000"/>
              </a:lnSpc>
              <a:spcBef>
                <a:spcPts val="0"/>
              </a:spcBef>
              <a:spcAft>
                <a:spcPts val="1600"/>
              </a:spcAft>
              <a:buNone/>
            </a:pPr>
            <a:endParaRPr sz="1600">
              <a:solidFill>
                <a:srgbClr val="666666"/>
              </a:solidFill>
              <a:latin typeface="Roboto"/>
              <a:ea typeface="Roboto"/>
              <a:cs typeface="Roboto"/>
              <a:sym typeface="Roboto"/>
            </a:endParaRPr>
          </a:p>
          <a:p>
            <a:pPr marL="457200" lvl="0" indent="-228600" rtl="0">
              <a:lnSpc>
                <a:spcPct val="115000"/>
              </a:lnSpc>
              <a:spcBef>
                <a:spcPts val="0"/>
              </a:spcBef>
              <a:spcAft>
                <a:spcPts val="1600"/>
              </a:spcAft>
              <a:buClr>
                <a:srgbClr val="666666"/>
              </a:buClr>
              <a:buSzPct val="100000"/>
              <a:buFont typeface="Roboto"/>
            </a:pPr>
            <a:r>
              <a:rPr lang="en" sz="1600">
                <a:solidFill>
                  <a:srgbClr val="666666"/>
                </a:solidFill>
                <a:latin typeface="Roboto"/>
                <a:ea typeface="Roboto"/>
                <a:cs typeface="Roboto"/>
                <a:sym typeface="Roboto"/>
              </a:rPr>
              <a:t>ICall- Indirect Call Framework, helps interact with BLE protocol stack services and thread synchronization.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OAD for SensorTag : With Live Demo</a:t>
            </a:r>
          </a:p>
        </p:txBody>
      </p:sp>
      <p:pic>
        <p:nvPicPr>
          <p:cNvPr id="149" name="Shape 149"/>
          <p:cNvPicPr preferRelativeResize="0"/>
          <p:nvPr/>
        </p:nvPicPr>
        <p:blipFill>
          <a:blip r:embed="rId3">
            <a:alphaModFix/>
          </a:blip>
          <a:stretch>
            <a:fillRect/>
          </a:stretch>
        </p:blipFill>
        <p:spPr>
          <a:xfrm>
            <a:off x="291900" y="2182675"/>
            <a:ext cx="6067425" cy="2247900"/>
          </a:xfrm>
          <a:prstGeom prst="rect">
            <a:avLst/>
          </a:prstGeom>
          <a:noFill/>
          <a:ln>
            <a:noFill/>
          </a:ln>
        </p:spPr>
      </p:pic>
      <p:pic>
        <p:nvPicPr>
          <p:cNvPr id="150" name="Shape 150"/>
          <p:cNvPicPr preferRelativeResize="0"/>
          <p:nvPr/>
        </p:nvPicPr>
        <p:blipFill>
          <a:blip r:embed="rId4">
            <a:alphaModFix/>
          </a:blip>
          <a:stretch>
            <a:fillRect/>
          </a:stretch>
        </p:blipFill>
        <p:spPr>
          <a:xfrm>
            <a:off x="6770175" y="1832425"/>
            <a:ext cx="2171700" cy="31229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sz="2300"/>
              <a:t>Custom Service Deployment : SensorTag</a:t>
            </a:r>
          </a:p>
        </p:txBody>
      </p:sp>
      <p:sp>
        <p:nvSpPr>
          <p:cNvPr id="156" name="Shape 156"/>
          <p:cNvSpPr txBox="1">
            <a:spLocks noGrp="1"/>
          </p:cNvSpPr>
          <p:nvPr>
            <p:ph type="body" idx="4294967295"/>
          </p:nvPr>
        </p:nvSpPr>
        <p:spPr>
          <a:xfrm>
            <a:off x="0" y="176699"/>
            <a:ext cx="5336700" cy="2136900"/>
          </a:xfrm>
          <a:prstGeom prst="rect">
            <a:avLst/>
          </a:prstGeom>
          <a:noFill/>
          <a:ln>
            <a:noFill/>
          </a:ln>
        </p:spPr>
        <p:txBody>
          <a:bodyPr lIns="91425" tIns="91425" rIns="91425" bIns="91425" anchor="t" anchorCtr="0">
            <a:noAutofit/>
          </a:bodyPr>
          <a:lstStyle/>
          <a:p>
            <a:pPr rtl="0">
              <a:spcBef>
                <a:spcPts val="0"/>
              </a:spcBef>
              <a:buNone/>
            </a:pPr>
            <a:endParaRPr sz="1600"/>
          </a:p>
          <a:p>
            <a:pPr rtl="0">
              <a:spcBef>
                <a:spcPts val="0"/>
              </a:spcBef>
              <a:buNone/>
            </a:pPr>
            <a:r>
              <a:rPr lang="en" sz="1600"/>
              <a:t>MVC paradigm : </a:t>
            </a:r>
          </a:p>
          <a:p>
            <a:pPr marL="457200" lvl="0" indent="-228600" rtl="0">
              <a:spcBef>
                <a:spcPts val="0"/>
              </a:spcBef>
              <a:buSzPct val="100000"/>
            </a:pPr>
            <a:r>
              <a:rPr lang="en" sz="1600"/>
              <a:t>Model = Server, </a:t>
            </a:r>
          </a:p>
          <a:p>
            <a:pPr marL="457200" lvl="0" indent="-228600" rtl="0">
              <a:spcBef>
                <a:spcPts val="0"/>
              </a:spcBef>
              <a:buSzPct val="100000"/>
            </a:pPr>
            <a:r>
              <a:rPr lang="en" sz="1600"/>
              <a:t>View = Characteristic, </a:t>
            </a:r>
          </a:p>
          <a:p>
            <a:pPr marL="457200" lvl="0" indent="-228600" rtl="0">
              <a:spcBef>
                <a:spcPts val="0"/>
              </a:spcBef>
              <a:buSzPct val="100000"/>
            </a:pPr>
            <a:r>
              <a:rPr lang="en" sz="1600"/>
              <a:t>Controller = Writable Characteristics.</a:t>
            </a:r>
          </a:p>
          <a:p>
            <a:pPr rtl="0">
              <a:spcBef>
                <a:spcPts val="0"/>
              </a:spcBef>
              <a:buNone/>
            </a:pPr>
            <a:endParaRPr sz="1600"/>
          </a:p>
        </p:txBody>
      </p:sp>
      <p:pic>
        <p:nvPicPr>
          <p:cNvPr id="157" name="Shape 157"/>
          <p:cNvPicPr preferRelativeResize="0"/>
          <p:nvPr/>
        </p:nvPicPr>
        <p:blipFill>
          <a:blip r:embed="rId3">
            <a:alphaModFix/>
          </a:blip>
          <a:stretch>
            <a:fillRect/>
          </a:stretch>
        </p:blipFill>
        <p:spPr>
          <a:xfrm>
            <a:off x="5510625" y="0"/>
            <a:ext cx="3633364" cy="5143500"/>
          </a:xfrm>
          <a:prstGeom prst="rect">
            <a:avLst/>
          </a:prstGeom>
          <a:noFill/>
          <a:ln>
            <a:noFill/>
          </a:ln>
        </p:spPr>
      </p:pic>
      <p:sp>
        <p:nvSpPr>
          <p:cNvPr id="158" name="Shape 158"/>
          <p:cNvSpPr txBox="1"/>
          <p:nvPr/>
        </p:nvSpPr>
        <p:spPr>
          <a:xfrm>
            <a:off x="98250" y="3049725"/>
            <a:ext cx="5287200" cy="1903799"/>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a:solidFill>
                  <a:srgbClr val="666666"/>
                </a:solidFill>
                <a:latin typeface="Roboto"/>
                <a:ea typeface="Roboto"/>
                <a:cs typeface="Roboto"/>
                <a:sym typeface="Roboto"/>
              </a:rPr>
              <a:t>The custom service I have defined is..</a:t>
            </a:r>
          </a:p>
          <a:p>
            <a:pPr marL="457200" lvl="0" indent="-228600" rtl="0">
              <a:lnSpc>
                <a:spcPct val="115000"/>
              </a:lnSpc>
              <a:spcBef>
                <a:spcPts val="0"/>
              </a:spcBef>
              <a:spcAft>
                <a:spcPts val="1600"/>
              </a:spcAft>
              <a:buClr>
                <a:srgbClr val="666666"/>
              </a:buClr>
              <a:buFont typeface="Roboto"/>
              <a:buChar char="●"/>
            </a:pPr>
            <a:r>
              <a:rPr lang="en">
                <a:solidFill>
                  <a:srgbClr val="666666"/>
                </a:solidFill>
                <a:latin typeface="Roboto"/>
                <a:ea typeface="Roboto"/>
                <a:cs typeface="Roboto"/>
                <a:sym typeface="Roboto"/>
              </a:rPr>
              <a:t>Modeled in the GATT (Generic Attribute Profile) paradigm</a:t>
            </a:r>
            <a:br>
              <a:rPr lang="en">
                <a:solidFill>
                  <a:srgbClr val="666666"/>
                </a:solidFill>
                <a:latin typeface="Roboto"/>
                <a:ea typeface="Roboto"/>
                <a:cs typeface="Roboto"/>
                <a:sym typeface="Roboto"/>
              </a:rPr>
            </a:br>
            <a:endParaRPr lang="en">
              <a:solidFill>
                <a:srgbClr val="666666"/>
              </a:solidFill>
              <a:latin typeface="Roboto"/>
              <a:ea typeface="Roboto"/>
              <a:cs typeface="Roboto"/>
              <a:sym typeface="Roboto"/>
            </a:endParaRPr>
          </a:p>
          <a:p>
            <a:pPr marL="457200" lvl="0" indent="-228600" rtl="0">
              <a:lnSpc>
                <a:spcPct val="115000"/>
              </a:lnSpc>
              <a:spcBef>
                <a:spcPts val="0"/>
              </a:spcBef>
              <a:spcAft>
                <a:spcPts val="1600"/>
              </a:spcAft>
              <a:buClr>
                <a:srgbClr val="666666"/>
              </a:buClr>
              <a:buFont typeface="Roboto"/>
              <a:buChar char="●"/>
            </a:pPr>
            <a:r>
              <a:rPr lang="en">
                <a:solidFill>
                  <a:srgbClr val="666666"/>
                </a:solidFill>
                <a:latin typeface="Roboto"/>
                <a:ea typeface="Roboto"/>
                <a:cs typeface="Roboto"/>
                <a:sym typeface="Roboto"/>
              </a:rPr>
              <a:t>Sits on top of the ATT (Attribute Protocol)</a:t>
            </a:r>
            <a:br>
              <a:rPr lang="en">
                <a:solidFill>
                  <a:srgbClr val="666666"/>
                </a:solidFill>
                <a:latin typeface="Roboto"/>
                <a:ea typeface="Roboto"/>
                <a:cs typeface="Roboto"/>
                <a:sym typeface="Roboto"/>
              </a:rPr>
            </a:br>
            <a:endParaRPr lang="en">
              <a:solidFill>
                <a:srgbClr val="666666"/>
              </a:solidFill>
              <a:latin typeface="Roboto"/>
              <a:ea typeface="Roboto"/>
              <a:cs typeface="Roboto"/>
              <a:sym typeface="Roboto"/>
            </a:endParaRPr>
          </a:p>
          <a:p>
            <a:pPr marL="457200" lvl="0" indent="-228600" rtl="0">
              <a:lnSpc>
                <a:spcPct val="115000"/>
              </a:lnSpc>
              <a:spcBef>
                <a:spcPts val="0"/>
              </a:spcBef>
              <a:spcAft>
                <a:spcPts val="1600"/>
              </a:spcAft>
              <a:buClr>
                <a:srgbClr val="666666"/>
              </a:buClr>
              <a:buFont typeface="Roboto"/>
              <a:buChar char="●"/>
            </a:pPr>
            <a:r>
              <a:rPr lang="en">
                <a:solidFill>
                  <a:srgbClr val="666666"/>
                </a:solidFill>
                <a:latin typeface="Roboto"/>
                <a:ea typeface="Roboto"/>
                <a:cs typeface="Roboto"/>
                <a:sym typeface="Roboto"/>
              </a:rPr>
              <a:t>Functions in the SERVER role as a SLAVE.</a:t>
            </a:r>
          </a:p>
          <a:p>
            <a:pPr>
              <a:spcBef>
                <a:spcPts val="0"/>
              </a:spcBef>
              <a:buNone/>
            </a:pPr>
            <a:endParaRPr>
              <a:solidFill>
                <a:srgbClr val="3C78D8"/>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GuneSec Algorithm</a:t>
            </a:r>
          </a:p>
        </p:txBody>
      </p:sp>
      <p:pic>
        <p:nvPicPr>
          <p:cNvPr id="164" name="Shape 164"/>
          <p:cNvPicPr preferRelativeResize="0"/>
          <p:nvPr/>
        </p:nvPicPr>
        <p:blipFill>
          <a:blip r:embed="rId3">
            <a:alphaModFix/>
          </a:blip>
          <a:stretch>
            <a:fillRect/>
          </a:stretch>
        </p:blipFill>
        <p:spPr>
          <a:xfrm>
            <a:off x="922450" y="705825"/>
            <a:ext cx="7287124" cy="43223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Firmware Activity</a:t>
            </a:r>
          </a:p>
        </p:txBody>
      </p:sp>
      <p:sp>
        <p:nvSpPr>
          <p:cNvPr id="170" name="Shape 170"/>
          <p:cNvSpPr txBox="1"/>
          <p:nvPr/>
        </p:nvSpPr>
        <p:spPr>
          <a:xfrm>
            <a:off x="532350" y="1002300"/>
            <a:ext cx="7724100" cy="3666900"/>
          </a:xfrm>
          <a:prstGeom prst="rect">
            <a:avLst/>
          </a:prstGeom>
          <a:noFill/>
          <a:ln>
            <a:noFill/>
          </a:ln>
        </p:spPr>
        <p:txBody>
          <a:bodyPr lIns="91425" tIns="91425" rIns="91425" bIns="91425" anchor="t" anchorCtr="0">
            <a:noAutofit/>
          </a:bodyPr>
          <a:lstStyle/>
          <a:p>
            <a:pPr marL="457200" lvl="0" indent="-342900" rtl="0">
              <a:spcBef>
                <a:spcPts val="0"/>
              </a:spcBef>
              <a:buClr>
                <a:srgbClr val="666666"/>
              </a:buClr>
              <a:buSzPct val="100000"/>
              <a:buChar char="●"/>
            </a:pPr>
            <a:r>
              <a:rPr lang="en" sz="1800">
                <a:solidFill>
                  <a:srgbClr val="666666"/>
                </a:solidFill>
              </a:rPr>
              <a:t>Has security service configured and invoked.</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Custom UUID’s help define and recognize service elements.</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Defines Characteristics and provides properties.</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Provides data attributes to READ from.</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Provides data attributes to WRITE to.</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Performs Encryption (RSA).</a:t>
            </a:r>
            <a:br>
              <a:rPr lang="en" sz="1800">
                <a:solidFill>
                  <a:srgbClr val="666666"/>
                </a:solidFill>
              </a:rPr>
            </a:br>
            <a:endParaRPr lang="en" sz="1800">
              <a:solidFill>
                <a:srgbClr val="666666"/>
              </a:solidFill>
            </a:endParaRPr>
          </a:p>
          <a:p>
            <a:pPr marL="457200" lvl="0" indent="-342900" rtl="0">
              <a:spcBef>
                <a:spcPts val="0"/>
              </a:spcBef>
              <a:buClr>
                <a:srgbClr val="666666"/>
              </a:buClr>
              <a:buSzPct val="100000"/>
              <a:buChar char="●"/>
            </a:pPr>
            <a:r>
              <a:rPr lang="en" sz="1800">
                <a:solidFill>
                  <a:srgbClr val="666666"/>
                </a:solidFill>
              </a:rPr>
              <a:t>Stock Image has OAD bits enabled.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Firmware Code Snippet for GuneSec - I</a:t>
            </a:r>
          </a:p>
        </p:txBody>
      </p:sp>
      <p:sp>
        <p:nvSpPr>
          <p:cNvPr id="176" name="Shape 176"/>
          <p:cNvSpPr txBox="1">
            <a:spLocks noGrp="1"/>
          </p:cNvSpPr>
          <p:nvPr>
            <p:ph type="body" idx="4294967295"/>
          </p:nvPr>
        </p:nvSpPr>
        <p:spPr>
          <a:xfrm>
            <a:off x="142250" y="522514"/>
            <a:ext cx="9001800" cy="1219135"/>
          </a:xfrm>
          <a:prstGeom prst="rect">
            <a:avLst/>
          </a:prstGeom>
          <a:noFill/>
          <a:ln>
            <a:noFill/>
          </a:ln>
        </p:spPr>
        <p:txBody>
          <a:bodyPr lIns="91425" tIns="91425" rIns="91425" bIns="91425" anchor="t" anchorCtr="0">
            <a:noAutofit/>
          </a:bodyPr>
          <a:lstStyle/>
          <a:p>
            <a:pPr marL="457200" lvl="0" indent="-228600" rtl="0">
              <a:spcBef>
                <a:spcPts val="0"/>
              </a:spcBef>
              <a:buSzPct val="100000"/>
            </a:pPr>
            <a:r>
              <a:rPr lang="en" sz="1100" dirty="0"/>
              <a:t>Services in SensorTag (BTLE)  : C array containing pre-defined constants</a:t>
            </a:r>
          </a:p>
          <a:p>
            <a:pPr marL="457200" lvl="0" indent="-228600" rtl="0">
              <a:spcBef>
                <a:spcPts val="0"/>
              </a:spcBef>
              <a:buSzPct val="100000"/>
            </a:pPr>
            <a:r>
              <a:rPr lang="en" sz="1100" dirty="0"/>
              <a:t>Contain Characteristics linked to UUIDs , Size and Type and Permissions. </a:t>
            </a:r>
          </a:p>
          <a:p>
            <a:pPr marL="457200" lvl="0" indent="-228600" rtl="0">
              <a:spcBef>
                <a:spcPts val="0"/>
              </a:spcBef>
              <a:buSzPct val="100000"/>
            </a:pPr>
            <a:r>
              <a:rPr lang="en" sz="1100" dirty="0"/>
              <a:t>Function calls to register them. </a:t>
            </a:r>
          </a:p>
          <a:p>
            <a:pPr marL="457200" lvl="0" indent="-228600" rtl="0">
              <a:spcBef>
                <a:spcPts val="0"/>
              </a:spcBef>
              <a:buSzPct val="100000"/>
            </a:pPr>
            <a:r>
              <a:rPr lang="en" sz="1100" dirty="0"/>
              <a:t>This is called creating an Attribute Table. </a:t>
            </a:r>
          </a:p>
          <a:p>
            <a:pPr marL="457200" lvl="0" indent="-228600" rtl="0">
              <a:spcBef>
                <a:spcPts val="0"/>
              </a:spcBef>
              <a:buSzPct val="100000"/>
            </a:pPr>
            <a:r>
              <a:rPr lang="en" sz="1100" dirty="0"/>
              <a:t>These services are registered in master &lt;SensorTag.c&gt;</a:t>
            </a:r>
          </a:p>
          <a:p>
            <a:pPr>
              <a:spcBef>
                <a:spcPts val="0"/>
              </a:spcBef>
              <a:buNone/>
            </a:pPr>
            <a:endParaRPr sz="1400" dirty="0"/>
          </a:p>
        </p:txBody>
      </p:sp>
      <p:sp>
        <p:nvSpPr>
          <p:cNvPr id="177" name="Shape 177"/>
          <p:cNvSpPr txBox="1"/>
          <p:nvPr/>
        </p:nvSpPr>
        <p:spPr>
          <a:xfrm>
            <a:off x="142250" y="2605696"/>
            <a:ext cx="3729300" cy="2360154"/>
          </a:xfrm>
          <a:prstGeom prst="rect">
            <a:avLst/>
          </a:prstGeom>
          <a:noFill/>
          <a:ln>
            <a:noFill/>
          </a:ln>
        </p:spPr>
        <p:txBody>
          <a:bodyPr lIns="91425" tIns="91425" rIns="91425" bIns="91425" anchor="t" anchorCtr="0">
            <a:noAutofit/>
          </a:bodyPr>
          <a:lstStyle/>
          <a:p>
            <a:pPr marL="0" indent="0" rtl="0">
              <a:spcBef>
                <a:spcPts val="0"/>
              </a:spcBef>
              <a:buNone/>
            </a:pPr>
            <a:r>
              <a:rPr lang="en" sz="1050" dirty="0">
                <a:latin typeface="Ubuntu"/>
                <a:ea typeface="Ubuntu"/>
                <a:cs typeface="Ubuntu"/>
                <a:sym typeface="Ubuntu"/>
              </a:rPr>
              <a:t>static gattAttribute_t securityAttrTable[] =</a:t>
            </a:r>
            <a:br>
              <a:rPr lang="en" sz="1050" dirty="0">
                <a:latin typeface="Ubuntu"/>
                <a:ea typeface="Ubuntu"/>
                <a:cs typeface="Ubuntu"/>
                <a:sym typeface="Ubuntu"/>
              </a:rPr>
            </a:br>
            <a:r>
              <a:rPr lang="en" sz="1050" dirty="0">
                <a:latin typeface="Ubuntu"/>
                <a:ea typeface="Ubuntu"/>
                <a:cs typeface="Ubuntu"/>
                <a:sym typeface="Ubuntu"/>
              </a:rPr>
              <a:t>{</a:t>
            </a:r>
            <a:br>
              <a:rPr lang="en" sz="1050" dirty="0">
                <a:latin typeface="Ubuntu"/>
                <a:ea typeface="Ubuntu"/>
                <a:cs typeface="Ubuntu"/>
                <a:sym typeface="Ubuntu"/>
              </a:rPr>
            </a:br>
            <a:r>
              <a:rPr lang="en" sz="1050" dirty="0">
                <a:latin typeface="Ubuntu"/>
                <a:ea typeface="Ubuntu"/>
                <a:cs typeface="Ubuntu"/>
                <a:sym typeface="Ubuntu"/>
              </a:rPr>
              <a:t>  { // Service declaration</a:t>
            </a:r>
            <a:br>
              <a:rPr lang="en" sz="1050" dirty="0">
                <a:latin typeface="Ubuntu"/>
                <a:ea typeface="Ubuntu"/>
                <a:cs typeface="Ubuntu"/>
                <a:sym typeface="Ubuntu"/>
              </a:rPr>
            </a:br>
            <a:r>
              <a:rPr lang="en" sz="1050" dirty="0">
                <a:latin typeface="Ubuntu"/>
                <a:ea typeface="Ubuntu"/>
                <a:cs typeface="Ubuntu"/>
                <a:sym typeface="Ubuntu"/>
              </a:rPr>
              <a:t>        { </a:t>
            </a:r>
          </a:p>
          <a:p>
            <a:pPr marL="0" indent="0" rtl="0">
              <a:spcBef>
                <a:spcPts val="0"/>
              </a:spcBef>
              <a:buNone/>
            </a:pPr>
            <a:r>
              <a:rPr lang="en" sz="1050" dirty="0">
                <a:latin typeface="Ubuntu"/>
                <a:ea typeface="Ubuntu"/>
                <a:cs typeface="Ubuntu"/>
                <a:sym typeface="Ubuntu"/>
              </a:rPr>
              <a:t>      ATT_BT_UUID_SIZE,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SecurityServiceUUID }, /* type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GATT_PERMIT_READ, /* permissions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0, /* handle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(uint8 *)&amp;ServiceValue /* pValue */</a:t>
            </a:r>
          </a:p>
          <a:p>
            <a:pPr marL="0" indent="0" rtl="0">
              <a:spcBef>
                <a:spcPts val="0"/>
              </a:spcBef>
              <a:buNone/>
            </a:pP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a:t>
            </a:r>
          </a:p>
          <a:p>
            <a:pPr>
              <a:spcBef>
                <a:spcPts val="0"/>
              </a:spcBef>
              <a:buNone/>
            </a:pPr>
            <a:endParaRPr dirty="0"/>
          </a:p>
        </p:txBody>
      </p:sp>
      <p:sp>
        <p:nvSpPr>
          <p:cNvPr id="178" name="Shape 178"/>
          <p:cNvSpPr txBox="1"/>
          <p:nvPr/>
        </p:nvSpPr>
        <p:spPr>
          <a:xfrm>
            <a:off x="3918450" y="2695250"/>
            <a:ext cx="2496599" cy="2484000"/>
          </a:xfrm>
          <a:prstGeom prst="rect">
            <a:avLst/>
          </a:prstGeom>
          <a:noFill/>
          <a:ln>
            <a:noFill/>
          </a:ln>
        </p:spPr>
        <p:txBody>
          <a:bodyPr lIns="91425" tIns="91425" rIns="91425" bIns="91425" anchor="t" anchorCtr="0">
            <a:noAutofit/>
          </a:bodyPr>
          <a:lstStyle/>
          <a:p>
            <a:pPr rtl="0">
              <a:spcBef>
                <a:spcPts val="0"/>
              </a:spcBef>
              <a:buNone/>
            </a:pPr>
            <a:r>
              <a:rPr lang="en" sz="1050" dirty="0">
                <a:latin typeface="Ubuntu"/>
                <a:ea typeface="Ubuntu"/>
                <a:cs typeface="Ubuntu"/>
                <a:sym typeface="Ubuntu"/>
              </a:rPr>
              <a:t>// Characteristic Declaration</a:t>
            </a:r>
            <a:br>
              <a:rPr lang="en" sz="1050" dirty="0">
                <a:latin typeface="Ubuntu"/>
                <a:ea typeface="Ubuntu"/>
                <a:cs typeface="Ubuntu"/>
                <a:sym typeface="Ubuntu"/>
              </a:rPr>
            </a:br>
            <a:r>
              <a:rPr lang="en" sz="1050" dirty="0">
                <a:latin typeface="Ubuntu"/>
                <a:ea typeface="Ubuntu"/>
                <a:cs typeface="Ubuntu"/>
                <a:sym typeface="Ubuntu"/>
              </a:rPr>
              <a:t>    {</a:t>
            </a:r>
            <a:br>
              <a:rPr lang="en" sz="1050" dirty="0">
                <a:latin typeface="Ubuntu"/>
                <a:ea typeface="Ubuntu"/>
                <a:cs typeface="Ubuntu"/>
                <a:sym typeface="Ubuntu"/>
              </a:rPr>
            </a:br>
            <a:r>
              <a:rPr lang="en" sz="1050" dirty="0">
                <a:latin typeface="Ubuntu"/>
                <a:ea typeface="Ubuntu"/>
                <a:cs typeface="Ubuntu"/>
                <a:sym typeface="Ubuntu"/>
              </a:rPr>
              <a:t>      { </a:t>
            </a:r>
            <a:br>
              <a:rPr lang="en" sz="1050" dirty="0">
                <a:latin typeface="Ubuntu"/>
                <a:ea typeface="Ubuntu"/>
                <a:cs typeface="Ubuntu"/>
                <a:sym typeface="Ubuntu"/>
              </a:rPr>
            </a:br>
            <a:r>
              <a:rPr lang="en" sz="1050" dirty="0">
                <a:latin typeface="Ubuntu"/>
                <a:ea typeface="Ubuntu"/>
                <a:cs typeface="Ubuntu"/>
                <a:sym typeface="Ubuntu"/>
              </a:rPr>
              <a:t>       ATT_BT_UUID_SIZE, </a:t>
            </a:r>
            <a:br>
              <a:rPr lang="en" sz="1050" dirty="0">
                <a:latin typeface="Ubuntu"/>
                <a:ea typeface="Ubuntu"/>
                <a:cs typeface="Ubuntu"/>
                <a:sym typeface="Ubuntu"/>
              </a:rPr>
            </a:br>
            <a:r>
              <a:rPr lang="en" sz="1050" dirty="0">
                <a:latin typeface="Ubuntu"/>
                <a:ea typeface="Ubuntu"/>
                <a:cs typeface="Ubuntu"/>
                <a:sym typeface="Ubuntu"/>
              </a:rPr>
              <a:t>        characterUUID </a:t>
            </a:r>
          </a:p>
          <a:p>
            <a:pPr rtl="0">
              <a:spcBef>
                <a:spcPts val="0"/>
              </a:spcBef>
              <a:buNone/>
            </a:pPr>
            <a:r>
              <a:rPr lang="en" sz="1050" dirty="0">
                <a:latin typeface="Ubuntu"/>
                <a:ea typeface="Ubuntu"/>
                <a:cs typeface="Ubuntu"/>
                <a:sym typeface="Ubuntu"/>
              </a:rPr>
              <a:t>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GATT_PERMIT_READ,</a:t>
            </a:r>
            <a:br>
              <a:rPr lang="en" sz="1050" dirty="0">
                <a:latin typeface="Ubuntu"/>
                <a:ea typeface="Ubuntu"/>
                <a:cs typeface="Ubuntu"/>
                <a:sym typeface="Ubuntu"/>
              </a:rPr>
            </a:br>
            <a:r>
              <a:rPr lang="en" sz="1050" dirty="0">
                <a:latin typeface="Ubuntu"/>
                <a:ea typeface="Ubuntu"/>
                <a:cs typeface="Ubuntu"/>
                <a:sym typeface="Ubuntu"/>
              </a:rPr>
              <a:t>        0,</a:t>
            </a:r>
            <a:br>
              <a:rPr lang="en" sz="1050" dirty="0">
                <a:latin typeface="Ubuntu"/>
                <a:ea typeface="Ubuntu"/>
                <a:cs typeface="Ubuntu"/>
                <a:sym typeface="Ubuntu"/>
              </a:rPr>
            </a:br>
            <a:r>
              <a:rPr lang="en" sz="1050" dirty="0">
                <a:latin typeface="Ubuntu"/>
                <a:ea typeface="Ubuntu"/>
                <a:cs typeface="Ubuntu"/>
                <a:sym typeface="Ubuntu"/>
              </a:rPr>
              <a:t>        &amp;SecurityDataProps</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a:t>
            </a:r>
          </a:p>
          <a:p>
            <a:pPr>
              <a:spcBef>
                <a:spcPts val="0"/>
              </a:spcBef>
              <a:buNone/>
            </a:pPr>
            <a:endParaRPr dirty="0"/>
          </a:p>
        </p:txBody>
      </p:sp>
      <p:sp>
        <p:nvSpPr>
          <p:cNvPr id="179" name="Shape 179"/>
          <p:cNvSpPr txBox="1"/>
          <p:nvPr/>
        </p:nvSpPr>
        <p:spPr>
          <a:xfrm>
            <a:off x="6123227" y="2695250"/>
            <a:ext cx="3075600" cy="2374799"/>
          </a:xfrm>
          <a:prstGeom prst="rect">
            <a:avLst/>
          </a:prstGeom>
          <a:noFill/>
          <a:ln>
            <a:noFill/>
          </a:ln>
        </p:spPr>
        <p:txBody>
          <a:bodyPr lIns="91425" tIns="91425" rIns="91425" bIns="91425" anchor="t" anchorCtr="0">
            <a:noAutofit/>
          </a:bodyPr>
          <a:lstStyle/>
          <a:p>
            <a:pPr marL="0" indent="0" rtl="0">
              <a:spcBef>
                <a:spcPts val="0"/>
              </a:spcBef>
              <a:buNone/>
            </a:pPr>
            <a:r>
              <a:rPr lang="en" sz="1050" dirty="0">
                <a:latin typeface="Ubuntu"/>
                <a:ea typeface="Ubuntu"/>
                <a:cs typeface="Ubuntu"/>
                <a:sym typeface="Ubuntu"/>
              </a:rPr>
              <a:t>// Characteristic Value "Data"</a:t>
            </a:r>
            <a:br>
              <a:rPr lang="en" sz="1050" dirty="0">
                <a:latin typeface="Ubuntu"/>
                <a:ea typeface="Ubuntu"/>
                <a:cs typeface="Ubuntu"/>
                <a:sym typeface="Ubuntu"/>
              </a:rPr>
            </a:br>
            <a:r>
              <a:rPr lang="en" sz="1050" dirty="0">
                <a:latin typeface="Ubuntu"/>
                <a:ea typeface="Ubuntu"/>
                <a:cs typeface="Ubuntu"/>
                <a:sym typeface="Ubuntu"/>
              </a:rPr>
              <a:t>    {</a:t>
            </a:r>
            <a:br>
              <a:rPr lang="en" sz="1050" dirty="0">
                <a:latin typeface="Ubuntu"/>
                <a:ea typeface="Ubuntu"/>
                <a:cs typeface="Ubuntu"/>
                <a:sym typeface="Ubuntu"/>
              </a:rPr>
            </a:br>
            <a:r>
              <a:rPr lang="en" sz="1050" dirty="0">
                <a:latin typeface="Ubuntu"/>
                <a:ea typeface="Ubuntu"/>
                <a:cs typeface="Ubuntu"/>
                <a:sym typeface="Ubuntu"/>
              </a:rPr>
              <a:t>      { </a:t>
            </a:r>
            <a:br>
              <a:rPr lang="en" sz="1050" dirty="0">
                <a:latin typeface="Ubuntu"/>
                <a:ea typeface="Ubuntu"/>
                <a:cs typeface="Ubuntu"/>
                <a:sym typeface="Ubuntu"/>
              </a:rPr>
            </a:br>
            <a:r>
              <a:rPr lang="en" sz="1050" dirty="0">
                <a:latin typeface="Ubuntu"/>
                <a:ea typeface="Ubuntu"/>
                <a:cs typeface="Ubuntu"/>
                <a:sym typeface="Ubuntu"/>
              </a:rPr>
              <a:t>       MW_UUID_SIZE,  //UUID</a:t>
            </a:r>
            <a:br>
              <a:rPr lang="en" sz="1050" dirty="0">
                <a:latin typeface="Ubuntu"/>
                <a:ea typeface="Ubuntu"/>
                <a:cs typeface="Ubuntu"/>
                <a:sym typeface="Ubuntu"/>
              </a:rPr>
            </a:br>
            <a:r>
              <a:rPr lang="en" sz="1050" dirty="0">
                <a:latin typeface="Ubuntu"/>
                <a:ea typeface="Ubuntu"/>
                <a:cs typeface="Ubuntu"/>
                <a:sym typeface="Ubuntu"/>
              </a:rPr>
              <a:t>        SecurityDataUUID </a:t>
            </a:r>
          </a:p>
          <a:p>
            <a:pPr marL="0" indent="0" rtl="0">
              <a:spcBef>
                <a:spcPts val="0"/>
              </a:spcBef>
              <a:buNone/>
            </a:pPr>
            <a:r>
              <a:rPr lang="en" sz="1050" dirty="0">
                <a:latin typeface="Ubuntu"/>
                <a:ea typeface="Ubuntu"/>
                <a:cs typeface="Ubuntu"/>
                <a:sym typeface="Ubuntu"/>
              </a:rPr>
              <a:t>       },</a:t>
            </a:r>
            <a:br>
              <a:rPr lang="en" sz="1050" dirty="0">
                <a:latin typeface="Ubuntu"/>
                <a:ea typeface="Ubuntu"/>
                <a:cs typeface="Ubuntu"/>
                <a:sym typeface="Ubuntu"/>
              </a:rPr>
            </a:br>
            <a:r>
              <a:rPr lang="en" sz="1050" dirty="0">
                <a:latin typeface="Ubuntu"/>
                <a:ea typeface="Ubuntu"/>
                <a:cs typeface="Ubuntu"/>
                <a:sym typeface="Ubuntu"/>
              </a:rPr>
              <a:t/>
            </a:r>
            <a:br>
              <a:rPr lang="en" sz="1050" dirty="0">
                <a:latin typeface="Ubuntu"/>
                <a:ea typeface="Ubuntu"/>
                <a:cs typeface="Ubuntu"/>
                <a:sym typeface="Ubuntu"/>
              </a:rPr>
            </a:br>
            <a:r>
              <a:rPr lang="en" sz="1050" dirty="0">
                <a:latin typeface="Ubuntu"/>
                <a:ea typeface="Ubuntu"/>
                <a:cs typeface="Ubuntu"/>
                <a:sym typeface="Ubuntu"/>
              </a:rPr>
              <a:t>       GATT_PERMIT_READ |</a:t>
            </a:r>
            <a:br>
              <a:rPr lang="en" sz="1050" dirty="0">
                <a:latin typeface="Ubuntu"/>
                <a:ea typeface="Ubuntu"/>
                <a:cs typeface="Ubuntu"/>
                <a:sym typeface="Ubuntu"/>
              </a:rPr>
            </a:br>
            <a:r>
              <a:rPr lang="en" sz="1050" dirty="0">
                <a:latin typeface="Ubuntu"/>
                <a:ea typeface="Ubuntu"/>
                <a:cs typeface="Ubuntu"/>
                <a:sym typeface="Ubuntu"/>
              </a:rPr>
              <a:t>       GATT_PERMIT_WRITE,</a:t>
            </a:r>
            <a:br>
              <a:rPr lang="en" sz="1050" dirty="0">
                <a:latin typeface="Ubuntu"/>
                <a:ea typeface="Ubuntu"/>
                <a:cs typeface="Ubuntu"/>
                <a:sym typeface="Ubuntu"/>
              </a:rPr>
            </a:br>
            <a:r>
              <a:rPr lang="en" sz="1050" dirty="0">
                <a:latin typeface="Ubuntu"/>
                <a:ea typeface="Ubuntu"/>
                <a:cs typeface="Ubuntu"/>
                <a:sym typeface="Ubuntu"/>
              </a:rPr>
              <a:t>        0,</a:t>
            </a:r>
            <a:br>
              <a:rPr lang="en" sz="1050" dirty="0">
                <a:latin typeface="Ubuntu"/>
                <a:ea typeface="Ubuntu"/>
                <a:cs typeface="Ubuntu"/>
                <a:sym typeface="Ubuntu"/>
              </a:rPr>
            </a:br>
            <a:r>
              <a:rPr lang="en" sz="1050" dirty="0">
                <a:latin typeface="Ubuntu"/>
                <a:ea typeface="Ubuntu"/>
                <a:cs typeface="Ubuntu"/>
                <a:sym typeface="Ubuntu"/>
              </a:rPr>
              <a:t>        SecurityData</a:t>
            </a:r>
            <a:br>
              <a:rPr lang="en" sz="1050" dirty="0">
                <a:latin typeface="Ubuntu"/>
                <a:ea typeface="Ubuntu"/>
                <a:cs typeface="Ubuntu"/>
                <a:sym typeface="Ubuntu"/>
              </a:rPr>
            </a:br>
            <a:r>
              <a:rPr lang="en" sz="1050" dirty="0">
                <a:latin typeface="Ubuntu"/>
                <a:ea typeface="Ubuntu"/>
                <a:cs typeface="Ubuntu"/>
                <a:sym typeface="Ubuntu"/>
              </a:rPr>
              <a:t>    }</a:t>
            </a:r>
          </a:p>
          <a:p>
            <a:pPr>
              <a:spcBef>
                <a:spcPts val="0"/>
              </a:spcBef>
              <a:buNone/>
            </a:pPr>
            <a:endParaRPr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Firmware Code Snippet for GuneSec - II</a:t>
            </a:r>
          </a:p>
        </p:txBody>
      </p:sp>
      <p:sp>
        <p:nvSpPr>
          <p:cNvPr id="185" name="Shape 185"/>
          <p:cNvSpPr txBox="1">
            <a:spLocks noGrp="1"/>
          </p:cNvSpPr>
          <p:nvPr>
            <p:ph type="body" idx="4294967295"/>
          </p:nvPr>
        </p:nvSpPr>
        <p:spPr>
          <a:xfrm>
            <a:off x="142250" y="619050"/>
            <a:ext cx="9001800" cy="2049000"/>
          </a:xfrm>
          <a:prstGeom prst="rect">
            <a:avLst/>
          </a:prstGeom>
          <a:noFill/>
          <a:ln>
            <a:noFill/>
          </a:ln>
        </p:spPr>
        <p:txBody>
          <a:bodyPr lIns="91425" tIns="91425" rIns="91425" bIns="91425" anchor="t" anchorCtr="0">
            <a:noAutofit/>
          </a:bodyPr>
          <a:lstStyle/>
          <a:p>
            <a:pPr marL="457200" lvl="0" indent="-228600" rtl="0">
              <a:spcBef>
                <a:spcPts val="0"/>
              </a:spcBef>
              <a:buSzPct val="100000"/>
            </a:pPr>
            <a:r>
              <a:rPr lang="en" sz="1100" dirty="0"/>
              <a:t>3 Permitted Callbacks : READ , WRITE and NOTIFY. </a:t>
            </a:r>
            <a:br>
              <a:rPr lang="en" sz="1100" dirty="0"/>
            </a:br>
            <a:endParaRPr lang="en" sz="1100" dirty="0"/>
          </a:p>
          <a:p>
            <a:pPr marL="457200" lvl="0" indent="-228600" rtl="0">
              <a:spcBef>
                <a:spcPts val="0"/>
              </a:spcBef>
              <a:buSzPct val="100000"/>
            </a:pPr>
            <a:r>
              <a:rPr lang="en" sz="1100" dirty="0"/>
              <a:t>I have implemented them for R/W modes. </a:t>
            </a:r>
            <a:br>
              <a:rPr lang="en" sz="1100" dirty="0"/>
            </a:br>
            <a:endParaRPr lang="en" sz="1100" dirty="0"/>
          </a:p>
          <a:p>
            <a:pPr marL="457200" lvl="0" indent="-228600" rtl="0">
              <a:spcBef>
                <a:spcPts val="0"/>
              </a:spcBef>
              <a:buSzPct val="100000"/>
            </a:pPr>
            <a:r>
              <a:rPr lang="en" sz="1100" dirty="0"/>
              <a:t>The READ/WRITE callback executes the UUID switch case </a:t>
            </a:r>
            <a:br>
              <a:rPr lang="en" sz="1100" dirty="0"/>
            </a:br>
            <a:endParaRPr lang="en" sz="1100" dirty="0"/>
          </a:p>
          <a:p>
            <a:pPr marL="457200" lvl="0" indent="-228600" rtl="0">
              <a:spcBef>
                <a:spcPts val="0"/>
              </a:spcBef>
              <a:buSzPct val="100000"/>
            </a:pPr>
            <a:r>
              <a:rPr lang="en" sz="1100" dirty="0"/>
              <a:t>Which parses the data object into memory (memcpy).  </a:t>
            </a:r>
          </a:p>
          <a:p>
            <a:pPr lvl="0" rtl="0">
              <a:spcBef>
                <a:spcPts val="0"/>
              </a:spcBef>
              <a:buNone/>
            </a:pPr>
            <a:endParaRPr sz="1100" dirty="0"/>
          </a:p>
        </p:txBody>
      </p:sp>
      <p:sp>
        <p:nvSpPr>
          <p:cNvPr id="186" name="Shape 186"/>
          <p:cNvSpPr txBox="1"/>
          <p:nvPr/>
        </p:nvSpPr>
        <p:spPr>
          <a:xfrm>
            <a:off x="142250" y="2957022"/>
            <a:ext cx="3729300" cy="1607100"/>
          </a:xfrm>
          <a:prstGeom prst="rect">
            <a:avLst/>
          </a:prstGeom>
          <a:noFill/>
          <a:ln>
            <a:noFill/>
          </a:ln>
        </p:spPr>
        <p:txBody>
          <a:bodyPr lIns="91425" tIns="91425" rIns="91425" bIns="91425" anchor="t" anchorCtr="0">
            <a:noAutofit/>
          </a:bodyPr>
          <a:lstStyle/>
          <a:p>
            <a:pPr rtl="0">
              <a:spcBef>
                <a:spcPts val="0"/>
              </a:spcBef>
              <a:buNone/>
            </a:pPr>
            <a:r>
              <a:rPr lang="en" sz="1200" dirty="0">
                <a:latin typeface="Ubuntu"/>
                <a:ea typeface="Ubuntu"/>
                <a:cs typeface="Ubuntu"/>
                <a:sym typeface="Ubuntu"/>
              </a:rPr>
              <a:t>// Register GATT attribute list and CBs with GATT Server App</a:t>
            </a:r>
          </a:p>
          <a:p>
            <a:pPr rtl="0">
              <a:spcBef>
                <a:spcPts val="0"/>
              </a:spcBef>
              <a:buNone/>
            </a:pPr>
            <a:r>
              <a:rPr lang="en" sz="1200" dirty="0">
                <a:latin typeface="Ubuntu"/>
                <a:ea typeface="Ubuntu"/>
                <a:cs typeface="Ubuntu"/>
                <a:sym typeface="Ubuntu"/>
              </a:rPr>
              <a:t/>
            </a:r>
            <a:br>
              <a:rPr lang="en" sz="1200" dirty="0">
                <a:latin typeface="Ubuntu"/>
                <a:ea typeface="Ubuntu"/>
                <a:cs typeface="Ubuntu"/>
                <a:sym typeface="Ubuntu"/>
              </a:rPr>
            </a:br>
            <a:r>
              <a:rPr lang="en" sz="1200" dirty="0">
                <a:latin typeface="Ubuntu"/>
                <a:ea typeface="Ubuntu"/>
                <a:cs typeface="Ubuntu"/>
                <a:sym typeface="Ubuntu"/>
              </a:rPr>
              <a:t>status = GATTServApp_RegisterService</a:t>
            </a:r>
          </a:p>
          <a:p>
            <a:pPr rtl="0">
              <a:spcBef>
                <a:spcPts val="0"/>
              </a:spcBef>
              <a:buNone/>
            </a:pPr>
            <a:r>
              <a:rPr lang="en" sz="1200" dirty="0">
                <a:latin typeface="Ubuntu"/>
                <a:ea typeface="Ubuntu"/>
                <a:cs typeface="Ubuntu"/>
                <a:sym typeface="Ubuntu"/>
              </a:rPr>
              <a:t>( </a:t>
            </a:r>
          </a:p>
          <a:p>
            <a:pPr rtl="0">
              <a:spcBef>
                <a:spcPts val="0"/>
              </a:spcBef>
              <a:buNone/>
            </a:pPr>
            <a:r>
              <a:rPr lang="en" sz="1200" dirty="0">
                <a:latin typeface="Ubuntu"/>
                <a:ea typeface="Ubuntu"/>
                <a:cs typeface="Ubuntu"/>
                <a:sym typeface="Ubuntu"/>
              </a:rPr>
              <a:t>      SecurityAttrTable,</a:t>
            </a:r>
            <a:br>
              <a:rPr lang="en" sz="1200" dirty="0">
                <a:latin typeface="Ubuntu"/>
                <a:ea typeface="Ubuntu"/>
                <a:cs typeface="Ubuntu"/>
                <a:sym typeface="Ubuntu"/>
              </a:rPr>
            </a:br>
            <a:r>
              <a:rPr lang="en" sz="1200" dirty="0">
                <a:latin typeface="Ubuntu"/>
                <a:ea typeface="Ubuntu"/>
                <a:cs typeface="Ubuntu"/>
                <a:sym typeface="Ubuntu"/>
              </a:rPr>
              <a:t>     GATT_NUM_ATTRS( SecurityAttrTable),</a:t>
            </a:r>
            <a:br>
              <a:rPr lang="en" sz="1200" dirty="0">
                <a:latin typeface="Ubuntu"/>
                <a:ea typeface="Ubuntu"/>
                <a:cs typeface="Ubuntu"/>
                <a:sym typeface="Ubuntu"/>
              </a:rPr>
            </a:br>
            <a:r>
              <a:rPr lang="en" sz="1200" dirty="0">
                <a:latin typeface="Ubuntu"/>
                <a:ea typeface="Ubuntu"/>
                <a:cs typeface="Ubuntu"/>
                <a:sym typeface="Ubuntu"/>
              </a:rPr>
              <a:t>     &amp;SecurityCBs );</a:t>
            </a:r>
          </a:p>
          <a:p>
            <a:pPr lvl="0" rtl="0">
              <a:spcBef>
                <a:spcPts val="0"/>
              </a:spcBef>
              <a:buNone/>
            </a:pPr>
            <a:endParaRPr sz="1200" dirty="0">
              <a:latin typeface="Ubuntu"/>
              <a:ea typeface="Ubuntu"/>
              <a:cs typeface="Ubuntu"/>
              <a:sym typeface="Ubuntu"/>
            </a:endParaRPr>
          </a:p>
        </p:txBody>
      </p:sp>
      <p:sp>
        <p:nvSpPr>
          <p:cNvPr id="187" name="Shape 187"/>
          <p:cNvSpPr txBox="1"/>
          <p:nvPr/>
        </p:nvSpPr>
        <p:spPr>
          <a:xfrm>
            <a:off x="3651500" y="2619447"/>
            <a:ext cx="2637000" cy="2413874"/>
          </a:xfrm>
          <a:prstGeom prst="rect">
            <a:avLst/>
          </a:prstGeom>
          <a:noFill/>
          <a:ln>
            <a:noFill/>
          </a:ln>
        </p:spPr>
        <p:txBody>
          <a:bodyPr lIns="91425" tIns="91425" rIns="91425" bIns="91425" anchor="t" anchorCtr="0">
            <a:noAutofit/>
          </a:bodyPr>
          <a:lstStyle/>
          <a:p>
            <a:pPr rtl="0">
              <a:spcBef>
                <a:spcPts val="0"/>
              </a:spcBef>
              <a:buNone/>
            </a:pPr>
            <a:r>
              <a:rPr lang="en" sz="1200" dirty="0">
                <a:latin typeface="Ubuntu"/>
                <a:ea typeface="Ubuntu"/>
                <a:cs typeface="Ubuntu"/>
                <a:sym typeface="Ubuntu"/>
              </a:rPr>
              <a:t>CONST gattServiceCBs_t SeurityCBs =</a:t>
            </a:r>
            <a:br>
              <a:rPr lang="en" sz="1200" dirty="0">
                <a:latin typeface="Ubuntu"/>
                <a:ea typeface="Ubuntu"/>
                <a:cs typeface="Ubuntu"/>
                <a:sym typeface="Ubuntu"/>
              </a:rPr>
            </a:br>
            <a:r>
              <a:rPr lang="en" sz="1200" dirty="0">
                <a:latin typeface="Ubuntu"/>
                <a:ea typeface="Ubuntu"/>
                <a:cs typeface="Ubuntu"/>
                <a:sym typeface="Ubuntu"/>
              </a:rPr>
              <a:t>{</a:t>
            </a:r>
            <a:br>
              <a:rPr lang="en" sz="1200" dirty="0">
                <a:latin typeface="Ubuntu"/>
                <a:ea typeface="Ubuntu"/>
                <a:cs typeface="Ubuntu"/>
                <a:sym typeface="Ubuntu"/>
              </a:rPr>
            </a:br>
            <a:r>
              <a:rPr lang="en" sz="1200" dirty="0">
                <a:latin typeface="Ubuntu"/>
                <a:ea typeface="Ubuntu"/>
                <a:cs typeface="Ubuntu"/>
                <a:sym typeface="Ubuntu"/>
              </a:rPr>
              <a:t>  Security_ReadAttrCB,  </a:t>
            </a:r>
          </a:p>
          <a:p>
            <a:pPr rtl="0">
              <a:spcBef>
                <a:spcPts val="0"/>
              </a:spcBef>
              <a:buNone/>
            </a:pPr>
            <a:r>
              <a:rPr lang="en" sz="1200" dirty="0">
                <a:latin typeface="Ubuntu"/>
                <a:ea typeface="Ubuntu"/>
                <a:cs typeface="Ubuntu"/>
                <a:sym typeface="Ubuntu"/>
              </a:rPr>
              <a:t>// Read callback function pointer</a:t>
            </a:r>
            <a:br>
              <a:rPr lang="en" sz="1200" dirty="0">
                <a:latin typeface="Ubuntu"/>
                <a:ea typeface="Ubuntu"/>
                <a:cs typeface="Ubuntu"/>
                <a:sym typeface="Ubuntu"/>
              </a:rPr>
            </a:br>
            <a:r>
              <a:rPr lang="en" sz="1200" dirty="0">
                <a:latin typeface="Ubuntu"/>
                <a:ea typeface="Ubuntu"/>
                <a:cs typeface="Ubuntu"/>
                <a:sym typeface="Ubuntu"/>
              </a:rPr>
              <a:t/>
            </a:r>
            <a:br>
              <a:rPr lang="en" sz="1200" dirty="0">
                <a:latin typeface="Ubuntu"/>
                <a:ea typeface="Ubuntu"/>
                <a:cs typeface="Ubuntu"/>
                <a:sym typeface="Ubuntu"/>
              </a:rPr>
            </a:br>
            <a:r>
              <a:rPr lang="en" sz="1200" dirty="0">
                <a:latin typeface="Ubuntu"/>
                <a:ea typeface="Ubuntu"/>
                <a:cs typeface="Ubuntu"/>
                <a:sym typeface="Ubuntu"/>
              </a:rPr>
              <a:t>  counter_WriteAttrCB,  </a:t>
            </a:r>
          </a:p>
          <a:p>
            <a:pPr rtl="0">
              <a:spcBef>
                <a:spcPts val="0"/>
              </a:spcBef>
              <a:buNone/>
            </a:pPr>
            <a:r>
              <a:rPr lang="en" sz="1200" dirty="0">
                <a:latin typeface="Ubuntu"/>
                <a:ea typeface="Ubuntu"/>
                <a:cs typeface="Ubuntu"/>
                <a:sym typeface="Ubuntu"/>
              </a:rPr>
              <a:t>// Write callback function pointer</a:t>
            </a:r>
            <a:br>
              <a:rPr lang="en" sz="1200" dirty="0">
                <a:latin typeface="Ubuntu"/>
                <a:ea typeface="Ubuntu"/>
                <a:cs typeface="Ubuntu"/>
                <a:sym typeface="Ubuntu"/>
              </a:rPr>
            </a:br>
            <a:r>
              <a:rPr lang="en" sz="1200" dirty="0">
                <a:latin typeface="Ubuntu"/>
                <a:ea typeface="Ubuntu"/>
                <a:cs typeface="Ubuntu"/>
                <a:sym typeface="Ubuntu"/>
              </a:rPr>
              <a:t/>
            </a:r>
            <a:br>
              <a:rPr lang="en" sz="1200" dirty="0">
                <a:latin typeface="Ubuntu"/>
                <a:ea typeface="Ubuntu"/>
                <a:cs typeface="Ubuntu"/>
                <a:sym typeface="Ubuntu"/>
              </a:rPr>
            </a:br>
            <a:r>
              <a:rPr lang="en" sz="1200" dirty="0">
                <a:latin typeface="Ubuntu"/>
                <a:ea typeface="Ubuntu"/>
                <a:cs typeface="Ubuntu"/>
                <a:sym typeface="Ubuntu"/>
              </a:rPr>
              <a:t>  NULL                   </a:t>
            </a:r>
            <a:br>
              <a:rPr lang="en" sz="1200" dirty="0">
                <a:latin typeface="Ubuntu"/>
                <a:ea typeface="Ubuntu"/>
                <a:cs typeface="Ubuntu"/>
                <a:sym typeface="Ubuntu"/>
              </a:rPr>
            </a:br>
            <a:r>
              <a:rPr lang="en" sz="1200" dirty="0">
                <a:latin typeface="Ubuntu"/>
                <a:ea typeface="Ubuntu"/>
                <a:cs typeface="Ubuntu"/>
                <a:sym typeface="Ubuntu"/>
              </a:rPr>
              <a:t>// Authorization callback function pointer</a:t>
            </a:r>
            <a:br>
              <a:rPr lang="en" sz="1200" dirty="0">
                <a:latin typeface="Ubuntu"/>
                <a:ea typeface="Ubuntu"/>
                <a:cs typeface="Ubuntu"/>
                <a:sym typeface="Ubuntu"/>
              </a:rPr>
            </a:br>
            <a:r>
              <a:rPr lang="en" sz="1200" dirty="0">
                <a:latin typeface="Ubuntu"/>
                <a:ea typeface="Ubuntu"/>
                <a:cs typeface="Ubuntu"/>
                <a:sym typeface="Ubuntu"/>
              </a:rPr>
              <a:t>};</a:t>
            </a:r>
          </a:p>
          <a:p>
            <a:pPr lvl="0" rtl="0">
              <a:spcBef>
                <a:spcPts val="0"/>
              </a:spcBef>
              <a:buNone/>
            </a:pPr>
            <a:endParaRPr sz="1200" dirty="0">
              <a:latin typeface="Ubuntu"/>
              <a:ea typeface="Ubuntu"/>
              <a:cs typeface="Ubuntu"/>
              <a:sym typeface="Ubuntu"/>
            </a:endParaRPr>
          </a:p>
          <a:p>
            <a:pPr lvl="0" rtl="0">
              <a:spcBef>
                <a:spcPts val="0"/>
              </a:spcBef>
              <a:buNone/>
            </a:pPr>
            <a:endParaRPr dirty="0"/>
          </a:p>
        </p:txBody>
      </p:sp>
      <p:sp>
        <p:nvSpPr>
          <p:cNvPr id="188" name="Shape 188"/>
          <p:cNvSpPr txBox="1"/>
          <p:nvPr/>
        </p:nvSpPr>
        <p:spPr>
          <a:xfrm>
            <a:off x="6068450" y="2155050"/>
            <a:ext cx="3075600" cy="2231399"/>
          </a:xfrm>
          <a:prstGeom prst="rect">
            <a:avLst/>
          </a:prstGeom>
          <a:noFill/>
          <a:ln>
            <a:noFill/>
          </a:ln>
        </p:spPr>
        <p:txBody>
          <a:bodyPr lIns="91425" tIns="91425" rIns="91425" bIns="91425" anchor="t" anchorCtr="0">
            <a:noAutofit/>
          </a:bodyPr>
          <a:lstStyle/>
          <a:p>
            <a:pPr marL="0" indent="0" rtl="0">
              <a:spcBef>
                <a:spcPts val="0"/>
              </a:spcBef>
              <a:buNone/>
            </a:pPr>
            <a:r>
              <a:rPr lang="en" sz="1200" dirty="0">
                <a:latin typeface="Ubuntu"/>
                <a:ea typeface="Ubuntu"/>
                <a:cs typeface="Ubuntu"/>
                <a:sym typeface="Ubuntu"/>
              </a:rPr>
              <a:t>static uint8 SecurityReadAttrCB (args)</a:t>
            </a:r>
          </a:p>
          <a:p>
            <a:pPr marL="0" indent="0" rtl="0">
              <a:spcBef>
                <a:spcPts val="0"/>
              </a:spcBef>
              <a:buNone/>
            </a:pPr>
            <a:r>
              <a:rPr lang="en" sz="1200" dirty="0">
                <a:latin typeface="Ubuntu"/>
                <a:ea typeface="Ubuntu"/>
                <a:cs typeface="Ubuntu"/>
                <a:sym typeface="Ubuntu"/>
              </a:rPr>
              <a:t>{</a:t>
            </a:r>
          </a:p>
          <a:p>
            <a:pPr marL="0" indent="0" rtl="0">
              <a:spcBef>
                <a:spcPts val="0"/>
              </a:spcBef>
              <a:buNone/>
            </a:pPr>
            <a:r>
              <a:rPr lang="en" sz="1200" dirty="0">
                <a:latin typeface="Ubuntu"/>
                <a:ea typeface="Ubuntu"/>
                <a:cs typeface="Ubuntu"/>
                <a:sym typeface="Ubuntu"/>
              </a:rPr>
              <a:t>	uint8 uuid;</a:t>
            </a:r>
            <a:br>
              <a:rPr lang="en" sz="1200" dirty="0">
                <a:latin typeface="Ubuntu"/>
                <a:ea typeface="Ubuntu"/>
                <a:cs typeface="Ubuntu"/>
                <a:sym typeface="Ubuntu"/>
              </a:rPr>
            </a:br>
            <a:r>
              <a:rPr lang="en" sz="1200" dirty="0">
                <a:latin typeface="Ubuntu"/>
                <a:ea typeface="Ubuntu"/>
                <a:cs typeface="Ubuntu"/>
                <a:sym typeface="Ubuntu"/>
              </a:rPr>
              <a:t>	bStatus_t status = Success;</a:t>
            </a:r>
            <a:br>
              <a:rPr lang="en" sz="1200" dirty="0">
                <a:latin typeface="Ubuntu"/>
                <a:ea typeface="Ubuntu"/>
                <a:cs typeface="Ubuntu"/>
                <a:sym typeface="Ubuntu"/>
              </a:rPr>
            </a:br>
            <a:r>
              <a:rPr lang="en" sz="1200" dirty="0">
                <a:latin typeface="Ubuntu"/>
                <a:ea typeface="Ubuntu"/>
                <a:cs typeface="Ubuntu"/>
                <a:sym typeface="Ubuntu"/>
              </a:rPr>
              <a:t>  switch(uuid)</a:t>
            </a:r>
            <a:br>
              <a:rPr lang="en" sz="1200" dirty="0">
                <a:latin typeface="Ubuntu"/>
                <a:ea typeface="Ubuntu"/>
                <a:cs typeface="Ubuntu"/>
                <a:sym typeface="Ubuntu"/>
              </a:rPr>
            </a:br>
            <a:r>
              <a:rPr lang="en" sz="1200" dirty="0">
                <a:latin typeface="Ubuntu"/>
                <a:ea typeface="Ubuntu"/>
                <a:cs typeface="Ubuntu"/>
                <a:sym typeface="Ubuntu"/>
              </a:rPr>
              <a:t>{	</a:t>
            </a:r>
          </a:p>
          <a:p>
            <a:pPr marL="0" indent="0" rtl="0">
              <a:spcBef>
                <a:spcPts val="0"/>
              </a:spcBef>
              <a:buNone/>
            </a:pPr>
            <a:r>
              <a:rPr lang="en" sz="1200" dirty="0">
                <a:latin typeface="Ubuntu"/>
                <a:ea typeface="Ubuntu"/>
                <a:cs typeface="Ubuntu"/>
                <a:sym typeface="Ubuntu"/>
              </a:rPr>
              <a:t>	case UUID:</a:t>
            </a:r>
            <a:br>
              <a:rPr lang="en" sz="1200" dirty="0">
                <a:latin typeface="Ubuntu"/>
                <a:ea typeface="Ubuntu"/>
                <a:cs typeface="Ubuntu"/>
                <a:sym typeface="Ubuntu"/>
              </a:rPr>
            </a:br>
            <a:r>
              <a:rPr lang="en" sz="1200" dirty="0" smtClean="0">
                <a:latin typeface="Ubuntu"/>
                <a:ea typeface="Ubuntu"/>
                <a:cs typeface="Ubuntu"/>
                <a:sym typeface="Ubuntu"/>
              </a:rPr>
              <a:t>           memcpy(pValue,data[0</a:t>
            </a:r>
            <a:r>
              <a:rPr lang="en" sz="1200" dirty="0">
                <a:latin typeface="Ubuntu"/>
                <a:ea typeface="Ubuntu"/>
                <a:cs typeface="Ubuntu"/>
                <a:sym typeface="Ubuntu"/>
              </a:rPr>
              <a:t>],LEN);</a:t>
            </a:r>
            <a:br>
              <a:rPr lang="en" sz="1200" dirty="0">
                <a:latin typeface="Ubuntu"/>
                <a:ea typeface="Ubuntu"/>
                <a:cs typeface="Ubuntu"/>
                <a:sym typeface="Ubuntu"/>
              </a:rPr>
            </a:br>
            <a:r>
              <a:rPr lang="en" sz="1200" dirty="0" smtClean="0">
                <a:latin typeface="Ubuntu"/>
                <a:ea typeface="Ubuntu"/>
                <a:cs typeface="Ubuntu"/>
                <a:sym typeface="Ubuntu"/>
              </a:rPr>
              <a:t>             { </a:t>
            </a:r>
            <a:r>
              <a:rPr lang="en" sz="1200" dirty="0">
                <a:latin typeface="Ubuntu"/>
                <a:ea typeface="Ubuntu"/>
                <a:cs typeface="Ubuntu"/>
                <a:sym typeface="Ubuntu"/>
              </a:rPr>
              <a:t>do what you want</a:t>
            </a:r>
            <a:br>
              <a:rPr lang="en" sz="1200" dirty="0">
                <a:latin typeface="Ubuntu"/>
                <a:ea typeface="Ubuntu"/>
                <a:cs typeface="Ubuntu"/>
                <a:sym typeface="Ubuntu"/>
              </a:rPr>
            </a:br>
            <a:r>
              <a:rPr lang="en" sz="1200" dirty="0">
                <a:latin typeface="Ubuntu"/>
                <a:ea typeface="Ubuntu"/>
                <a:cs typeface="Ubuntu"/>
                <a:sym typeface="Ubuntu"/>
              </a:rPr>
              <a:t>	   with data[0]</a:t>
            </a:r>
          </a:p>
          <a:p>
            <a:pPr marL="0" lvl="0" indent="457200" rtl="0">
              <a:spcBef>
                <a:spcPts val="0"/>
              </a:spcBef>
              <a:buNone/>
            </a:pPr>
            <a:r>
              <a:rPr lang="en" sz="1200" dirty="0">
                <a:latin typeface="Ubuntu"/>
                <a:ea typeface="Ubuntu"/>
                <a:cs typeface="Ubuntu"/>
                <a:sym typeface="Ubuntu"/>
              </a:rPr>
              <a:t> }</a:t>
            </a:r>
            <a:br>
              <a:rPr lang="en" sz="1200" dirty="0">
                <a:latin typeface="Ubuntu"/>
                <a:ea typeface="Ubuntu"/>
                <a:cs typeface="Ubuntu"/>
                <a:sym typeface="Ubuntu"/>
              </a:rPr>
            </a:br>
            <a:r>
              <a:rPr lang="en" sz="1200" dirty="0">
                <a:latin typeface="Ubuntu"/>
                <a:ea typeface="Ubuntu"/>
                <a:cs typeface="Ubuntu"/>
                <a:sym typeface="Ubuntu"/>
              </a:rPr>
              <a:t>	break;</a:t>
            </a:r>
            <a:br>
              <a:rPr lang="en" sz="1200" dirty="0">
                <a:latin typeface="Ubuntu"/>
                <a:ea typeface="Ubuntu"/>
                <a:cs typeface="Ubuntu"/>
                <a:sym typeface="Ubuntu"/>
              </a:rPr>
            </a:br>
            <a:r>
              <a:rPr lang="en" sz="1200" dirty="0">
                <a:latin typeface="Ubuntu"/>
                <a:ea typeface="Ubuntu"/>
                <a:cs typeface="Ubuntu"/>
                <a:sym typeface="Ubuntu"/>
              </a:rPr>
              <a:t>	return(status);</a:t>
            </a:r>
            <a:br>
              <a:rPr lang="en" sz="1200" dirty="0">
                <a:latin typeface="Ubuntu"/>
                <a:ea typeface="Ubuntu"/>
                <a:cs typeface="Ubuntu"/>
                <a:sym typeface="Ubuntu"/>
              </a:rPr>
            </a:br>
            <a:r>
              <a:rPr lang="en" sz="1200" dirty="0">
                <a:latin typeface="Ubuntu"/>
                <a:ea typeface="Ubuntu"/>
                <a:cs typeface="Ubuntu"/>
                <a:sym typeface="Ubuntu"/>
              </a:rPr>
              <a:t>}</a:t>
            </a:r>
          </a:p>
          <a:p>
            <a:pPr lvl="0" rtl="0">
              <a:spcBef>
                <a:spcPts val="0"/>
              </a:spcBef>
              <a:buNone/>
            </a:pPr>
            <a:endParaRPr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Android Flow</a:t>
            </a:r>
          </a:p>
        </p:txBody>
      </p:sp>
      <p:pic>
        <p:nvPicPr>
          <p:cNvPr id="194" name="Shape 194"/>
          <p:cNvPicPr preferRelativeResize="0"/>
          <p:nvPr/>
        </p:nvPicPr>
        <p:blipFill>
          <a:blip r:embed="rId3">
            <a:alphaModFix/>
          </a:blip>
          <a:stretch>
            <a:fillRect/>
          </a:stretch>
        </p:blipFill>
        <p:spPr>
          <a:xfrm>
            <a:off x="1622725" y="0"/>
            <a:ext cx="7521274" cy="51435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lgn="ctr">
              <a:spcBef>
                <a:spcPts val="0"/>
              </a:spcBef>
              <a:buNone/>
            </a:pPr>
            <a:r>
              <a:rPr lang="en"/>
              <a:t>Demo : GuneSec</a:t>
            </a:r>
          </a:p>
        </p:txBody>
      </p:sp>
      <p:sp>
        <p:nvSpPr>
          <p:cNvPr id="200" name="Shape 200"/>
          <p:cNvSpPr txBox="1">
            <a:spLocks noGrp="1"/>
          </p:cNvSpPr>
          <p:nvPr>
            <p:ph type="body" idx="1"/>
          </p:nvPr>
        </p:nvSpPr>
        <p:spPr>
          <a:xfrm>
            <a:off x="471900" y="1642050"/>
            <a:ext cx="8222100" cy="2987100"/>
          </a:xfrm>
          <a:prstGeom prst="rect">
            <a:avLst/>
          </a:prstGeom>
        </p:spPr>
        <p:txBody>
          <a:bodyPr lIns="91425" tIns="91425" rIns="91425" bIns="91425" anchor="t" anchorCtr="0">
            <a:noAutofit/>
          </a:bodyPr>
          <a:lstStyle/>
          <a:p>
            <a:pPr rtl="0">
              <a:spcBef>
                <a:spcPts val="0"/>
              </a:spcBef>
              <a:buNone/>
            </a:pPr>
            <a:r>
              <a:rPr lang="en"/>
              <a:t>Challenges Encountered :</a:t>
            </a:r>
          </a:p>
          <a:p>
            <a:pPr marL="457200" lvl="0" indent="-228600" rtl="0">
              <a:spcBef>
                <a:spcPts val="0"/>
              </a:spcBef>
            </a:pPr>
            <a:r>
              <a:rPr lang="en"/>
              <a:t>Testing was hard : Unstable behavior of stack.</a:t>
            </a:r>
          </a:p>
          <a:p>
            <a:pPr marL="457200" lvl="0" indent="-228600" rtl="0">
              <a:spcBef>
                <a:spcPts val="0"/>
              </a:spcBef>
            </a:pPr>
            <a:r>
              <a:rPr lang="en"/>
              <a:t>Using higher key-values for RSA breaks thread behavior : FW and Android</a:t>
            </a:r>
          </a:p>
          <a:p>
            <a:pPr marL="457200" lvl="0" indent="-228600" rtl="0">
              <a:spcBef>
                <a:spcPts val="0"/>
              </a:spcBef>
            </a:pPr>
            <a:r>
              <a:rPr lang="en"/>
              <a:t>Setting constants for characteristic data causes compile errors.</a:t>
            </a:r>
          </a:p>
          <a:p>
            <a:pPr marL="457200" lvl="0" indent="-228600" rtl="0">
              <a:spcBef>
                <a:spcPts val="0"/>
              </a:spcBef>
            </a:pPr>
            <a:r>
              <a:rPr lang="en"/>
              <a:t>Invoking API calls that trigger callbacks was tricky/complicated.</a:t>
            </a:r>
          </a:p>
          <a:p>
            <a:pPr marL="457200" lvl="0" indent="-228600" rtl="0">
              <a:spcBef>
                <a:spcPts val="0"/>
              </a:spcBef>
            </a:pPr>
            <a:r>
              <a:rPr lang="en"/>
              <a:t>Android OS behavior needs context and view declarations.</a:t>
            </a:r>
          </a:p>
          <a:p>
            <a:pPr marL="457200" lvl="0" indent="-228600" rtl="0">
              <a:spcBef>
                <a:spcPts val="0"/>
              </a:spcBef>
            </a:pPr>
            <a:r>
              <a:rPr lang="en"/>
              <a:t>Threading issues for different views.</a:t>
            </a:r>
          </a:p>
          <a:p>
            <a:pPr marL="457200" lvl="0" indent="-228600" rtl="0">
              <a:spcBef>
                <a:spcPts val="0"/>
              </a:spcBef>
            </a:pPr>
            <a:r>
              <a:rPr lang="en"/>
              <a:t>Calling data-variables within scope of FW, causes undesired callbacks.</a:t>
            </a:r>
          </a:p>
          <a:p>
            <a:pPr marL="457200" lvl="0" indent="-228600" rtl="0">
              <a:spcBef>
                <a:spcPts val="0"/>
              </a:spcBef>
            </a:pPr>
            <a:r>
              <a:rPr lang="en"/>
              <a:t>Loops do not work for READ/WRITE Callbacks.  </a:t>
            </a:r>
          </a:p>
          <a:p>
            <a:pPr lvl="0">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General Idea</a:t>
            </a:r>
          </a:p>
        </p:txBody>
      </p:sp>
      <p:sp>
        <p:nvSpPr>
          <p:cNvPr id="73" name="Shape 73"/>
          <p:cNvSpPr/>
          <p:nvPr/>
        </p:nvSpPr>
        <p:spPr>
          <a:xfrm>
            <a:off x="529600" y="1873150"/>
            <a:ext cx="2554799" cy="1107900"/>
          </a:xfrm>
          <a:prstGeom prst="rect">
            <a:avLst/>
          </a:prstGeom>
          <a:solidFill>
            <a:srgbClr val="CC412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a:solidFill>
                  <a:srgbClr val="F3F3F3"/>
                </a:solidFill>
                <a:latin typeface="Ubuntu"/>
                <a:ea typeface="Ubuntu"/>
                <a:cs typeface="Ubuntu"/>
                <a:sym typeface="Ubuntu"/>
              </a:rPr>
              <a:t>SERVER</a:t>
            </a:r>
            <a:br>
              <a:rPr lang="en">
                <a:solidFill>
                  <a:srgbClr val="F3F3F3"/>
                </a:solidFill>
                <a:latin typeface="Ubuntu"/>
                <a:ea typeface="Ubuntu"/>
                <a:cs typeface="Ubuntu"/>
                <a:sym typeface="Ubuntu"/>
              </a:rPr>
            </a:br>
            <a:r>
              <a:rPr lang="en">
                <a:solidFill>
                  <a:srgbClr val="F3F3F3"/>
                </a:solidFill>
                <a:latin typeface="Ubuntu"/>
                <a:ea typeface="Ubuntu"/>
                <a:cs typeface="Ubuntu"/>
                <a:sym typeface="Ubuntu"/>
              </a:rPr>
              <a:t>(SLAVE)</a:t>
            </a:r>
            <a:br>
              <a:rPr lang="en">
                <a:solidFill>
                  <a:srgbClr val="F3F3F3"/>
                </a:solidFill>
                <a:latin typeface="Ubuntu"/>
                <a:ea typeface="Ubuntu"/>
                <a:cs typeface="Ubuntu"/>
                <a:sym typeface="Ubuntu"/>
              </a:rPr>
            </a:br>
            <a:r>
              <a:rPr lang="en" sz="1000">
                <a:solidFill>
                  <a:srgbClr val="F3F3F3"/>
                </a:solidFill>
                <a:latin typeface="Ubuntu"/>
                <a:ea typeface="Ubuntu"/>
                <a:cs typeface="Ubuntu"/>
                <a:sym typeface="Ubuntu"/>
              </a:rPr>
              <a:t>Firmware</a:t>
            </a:r>
            <a:br>
              <a:rPr lang="en" sz="1000">
                <a:solidFill>
                  <a:srgbClr val="F3F3F3"/>
                </a:solidFill>
                <a:latin typeface="Ubuntu"/>
                <a:ea typeface="Ubuntu"/>
                <a:cs typeface="Ubuntu"/>
                <a:sym typeface="Ubuntu"/>
              </a:rPr>
            </a:br>
            <a:r>
              <a:rPr lang="en" sz="1000">
                <a:solidFill>
                  <a:srgbClr val="F3F3F3"/>
                </a:solidFill>
                <a:latin typeface="Ubuntu"/>
                <a:ea typeface="Ubuntu"/>
                <a:cs typeface="Ubuntu"/>
                <a:sym typeface="Ubuntu"/>
              </a:rPr>
              <a:t> BLE Device</a:t>
            </a:r>
          </a:p>
        </p:txBody>
      </p:sp>
      <p:sp>
        <p:nvSpPr>
          <p:cNvPr id="74" name="Shape 74"/>
          <p:cNvSpPr/>
          <p:nvPr/>
        </p:nvSpPr>
        <p:spPr>
          <a:xfrm>
            <a:off x="5667100" y="1900300"/>
            <a:ext cx="2554799" cy="1107900"/>
          </a:xfrm>
          <a:prstGeom prst="rect">
            <a:avLst/>
          </a:prstGeom>
          <a:solidFill>
            <a:srgbClr val="0000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3F3F3"/>
                </a:solidFill>
                <a:latin typeface="Ubuntu"/>
                <a:ea typeface="Ubuntu"/>
                <a:cs typeface="Ubuntu"/>
                <a:sym typeface="Ubuntu"/>
              </a:rPr>
              <a:t>CLIENT</a:t>
            </a:r>
            <a:br>
              <a:rPr lang="en">
                <a:solidFill>
                  <a:srgbClr val="F3F3F3"/>
                </a:solidFill>
                <a:latin typeface="Ubuntu"/>
                <a:ea typeface="Ubuntu"/>
                <a:cs typeface="Ubuntu"/>
                <a:sym typeface="Ubuntu"/>
              </a:rPr>
            </a:br>
            <a:r>
              <a:rPr lang="en">
                <a:solidFill>
                  <a:srgbClr val="F3F3F3"/>
                </a:solidFill>
                <a:latin typeface="Ubuntu"/>
                <a:ea typeface="Ubuntu"/>
                <a:cs typeface="Ubuntu"/>
                <a:sym typeface="Ubuntu"/>
              </a:rPr>
              <a:t>(MASTER)</a:t>
            </a:r>
            <a:br>
              <a:rPr lang="en">
                <a:solidFill>
                  <a:srgbClr val="F3F3F3"/>
                </a:solidFill>
                <a:latin typeface="Ubuntu"/>
                <a:ea typeface="Ubuntu"/>
                <a:cs typeface="Ubuntu"/>
                <a:sym typeface="Ubuntu"/>
              </a:rPr>
            </a:br>
            <a:r>
              <a:rPr lang="en" sz="1000">
                <a:solidFill>
                  <a:srgbClr val="F3F3F3"/>
                </a:solidFill>
                <a:latin typeface="Ubuntu"/>
                <a:ea typeface="Ubuntu"/>
                <a:cs typeface="Ubuntu"/>
                <a:sym typeface="Ubuntu"/>
              </a:rPr>
              <a:t/>
            </a:r>
            <a:br>
              <a:rPr lang="en" sz="1000">
                <a:solidFill>
                  <a:srgbClr val="F3F3F3"/>
                </a:solidFill>
                <a:latin typeface="Ubuntu"/>
                <a:ea typeface="Ubuntu"/>
                <a:cs typeface="Ubuntu"/>
                <a:sym typeface="Ubuntu"/>
              </a:rPr>
            </a:br>
            <a:r>
              <a:rPr lang="en" sz="1000">
                <a:solidFill>
                  <a:srgbClr val="F3F3F3"/>
                </a:solidFill>
                <a:latin typeface="Ubuntu"/>
                <a:ea typeface="Ubuntu"/>
                <a:cs typeface="Ubuntu"/>
                <a:sym typeface="Ubuntu"/>
              </a:rPr>
              <a:t>Android App (v 4.4)</a:t>
            </a:r>
          </a:p>
        </p:txBody>
      </p:sp>
      <p:pic>
        <p:nvPicPr>
          <p:cNvPr id="75" name="Shape 75"/>
          <p:cNvPicPr preferRelativeResize="0"/>
          <p:nvPr/>
        </p:nvPicPr>
        <p:blipFill>
          <a:blip r:embed="rId3">
            <a:alphaModFix/>
          </a:blip>
          <a:stretch>
            <a:fillRect/>
          </a:stretch>
        </p:blipFill>
        <p:spPr>
          <a:xfrm>
            <a:off x="6529675" y="771800"/>
            <a:ext cx="1107900" cy="1107900"/>
          </a:xfrm>
          <a:prstGeom prst="rect">
            <a:avLst/>
          </a:prstGeom>
          <a:noFill/>
          <a:ln>
            <a:noFill/>
          </a:ln>
        </p:spPr>
      </p:pic>
      <p:sp>
        <p:nvSpPr>
          <p:cNvPr id="76" name="Shape 76"/>
          <p:cNvSpPr/>
          <p:nvPr/>
        </p:nvSpPr>
        <p:spPr>
          <a:xfrm>
            <a:off x="778300" y="3613625"/>
            <a:ext cx="1921800" cy="1398599"/>
          </a:xfrm>
          <a:prstGeom prst="roundRect">
            <a:avLst>
              <a:gd name="adj" fmla="val 16667"/>
            </a:avLst>
          </a:prstGeom>
          <a:solidFill>
            <a:schemeClr val="accen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1800">
                <a:solidFill>
                  <a:srgbClr val="F3F3F3"/>
                </a:solidFill>
                <a:latin typeface="Ubuntu"/>
                <a:ea typeface="Ubuntu"/>
                <a:cs typeface="Ubuntu"/>
                <a:sym typeface="Ubuntu"/>
              </a:rPr>
              <a:t>SECURITY</a:t>
            </a:r>
            <a:br>
              <a:rPr lang="en" sz="1800">
                <a:solidFill>
                  <a:srgbClr val="F3F3F3"/>
                </a:solidFill>
                <a:latin typeface="Ubuntu"/>
                <a:ea typeface="Ubuntu"/>
                <a:cs typeface="Ubuntu"/>
                <a:sym typeface="Ubuntu"/>
              </a:rPr>
            </a:b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Key Randomizer</a:t>
            </a: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RSA Encrypted</a:t>
            </a:r>
            <a:br>
              <a:rPr lang="en" sz="11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Authentication</a:t>
            </a:r>
          </a:p>
          <a:p>
            <a:pPr algn="ctr">
              <a:spcBef>
                <a:spcPts val="0"/>
              </a:spcBef>
              <a:buNone/>
            </a:pPr>
            <a:r>
              <a:rPr lang="en" sz="1100">
                <a:solidFill>
                  <a:srgbClr val="F3F3F3"/>
                </a:solidFill>
                <a:latin typeface="Ubuntu"/>
                <a:ea typeface="Ubuntu"/>
                <a:cs typeface="Ubuntu"/>
                <a:sym typeface="Ubuntu"/>
              </a:rPr>
              <a:t>Authorization</a:t>
            </a:r>
          </a:p>
        </p:txBody>
      </p:sp>
      <p:pic>
        <p:nvPicPr>
          <p:cNvPr id="77" name="Shape 77"/>
          <p:cNvPicPr preferRelativeResize="0"/>
          <p:nvPr/>
        </p:nvPicPr>
        <p:blipFill>
          <a:blip r:embed="rId4">
            <a:alphaModFix/>
          </a:blip>
          <a:stretch>
            <a:fillRect/>
          </a:stretch>
        </p:blipFill>
        <p:spPr>
          <a:xfrm>
            <a:off x="1228387" y="687000"/>
            <a:ext cx="1157225" cy="1186149"/>
          </a:xfrm>
          <a:prstGeom prst="rect">
            <a:avLst/>
          </a:prstGeom>
          <a:noFill/>
          <a:ln>
            <a:noFill/>
          </a:ln>
        </p:spPr>
      </p:pic>
      <p:sp>
        <p:nvSpPr>
          <p:cNvPr id="78" name="Shape 78"/>
          <p:cNvSpPr/>
          <p:nvPr/>
        </p:nvSpPr>
        <p:spPr>
          <a:xfrm>
            <a:off x="6122725" y="3613625"/>
            <a:ext cx="1921800" cy="1398599"/>
          </a:xfrm>
          <a:prstGeom prst="roundRect">
            <a:avLst>
              <a:gd name="adj" fmla="val 16667"/>
            </a:avLst>
          </a:prstGeom>
          <a:solidFill>
            <a:srgbClr val="741B4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endParaRPr lang="en" sz="1800">
              <a:solidFill>
                <a:srgbClr val="F3F3F3"/>
              </a:solidFill>
              <a:latin typeface="Ubuntu"/>
              <a:ea typeface="Ubuntu"/>
              <a:cs typeface="Ubuntu"/>
              <a:sym typeface="Ubuntu"/>
            </a:endParaRPr>
          </a:p>
          <a:p>
            <a:pPr algn="ctr" rtl="0">
              <a:spcBef>
                <a:spcPts val="0"/>
              </a:spcBef>
              <a:buNone/>
            </a:pPr>
            <a:endParaRPr sz="1800">
              <a:solidFill>
                <a:srgbClr val="F3F3F3"/>
              </a:solidFill>
              <a:latin typeface="Ubuntu"/>
              <a:ea typeface="Ubuntu"/>
              <a:cs typeface="Ubuntu"/>
              <a:sym typeface="Ubuntu"/>
            </a:endParaRPr>
          </a:p>
          <a:p>
            <a:pPr algn="ctr" rtl="0">
              <a:spcBef>
                <a:spcPts val="0"/>
              </a:spcBef>
              <a:buNone/>
            </a:pPr>
            <a:r>
              <a:rPr lang="en" sz="1800">
                <a:solidFill>
                  <a:srgbClr val="F3F3F3"/>
                </a:solidFill>
                <a:latin typeface="Ubuntu"/>
                <a:ea typeface="Ubuntu"/>
                <a:cs typeface="Ubuntu"/>
                <a:sym typeface="Ubuntu"/>
              </a:rPr>
              <a:t>OAD Activity</a:t>
            </a:r>
            <a:br>
              <a:rPr lang="en" sz="18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Firmware Update</a:t>
            </a:r>
          </a:p>
          <a:p>
            <a:pPr lvl="0" algn="ctr" rtl="0">
              <a:spcBef>
                <a:spcPts val="0"/>
              </a:spcBef>
              <a:buNone/>
            </a:pPr>
            <a:r>
              <a:rPr lang="en" sz="1100">
                <a:solidFill>
                  <a:srgbClr val="F3F3F3"/>
                </a:solidFill>
                <a:latin typeface="Ubuntu"/>
                <a:ea typeface="Ubuntu"/>
                <a:cs typeface="Ubuntu"/>
                <a:sym typeface="Ubuntu"/>
              </a:rPr>
              <a:t>Server Access</a:t>
            </a:r>
            <a:br>
              <a:rPr lang="en" sz="11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Database Access</a:t>
            </a:r>
            <a:br>
              <a:rPr lang="en" sz="1100">
                <a:solidFill>
                  <a:srgbClr val="F3F3F3"/>
                </a:solidFill>
                <a:latin typeface="Ubuntu"/>
                <a:ea typeface="Ubuntu"/>
                <a:cs typeface="Ubuntu"/>
                <a:sym typeface="Ubuntu"/>
              </a:rPr>
            </a:br>
            <a:r>
              <a:rPr lang="en" sz="1100">
                <a:solidFill>
                  <a:srgbClr val="F3F3F3"/>
                </a:solidFill>
                <a:latin typeface="Ubuntu"/>
                <a:ea typeface="Ubuntu"/>
                <a:cs typeface="Ubuntu"/>
                <a:sym typeface="Ubuntu"/>
              </a:rPr>
              <a:t>Any other Application</a:t>
            </a: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r>
              <a:rPr lang="en" sz="1800">
                <a:solidFill>
                  <a:srgbClr val="F3F3F3"/>
                </a:solidFill>
                <a:latin typeface="Ubuntu"/>
                <a:ea typeface="Ubuntu"/>
                <a:cs typeface="Ubuntu"/>
                <a:sym typeface="Ubuntu"/>
              </a:rPr>
              <a:t/>
            </a:r>
            <a:br>
              <a:rPr lang="en" sz="1800">
                <a:solidFill>
                  <a:srgbClr val="F3F3F3"/>
                </a:solidFill>
                <a:latin typeface="Ubuntu"/>
                <a:ea typeface="Ubuntu"/>
                <a:cs typeface="Ubuntu"/>
                <a:sym typeface="Ubuntu"/>
              </a:rPr>
            </a:br>
            <a:endParaRPr lang="en" sz="1800">
              <a:solidFill>
                <a:srgbClr val="F3F3F3"/>
              </a:solidFill>
              <a:latin typeface="Ubuntu"/>
              <a:ea typeface="Ubuntu"/>
              <a:cs typeface="Ubuntu"/>
              <a:sym typeface="Ubuntu"/>
            </a:endParaRPr>
          </a:p>
        </p:txBody>
      </p:sp>
      <p:cxnSp>
        <p:nvCxnSpPr>
          <p:cNvPr id="79" name="Shape 79"/>
          <p:cNvCxnSpPr>
            <a:endCxn id="73" idx="3"/>
          </p:cNvCxnSpPr>
          <p:nvPr/>
        </p:nvCxnSpPr>
        <p:spPr>
          <a:xfrm rot="10800000">
            <a:off x="3084400" y="2427100"/>
            <a:ext cx="2589900" cy="40800"/>
          </a:xfrm>
          <a:prstGeom prst="straightConnector1">
            <a:avLst/>
          </a:prstGeom>
          <a:noFill/>
          <a:ln w="9525" cap="flat" cmpd="sng">
            <a:solidFill>
              <a:schemeClr val="dk2"/>
            </a:solidFill>
            <a:prstDash val="solid"/>
            <a:round/>
            <a:headEnd type="none" w="lg" len="lg"/>
            <a:tailEnd type="triangle" w="lg" len="lg"/>
          </a:ln>
        </p:spPr>
      </p:cxnSp>
      <p:sp>
        <p:nvSpPr>
          <p:cNvPr id="80" name="Shape 80"/>
          <p:cNvSpPr txBox="1"/>
          <p:nvPr/>
        </p:nvSpPr>
        <p:spPr>
          <a:xfrm>
            <a:off x="3559200" y="2167050"/>
            <a:ext cx="1647299" cy="180900"/>
          </a:xfrm>
          <a:prstGeom prst="rect">
            <a:avLst/>
          </a:prstGeom>
          <a:noFill/>
          <a:ln>
            <a:noFill/>
          </a:ln>
        </p:spPr>
        <p:txBody>
          <a:bodyPr lIns="91425" tIns="91425" rIns="91425" bIns="91425" anchor="t" anchorCtr="0">
            <a:noAutofit/>
          </a:bodyPr>
          <a:lstStyle/>
          <a:p>
            <a:pPr>
              <a:spcBef>
                <a:spcPts val="0"/>
              </a:spcBef>
              <a:buNone/>
            </a:pPr>
            <a:r>
              <a:rPr lang="en" sz="1200">
                <a:latin typeface="Roboto"/>
                <a:ea typeface="Roboto"/>
                <a:cs typeface="Roboto"/>
                <a:sym typeface="Roboto"/>
              </a:rPr>
              <a:t>READ/WRITE</a:t>
            </a:r>
          </a:p>
        </p:txBody>
      </p:sp>
      <p:cxnSp>
        <p:nvCxnSpPr>
          <p:cNvPr id="81" name="Shape 81"/>
          <p:cNvCxnSpPr>
            <a:stCxn id="76" idx="0"/>
            <a:endCxn id="73" idx="2"/>
          </p:cNvCxnSpPr>
          <p:nvPr/>
        </p:nvCxnSpPr>
        <p:spPr>
          <a:xfrm rot="10800000" flipH="1">
            <a:off x="1739200" y="2980925"/>
            <a:ext cx="67800" cy="632700"/>
          </a:xfrm>
          <a:prstGeom prst="straightConnector1">
            <a:avLst/>
          </a:prstGeom>
          <a:noFill/>
          <a:ln w="9525" cap="flat" cmpd="sng">
            <a:solidFill>
              <a:schemeClr val="dk2"/>
            </a:solidFill>
            <a:prstDash val="solid"/>
            <a:round/>
            <a:headEnd type="none" w="lg" len="lg"/>
            <a:tailEnd type="triangle" w="lg" len="lg"/>
          </a:ln>
        </p:spPr>
      </p:cxnSp>
      <p:cxnSp>
        <p:nvCxnSpPr>
          <p:cNvPr id="82" name="Shape 82"/>
          <p:cNvCxnSpPr>
            <a:stCxn id="78" idx="0"/>
            <a:endCxn id="74" idx="2"/>
          </p:cNvCxnSpPr>
          <p:nvPr/>
        </p:nvCxnSpPr>
        <p:spPr>
          <a:xfrm rot="10800000">
            <a:off x="6944425" y="3008225"/>
            <a:ext cx="139200" cy="6054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Power Consideration for SensorTag</a:t>
            </a:r>
          </a:p>
        </p:txBody>
      </p:sp>
      <p:sp>
        <p:nvSpPr>
          <p:cNvPr id="206" name="Shape 206"/>
          <p:cNvSpPr txBox="1">
            <a:spLocks noGrp="1"/>
          </p:cNvSpPr>
          <p:nvPr>
            <p:ph type="body" idx="4294967295"/>
          </p:nvPr>
        </p:nvSpPr>
        <p:spPr>
          <a:xfrm>
            <a:off x="471900" y="679850"/>
            <a:ext cx="8222100" cy="3949499"/>
          </a:xfrm>
          <a:prstGeom prst="rect">
            <a:avLst/>
          </a:prstGeom>
          <a:noFill/>
          <a:ln>
            <a:noFill/>
          </a:ln>
        </p:spPr>
        <p:txBody>
          <a:bodyPr lIns="91425" tIns="91425" rIns="91425" bIns="91425" anchor="t" anchorCtr="0">
            <a:noAutofit/>
          </a:bodyPr>
          <a:lstStyle/>
          <a:p>
            <a:pPr marL="457200" lvl="0" indent="-228600" rtl="0">
              <a:spcBef>
                <a:spcPts val="0"/>
              </a:spcBef>
              <a:buSzPct val="100000"/>
            </a:pPr>
            <a:r>
              <a:rPr lang="en" sz="900" dirty="0"/>
              <a:t>Stock firmware (LED Blinking) : 0.35 ~ 1.24 → 2mA(max)</a:t>
            </a:r>
          </a:p>
          <a:p>
            <a:pPr marL="457200" lvl="0" indent="-228600" rtl="0">
              <a:spcBef>
                <a:spcPts val="0"/>
              </a:spcBef>
              <a:buSzPct val="100000"/>
            </a:pPr>
            <a:r>
              <a:rPr lang="en" sz="900" dirty="0"/>
              <a:t>Connecting to SensorTag App : 4.7mA(max)</a:t>
            </a:r>
          </a:p>
          <a:p>
            <a:pPr marL="457200" lvl="0" indent="-228600" rtl="0">
              <a:spcBef>
                <a:spcPts val="0"/>
              </a:spcBef>
              <a:buSzPct val="100000"/>
            </a:pPr>
            <a:r>
              <a:rPr lang="en" sz="900" dirty="0"/>
              <a:t>All Sensors OFF : 0.50 mA</a:t>
            </a:r>
          </a:p>
          <a:p>
            <a:pPr marL="457200" lvl="0" indent="-228600" rtl="0">
              <a:spcBef>
                <a:spcPts val="0"/>
              </a:spcBef>
              <a:buSzPct val="100000"/>
            </a:pPr>
            <a:r>
              <a:rPr lang="en" sz="900" dirty="0"/>
              <a:t>Only Motion Sensor (Accelo,Gyro,Magneto) : 4.20mA</a:t>
            </a:r>
          </a:p>
          <a:p>
            <a:pPr marL="457200" lvl="0" indent="-228600" rtl="0">
              <a:spcBef>
                <a:spcPts val="0"/>
              </a:spcBef>
              <a:buSzPct val="100000"/>
            </a:pPr>
            <a:r>
              <a:rPr lang="en" sz="900" dirty="0"/>
              <a:t>Humidity+Temp Only : 0.76mA</a:t>
            </a:r>
          </a:p>
          <a:p>
            <a:pPr marL="457200" lvl="0" indent="-228600" rtl="0">
              <a:spcBef>
                <a:spcPts val="0"/>
              </a:spcBef>
              <a:buSzPct val="100000"/>
            </a:pPr>
            <a:r>
              <a:rPr lang="en" sz="900" dirty="0"/>
              <a:t>Fast Data Rate : 1mA</a:t>
            </a:r>
          </a:p>
          <a:p>
            <a:pPr marL="457200" lvl="0" indent="-228600" rtl="0">
              <a:spcBef>
                <a:spcPts val="0"/>
              </a:spcBef>
              <a:buSzPct val="100000"/>
            </a:pPr>
            <a:r>
              <a:rPr lang="en" sz="900" dirty="0"/>
              <a:t>All sensors ON, max refresh rate : 5.28mA </a:t>
            </a:r>
          </a:p>
          <a:p>
            <a:pPr marL="457200" lvl="0" indent="-228600" rtl="0">
              <a:spcBef>
                <a:spcPts val="0"/>
              </a:spcBef>
              <a:buSzPct val="100000"/>
            </a:pPr>
            <a:r>
              <a:rPr lang="en" sz="900" dirty="0"/>
              <a:t> Tests done with 3 batteries(2.6V, 3.0V, 3.06V)</a:t>
            </a:r>
          </a:p>
          <a:p>
            <a:pPr marL="914400" lvl="1" indent="-228600" rtl="0">
              <a:spcBef>
                <a:spcPts val="0"/>
              </a:spcBef>
              <a:buSzPct val="100000"/>
            </a:pPr>
            <a:r>
              <a:rPr lang="en" sz="900" dirty="0"/>
              <a:t>ONLY BEACON FW : Does not work for below 3.0V</a:t>
            </a:r>
          </a:p>
          <a:p>
            <a:pPr marL="914400" lvl="1" indent="-228600" rtl="0">
              <a:spcBef>
                <a:spcPts val="0"/>
              </a:spcBef>
              <a:buSzPct val="100000"/>
            </a:pPr>
            <a:r>
              <a:rPr lang="en" sz="900" dirty="0"/>
              <a:t>Stock SensorTag FW : Does not work for below 3.0V</a:t>
            </a:r>
          </a:p>
          <a:p>
            <a:pPr marL="457200" lvl="0" indent="-228600" rtl="0">
              <a:spcBef>
                <a:spcPts val="0"/>
              </a:spcBef>
              <a:buSzPct val="100000"/>
            </a:pPr>
            <a:r>
              <a:rPr lang="en" sz="900" dirty="0"/>
              <a:t>Depreciation for Beacon FW : 3.06V → 2.6V in 2 weeks.</a:t>
            </a:r>
          </a:p>
          <a:p>
            <a:pPr marL="457200" lvl="0" indent="-228600" rtl="0">
              <a:spcBef>
                <a:spcPts val="0"/>
              </a:spcBef>
              <a:buSzPct val="100000"/>
            </a:pPr>
            <a:r>
              <a:rPr lang="en" sz="900" dirty="0"/>
              <a:t>In Modest conditions @ 2.0mA , it will still only last : 120 hrs of runtime.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Future Tests and Extensions</a:t>
            </a:r>
          </a:p>
        </p:txBody>
      </p:sp>
      <p:sp>
        <p:nvSpPr>
          <p:cNvPr id="212" name="Shape 21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Cloning the same service on iOS and Windows Phone / WindowsRT platform.</a:t>
            </a:r>
          </a:p>
          <a:p>
            <a:pPr rtl="0">
              <a:spcBef>
                <a:spcPts val="0"/>
              </a:spcBef>
              <a:buNone/>
            </a:pPr>
            <a:r>
              <a:rPr lang="en"/>
              <a:t>Testing the service on other Bluetooth LE Devices</a:t>
            </a:r>
          </a:p>
          <a:p>
            <a:pPr rtl="0">
              <a:spcBef>
                <a:spcPts val="0"/>
              </a:spcBef>
              <a:buNone/>
            </a:pPr>
            <a:r>
              <a:rPr lang="en"/>
              <a:t>Implementing Diffie-Helmann Algorithm</a:t>
            </a:r>
          </a:p>
          <a:p>
            <a:pPr rtl="0">
              <a:spcBef>
                <a:spcPts val="0"/>
              </a:spcBef>
              <a:buNone/>
            </a:pPr>
            <a:r>
              <a:rPr lang="en"/>
              <a:t>Testing other security encryption standards.</a:t>
            </a:r>
          </a:p>
          <a:p>
            <a:pPr rtl="0">
              <a:spcBef>
                <a:spcPts val="0"/>
              </a:spcBef>
              <a:buNone/>
            </a:pPr>
            <a:r>
              <a:rPr lang="en"/>
              <a:t>Conducting Power-Consumption Survey of said tests.</a:t>
            </a:r>
          </a:p>
          <a:p>
            <a:pPr>
              <a:spcBef>
                <a:spcPts val="0"/>
              </a:spcBef>
              <a:buNone/>
            </a:pPr>
            <a:r>
              <a:rPr lang="en"/>
              <a:t>Submitting the algorithm for standardisation</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Resources Repositories</a:t>
            </a:r>
          </a:p>
        </p:txBody>
      </p:sp>
      <p:sp>
        <p:nvSpPr>
          <p:cNvPr id="218" name="Shape 218"/>
          <p:cNvSpPr txBox="1">
            <a:spLocks noGrp="1"/>
          </p:cNvSpPr>
          <p:nvPr>
            <p:ph type="body" idx="1"/>
          </p:nvPr>
        </p:nvSpPr>
        <p:spPr>
          <a:xfrm>
            <a:off x="471900" y="1559325"/>
            <a:ext cx="8222100" cy="2980800"/>
          </a:xfrm>
          <a:prstGeom prst="rect">
            <a:avLst/>
          </a:prstGeom>
        </p:spPr>
        <p:txBody>
          <a:bodyPr lIns="91425" tIns="91425" rIns="91425" bIns="91425" anchor="t" anchorCtr="0">
            <a:noAutofit/>
          </a:bodyPr>
          <a:lstStyle/>
          <a:p>
            <a:pPr rtl="0">
              <a:spcBef>
                <a:spcPts val="0"/>
              </a:spcBef>
              <a:buNone/>
            </a:pPr>
            <a:r>
              <a:rPr lang="en" sz="1400"/>
              <a:t>Firmware Code Repo : </a:t>
            </a:r>
            <a:br>
              <a:rPr lang="en" sz="1400"/>
            </a:br>
            <a:r>
              <a:rPr lang="en" sz="1400" u="sng">
                <a:solidFill>
                  <a:schemeClr val="hlink"/>
                </a:solidFill>
                <a:hlinkClick r:id="rId3"/>
              </a:rPr>
              <a:t>https://github.com/shreyasgune/SensorTagFirmware</a:t>
            </a:r>
            <a:r>
              <a:rPr lang="en" sz="1400"/>
              <a:t> </a:t>
            </a:r>
          </a:p>
          <a:p>
            <a:pPr rtl="0">
              <a:spcBef>
                <a:spcPts val="0"/>
              </a:spcBef>
              <a:buNone/>
            </a:pPr>
            <a:r>
              <a:rPr lang="en" sz="1400"/>
              <a:t>Android Client App Repo :</a:t>
            </a:r>
            <a:br>
              <a:rPr lang="en" sz="1400"/>
            </a:br>
            <a:r>
              <a:rPr lang="en" sz="1400"/>
              <a:t> </a:t>
            </a:r>
            <a:r>
              <a:rPr lang="en" sz="1400" u="sng">
                <a:solidFill>
                  <a:schemeClr val="hlink"/>
                </a:solidFill>
                <a:hlinkClick r:id="rId4"/>
              </a:rPr>
              <a:t>https://github.com/shreyasgune/Android-SensorTag-Security</a:t>
            </a:r>
          </a:p>
          <a:p>
            <a:pPr rtl="0">
              <a:spcBef>
                <a:spcPts val="0"/>
              </a:spcBef>
              <a:buNone/>
            </a:pPr>
            <a:r>
              <a:rPr lang="en" sz="1400"/>
              <a:t>Ubertooth : </a:t>
            </a:r>
            <a:br>
              <a:rPr lang="en" sz="1400"/>
            </a:br>
            <a:r>
              <a:rPr lang="en" sz="1400" u="sng">
                <a:solidFill>
                  <a:schemeClr val="hlink"/>
                </a:solidFill>
                <a:hlinkClick r:id="rId5"/>
              </a:rPr>
              <a:t>https://github.com/greatscottgadgets/ubertooth</a:t>
            </a:r>
          </a:p>
          <a:p>
            <a:pPr rtl="0">
              <a:spcBef>
                <a:spcPts val="0"/>
              </a:spcBef>
              <a:buNone/>
            </a:pPr>
            <a:r>
              <a:rPr lang="en" sz="1400"/>
              <a:t>TI Resources : </a:t>
            </a:r>
            <a:br>
              <a:rPr lang="en" sz="1400"/>
            </a:br>
            <a:r>
              <a:rPr lang="en" sz="1400"/>
              <a:t>Softwares and Stacks : </a:t>
            </a:r>
            <a:r>
              <a:rPr lang="en" sz="1400" u="sng">
                <a:solidFill>
                  <a:schemeClr val="hlink"/>
                </a:solidFill>
                <a:hlinkClick r:id="rId6"/>
              </a:rPr>
              <a:t>http://www.ti.com/tool/sensortag-sw</a:t>
            </a:r>
            <a:r>
              <a:rPr lang="en" sz="1400"/>
              <a:t> </a:t>
            </a:r>
            <a:br>
              <a:rPr lang="en" sz="1400"/>
            </a:br>
            <a:r>
              <a:rPr lang="en" sz="1400"/>
              <a:t/>
            </a:r>
            <a:br>
              <a:rPr lang="en" sz="1400"/>
            </a:br>
            <a:r>
              <a:rPr lang="en" sz="1400"/>
              <a:t>Google :</a:t>
            </a:r>
            <a:br>
              <a:rPr lang="en" sz="1400"/>
            </a:br>
            <a:r>
              <a:rPr lang="en" sz="1400" u="sng">
                <a:solidFill>
                  <a:schemeClr val="hlink"/>
                </a:solidFill>
                <a:hlinkClick r:id="rId7"/>
              </a:rPr>
              <a:t>http://developer.android.com/guide/topics/connectivity/bluetooth-le.html</a:t>
            </a:r>
            <a:r>
              <a:rPr lang="en"/>
              <a:t/>
            </a:r>
            <a:br>
              <a:rPr lang="en"/>
            </a:br>
            <a:r>
              <a:rPr lang="en" sz="1400" u="sng">
                <a:solidFill>
                  <a:schemeClr val="hlink"/>
                </a:solidFill>
                <a:hlinkClick r:id="rId8"/>
              </a:rPr>
              <a:t>https://github.com/googlesamples</a:t>
            </a:r>
          </a:p>
          <a:p>
            <a:pPr rtl="0">
              <a:spcBef>
                <a:spcPts val="0"/>
              </a:spcBef>
              <a:buNone/>
            </a:pPr>
            <a:r>
              <a:rPr lang="en" sz="1400"/>
              <a:t> </a:t>
            </a:r>
          </a:p>
          <a:p>
            <a:pPr>
              <a:spcBef>
                <a:spcPts val="0"/>
              </a:spcBef>
              <a:buNone/>
            </a:pPr>
            <a:endParaRPr sz="14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Questions and Comments</a:t>
            </a:r>
          </a:p>
        </p:txBody>
      </p:sp>
      <p:sp>
        <p:nvSpPr>
          <p:cNvPr id="224" name="Shape 22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TI’s Bluetooth Stack is unstable.</a:t>
            </a:r>
          </a:p>
          <a:p>
            <a:pPr rtl="0">
              <a:spcBef>
                <a:spcPts val="0"/>
              </a:spcBef>
              <a:buNone/>
            </a:pPr>
            <a:r>
              <a:rPr lang="en"/>
              <a:t>Android Bluetooth Stack / API is unstable. App crashes periodically.</a:t>
            </a:r>
          </a:p>
          <a:p>
            <a:pPr rtl="0">
              <a:spcBef>
                <a:spcPts val="0"/>
              </a:spcBef>
              <a:buNone/>
            </a:pPr>
            <a:r>
              <a:rPr lang="en"/>
              <a:t>The Battery performance for SensorTag is questionable. </a:t>
            </a:r>
          </a:p>
          <a:p>
            <a:pPr>
              <a:spcBef>
                <a:spcPts val="0"/>
              </a:spcBef>
              <a:buNone/>
            </a:pPr>
            <a:r>
              <a:rPr lang="en"/>
              <a:t>Need more Bluetooth LE devices to test the complete robustness of the algorithm.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lgn="ctr">
              <a:spcBef>
                <a:spcPts val="0"/>
              </a:spcBef>
              <a:buNone/>
            </a:pPr>
            <a:r>
              <a:rPr lang="en"/>
              <a:t>Thank You.</a:t>
            </a:r>
          </a:p>
        </p:txBody>
      </p:sp>
      <p:sp>
        <p:nvSpPr>
          <p:cNvPr id="230" name="Shape 23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Dr. Yonghe Liu </a:t>
            </a:r>
          </a:p>
          <a:p>
            <a:pPr rtl="0">
              <a:spcBef>
                <a:spcPts val="0"/>
              </a:spcBef>
              <a:buNone/>
            </a:pPr>
            <a:r>
              <a:rPr lang="en"/>
              <a:t>Chunhai Feng</a:t>
            </a:r>
          </a:p>
          <a:p>
            <a:pPr rtl="0">
              <a:spcBef>
                <a:spcPts val="0"/>
              </a:spcBef>
              <a:buNone/>
            </a:pPr>
            <a:r>
              <a:rPr lang="en"/>
              <a:t>Dr. Bredow , Dr. Dillon , Madam Pauline , Madam Ann , Madam Janice.</a:t>
            </a:r>
          </a:p>
          <a:p>
            <a:pPr rtl="0">
              <a:spcBef>
                <a:spcPts val="0"/>
              </a:spcBef>
              <a:buNone/>
            </a:pPr>
            <a:r>
              <a:rPr lang="en"/>
              <a:t>Martin Wooley (@bluetooth_mdw) , Mike Ryan, Dave Smith.</a:t>
            </a:r>
          </a:p>
          <a:p>
            <a:pPr rtl="0">
              <a:spcBef>
                <a:spcPts val="0"/>
              </a:spcBef>
              <a:buNone/>
            </a:pPr>
            <a:r>
              <a:rPr lang="en"/>
              <a:t>Bluetooth SIG , Google Team for their API , folks at Texas Instruments.</a:t>
            </a:r>
          </a:p>
          <a:p>
            <a:pPr>
              <a:spcBef>
                <a:spcPts val="0"/>
              </a:spcBef>
              <a:buNone/>
            </a:pPr>
            <a:r>
              <a:rPr lang="en" sz="1200"/>
              <a:t>Krishna Nambiar , Pradeep Mohan, Abhinav Shankar and Joscelyn Sequira for their feedback.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What is Bluetooth Smart (Bluetooth LE) ?</a:t>
            </a:r>
          </a:p>
        </p:txBody>
      </p:sp>
      <p:sp>
        <p:nvSpPr>
          <p:cNvPr id="88" name="Shape 88"/>
          <p:cNvSpPr txBox="1">
            <a:spLocks noGrp="1"/>
          </p:cNvSpPr>
          <p:nvPr>
            <p:ph type="body" idx="4294967295"/>
          </p:nvPr>
        </p:nvSpPr>
        <p:spPr>
          <a:xfrm>
            <a:off x="471900" y="563765"/>
            <a:ext cx="8222100" cy="4065309"/>
          </a:xfrm>
          <a:prstGeom prst="rect">
            <a:avLst/>
          </a:prstGeom>
          <a:noFill/>
          <a:ln>
            <a:noFill/>
          </a:ln>
        </p:spPr>
        <p:txBody>
          <a:bodyPr lIns="91425" tIns="91425" rIns="91425" bIns="91425" anchor="t" anchorCtr="0">
            <a:noAutofit/>
          </a:bodyPr>
          <a:lstStyle/>
          <a:p>
            <a:pPr marL="457200" lvl="0" indent="-228600" rtl="0">
              <a:spcBef>
                <a:spcPts val="0"/>
              </a:spcBef>
            </a:pPr>
            <a:r>
              <a:rPr lang="en" dirty="0"/>
              <a:t>Low Energy Solution Technology to implement IoT. </a:t>
            </a:r>
          </a:p>
          <a:p>
            <a:pPr marL="914400" lvl="1" indent="-228600" rtl="0">
              <a:spcBef>
                <a:spcPts val="0"/>
              </a:spcBef>
              <a:buSzPct val="100000"/>
            </a:pPr>
            <a:r>
              <a:rPr lang="en" sz="1800" dirty="0"/>
              <a:t>Small, infrequent data.</a:t>
            </a:r>
          </a:p>
          <a:p>
            <a:pPr marL="914400" lvl="1" indent="-228600" rtl="0">
              <a:spcBef>
                <a:spcPts val="0"/>
              </a:spcBef>
              <a:buSzPct val="100000"/>
            </a:pPr>
            <a:r>
              <a:rPr lang="en" sz="1800" dirty="0"/>
              <a:t>No concept of data throughput.</a:t>
            </a:r>
          </a:p>
          <a:p>
            <a:pPr marL="914400" lvl="1" indent="-228600" rtl="0">
              <a:spcBef>
                <a:spcPts val="0"/>
              </a:spcBef>
              <a:buSzPct val="100000"/>
            </a:pPr>
            <a:r>
              <a:rPr lang="en" sz="1800" dirty="0"/>
              <a:t>Energy consumption : 45 Micro Joules/transaction.</a:t>
            </a:r>
          </a:p>
          <a:p>
            <a:pPr lvl="0" rtl="0">
              <a:spcBef>
                <a:spcPts val="0"/>
              </a:spcBef>
              <a:buNone/>
            </a:pPr>
            <a:endParaRPr dirty="0"/>
          </a:p>
          <a:p>
            <a:pPr marL="457200" lvl="0" indent="-228600" rtl="0">
              <a:spcBef>
                <a:spcPts val="0"/>
              </a:spcBef>
            </a:pPr>
            <a:r>
              <a:rPr lang="en" dirty="0"/>
              <a:t>Technical Specs : </a:t>
            </a:r>
          </a:p>
          <a:p>
            <a:pPr marL="914400" lvl="1" indent="-228600" rtl="0">
              <a:spcBef>
                <a:spcPts val="0"/>
              </a:spcBef>
              <a:buSzPct val="100000"/>
            </a:pPr>
            <a:r>
              <a:rPr lang="en" sz="1800" dirty="0"/>
              <a:t>Current Consumption : &lt;15mA</a:t>
            </a:r>
          </a:p>
          <a:p>
            <a:pPr marL="914400" lvl="1" indent="-228600" rtl="0">
              <a:spcBef>
                <a:spcPts val="0"/>
              </a:spcBef>
              <a:buSzPct val="100000"/>
            </a:pPr>
            <a:r>
              <a:rPr lang="en" sz="1800" dirty="0"/>
              <a:t>Security: 128bit AES OTA  </a:t>
            </a:r>
          </a:p>
          <a:p>
            <a:pPr marL="914400" lvl="1" indent="-228600" rtl="0">
              <a:spcBef>
                <a:spcPts val="0"/>
              </a:spcBef>
              <a:buSzPct val="100000"/>
            </a:pPr>
            <a:r>
              <a:rPr lang="en" sz="1800" dirty="0"/>
              <a:t>Advertising Channels : 2402, 2426, 2480 MHz, Data Channels : 37</a:t>
            </a:r>
          </a:p>
          <a:p>
            <a:pPr marL="914400" lvl="1" indent="-228600" rtl="0">
              <a:spcBef>
                <a:spcPts val="0"/>
              </a:spcBef>
              <a:buSzPct val="100000"/>
            </a:pPr>
            <a:r>
              <a:rPr lang="en" sz="1800" dirty="0"/>
              <a:t>Adaptive Frequency Hopping, Modulation : GFSK (0.45 ~ 0.55 MI)</a:t>
            </a:r>
          </a:p>
          <a:p>
            <a:pPr marL="914400" lvl="1" indent="-228600" rtl="0">
              <a:spcBef>
                <a:spcPts val="0"/>
              </a:spcBef>
              <a:buSzPct val="100000"/>
            </a:pPr>
            <a:r>
              <a:rPr lang="en" sz="1800" dirty="0"/>
              <a:t>Latency: 6ms</a:t>
            </a:r>
          </a:p>
          <a:p>
            <a:pPr marL="914400" lvl="1" indent="-228600" rtl="0">
              <a:spcBef>
                <a:spcPts val="0"/>
              </a:spcBef>
              <a:buSzPct val="100000"/>
            </a:pPr>
            <a:r>
              <a:rPr lang="en" sz="1800" dirty="0"/>
              <a:t>TTL : 3ms </a:t>
            </a:r>
          </a:p>
          <a:p>
            <a:pPr marL="457200" lvl="0" indent="0" rtl="0">
              <a:spcBef>
                <a:spcPts val="0"/>
              </a:spcBef>
              <a:buNone/>
            </a:pPr>
            <a:endParaRPr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26077" y="357800"/>
            <a:ext cx="2807999" cy="953399"/>
          </a:xfrm>
          <a:prstGeom prst="rect">
            <a:avLst/>
          </a:prstGeom>
        </p:spPr>
        <p:txBody>
          <a:bodyPr lIns="91425" tIns="91425" rIns="91425" bIns="91425" anchor="b" anchorCtr="0">
            <a:noAutofit/>
          </a:bodyPr>
          <a:lstStyle/>
          <a:p>
            <a:pPr lvl="0" rtl="0">
              <a:spcBef>
                <a:spcPts val="0"/>
              </a:spcBef>
              <a:buNone/>
            </a:pPr>
            <a:r>
              <a:rPr lang="en"/>
              <a:t>Bluetooth Smart (Bluetooth LE)</a:t>
            </a:r>
          </a:p>
        </p:txBody>
      </p:sp>
      <p:pic>
        <p:nvPicPr>
          <p:cNvPr id="94" name="Shape 94"/>
          <p:cNvPicPr preferRelativeResize="0"/>
          <p:nvPr/>
        </p:nvPicPr>
        <p:blipFill>
          <a:blip r:embed="rId3">
            <a:alphaModFix/>
          </a:blip>
          <a:stretch>
            <a:fillRect/>
          </a:stretch>
        </p:blipFill>
        <p:spPr>
          <a:xfrm>
            <a:off x="3352800" y="0"/>
            <a:ext cx="5791200" cy="5143500"/>
          </a:xfrm>
          <a:prstGeom prst="rect">
            <a:avLst/>
          </a:prstGeom>
          <a:noFill/>
          <a:ln>
            <a:noFill/>
          </a:ln>
        </p:spPr>
      </p:pic>
      <p:sp>
        <p:nvSpPr>
          <p:cNvPr id="95" name="Shape 95"/>
          <p:cNvSpPr txBox="1">
            <a:spLocks noGrp="1"/>
          </p:cNvSpPr>
          <p:nvPr>
            <p:ph type="body" idx="1"/>
          </p:nvPr>
        </p:nvSpPr>
        <p:spPr>
          <a:xfrm>
            <a:off x="226075" y="1465800"/>
            <a:ext cx="2807999" cy="603300"/>
          </a:xfrm>
          <a:prstGeom prst="rect">
            <a:avLst/>
          </a:prstGeom>
        </p:spPr>
        <p:txBody>
          <a:bodyPr lIns="91425" tIns="91425" rIns="91425" bIns="91425" anchor="t" anchorCtr="0">
            <a:noAutofit/>
          </a:bodyPr>
          <a:lstStyle/>
          <a:p>
            <a:pPr rtl="0">
              <a:spcBef>
                <a:spcPts val="0"/>
              </a:spcBef>
              <a:buNone/>
            </a:pPr>
            <a:r>
              <a:rPr lang="en"/>
              <a:t>Master - Slave Architecture</a:t>
            </a:r>
          </a:p>
          <a:p>
            <a:pPr>
              <a:spcBef>
                <a:spcPts val="0"/>
              </a:spcBef>
              <a:buNone/>
            </a:pPr>
            <a:endParaRPr/>
          </a:p>
        </p:txBody>
      </p:sp>
      <p:pic>
        <p:nvPicPr>
          <p:cNvPr id="96" name="Shape 96"/>
          <p:cNvPicPr preferRelativeResize="0"/>
          <p:nvPr/>
        </p:nvPicPr>
        <p:blipFill>
          <a:blip r:embed="rId4">
            <a:alphaModFix/>
          </a:blip>
          <a:stretch>
            <a:fillRect/>
          </a:stretch>
        </p:blipFill>
        <p:spPr>
          <a:xfrm>
            <a:off x="5675" y="3073100"/>
            <a:ext cx="3248799" cy="2070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Internet of Things</a:t>
            </a:r>
          </a:p>
        </p:txBody>
      </p:sp>
      <p:sp>
        <p:nvSpPr>
          <p:cNvPr id="102" name="Shape 102"/>
          <p:cNvSpPr txBox="1">
            <a:spLocks noGrp="1"/>
          </p:cNvSpPr>
          <p:nvPr>
            <p:ph type="body" idx="4294967295"/>
          </p:nvPr>
        </p:nvSpPr>
        <p:spPr>
          <a:xfrm>
            <a:off x="471900" y="160850"/>
            <a:ext cx="8222100" cy="4055999"/>
          </a:xfrm>
          <a:prstGeom prst="rect">
            <a:avLst/>
          </a:prstGeom>
          <a:noFill/>
          <a:ln>
            <a:noFill/>
          </a:ln>
        </p:spPr>
        <p:txBody>
          <a:bodyPr lIns="91425" tIns="91425" rIns="91425" bIns="91425" anchor="t" anchorCtr="0">
            <a:noAutofit/>
          </a:bodyPr>
          <a:lstStyle/>
          <a:p>
            <a:pPr lvl="0" rtl="0">
              <a:spcBef>
                <a:spcPts val="0"/>
              </a:spcBef>
              <a:buNone/>
            </a:pPr>
            <a:endParaRPr sz="1600"/>
          </a:p>
          <a:p>
            <a:pPr marL="457200" lvl="0" indent="-228600" rtl="0">
              <a:spcBef>
                <a:spcPts val="0"/>
              </a:spcBef>
              <a:buSzPct val="100000"/>
            </a:pPr>
            <a:r>
              <a:rPr lang="en" sz="1600"/>
              <a:t>The inter-network of small scale physical objects </a:t>
            </a:r>
          </a:p>
          <a:p>
            <a:pPr marL="914400" lvl="1" indent="-228600" rtl="0">
              <a:spcBef>
                <a:spcPts val="0"/>
              </a:spcBef>
              <a:buSzPct val="100000"/>
            </a:pPr>
            <a:r>
              <a:rPr lang="en" sz="1600"/>
              <a:t>Capable of dynamic data collection &amp;</a:t>
            </a:r>
          </a:p>
          <a:p>
            <a:pPr marL="914400" lvl="1" indent="-228600" rtl="0">
              <a:spcBef>
                <a:spcPts val="0"/>
              </a:spcBef>
              <a:buSzPct val="100000"/>
            </a:pPr>
            <a:r>
              <a:rPr lang="en" sz="1600"/>
              <a:t>Data exchange is known as Internet of Things (IoT).</a:t>
            </a:r>
          </a:p>
          <a:p>
            <a:pPr marL="457200" lvl="0" indent="-228600" rtl="0">
              <a:spcBef>
                <a:spcPts val="0"/>
              </a:spcBef>
              <a:buSzPct val="100000"/>
            </a:pPr>
            <a:r>
              <a:rPr lang="en" sz="1600"/>
              <a:t>Developers resources. </a:t>
            </a:r>
          </a:p>
          <a:p>
            <a:pPr marL="457200" lvl="0" indent="-228600" rtl="0">
              <a:spcBef>
                <a:spcPts val="0"/>
              </a:spcBef>
            </a:pPr>
            <a:r>
              <a:rPr lang="en" sz="1600"/>
              <a:t>Current devices NOT internet ready</a:t>
            </a:r>
            <a:r>
              <a:rPr lang="en"/>
              <a:t>.</a:t>
            </a:r>
            <a:br>
              <a:rPr lang="en"/>
            </a:br>
            <a:endParaRPr lang="en"/>
          </a:p>
          <a:p>
            <a:pPr marL="457200" lvl="0" indent="-228600" rtl="0">
              <a:spcBef>
                <a:spcPts val="0"/>
              </a:spcBef>
              <a:buSzPct val="100000"/>
            </a:pPr>
            <a:r>
              <a:rPr lang="en" sz="1600"/>
              <a:t>Applications </a:t>
            </a:r>
          </a:p>
          <a:p>
            <a:pPr marL="914400" lvl="1" indent="-228600" rtl="0">
              <a:spcBef>
                <a:spcPts val="0"/>
              </a:spcBef>
              <a:buSzPct val="100000"/>
            </a:pPr>
            <a:r>
              <a:rPr lang="en" sz="1600"/>
              <a:t>Traffic signals, airports, smart hospitals.</a:t>
            </a:r>
          </a:p>
          <a:p>
            <a:pPr marL="914400" lvl="1" indent="-228600" rtl="0">
              <a:spcBef>
                <a:spcPts val="0"/>
              </a:spcBef>
              <a:buSzPct val="100000"/>
            </a:pPr>
            <a:r>
              <a:rPr lang="en" sz="1600"/>
              <a:t>Industrial and automation circles, households and events, among countless others.</a:t>
            </a:r>
            <a:br>
              <a:rPr lang="en" sz="1600"/>
            </a:br>
            <a:endParaRPr lang="en" sz="1600"/>
          </a:p>
          <a:p>
            <a:pPr marL="457200" lvl="0" indent="-228600" rtl="0">
              <a:spcBef>
                <a:spcPts val="0"/>
              </a:spcBef>
              <a:buSzPct val="100000"/>
            </a:pPr>
            <a:r>
              <a:rPr lang="en" sz="1600"/>
              <a:t>Industries are rolling out a number of devices.</a:t>
            </a:r>
          </a:p>
          <a:p>
            <a:pPr marL="914400" lvl="1" indent="-228600" rtl="0">
              <a:spcBef>
                <a:spcPts val="0"/>
              </a:spcBef>
              <a:buSzPct val="100000"/>
            </a:pPr>
            <a:r>
              <a:rPr lang="en" sz="1600"/>
              <a:t>Use of RFID, QR Tags, Zigbee, Bluetooth Low Energy.</a:t>
            </a:r>
          </a:p>
          <a:p>
            <a:pPr marL="914400" lvl="1" indent="-228600" rtl="0">
              <a:spcBef>
                <a:spcPts val="0"/>
              </a:spcBef>
              <a:buSzPct val="100000"/>
            </a:pPr>
            <a:r>
              <a:rPr lang="en" sz="1600"/>
              <a:t>Low power sources for longer device battery life. (eg.coin cell)</a:t>
            </a:r>
          </a:p>
          <a:p>
            <a:pPr marL="914400" lvl="1" indent="-228600" rtl="0">
              <a:spcBef>
                <a:spcPts val="0"/>
              </a:spcBef>
              <a:buSzPct val="100000"/>
            </a:pPr>
            <a:r>
              <a:rPr lang="en" sz="1600"/>
              <a:t>Rich platform for developers.</a:t>
            </a:r>
          </a:p>
          <a:p>
            <a:pPr lvl="0" rtl="0">
              <a:spcBef>
                <a:spcPts val="0"/>
              </a:spcBef>
              <a:buNone/>
            </a:pPr>
            <a:r>
              <a:rPr lang="en"/>
              <a:t/>
            </a:r>
            <a:br>
              <a:rPr lang="en"/>
            </a:br>
            <a:endParaRPr lang="en"/>
          </a:p>
          <a:p>
            <a:pPr>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Motivation</a:t>
            </a:r>
          </a:p>
        </p:txBody>
      </p:sp>
      <p:sp>
        <p:nvSpPr>
          <p:cNvPr id="108" name="Shape 108"/>
          <p:cNvSpPr txBox="1">
            <a:spLocks noGrp="1"/>
          </p:cNvSpPr>
          <p:nvPr>
            <p:ph type="body" idx="4294967295"/>
          </p:nvPr>
        </p:nvSpPr>
        <p:spPr>
          <a:xfrm>
            <a:off x="460950" y="678775"/>
            <a:ext cx="8222100" cy="3735300"/>
          </a:xfrm>
          <a:prstGeom prst="rect">
            <a:avLst/>
          </a:prstGeom>
          <a:noFill/>
          <a:ln>
            <a:noFill/>
          </a:ln>
        </p:spPr>
        <p:txBody>
          <a:bodyPr lIns="91425" tIns="91425" rIns="91425" bIns="91425" anchor="t" anchorCtr="0">
            <a:noAutofit/>
          </a:bodyPr>
          <a:lstStyle/>
          <a:p>
            <a:pPr marL="457200" lvl="0" indent="-228600" rtl="0">
              <a:spcBef>
                <a:spcPts val="0"/>
              </a:spcBef>
            </a:pPr>
            <a:r>
              <a:rPr lang="en"/>
              <a:t>OAD is the only way to perform remote update.</a:t>
            </a:r>
            <a:br>
              <a:rPr lang="en"/>
            </a:br>
            <a:endParaRPr lang="en"/>
          </a:p>
          <a:p>
            <a:pPr marL="457200" lvl="0" indent="-228600" rtl="0">
              <a:spcBef>
                <a:spcPts val="0"/>
              </a:spcBef>
            </a:pPr>
            <a:r>
              <a:rPr lang="en"/>
              <a:t>Does not have authentication or authorization mechanism.</a:t>
            </a:r>
            <a:br>
              <a:rPr lang="en"/>
            </a:br>
            <a:endParaRPr lang="en"/>
          </a:p>
          <a:p>
            <a:pPr marL="457200" lvl="0" indent="-228600" rtl="0">
              <a:spcBef>
                <a:spcPts val="0"/>
              </a:spcBef>
            </a:pPr>
            <a:r>
              <a:rPr lang="en"/>
              <a:t>Anyone with stock client app can update custom firmware.</a:t>
            </a:r>
            <a:br>
              <a:rPr lang="en"/>
            </a:br>
            <a:endParaRPr lang="en"/>
          </a:p>
          <a:p>
            <a:pPr marL="457200" lvl="0" indent="-228600" rtl="0">
              <a:spcBef>
                <a:spcPts val="0"/>
              </a:spcBef>
            </a:pPr>
            <a:r>
              <a:rPr lang="en"/>
              <a:t>Applications include:  home security, kitchens, automation, controls and medical applications.</a:t>
            </a:r>
            <a:br>
              <a:rPr lang="en"/>
            </a:br>
            <a:endParaRPr lang="en"/>
          </a:p>
          <a:p>
            <a:pPr marL="457200" lvl="0" indent="-228600" rtl="0">
              <a:spcBef>
                <a:spcPts val="0"/>
              </a:spcBef>
            </a:pPr>
            <a:r>
              <a:rPr lang="en"/>
              <a:t>Malicious firmware to these can cause havoc.</a:t>
            </a:r>
            <a:br>
              <a:rPr lang="en"/>
            </a:br>
            <a:endParaRPr lang="en"/>
          </a:p>
          <a:p>
            <a:pPr marL="457200" lvl="0" indent="-228600" rtl="0">
              <a:spcBef>
                <a:spcPts val="0"/>
              </a:spcBef>
            </a:pPr>
            <a:r>
              <a:rPr lang="en"/>
              <a:t>No Authentication on Android.</a:t>
            </a:r>
            <a:br>
              <a:rPr lang="en"/>
            </a:br>
            <a:r>
              <a:rPr lang="en"/>
              <a:t>Some GATT security exists on custom serial interface projects.</a:t>
            </a:r>
          </a:p>
          <a:p>
            <a:pPr lvl="0" rtl="0">
              <a:spcBef>
                <a:spcPts val="0"/>
              </a:spcBef>
              <a:buNone/>
            </a:pPr>
            <a:r>
              <a:rPr lang="en"/>
              <a:t/>
            </a:r>
            <a:br>
              <a:rPr lang="en"/>
            </a:br>
            <a:r>
              <a:rPr lang="en"/>
              <a:t/>
            </a:r>
            <a:br>
              <a:rPr lang="en"/>
            </a:br>
            <a:endParaRPr lang="en"/>
          </a:p>
          <a:p>
            <a:pPr marL="457200" lvl="0" indent="-228600" rtl="0">
              <a:spcBef>
                <a:spcPts val="0"/>
              </a:spcBef>
            </a:pPr>
            <a:endParaRPr/>
          </a:p>
          <a:p>
            <a:pPr marL="457200" lvl="0" indent="-228600" rtl="0">
              <a:spcBef>
                <a:spcPts val="0"/>
              </a:spcBef>
            </a:pPr>
            <a:endParaRPr/>
          </a:p>
        </p:txBody>
      </p:sp>
      <p:pic>
        <p:nvPicPr>
          <p:cNvPr id="109" name="Shape 109"/>
          <p:cNvPicPr preferRelativeResize="0"/>
          <p:nvPr/>
        </p:nvPicPr>
        <p:blipFill>
          <a:blip r:embed="rId3">
            <a:alphaModFix/>
          </a:blip>
          <a:stretch>
            <a:fillRect/>
          </a:stretch>
        </p:blipFill>
        <p:spPr>
          <a:xfrm>
            <a:off x="7228525" y="858175"/>
            <a:ext cx="1813974" cy="1360474"/>
          </a:xfrm>
          <a:prstGeom prst="rect">
            <a:avLst/>
          </a:prstGeom>
          <a:noFill/>
          <a:ln>
            <a:noFill/>
          </a:ln>
        </p:spPr>
      </p:pic>
      <p:pic>
        <p:nvPicPr>
          <p:cNvPr id="110" name="Shape 110"/>
          <p:cNvPicPr preferRelativeResize="0"/>
          <p:nvPr/>
        </p:nvPicPr>
        <p:blipFill>
          <a:blip r:embed="rId4">
            <a:alphaModFix/>
          </a:blip>
          <a:stretch>
            <a:fillRect/>
          </a:stretch>
        </p:blipFill>
        <p:spPr>
          <a:xfrm>
            <a:off x="6910700" y="3307237"/>
            <a:ext cx="2131799" cy="12855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Proposed Solution</a:t>
            </a:r>
          </a:p>
        </p:txBody>
      </p:sp>
      <p:sp>
        <p:nvSpPr>
          <p:cNvPr id="116" name="Shape 116"/>
          <p:cNvSpPr txBox="1">
            <a:spLocks noGrp="1"/>
          </p:cNvSpPr>
          <p:nvPr>
            <p:ph type="body" idx="4294967295"/>
          </p:nvPr>
        </p:nvSpPr>
        <p:spPr>
          <a:xfrm>
            <a:off x="471900" y="481264"/>
            <a:ext cx="8222100" cy="4147886"/>
          </a:xfrm>
          <a:prstGeom prst="rect">
            <a:avLst/>
          </a:prstGeom>
          <a:noFill/>
          <a:ln>
            <a:noFill/>
          </a:ln>
        </p:spPr>
        <p:txBody>
          <a:bodyPr lIns="91425" tIns="91425" rIns="91425" bIns="91425" anchor="t" anchorCtr="0">
            <a:noAutofit/>
          </a:bodyPr>
          <a:lstStyle/>
          <a:p>
            <a:pPr marL="457200" lvl="0" indent="-336550" rtl="0">
              <a:spcBef>
                <a:spcPts val="0"/>
              </a:spcBef>
              <a:buSzPct val="100000"/>
              <a:buChar char="●"/>
            </a:pPr>
            <a:r>
              <a:rPr lang="en" sz="1700" dirty="0"/>
              <a:t>Custom Server service</a:t>
            </a:r>
          </a:p>
          <a:p>
            <a:pPr marL="914400" lvl="1" indent="-336550" rtl="0">
              <a:spcBef>
                <a:spcPts val="0"/>
              </a:spcBef>
              <a:buSzPct val="100000"/>
              <a:buChar char="○"/>
            </a:pPr>
            <a:r>
              <a:rPr lang="en" sz="1700" dirty="0"/>
              <a:t>Deployed on the Bluetooth Low Energy Device </a:t>
            </a:r>
          </a:p>
          <a:p>
            <a:pPr marL="914400" lvl="1" indent="-336550" rtl="0">
              <a:spcBef>
                <a:spcPts val="0"/>
              </a:spcBef>
              <a:buSzPct val="100000"/>
              <a:buChar char="○"/>
            </a:pPr>
            <a:r>
              <a:rPr lang="en" sz="1700" dirty="0"/>
              <a:t>Implements a security algorithm </a:t>
            </a:r>
          </a:p>
          <a:p>
            <a:pPr marL="914400" lvl="1" indent="-336550" rtl="0">
              <a:spcBef>
                <a:spcPts val="0"/>
              </a:spcBef>
              <a:buSzPct val="100000"/>
              <a:buChar char="○"/>
            </a:pPr>
            <a:r>
              <a:rPr lang="en" sz="1700" dirty="0"/>
              <a:t>The algorithm authorizes and authenticates a specific client.</a:t>
            </a:r>
          </a:p>
          <a:p>
            <a:pPr marL="914400" lvl="1" indent="-336550" rtl="0">
              <a:spcBef>
                <a:spcPts val="0"/>
              </a:spcBef>
              <a:buSzPct val="100000"/>
              <a:buChar char="○"/>
            </a:pPr>
            <a:r>
              <a:rPr lang="en" sz="1700" dirty="0"/>
              <a:t>Enables ability to OAD Firmware Update.</a:t>
            </a:r>
          </a:p>
          <a:p>
            <a:pPr marL="914400" lvl="1" indent="-336550" rtl="0">
              <a:spcBef>
                <a:spcPts val="0"/>
              </a:spcBef>
              <a:buSzPct val="100000"/>
              <a:buChar char="○"/>
            </a:pPr>
            <a:r>
              <a:rPr lang="en" sz="1700" dirty="0"/>
              <a:t>Performs verification of the received information </a:t>
            </a:r>
          </a:p>
          <a:p>
            <a:pPr marL="914400" lvl="1" indent="-336550" rtl="0">
              <a:spcBef>
                <a:spcPts val="0"/>
              </a:spcBef>
              <a:buSzPct val="100000"/>
              <a:buChar char="○"/>
            </a:pPr>
            <a:r>
              <a:rPr lang="en" sz="1700" dirty="0"/>
              <a:t>Grants a seed value that is pre-decided on both client and server.</a:t>
            </a:r>
            <a:br>
              <a:rPr lang="en" sz="1700" dirty="0"/>
            </a:br>
            <a:endParaRPr lang="en" sz="1700" dirty="0"/>
          </a:p>
          <a:p>
            <a:pPr marL="457200" lvl="0" indent="-336550" rtl="0">
              <a:spcBef>
                <a:spcPts val="0"/>
              </a:spcBef>
              <a:buSzPct val="100000"/>
              <a:buChar char="●"/>
            </a:pPr>
            <a:r>
              <a:rPr lang="en" sz="1700" dirty="0"/>
              <a:t>Custom Client Application</a:t>
            </a:r>
          </a:p>
          <a:p>
            <a:pPr marL="914400" lvl="1" indent="-336550" rtl="0">
              <a:spcBef>
                <a:spcPts val="0"/>
              </a:spcBef>
              <a:buSzPct val="100000"/>
              <a:buChar char="○"/>
            </a:pPr>
            <a:r>
              <a:rPr lang="en" sz="1700" dirty="0"/>
              <a:t>Communicates with Bluetooth LE device </a:t>
            </a:r>
          </a:p>
          <a:p>
            <a:pPr marL="914400" lvl="1" indent="-336550" rtl="0">
              <a:spcBef>
                <a:spcPts val="0"/>
              </a:spcBef>
              <a:buSzPct val="100000"/>
              <a:buChar char="○"/>
            </a:pPr>
            <a:r>
              <a:rPr lang="en" sz="1700" dirty="0"/>
              <a:t>Reads  data attributes from the device</a:t>
            </a:r>
          </a:p>
          <a:p>
            <a:pPr marL="914400" lvl="1" indent="-336550" rtl="0">
              <a:spcBef>
                <a:spcPts val="0"/>
              </a:spcBef>
              <a:buSzPct val="100000"/>
              <a:buChar char="○"/>
            </a:pPr>
            <a:r>
              <a:rPr lang="en" sz="1700" dirty="0"/>
              <a:t>Writes back a response to the device.</a:t>
            </a:r>
          </a:p>
          <a:p>
            <a:pPr marL="914400" lvl="1" indent="-336550" rtl="0">
              <a:spcBef>
                <a:spcPts val="0"/>
              </a:spcBef>
              <a:buSzPct val="100000"/>
              <a:buChar char="○"/>
            </a:pPr>
            <a:r>
              <a:rPr lang="en" sz="1700" dirty="0"/>
              <a:t>Decrypts the seed value and enables OAD functionality only if the seed matches.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Security on Bluetooth LE</a:t>
            </a:r>
          </a:p>
        </p:txBody>
      </p:sp>
      <p:sp>
        <p:nvSpPr>
          <p:cNvPr id="122" name="Shape 122"/>
          <p:cNvSpPr txBox="1">
            <a:spLocks noGrp="1"/>
          </p:cNvSpPr>
          <p:nvPr>
            <p:ph type="body" idx="4294967295"/>
          </p:nvPr>
        </p:nvSpPr>
        <p:spPr>
          <a:xfrm>
            <a:off x="471900" y="689875"/>
            <a:ext cx="8222100" cy="3939299"/>
          </a:xfrm>
          <a:prstGeom prst="rect">
            <a:avLst/>
          </a:prstGeom>
          <a:noFill/>
          <a:ln>
            <a:noFill/>
          </a:ln>
        </p:spPr>
        <p:txBody>
          <a:bodyPr lIns="91425" tIns="91425" rIns="91425" bIns="91425" anchor="t" anchorCtr="0">
            <a:noAutofit/>
          </a:bodyPr>
          <a:lstStyle/>
          <a:p>
            <a:pPr marL="457200" lvl="0" indent="-228600" rtl="0">
              <a:spcBef>
                <a:spcPts val="0"/>
              </a:spcBef>
              <a:buSzPct val="100000"/>
            </a:pPr>
            <a:r>
              <a:rPr lang="en" sz="2000"/>
              <a:t>JustWorks which uses a temporary of ‘0’ as a constant value. </a:t>
            </a:r>
            <a:br>
              <a:rPr lang="en" sz="2000"/>
            </a:br>
            <a:endParaRPr lang="en" sz="2000"/>
          </a:p>
          <a:p>
            <a:pPr marL="457200" lvl="0" indent="-228600" rtl="0">
              <a:spcBef>
                <a:spcPts val="0"/>
              </a:spcBef>
              <a:buSzPct val="100000"/>
            </a:pPr>
            <a:r>
              <a:rPr lang="en" sz="2000"/>
              <a:t>PIN Exchange routing:  Max LEN 6 digits ; not that hard to brute-force.</a:t>
            </a:r>
            <a:br>
              <a:rPr lang="en" sz="2000"/>
            </a:br>
            <a:endParaRPr lang="en" sz="2000"/>
          </a:p>
          <a:p>
            <a:pPr marL="457200" lvl="0" indent="-228600" rtl="0">
              <a:spcBef>
                <a:spcPts val="0"/>
              </a:spcBef>
              <a:buSzPct val="100000"/>
            </a:pPr>
            <a:r>
              <a:rPr lang="en" sz="2000"/>
              <a:t>OOB (Out of Band) : needs computers, display units and other IO peripherals. </a:t>
            </a:r>
            <a:br>
              <a:rPr lang="en" sz="2000"/>
            </a:br>
            <a:endParaRPr lang="en" sz="2000"/>
          </a:p>
          <a:p>
            <a:pPr marL="457200" lvl="0" indent="-228600" rtl="0">
              <a:spcBef>
                <a:spcPts val="0"/>
              </a:spcBef>
              <a:buSzPct val="100000"/>
            </a:pPr>
            <a:r>
              <a:rPr lang="en" sz="2000"/>
              <a:t>PDU Encryption is AES-CCM (WPA-AES). Usual sniffing involves sniffing of initial pairing key exchange.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Getting around Bluetooth Security</a:t>
            </a:r>
          </a:p>
        </p:txBody>
      </p:sp>
      <p:sp>
        <p:nvSpPr>
          <p:cNvPr id="128" name="Shape 128"/>
          <p:cNvSpPr txBox="1">
            <a:spLocks noGrp="1"/>
          </p:cNvSpPr>
          <p:nvPr>
            <p:ph type="body" idx="4294967295"/>
          </p:nvPr>
        </p:nvSpPr>
        <p:spPr>
          <a:xfrm>
            <a:off x="471900" y="619050"/>
            <a:ext cx="8222100" cy="4010099"/>
          </a:xfrm>
          <a:prstGeom prst="rect">
            <a:avLst/>
          </a:prstGeom>
          <a:noFill/>
          <a:ln>
            <a:noFill/>
          </a:ln>
        </p:spPr>
        <p:txBody>
          <a:bodyPr lIns="91425" tIns="91425" rIns="91425" bIns="91425" anchor="t" anchorCtr="0">
            <a:noAutofit/>
          </a:bodyPr>
          <a:lstStyle/>
          <a:p>
            <a:pPr marL="457200" lvl="0" indent="-228600" rtl="0">
              <a:spcBef>
                <a:spcPts val="0"/>
              </a:spcBef>
            </a:pPr>
            <a:r>
              <a:rPr lang="en"/>
              <a:t>Intruder observes pairing/key exchange using Ubertooth. </a:t>
            </a:r>
            <a:br>
              <a:rPr lang="en"/>
            </a:br>
            <a:endParaRPr lang="en"/>
          </a:p>
          <a:p>
            <a:pPr marL="457200" lvl="0" indent="-228600" rtl="0">
              <a:spcBef>
                <a:spcPts val="0"/>
              </a:spcBef>
            </a:pPr>
            <a:r>
              <a:rPr lang="en"/>
              <a:t>If JustWorks or 6 digit PIN, with good computational resources, Intruder obtains the Temporary Key (TK). </a:t>
            </a:r>
            <a:br>
              <a:rPr lang="en"/>
            </a:br>
            <a:endParaRPr lang="en"/>
          </a:p>
          <a:p>
            <a:pPr marL="457200" lvl="0" indent="-228600" rtl="0">
              <a:spcBef>
                <a:spcPts val="0"/>
              </a:spcBef>
            </a:pPr>
            <a:r>
              <a:rPr lang="en"/>
              <a:t>With TK and pairing data, intruder recovers the Short Term Key(STK). </a:t>
            </a:r>
            <a:br>
              <a:rPr lang="en"/>
            </a:br>
            <a:endParaRPr lang="en"/>
          </a:p>
          <a:p>
            <a:pPr marL="457200" lvl="0" indent="-228600" rtl="0">
              <a:spcBef>
                <a:spcPts val="0"/>
              </a:spcBef>
            </a:pPr>
            <a:r>
              <a:rPr lang="en"/>
              <a:t>With the STK and key exchange data that is being observed, intruder recovers the Long Term Key (LTK or session key). </a:t>
            </a:r>
          </a:p>
          <a:p>
            <a:pPr lvl="0" rtl="0">
              <a:spcBef>
                <a:spcPts val="0"/>
              </a:spcBef>
              <a:buNone/>
            </a:pPr>
            <a:r>
              <a:rPr lang="en" sz="1400"/>
              <a:t/>
            </a:r>
            <a:br>
              <a:rPr lang="en" sz="1400"/>
            </a:br>
            <a:r>
              <a:rPr lang="en" sz="1400"/>
              <a:t/>
            </a:r>
            <a:br>
              <a:rPr lang="en" sz="1400"/>
            </a:br>
            <a:r>
              <a:rPr lang="en" sz="1000"/>
              <a:t>*“</a:t>
            </a:r>
            <a:r>
              <a:rPr lang="en" sz="1000">
                <a:solidFill>
                  <a:srgbClr val="000000"/>
                </a:solidFill>
                <a:latin typeface="Times New Roman"/>
                <a:ea typeface="Times New Roman"/>
                <a:cs typeface="Times New Roman"/>
                <a:sym typeface="Times New Roman"/>
              </a:rPr>
              <a:t>Vol. 3, Part H, Section 2.3.1 Bluetooth Core spec: "For LE Legacy Pairing, none of the pairing methods provide protection against a passive eavesdropper during the pairing process as predictable or easily established values for TK are used.</a:t>
            </a:r>
            <a:r>
              <a:rPr lang="en" sz="1000"/>
              <a:t>“</a:t>
            </a:r>
          </a:p>
        </p:txBody>
      </p:sp>
    </p:spTree>
  </p:cSld>
  <p:clrMapOvr>
    <a:masterClrMapping/>
  </p:clrMapOvr>
  <p:transition spd="slow">
    <p:cut/>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On-screen Show (16:9)</PresentationFormat>
  <Paragraphs>207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Ubuntu</vt:lpstr>
      <vt:lpstr>Times New Roman</vt:lpstr>
      <vt:lpstr>Roboto</vt:lpstr>
      <vt:lpstr>Arial</vt:lpstr>
      <vt:lpstr>material</vt:lpstr>
      <vt:lpstr>Authorization and Authentication for OAD Programming in BLE Devices </vt:lpstr>
      <vt:lpstr>General Idea</vt:lpstr>
      <vt:lpstr>What is Bluetooth Smart (Bluetooth LE) ?</vt:lpstr>
      <vt:lpstr>Bluetooth Smart (Bluetooth LE)</vt:lpstr>
      <vt:lpstr>Internet of Things</vt:lpstr>
      <vt:lpstr>Motivation</vt:lpstr>
      <vt:lpstr>Proposed Solution</vt:lpstr>
      <vt:lpstr>Security on Bluetooth LE</vt:lpstr>
      <vt:lpstr>Getting around Bluetooth Security</vt:lpstr>
      <vt:lpstr>TI’s SensorTag - I : Overview</vt:lpstr>
      <vt:lpstr>SensorTag : Software Architecture</vt:lpstr>
      <vt:lpstr>OAD for SensorTag : With Live Demo</vt:lpstr>
      <vt:lpstr>Custom Service Deployment : SensorTag</vt:lpstr>
      <vt:lpstr>GuneSec Algorithm</vt:lpstr>
      <vt:lpstr>Firmware Activity</vt:lpstr>
      <vt:lpstr>Firmware Code Snippet for GuneSec - I</vt:lpstr>
      <vt:lpstr>Firmware Code Snippet for GuneSec - II</vt:lpstr>
      <vt:lpstr>Android Flow</vt:lpstr>
      <vt:lpstr>Demo : GuneSec</vt:lpstr>
      <vt:lpstr>Power Consideration for SensorTag</vt:lpstr>
      <vt:lpstr>Future Tests and Extensions</vt:lpstr>
      <vt:lpstr>Resources Repositories</vt:lpstr>
      <vt:lpstr>Questions and Comments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and Authentication for OAD Programming in BLE Devices </dc:title>
  <dc:creator>Shreyas Gune</dc:creator>
  <cp:lastModifiedBy>Shreyas Gune</cp:lastModifiedBy>
  <cp:revision>1</cp:revision>
  <dcterms:modified xsi:type="dcterms:W3CDTF">2016-03-12T23:33:53Z</dcterms:modified>
</cp:coreProperties>
</file>