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5.png" ContentType="image/png"/>
  <Override PartName="/ppt/media/image8.jpeg" ContentType="image/jpeg"/>
  <Override PartName="/ppt/media/image10.png" ContentType="image/png"/>
  <Override PartName="/ppt/media/image11.png" ContentType="image/png"/>
  <Override PartName="/ppt/media/image13.png" ContentType="image/png"/>
  <Override PartName="/ppt/media/image12.jpeg" ContentType="image/jpeg"/>
  <Override PartName="/ppt/media/image16.jpeg" ContentType="image/jpe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3.xml" ContentType="application/vnd.openxmlformats-officedocument.customXml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rcRect l="0" t="0" r="2822" b="2865"/>
          <a:stretch/>
        </p:blipFill>
        <p:spPr>
          <a:xfrm>
            <a:off x="-125640" y="-73800"/>
            <a:ext cx="12315960" cy="6930360"/>
          </a:xfrm>
          <a:prstGeom prst="rect">
            <a:avLst/>
          </a:prstGeom>
          <a:ln>
            <a:noFill/>
          </a:ln>
        </p:spPr>
      </p:pic>
      <p:pic>
        <p:nvPicPr>
          <p:cNvPr id="1" name="Imagem 9" descr=""/>
          <p:cNvPicPr/>
          <p:nvPr/>
        </p:nvPicPr>
        <p:blipFill>
          <a:blip r:embed="rId3"/>
          <a:stretch/>
        </p:blipFill>
        <p:spPr>
          <a:xfrm>
            <a:off x="5669640" y="2675880"/>
            <a:ext cx="2986200" cy="187668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rcRect l="16859" t="25265" r="17346" b="25386"/>
          <a:stretch/>
        </p:blipFill>
        <p:spPr>
          <a:xfrm>
            <a:off x="10906920" y="329040"/>
            <a:ext cx="912960" cy="4557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pic>
        <p:nvPicPr>
          <p:cNvPr id="42" name="Imagem 8" descr=""/>
          <p:cNvPicPr/>
          <p:nvPr/>
        </p:nvPicPr>
        <p:blipFill>
          <a:blip r:embed="rId3"/>
          <a:stretch/>
        </p:blipFill>
        <p:spPr>
          <a:xfrm>
            <a:off x="10272960" y="27000"/>
            <a:ext cx="1927800" cy="129060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7" descr=""/>
          <p:cNvPicPr/>
          <p:nvPr/>
        </p:nvPicPr>
        <p:blipFill>
          <a:blip r:embed="rId2"/>
          <a:srcRect l="0" t="27537" r="0" b="0"/>
          <a:stretch/>
        </p:blipFill>
        <p:spPr>
          <a:xfrm>
            <a:off x="5742000" y="0"/>
            <a:ext cx="5521680" cy="41191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427320" y="3875040"/>
            <a:ext cx="3124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505050"/>
                </a:solidFill>
                <a:latin typeface="Century Gothic"/>
                <a:ea typeface="DejaVu Sans"/>
              </a:rPr>
              <a:t>Confidentiality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40440" y="4665600"/>
            <a:ext cx="6236640" cy="12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220"/>
              </a:lnSpc>
            </a:pPr>
            <a:r>
              <a:rPr b="0" lang="en-US" sz="1600" spc="-1" strike="noStrike">
                <a:solidFill>
                  <a:srgbClr val="505050"/>
                </a:solidFill>
                <a:latin typeface="Century Gothic"/>
                <a:ea typeface="DejaVu Sans"/>
              </a:rPr>
              <a:t>This document is confidential and property of everis. Its use, reproduction or distribution without prior written permission from everis is strictly prohibited.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222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m 2" descr=""/>
          <p:cNvPicPr/>
          <p:nvPr/>
        </p:nvPicPr>
        <p:blipFill>
          <a:blip r:embed="rId2"/>
          <a:stretch/>
        </p:blipFill>
        <p:spPr>
          <a:xfrm>
            <a:off x="10272960" y="27000"/>
            <a:ext cx="1927800" cy="1290600"/>
          </a:xfrm>
          <a:prstGeom prst="rect">
            <a:avLst/>
          </a:prstGeom>
          <a:ln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m 2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pic>
        <p:nvPicPr>
          <p:cNvPr id="162" name="Imagem 11" descr=""/>
          <p:cNvPicPr/>
          <p:nvPr/>
        </p:nvPicPr>
        <p:blipFill>
          <a:blip r:embed="rId3"/>
          <a:stretch/>
        </p:blipFill>
        <p:spPr>
          <a:xfrm>
            <a:off x="10272960" y="27000"/>
            <a:ext cx="1927800" cy="1290600"/>
          </a:xfrm>
          <a:prstGeom prst="rect">
            <a:avLst/>
          </a:prstGeom>
          <a:ln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m 8" descr=""/>
          <p:cNvPicPr/>
          <p:nvPr/>
        </p:nvPicPr>
        <p:blipFill>
          <a:blip r:embed="rId2"/>
          <a:stretch/>
        </p:blipFill>
        <p:spPr>
          <a:xfrm>
            <a:off x="10272960" y="27000"/>
            <a:ext cx="1927800" cy="129060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m 8" descr=""/>
          <p:cNvPicPr/>
          <p:nvPr/>
        </p:nvPicPr>
        <p:blipFill>
          <a:blip r:embed="rId2"/>
          <a:stretch/>
        </p:blipFill>
        <p:spPr>
          <a:xfrm>
            <a:off x="10272960" y="27000"/>
            <a:ext cx="1927800" cy="1290600"/>
          </a:xfrm>
          <a:prstGeom prst="rect">
            <a:avLst/>
          </a:prstGeom>
          <a:ln>
            <a:noFill/>
          </a:ln>
        </p:spPr>
      </p:pic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Imagem 1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pic>
        <p:nvPicPr>
          <p:cNvPr id="280" name="Picture 10" descr=""/>
          <p:cNvPicPr/>
          <p:nvPr/>
        </p:nvPicPr>
        <p:blipFill>
          <a:blip r:embed="rId3"/>
          <a:srcRect l="16859" t="25265" r="17346" b="25386"/>
          <a:stretch/>
        </p:blipFill>
        <p:spPr>
          <a:xfrm>
            <a:off x="10906920" y="6081840"/>
            <a:ext cx="912960" cy="455760"/>
          </a:xfrm>
          <a:prstGeom prst="rect">
            <a:avLst/>
          </a:prstGeom>
          <a:ln>
            <a:noFill/>
          </a:ln>
        </p:spPr>
      </p:pic>
      <p:pic>
        <p:nvPicPr>
          <p:cNvPr id="281" name="Imagem 11" descr=""/>
          <p:cNvPicPr/>
          <p:nvPr/>
        </p:nvPicPr>
        <p:blipFill>
          <a:blip r:embed="rId4"/>
          <a:stretch/>
        </p:blipFill>
        <p:spPr>
          <a:xfrm>
            <a:off x="10272960" y="27000"/>
            <a:ext cx="1927800" cy="1290600"/>
          </a:xfrm>
          <a:prstGeom prst="rect">
            <a:avLst/>
          </a:prstGeom>
          <a:ln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nifi.apache.org/" TargetMode="External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654120" y="6356520"/>
            <a:ext cx="2925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E448F8EB-C1C0-41AC-B1F8-393E36E391EE}" type="datetime">
              <a:rPr b="0" lang="en-US" sz="900" spc="-1" strike="noStrike">
                <a:solidFill>
                  <a:srgbClr val="ffffff"/>
                </a:solidFill>
                <a:latin typeface="Century Gothic"/>
                <a:ea typeface="DejaVu Sans"/>
              </a:rPr>
              <a:t>12/6/19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4526640" y="6356520"/>
            <a:ext cx="7009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everis © 2018</a:t>
            </a:r>
            <a:endParaRPr b="0" lang="en-US" sz="9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654120" y="70200"/>
            <a:ext cx="101268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Arquitetura Cartões – Análise comparativa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54120" y="6356520"/>
            <a:ext cx="2925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9538C427-0A0C-44F5-B58B-F03CE9ECEA58}" type="datetime"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12/6/19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038480" y="6356520"/>
            <a:ext cx="7009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everis © 2018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11265120" y="6356520"/>
            <a:ext cx="647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3AB4013-8CE6-4F94-BC9A-FCD4F82DE23A}" type="slidenum">
              <a:rPr b="0" lang="en-US" sz="1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373" name="Table 5"/>
          <p:cNvGraphicFramePr/>
          <p:nvPr/>
        </p:nvGraphicFramePr>
        <p:xfrm>
          <a:off x="554040" y="1188720"/>
          <a:ext cx="11083680" cy="4130640"/>
        </p:xfrm>
        <a:graphic>
          <a:graphicData uri="http://schemas.openxmlformats.org/drawingml/2006/table">
            <a:tbl>
              <a:tblPr/>
              <a:tblGrid>
                <a:gridCol w="4291920"/>
                <a:gridCol w="3537720"/>
                <a:gridCol w="3254400"/>
              </a:tblGrid>
              <a:tr h="5403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800" spc="-1" strike="noStrike">
                          <a:latin typeface="Arial"/>
                        </a:rPr>
                        <a:t>Item avaliado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800" spc="-1" strike="noStrike">
                          <a:latin typeface="Arial"/>
                        </a:rPr>
                        <a:t>As 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800" spc="-1" strike="noStrike">
                          <a:latin typeface="Arial"/>
                        </a:rPr>
                        <a:t>To Be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97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Acoplamento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Alto (dependências entre serviços/schemas)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Baixo (Dependência somente do kafka*; Schemas padronizados)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97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Desempenho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Médio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Alto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974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Confiabilidade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Baixa (devido ao elevado acoplamento entre serviços/schemas)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Alta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982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Escalabilidade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Baixa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Alta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ransition spd="slow">
    <p:push dir="u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13480"/>
            <a:ext cx="109720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276560"/>
            <a:ext cx="10972080" cy="46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Uso do Apache Nifi deve ser homologado pelo Itau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Necessidade do Confluent Enterprise do Itau tem governança por outra SQUAD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 uso de api/app reativas, exige conhecimento e frameworks(ex. Webflux, react, etc).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Pode ser realizado em etapas, sem prejuízo ao legado.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654120" y="111600"/>
            <a:ext cx="101268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Arquitetura Cartões – Pontos de atenção </a:t>
            </a:r>
            <a:endParaRPr b="0" lang="en-US" sz="32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609480" y="213480"/>
            <a:ext cx="109720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609480" y="914400"/>
            <a:ext cx="10972080" cy="46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https://kafka.apache.org/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https://www.confluent.io/blog/kafka-connect-cassandra-sink-the-perfect-match/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https://www.reactivemanifesto.org/pt-BR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70c0"/>
                </a:solidFill>
                <a:uFillTx/>
                <a:latin typeface="Arial"/>
                <a:hlinkClick r:id="rId1"/>
              </a:rPr>
              <a:t>https://nifi.apache.org/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654120" y="111600"/>
            <a:ext cx="101268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Arquitetura Cartões – Referências </a:t>
            </a:r>
            <a:endParaRPr b="0" lang="en-US" sz="32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69600" y="2197080"/>
            <a:ext cx="4416120" cy="11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Obrigado!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54120" y="6356520"/>
            <a:ext cx="2925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D2AA7B6F-73E7-4100-B487-8C3CA9094E6E}" type="datetime">
              <a:rPr b="0" lang="en-US" sz="900" spc="-1" strike="noStrike">
                <a:solidFill>
                  <a:srgbClr val="ffffff"/>
                </a:solidFill>
                <a:latin typeface="Century Gothic"/>
                <a:ea typeface="DejaVu Sans"/>
              </a:rPr>
              <a:t>12/6/19</a:t>
            </a:fld>
            <a:endParaRPr b="0" lang="en-US" sz="9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64920" y="980280"/>
            <a:ext cx="6039000" cy="22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5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Arquitetura Cartões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64920" y="3766320"/>
            <a:ext cx="603900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Arquitetura de solução proposta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654120" y="6356520"/>
            <a:ext cx="2925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1CE9A69C-3960-44D0-B43D-6A28BFFE34F4}" type="datetime">
              <a:rPr b="0" lang="en-US" sz="900" spc="-1" strike="noStrike">
                <a:solidFill>
                  <a:srgbClr val="ffffff"/>
                </a:solidFill>
                <a:latin typeface="Century Gothic"/>
                <a:ea typeface="DejaVu Sans"/>
              </a:rPr>
              <a:t>12/6/19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4526640" y="6356520"/>
            <a:ext cx="7009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everis © 2018</a:t>
            </a:r>
            <a:endParaRPr b="0" lang="en-US" sz="9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654120" y="6356520"/>
            <a:ext cx="2925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1A603723-7759-411D-B2D4-141E1546D035}" type="datetime"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12/6/19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4038480" y="6356520"/>
            <a:ext cx="7009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everis © 2018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11265120" y="6356520"/>
            <a:ext cx="647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6444B43-27C0-4812-B4BB-9A8CCC12E9C9}" type="slidenum">
              <a:rPr b="0" lang="en-US" sz="1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634760" y="3062880"/>
            <a:ext cx="7736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"/>
          <p:cNvSpPr/>
          <p:nvPr/>
        </p:nvSpPr>
        <p:spPr>
          <a:xfrm>
            <a:off x="2328480" y="3067200"/>
            <a:ext cx="390348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2329560" y="3388680"/>
            <a:ext cx="36748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1634760" y="1921680"/>
            <a:ext cx="7736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2328480" y="1925640"/>
            <a:ext cx="531180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05050"/>
                </a:solidFill>
                <a:latin typeface="Century Gothic"/>
                <a:ea typeface="DejaVu Sans"/>
              </a:rPr>
              <a:t>Arquitetura Cartões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2330280" y="2247120"/>
            <a:ext cx="36608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505050"/>
                </a:solidFill>
                <a:latin typeface="Century Gothic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505050"/>
                </a:solidFill>
                <a:latin typeface="Century Gothic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5" name="CustomShape 7"/>
          <p:cNvSpPr/>
          <p:nvPr/>
        </p:nvSpPr>
        <p:spPr>
          <a:xfrm>
            <a:off x="630360" y="379440"/>
            <a:ext cx="342648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Agenda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6" name="CustomShape 8"/>
          <p:cNvSpPr/>
          <p:nvPr/>
        </p:nvSpPr>
        <p:spPr>
          <a:xfrm>
            <a:off x="654120" y="6356520"/>
            <a:ext cx="2925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8AFF8D5B-36C0-4C09-A59B-67ED550040C3}" type="datetime"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12/6/19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4038480" y="6356520"/>
            <a:ext cx="7009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everis © 2018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8" name="CustomShape 10"/>
          <p:cNvSpPr/>
          <p:nvPr/>
        </p:nvSpPr>
        <p:spPr>
          <a:xfrm>
            <a:off x="11265120" y="6356520"/>
            <a:ext cx="647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511645-A83C-4DFA-8D36-8CC8AD1A4000}" type="slidenum">
              <a:rPr b="0" lang="en-US" sz="1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5120640" y="283464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2"/>
          <p:cNvSpPr/>
          <p:nvPr/>
        </p:nvSpPr>
        <p:spPr>
          <a:xfrm>
            <a:off x="2926080" y="2644200"/>
            <a:ext cx="22327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Be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Análise comparativa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Pontos de atenção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Referências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828440" y="1131120"/>
            <a:ext cx="4481280" cy="21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Arquitetura Cartões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1828440" y="3886920"/>
            <a:ext cx="3818160" cy="10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Versão inicial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449280" y="786240"/>
            <a:ext cx="1342800" cy="10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8000" spc="-1" strike="noStrike">
                <a:solidFill>
                  <a:srgbClr val="43deab"/>
                </a:solidFill>
                <a:latin typeface="Century Gothic"/>
                <a:ea typeface="DejaVu Sans"/>
              </a:rPr>
              <a:t>01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654120" y="6356520"/>
            <a:ext cx="2925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367DEECE-52DB-45CD-BE9F-4A573A423C27}" type="datetime">
              <a:rPr b="0" lang="en-US" sz="900" spc="-1" strike="noStrike">
                <a:solidFill>
                  <a:srgbClr val="ffffff"/>
                </a:solidFill>
                <a:latin typeface="Century Gothic"/>
                <a:ea typeface="DejaVu Sans"/>
              </a:rPr>
              <a:t>12/6/19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4038480" y="6356520"/>
            <a:ext cx="7009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everis © 2018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6" name="CustomShape 6"/>
          <p:cNvSpPr/>
          <p:nvPr/>
        </p:nvSpPr>
        <p:spPr>
          <a:xfrm>
            <a:off x="11265120" y="6356520"/>
            <a:ext cx="647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BAF0AB3-FAA8-4671-B9DF-FBF6F8C59181}" type="slidenum">
              <a:rPr b="0" lang="en-US" sz="1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54120" y="70200"/>
            <a:ext cx="101268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Arquitetura Cartões – As Is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654120" y="6356520"/>
            <a:ext cx="2925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1C98FE93-C2D6-4F44-9F2A-AB4DD556ED39}" type="datetime"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12/6/19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4038480" y="6356520"/>
            <a:ext cx="7009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everis © 2018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11265120" y="6356520"/>
            <a:ext cx="647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BAAA89-9712-4236-A7DD-643914390112}" type="slidenum">
              <a:rPr b="0" lang="en-US" sz="1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51" name="Imagem 6" descr=""/>
          <p:cNvPicPr/>
          <p:nvPr/>
        </p:nvPicPr>
        <p:blipFill>
          <a:blip r:embed="rId1"/>
          <a:stretch/>
        </p:blipFill>
        <p:spPr>
          <a:xfrm>
            <a:off x="2376720" y="663120"/>
            <a:ext cx="7681320" cy="55170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54120" y="70200"/>
            <a:ext cx="101268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Arquitetura Cartões – To Be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54120" y="6356520"/>
            <a:ext cx="2925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508135F0-AEF8-4DA8-8AA4-C709B97D464C}" type="datetime"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12/6/19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4038480" y="6356520"/>
            <a:ext cx="7009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everis © 2018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11265120" y="6356520"/>
            <a:ext cx="647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59C4524-8696-42A8-B2A8-4D99A0D75B37}" type="slidenum">
              <a:rPr b="0" lang="en-US" sz="1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2194560" y="1097280"/>
            <a:ext cx="7256880" cy="45993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54120" y="70200"/>
            <a:ext cx="101268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Arquitetura Cartões – To Be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54120" y="6356520"/>
            <a:ext cx="2925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44D53D85-2EAC-4782-83E8-DCF085CFE0C1}" type="datetime"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12/6/19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038480" y="6356520"/>
            <a:ext cx="7009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everis © 2018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11265120" y="6356520"/>
            <a:ext cx="647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ABC3369-A516-4039-89E3-18F6AA24D063}" type="slidenum">
              <a:rPr b="0" lang="en-US" sz="1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914400" y="1188720"/>
            <a:ext cx="9235440" cy="5192280"/>
          </a:xfrm>
          <a:prstGeom prst="rect">
            <a:avLst/>
          </a:prstGeom>
          <a:ln>
            <a:noFill/>
          </a:ln>
        </p:spPr>
      </p:pic>
      <p:sp>
        <p:nvSpPr>
          <p:cNvPr id="362" name="TextShape 5"/>
          <p:cNvSpPr txBox="1"/>
          <p:nvPr/>
        </p:nvSpPr>
        <p:spPr>
          <a:xfrm>
            <a:off x="731520" y="750960"/>
            <a:ext cx="347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Apache nifi para carga no kafka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654120" y="70200"/>
            <a:ext cx="101268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Arquitetura Cartões – To Be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654120" y="6356520"/>
            <a:ext cx="2925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D30425D4-25A9-4125-A095-F54EB37012EA}" type="datetime"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12/6/19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038480" y="6356520"/>
            <a:ext cx="7009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505050"/>
                </a:solidFill>
                <a:latin typeface="Century Gothic"/>
                <a:ea typeface="DejaVu Sans"/>
              </a:rPr>
              <a:t>everis © 2018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11265120" y="6356520"/>
            <a:ext cx="647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84D89E1-17A8-457D-A1E1-28370C4B2D9D}" type="slidenum">
              <a:rPr b="0" lang="en-US" sz="1200" spc="-1" strike="noStrike">
                <a:solidFill>
                  <a:srgbClr val="505050"/>
                </a:solidFill>
                <a:latin typeface="Century Gothic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67" name="TextShape 5"/>
          <p:cNvSpPr txBox="1"/>
          <p:nvPr/>
        </p:nvSpPr>
        <p:spPr>
          <a:xfrm>
            <a:off x="731520" y="750960"/>
            <a:ext cx="4846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KCQL/KSQL com connector Cassandra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TextShape 6"/>
          <p:cNvSpPr txBox="1"/>
          <p:nvPr/>
        </p:nvSpPr>
        <p:spPr>
          <a:xfrm>
            <a:off x="872280" y="1246320"/>
            <a:ext cx="8454600" cy="442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Arial"/>
              </a:rPr>
              <a:t>name=cassandra-sink-orders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connector.class=com.datamountaineer.streamreactor.connect.cassandra.sink.CassandraSinkConnector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tasks.max=1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topics=orders-topic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connect.cassandra.export.route.query=INSERT INTO orders SELECT * FROM orders-topic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connect.cassandra.contact.points=localhost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connect.cassandra.port=9042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connect.cassandra.key.space=demo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connect.cassandra.username=cassandra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connect.cassandra.password=cassandra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50"/>
      </a:dk2>
      <a:lt2>
        <a:srgbClr val="ffffff"/>
      </a:lt2>
      <a:accent1>
        <a:srgbClr val="59a189"/>
      </a:accent1>
      <a:accent2>
        <a:srgbClr val="58b6c0"/>
      </a:accent2>
      <a:accent3>
        <a:srgbClr val="75bda7"/>
      </a:accent3>
      <a:accent4>
        <a:srgbClr val="7a8c8e"/>
      </a:accent4>
      <a:accent5>
        <a:srgbClr val="969696"/>
      </a:accent5>
      <a:accent6>
        <a:srgbClr val="9aae0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50"/>
      </a:dk2>
      <a:lt2>
        <a:srgbClr val="ffffff"/>
      </a:lt2>
      <a:accent1>
        <a:srgbClr val="59a189"/>
      </a:accent1>
      <a:accent2>
        <a:srgbClr val="58b6c0"/>
      </a:accent2>
      <a:accent3>
        <a:srgbClr val="75bda7"/>
      </a:accent3>
      <a:accent4>
        <a:srgbClr val="7a8c8e"/>
      </a:accent4>
      <a:accent5>
        <a:srgbClr val="969696"/>
      </a:accent5>
      <a:accent6>
        <a:srgbClr val="9aae0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50"/>
      </a:dk2>
      <a:lt2>
        <a:srgbClr val="ffffff"/>
      </a:lt2>
      <a:accent1>
        <a:srgbClr val="59a189"/>
      </a:accent1>
      <a:accent2>
        <a:srgbClr val="58b6c0"/>
      </a:accent2>
      <a:accent3>
        <a:srgbClr val="75bda7"/>
      </a:accent3>
      <a:accent4>
        <a:srgbClr val="7a8c8e"/>
      </a:accent4>
      <a:accent5>
        <a:srgbClr val="969696"/>
      </a:accent5>
      <a:accent6>
        <a:srgbClr val="9aae0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50"/>
      </a:dk2>
      <a:lt2>
        <a:srgbClr val="ffffff"/>
      </a:lt2>
      <a:accent1>
        <a:srgbClr val="59a189"/>
      </a:accent1>
      <a:accent2>
        <a:srgbClr val="58b6c0"/>
      </a:accent2>
      <a:accent3>
        <a:srgbClr val="75bda7"/>
      </a:accent3>
      <a:accent4>
        <a:srgbClr val="7a8c8e"/>
      </a:accent4>
      <a:accent5>
        <a:srgbClr val="969696"/>
      </a:accent5>
      <a:accent6>
        <a:srgbClr val="9aae0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50"/>
      </a:dk2>
      <a:lt2>
        <a:srgbClr val="ffffff"/>
      </a:lt2>
      <a:accent1>
        <a:srgbClr val="59a189"/>
      </a:accent1>
      <a:accent2>
        <a:srgbClr val="58b6c0"/>
      </a:accent2>
      <a:accent3>
        <a:srgbClr val="75bda7"/>
      </a:accent3>
      <a:accent4>
        <a:srgbClr val="7a8c8e"/>
      </a:accent4>
      <a:accent5>
        <a:srgbClr val="969696"/>
      </a:accent5>
      <a:accent6>
        <a:srgbClr val="9aae0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50"/>
      </a:dk2>
      <a:lt2>
        <a:srgbClr val="ffffff"/>
      </a:lt2>
      <a:accent1>
        <a:srgbClr val="59a189"/>
      </a:accent1>
      <a:accent2>
        <a:srgbClr val="58b6c0"/>
      </a:accent2>
      <a:accent3>
        <a:srgbClr val="75bda7"/>
      </a:accent3>
      <a:accent4>
        <a:srgbClr val="7a8c8e"/>
      </a:accent4>
      <a:accent5>
        <a:srgbClr val="969696"/>
      </a:accent5>
      <a:accent6>
        <a:srgbClr val="9aae0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50"/>
      </a:dk2>
      <a:lt2>
        <a:srgbClr val="ffffff"/>
      </a:lt2>
      <a:accent1>
        <a:srgbClr val="59a189"/>
      </a:accent1>
      <a:accent2>
        <a:srgbClr val="58b6c0"/>
      </a:accent2>
      <a:accent3>
        <a:srgbClr val="75bda7"/>
      </a:accent3>
      <a:accent4>
        <a:srgbClr val="7a8c8e"/>
      </a:accent4>
      <a:accent5>
        <a:srgbClr val="969696"/>
      </a:accent5>
      <a:accent6>
        <a:srgbClr val="9aae0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50"/>
      </a:dk2>
      <a:lt2>
        <a:srgbClr val="ffffff"/>
      </a:lt2>
      <a:accent1>
        <a:srgbClr val="59a189"/>
      </a:accent1>
      <a:accent2>
        <a:srgbClr val="58b6c0"/>
      </a:accent2>
      <a:accent3>
        <a:srgbClr val="75bda7"/>
      </a:accent3>
      <a:accent4>
        <a:srgbClr val="7a8c8e"/>
      </a:accent4>
      <a:accent5>
        <a:srgbClr val="969696"/>
      </a:accent5>
      <a:accent6>
        <a:srgbClr val="9aae0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A76CFEFFB2A144AA6B403757822D5E" ma:contentTypeVersion="10" ma:contentTypeDescription="Crear nuevo documento." ma:contentTypeScope="" ma:versionID="56bcd208699a8ca719558def42377776">
  <xsd:schema xmlns:xsd="http://www.w3.org/2001/XMLSchema" xmlns:xs="http://www.w3.org/2001/XMLSchema" xmlns:p="http://schemas.microsoft.com/office/2006/metadata/properties" xmlns:ns2="ceba7521-64ff-429a-8a49-7d7f38efbbc7" xmlns:ns3="75e3a37e-456f-4425-ab92-7f90a73471ab" targetNamespace="http://schemas.microsoft.com/office/2006/metadata/properties" ma:root="true" ma:fieldsID="65a9de852706fb147c811cbba4185f9d" ns2:_="" ns3:_="">
    <xsd:import namespace="ceba7521-64ff-429a-8a49-7d7f38efbbc7"/>
    <xsd:import namespace="75e3a37e-456f-4425-ab92-7f90a73471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a7521-64ff-429a-8a49-7d7f38efbb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e3a37e-456f-4425-ab92-7f90a73471a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1802F-A31F-4D5B-B842-10CDDD64C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C0E46F-FB25-4B63-B6FD-3DC6041D0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a7521-64ff-429a-8a49-7d7f38efbbc7"/>
    <ds:schemaRef ds:uri="75e3a37e-456f-4425-ab92-7f90a73471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295604-76BB-4C1D-A745-BB17C520834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5e3a37e-456f-4425-ab92-7f90a73471ab"/>
    <ds:schemaRef ds:uri="http://purl.org/dc/terms/"/>
    <ds:schemaRef ds:uri="http://schemas.openxmlformats.org/package/2006/metadata/core-properties"/>
    <ds:schemaRef ds:uri="ceba7521-64ff-429a-8a49-7d7f38efbbc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everis DS&amp;T Presentation Template-v1.2</Template>
  <TotalTime>243</TotalTime>
  <Application>LibreOffice/6.1.5.2$Linux_X86_64 LibreOffice_project/10$Build-2</Application>
  <Words>192</Words>
  <Paragraphs>54</Paragraphs>
  <Company>Everis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2019-10-24T14:21:23Z</dcterms:created>
  <dc:creator>Flavio Fernandes Neves</dc:creator>
  <dc:description/>
  <dc:language>en-US</dc:language>
  <cp:lastModifiedBy/>
  <dcterms:modified xsi:type="dcterms:W3CDTF">2019-12-06T11:16:30Z</dcterms:modified>
  <cp:revision>41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Everis</vt:lpwstr>
  </property>
  <property fmtid="{D5CDD505-2E9C-101B-9397-08002B2CF9AE}" pid="4" name="ContentTypeId">
    <vt:lpwstr>0x01010029A76CFEFFB2A144AA6B403757822D5E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11</vt:i4>
  </property>
</Properties>
</file>