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03" r:id="rId4"/>
  </p:sldMasterIdLst>
  <p:notesMasterIdLst>
    <p:notesMasterId r:id="rId16"/>
  </p:notesMasterIdLst>
  <p:sldIdLst>
    <p:sldId id="256" r:id="rId5"/>
    <p:sldId id="257" r:id="rId6"/>
    <p:sldId id="290" r:id="rId7"/>
    <p:sldId id="289" r:id="rId8"/>
    <p:sldId id="288" r:id="rId9"/>
    <p:sldId id="292" r:id="rId10"/>
    <p:sldId id="293" r:id="rId11"/>
    <p:sldId id="291" r:id="rId12"/>
    <p:sldId id="294" r:id="rId13"/>
    <p:sldId id="258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74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000" y="-96"/>
      </p:cViewPr>
      <p:guideLst>
        <p:guide orient="horz" pos="2174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83EB5-CB9F-AD47-9B92-C78F0B93E28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55BD4-788B-ED4E-A4F0-FED83489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190" y="-34322"/>
            <a:ext cx="10323818" cy="68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9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6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3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4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3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4" r:id="rId1"/>
    <p:sldLayoutId id="2147493505" r:id="rId2"/>
    <p:sldLayoutId id="2147493506" r:id="rId3"/>
    <p:sldLayoutId id="2147493507" r:id="rId4"/>
    <p:sldLayoutId id="2147493508" r:id="rId5"/>
    <p:sldLayoutId id="2147493509" r:id="rId6"/>
    <p:sldLayoutId id="2147493510" r:id="rId7"/>
    <p:sldLayoutId id="2147493511" r:id="rId8"/>
    <p:sldLayoutId id="2147493512" r:id="rId9"/>
    <p:sldLayoutId id="2147493513" r:id="rId10"/>
    <p:sldLayoutId id="214749351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2299"/>
            <a:ext cx="7772400" cy="2877525"/>
          </a:xfrm>
        </p:spPr>
        <p:txBody>
          <a:bodyPr>
            <a:noAutofit/>
          </a:bodyPr>
          <a:lstStyle/>
          <a:p>
            <a:r>
              <a:rPr lang="en-US" sz="7200" b="1" dirty="0" err="1" smtClean="0"/>
              <a:t>btcTrackr</a:t>
            </a:r>
            <a:r>
              <a:rPr lang="en-US" sz="7200" b="1" dirty="0" smtClean="0"/>
              <a:t> </a:t>
            </a:r>
            <a:r>
              <a:rPr lang="en-US" sz="7200" b="1" dirty="0"/>
              <a:t>: 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Finding </a:t>
            </a:r>
            <a:r>
              <a:rPr lang="en-US" sz="5400" b="1" dirty="0"/>
              <a:t>and Displaying Clusters in </a:t>
            </a:r>
            <a:r>
              <a:rPr lang="en-US" sz="5400" b="1" dirty="0" err="1"/>
              <a:t>Bitcoin</a:t>
            </a:r>
            <a:r>
              <a:rPr lang="en-US" sz="5400" b="1" dirty="0"/>
              <a:t> </a:t>
            </a:r>
            <a:br>
              <a:rPr lang="en-US" sz="5400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69" y="4062042"/>
            <a:ext cx="9007231" cy="1752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</a:rPr>
              <a:t>Aaron Doll, </a:t>
            </a:r>
            <a:r>
              <a:rPr lang="en-US" sz="3600" b="1" dirty="0" smtClean="0">
                <a:solidFill>
                  <a:srgbClr val="000000"/>
                </a:solidFill>
              </a:rPr>
              <a:t>S	 </a:t>
            </a:r>
            <a:r>
              <a:rPr lang="en-US" sz="3600" b="1" dirty="0" err="1">
                <a:solidFill>
                  <a:srgbClr val="000000"/>
                </a:solidFill>
              </a:rPr>
              <a:t>Chagani</a:t>
            </a:r>
            <a:r>
              <a:rPr lang="en-US" sz="3600" b="1" dirty="0">
                <a:solidFill>
                  <a:srgbClr val="000000"/>
                </a:solidFill>
              </a:rPr>
              <a:t>, </a:t>
            </a:r>
            <a:endParaRPr lang="en-US" sz="3600" b="1" dirty="0" smtClean="0">
              <a:solidFill>
                <a:srgbClr val="000000"/>
              </a:solidFill>
            </a:endParaRPr>
          </a:p>
          <a:p>
            <a:r>
              <a:rPr lang="en-US" sz="3600" b="1" dirty="0" smtClean="0">
                <a:solidFill>
                  <a:srgbClr val="000000"/>
                </a:solidFill>
              </a:rPr>
              <a:t>Michael </a:t>
            </a:r>
            <a:r>
              <a:rPr lang="en-US" sz="3600" b="1" dirty="0" err="1">
                <a:solidFill>
                  <a:srgbClr val="000000"/>
                </a:solidFill>
              </a:rPr>
              <a:t>Kranch</a:t>
            </a:r>
            <a:r>
              <a:rPr lang="en-US" sz="3600" b="1" dirty="0">
                <a:solidFill>
                  <a:srgbClr val="000000"/>
                </a:solidFill>
              </a:rPr>
              <a:t>, and </a:t>
            </a:r>
            <a:r>
              <a:rPr lang="en-US" sz="3600" b="1" dirty="0" err="1">
                <a:solidFill>
                  <a:srgbClr val="000000"/>
                </a:solidFill>
              </a:rPr>
              <a:t>Vaidhyanath</a:t>
            </a:r>
            <a:r>
              <a:rPr lang="en-US" sz="3600" b="1" dirty="0">
                <a:solidFill>
                  <a:srgbClr val="000000"/>
                </a:solidFill>
              </a:rPr>
              <a:t> </a:t>
            </a:r>
            <a:r>
              <a:rPr lang="en-US" sz="3600" b="1" dirty="0" err="1">
                <a:solidFill>
                  <a:srgbClr val="000000"/>
                </a:solidFill>
              </a:rPr>
              <a:t>Murti</a:t>
            </a:r>
            <a:r>
              <a:rPr lang="en-US" sz="3600" b="1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9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BitIodine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SHAHEED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2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03365" y="274638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AARON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3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146"/>
            <a:ext cx="8229600" cy="522739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Motivation (Fistful of </a:t>
            </a:r>
            <a:r>
              <a:rPr lang="en-US" dirty="0" err="1" smtClean="0"/>
              <a:t>Bitcoins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btcTrackr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Parser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Database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Website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Demonstration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Evaluation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Future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Michael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Fistful of </a:t>
            </a:r>
            <a:r>
              <a:rPr lang="en-US" dirty="0" err="1" smtClean="0"/>
              <a:t>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525963"/>
          </a:xfrm>
        </p:spPr>
        <p:txBody>
          <a:bodyPr/>
          <a:lstStyle/>
          <a:p>
            <a:r>
              <a:rPr lang="en-US" dirty="0" smtClean="0"/>
              <a:t>Improve upon Existing Address Clustering</a:t>
            </a:r>
          </a:p>
          <a:p>
            <a:pPr lvl="1"/>
            <a:r>
              <a:rPr lang="en-US" dirty="0" smtClean="0"/>
              <a:t>Heuristic 1 – All inputs</a:t>
            </a:r>
          </a:p>
          <a:p>
            <a:pPr lvl="1"/>
            <a:r>
              <a:rPr lang="en-US" dirty="0" smtClean="0"/>
              <a:t>Heuristic 2 – Change Addresses</a:t>
            </a:r>
          </a:p>
          <a:p>
            <a:r>
              <a:rPr lang="en-US" dirty="0" smtClean="0"/>
              <a:t>Current Implementation</a:t>
            </a:r>
          </a:p>
          <a:p>
            <a:pPr lvl="1"/>
            <a:r>
              <a:rPr lang="en-US" dirty="0" smtClean="0"/>
              <a:t>Need significant by hand cleaning</a:t>
            </a:r>
          </a:p>
          <a:p>
            <a:pPr lvl="1"/>
            <a:r>
              <a:rPr lang="en-US" dirty="0" smtClean="0"/>
              <a:t>Not in real-time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MICHAEL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transactio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88" y="4628927"/>
            <a:ext cx="4747846" cy="22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3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Issues </a:t>
            </a:r>
            <a:r>
              <a:rPr lang="en-US" dirty="0" err="1" smtClean="0"/>
              <a:t>Znort</a:t>
            </a:r>
            <a:r>
              <a:rPr lang="en-US" dirty="0" smtClean="0"/>
              <a:t> Parser</a:t>
            </a:r>
          </a:p>
          <a:p>
            <a:pPr lvl="1"/>
            <a:r>
              <a:rPr lang="en-US" dirty="0" smtClean="0"/>
              <a:t>Resource Requirement</a:t>
            </a:r>
          </a:p>
          <a:p>
            <a:pPr lvl="1"/>
            <a:r>
              <a:rPr lang="en-US" dirty="0" smtClean="0"/>
              <a:t>Time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System Goals</a:t>
            </a:r>
            <a:endParaRPr lang="en-US" dirty="0"/>
          </a:p>
          <a:p>
            <a:pPr lvl="1"/>
            <a:r>
              <a:rPr lang="en-US" dirty="0" smtClean="0"/>
              <a:t>Real-time implementation</a:t>
            </a:r>
          </a:p>
          <a:p>
            <a:pPr lvl="1"/>
            <a:r>
              <a:rPr lang="en-US" dirty="0" smtClean="0"/>
              <a:t>Responsive user </a:t>
            </a:r>
            <a:r>
              <a:rPr lang="en-US" dirty="0"/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Setup for additional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3472" y="231700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MICHAEL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4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btcTrackr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525963"/>
          </a:xfrm>
        </p:spPr>
        <p:txBody>
          <a:bodyPr/>
          <a:lstStyle/>
          <a:p>
            <a:r>
              <a:rPr lang="en-US" dirty="0" smtClean="0"/>
              <a:t>Parser</a:t>
            </a:r>
          </a:p>
          <a:p>
            <a:pPr lvl="1"/>
            <a:r>
              <a:rPr lang="en-US" dirty="0" err="1" smtClean="0"/>
              <a:t>Libbitcoin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Aaron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btcTrackr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525963"/>
          </a:xfrm>
        </p:spPr>
        <p:txBody>
          <a:bodyPr/>
          <a:lstStyle/>
          <a:p>
            <a:r>
              <a:rPr lang="en-US" dirty="0" smtClean="0"/>
              <a:t>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SHAHEED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9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btcTrackr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525963"/>
          </a:xfrm>
        </p:spPr>
        <p:txBody>
          <a:bodyPr/>
          <a:lstStyle/>
          <a:p>
            <a:r>
              <a:rPr lang="en-US" dirty="0" smtClean="0"/>
              <a:t>Website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VAIDHY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2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btcTrackr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525963"/>
          </a:xfrm>
        </p:spPr>
        <p:txBody>
          <a:bodyPr/>
          <a:lstStyle/>
          <a:p>
            <a:r>
              <a:rPr lang="en-US" dirty="0" smtClean="0"/>
              <a:t>Parser</a:t>
            </a:r>
          </a:p>
          <a:p>
            <a:pPr lvl="1"/>
            <a:r>
              <a:rPr lang="en-US" dirty="0" err="1" smtClean="0"/>
              <a:t>Libbitcoin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AARON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2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185" y="1992915"/>
            <a:ext cx="7772400" cy="2877525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DEMO</a:t>
            </a:r>
            <a:endParaRPr lang="en-US" sz="19900" b="1" dirty="0"/>
          </a:p>
        </p:txBody>
      </p:sp>
    </p:spTree>
    <p:extLst>
      <p:ext uri="{BB962C8B-B14F-4D97-AF65-F5344CB8AC3E}">
        <p14:creationId xmlns:p14="http://schemas.microsoft.com/office/powerpoint/2010/main" val="82878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Words>95</Words>
  <Application>Microsoft Macintosh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btcTrackr :  Finding and Displaying Clusters in Bitcoin  </vt:lpstr>
      <vt:lpstr>Overview</vt:lpstr>
      <vt:lpstr>Fistful of Bitcoins</vt:lpstr>
      <vt:lpstr>Motivation</vt:lpstr>
      <vt:lpstr>btcTrackr</vt:lpstr>
      <vt:lpstr>btcTrackr</vt:lpstr>
      <vt:lpstr>btcTrackr</vt:lpstr>
      <vt:lpstr>btcTrackr</vt:lpstr>
      <vt:lpstr>DEMO</vt:lpstr>
      <vt:lpstr>Evaluation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MICHAEL KRANCH</cp:lastModifiedBy>
  <cp:revision>68</cp:revision>
  <dcterms:created xsi:type="dcterms:W3CDTF">2010-04-12T23:12:02Z</dcterms:created>
  <dcterms:modified xsi:type="dcterms:W3CDTF">2014-05-14T03:29:20Z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