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4"/>
    <a:srgbClr val="000000"/>
    <a:srgbClr val="E6ECFF"/>
    <a:srgbClr val="E6F5FF"/>
    <a:srgbClr val="E6F1FF"/>
    <a:srgbClr val="008635"/>
    <a:srgbClr val="012235"/>
    <a:srgbClr val="0090CD"/>
    <a:srgbClr val="00A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5D41E-2590-DEAD-976B-5FC87964D779}" v="17" dt="2021-06-15T16:44:05.314"/>
    <p1510:client id="{09E81502-04D9-501E-0DCC-E36CD06B88C2}" v="575" dt="2021-06-14T15:37:24.481"/>
    <p1510:client id="{1319B0FE-907A-50C5-C47C-5B3F93E8ED3B}" v="2194" dt="2021-06-15T13:50:31.761"/>
    <p1510:client id="{1AC2E2F1-4678-9332-B296-1C8D67C9EC2B}" v="346" dt="2021-06-14T11:08:33.967"/>
    <p1510:client id="{3139019B-20F2-14E9-7CDB-294F84F70129}" v="315" dt="2021-06-12T16:42:35.330"/>
    <p1510:client id="{31E64D13-4847-4961-AF5D-AD032F3F6FB0}" v="2858" dt="2021-06-11T16:11:07.163"/>
    <p1510:client id="{32CB1CA8-5FD6-261E-E7F5-3089266FF3E8}" v="15" dt="2021-06-14T00:09:14.968"/>
    <p1510:client id="{34A347E9-B263-E775-00D8-F5955166AE93}" v="957" dt="2021-06-13T21:00:15.490"/>
    <p1510:client id="{37E0EAAC-EED7-791E-5F67-1D130F0ADCBB}" v="977" dt="2021-06-14T13:43:23.593"/>
    <p1510:client id="{395426B5-AAC0-618A-CDD5-6583906193B4}" v="654" dt="2021-06-12T12:51:48.918"/>
    <p1510:client id="{4C5A15FA-BB57-A327-5B48-AA8B37B22A78}" v="465" dt="2021-06-10T14:00:09.042"/>
    <p1510:client id="{4D76213A-4689-009D-DFA5-91B0D9CDAF9D}" v="346" dt="2021-06-14T00:03:35.283"/>
    <p1510:client id="{4DDA0BFD-9320-7B7A-1540-B196C1D24E37}" v="2072" dt="2021-06-13T23:40:34.171"/>
    <p1510:client id="{4F2DA1B4-A9EC-E88F-2A44-B939B4D3E4D9}" v="822" dt="2021-06-14T10:46:49.404"/>
    <p1510:client id="{58DC8DC4-A687-FF1B-FE9E-CE2A794A5476}" v="837" dt="2021-06-14T15:38:56.603"/>
    <p1510:client id="{5A1E03C4-2A22-710C-C62D-6198CB936B0B}" v="71" dt="2021-06-10T15:25:04.926"/>
    <p1510:client id="{6050F91D-F520-CD8F-7B96-5244B915C4E2}" v="25" dt="2021-06-14T12:14:49.115"/>
    <p1510:client id="{61D54D70-4F09-686D-889D-B552BBBBF6F8}" v="737" dt="2021-06-15T15:25:53.021"/>
    <p1510:client id="{6DA14C28-38C9-639F-6482-0D6B0BE67CBA}" v="239" dt="2021-06-13T13:48:58.567"/>
    <p1510:client id="{753A8BF6-EA60-7D23-3DA0-BD0C96A55FF6}" v="60" dt="2021-06-13T12:34:15.134"/>
    <p1510:client id="{79272471-E08F-5422-D3DF-4568E69A65BB}" v="1710" dt="2021-06-13T20:26:34.840"/>
    <p1510:client id="{97232DCD-7C0F-7C08-4F93-AF931A280816}" v="1" dt="2021-06-13T23:43:27.853"/>
    <p1510:client id="{B05ECA30-E9FB-71E8-9ADD-54BC22808126}" v="40" dt="2021-06-12T16:02:01.386"/>
    <p1510:client id="{C803963C-670D-D26A-2DC3-1230E504C094}" v="46" dt="2021-06-15T11:56:59.674"/>
    <p1510:client id="{DAAABBB8-0110-56FD-8E2D-B4B5882613C2}" v="290" dt="2021-06-13T21:42:57.466"/>
    <p1510:client id="{DC7729C0-4112-1BDC-FB28-E92D556426D2}" v="107" dt="2021-06-13T11:53:37.115"/>
    <p1510:client id="{DF7D31CA-C895-F2CF-8E7C-B2EE64346ADA}" v="27" dt="2021-06-14T11:28:5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30745 12882 0 0 0,'-5'0'3000'0'0,"-5"0"-1072"0"0,-7 0 984 0 0,6 0 1133 0 0,8 0-2697 0 0,9 0-480 0 0,7 0-124 0 0,9 0-424 0 0,2 0-40 0 0,3 0-36 0 0,0 0-32 0 0,3 0-44 0 0,-2 0-40 0 0,4 0 4 0 0,1 0 80 0 0,4 0 92 0 0,4 0 72 0 0,5-4 44 0 0,4-2 40 0 0,1 2-8 0 0,1 0-44 0 0,7 1-40 0 0,5 1-20 0 0,2 1-20 0 0,1 1 0 0 0,5-4-16 0 0,3-1-28 0 0,2 0-56 0 0,1 1-44 0 0,2 2-20 0 0,-1 0-12 0 0,5 1-12 0 0,2 1-11 0 0,0 0-17 0 0,-2 0-16 0 0,3 0-28 0 0,0 0-20 0 0,-1 1-24 0 0,3-1-12 0 0,-2 0-16 0 0,1 0-12 0 0,1 0-8 0 0,-1 0-16 0 0,0 0-96 0 0,-4 0-241 0 0,-1 0-351 0 0,-7 0-460 0 0,-6-4-560 0 0,-7-2-556 0 0,-9 2-476 0 0,-11 0-281 0 0,-6 1 81 0 0,-10 5 328 0 0,-15 2-1160 0 0,-8 0 3376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25876 12786 0 0 0,'0'3'1220'0'0,"5"3"1148"0"0,5-1 1484 0 0,1 3-3392 0 0,5 0 228 0 0,2-1-156 0 0,-1 1-216 0 0,1 1 396 0 0,-3 1-276 0 0,1 1 77 0 0,1 0 27 0 0,5 0 4 0 0,1 2-4 0 0,1 1-20 0 0,1 4-72 0 0,2 2-60 0 0,5 2-56 0 0,-1 0-16 0 0,8 5 12 0 0,-2 2 32 0 0,3 3 28 0 0,3 4 16 0 0,4 1 16 0 0,3 1 0 0 0,1 2-24 0 0,6 2-48 0 0,2 6-44 0 0,5 2-56 0 0,0 1-60 0 0,3-1-56 0 0,-1 3-48 0 0,2 1-32 0 0,2-2-20 0 0,-1-1-20 0 0,-4 2-60 0 0,-4 0-172 0 0,-1-2-316 0 0,-10 0-492 0 0,-8-3-580 0 0,-4-4-608 0 0,-7-2-529 0 0,-8-5-135 0 0,-7 0 148 0 0,-2-8 404 0 0,-5-3 532 0 0,-1-7 1092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21392 4347 0 0 0,'7'0'3756'0'0,"10"0"604"0"0,7 0-2012 0 0,8 0-1543 0 0,5 0-89 0 0,4 0-100 0 0,1 0-348 0 0,-7-7-8 0 0,-2-2-16 0 0,2 0-12 0 0,-1 1 208 0 0,3 3-24 0 0,1-5-40 0 0,1-2-40 0 0,2 2-196 0 0,0 3 96 0 0,0 2-52 0 0,0 2-120 0 0,1-5 28 0 0,-1-2-64 0 0,0 1 40 0 0,0 2-16 0 0,0 2 16 0 0,0 3 108 0 0,0 0 48 0 0,0 1-104 0 0,0 1 132 0 0,0-6-128 0 0,-1-3 92 0 0,1 0-132 0 0,0 2-8 0 0,0 2 28 0 0,0 1-36 0 0,0 3-32 0 0,0-1-20 0 0,0 2 8 0 0,0-6 12 0 0,-1-3-4 0 0,2 0-20 0 0,-1 2 0 0 0,-1 2-4 0 0,1 2-8 0 0,0 1 8 0 0,0 1-8 0 0,0 1 0 0 0,0 0-28 0 0,0 1-64 0 0,0-1 44 0 0,0 0-52 0 0,-1 0 92 0 0,1 2 16 0 0,0-2 32 0 0,1 0 4 0 0,-1 0-8 0 0,-1 0 4 0 0,1 0 88 0 0,0 0 108 0 0,0 0 32 0 0,0 0-108 0 0,0 0 36 0 0,-1 0 108 0 0,1 0 740 0 0,-14 0-2976 0 0,-18 0-3092 0 0,-18 0-1373 0 0,-14 0 3549 0 0,-10 0 596 0 0,-1 0 744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23163 3936 0 0 0,'-8'0'5132'0'0,"6"0"-752"0"0,9 0-2095 0 0,4 8-1369 0 0,8 1-44 0 0,6 0 1208 0 0,-1 6-1440 0 0,4-1-320 0 0,3-1 1240 0 0,-4 4-968 0 0,0-2 248 0 0,4 5-336 0 0,-6 6 1541 0 0,-11-2-901 0 0,-10 2-360 0 0,-12-2-580 0 0,-12-6 188 0 0,-1 1-332 0 0,-7-2 164 0 0,-3 2 40 0 0,-3-1 0 0 0,2 2-104 0 0,1 0-92 0 0,-2-5 348 0 0,6 3-228 0 0,0-2-116 0 0,-2-4-4 0 0,9-3-7485 0 0,10-12-131 0 0,6-3-3961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26729 7343 0 0 0,'0'6'5096'0'0,"0"11"-3232"0"0,0 10 168 0 0,0 7-520 0 0,0 4-559 0 0,0 3-65 0 0,-7-4-576 0 0,-2-2 344 0 0,0 0 52 0 0,3 2 52 0 0,0 1 12 0 0,-5-5-392 0 0,1-1 316 0 0,0 0-116 0 0,3 3-120 0 0,-4-5-268 0 0,-2 1 124 0 0,3 1-72 0 0,3 2-4 0 0,-5 3 52 0 0,0 3 104 0 0,1 1 92 0 0,5 1 376 0 0,2 1-280 0 0,1 1-80 0 0,-5-8-287 0 0,-2-3-37 0 0,0 1 96 0 0,5 0-56 0 0,0 3-40 0 0,2 3 0 0 0,2 1-20 0 0,1 0-20 0 0,0 2 100 0 0,0 1-40 0 0,0-2 20 0 0,1 0-28 0 0,-1 2-36 0 0,0-1 12 0 0,-6-9-124 0 0,-4-1-4 0 0,1 1 48 0 0,2 0-52 0 0,10-2-12 0 0,3-3-16 0 0,1 2 16 0 0,-1 3 0 0 0,-1 4 68 0 0,-1 2-16 0 0,-3 1-4 0 0,1 1-16 0 0,-2 1-12 0 0,7 1-28 0 0,1-3 40 0 0,1 3 28 0 0,5-9-48 0 0,0-2-20 0 0,-3 1 88 0 0,6-5-36 0 0,-3-3-56 0 0,-1 5 20 0 0,2-5-28 0 0,0 0-4 0 0,-4 4 24 0 0,-3 5 20 0 0,-2 1-12 0 0,4-3-24 0 0,0-1-12 0 0,-2 1 0 0 0,-1 2 0 0 0,5-3-16 0 0,-8-17-13929 0 0,-10-9 7388 0 0,-12-7 2201 0 0,-2-2 3580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26154 9085 0 0 0,'7'0'10020'0'0,"3"8"-8255"0"0,5 2-1149 0 0,8-1 1100 0 0,8 6-756 0 0,4 0-80 0 0,3-4 4 0 0,-2 6-412 0 0,-4-2 8 0 0,2-2 0 0 0,1 2 448 0 0,2 1-160 0 0,1-3-216 0 0,-4 2-360 0 0,-3-1-44 0 0,1 0 84 0 0,1 1 20 0 0,5-1-116 0 0,-2-1 148 0 0,4-5-51 0 0,-6 4-149 0 0,-3 1 36 0 0,1-4 24 0 0,-4-8 1872 0 0,-15-6-1964 0 0,-9-9-20 0 0,-5-9-28 0 0,4 0 8 0 0,1-5-8 0 0,9 3 0 0 0,7 0 4 0 0,8-5-4 0 0,6 3 4 0 0,-2 0-4 0 0,-1 3 0 0 0,2 7-8 0 0,3-2-8 0 0,1-4-56 0 0,1 0 8 0 0,3-1-228 0 0,-14 4-7657 0 0,-18 9 1540 0 0,-18 10 417 0 0,-14 4 3764 0 0,-4 0 720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19656 7343 0 0 0,'7'0'3412'0'0,"9"0"-172"0"0,1 6-1552 0 0,7 5-660 0 0,4-2 1705 0 0,-2 5-2025 0 0,3 1-140 0 0,-5 4 108 0 0,0 1-288 0 0,-3 2 188 0 0,1-1-356 0 0,-3 1 456 0 0,3-2-284 0 0,-3 4-248 0 0,-5 3 216 0 0,-11-2-208 0 0,-6 3 32 0 0,-4 2 412 0 0,1 4-276 0 0,1 3-188 0 0,1 3 156 0 0,0 2-112 0 0,3 1-104 0 0,1-14 668 0 0,-7-13-736 0 0,-10-7 0 0 0,-7-8-16 0 0,-1-9 8 0 0,-3-3-4 0 0,-3-2 8 0 0,4-4-4 0 0,-2 0 0 0 0,-2 4 0 0 0,4-4 4 0 0,-1 2 0 0 0,0 1 8 0 0,3-3 4 0 0,-3 4-8 0 0,13 0-32 0 0,14 5 40 0 0,8 9-12 0 0,11 7 0 0 0,8-1 20 0 0,6 10 12 0 0,6-2-12 0 0,3 3-20 0 0,1 3-12 0 0,1-5 12 0 0,-8 2 0 0 0,-1-1 8 0 0,-9 2 0 0 0,1 0-8 0 0,-5-12-96 0 0,-1-7 96 0 0,-1-9-8 0 0,2-6-12 0 0,4-5 0 0 0,6-1 12 0 0,4 4-8 0 0,-5-1-4 0 0,0 0 8 0 0,3 4-84 0 0,1 5-392 0 0,-10 3-4060 0 0,-19 3 1183 0 0,-14 3-803 0 0,-15 0 2100 0 0,-2 8 224 0 0,-5 2 280 0 0,5 1 380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17268 7310 0 0 0,'-8'0'3196'0'0,"-8"0"908"0"0,-2 6-3128 0 0,-5 5 468 0 0,-5-2-500 0 0,1 5-447 0 0,-1 1-53 0 0,5 4 220 0 0,-2 1-436 0 0,4 2 236 0 0,-1-1-152 0 0,2 1 24 0 0,-1-2 40 0 0,2 4-288 0 0,-3-5 120 0 0,3 5-152 0 0,5 2 88 0 0,-3 0-108 0 0,2 1-16 0 0,3 2 56 0 0,5 6-16 0 0,-5-3-36 0 0,0-3 24 0 0,3 4 28 0 0,1 2-48 0 0,4 3 4 0 0,8-6-24 0 0,-2-7 1964 0 0,-2-16-1604 0 0,-9-9 32 0 0,-9-5 96 0 0,-2-8-212 0 0,-2-3 60 0 0,-8 2 592 0 0,3-4-536 0 0,-1 1-52 0 0,4-3-164 0 0,0 1 168 0 0,3-4-160 0 0,-2 3 889 0 0,-2 5-14279 0 0,1 3 4150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16696 7891 0 0 0,'6'0'1624'0'0,"10"0"4220"0"0,3-7-5204 0 0,3-2-24 0 0,7 0 320 0 0,4-7-304 0 0,4 1-32 0 0,3 3-43 0 0,1-5-305 0 0,1 2 216 0 0,0 2-40 0 0,-1-3 0 0 0,2 1 16 0 0,-3 3 132 0 0,1-3-340 0 0,2 0-92 0 0,-3 4-108 0 0,1 2-148 0 0,-7-5-108 0 0,-16 3-4781 0 0,-12 7-815 0 0,-13 7 2816 0 0,-5 2 2688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16624 9426 0 0 0,'0'8'11813'0'0,"0"8"-10365"0"0,7 4-1208 0 0,3 3 208 0 0,0 6 92 0 0,-4 6-132 0 0,-1 4 44 0 0,-2 2 12 0 0,6-6-316 0 0,1-1 124 0 0,-2-1 76 0 0,0 5-128 0 0,-5-1-56 0 0,1 3 40 0 0,-2 1-80 0 0,-9-13 52 0 0,-10-12-52 0 0,-1-16-16 0 0,-6-7 92 0 0,-5-3 216 0 0,4-8-168 0 0,-3 2-152 0 0,-3 0 116 0 0,3-2 36 0 0,1 2-152 0 0,-3 2 168 0 0,4-3-168 0 0,-1 2 4 0 0,-3 3 752 0 0,6-3-680 0 0,4 7-17049 0 0,6 6 13053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16596 9836 0 0 0,'7'0'3096'0'0,"10"0"-1440"0"0,7 0 56 0 0,8 0 1520 0 0,-1-8-2048 0 0,0-1 501 0 0,3 0 395 0 0,-6-6-1744 0 0,1 1 464 0 0,0-5-280 0 0,5-1-208 0 0,2-1-124 0 0,2 0 52 0 0,1 5 420 0 0,2-2-48 0 0,0 1-140 0 0,-13 5-3912 0 0,-18 3-1765 0 0,-12 12 2301 0 0,-13 5 212 0 0,-9-1 448 0 0,-8 1 528 0 0,1-2 1132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30583 12969 0 0 0,'0'-3'1032'0'0,"4"-3"732"0"0,2 5-1388 0 0,-4-2 1100 0 0,-9 4 1368 0 0,-5 1-1312 0 0,-3 5-844 0 0,-2 1-448 0 0,-2-1 700 0 0,0 3-735 0 0,2-2 119 0 0,1 3-72 0 0,0-1-164 0 0,2 3 32 0 0,-1-2-72 0 0,-1 1 92 0 0,-4-1 128 0 0,2 2-96 0 0,0-3 16 0 0,3 2-4 0 0,-1-1-12 0 0,3 2-24 0 0,-3-3-12 0 0,4 2-24 0 0,-1 0-12 0 0,0 0-16 0 0,-1-2 4 0 0,-3 2-4 0 0,2 3 0 0 0,-1-1 12 0 0,-3 0 20 0 0,-2 2 120 0 0,-2 4-20 0 0,-2-4-128 0 0,3 0-20 0 0,1-2-16 0 0,5 0-12 0 0,0-2-8 0 0,-2 0-16 0 0,2 3-4 0 0,0-2-12 0 0,-2 1 0 0 0,-4 2 0 0 0,-1-1 4 0 0,3 0 0 0 0,1 1 0 0 0,-2 3 12 0 0,-2 1 12 0 0,0-2 20 0 0,3-1 28 0 0,0 2 112 0 0,0 0 24 0 0,-2 1-60 0 0,2 1-112 0 0,2-2-24 0 0,3-1 8 0 0,-1-4 4 0 0,3 0-20 0 0,-2 1 8 0 0,4 3 28 0 0,-3-3 12 0 0,2 1 96 0 0,-2-3-64 0 0,2 1 4 0 0,-3-3-4 0 0,4 2-8 0 0,-3 1 4 0 0,-3 4 76 0 0,-2 1-12 0 0,-4-2-84 0 0,2 1-12 0 0,1-4 4 0 0,4 0-8 0 0,-1-2 0 0 0,5 1-4 0 0,-2 1 16 0 0,-3 3-28 0 0,1 2-20 0 0,0-1-12 0 0,2-1 0 0 0,-1-3-4 0 0,1 0 8 0 0,0 2 20 0 0,-3 2-12 0 0,2 1-20 0 0,-1-2 4 0 0,1 1-48 0 0,-1-4-272 0 0,4-1-996 0 0,-2-1-1396 0 0,1 1 976 0 0,-1-3-85 0 0,2 2-39 0 0,-2 2-1760 0 0,-2 4 836 0 0,0-3 1884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20132 9459 0 0 0,'7'0'3260'0'0,"1"8"2056"0"0,1 8-2723 0 0,-2 10-1257 0 0,6 1-716 0 0,-1 1-16 0 0,-2 5 196 0 0,-1 4-208 0 0,-4 1-172 0 0,-3 3-12 0 0,-1 1-244 0 0,-1 2-56 0 0,8-1-36 0 0,1 1 28 0 0,-2-2 188 0 0,7-6-164 0 0,-7-11 1360 0 0,-12-8-1084 0 0,-11-6-84 0 0,-4-15 20 0 0,-5-5-116 0 0,-5-1 568 0 0,4-7-516 0 0,-4 0-8 0 0,-1 3 272 0 0,-3-2-55 0 0,-3-1-121 0 0,-2 4-136 0 0,5-4-140 0 0,3 2-68 0 0,-2 3-460 0 0,0 4-7357 0 0,3 2-6540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20168 9924 0 0 0,'7'0'4320'0'0,"10"0"2861"0"0,7 0-5833 0 0,8-7-344 0 0,5-3-388 0 0,4 1-84 0 0,-6-5-312 0 0,-1-1 104 0 0,0 1-108 0 0,-6-1-132 0 0,0 0-16 0 0,2 2 60 0 0,1-3-76 0 0,6 1 184 0 0,-14 2-8217 0 0,-15 12 3405 0 0,-18 6 1136 0 0,-7 2 3108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4T10:48:05.7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23216 4019 0 0 0,'7'0'368'0'0,"3"-6"464"0"0,5-4-672 0 0,9 1 740 0 0,-8 1 2300 0 0,-13 3-380 0 0,-7 9 2309 0 0,-11 4-4381 0 0,-1 9 1500 0 0,-6-1-1276 0 0,1 6-832 0 0,4 7 1040 0 0,-3-4-264 0 0,5 3-556 0 0,-5 3 128 0 0,2 5-8 0 0,4 2-72 0 0,4 3 341 0 0,4 0-717 0 0,10-5-28 0 0,12-11 4 0 0,2-15-8 0 0,5-10 4 0 0,7-3 40 0 0,3-5-40 0 0,-2-5 4 0 0,0-1-8 0 0,2 1 12 0 0,-5-4-4 0 0,-1 0-12 0 0,3 5-4 0 0,3 3 28 0 0,-4-4-4 0 0,-1 0-12 0 0,3 3-36 0 0,3 2 48 0 0,2 5-32 0 0,-5-8 76 0 0,-14 1-24 0 0,-17-1-32 0 0,-17 5-4 0 0,-10 1-12 0 0,-9 2 4 0 0,2-4 16 0 0,-1-4 4 0 0,1 2 56 0 0,-4 1 344 0 0,0 5-156 0 0,5-8-244 0 0,2 0-16 0 0,-1 1-16 0 0,5-3 12 0 0,0-3 8 0 0,12 4-172 0 0,8 12 188 0 0,-2 9 4 0 0,2 15-4 0 0,1 8-16 0 0,-6 0 0 0 0,0 0 4 0 0,-5-3-4 0 0,-1-3-4 0 0,5-9-40 0 0,11-9 40 0 0,4-15-4 0 0,10-3 4 0 0,3-9-4 0 0,6-8-220 0 0,6 0-252 0 0,-1-1 432 0 0,-5 10-128 0 0,-7 15 172 0 0,-13 9 12 0 0,-5 10-12 0 0,4 3-52 0 0,2-10 19 0 0,8-4 13 0 0,2-14 24 0 0,-1-10-12 0 0,-2-9-88 0 0,-3 6 76 0 0,-9 8 24 0 0,-5 14 0 0 0,0 13 12 0 0,-6 5-12 0 0,7-1-28 0 0,3-11 44 0 0,11-5-16 0 0,3-11 8 0 0,-6-4 0 0 0,2 1-44 0 0,8 3 48 0 0,0-6-4 0 0,7 2 929 0 0,6 3-933 0 0,4 2 8 0 0,-2 11 24 0 0,1 5-4 0 0,2 1 48 0 0,2-1-56 0 0,3-1-4 0 0,-4 5-4 0 0,-17 1 1404 0 0,-16-1-1268 0 0,-16-4-80 0 0,-11-2-36 0 0,-9-10 16 0 0,-6-2 16 0 0,-2-2-8 0 0,-1 1-28 0 0,3 3-28 0 0,4-7 0 0 0,5 0 4 0 0,-1 3 32 0 0,1 0 56 0 0,3 12 100 0 0,9 11-180 0 0,14 3 12 0 0,8 7-20 0 0,4 6-12 0 0,-5-3 0 0 0,-3 3 8 0 0,-3 2 24 0 0,3-10-52 0 0,6-11 24 0 0,5-13-4 0 0,7-14-8 0 0,7-3 16 0 0,2-8-4 0 0,-6-4-12 0 0,3 1 12 0 0,-2 0-24 0 0,-13 4-8 0 0,-12 8 40 0 0,-14 5-36 0 0,-4-1 12 0 0,-3 1-4 0 0,-4 4 12 0 0,-5 2 0 0 0,12 2-60 0 0,8 11 76 0 0,16 3-8 0 0,7-7 40 0 0,2-10-48 0 0,1-13-16 0 0,-5-8 12 0 0,2 6-8 0 0,-11 9 28 0 0,-3 13-8 0 0,-2 14 4 0 0,1 12 8 0 0,4 9 8 0 0,-7-1-8 0 0,-1 0-12 0 0,2 4 0 0 0,3 1 4 0 0,2 2 12 0 0,10-6-36 0 0,2-2 32 0 0,-5-5 4 0 0,-4-2-16 0 0,-2 4 0 0 0,-6-5 0 0 0,-1 3-8 0 0,7-5-12 0 0,4-13 32 0 0,4-14-8 0 0,-2-16-12 0 0,9-2 4 0 0,0-6 4 0 0,0-4-12 0 0,-2-4 20 0 0,-4-2-32 0 0,5 4 16 0 0,1 1 8 0 0,-1-1-4 0 0,-4-1-12 0 0,7 6 16 0 0,-2-1-24 0 0,0 0 12 0 0,-5 10-44 0 0,7 10 60 0 0,5 7 24 0 0,2 10-12 0 0,4 6-12 0 0,2-1 12 0 0,8 0 40 0 0,-4 3 48 0 0,-1 0-56 0 0,2-3-20 0 0,4-1-8 0 0,-6 3 88 0 0,1-1-80 0 0,1-1 40 0 0,4 3-52 0 0,-13-1 252 0 0,-17 7-216 0 0,-15-2-36 0 0,-14-3-24 0 0,-9-4-8 0 0,1 1 16 0 0,-2 3 0 0 0,0-5 4 0 0,-4-3-4 0 0,-1 5-24 0 0,-1 0 16 0 0,0-2 4 0 0,7 5-4 0 0,0 0 4 0 0,1-3 0 0 0,11-5-56 0 0,4 0-6769 0 0,-3-13-4184 0 0,-6-2 5173 0 0,-4 6 4092 0 0,3 4 1640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43736 11853 16383 0 0,'27'-9'0'0'0,"4"-3"0"0"0,-12 1 0 0 0,-13 2 0 0 0,-13 2 0 0 0,-10 3 0 0 0,-1 11 0 0 0,2 9 0 0 0,8 1 0 0 0,10-2 0 0 0,9-3 0 0 0,12-4 0 0 0,7-4 0 0 0,2-1 0 0 0,-4-7 0 0 0,-12-12 0 0 0,-12-2 0 0 0,-16-3 0 0 0,-11 2 0 0 0,-6 4 0 0 0,-2 9 0 0 0,-5 6 0 0 0,3 12 0 0 0,17 4 0 0 0,15-2 0 0 0,13-2 0 0 0,8-3 0 0 0,10-4 0 0 0,0-11 0 0 0,-14-5 0 0 0,-14 0 0 0 0,-13 1 0 0 0,-3 12 0 0 0,-5 5 0 0 0,6 11 0 0 0,9 2 0 0 0,11-2 0 0 0,3-9 0 0 0,-4-6 0 0 0,-8-8 0 0 0,-8-3 0 0 0,-11-9 0 0 0,-7-2 0 0 0,-2 3 0 0 0,7 12 0 0 0,13 8 0 0 0,17 7 0 0 0,11 1 0 0 0,8 0 0 0 0,4-3 0 0 0,5-3 0 0 0,-3-7 0 0 0,-2-3 0 0 0,-6-10 0 0 0,-13-3 0 0 0,-16 2 0 0 0,-12 3 0 0 0,-8 4 0 0 0,-3 3 0 0 0,-7 3 0 0 0,-2 1 0 0 0,6 10 0 0 0,8 8 0 0 0,7 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43736 15716 16383 0 0,'0'-4'0'0'0,"0"2"0"0"0,4 3 0 0 0,2 4 0 0 0,4 2 0 0 0,1 5 0 0 0,2-1 0 0 0,9-1 0 0 0,4-3 0 0 0,-1-7 0 0 0,-6-8 0 0 0,-10-7 0 0 0,-16-1 0 0 0,-11 2 0 0 0,-7 4 0 0 0,-3 3 0 0 0,-7 3 0 0 0,-2 2 0 0 0,2 2 0 0 0,6 4 0 0 0,8 8 0 0 0,12 4 0 0 0,13 1 0 0 0,14-3 0 0 0,8-3 0 0 0,5-5 0 0 0,1-7 0 0 0,5-3 0 0 0,-5-6 0 0 0,-16-6 0 0 0,-16 1 0 0 0,-12 2 0 0 0,-8 3 0 0 0,-11 4 0 0 0,-3 2 0 0 0,3 7 0 0 0,12 8 0 0 0,18 1 0 0 0,13 3 0 0 0,10 0 0 0 0,5-4 0 0 0,8-3 0 0 0,1-7 0 0 0,-5-9 0 0 0,-12-7 0 0 0,-18-1 0 0 0,-14 2 0 0 0,-5 8 0 0 0,-4 4 0 0 0,-2 4 0 0 0,-7 1 0 0 0,-2 4 0 0 0,9 1 0 0 0,9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45667 15187 16383 0 0,'32'0'0'0'0,"14"0"0"0"0,4 0 0 0 0,-10-4 0 0 0,-18-2 0 0 0,-20 0 0 0 0,-16 1 0 0 0,-10 2 0 0 0,-5 1 0 0 0,-7 1 0 0 0,-1 0 0 0 0,0 1 0 0 0,7 5 0 0 0,13 1 0 0 0,14 0 0 0 0,8 4 0 0 0,11-1 0 0 0,8-1 0 0 0,4-2 0 0 0,3-3 0 0 0,-6-5 0 0 0,4-3 0 0 0,5-1 0 0 0,-4-3 0 0 0,-15-1 0 0 0,-19 2 0 0 0,-14 2 0 0 0,-8 2 0 0 0,-4 2 0 0 0,-6 1 0 0 0,-2 1 0 0 0,2 0 0 0 0,7 5 0 0 0,12 1 0 0 0,14 0 0 0 0,8 4 0 0 0,11-1 0 0 0,8-1 0 0 0,4-2 0 0 0,3-3 0 0 0,4-1 0 0 0,0-5 0 0 0,0-3 0 0 0,-11-5 0 0 0,-14 1 0 0 0,-18 0 0 0 0,-12 3 0 0 0,-7 3 0 0 0,-4 1 0 0 0,-5 2 0 0 0,-1 0 0 0 0,6 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47334 15028 16383 0 0,'9'-9'0'0'0,"-2"-3"0"0"0,-6 1 0 0 0,-8 2 0 0 0,-2 11 0 0 0,4 6 0 0 0,7 6 0 0 0,9 0 0 0 0,2-6 0 0 0,7-5 0 0 0,6-3 0 0 0,2-10 0 0 0,-8-8 0 0 0,-11-1 0 0 0,-17 2 0 0 0,-12 5 0 0 0,-6 4 0 0 0,-4 4 0 0 0,-5 2 0 0 0,3 6 0 0 0,2 2 0 0 0,11 1 0 0 0,9 7 0 0 0,15 2 0 0 0,11-2 0 0 0,7-3 0 0 0,5-4 0 0 0,-3-12 0 0 0,-10-5 0 0 0,-12-1 0 0 0,-11 2 0 0 0,-14 1 0 0 0,-2 13 0 0 0,12 4 0 0 0,12 1 0 0 0,10-1 0 0 0,9-2 0 0 0,0-12 0 0 0,-6-4 0 0 0,-12-1 0 0 0,-9 1 0 0 0,-12 2 0 0 0,-13 3 0 0 0,-4 10 0 0 0,-5 5 0 0 0,4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39952 14817 16383 0 0,'14'13'0'0'0,"8"5"0"0"0,6-1 0 0 0,2-3 0 0 0,5-13 0 0 0,1-7 0 0 0,-10-2 0 0 0,-19-5 0 0 0,-14 1 0 0 0,-11 2 0 0 0,-7 2 0 0 0,-8 3 0 0 0,-3-2 0 0 0,0 0 0 0 0,2 1 0 0 0,-3 6 0 0 0,6 8 0 0 0,16 2 0 0 0,16 0 0 0 0,12 7 0 0 0,8 0 0 0 0,10-2 0 0 0,3-4 0 0 0,2-4 0 0 0,-2-3 0 0 0,-6-11 0 0 0,1-4 0 0 0,0-1 0 0 0,-1 2 0 0 0,-4-2 0 0 0,-12 1 0 0 0,-11 3 0 0 0,-16 2 0 0 0,-9 3 0 0 0,-6 1 0 0 0,-1 1 0 0 0,-5 1 0 0 0,-1 1 0 0 0,1-1 0 0 0,8 5 0 0 0,12 2 0 0 0,13-1 0 0 0,17 7 0 0 0,10 3 0 0 0,6-3 0 0 0,1-2 0 0 0,-3-14 0 0 0,2-4 0 0 0,-14-3 0 0 0,-13 1 0 0 0,-7-2 0 0 0,-8 1 0 0 0,-6 1 0 0 0,-9 3 0 0 0,-5 2 0 0 0,-1 2 0 0 0,5 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45403 12515 16383 0 0,'-23'0'0'0'0,"-7"4"0"0"0,11 2 0 0 0,12 0 0 0 0,13-1 0 0 0,9-2 0 0 0,11-1 0 0 0,6-1 0 0 0,2-1 0 0 0,0 0 0 0 0,2 0 0 0 0,1-5 0 0 0,-2-1 0 0 0,-3 0 0 0 0,-6-7 0 0 0,-13-3 0 0 0,-12 3 0 0 0,-12 2 0 0 0,-12 5 0 0 0,-7 1 0 0 0,-3 3 0 0 0,0 2 0 0 0,-4 0 0 0 0,0 1 0 0 0,2-1 0 0 0,3 10 0 0 0,-3 2 0 0 0,5 5 0 0 0,16-2 0 0 0,15-3 0 0 0,13-3 0 0 0,3 1 0 0 0,3-1 0 0 0,7-2 0 0 0,5-3 0 0 0,-1-1 0 0 0,1-6 0 0 0,3-3 0 0 0,0 0 0 0 0,-6-3 0 0 0,-12-1 0 0 0,-18 2 0 0 0,-13 2 0 0 0,-9 2 0 0 0,-6 2 0 0 0,-5 1 0 0 0,-3 1 0 0 0,1 0 0 0 0,2 1 0 0 0,7-1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41910 12541 16383 0 0,'54'5'0'0'0,"27"1"0"0"0,-1-5 0 0 0,-9-2 0 0 0,-21-2 0 0 0,-19-4 0 0 0,-24-1 0 0 0,-18 1 0 0 0,-11 1 0 0 0,-6 2 0 0 0,-8 2 0 0 0,-2 1 0 0 0,1 0 0 0 0,2 1 0 0 0,7 5 0 0 0,-1 1 0 0 0,1 0 0 0 0,4 4 0 0 0,11-1 0 0 0,8 4 0 0 0,14-2 0 0 0,9-1 0 0 0,7-4 0 0 0,3-2 0 0 0,6-1 0 0 0,2-2 0 0 0,-1-1 0 0 0,-2-1 0 0 0,3 1 0 0 0,-5-5 0 0 0,-17-6 0 0 0,-15-1 0 0 0,-12 1 0 0 0,-8 3 0 0 0,-10 3 0 0 0,-4 2 0 0 0,0 1 0 0 0,1 2 0 0 0,-3 0 0 0 0,1 1 0 0 0,6 4 0 0 0,13 1 0 0 0,18 0 0 0 0,13 3 0 0 0,10 1 0 0 0,4-2 0 0 0,7-3 0 0 0,2-1 0 0 0,-1-2 0 0 0,-2-1 0 0 0,-7-5 0 0 0,-13-3 0 0 0,-12 1 0 0 0,-12 1 0 0 0,-13 2 0 0 0,-7 0 0 0 0,-3 2 0 0 0,0 1 0 0 0,-4-1 0 0 0,4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30956 14255 0 0 0,'5'0'7740'0'0,"5"0"-7100"0"0,6 0-360 0 0,5-4-4 0 0,3-2 8 0 0,2 1 32 0 0,6 2 104 0 0,1 0 116 0 0,4 1 77 0 0,10 1 63 0 0,6 1 24 0 0,8-4 16 0 0,5-1-60 0 0,6 0-64 0 0,5 1-56 0 0,1 2-60 0 0,7 0-60 0 0,1 1-80 0 0,5 1-76 0 0,5-4-92 0 0,-1-2-60 0 0,1 2-48 0 0,3 1-24 0 0,-1-1-32 0 0,-6 3-112 0 0,-4 0-216 0 0,-4 1-336 0 0,-6 0-364 0 0,-4 0-352 0 0,-5 0-312 0 0,-1 0-197 0 0,-3 0-267 0 0,1 0 28 0 0,-3-3 208 0 0,4-2 260 0 0,-8-1 288 0 0,-12 3 804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44265 10742 16383 0 0,'-23'-4'0'0'0,"-16"-2"0"0"0,-1 4 0 0 0,14 4 0 0 0,13 9 0 0 0,12 4 0 0 0,11-2 0 0 0,9-2 0 0 0,9-3 0 0 0,5-4 0 0 0,2-1 0 0 0,-6-11 0 0 0,-12-9 0 0 0,-14-1 0 0 0,-15 3 0 0 0,-12 3 0 0 0,-5 4 0 0 0,-2 4 0 0 0,3 6 0 0 0,-1 4 0 0 0,12 9 0 0 0,14 2 0 0 0,12-2 0 0 0,4 2 0 0 0,5-3 0 0 0,8-4 0 0 0,4-3 0 0 0,2-3 0 0 0,0-2 0 0 0,-6-6 0 0 0,1-2 0 0 0,-11 0 0 0 0,-10-9 0 0 0,-10-1 0 0 0,-9 2 0 0 0,-6 4 0 0 0,-10-2 0 0 0,-4 2 0 0 0,-1 2 0 0 0,1 3 0 0 0,6 7 0 0 0,8 11 0 0 0,7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36645 17595 16383 0 0,'18'0'0'0'0,"10"0"0"0"0,6 0 0 0 0,5 0 0 0 0,0 0 0 0 0,-1 0 0 0 0,-7-5 0 0 0,-5-1 0 0 0,-11 1 0 0 0,-8-4 0 0 0,-10-1 0 0 0,-9 3 0 0 0,-11 1 0 0 0,-6 2 0 0 0,-3 2 0 0 0,-1 1 0 0 0,-3 1 0 0 0,0 0 0 0 0,1 1 0 0 0,7 4 0 0 0,13 1 0 0 0,22 0 0 0 0,14-1 0 0 0,9-2 0 0 0,3-1 0 0 0,-4-5 0 0 0,-11-3 0 0 0,-13 0 0 0 0,-13 6 0 0 0,-13 2 0 0 0,-3 6 0 0 0,11 2 0 0 0,8 3 0 0 0,10-1 0 0 0,3-2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14420 7911 16383 0 0,'58'-13'0'0'0,"25"-5"0"0"0,1-4 0 0 0,-8 2 0 0 0,-8 5 0 0 0,-7-1 0 0 0,-9 4 0 0 0,-5 3 0 0 0,22-10 0 0 0,3-2 0 0 0,-1-2 0 0 0,0-2 0 0 0,6 0 0 0 0,-5 3 0 0 0,-6-3 0 0 0,-10 2 0 0 0,-9 6 0 0 0,-9 5 0 0 0,-11 0 0 0 0,-1 3 0 0 0,0 2 0 0 0,0 3 0 0 0,0 1 0 0 0,4 2 0 0 0,2 1 0 0 0,0 1 0 0 0,-1-1 0 0 0,4 5 0 0 0,-1 2 0 0 0,-1-1 0 0 0,8-2 0 0 0,1 0 0 0 0,-3-2 0 0 0,7-1 0 0 0,3-1 0 0 0,8 0 0 0 0,-2 0 0 0 0,8 0 0 0 0,2 0 0 0 0,4-1 0 0 0,3 1 0 0 0,8 9 0 0 0,8 3 0 0 0,7-1 0 0 0,1-1 0 0 0,2-4 0 0 0,3-2 0 0 0,1-2 0 0 0,-2-1 0 0 0,-1-1 0 0 0,1-9 0 0 0,2-4 0 0 0,-8 2 0 0 0,-6 1 0 0 0,-9 3 0 0 0,-14 3 0 0 0,-18 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44820 635 16383 0 0,'-58'0'0'0'0,"-24"0"0"0"0,-3 0 0 0 0,-4 4 0 0 0,7 2 0 0 0,15 0 0 0 0,8-1 0 0 0,11-2 0 0 0,8-1 0 0 0,7-1 0 0 0,0 0 0 0 0,1-1 0 0 0,2-1 0 0 0,0 1 0 0 0,7 4 0 0 0,-3 2 0 0 0,4 9 0 0 0,5 6 0 0 0,1 4 0 0 0,4 2 0 0 0,-2-3 0 0 0,3 3 0 0 0,2 2 0 0 0,-1-5 0 0 0,1-1 0 0 0,-7-1 0 0 0,-6-3 0 0 0,2 3 0 0 0,-1 4 0 0 0,4 0 0 0 0,-1 1 0 0 0,-5 6 0 0 0,0 0 0 0 0,1 5 0 0 0,-2 4 0 0 0,5-1 0 0 0,-1-2 0 0 0,-9 10 0 0 0,0 1 0 0 0,1 6 0 0 0,0-2 0 0 0,-4-2 0 0 0,-1 0 0 0 0,0 0 0 0 0,2 4 0 0 0,-3-2 0 0 0,0-2 0 0 0,1 4 0 0 0,1-3 0 0 0,-2 3 0 0 0,0 0 0 0 0,1 6 0 0 0,2-5 0 0 0,-8-2 0 0 0,-1 2 0 0 0,1-3 0 0 0,8 2 0 0 0,-5-3 0 0 0,4-7 0 0 0,3-7 0 0 0,6 0 0 0 0,8-8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44979 2064 16383 0 0,'-54'0'0'0'0,"-40"0"0"0"0,-63 4 0 0 0,-9 2 0 0 0,19 0 0 0 0,35 3 0 0 0,27 0 0 0 0,28 4 0 0 0,20-2 0 0 0,15 8 0 0 0,8-1 0 0 0,1 2 0 0 0,-6-2 0 0 0,-4-5 0 0 0,-3 0 0 0 0,-2-2 0 0 0,-4 2 0 0 0,-2 7 0 0 0,-4 5 0 0 0,-4-2 0 0 0,-5 0 0 0 0,-7 0 0 0 0,-4 6 0 0 0,-5 2 0 0 0,-1 0 0 0 0,-4-1 0 0 0,-2 9 0 0 0,-5 2 0 0 0,3-2 0 0 0,0 1 0 0 0,3-1 0 0 0,-1-2 0 0 0,4-4 0 0 0,3 2 0 0 0,4-1 0 0 0,7-6 0 0 0,-1-3 0 0 0,8-6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44873 3307 16383 0 0,'-54'0'0'0'0,"-31"0"0"0"0,-6 0 0 0 0,8 5 0 0 0,14 1 0 0 0,10-1 0 0 0,9 0 0 0 0,6-2 0 0 0,0 8 0 0 0,4 2 0 0 0,4-1 0 0 0,3-3 0 0 0,-1-2 0 0 0,0-3 0 0 0,2-2 0 0 0,1-2 0 0 0,-2 0 0 0 0,-1 0 0 0 0,2-1 0 0 0,0 1 0 0 0,-1-1 0 0 0,-2 1 0 0 0,2 0 0 0 0,2 0 0 0 0,-3 4 0 0 0,0 2 0 0 0,1 0 0 0 0,2-2 0 0 0,-3 0 0 0 0,0-2 0 0 0,1-1 0 0 0,2-1 0 0 0,-3 0 0 0 0,-1 0 0 0 0,2 0 0 0 0,2 4 0 0 0,-3 2 0 0 0,0-1 0 0 0,1 0 0 0 0,2-2 0 0 0,-3-1 0 0 0,0 4 0 0 0,1 0 0 0 0,2 0 0 0 0,-3-2 0 0 0,-1-1 0 0 0,3 8 0 0 0,0 2 0 0 0,-6-1 0 0 0,-2-3 0 0 0,6-3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39132 609 16383 0 0,'54'0'0'0'0,"27"0"0"0"0,8 0 0 0 0,-6 0 0 0 0,-8 0 0 0 0,-13 0 0 0 0,-12 0 0 0 0,-10 4 0 0 0,-3 2 0 0 0,-3 0 0 0 0,-3-2 0 0 0,-2 4 0 0 0,3 5 0 0 0,0 8 0 0 0,0 2 0 0 0,-2 1 0 0 0,4 1 0 0 0,0 0 0 0 0,-1 6 0 0 0,-2-3 0 0 0,-6-2 0 0 0,2 0 0 0 0,5-1 0 0 0,2 5 0 0 0,4 6 0 0 0,-1 2 0 0 0,0 2 0 0 0,-4 1 0 0 0,7 1 0 0 0,1 2 0 0 0,-2 4 0 0 0,1-3 0 0 0,-1 5 0 0 0,1-2 0 0 0,3 5 0 0 0,-1 2 0 0 0,1-4 0 0 0,3 4 0 0 0,1 0 0 0 0,-1 5 0 0 0,4-3 0 0 0,-2 2 0 0 0,4 0 0 0 0,3-6 0 0 0,-3 2 0 0 0,2 1 0 0 0,1-1 0 0 0,5 0 0 0 0,-3-5 0 0 0,2-2 0 0 0,-5-1 0 0 0,-6-3 0 0 0,-8 0 0 0 0,-1-4 0 0 0,-7-3 0 0 0,-9-4 0 0 0,-18 1 0 0 0,-9-4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39185 1984 16383 0 0,'58'0'0'0'0,"25"0"0"0"0,10 0 0 0 0,0 0 0 0 0,-13 0 0 0 0,-5 0 0 0 0,-12-4 0 0 0,-3-2 0 0 0,-6 0 0 0 0,9 6 0 0 0,12 3 0 0 0,2 0 0 0 0,-7 1 0 0 0,-6-1 0 0 0,-15 3 0 0 0,-11 2 0 0 0,-7-2 0 0 0,-9 8 0 0 0,-4 1 0 0 0,4 3 0 0 0,3-2 0 0 0,-3 1 0 0 0,0-2 0 0 0,0 0 0 0 0,5-2 0 0 0,8 6 0 0 0,1 4 0 0 0,5 2 0 0 0,-1 3 0 0 0,2 4 0 0 0,3 2 0 0 0,2 3 0 0 0,-1 6 0 0 0,4-1 0 0 0,-2 1 0 0 0,5 3 0 0 0,-2 3 0 0 0,-6-3 0 0 0,-5 4 0 0 0,-2-2 0 0 0,-1 5 0 0 0,-4-2 0 0 0,-2-6 0 0 0,3-6 0 0 0,-6 0 0 0 0,-1 2 0 0 0,-7-1 0 0 0,-6 1 0 0 0,-5-2 0 0 0,-5-3 0 0 0,-7-2 0 0 0,-3-9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5T16:41:57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39423 3254 16383 0 0,'4'0'0'0'0,"56"5"0"0"0,27 1 0 0 0,2 0 0 0 0,1-6 0 0 0,-12-3 0 0 0,-4-1 0 0 0,-12 1 0 0 0,-10 0 0 0 0,-2 1 0 0 0,-4 1 0 0 0,-6 0 0 0 0,-5 1 0 0 0,1 0 0 0 0,-2 0 0 0 0,-2 0 0 0 0,-2 0 0 0 0,4 0 0 0 0,-1 0 0 0 0,-1 0 0 0 0,-1 5 0 0 0,3 1 0 0 0,0 4 0 0 0,-1 1 0 0 0,-6 2 0 0 0,-4 9 0 0 0,4 0 0 0 0,2 1 0 0 0,0 1 0 0 0,0 1 0 0 0,4 5 0 0 0,1 2 0 0 0,-2 0 0 0 0,-5 0 0 0 0,-7-7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30953 14321 0 0 0,'-5'0'2968'0'0,"-5"0"-1828"0"0,-6 0 4 0 0,-6 0 212 0 0,-1 0-108 0 0,-3 0-244 0 0,-2 0-244 0 0,0 0 108 0 0,6 3-403 0 0,1 3 23 0 0,-1-1 548 0 0,-1-2-548 0 0,5 4-36 0 0,0 0-56 0 0,-2-1-44 0 0,3 2-56 0 0,0 1-68 0 0,-2-3-44 0 0,2 3-32 0 0,0-1-16 0 0,-1-2-36 0 0,-4 3-20 0 0,-1-1 60 0 0,-1 2-96 0 0,-2 1-16 0 0,-1 0 12 0 0,2 0-4 0 0,-3 1-4 0 0,2-1 0 0 0,-2 1 12 0 0,2 0 16 0 0,0 0 0 0 0,-5-1-8 0 0,-3 1 20 0 0,-1-1 28 0 0,-2 1 20 0 0,-3 3 8 0 0,1-1 0 0 0,-2-1 16 0 0,2 1 0 0 0,-3-1-8 0 0,3-2-24 0 0,4 2-4 0 0,-3-3-12 0 0,1 3-20 0 0,4-3-28 0 0,1 2-24 0 0,2-1-12 0 0,-2 1-16 0 0,-1-1-4 0 0,1 1 0 0 0,1 3-12 0 0,2-2-8 0 0,2 2 0 0 0,-1 1-20 0 0,2-1-76 0 0,-1 0-124 0 0,1-2-200 0 0,1 0-264 0 0,-3 3-368 0 0,-2-2-284 0 0,-3 0-136 0 0,-2 2-33 0 0,-2-2 5 0 0,1 2-28 0 0,3-4-56 0 0,2-3-1352 0 0,7-3 420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23707 12888 0 0 0,'3'0'1256'0'0,"4"-4"1500"0"0,2-1-1976 0 0,6 0 1740 0 0,6 1-1672 0 0,2 1 12 0 0,2 2-260 0 0,0 0-284 0 0,4 0 8 0 0,-3 1 16 0 0,2 0 29 0 0,-2 1 31 0 0,6-1 20 0 0,2 0-16 0 0,2 0 16 0 0,1 0 4 0 0,3 0 4 0 0,-1 0-28 0 0,3 0-16 0 0,1 0 8 0 0,4 0-16 0 0,1 0-20 0 0,4 0-28 0 0,1 0-32 0 0,4 0-32 0 0,3 0-64 0 0,3 0-44 0 0,1 0-44 0 0,2 0-20 0 0,4 0-20 0 0,4 0-32 0 0,6 0-16 0 0,4 0-24 0 0,6 0-16 0 0,0 0-120 0 0,-1 0-272 0 0,2 0-452 0 0,-1 0-508 0 0,-1 0-500 0 0,-10 0-581 0 0,-2 0-203 0 0,-2 0 112 0 0,-4 0 360 0 0,-5 4 460 0 0,-15 1 960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24051 14264 0 0 0,'3'0'1008'0'0,"9"0"2708"0"0,4 0 620 0 0,5 0-3632 0 0,3 0-52 0 0,2 0-172 0 0,0 0 85 0 0,2 0-277 0 0,-1 0 320 0 0,2 0-280 0 0,-2 0 12 0 0,-1 0 12 0 0,0 0 320 0 0,2-4-372 0 0,-3-1-36 0 0,3 0 224 0 0,-3 1-256 0 0,2 1-8 0 0,-1 2 220 0 0,0-1-236 0 0,1 2 208 0 0,-1 0-188 0 0,1 0 204 0 0,-2 0-240 0 0,3 1 92 0 0,-3-1-176 0 0,3 0 76 0 0,-2 0-96 0 0,0 0 104 0 0,1 0-92 0 0,-2 0 100 0 0,3 0-24 0 0,-2 0-32 0 0,-4 4-32 0 0,-2 1-48 0 0,1 0 68 0 0,0-1 4 0 0,3-1-28 0 0,0-2-36 0 0,1 0-28 0 0,1 0-28 0 0,1-1-4 0 0,0 0 8 0 0,-1 4-8 0 0,1 1-12 0 0,-1-1 0 0 0,1 1-4 0 0,-1-3 4 0 0,1 0 0 0 0,-1-1-4 0 0,0-1 4 0 0,2 0 0 0 0,-3 0 0 0 0,3 0-4 0 0,-3 0-4 0 0,1-1 4 0 0,2 1 4 0 0,-3 0 8 0 0,-7 0-1860 0 0,-9-4-2008 0 0,-9-1 1044 0 0,-8 0-3045 0 0,-5 5 3397 0 0,-3 3 556 0 0,1-1 1004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25506 14320 0 0 0,'3'0'844'0'0,"9"-4"2964"0"0,4 3-1540 0 0,5 1-864 0 0,3 1-308 0 0,2 4 16 0 0,0 1-547 0 0,3 3 559 0 0,-3 1-556 0 0,3 2-8 0 0,-2-1-24 0 0,-1 2-20 0 0,1 2-8 0 0,4 4 16 0 0,1 1 16 0 0,5 1 32 0 0,4 2 36 0 0,5-1 0 0 0,2 2-16 0 0,5-1-60 0 0,0 1-84 0 0,0 4-84 0 0,1 0-108 0 0,0 0-88 0 0,-1 3-68 0 0,5 0-52 0 0,1 3-32 0 0,0-1-20 0 0,-2 2-4 0 0,-2-1-16 0 0,0-2-8 0 0,-1 0-64 0 0,0 0-172 0 0,3-2-268 0 0,2-2-364 0 0,-1 1-440 0 0,-5 1-476 0 0,-4-1-468 0 0,1-3-437 0 0,-1 0-59 0 0,0-6 192 0 0,-2-1 356 0 0,-5-2 448 0 0,-11-2 912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23813 15660 0 0 0,'3'0'1632'0'0,"8"0"-160"0"0,6-5-248 0 0,2 0-644 0 0,7 1 420 0 0,0-1-12 0 0,0 3-476 0 0,2-4 564 0 0,-1 0-504 0 0,1 0-4 0 0,0 3-12 0 0,-2-1-4 0 0,0 3-11 0 0,2 1-21 0 0,-3 0-28 0 0,3 0-12 0 0,-3 0-16 0 0,1 0-32 0 0,5 0-52 0 0,2 0-44 0 0,3 0-44 0 0,6 0-56 0 0,-2 0-48 0 0,5 0-20 0 0,1 0 0 0 0,6 0-16 0 0,4 0-12 0 0,1 0-8 0 0,5 0-16 0 0,1 0-28 0 0,1 0-32 0 0,6 0-28 0 0,4 0-24 0 0,-2 0-12 0 0,-1 0-12 0 0,2 0-12 0 0,3 0-120 0 0,-4 0-284 0 0,-4 0-428 0 0,-6-3-476 0 0,-4-2-572 0 0,-2 0-493 0 0,-7 0-151 0 0,-3 3 148 0 0,-4 0-1244 0 0,-10 1 3292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3T22:51:17.8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25718 15591 0 0 0,'3'0'10684'0'0,"8"0"-6311"0"0,6 0-2817 0 0,2 0-520 0 0,7 3-648 0 0,0 3 20 0 0,0-1 444 0 0,7-2-436 0 0,0 1-24 0 0,0 1-12 0 0,4 1-12 0 0,3-1-28 0 0,0 0-28 0 0,2 2-36 0 0,4-1-51 0 0,2 3-85 0 0,6 1-76 0 0,4 1-44 0 0,0 1-32 0 0,0 0-12 0 0,2-1-4 0 0,2 1 24 0 0,-2 0 12 0 0,3 0 4 0 0,-1-1-4 0 0,3 1-12 0 0,-1-1-24 0 0,-2 1-120 0 0,-2-1-289 0 0,-4 1-415 0 0,-5-1-556 0 0,-8-3-608 0 0,-7 2-560 0 0,-4-2-540 0 0,-3-1-65 0 0,-3 1-2255 0 0,-5 0 2448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52D9-2ECD-BA41-97C9-94F7433F09B4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EE967-E992-ED42-AC41-A2AC3BE63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7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quipe AGAT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18C0C3-E044-334C-92A5-C1D6B5B233B5}"/>
              </a:ext>
            </a:extLst>
          </p:cNvPr>
          <p:cNvSpPr/>
          <p:nvPr userDrawn="1"/>
        </p:nvSpPr>
        <p:spPr>
          <a:xfrm>
            <a:off x="0" y="40643135"/>
            <a:ext cx="30275213" cy="45719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Lato" panose="020F0502020204030203" pitchFamily="34" charset="77"/>
            </a:endParaRPr>
          </a:p>
          <a:p>
            <a:pPr algn="ctr"/>
            <a:endParaRPr lang="fr-FR" sz="6600">
              <a:latin typeface="Lato" panose="020F0502020204030203" pitchFamily="34" charset="77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0BBE25-5AC0-8946-9B5E-717BA8193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066" y="316800"/>
            <a:ext cx="1634701" cy="16068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A12E3B8-0B09-6747-BE9C-A54AC75214F5}"/>
              </a:ext>
            </a:extLst>
          </p:cNvPr>
          <p:cNvSpPr txBox="1"/>
          <p:nvPr userDrawn="1"/>
        </p:nvSpPr>
        <p:spPr>
          <a:xfrm>
            <a:off x="2348659" y="1030727"/>
            <a:ext cx="2430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Lato" panose="020F0502020204030203" pitchFamily="34" charset="77"/>
              </a:rPr>
              <a:t>INSTITUT DES SYSTÈMES INTELLIGENTS ET DE ROBOTIQUE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1FA95C-6C44-5647-81AF-8A14215BFA3F}"/>
              </a:ext>
            </a:extLst>
          </p:cNvPr>
          <p:cNvSpPr/>
          <p:nvPr userDrawn="1"/>
        </p:nvSpPr>
        <p:spPr>
          <a:xfrm>
            <a:off x="29130171" y="0"/>
            <a:ext cx="1145042" cy="34326192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800" b="1" i="0">
                <a:latin typeface="Lato Light" panose="020F0302020204030203" pitchFamily="34" charset="77"/>
              </a:rPr>
              <a:t>Equipe Assistance aux Gestes et Applications </a:t>
            </a:r>
            <a:r>
              <a:rPr lang="fr-FR" sz="4800" b="1" i="0" err="1">
                <a:latin typeface="Lato Light" panose="020F0302020204030203" pitchFamily="34" charset="77"/>
              </a:rPr>
              <a:t>THErapeutiques</a:t>
            </a:r>
            <a:endParaRPr lang="fr-FR" sz="4800" b="1" i="0">
              <a:latin typeface="Lato Light" panose="020F0302020204030203" pitchFamily="34" charset="77"/>
            </a:endParaRPr>
          </a:p>
        </p:txBody>
      </p:sp>
      <p:sp>
        <p:nvSpPr>
          <p:cNvPr id="15" name="Triangle rectangle 14">
            <a:extLst>
              <a:ext uri="{FF2B5EF4-FFF2-40B4-BE49-F238E27FC236}">
                <a16:creationId xmlns:a16="http://schemas.microsoft.com/office/drawing/2014/main" id="{99121195-C2B0-CC44-B3E5-8EA85E22F4CA}"/>
              </a:ext>
            </a:extLst>
          </p:cNvPr>
          <p:cNvSpPr/>
          <p:nvPr userDrawn="1"/>
        </p:nvSpPr>
        <p:spPr>
          <a:xfrm flipH="1" flipV="1">
            <a:off x="29130171" y="34313492"/>
            <a:ext cx="1145042" cy="559395"/>
          </a:xfrm>
          <a:prstGeom prst="rtTriangle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9967C5E-DC48-F744-902E-04BCCA44AE58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399842"/>
            <a:ext cx="1145042" cy="559395"/>
          </a:xfrm>
          <a:prstGeom prst="line">
            <a:avLst/>
          </a:prstGeom>
          <a:ln w="317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65383BA-47CF-994C-A2DA-F34BADCAD192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495703"/>
            <a:ext cx="1145042" cy="559395"/>
          </a:xfrm>
          <a:prstGeom prst="line">
            <a:avLst/>
          </a:prstGeom>
          <a:ln w="190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AB65DE-DBAD-A24F-BA5F-7AD08C344D25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582052"/>
            <a:ext cx="1145042" cy="559395"/>
          </a:xfrm>
          <a:prstGeom prst="line">
            <a:avLst/>
          </a:prstGeom>
          <a:ln w="1270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6DDD0C9-3045-F445-BEEC-093D23CF4E35}"/>
              </a:ext>
            </a:extLst>
          </p:cNvPr>
          <p:cNvCxnSpPr>
            <a:cxnSpLocks/>
          </p:cNvCxnSpPr>
          <p:nvPr userDrawn="1"/>
        </p:nvCxnSpPr>
        <p:spPr>
          <a:xfrm>
            <a:off x="2451100" y="1762179"/>
            <a:ext cx="27251592" cy="0"/>
          </a:xfrm>
          <a:prstGeom prst="line">
            <a:avLst/>
          </a:prstGeom>
          <a:ln w="38100">
            <a:solidFill>
              <a:srgbClr val="01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B2CF303-E33B-3949-9183-16F9B2BD1094}"/>
              </a:ext>
            </a:extLst>
          </p:cNvPr>
          <p:cNvSpPr/>
          <p:nvPr userDrawn="1"/>
        </p:nvSpPr>
        <p:spPr>
          <a:xfrm>
            <a:off x="29531242" y="1590729"/>
            <a:ext cx="342900" cy="342900"/>
          </a:xfrm>
          <a:prstGeom prst="ellipse">
            <a:avLst/>
          </a:prstGeom>
          <a:solidFill>
            <a:srgbClr val="01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34C3444-8E6D-774E-A77A-89E27EFAA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2517" y="41747744"/>
            <a:ext cx="1581856" cy="6376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2A294C5-0138-C943-87E5-7E24258A9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89531" y="41703022"/>
            <a:ext cx="652419" cy="65241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3A6F05A-7CCE-8B45-A560-80492834D0C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697108" y="41747745"/>
            <a:ext cx="1578435" cy="652419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56BE558-8440-1C45-827E-3EBECE8A20CE}"/>
              </a:ext>
            </a:extLst>
          </p:cNvPr>
          <p:cNvSpPr txBox="1"/>
          <p:nvPr userDrawn="1"/>
        </p:nvSpPr>
        <p:spPr>
          <a:xfrm>
            <a:off x="552517" y="41041584"/>
            <a:ext cx="47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Lato" panose="020F0502020204030203" pitchFamily="34" charset="77"/>
              </a:rPr>
              <a:t>Sous la cotutelle de :</a:t>
            </a:r>
          </a:p>
        </p:txBody>
      </p:sp>
    </p:spTree>
    <p:extLst>
      <p:ext uri="{BB962C8B-B14F-4D97-AF65-F5344CB8AC3E}">
        <p14:creationId xmlns:p14="http://schemas.microsoft.com/office/powerpoint/2010/main" val="250447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quipe A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B02BD7-C586-DD4C-8079-6399856EF101}"/>
              </a:ext>
            </a:extLst>
          </p:cNvPr>
          <p:cNvSpPr/>
          <p:nvPr userDrawn="1"/>
        </p:nvSpPr>
        <p:spPr>
          <a:xfrm>
            <a:off x="0" y="40643135"/>
            <a:ext cx="30275213" cy="45719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Lato" panose="020F0502020204030203" pitchFamily="34" charset="77"/>
            </a:endParaRPr>
          </a:p>
          <a:p>
            <a:pPr algn="ctr"/>
            <a:endParaRPr lang="fr-FR" sz="6600">
              <a:latin typeface="Lato" panose="020F0502020204030203" pitchFamily="34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AC19D5-2A83-9E40-A22F-1C8C7C58AE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066" y="316800"/>
            <a:ext cx="1634701" cy="16068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9239E0-3D78-2C4E-89CC-EB727B86E4EE}"/>
              </a:ext>
            </a:extLst>
          </p:cNvPr>
          <p:cNvSpPr txBox="1"/>
          <p:nvPr userDrawn="1"/>
        </p:nvSpPr>
        <p:spPr>
          <a:xfrm>
            <a:off x="2348659" y="1030727"/>
            <a:ext cx="2430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Lato" panose="020F0502020204030203" pitchFamily="34" charset="77"/>
              </a:rPr>
              <a:t>INSTITUT DES SYSTÈMES INTELLIGENTS ET DE ROBOTIQUE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7454E-FB73-3443-A99F-9265D3FC432E}"/>
              </a:ext>
            </a:extLst>
          </p:cNvPr>
          <p:cNvSpPr/>
          <p:nvPr userDrawn="1"/>
        </p:nvSpPr>
        <p:spPr>
          <a:xfrm>
            <a:off x="29130171" y="9512"/>
            <a:ext cx="1145042" cy="34316676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800" b="1" i="0">
                <a:latin typeface="Lato Light" panose="020F0302020204030203" pitchFamily="34" charset="77"/>
              </a:rPr>
              <a:t>Equipe Architectures et Modèles pour l'Adaptation et la Cognition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331A1E-8719-BC46-91DA-52B8EE3A4569}"/>
              </a:ext>
            </a:extLst>
          </p:cNvPr>
          <p:cNvCxnSpPr>
            <a:cxnSpLocks/>
          </p:cNvCxnSpPr>
          <p:nvPr userDrawn="1"/>
        </p:nvCxnSpPr>
        <p:spPr>
          <a:xfrm>
            <a:off x="2451100" y="1762179"/>
            <a:ext cx="27251592" cy="0"/>
          </a:xfrm>
          <a:prstGeom prst="line">
            <a:avLst/>
          </a:prstGeom>
          <a:ln w="38100">
            <a:solidFill>
              <a:srgbClr val="01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13F036FC-5154-924D-A0C0-A2F1E3A6620B}"/>
              </a:ext>
            </a:extLst>
          </p:cNvPr>
          <p:cNvSpPr/>
          <p:nvPr userDrawn="1"/>
        </p:nvSpPr>
        <p:spPr>
          <a:xfrm>
            <a:off x="29531242" y="1590729"/>
            <a:ext cx="342900" cy="342900"/>
          </a:xfrm>
          <a:prstGeom prst="ellipse">
            <a:avLst/>
          </a:prstGeom>
          <a:solidFill>
            <a:srgbClr val="01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415537B-EC98-A44F-ACD4-EAE12F14D9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2517" y="41747744"/>
            <a:ext cx="1581856" cy="6376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5B7C9B-F848-B442-9EE4-0763AAB230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89531" y="41703022"/>
            <a:ext cx="652419" cy="65241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E3DEE69-3787-AE46-836D-3A617BDCDB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697108" y="41747745"/>
            <a:ext cx="1578435" cy="65241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C5A2199-4D6C-EC41-BB38-085E766613F3}"/>
              </a:ext>
            </a:extLst>
          </p:cNvPr>
          <p:cNvSpPr txBox="1"/>
          <p:nvPr userDrawn="1"/>
        </p:nvSpPr>
        <p:spPr>
          <a:xfrm>
            <a:off x="552517" y="41041584"/>
            <a:ext cx="47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Lato" panose="020F0502020204030203" pitchFamily="34" charset="77"/>
              </a:rPr>
              <a:t>Sous la cotutelle de :</a:t>
            </a:r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3BBFB9D9-54C3-B24C-B834-E7050394707B}"/>
              </a:ext>
            </a:extLst>
          </p:cNvPr>
          <p:cNvSpPr/>
          <p:nvPr userDrawn="1"/>
        </p:nvSpPr>
        <p:spPr>
          <a:xfrm flipH="1" flipV="1">
            <a:off x="29130171" y="34313492"/>
            <a:ext cx="1145042" cy="559395"/>
          </a:xfrm>
          <a:prstGeom prst="rtTriangle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B3B099-56DE-8243-A245-CB2EA0C66F37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399842"/>
            <a:ext cx="1145042" cy="559395"/>
          </a:xfrm>
          <a:prstGeom prst="line">
            <a:avLst/>
          </a:prstGeom>
          <a:ln w="317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2492284-2641-9249-B18B-89D1759A56B3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495703"/>
            <a:ext cx="1145042" cy="559395"/>
          </a:xfrm>
          <a:prstGeom prst="line">
            <a:avLst/>
          </a:prstGeom>
          <a:ln w="190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F8112A-0434-5645-9F26-524EF207E7ED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582052"/>
            <a:ext cx="1145042" cy="559395"/>
          </a:xfrm>
          <a:prstGeom prst="line">
            <a:avLst/>
          </a:prstGeom>
          <a:ln w="1270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quipe 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1F2526-31BC-B945-AF18-7D4B3A01B88C}"/>
              </a:ext>
            </a:extLst>
          </p:cNvPr>
          <p:cNvSpPr/>
          <p:nvPr userDrawn="1"/>
        </p:nvSpPr>
        <p:spPr>
          <a:xfrm>
            <a:off x="0" y="40643135"/>
            <a:ext cx="30275213" cy="45719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Lato" panose="020F0502020204030203" pitchFamily="34" charset="77"/>
            </a:endParaRPr>
          </a:p>
          <a:p>
            <a:pPr algn="ctr"/>
            <a:endParaRPr lang="fr-FR" sz="6600">
              <a:latin typeface="Lato" panose="020F0502020204030203" pitchFamily="34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68E79E-27FE-2248-9986-73CD3A73F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066" y="316800"/>
            <a:ext cx="1634701" cy="16068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EAD2B13-32BC-DA4B-B97C-6089E99CC74B}"/>
              </a:ext>
            </a:extLst>
          </p:cNvPr>
          <p:cNvSpPr txBox="1"/>
          <p:nvPr userDrawn="1"/>
        </p:nvSpPr>
        <p:spPr>
          <a:xfrm>
            <a:off x="2348659" y="1030727"/>
            <a:ext cx="2430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Lato" panose="020F0502020204030203" pitchFamily="34" charset="77"/>
              </a:rPr>
              <a:t>INSTITUT DES SYSTÈMES INTELLIGENTS ET DE ROBOTIQUE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86FFE9-F251-E443-AFFF-48CDB2B8603A}"/>
              </a:ext>
            </a:extLst>
          </p:cNvPr>
          <p:cNvSpPr/>
          <p:nvPr userDrawn="1"/>
        </p:nvSpPr>
        <p:spPr>
          <a:xfrm>
            <a:off x="29130171" y="0"/>
            <a:ext cx="1145042" cy="34326193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800" b="1" i="0">
                <a:latin typeface="Lato Light" panose="020F0302020204030203" pitchFamily="34" charset="77"/>
              </a:rPr>
              <a:t>Equipe Interactions Multi-Echelles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5C06F9F-236D-EF40-8F4F-8A6F7256EAAC}"/>
              </a:ext>
            </a:extLst>
          </p:cNvPr>
          <p:cNvCxnSpPr>
            <a:cxnSpLocks/>
          </p:cNvCxnSpPr>
          <p:nvPr userDrawn="1"/>
        </p:nvCxnSpPr>
        <p:spPr>
          <a:xfrm>
            <a:off x="2451100" y="1762179"/>
            <a:ext cx="27251592" cy="0"/>
          </a:xfrm>
          <a:prstGeom prst="line">
            <a:avLst/>
          </a:prstGeom>
          <a:ln w="38100">
            <a:solidFill>
              <a:srgbClr val="01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CC1EB86-8659-2B41-A878-14D97BBB6150}"/>
              </a:ext>
            </a:extLst>
          </p:cNvPr>
          <p:cNvSpPr/>
          <p:nvPr userDrawn="1"/>
        </p:nvSpPr>
        <p:spPr>
          <a:xfrm>
            <a:off x="29531242" y="1590729"/>
            <a:ext cx="342900" cy="342900"/>
          </a:xfrm>
          <a:prstGeom prst="ellipse">
            <a:avLst/>
          </a:prstGeom>
          <a:solidFill>
            <a:srgbClr val="01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31E6DD3-7D59-3C42-8696-9AAAF5263D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2517" y="41747744"/>
            <a:ext cx="1581856" cy="6376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E629138-4800-784B-81B1-FDC092A507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89531" y="41703022"/>
            <a:ext cx="652419" cy="65241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0607833-A715-8F41-8C27-449CFC83C30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697108" y="41747745"/>
            <a:ext cx="1578435" cy="65241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CFFE1A0-E7F1-9540-A690-693BA5AA278A}"/>
              </a:ext>
            </a:extLst>
          </p:cNvPr>
          <p:cNvSpPr txBox="1"/>
          <p:nvPr userDrawn="1"/>
        </p:nvSpPr>
        <p:spPr>
          <a:xfrm>
            <a:off x="552517" y="41041584"/>
            <a:ext cx="47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Lato" panose="020F0502020204030203" pitchFamily="34" charset="77"/>
              </a:rPr>
              <a:t>Sous la cotutelle de :</a:t>
            </a:r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58E76CE9-80E7-254D-8673-040041770A40}"/>
              </a:ext>
            </a:extLst>
          </p:cNvPr>
          <p:cNvSpPr/>
          <p:nvPr userDrawn="1"/>
        </p:nvSpPr>
        <p:spPr>
          <a:xfrm flipH="1" flipV="1">
            <a:off x="29130171" y="34313492"/>
            <a:ext cx="1145042" cy="559395"/>
          </a:xfrm>
          <a:prstGeom prst="rtTriangle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EBDBA01-4C55-9C4B-9A0F-0F45DF37F998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399842"/>
            <a:ext cx="1145042" cy="559395"/>
          </a:xfrm>
          <a:prstGeom prst="line">
            <a:avLst/>
          </a:prstGeom>
          <a:ln w="317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54E5C1F-3046-944C-AD09-65E6CED6FF52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495703"/>
            <a:ext cx="1145042" cy="559395"/>
          </a:xfrm>
          <a:prstGeom prst="line">
            <a:avLst/>
          </a:prstGeom>
          <a:ln w="190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75B482-2C1C-BF41-AEC5-B87103C3445A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582052"/>
            <a:ext cx="1145042" cy="559395"/>
          </a:xfrm>
          <a:prstGeom prst="line">
            <a:avLst/>
          </a:prstGeom>
          <a:ln w="1270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quipe PI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33AC66-0C33-724E-933C-149BFE9EC546}"/>
              </a:ext>
            </a:extLst>
          </p:cNvPr>
          <p:cNvSpPr/>
          <p:nvPr userDrawn="1"/>
        </p:nvSpPr>
        <p:spPr>
          <a:xfrm>
            <a:off x="0" y="40643135"/>
            <a:ext cx="30275213" cy="45719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Lato" panose="020F0502020204030203" pitchFamily="34" charset="77"/>
            </a:endParaRPr>
          </a:p>
          <a:p>
            <a:pPr algn="ctr"/>
            <a:endParaRPr lang="fr-FR" sz="6600">
              <a:latin typeface="Lato" panose="020F0502020204030203" pitchFamily="34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145EA97-5737-7A43-A75B-064A021B9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066" y="316800"/>
            <a:ext cx="1634701" cy="16068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7D45840-B580-ED40-B48E-B49E78065D2A}"/>
              </a:ext>
            </a:extLst>
          </p:cNvPr>
          <p:cNvSpPr txBox="1"/>
          <p:nvPr userDrawn="1"/>
        </p:nvSpPr>
        <p:spPr>
          <a:xfrm>
            <a:off x="2348659" y="1030727"/>
            <a:ext cx="2430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Lato" panose="020F0502020204030203" pitchFamily="34" charset="77"/>
              </a:rPr>
              <a:t>INSTITUT DES SYSTÈMES INTELLIGENTS ET DE ROBOTIQUE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DEFBB-72EE-D743-80E1-BCE92BF5A272}"/>
              </a:ext>
            </a:extLst>
          </p:cNvPr>
          <p:cNvSpPr/>
          <p:nvPr userDrawn="1"/>
        </p:nvSpPr>
        <p:spPr>
          <a:xfrm>
            <a:off x="29130171" y="0"/>
            <a:ext cx="1145042" cy="34326193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800" b="1" i="0">
                <a:latin typeface="Lato Light" panose="020F0302020204030203" pitchFamily="34" charset="77"/>
              </a:rPr>
              <a:t>Equipe Perception, Interaction, Robotiques Sociales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6E7214F-B127-5E41-9BAD-9D7A353CD2CC}"/>
              </a:ext>
            </a:extLst>
          </p:cNvPr>
          <p:cNvCxnSpPr>
            <a:cxnSpLocks/>
          </p:cNvCxnSpPr>
          <p:nvPr userDrawn="1"/>
        </p:nvCxnSpPr>
        <p:spPr>
          <a:xfrm>
            <a:off x="2451100" y="1762179"/>
            <a:ext cx="27251592" cy="0"/>
          </a:xfrm>
          <a:prstGeom prst="line">
            <a:avLst/>
          </a:prstGeom>
          <a:ln w="38100">
            <a:solidFill>
              <a:srgbClr val="01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59A0B4BB-7821-4E4B-B87A-02BE3899A021}"/>
              </a:ext>
            </a:extLst>
          </p:cNvPr>
          <p:cNvSpPr/>
          <p:nvPr userDrawn="1"/>
        </p:nvSpPr>
        <p:spPr>
          <a:xfrm>
            <a:off x="29531242" y="1590729"/>
            <a:ext cx="342900" cy="342900"/>
          </a:xfrm>
          <a:prstGeom prst="ellipse">
            <a:avLst/>
          </a:prstGeom>
          <a:solidFill>
            <a:srgbClr val="01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5820FE2-871F-5949-9BD9-43A019A3E3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2517" y="41747744"/>
            <a:ext cx="1581856" cy="6376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544B36C-2C8C-F647-8EA4-AE48A01B5B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89531" y="41703022"/>
            <a:ext cx="652419" cy="65241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3B391B8-E699-1542-A00C-473414646A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697108" y="41747745"/>
            <a:ext cx="1578435" cy="65241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96BBDB9-8A9F-8446-8448-27491F16933C}"/>
              </a:ext>
            </a:extLst>
          </p:cNvPr>
          <p:cNvSpPr txBox="1"/>
          <p:nvPr userDrawn="1"/>
        </p:nvSpPr>
        <p:spPr>
          <a:xfrm>
            <a:off x="552517" y="41041584"/>
            <a:ext cx="47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Lato" panose="020F0502020204030203" pitchFamily="34" charset="77"/>
              </a:rPr>
              <a:t>Sous la cotutelle de :</a:t>
            </a:r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4FAC78DB-2F03-5D42-AFB1-5A9668938A92}"/>
              </a:ext>
            </a:extLst>
          </p:cNvPr>
          <p:cNvSpPr/>
          <p:nvPr userDrawn="1"/>
        </p:nvSpPr>
        <p:spPr>
          <a:xfrm flipH="1" flipV="1">
            <a:off x="29130171" y="34313492"/>
            <a:ext cx="1145042" cy="559395"/>
          </a:xfrm>
          <a:prstGeom prst="rtTriangle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887B9B8-E878-1F4A-B8A6-8430F2BBD773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399842"/>
            <a:ext cx="1145042" cy="559395"/>
          </a:xfrm>
          <a:prstGeom prst="line">
            <a:avLst/>
          </a:prstGeom>
          <a:ln w="317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488EF6B-2C7A-9040-ADE1-B9BEF15261EB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495703"/>
            <a:ext cx="1145042" cy="559395"/>
          </a:xfrm>
          <a:prstGeom prst="line">
            <a:avLst/>
          </a:prstGeom>
          <a:ln w="190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8450FA9-0A0C-5D49-ABB8-18E6C045D374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582052"/>
            <a:ext cx="1145042" cy="559395"/>
          </a:xfrm>
          <a:prstGeom prst="line">
            <a:avLst/>
          </a:prstGeom>
          <a:ln w="1270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7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quipe SYRO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8C19B4-B823-814A-952E-43855B713D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52517" y="41747744"/>
            <a:ext cx="1581856" cy="6376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8C0329E-299F-FE4D-A935-1868FCEF5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589531" y="41703022"/>
            <a:ext cx="652419" cy="65241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D82307-7BA0-C94F-8FF0-07B9471695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697108" y="41747745"/>
            <a:ext cx="1578435" cy="652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34026C-D592-464D-8EFE-A0BAA5C7C7A5}"/>
              </a:ext>
            </a:extLst>
          </p:cNvPr>
          <p:cNvSpPr/>
          <p:nvPr userDrawn="1"/>
        </p:nvSpPr>
        <p:spPr>
          <a:xfrm>
            <a:off x="0" y="40643135"/>
            <a:ext cx="30275213" cy="45719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Lato" panose="020F0502020204030203" pitchFamily="34" charset="77"/>
            </a:endParaRPr>
          </a:p>
          <a:p>
            <a:pPr algn="ctr"/>
            <a:endParaRPr lang="fr-FR" sz="6600">
              <a:latin typeface="Lato" panose="020F0502020204030203" pitchFamily="34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BE5EBC-D63E-A545-B54A-B65B506D7A18}"/>
              </a:ext>
            </a:extLst>
          </p:cNvPr>
          <p:cNvSpPr txBox="1"/>
          <p:nvPr userDrawn="1"/>
        </p:nvSpPr>
        <p:spPr>
          <a:xfrm>
            <a:off x="552517" y="41041584"/>
            <a:ext cx="47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Lato" panose="020F0502020204030203" pitchFamily="34" charset="77"/>
              </a:rPr>
              <a:t>Sous la cotutelle de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94E57D-D4C2-F74A-9737-CCF1C6BEA06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5066" y="316800"/>
            <a:ext cx="1634701" cy="16068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F7E4BAB-D27C-EB46-B960-409A26F248B9}"/>
              </a:ext>
            </a:extLst>
          </p:cNvPr>
          <p:cNvSpPr txBox="1"/>
          <p:nvPr userDrawn="1"/>
        </p:nvSpPr>
        <p:spPr>
          <a:xfrm>
            <a:off x="2348659" y="1030727"/>
            <a:ext cx="2430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Lato" panose="020F0502020204030203" pitchFamily="34" charset="77"/>
              </a:rPr>
              <a:t>INSTITUT DES SYSTÈMES INTELLIGENTS ET DE ROBOTIQUE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6665F-DBA0-AD4A-B256-0880A711EDB7}"/>
              </a:ext>
            </a:extLst>
          </p:cNvPr>
          <p:cNvSpPr/>
          <p:nvPr userDrawn="1"/>
        </p:nvSpPr>
        <p:spPr>
          <a:xfrm>
            <a:off x="29130171" y="0"/>
            <a:ext cx="1145042" cy="34326193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800" b="1" i="0">
                <a:latin typeface="Lato Light" panose="020F0302020204030203" pitchFamily="34" charset="77"/>
              </a:rPr>
              <a:t>Equipe </a:t>
            </a:r>
            <a:r>
              <a:rPr lang="fr-FR" sz="4800" b="1" i="0" err="1">
                <a:latin typeface="Lato Light" panose="020F0302020204030203" pitchFamily="34" charset="77"/>
              </a:rPr>
              <a:t>SYstèmes</a:t>
            </a:r>
            <a:r>
              <a:rPr lang="fr-FR" sz="4800" b="1" i="0">
                <a:latin typeface="Lato Light" panose="020F0302020204030203" pitchFamily="34" charset="77"/>
              </a:rPr>
              <a:t> </a:t>
            </a:r>
            <a:r>
              <a:rPr lang="fr-FR" sz="4800" b="1" i="0" err="1">
                <a:latin typeface="Lato Light" panose="020F0302020204030203" pitchFamily="34" charset="77"/>
              </a:rPr>
              <a:t>RObotiques</a:t>
            </a:r>
            <a:r>
              <a:rPr lang="fr-FR" sz="4800" b="1" i="0">
                <a:latin typeface="Lato Light" panose="020F0302020204030203" pitchFamily="34" charset="77"/>
              </a:rPr>
              <a:t> </a:t>
            </a:r>
            <a:r>
              <a:rPr lang="fr-FR" sz="4800" b="1" i="0" err="1">
                <a:latin typeface="Lato Light" panose="020F0302020204030203" pitchFamily="34" charset="77"/>
              </a:rPr>
              <a:t>COmplexes</a:t>
            </a:r>
            <a:endParaRPr lang="fr-FR" sz="4800" b="1" i="0">
              <a:latin typeface="Lato Light" panose="020F0302020204030203" pitchFamily="34" charset="77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35E5A44-7D0E-FF4F-86ED-36441C9A506E}"/>
              </a:ext>
            </a:extLst>
          </p:cNvPr>
          <p:cNvCxnSpPr>
            <a:cxnSpLocks/>
          </p:cNvCxnSpPr>
          <p:nvPr userDrawn="1"/>
        </p:nvCxnSpPr>
        <p:spPr>
          <a:xfrm>
            <a:off x="2451100" y="1762179"/>
            <a:ext cx="27251592" cy="0"/>
          </a:xfrm>
          <a:prstGeom prst="line">
            <a:avLst/>
          </a:prstGeom>
          <a:ln w="38100">
            <a:solidFill>
              <a:srgbClr val="01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27084AE-C43A-BA49-9690-453C1B0E4099}"/>
              </a:ext>
            </a:extLst>
          </p:cNvPr>
          <p:cNvSpPr/>
          <p:nvPr userDrawn="1"/>
        </p:nvSpPr>
        <p:spPr>
          <a:xfrm>
            <a:off x="29531242" y="1590729"/>
            <a:ext cx="342900" cy="342900"/>
          </a:xfrm>
          <a:prstGeom prst="ellipse">
            <a:avLst/>
          </a:prstGeom>
          <a:solidFill>
            <a:srgbClr val="01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B9FD0213-A931-624D-ACE1-D7D9E190B02C}"/>
              </a:ext>
            </a:extLst>
          </p:cNvPr>
          <p:cNvSpPr/>
          <p:nvPr userDrawn="1"/>
        </p:nvSpPr>
        <p:spPr>
          <a:xfrm flipH="1" flipV="1">
            <a:off x="29130171" y="34313492"/>
            <a:ext cx="1145042" cy="559395"/>
          </a:xfrm>
          <a:prstGeom prst="rtTriangle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2A7C937-9276-9844-91DC-EB383D05027D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399842"/>
            <a:ext cx="1145042" cy="559395"/>
          </a:xfrm>
          <a:prstGeom prst="line">
            <a:avLst/>
          </a:prstGeom>
          <a:ln w="317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C51C45C-14B1-1745-B5D8-847361614500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495703"/>
            <a:ext cx="1145042" cy="559395"/>
          </a:xfrm>
          <a:prstGeom prst="line">
            <a:avLst/>
          </a:prstGeom>
          <a:ln w="190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7CE5320-AA35-AB49-A306-02216E605BB9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582052"/>
            <a:ext cx="1145042" cy="559395"/>
          </a:xfrm>
          <a:prstGeom prst="line">
            <a:avLst/>
          </a:prstGeom>
          <a:ln w="1270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7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quipe M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E3284D-358F-894C-A8E4-DFE5A8749564}"/>
              </a:ext>
            </a:extLst>
          </p:cNvPr>
          <p:cNvSpPr/>
          <p:nvPr userDrawn="1"/>
        </p:nvSpPr>
        <p:spPr>
          <a:xfrm>
            <a:off x="0" y="40643135"/>
            <a:ext cx="30275213" cy="45719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>
              <a:latin typeface="Lato" panose="020F0502020204030203" pitchFamily="34" charset="77"/>
            </a:endParaRPr>
          </a:p>
          <a:p>
            <a:pPr algn="ctr"/>
            <a:endParaRPr lang="fr-FR" sz="6600">
              <a:latin typeface="Lato" panose="020F0502020204030203" pitchFamily="34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E8CCDF-7A0D-AF43-BFF8-4193415B6C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8057" y="316800"/>
            <a:ext cx="1634701" cy="15333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CC6D445-F9E3-0148-8824-D5AD66779796}"/>
              </a:ext>
            </a:extLst>
          </p:cNvPr>
          <p:cNvSpPr txBox="1"/>
          <p:nvPr userDrawn="1"/>
        </p:nvSpPr>
        <p:spPr>
          <a:xfrm>
            <a:off x="2348658" y="1030727"/>
            <a:ext cx="2638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>
                <a:latin typeface="Lato" panose="020F0502020204030203" pitchFamily="34" charset="77"/>
              </a:rPr>
              <a:t>LABORATOIRE D’INFORMATIQUE DE PARIS 6              -             INSTITUT DES SYSTÈMES INTELLIGENTS ET DE ROBOTIQUE</a:t>
            </a:r>
          </a:p>
          <a:p>
            <a:r>
              <a:rPr lang="fr-FR" sz="3600">
                <a:latin typeface="Lato" panose="020F0502020204030203" pitchFamily="34" charset="77"/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3C5E5A-AFEE-2A40-9136-63358C9981B7}"/>
              </a:ext>
            </a:extLst>
          </p:cNvPr>
          <p:cNvSpPr/>
          <p:nvPr userDrawn="1"/>
        </p:nvSpPr>
        <p:spPr>
          <a:xfrm>
            <a:off x="29130171" y="0"/>
            <a:ext cx="1145042" cy="34327421"/>
          </a:xfrm>
          <a:prstGeom prst="rect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800" b="1" i="0">
                <a:latin typeface="Lato Light" panose="020F0302020204030203" pitchFamily="34" charset="77"/>
              </a:rPr>
              <a:t>Equipe Machine Learning and Information Access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11AF182-D4D4-D746-A42B-5CFD371B3995}"/>
              </a:ext>
            </a:extLst>
          </p:cNvPr>
          <p:cNvCxnSpPr>
            <a:cxnSpLocks/>
          </p:cNvCxnSpPr>
          <p:nvPr userDrawn="1"/>
        </p:nvCxnSpPr>
        <p:spPr>
          <a:xfrm>
            <a:off x="2451100" y="1762179"/>
            <a:ext cx="27251592" cy="0"/>
          </a:xfrm>
          <a:prstGeom prst="line">
            <a:avLst/>
          </a:prstGeom>
          <a:ln w="38100">
            <a:solidFill>
              <a:srgbClr val="01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27C0C54-8214-4746-97C1-26264379F090}"/>
              </a:ext>
            </a:extLst>
          </p:cNvPr>
          <p:cNvSpPr/>
          <p:nvPr userDrawn="1"/>
        </p:nvSpPr>
        <p:spPr>
          <a:xfrm>
            <a:off x="29531242" y="1590729"/>
            <a:ext cx="342900" cy="342900"/>
          </a:xfrm>
          <a:prstGeom prst="ellipse">
            <a:avLst/>
          </a:prstGeom>
          <a:solidFill>
            <a:srgbClr val="01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DE8C356-F37B-384A-AD08-ACCD93359A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2517" y="41747744"/>
            <a:ext cx="1581856" cy="6376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4C1EBC5-D4F7-A147-8D30-CA7B49B5D8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89531" y="41703022"/>
            <a:ext cx="652419" cy="65241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C2DD91D-C366-2D49-8AEB-4224672AA7ED}"/>
              </a:ext>
            </a:extLst>
          </p:cNvPr>
          <p:cNvSpPr txBox="1"/>
          <p:nvPr userDrawn="1"/>
        </p:nvSpPr>
        <p:spPr>
          <a:xfrm>
            <a:off x="552517" y="41041584"/>
            <a:ext cx="47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Lato" panose="020F0502020204030203" pitchFamily="34" charset="77"/>
              </a:rPr>
              <a:t>Sous la cotutelle de :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950F475-A0C5-DC48-8B60-A618C3B27E1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7400189" y="316800"/>
            <a:ext cx="1328911" cy="1306259"/>
          </a:xfrm>
          <a:prstGeom prst="rect">
            <a:avLst/>
          </a:prstGeom>
        </p:spPr>
      </p:pic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E53D2D79-5D7D-FD47-BFEC-6CD083059742}"/>
              </a:ext>
            </a:extLst>
          </p:cNvPr>
          <p:cNvSpPr/>
          <p:nvPr userDrawn="1"/>
        </p:nvSpPr>
        <p:spPr>
          <a:xfrm flipH="1" flipV="1">
            <a:off x="29130171" y="34313492"/>
            <a:ext cx="1145042" cy="559395"/>
          </a:xfrm>
          <a:prstGeom prst="rtTriangle">
            <a:avLst/>
          </a:prstGeom>
          <a:solidFill>
            <a:srgbClr val="00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E53963F-33E1-1847-81CE-51C0F795890D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399842"/>
            <a:ext cx="1145042" cy="559395"/>
          </a:xfrm>
          <a:prstGeom prst="line">
            <a:avLst/>
          </a:prstGeom>
          <a:ln w="317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1D1E98E-A388-F646-AB50-3E27377573E2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495703"/>
            <a:ext cx="1145042" cy="559395"/>
          </a:xfrm>
          <a:prstGeom prst="line">
            <a:avLst/>
          </a:prstGeom>
          <a:ln w="1905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260CD0-3480-A14F-A71D-B7722BFADFA2}"/>
              </a:ext>
            </a:extLst>
          </p:cNvPr>
          <p:cNvCxnSpPr>
            <a:cxnSpLocks/>
          </p:cNvCxnSpPr>
          <p:nvPr userDrawn="1"/>
        </p:nvCxnSpPr>
        <p:spPr>
          <a:xfrm>
            <a:off x="29130171" y="34582052"/>
            <a:ext cx="1145042" cy="559395"/>
          </a:xfrm>
          <a:prstGeom prst="line">
            <a:avLst/>
          </a:prstGeom>
          <a:ln w="12700">
            <a:solidFill>
              <a:srgbClr val="009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8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47" Type="http://schemas.openxmlformats.org/officeDocument/2006/relationships/image" Target="../media/image29.png"/><Relationship Id="rId63" Type="http://schemas.openxmlformats.org/officeDocument/2006/relationships/customXml" Target="../ink/ink14.xml"/><Relationship Id="rId68" Type="http://schemas.openxmlformats.org/officeDocument/2006/relationships/image" Target="../media/image41.png"/><Relationship Id="rId84" Type="http://schemas.openxmlformats.org/officeDocument/2006/relationships/image" Target="../media/image16.png"/><Relationship Id="rId89" Type="http://schemas.openxmlformats.org/officeDocument/2006/relationships/image" Target="../media/image21.png"/><Relationship Id="rId112" Type="http://schemas.openxmlformats.org/officeDocument/2006/relationships/customXml" Target="../ink/ink34.xml"/><Relationship Id="rId107" Type="http://schemas.openxmlformats.org/officeDocument/2006/relationships/image" Target="../media/image52.png"/><Relationship Id="rId37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image" Target="../media/image36.png"/><Relationship Id="rId74" Type="http://schemas.openxmlformats.org/officeDocument/2006/relationships/image" Target="../media/image44.png"/><Relationship Id="rId79" Type="http://schemas.openxmlformats.org/officeDocument/2006/relationships/customXml" Target="../ink/ink22.xml"/><Relationship Id="rId102" Type="http://schemas.openxmlformats.org/officeDocument/2006/relationships/customXml" Target="../ink/ink29.xml"/><Relationship Id="rId5" Type="http://schemas.openxmlformats.org/officeDocument/2006/relationships/image" Target="../media/image7.png"/><Relationship Id="rId90" Type="http://schemas.openxmlformats.org/officeDocument/2006/relationships/customXml" Target="../ink/ink23.xml"/><Relationship Id="rId95" Type="http://schemas.openxmlformats.org/officeDocument/2006/relationships/image" Target="../media/image34.png"/><Relationship Id="rId43" Type="http://schemas.openxmlformats.org/officeDocument/2006/relationships/image" Target="../media/image27.png"/><Relationship Id="rId48" Type="http://schemas.openxmlformats.org/officeDocument/2006/relationships/customXml" Target="../ink/ink8.xml"/><Relationship Id="rId64" Type="http://schemas.openxmlformats.org/officeDocument/2006/relationships/image" Target="../media/image39.png"/><Relationship Id="rId69" Type="http://schemas.openxmlformats.org/officeDocument/2006/relationships/customXml" Target="../ink/ink17.xml"/><Relationship Id="rId113" Type="http://schemas.openxmlformats.org/officeDocument/2006/relationships/image" Target="../media/image55.png"/><Relationship Id="rId118" Type="http://schemas.openxmlformats.org/officeDocument/2006/relationships/customXml" Target="../ink/ink37.xml"/><Relationship Id="rId8" Type="http://schemas.openxmlformats.org/officeDocument/2006/relationships/image" Target="../media/image10.png"/><Relationship Id="rId51" Type="http://schemas.openxmlformats.org/officeDocument/2006/relationships/image" Target="../media/image31.png"/><Relationship Id="rId72" Type="http://schemas.openxmlformats.org/officeDocument/2006/relationships/image" Target="../media/image43.png"/><Relationship Id="rId80" Type="http://schemas.openxmlformats.org/officeDocument/2006/relationships/image" Target="../media/image47.png"/><Relationship Id="rId85" Type="http://schemas.openxmlformats.org/officeDocument/2006/relationships/image" Target="../media/image17.png"/><Relationship Id="rId93" Type="http://schemas.openxmlformats.org/officeDocument/2006/relationships/image" Target="../media/image33.png"/><Relationship Id="rId98" Type="http://schemas.openxmlformats.org/officeDocument/2006/relationships/customXml" Target="../ink/ink27.xml"/><Relationship Id="rId121" Type="http://schemas.openxmlformats.org/officeDocument/2006/relationships/image" Target="../media/image59.png"/><Relationship Id="rId3" Type="http://schemas.openxmlformats.org/officeDocument/2006/relationships/hyperlink" Target="mailto:Mickaella.grondin-verdon@etu.univ-grenoble-alpes.fr" TargetMode="External"/><Relationship Id="rId33" Type="http://schemas.openxmlformats.org/officeDocument/2006/relationships/image" Target="../media/image22.png"/><Relationship Id="rId38" Type="http://schemas.openxmlformats.org/officeDocument/2006/relationships/customXml" Target="../ink/ink4.xml"/><Relationship Id="rId46" Type="http://schemas.openxmlformats.org/officeDocument/2006/relationships/customXml" Target="../ink/ink7.xml"/><Relationship Id="rId59" Type="http://schemas.openxmlformats.org/officeDocument/2006/relationships/customXml" Target="../ink/ink12.xml"/><Relationship Id="rId67" Type="http://schemas.openxmlformats.org/officeDocument/2006/relationships/customXml" Target="../ink/ink16.xml"/><Relationship Id="rId103" Type="http://schemas.openxmlformats.org/officeDocument/2006/relationships/image" Target="../media/image50.png"/><Relationship Id="rId108" Type="http://schemas.openxmlformats.org/officeDocument/2006/relationships/customXml" Target="../ink/ink32.xml"/><Relationship Id="rId116" Type="http://schemas.openxmlformats.org/officeDocument/2006/relationships/customXml" Target="../ink/ink36.xml"/><Relationship Id="rId54" Type="http://schemas.openxmlformats.org/officeDocument/2006/relationships/image" Target="../media/image11.png"/><Relationship Id="rId62" Type="http://schemas.openxmlformats.org/officeDocument/2006/relationships/image" Target="../media/image38.png"/><Relationship Id="rId70" Type="http://schemas.openxmlformats.org/officeDocument/2006/relationships/image" Target="../media/image42.png"/><Relationship Id="rId75" Type="http://schemas.openxmlformats.org/officeDocument/2006/relationships/customXml" Target="../ink/ink20.xml"/><Relationship Id="rId83" Type="http://schemas.openxmlformats.org/officeDocument/2006/relationships/image" Target="../media/image15.png"/><Relationship Id="rId88" Type="http://schemas.openxmlformats.org/officeDocument/2006/relationships/image" Target="../media/image20.png"/><Relationship Id="rId91" Type="http://schemas.openxmlformats.org/officeDocument/2006/relationships/image" Target="../media/image26.png"/><Relationship Id="rId96" Type="http://schemas.openxmlformats.org/officeDocument/2006/relationships/customXml" Target="../ink/ink26.xml"/><Relationship Id="rId111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36" Type="http://schemas.openxmlformats.org/officeDocument/2006/relationships/customXml" Target="../ink/ink3.xml"/><Relationship Id="rId49" Type="http://schemas.openxmlformats.org/officeDocument/2006/relationships/image" Target="../media/image30.png"/><Relationship Id="rId106" Type="http://schemas.openxmlformats.org/officeDocument/2006/relationships/customXml" Target="../ink/ink31.xml"/><Relationship Id="rId114" Type="http://schemas.openxmlformats.org/officeDocument/2006/relationships/customXml" Target="../ink/ink35.xml"/><Relationship Id="rId119" Type="http://schemas.openxmlformats.org/officeDocument/2006/relationships/image" Target="../media/image58.png"/><Relationship Id="rId44" Type="http://schemas.openxmlformats.org/officeDocument/2006/relationships/customXml" Target="../ink/ink6.xml"/><Relationship Id="rId52" Type="http://schemas.openxmlformats.org/officeDocument/2006/relationships/customXml" Target="../ink/ink10.xml"/><Relationship Id="rId60" Type="http://schemas.openxmlformats.org/officeDocument/2006/relationships/image" Target="../media/image37.png"/><Relationship Id="rId65" Type="http://schemas.openxmlformats.org/officeDocument/2006/relationships/customXml" Target="../ink/ink15.xml"/><Relationship Id="rId73" Type="http://schemas.openxmlformats.org/officeDocument/2006/relationships/customXml" Target="../ink/ink19.xml"/><Relationship Id="rId78" Type="http://schemas.openxmlformats.org/officeDocument/2006/relationships/image" Target="../media/image46.png"/><Relationship Id="rId81" Type="http://schemas.openxmlformats.org/officeDocument/2006/relationships/image" Target="../media/image13.png"/><Relationship Id="rId86" Type="http://schemas.openxmlformats.org/officeDocument/2006/relationships/image" Target="../media/image18.png"/><Relationship Id="rId94" Type="http://schemas.openxmlformats.org/officeDocument/2006/relationships/customXml" Target="../ink/ink25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image" Target="../media/image60.png"/><Relationship Id="rId4" Type="http://schemas.openxmlformats.org/officeDocument/2006/relationships/hyperlink" Target="mailto:ne.younsi@gmail.com" TargetMode="External"/><Relationship Id="rId9" Type="http://schemas.openxmlformats.org/officeDocument/2006/relationships/customXml" Target="../ink/ink1.xml"/><Relationship Id="rId39" Type="http://schemas.openxmlformats.org/officeDocument/2006/relationships/image" Target="../media/image25.png"/><Relationship Id="rId109" Type="http://schemas.openxmlformats.org/officeDocument/2006/relationships/image" Target="../media/image53.png"/><Relationship Id="rId34" Type="http://schemas.openxmlformats.org/officeDocument/2006/relationships/customXml" Target="../ink/ink2.xml"/><Relationship Id="rId50" Type="http://schemas.openxmlformats.org/officeDocument/2006/relationships/customXml" Target="../ink/ink9.xml"/><Relationship Id="rId55" Type="http://schemas.openxmlformats.org/officeDocument/2006/relationships/image" Target="../media/image12.png"/><Relationship Id="rId76" Type="http://schemas.openxmlformats.org/officeDocument/2006/relationships/image" Target="../media/image45.png"/><Relationship Id="rId97" Type="http://schemas.openxmlformats.org/officeDocument/2006/relationships/image" Target="../media/image35.png"/><Relationship Id="rId104" Type="http://schemas.openxmlformats.org/officeDocument/2006/relationships/customXml" Target="../ink/ink30.xml"/><Relationship Id="rId120" Type="http://schemas.openxmlformats.org/officeDocument/2006/relationships/customXml" Target="../ink/ink38.xml"/><Relationship Id="rId7" Type="http://schemas.openxmlformats.org/officeDocument/2006/relationships/image" Target="../media/image9.png"/><Relationship Id="rId71" Type="http://schemas.openxmlformats.org/officeDocument/2006/relationships/customXml" Target="../ink/ink18.xml"/><Relationship Id="rId92" Type="http://schemas.openxmlformats.org/officeDocument/2006/relationships/customXml" Target="../ink/ink24.xml"/><Relationship Id="rId2" Type="http://schemas.openxmlformats.org/officeDocument/2006/relationships/image" Target="../media/image6.png"/><Relationship Id="rId40" Type="http://schemas.openxmlformats.org/officeDocument/2006/relationships/customXml" Target="../ink/ink5.xml"/><Relationship Id="rId45" Type="http://schemas.openxmlformats.org/officeDocument/2006/relationships/image" Target="../media/image28.png"/><Relationship Id="rId66" Type="http://schemas.openxmlformats.org/officeDocument/2006/relationships/image" Target="../media/image40.png"/><Relationship Id="rId87" Type="http://schemas.openxmlformats.org/officeDocument/2006/relationships/image" Target="../media/image19.png"/><Relationship Id="rId110" Type="http://schemas.openxmlformats.org/officeDocument/2006/relationships/customXml" Target="../ink/ink33.xml"/><Relationship Id="rId115" Type="http://schemas.openxmlformats.org/officeDocument/2006/relationships/image" Target="../media/image56.png"/><Relationship Id="rId61" Type="http://schemas.openxmlformats.org/officeDocument/2006/relationships/customXml" Target="../ink/ink13.xml"/><Relationship Id="rId82" Type="http://schemas.openxmlformats.org/officeDocument/2006/relationships/image" Target="../media/image14.png"/><Relationship Id="rId35" Type="http://schemas.openxmlformats.org/officeDocument/2006/relationships/image" Target="../media/image23.png"/><Relationship Id="rId56" Type="http://schemas.openxmlformats.org/officeDocument/2006/relationships/customXml" Target="../ink/ink11.xml"/><Relationship Id="rId77" Type="http://schemas.openxmlformats.org/officeDocument/2006/relationships/customXml" Target="../ink/ink21.xml"/><Relationship Id="rId100" Type="http://schemas.openxmlformats.org/officeDocument/2006/relationships/customXml" Target="../ink/ink28.xml"/><Relationship Id="rId105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>
            <a:extLst>
              <a:ext uri="{FF2B5EF4-FFF2-40B4-BE49-F238E27FC236}">
                <a16:creationId xmlns:a16="http://schemas.microsoft.com/office/drawing/2014/main" id="{F185DB3C-9752-4B1C-879A-DB4F440F9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3" t="10924" r="26810" b="2521"/>
          <a:stretch/>
        </p:blipFill>
        <p:spPr>
          <a:xfrm>
            <a:off x="2260132" y="16069492"/>
            <a:ext cx="5628595" cy="45978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580C7F4-4F83-7547-9719-D87823014D60}"/>
              </a:ext>
            </a:extLst>
          </p:cNvPr>
          <p:cNvSpPr txBox="1"/>
          <p:nvPr/>
        </p:nvSpPr>
        <p:spPr>
          <a:xfrm>
            <a:off x="442522" y="1634216"/>
            <a:ext cx="28715939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6000" b="1" dirty="0">
                <a:latin typeface="Arial"/>
                <a:cs typeface="Arial"/>
              </a:rPr>
              <a:t>Voir et être vu : modélisation de l'attention sociale chez un agent conversationnel </a:t>
            </a:r>
            <a:endParaRPr lang="fr-FR">
              <a:cs typeface="Calibri" panose="020F0502020204030204"/>
            </a:endParaRPr>
          </a:p>
          <a:p>
            <a:pPr algn="ctr"/>
            <a:r>
              <a:rPr lang="fr-FR" sz="2800" i="1" dirty="0" err="1">
                <a:latin typeface="Arial"/>
                <a:cs typeface="Arial"/>
              </a:rPr>
              <a:t>Mickaëlla</a:t>
            </a:r>
            <a:r>
              <a:rPr lang="fr-FR" sz="2800" i="1" dirty="0">
                <a:latin typeface="Arial"/>
                <a:cs typeface="Arial"/>
              </a:rPr>
              <a:t> GRONDIN-VERDON &amp; </a:t>
            </a:r>
            <a:r>
              <a:rPr lang="fr-FR" sz="2800" i="1" dirty="0" err="1">
                <a:latin typeface="Arial"/>
                <a:cs typeface="Arial"/>
              </a:rPr>
              <a:t>Nezih</a:t>
            </a:r>
            <a:r>
              <a:rPr lang="fr-FR" sz="2800" i="1" dirty="0">
                <a:latin typeface="Arial"/>
                <a:cs typeface="Arial"/>
              </a:rPr>
              <a:t> YOUNSI</a:t>
            </a:r>
            <a:endParaRPr lang="fr-FR" sz="2000" dirty="0">
              <a:latin typeface="Calibri" panose="020F0502020204030204"/>
              <a:cs typeface="Calibri"/>
            </a:endParaRPr>
          </a:p>
          <a:p>
            <a:pPr algn="ctr"/>
            <a:r>
              <a:rPr lang="fr-FR" sz="2800" i="1" dirty="0">
                <a:latin typeface="Arial"/>
                <a:cs typeface="Arial"/>
              </a:rPr>
              <a:t> </a:t>
            </a:r>
            <a:r>
              <a:rPr lang="fr-FR" sz="2000" i="1" dirty="0">
                <a:latin typeface="Arial"/>
                <a:cs typeface="Arial"/>
              </a:rPr>
              <a:t>Encadré par Catherine PELACHAUD, Laurence CHABY &amp; Lola CANAMERO</a:t>
            </a:r>
            <a:endParaRPr lang="fr-FR" sz="200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AA4943-01F5-AB4D-A3E3-E676AC670EDD}"/>
              </a:ext>
            </a:extLst>
          </p:cNvPr>
          <p:cNvSpPr txBox="1"/>
          <p:nvPr/>
        </p:nvSpPr>
        <p:spPr>
          <a:xfrm>
            <a:off x="8114642" y="40935433"/>
            <a:ext cx="2101552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sz="2800" dirty="0">
                <a:cs typeface="Calibri"/>
                <a:hlinkClick r:id="rId3"/>
              </a:rPr>
              <a:t>mickaella.grondin-verdon@etu.univ-grenoble-alpes.fr</a:t>
            </a:r>
            <a:r>
              <a:rPr lang="fr-FR" sz="2800">
                <a:cs typeface="Calibri"/>
              </a:rPr>
              <a:t> ; </a:t>
            </a:r>
            <a:r>
              <a:rPr lang="fr-FR" sz="2800" dirty="0">
                <a:cs typeface="Calibri"/>
                <a:hlinkClick r:id="rId4"/>
              </a:rPr>
              <a:t>ne.younsi@gmail.com</a:t>
            </a:r>
            <a:r>
              <a:rPr lang="fr-FR" sz="2800" dirty="0">
                <a:cs typeface="Calibri"/>
              </a:rPr>
              <a:t> </a:t>
            </a:r>
          </a:p>
          <a:p>
            <a:pPr algn="r"/>
            <a:r>
              <a:rPr lang="fr-FR" sz="2800">
                <a:cs typeface="Calibri"/>
              </a:rPr>
              <a:t>Université Grenoble Alpes – </a:t>
            </a:r>
            <a:r>
              <a:rPr lang="fr-FR" sz="2800" i="1">
                <a:cs typeface="Calibri"/>
              </a:rPr>
              <a:t>MIASHS, DCISS</a:t>
            </a:r>
            <a:endParaRPr lang="fr-FR"/>
          </a:p>
          <a:p>
            <a:pPr algn="r"/>
            <a:r>
              <a:rPr lang="fr-FR" sz="2800">
                <a:cs typeface="Calibri"/>
              </a:rPr>
              <a:t>Polytech Sorbonne &amp; Sorbonne Université - </a:t>
            </a:r>
            <a:r>
              <a:rPr lang="fr-FR" sz="2800" i="1">
                <a:cs typeface="Calibri"/>
              </a:rPr>
              <a:t>ROB5 / MSR </a:t>
            </a:r>
            <a:endParaRPr lang="fr-FR" sz="2800">
              <a:cs typeface="Calibri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BA575C09-6EF8-49B1-B05D-93730E1B2922}"/>
              </a:ext>
            </a:extLst>
          </p:cNvPr>
          <p:cNvSpPr/>
          <p:nvPr/>
        </p:nvSpPr>
        <p:spPr>
          <a:xfrm>
            <a:off x="2018663" y="4443918"/>
            <a:ext cx="26776598" cy="7398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3200" b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Induction du sentiment d'être vu par l'agent virtuel chez un humain, grâce à son comportement multimodal lors d'une interaction sociale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0FA5858-FA34-43BB-8483-E2A1C7611C1C}"/>
              </a:ext>
            </a:extLst>
          </p:cNvPr>
          <p:cNvCxnSpPr/>
          <p:nvPr/>
        </p:nvCxnSpPr>
        <p:spPr>
          <a:xfrm flipH="1">
            <a:off x="2274151" y="14189423"/>
            <a:ext cx="5070" cy="9327088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98A09D8-ADF5-43DA-8B25-BAC05290399F}"/>
              </a:ext>
            </a:extLst>
          </p:cNvPr>
          <p:cNvCxnSpPr>
            <a:cxnSpLocks/>
          </p:cNvCxnSpPr>
          <p:nvPr/>
        </p:nvCxnSpPr>
        <p:spPr>
          <a:xfrm>
            <a:off x="2257678" y="24079958"/>
            <a:ext cx="17356" cy="8427082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995F1D8-45A2-46E8-BB62-46809C8750A6}"/>
              </a:ext>
            </a:extLst>
          </p:cNvPr>
          <p:cNvGrpSpPr/>
          <p:nvPr/>
        </p:nvGrpSpPr>
        <p:grpSpPr>
          <a:xfrm>
            <a:off x="22918532" y="27688705"/>
            <a:ext cx="4723058" cy="3946450"/>
            <a:chOff x="23232339" y="27128141"/>
            <a:chExt cx="4723058" cy="394645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B188EE4-E8FE-483B-8044-DD9DCA167889}"/>
                </a:ext>
              </a:extLst>
            </p:cNvPr>
            <p:cNvSpPr/>
            <p:nvPr/>
          </p:nvSpPr>
          <p:spPr>
            <a:xfrm>
              <a:off x="23259794" y="27128141"/>
              <a:ext cx="4664480" cy="82958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>
                  <a:solidFill>
                    <a:srgbClr val="375623"/>
                  </a:solidFill>
                  <a:latin typeface="Arial"/>
                  <a:cs typeface="Calibri"/>
                </a:rPr>
                <a:t>ESUL : Solitude</a:t>
              </a:r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AADC0B9-45C3-4628-812D-FF716AA52B59}"/>
                </a:ext>
              </a:extLst>
            </p:cNvPr>
            <p:cNvSpPr/>
            <p:nvPr/>
          </p:nvSpPr>
          <p:spPr>
            <a:xfrm>
              <a:off x="23246065" y="28137199"/>
              <a:ext cx="4709332" cy="7847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>
                  <a:solidFill>
                    <a:srgbClr val="375623"/>
                  </a:solidFill>
                  <a:latin typeface="Arial"/>
                  <a:cs typeface="Calibri"/>
                </a:rPr>
                <a:t>HADS : Anxiété et dépression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591A6DC6-A01A-4F08-898B-BA8F7CEC5B2E}"/>
                </a:ext>
              </a:extLst>
            </p:cNvPr>
            <p:cNvSpPr/>
            <p:nvPr/>
          </p:nvSpPr>
          <p:spPr>
            <a:xfrm>
              <a:off x="23232339" y="29123812"/>
              <a:ext cx="4686906" cy="85202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>
                  <a:solidFill>
                    <a:srgbClr val="375623"/>
                  </a:solidFill>
                  <a:latin typeface="Arial"/>
                  <a:cs typeface="Calibri"/>
                </a:rPr>
                <a:t>NARS : Perception des agents </a:t>
              </a: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7A9D986C-8286-4393-BA28-04671D1CAEDC}"/>
                </a:ext>
              </a:extLst>
            </p:cNvPr>
            <p:cNvSpPr/>
            <p:nvPr/>
          </p:nvSpPr>
          <p:spPr>
            <a:xfrm>
              <a:off x="23263468" y="30245003"/>
              <a:ext cx="4664480" cy="82958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>
                  <a:solidFill>
                    <a:srgbClr val="375623"/>
                  </a:solidFill>
                  <a:latin typeface="Arial"/>
                  <a:cs typeface="Calibri"/>
                </a:rPr>
                <a:t>TPI : Présence sociale</a:t>
              </a:r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82C68AF-3B0E-47E6-83DD-E1477C19F044}"/>
              </a:ext>
            </a:extLst>
          </p:cNvPr>
          <p:cNvGrpSpPr/>
          <p:nvPr/>
        </p:nvGrpSpPr>
        <p:grpSpPr>
          <a:xfrm>
            <a:off x="21552413" y="24858920"/>
            <a:ext cx="7779177" cy="7840927"/>
            <a:chOff x="16822889" y="26675147"/>
            <a:chExt cx="7779177" cy="784092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A2DEE65-5104-4310-BBA9-EE3FCDFA7488}"/>
                </a:ext>
              </a:extLst>
            </p:cNvPr>
            <p:cNvSpPr txBox="1"/>
            <p:nvPr/>
          </p:nvSpPr>
          <p:spPr>
            <a:xfrm>
              <a:off x="17755841" y="33662644"/>
              <a:ext cx="5725867" cy="8534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 dirty="0">
                  <a:solidFill>
                    <a:srgbClr val="767171"/>
                  </a:solidFill>
                  <a:latin typeface="Arial"/>
                  <a:cs typeface="Arial"/>
                </a:rPr>
                <a:t>Fig.8 : Mesures subjectives sous forme d'auto-questionnaires</a:t>
              </a:r>
            </a:p>
          </p:txBody>
        </p:sp>
        <p:pic>
          <p:nvPicPr>
            <p:cNvPr id="13" name="Graphique 13" descr="Profil mâle avec un remplissage uni">
              <a:extLst>
                <a:ext uri="{FF2B5EF4-FFF2-40B4-BE49-F238E27FC236}">
                  <a16:creationId xmlns:a16="http://schemas.microsoft.com/office/drawing/2014/main" id="{9CDB3C83-F1D1-407B-B879-539DAA674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581794" y="27689385"/>
              <a:ext cx="1945683" cy="1968788"/>
            </a:xfrm>
            <a:prstGeom prst="rect">
              <a:avLst/>
            </a:prstGeom>
          </p:spPr>
        </p:pic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034BE414-DF60-4E44-B6C3-FCEC02EF212D}"/>
                </a:ext>
              </a:extLst>
            </p:cNvPr>
            <p:cNvSpPr txBox="1"/>
            <p:nvPr/>
          </p:nvSpPr>
          <p:spPr>
            <a:xfrm>
              <a:off x="21552329" y="26675147"/>
              <a:ext cx="2743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400">
                  <a:solidFill>
                    <a:srgbClr val="375623"/>
                  </a:solidFill>
                  <a:latin typeface="Arial"/>
                  <a:cs typeface="Calibri"/>
                </a:rPr>
                <a:t>Education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437B2C1C-9EE6-4CA8-84D7-E50CD74286F0}"/>
                </a:ext>
              </a:extLst>
            </p:cNvPr>
            <p:cNvSpPr txBox="1"/>
            <p:nvPr/>
          </p:nvSpPr>
          <p:spPr>
            <a:xfrm>
              <a:off x="21559831" y="27190908"/>
              <a:ext cx="2743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Vécu</a:t>
              </a:r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87E2ED99-7BDF-473F-8783-3740E0C247D3}"/>
                </a:ext>
              </a:extLst>
            </p:cNvPr>
            <p:cNvSpPr txBox="1"/>
            <p:nvPr/>
          </p:nvSpPr>
          <p:spPr>
            <a:xfrm>
              <a:off x="21567328" y="27684247"/>
              <a:ext cx="303473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Etat psychologique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6D632FE4-7CC3-49FE-B90B-B64368472723}"/>
                </a:ext>
              </a:extLst>
            </p:cNvPr>
            <p:cNvSpPr txBox="1"/>
            <p:nvPr/>
          </p:nvSpPr>
          <p:spPr>
            <a:xfrm>
              <a:off x="16822889" y="26675275"/>
              <a:ext cx="2743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Connaissance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AE26CE5A-65AC-4F96-8D26-315D18AF7ECA}"/>
                </a:ext>
              </a:extLst>
            </p:cNvPr>
            <p:cNvSpPr txBox="1"/>
            <p:nvPr/>
          </p:nvSpPr>
          <p:spPr>
            <a:xfrm>
              <a:off x="16828802" y="27168614"/>
              <a:ext cx="2743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Attentes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93DD9F41-7F97-41C0-B524-4271DE6CFF50}"/>
                </a:ext>
              </a:extLst>
            </p:cNvPr>
            <p:cNvSpPr txBox="1"/>
            <p:nvPr/>
          </p:nvSpPr>
          <p:spPr>
            <a:xfrm>
              <a:off x="16834710" y="27661952"/>
              <a:ext cx="2743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Croyances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DDB6E9F2-202D-4D94-8F1E-5204C355D2B1}"/>
              </a:ext>
            </a:extLst>
          </p:cNvPr>
          <p:cNvSpPr txBox="1"/>
          <p:nvPr/>
        </p:nvSpPr>
        <p:spPr>
          <a:xfrm>
            <a:off x="2289627" y="5185997"/>
            <a:ext cx="62865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fr-FR" sz="2400">
              <a:latin typeface="Arial"/>
              <a:cs typeface="Arial"/>
            </a:endParaRPr>
          </a:p>
        </p:txBody>
      </p:sp>
      <p:pic>
        <p:nvPicPr>
          <p:cNvPr id="56" name="Image 61" descr="Une image contenant noir, roue&#10;&#10;Description générée automatiquement">
            <a:extLst>
              <a:ext uri="{FF2B5EF4-FFF2-40B4-BE49-F238E27FC236}">
                <a16:creationId xmlns:a16="http://schemas.microsoft.com/office/drawing/2014/main" id="{114990AF-D5E2-4BF3-872A-479E17989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761" y="31626393"/>
            <a:ext cx="808250" cy="808078"/>
          </a:xfrm>
          <a:prstGeom prst="rect">
            <a:avLst/>
          </a:prstGeom>
        </p:spPr>
      </p:pic>
      <p:pic>
        <p:nvPicPr>
          <p:cNvPr id="64" name="Image 64" descr="Une image contenant dessin au trait&#10;&#10;Description générée automatiquement">
            <a:extLst>
              <a:ext uri="{FF2B5EF4-FFF2-40B4-BE49-F238E27FC236}">
                <a16:creationId xmlns:a16="http://schemas.microsoft.com/office/drawing/2014/main" id="{EB416CC2-5C0C-4A8A-ACF8-D2F37CB7C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1479" y="30204176"/>
            <a:ext cx="2137123" cy="1025013"/>
          </a:xfrm>
          <a:prstGeom prst="rect">
            <a:avLst/>
          </a:prstGeom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84C631C1-F9BE-4217-817B-C90207EC2752}"/>
              </a:ext>
            </a:extLst>
          </p:cNvPr>
          <p:cNvGrpSpPr/>
          <p:nvPr/>
        </p:nvGrpSpPr>
        <p:grpSpPr>
          <a:xfrm>
            <a:off x="3087856" y="26486056"/>
            <a:ext cx="11851375" cy="2992441"/>
            <a:chOff x="15573346" y="26759286"/>
            <a:chExt cx="11875500" cy="3440678"/>
          </a:xfrm>
        </p:grpSpPr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EA23308C-FCF9-4C3C-A55B-990B73ABA256}"/>
                </a:ext>
              </a:extLst>
            </p:cNvPr>
            <p:cNvSpPr txBox="1"/>
            <p:nvPr/>
          </p:nvSpPr>
          <p:spPr>
            <a:xfrm>
              <a:off x="16406535" y="29669146"/>
              <a:ext cx="9188568" cy="5308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 dirty="0">
                  <a:solidFill>
                    <a:srgbClr val="767171"/>
                  </a:solidFill>
                  <a:latin typeface="Arial"/>
                  <a:cs typeface="Arial"/>
                </a:rPr>
                <a:t>Fig.6 : Données objectives extraites du sujet à partir de vidéos  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A12EAE76-80F0-4013-85F6-FE291775C525}"/>
                </a:ext>
              </a:extLst>
            </p:cNvPr>
            <p:cNvSpPr txBox="1"/>
            <p:nvPr/>
          </p:nvSpPr>
          <p:spPr>
            <a:xfrm>
              <a:off x="22448417" y="27338958"/>
              <a:ext cx="5000429" cy="5308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>
                  <a:solidFill>
                    <a:srgbClr val="375623"/>
                  </a:solidFill>
                  <a:latin typeface="Arial"/>
                  <a:cs typeface="Calibri"/>
                </a:rPr>
                <a:t>Position des </a:t>
              </a:r>
              <a:r>
                <a:rPr lang="fr-FR" sz="2400" err="1">
                  <a:solidFill>
                    <a:srgbClr val="375623"/>
                  </a:solidFill>
                  <a:latin typeface="Arial"/>
                  <a:cs typeface="Calibri"/>
                </a:rPr>
                <a:t>landmarks</a:t>
              </a:r>
              <a:r>
                <a:rPr lang="fr-FR" sz="2400">
                  <a:solidFill>
                    <a:srgbClr val="375623"/>
                  </a:solidFill>
                  <a:latin typeface="Arial"/>
                  <a:cs typeface="Calibri"/>
                </a:rPr>
                <a:t> 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C0BFB838-A518-41DE-A589-67C40EE98802}"/>
                </a:ext>
              </a:extLst>
            </p:cNvPr>
            <p:cNvSpPr txBox="1"/>
            <p:nvPr/>
          </p:nvSpPr>
          <p:spPr>
            <a:xfrm>
              <a:off x="22442177" y="26759286"/>
              <a:ext cx="3506673" cy="5308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Position des pupilles 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62F29632-7A34-4CBE-91E4-BCBDAE3C26CD}"/>
                </a:ext>
              </a:extLst>
            </p:cNvPr>
            <p:cNvSpPr txBox="1"/>
            <p:nvPr/>
          </p:nvSpPr>
          <p:spPr>
            <a:xfrm>
              <a:off x="22444018" y="27893576"/>
              <a:ext cx="4725233" cy="9554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Position et orientation de la tête </a:t>
              </a:r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F77A4318-541F-4733-B409-476EDEE2F557}"/>
                </a:ext>
              </a:extLst>
            </p:cNvPr>
            <p:cNvSpPr txBox="1"/>
            <p:nvPr/>
          </p:nvSpPr>
          <p:spPr>
            <a:xfrm>
              <a:off x="15707769" y="27279166"/>
              <a:ext cx="3323359" cy="5308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2400" dirty="0">
                  <a:solidFill>
                    <a:srgbClr val="375623"/>
                  </a:solidFill>
                  <a:latin typeface="Arial"/>
                  <a:cs typeface="Arial"/>
                </a:rPr>
                <a:t>Expressions faciales 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9B53CFFA-64AF-40F7-9EF3-14016DC08D80}"/>
                </a:ext>
              </a:extLst>
            </p:cNvPr>
            <p:cNvSpPr txBox="1"/>
            <p:nvPr/>
          </p:nvSpPr>
          <p:spPr>
            <a:xfrm>
              <a:off x="15573346" y="27774391"/>
              <a:ext cx="3423690" cy="5427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2400">
                  <a:solidFill>
                    <a:srgbClr val="375623"/>
                  </a:solidFill>
                  <a:latin typeface="Arial"/>
                  <a:cs typeface="Arial"/>
                </a:rPr>
                <a:t>Mouvements de la tête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4" name="Encre 123">
                  <a:extLst>
                    <a:ext uri="{FF2B5EF4-FFF2-40B4-BE49-F238E27FC236}">
                      <a16:creationId xmlns:a16="http://schemas.microsoft.com/office/drawing/2014/main" id="{4E173969-7E45-4A77-90CB-0FAC9ECE160F}"/>
                    </a:ext>
                  </a:extLst>
                </p14:cNvPr>
                <p14:cNvContentPartPr/>
                <p14:nvPr/>
              </p14:nvContentPartPr>
              <p14:xfrm>
                <a:off x="21471822" y="27054247"/>
                <a:ext cx="1057275" cy="28574"/>
              </p14:xfrm>
            </p:contentPart>
          </mc:Choice>
          <mc:Fallback xmlns="">
            <p:pic>
              <p:nvPicPr>
                <p:cNvPr id="124" name="Encre 123">
                  <a:extLst>
                    <a:ext uri="{FF2B5EF4-FFF2-40B4-BE49-F238E27FC236}">
                      <a16:creationId xmlns:a16="http://schemas.microsoft.com/office/drawing/2014/main" id="{4E173969-7E45-4A77-90CB-0FAC9ECE16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453712" y="27033237"/>
                  <a:ext cx="1093133" cy="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5" name="Encre 124">
                  <a:extLst>
                    <a:ext uri="{FF2B5EF4-FFF2-40B4-BE49-F238E27FC236}">
                      <a16:creationId xmlns:a16="http://schemas.microsoft.com/office/drawing/2014/main" id="{B1249919-B08D-4940-B25C-148B9760064F}"/>
                    </a:ext>
                  </a:extLst>
                </p14:cNvPr>
                <p14:cNvContentPartPr/>
                <p14:nvPr/>
              </p14:nvContentPartPr>
              <p14:xfrm>
                <a:off x="20888103" y="27105201"/>
                <a:ext cx="542924" cy="533400"/>
              </p14:xfrm>
            </p:contentPart>
          </mc:Choice>
          <mc:Fallback xmlns="">
            <p:pic>
              <p:nvPicPr>
                <p:cNvPr id="125" name="Encre 124">
                  <a:extLst>
                    <a:ext uri="{FF2B5EF4-FFF2-40B4-BE49-F238E27FC236}">
                      <a16:creationId xmlns:a16="http://schemas.microsoft.com/office/drawing/2014/main" id="{B1249919-B08D-4940-B25C-148B976006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870232" y="27084686"/>
                  <a:ext cx="578309" cy="574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6EE32982-1ED3-4399-96B9-EB8FFDBDDF35}"/>
                    </a:ext>
                  </a:extLst>
                </p14:cNvPr>
                <p14:cNvContentPartPr/>
                <p14:nvPr/>
              </p14:nvContentPartPr>
              <p14:xfrm>
                <a:off x="21564599" y="27541215"/>
                <a:ext cx="838199" cy="38099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6EE32982-1ED3-4399-96B9-EB8FFDBDDF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46573" y="27519568"/>
                  <a:ext cx="873890" cy="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7" name="Encre 126">
                  <a:extLst>
                    <a:ext uri="{FF2B5EF4-FFF2-40B4-BE49-F238E27FC236}">
                      <a16:creationId xmlns:a16="http://schemas.microsoft.com/office/drawing/2014/main" id="{C58AC729-C7E2-4A64-9AD4-8CEC83617504}"/>
                    </a:ext>
                  </a:extLst>
                </p14:cNvPr>
                <p14:cNvContentPartPr/>
                <p14:nvPr/>
              </p14:nvContentPartPr>
              <p14:xfrm>
                <a:off x="20889116" y="27596306"/>
                <a:ext cx="676275" cy="276224"/>
              </p14:xfrm>
            </p:contentPart>
          </mc:Choice>
          <mc:Fallback xmlns="">
            <p:pic>
              <p:nvPicPr>
                <p:cNvPr id="127" name="Encre 126">
                  <a:extLst>
                    <a:ext uri="{FF2B5EF4-FFF2-40B4-BE49-F238E27FC236}">
                      <a16:creationId xmlns:a16="http://schemas.microsoft.com/office/drawing/2014/main" id="{C58AC729-C7E2-4A64-9AD4-8CEC836175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71072" y="27575537"/>
                  <a:ext cx="712001" cy="317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0" name="Encre 129">
                  <a:extLst>
                    <a:ext uri="{FF2B5EF4-FFF2-40B4-BE49-F238E27FC236}">
                      <a16:creationId xmlns:a16="http://schemas.microsoft.com/office/drawing/2014/main" id="{15A801DC-DA9B-4C7B-A59E-9E11A93828E5}"/>
                    </a:ext>
                  </a:extLst>
                </p14:cNvPr>
                <p14:cNvContentPartPr/>
                <p14:nvPr/>
              </p14:nvContentPartPr>
              <p14:xfrm>
                <a:off x="18954750" y="27072015"/>
                <a:ext cx="838199" cy="9525"/>
              </p14:xfrm>
            </p:contentPart>
          </mc:Choice>
          <mc:Fallback xmlns="">
            <p:pic>
              <p:nvPicPr>
                <p:cNvPr id="130" name="Encre 129">
                  <a:extLst>
                    <a:ext uri="{FF2B5EF4-FFF2-40B4-BE49-F238E27FC236}">
                      <a16:creationId xmlns:a16="http://schemas.microsoft.com/office/drawing/2014/main" id="{15A801DC-DA9B-4C7B-A59E-9E11A93828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936662" y="27052965"/>
                  <a:ext cx="874013" cy="47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1" name="Encre 130">
                  <a:extLst>
                    <a:ext uri="{FF2B5EF4-FFF2-40B4-BE49-F238E27FC236}">
                      <a16:creationId xmlns:a16="http://schemas.microsoft.com/office/drawing/2014/main" id="{E0D17864-8236-4A2C-A069-404F09C7B515}"/>
                    </a:ext>
                  </a:extLst>
                </p14:cNvPr>
                <p14:cNvContentPartPr/>
                <p14:nvPr/>
              </p14:nvContentPartPr>
              <p14:xfrm>
                <a:off x="19078575" y="27567316"/>
                <a:ext cx="533400" cy="19049"/>
              </p14:xfrm>
            </p:contentPart>
          </mc:Choice>
          <mc:Fallback xmlns="">
            <p:pic>
              <p:nvPicPr>
                <p:cNvPr id="131" name="Encre 130">
                  <a:extLst>
                    <a:ext uri="{FF2B5EF4-FFF2-40B4-BE49-F238E27FC236}">
                      <a16:creationId xmlns:a16="http://schemas.microsoft.com/office/drawing/2014/main" id="{E0D17864-8236-4A2C-A069-404F09C7B5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060567" y="27547878"/>
                  <a:ext cx="569056" cy="57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2" name="Encre 131">
                  <a:extLst>
                    <a:ext uri="{FF2B5EF4-FFF2-40B4-BE49-F238E27FC236}">
                      <a16:creationId xmlns:a16="http://schemas.microsoft.com/office/drawing/2014/main" id="{1605416E-66E1-4E7B-9CFD-3EC0D57D77D5}"/>
                    </a:ext>
                  </a:extLst>
                </p14:cNvPr>
                <p14:cNvContentPartPr/>
                <p14:nvPr/>
              </p14:nvContentPartPr>
              <p14:xfrm>
                <a:off x="19624911" y="27594152"/>
                <a:ext cx="666749" cy="371475"/>
              </p14:xfrm>
            </p:contentPart>
          </mc:Choice>
          <mc:Fallback xmlns="">
            <p:pic>
              <p:nvPicPr>
                <p:cNvPr id="132" name="Encre 131">
                  <a:extLst>
                    <a:ext uri="{FF2B5EF4-FFF2-40B4-BE49-F238E27FC236}">
                      <a16:creationId xmlns:a16="http://schemas.microsoft.com/office/drawing/2014/main" id="{1605416E-66E1-4E7B-9CFD-3EC0D57D77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606822" y="27573651"/>
                  <a:ext cx="702565" cy="412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3" name="Encre 132">
                  <a:extLst>
                    <a:ext uri="{FF2B5EF4-FFF2-40B4-BE49-F238E27FC236}">
                      <a16:creationId xmlns:a16="http://schemas.microsoft.com/office/drawing/2014/main" id="{25B77B5D-95B2-4DB5-A67F-CEE67B68417B}"/>
                    </a:ext>
                  </a:extLst>
                </p14:cNvPr>
                <p14:cNvContentPartPr/>
                <p14:nvPr/>
              </p14:nvContentPartPr>
              <p14:xfrm>
                <a:off x="18992850" y="28053248"/>
                <a:ext cx="714374" cy="28574"/>
              </p14:xfrm>
            </p:contentPart>
          </mc:Choice>
          <mc:Fallback xmlns="">
            <p:pic>
              <p:nvPicPr>
                <p:cNvPr id="133" name="Encre 132">
                  <a:extLst>
                    <a:ext uri="{FF2B5EF4-FFF2-40B4-BE49-F238E27FC236}">
                      <a16:creationId xmlns:a16="http://schemas.microsoft.com/office/drawing/2014/main" id="{25B77B5D-95B2-4DB5-A67F-CEE67B6841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974737" y="28033125"/>
                  <a:ext cx="750238" cy="68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4" name="Encre 133">
                  <a:extLst>
                    <a:ext uri="{FF2B5EF4-FFF2-40B4-BE49-F238E27FC236}">
                      <a16:creationId xmlns:a16="http://schemas.microsoft.com/office/drawing/2014/main" id="{3AF623B4-E407-4C69-97EA-944C6A57EDB8}"/>
                    </a:ext>
                  </a:extLst>
                </p14:cNvPr>
                <p14:cNvContentPartPr/>
                <p14:nvPr/>
              </p14:nvContentPartPr>
              <p14:xfrm>
                <a:off x="19678650" y="28053506"/>
                <a:ext cx="561974" cy="114299"/>
              </p14:xfrm>
            </p:contentPart>
          </mc:Choice>
          <mc:Fallback xmlns="">
            <p:pic>
              <p:nvPicPr>
                <p:cNvPr id="134" name="Encre 133">
                  <a:extLst>
                    <a:ext uri="{FF2B5EF4-FFF2-40B4-BE49-F238E27FC236}">
                      <a16:creationId xmlns:a16="http://schemas.microsoft.com/office/drawing/2014/main" id="{3AF623B4-E407-4C69-97EA-944C6A57ED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60650" y="28033524"/>
                  <a:ext cx="597615" cy="153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5" name="Encre 134">
                  <a:extLst>
                    <a:ext uri="{FF2B5EF4-FFF2-40B4-BE49-F238E27FC236}">
                      <a16:creationId xmlns:a16="http://schemas.microsoft.com/office/drawing/2014/main" id="{0787A129-C5EE-45FC-9736-4CBF0B50F597}"/>
                    </a:ext>
                  </a:extLst>
                </p14:cNvPr>
                <p14:cNvContentPartPr/>
                <p14:nvPr/>
              </p14:nvContentPartPr>
              <p14:xfrm>
                <a:off x="19735800" y="27043856"/>
                <a:ext cx="590549" cy="571499"/>
              </p14:xfrm>
            </p:contentPart>
          </mc:Choice>
          <mc:Fallback xmlns="">
            <p:pic>
              <p:nvPicPr>
                <p:cNvPr id="135" name="Encre 134">
                  <a:extLst>
                    <a:ext uri="{FF2B5EF4-FFF2-40B4-BE49-F238E27FC236}">
                      <a16:creationId xmlns:a16="http://schemas.microsoft.com/office/drawing/2014/main" id="{0787A129-C5EE-45FC-9736-4CBF0B50F5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717751" y="27023254"/>
                  <a:ext cx="626285" cy="612291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08" name="Graphique 13" descr="Profil mâle avec un remplissage uni">
              <a:extLst>
                <a:ext uri="{FF2B5EF4-FFF2-40B4-BE49-F238E27FC236}">
                  <a16:creationId xmlns:a16="http://schemas.microsoft.com/office/drawing/2014/main" id="{ADE75D6A-0012-4311-85D8-6DD47434E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536265" y="27328341"/>
              <a:ext cx="2139860" cy="2433083"/>
            </a:xfrm>
            <a:prstGeom prst="rect">
              <a:avLst/>
            </a:prstGeom>
          </p:spPr>
        </p:pic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5E9C09AB-5D35-47B1-BB05-5C0B78ABC75D}"/>
              </a:ext>
            </a:extLst>
          </p:cNvPr>
          <p:cNvSpPr txBox="1"/>
          <p:nvPr/>
        </p:nvSpPr>
        <p:spPr>
          <a:xfrm>
            <a:off x="3585108" y="26436346"/>
            <a:ext cx="28420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2400">
                <a:solidFill>
                  <a:srgbClr val="375623"/>
                </a:solidFill>
                <a:latin typeface="Arial"/>
                <a:cs typeface="Arial"/>
              </a:rPr>
              <a:t>Angle du regard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0DC377E-8958-4320-A622-299E22CD7A45}"/>
              </a:ext>
            </a:extLst>
          </p:cNvPr>
          <p:cNvSpPr txBox="1"/>
          <p:nvPr/>
        </p:nvSpPr>
        <p:spPr>
          <a:xfrm>
            <a:off x="2425301" y="23961733"/>
            <a:ext cx="12408839" cy="20621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Mesures</a:t>
            </a:r>
          </a:p>
          <a:p>
            <a:pPr algn="just"/>
            <a:r>
              <a:rPr lang="fr-FR" sz="2400" dirty="0">
                <a:latin typeface="Arial"/>
                <a:cs typeface="Arial"/>
              </a:rPr>
              <a:t>Les mesures objectives sont extraites </a:t>
            </a:r>
            <a:r>
              <a:rPr lang="fr-FR" sz="2400" b="1" dirty="0">
                <a:latin typeface="Arial"/>
                <a:cs typeface="Arial"/>
              </a:rPr>
              <a:t>automatiquement</a:t>
            </a:r>
            <a:r>
              <a:rPr lang="fr-FR" sz="2400" dirty="0">
                <a:latin typeface="Arial"/>
                <a:cs typeface="Arial"/>
              </a:rPr>
              <a:t> via des</a:t>
            </a:r>
            <a:r>
              <a:rPr lang="fr-FR" sz="2400" b="1" dirty="0">
                <a:latin typeface="Arial"/>
                <a:cs typeface="Arial"/>
              </a:rPr>
              <a:t> outils spécifiques</a:t>
            </a:r>
            <a:r>
              <a:rPr lang="fr-FR" sz="2400" dirty="0">
                <a:latin typeface="Arial"/>
                <a:cs typeface="Arial"/>
              </a:rPr>
              <a:t>. Elles permettent de retranscrire le comportement humain sous forme de données numériques facilement analysables. Les </a:t>
            </a:r>
            <a:r>
              <a:rPr lang="fr-FR" sz="2400" b="1" dirty="0">
                <a:latin typeface="Arial"/>
                <a:cs typeface="Arial"/>
              </a:rPr>
              <a:t>questionnaires</a:t>
            </a:r>
            <a:r>
              <a:rPr lang="fr-FR" sz="2400" dirty="0">
                <a:latin typeface="Arial"/>
                <a:cs typeface="Arial"/>
              </a:rPr>
              <a:t> reflètent les influences personnelles et l'expérience subjective du sujet.</a:t>
            </a:r>
            <a:endParaRPr lang="fr-FR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7191165E-2B8D-43D2-A030-F5C589D14A24}"/>
              </a:ext>
            </a:extLst>
          </p:cNvPr>
          <p:cNvSpPr/>
          <p:nvPr/>
        </p:nvSpPr>
        <p:spPr>
          <a:xfrm>
            <a:off x="3319440" y="31501016"/>
            <a:ext cx="2716022" cy="929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err="1">
                <a:solidFill>
                  <a:srgbClr val="375623"/>
                </a:solidFill>
                <a:latin typeface="Arial"/>
                <a:cs typeface="Calibri"/>
              </a:rPr>
              <a:t>OpenFace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48D6F8F2-6B61-42EF-8718-4FDB05A30A51}"/>
              </a:ext>
            </a:extLst>
          </p:cNvPr>
          <p:cNvSpPr txBox="1"/>
          <p:nvPr/>
        </p:nvSpPr>
        <p:spPr>
          <a:xfrm>
            <a:off x="8789962" y="4827280"/>
            <a:ext cx="62865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fr-FR" sz="2400">
              <a:latin typeface="Arial"/>
              <a:cs typeface="Arial"/>
            </a:endParaRP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DE220D63-EAFA-4431-B8ED-1132FC7F4FF5}"/>
              </a:ext>
            </a:extLst>
          </p:cNvPr>
          <p:cNvSpPr/>
          <p:nvPr/>
        </p:nvSpPr>
        <p:spPr>
          <a:xfrm>
            <a:off x="3318198" y="30259301"/>
            <a:ext cx="2716024" cy="929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err="1">
                <a:solidFill>
                  <a:srgbClr val="375623"/>
                </a:solidFill>
                <a:latin typeface="Arial"/>
                <a:cs typeface="Calibri"/>
              </a:rPr>
              <a:t>OpenSense</a:t>
            </a:r>
            <a:r>
              <a:rPr lang="fr-FR" sz="2400">
                <a:solidFill>
                  <a:srgbClr val="375623"/>
                </a:solidFill>
                <a:latin typeface="Arial"/>
                <a:cs typeface="Calibri"/>
              </a:rPr>
              <a:t> 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DB4BDA7-B16D-41B2-8939-6C7E535B0202}"/>
              </a:ext>
            </a:extLst>
          </p:cNvPr>
          <p:cNvSpPr/>
          <p:nvPr/>
        </p:nvSpPr>
        <p:spPr>
          <a:xfrm>
            <a:off x="9192235" y="30294632"/>
            <a:ext cx="2600468" cy="929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err="1">
                <a:solidFill>
                  <a:srgbClr val="375623"/>
                </a:solidFill>
                <a:latin typeface="Arial"/>
                <a:cs typeface="Calibri"/>
              </a:rPr>
              <a:t>OpenPose</a:t>
            </a:r>
            <a:r>
              <a:rPr lang="fr-FR" sz="2400">
                <a:solidFill>
                  <a:srgbClr val="375623"/>
                </a:solidFill>
                <a:latin typeface="Arial"/>
                <a:cs typeface="Calibri"/>
              </a:rPr>
              <a:t> 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EA95450E-F364-4626-9F90-54120817780A}"/>
              </a:ext>
            </a:extLst>
          </p:cNvPr>
          <p:cNvSpPr/>
          <p:nvPr/>
        </p:nvSpPr>
        <p:spPr>
          <a:xfrm>
            <a:off x="9234752" y="31501013"/>
            <a:ext cx="2600468" cy="929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>
                <a:solidFill>
                  <a:srgbClr val="375623"/>
                </a:solidFill>
                <a:latin typeface="Arial"/>
                <a:cs typeface="Calibri"/>
              </a:rPr>
              <a:t>ICE Framework </a:t>
            </a:r>
            <a:endParaRPr lang="fr-FR"/>
          </a:p>
        </p:txBody>
      </p:sp>
      <p:pic>
        <p:nvPicPr>
          <p:cNvPr id="73" name="Image 73">
            <a:extLst>
              <a:ext uri="{FF2B5EF4-FFF2-40B4-BE49-F238E27FC236}">
                <a16:creationId xmlns:a16="http://schemas.microsoft.com/office/drawing/2014/main" id="{6672B845-6EB2-4CBC-8553-65E9ABC95E92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140931" y="30156844"/>
            <a:ext cx="1761571" cy="1032999"/>
          </a:xfrm>
          <a:prstGeom prst="rect">
            <a:avLst/>
          </a:prstGeom>
        </p:spPr>
      </p:pic>
      <p:pic>
        <p:nvPicPr>
          <p:cNvPr id="74" name="Image 7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0CCDED1-7F5F-470C-AD94-8328A136C127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2409474" y="31711196"/>
            <a:ext cx="1126023" cy="673644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AE8E990B-37B1-4314-B8A6-982044557A8D}"/>
              </a:ext>
            </a:extLst>
          </p:cNvPr>
          <p:cNvSpPr txBox="1"/>
          <p:nvPr/>
        </p:nvSpPr>
        <p:spPr>
          <a:xfrm>
            <a:off x="15199590" y="31877478"/>
            <a:ext cx="68247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>
                <a:solidFill>
                  <a:srgbClr val="767171"/>
                </a:solidFill>
                <a:latin typeface="Arial"/>
                <a:cs typeface="Arial"/>
              </a:rPr>
              <a:t>Fig.7 : Exemple réel d'extraction de données via </a:t>
            </a:r>
            <a:r>
              <a:rPr lang="fr-FR" sz="2400" dirty="0" err="1">
                <a:solidFill>
                  <a:srgbClr val="767171"/>
                </a:solidFill>
                <a:latin typeface="Arial"/>
                <a:cs typeface="Arial"/>
              </a:rPr>
              <a:t>OpenFace</a:t>
            </a:r>
            <a:r>
              <a:rPr lang="fr-FR" sz="2400" dirty="0">
                <a:solidFill>
                  <a:srgbClr val="767171"/>
                </a:solidFill>
                <a:latin typeface="Arial"/>
                <a:cs typeface="Arial"/>
              </a:rPr>
              <a:t> (</a:t>
            </a:r>
            <a:r>
              <a:rPr lang="fr-FR" sz="2400" dirty="0" err="1">
                <a:solidFill>
                  <a:srgbClr val="767171"/>
                </a:solidFill>
                <a:latin typeface="Arial"/>
                <a:cs typeface="Arial"/>
              </a:rPr>
              <a:t>Baltrusaitis</a:t>
            </a:r>
            <a:r>
              <a:rPr lang="fr-FR" sz="2400" dirty="0">
                <a:solidFill>
                  <a:srgbClr val="767171"/>
                </a:solidFill>
                <a:latin typeface="Arial"/>
                <a:cs typeface="Arial"/>
              </a:rPr>
              <a:t> et coll, 2018) </a:t>
            </a:r>
            <a:endParaRPr lang="fr-FR" sz="2400">
              <a:solidFill>
                <a:srgbClr val="767171"/>
              </a:solidFill>
              <a:latin typeface="Arial"/>
              <a:cs typeface="Arial"/>
            </a:endParaRPr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181D8CA1-C9D2-4400-A9C0-532AA2212867}"/>
              </a:ext>
            </a:extLst>
          </p:cNvPr>
          <p:cNvGrpSpPr/>
          <p:nvPr/>
        </p:nvGrpSpPr>
        <p:grpSpPr>
          <a:xfrm>
            <a:off x="2566315" y="9268181"/>
            <a:ext cx="7851118" cy="3962488"/>
            <a:chOff x="9029746" y="5495922"/>
            <a:chExt cx="6331370" cy="2886096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5FE3B5B9-295C-46D1-B898-640DEC8199DF}"/>
                </a:ext>
              </a:extLst>
            </p:cNvPr>
            <p:cNvGrpSpPr/>
            <p:nvPr/>
          </p:nvGrpSpPr>
          <p:grpSpPr>
            <a:xfrm>
              <a:off x="11314632" y="5495922"/>
              <a:ext cx="1547252" cy="564485"/>
              <a:chOff x="9924914" y="5697725"/>
              <a:chExt cx="1547252" cy="56448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B395AB3-744E-4DDC-8F6B-1750AD958890}"/>
                  </a:ext>
                </a:extLst>
              </p:cNvPr>
              <p:cNvSpPr/>
              <p:nvPr/>
            </p:nvSpPr>
            <p:spPr>
              <a:xfrm>
                <a:off x="10069212" y="5697725"/>
                <a:ext cx="1166010" cy="3809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A474E1C-F35C-4F9D-8E73-823F03D0C6A4}"/>
                  </a:ext>
                </a:extLst>
              </p:cNvPr>
              <p:cNvSpPr/>
              <p:nvPr/>
            </p:nvSpPr>
            <p:spPr>
              <a:xfrm>
                <a:off x="9924914" y="5948599"/>
                <a:ext cx="1547252" cy="3136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</p:grp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5B07A64F-374A-439A-83C1-51C75A46638C}"/>
                </a:ext>
              </a:extLst>
            </p:cNvPr>
            <p:cNvSpPr txBox="1"/>
            <p:nvPr/>
          </p:nvSpPr>
          <p:spPr>
            <a:xfrm>
              <a:off x="9029746" y="8045762"/>
              <a:ext cx="6331370" cy="33625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Fig.1 : Aspects d'une interaction (d'après Hessel, 2020)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54EF7EB5-60A3-4467-8621-4032F3A7C6F5}"/>
              </a:ext>
            </a:extLst>
          </p:cNvPr>
          <p:cNvGrpSpPr/>
          <p:nvPr/>
        </p:nvGrpSpPr>
        <p:grpSpPr>
          <a:xfrm>
            <a:off x="11133859" y="7067621"/>
            <a:ext cx="8136796" cy="6631262"/>
            <a:chOff x="15300880" y="7379035"/>
            <a:chExt cx="6576277" cy="5160600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8864F8B1-4967-4410-B5F6-24C0FA0E3F0D}"/>
                </a:ext>
              </a:extLst>
            </p:cNvPr>
            <p:cNvSpPr txBox="1"/>
            <p:nvPr/>
          </p:nvSpPr>
          <p:spPr>
            <a:xfrm>
              <a:off x="15300880" y="11605512"/>
              <a:ext cx="6576277" cy="93412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Fig.2 : Fonctionnalités du regard pendant une interaction sociale et modèle du traitement du regard interpersonnel (d'après </a:t>
              </a:r>
              <a:r>
                <a:rPr lang="fr-FR" sz="2400" dirty="0" err="1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Cañigueral</a:t>
              </a:r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et Hamilton, 2019)</a:t>
              </a:r>
              <a:endParaRPr lang="fr-FR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2AB6D97-20C4-47A1-8441-EA9CF4532289}"/>
                </a:ext>
              </a:extLst>
            </p:cNvPr>
            <p:cNvSpPr/>
            <p:nvPr/>
          </p:nvSpPr>
          <p:spPr>
            <a:xfrm>
              <a:off x="15599413" y="7379035"/>
              <a:ext cx="6032470" cy="3809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>
                  <a:solidFill>
                    <a:srgbClr val="1E4E79"/>
                  </a:solidFill>
                  <a:latin typeface="Arial"/>
                  <a:cs typeface="Calibri"/>
                </a:rPr>
                <a:t>Etat précédent du regard</a:t>
              </a:r>
              <a:endParaRPr lang="fr-FR" sz="2400">
                <a:solidFill>
                  <a:srgbClr val="FFFFFF"/>
                </a:solidFill>
                <a:latin typeface="Arial"/>
                <a:cs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995D0B-2E03-4F73-9FA0-5E42B156B8A6}"/>
                </a:ext>
              </a:extLst>
            </p:cNvPr>
            <p:cNvSpPr/>
            <p:nvPr/>
          </p:nvSpPr>
          <p:spPr>
            <a:xfrm>
              <a:off x="15607800" y="7768559"/>
              <a:ext cx="6010044" cy="3454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400">
                  <a:solidFill>
                    <a:schemeClr val="accent2">
                      <a:lumMod val="50000"/>
                    </a:schemeClr>
                  </a:solidFill>
                  <a:latin typeface="Arial"/>
                  <a:cs typeface="Calibri"/>
                </a:rPr>
                <a:t>Etat courant du regard</a:t>
              </a:r>
              <a:endParaRPr lang="fr-FR" sz="240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7F6BADBC-843E-4E4C-B534-5B1F62ECAD58}"/>
                </a:ext>
              </a:extLst>
            </p:cNvPr>
            <p:cNvSpPr/>
            <p:nvPr/>
          </p:nvSpPr>
          <p:spPr>
            <a:xfrm>
              <a:off x="15705845" y="8158081"/>
              <a:ext cx="2668558" cy="29383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400" b="1">
                  <a:solidFill>
                    <a:schemeClr val="accent2">
                      <a:lumMod val="50000"/>
                    </a:schemeClr>
                  </a:solidFill>
                  <a:latin typeface="Arial"/>
                  <a:cs typeface="Calibri"/>
                </a:rPr>
                <a:t>Pendant une scène sociale observée</a:t>
              </a:r>
            </a:p>
            <a:p>
              <a:pPr algn="ctr"/>
              <a:endParaRPr lang="fr-FR" sz="2400">
                <a:solidFill>
                  <a:schemeClr val="accent2">
                    <a:lumMod val="50000"/>
                  </a:schemeClr>
                </a:solidFill>
                <a:latin typeface="Arial"/>
                <a:cs typeface="Calibri"/>
              </a:endParaRPr>
            </a:p>
            <a:p>
              <a:pPr algn="ctr"/>
              <a:r>
                <a:rPr lang="fr-FR" sz="2400" u="sng">
                  <a:solidFill>
                    <a:schemeClr val="accent2">
                      <a:lumMod val="50000"/>
                    </a:schemeClr>
                  </a:solidFill>
                  <a:latin typeface="Arial"/>
                  <a:cs typeface="Calibri"/>
                </a:rPr>
                <a:t>Détection active</a:t>
              </a:r>
              <a:endParaRPr lang="fr-FR" sz="2400" u="sng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fr-FR" sz="2400">
                  <a:solidFill>
                    <a:schemeClr val="accent2">
                      <a:lumMod val="50000"/>
                    </a:schemeClr>
                  </a:solidFill>
                  <a:latin typeface="Arial"/>
                  <a:cs typeface="Calibri"/>
                </a:rPr>
                <a:t>Carte de saillance</a:t>
              </a:r>
            </a:p>
            <a:p>
              <a:pPr algn="ctr"/>
              <a:endParaRPr lang="fr-FR" sz="2400">
                <a:solidFill>
                  <a:schemeClr val="accent2">
                    <a:lumMod val="50000"/>
                  </a:schemeClr>
                </a:solidFill>
                <a:latin typeface="Arial"/>
                <a:cs typeface="Calibri"/>
              </a:endParaRPr>
            </a:p>
            <a:p>
              <a:endParaRPr lang="fr-FR" sz="2400">
                <a:solidFill>
                  <a:schemeClr val="accent2">
                    <a:lumMod val="50000"/>
                  </a:schemeClr>
                </a:solidFill>
                <a:latin typeface="Arial"/>
                <a:cs typeface="Calibri"/>
              </a:endParaRPr>
            </a:p>
          </p:txBody>
        </p:sp>
        <p:sp>
          <p:nvSpPr>
            <p:cNvPr id="153" name="Rectangle : coins arrondis 152">
              <a:extLst>
                <a:ext uri="{FF2B5EF4-FFF2-40B4-BE49-F238E27FC236}">
                  <a16:creationId xmlns:a16="http://schemas.microsoft.com/office/drawing/2014/main" id="{D06118A2-D16B-4280-8ADA-479242FFD914}"/>
                </a:ext>
              </a:extLst>
            </p:cNvPr>
            <p:cNvSpPr/>
            <p:nvPr/>
          </p:nvSpPr>
          <p:spPr>
            <a:xfrm>
              <a:off x="18664564" y="8158124"/>
              <a:ext cx="2825540" cy="29383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fr-FR" sz="2400" b="1">
                  <a:solidFill>
                    <a:schemeClr val="accent2">
                      <a:lumMod val="50000"/>
                    </a:schemeClr>
                  </a:solidFill>
                  <a:latin typeface="Arial"/>
                  <a:cs typeface="Calibri"/>
                </a:rPr>
                <a:t>S'il y a interaction</a:t>
              </a:r>
              <a:endParaRPr lang="fr-FR" sz="2400" b="1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endParaRPr lang="fr-FR" sz="2400" b="1">
                <a:solidFill>
                  <a:schemeClr val="accent2">
                    <a:lumMod val="50000"/>
                  </a:schemeClr>
                </a:solidFill>
                <a:latin typeface="Arial"/>
                <a:cs typeface="Calibri"/>
              </a:endParaRPr>
            </a:p>
            <a:p>
              <a:pPr algn="ctr"/>
              <a:endParaRPr lang="fr-FR" sz="2400" b="1">
                <a:solidFill>
                  <a:schemeClr val="accent2">
                    <a:lumMod val="50000"/>
                  </a:schemeClr>
                </a:solidFill>
                <a:latin typeface="Arial"/>
                <a:cs typeface="Calibri"/>
              </a:endParaRPr>
            </a:p>
            <a:p>
              <a:pPr algn="ctr"/>
              <a:r>
                <a:rPr lang="fr-FR" sz="2400" u="sng">
                  <a:solidFill>
                    <a:schemeClr val="accent2">
                      <a:lumMod val="50000"/>
                    </a:schemeClr>
                  </a:solidFill>
                  <a:latin typeface="Arial"/>
                  <a:cs typeface="Calibri"/>
                </a:rPr>
                <a:t>Cout de signalisation</a:t>
              </a:r>
              <a:endParaRPr lang="fr-FR" sz="2400" b="1">
                <a:solidFill>
                  <a:schemeClr val="accent2">
                    <a:lumMod val="50000"/>
                  </a:schemeClr>
                </a:solidFill>
                <a:latin typeface="Arial"/>
                <a:cs typeface="Calibri"/>
              </a:endParaRPr>
            </a:p>
            <a:p>
              <a:pPr algn="ctr"/>
              <a:r>
                <a:rPr lang="fr-FR" sz="2400">
                  <a:solidFill>
                    <a:schemeClr val="accent2">
                      <a:lumMod val="50000"/>
                    </a:schemeClr>
                  </a:solidFill>
                  <a:latin typeface="Arial"/>
                  <a:cs typeface="Arial"/>
                </a:rPr>
                <a:t>Carte de signalisation</a:t>
              </a:r>
              <a:endParaRPr lang="fr-FR" sz="240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9D48019-6721-46BA-9940-D318D75E3293}"/>
                </a:ext>
              </a:extLst>
            </p:cNvPr>
            <p:cNvSpPr txBox="1"/>
            <p:nvPr/>
          </p:nvSpPr>
          <p:spPr>
            <a:xfrm>
              <a:off x="16951652" y="9897332"/>
              <a:ext cx="1420061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>
                  <a:solidFill>
                    <a:schemeClr val="accent2">
                      <a:lumMod val="50000"/>
                    </a:schemeClr>
                  </a:solidFill>
                  <a:latin typeface="Arial"/>
                  <a:cs typeface="Arial"/>
                </a:rPr>
                <a:t>Carte </a:t>
              </a:r>
              <a:endParaRPr lang="fr-FR" sz="2400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cs typeface="Calibri" panose="020F0502020204030204"/>
              </a:endParaRPr>
            </a:p>
            <a:p>
              <a:pPr algn="ctr"/>
              <a:r>
                <a:rPr lang="fr-FR" sz="2400">
                  <a:solidFill>
                    <a:schemeClr val="accent2">
                      <a:lumMod val="50000"/>
                    </a:schemeClr>
                  </a:solidFill>
                  <a:latin typeface="Arial"/>
                  <a:cs typeface="Arial"/>
                </a:rPr>
                <a:t>sensorielle</a:t>
              </a:r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A4EB9F3D-B852-42C9-B774-0A7B854FF2F3}"/>
                </a:ext>
              </a:extLst>
            </p:cNvPr>
            <p:cNvSpPr txBox="1"/>
            <p:nvPr/>
          </p:nvSpPr>
          <p:spPr>
            <a:xfrm>
              <a:off x="15837761" y="9897376"/>
              <a:ext cx="1106096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>
                  <a:solidFill>
                    <a:schemeClr val="accent2">
                      <a:lumMod val="50000"/>
                    </a:schemeClr>
                  </a:solidFill>
                  <a:latin typeface="Arial"/>
                  <a:cs typeface="Arial"/>
                </a:rPr>
                <a:t>Carte de priorité</a:t>
              </a:r>
              <a:endParaRPr lang="fr-FR" sz="2400">
                <a:cs typeface="Calibri" panose="020F0502020204030204"/>
              </a:endParaRPr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3D5FC30B-FB6C-4BB4-B04E-9C4D51366D7D}"/>
                </a:ext>
              </a:extLst>
            </p:cNvPr>
            <p:cNvSpPr/>
            <p:nvPr/>
          </p:nvSpPr>
          <p:spPr>
            <a:xfrm>
              <a:off x="15700191" y="10708510"/>
              <a:ext cx="5740931" cy="38091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>
                  <a:solidFill>
                    <a:schemeClr val="accent2">
                      <a:lumMod val="50000"/>
                    </a:schemeClr>
                  </a:solidFill>
                  <a:latin typeface="Arial"/>
                  <a:cs typeface="Calibri"/>
                </a:rPr>
                <a:t>Planification des saccades oculaires</a:t>
              </a:r>
            </a:p>
          </p:txBody>
        </p: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E195ABC0-E39E-463E-8094-6419CB08D8C6}"/>
                </a:ext>
              </a:extLst>
            </p:cNvPr>
            <p:cNvSpPr/>
            <p:nvPr/>
          </p:nvSpPr>
          <p:spPr>
            <a:xfrm>
              <a:off x="15599456" y="11213335"/>
              <a:ext cx="6032470" cy="3809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2400">
                  <a:solidFill>
                    <a:srgbClr val="1E4E79"/>
                  </a:solidFill>
                  <a:latin typeface="Arial"/>
                  <a:cs typeface="Calibri"/>
                </a:rPr>
                <a:t>Etat suivant du regard</a:t>
              </a:r>
              <a:endParaRPr lang="fr-FR" sz="2400">
                <a:solidFill>
                  <a:srgbClr val="FFFFFF"/>
                </a:solidFill>
                <a:latin typeface="Arial"/>
                <a:cs typeface="Calibri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3B859383-CB15-408D-BF85-462BF53E8914}"/>
                    </a:ext>
                  </a:extLst>
                </p14:cNvPr>
                <p14:cNvContentPartPr/>
                <p14:nvPr/>
              </p14:nvContentPartPr>
              <p14:xfrm>
                <a:off x="18148750" y="8559801"/>
                <a:ext cx="714374" cy="5715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3B859383-CB15-408D-BF85-462BF53E89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141469" y="8553156"/>
                  <a:ext cx="728644" cy="70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FE8249A8-9E92-46F3-BF83-D58918A5F966}"/>
                    </a:ext>
                  </a:extLst>
                </p14:cNvPr>
                <p14:cNvContentPartPr/>
                <p14:nvPr/>
              </p14:nvContentPartPr>
              <p14:xfrm>
                <a:off x="18753115" y="8488860"/>
                <a:ext cx="104774" cy="114299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FE8249A8-9E92-46F3-BF83-D58918A5F96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745757" y="8482089"/>
                  <a:ext cx="119195" cy="127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DB8C5113-16F0-4E75-867E-FE85177803E7}"/>
                    </a:ext>
                  </a:extLst>
                </p14:cNvPr>
                <p14:cNvContentPartPr/>
                <p14:nvPr/>
              </p14:nvContentPartPr>
              <p14:xfrm>
                <a:off x="19984887" y="9715204"/>
                <a:ext cx="76199" cy="70485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DB8C5113-16F0-4E75-867E-FE85177803E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977206" y="9708231"/>
                  <a:ext cx="91254" cy="718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27DC8260-D424-4B38-A1DE-BC2547FB594C}"/>
                    </a:ext>
                  </a:extLst>
                </p14:cNvPr>
                <p14:cNvContentPartPr/>
                <p14:nvPr/>
              </p14:nvContentPartPr>
              <p14:xfrm>
                <a:off x="19863250" y="10305014"/>
                <a:ext cx="333374" cy="104774"/>
              </p14:xfrm>
            </p:contentPart>
          </mc:Choice>
          <mc:Fallback xmlns=""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27DC8260-D424-4B38-A1DE-BC2547FB59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855958" y="10298298"/>
                  <a:ext cx="347666" cy="117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F19B995F-2034-4A10-B665-5239D8BE8B41}"/>
                    </a:ext>
                  </a:extLst>
                </p14:cNvPr>
                <p14:cNvContentPartPr/>
                <p14:nvPr/>
              </p14:nvContentPartPr>
              <p14:xfrm>
                <a:off x="17493011" y="9715204"/>
                <a:ext cx="200024" cy="161925"/>
              </p14:xfrm>
            </p:contentPart>
          </mc:Choice>
          <mc:Fallback xmlns=""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F19B995F-2034-4A10-B665-5239D8BE8B4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485826" y="9708127"/>
                  <a:ext cx="214106" cy="175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CF76E2E4-2AC6-411D-9D7A-D70381D41E5F}"/>
                    </a:ext>
                  </a:extLst>
                </p14:cNvPr>
                <p14:cNvContentPartPr/>
                <p14:nvPr/>
              </p14:nvContentPartPr>
              <p14:xfrm>
                <a:off x="16397908" y="9703298"/>
                <a:ext cx="219075" cy="171449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CF76E2E4-2AC6-411D-9D7A-D70381D41E5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390507" y="9696418"/>
                  <a:ext cx="233581" cy="184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C89B7B1E-7E8E-4339-A710-CCC0D213D0C5}"/>
                    </a:ext>
                  </a:extLst>
                </p14:cNvPr>
                <p14:cNvContentPartPr/>
                <p14:nvPr/>
              </p14:nvContentPartPr>
              <p14:xfrm>
                <a:off x="16458063" y="9828167"/>
                <a:ext cx="200024" cy="66674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C89B7B1E-7E8E-4339-A710-CCC0D213D0C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450655" y="9821104"/>
                  <a:ext cx="214544" cy="80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3B866BCA-9BA6-4326-B994-BAD78A0B144A}"/>
                    </a:ext>
                  </a:extLst>
                </p14:cNvPr>
                <p14:cNvContentPartPr/>
                <p14:nvPr/>
              </p14:nvContentPartPr>
              <p14:xfrm>
                <a:off x="16317106" y="10465298"/>
                <a:ext cx="114299" cy="142874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3B866BCA-9BA6-4326-B994-BAD78A0B144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10068" y="10458349"/>
                  <a:ext cx="128094" cy="15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687B9C7A-2198-45A5-909C-0FD5F22A54BF}"/>
                    </a:ext>
                  </a:extLst>
                </p14:cNvPr>
                <p14:cNvContentPartPr/>
                <p14:nvPr/>
              </p14:nvContentPartPr>
              <p14:xfrm>
                <a:off x="16422344" y="10538078"/>
                <a:ext cx="152399" cy="5715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687B9C7A-2198-45A5-909C-0FD5F22A54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6415155" y="10531242"/>
                  <a:ext cx="166489" cy="70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41DDE868-E11A-4E3F-B5A2-B883466735B0}"/>
                    </a:ext>
                  </a:extLst>
                </p14:cNvPr>
                <p14:cNvContentPartPr/>
                <p14:nvPr/>
              </p14:nvContentPartPr>
              <p14:xfrm>
                <a:off x="17577759" y="10477204"/>
                <a:ext cx="133350" cy="152399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41DDE868-E11A-4E3F-B5A2-B883466735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570432" y="10470388"/>
                  <a:ext cx="147711" cy="165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6A101967-64A8-44D6-8E30-99AF02611D77}"/>
                    </a:ext>
                  </a:extLst>
                </p14:cNvPr>
                <p14:cNvContentPartPr/>
                <p14:nvPr/>
              </p14:nvContentPartPr>
              <p14:xfrm>
                <a:off x="17708219" y="10588065"/>
                <a:ext cx="133350" cy="47624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6A101967-64A8-44D6-8E30-99AF02611D7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700761" y="10580530"/>
                  <a:ext cx="147968" cy="62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D156C51B-34AB-4C6A-AD24-382BF4E9A0DA}"/>
                    </a:ext>
                  </a:extLst>
                </p14:cNvPr>
                <p14:cNvContentPartPr/>
                <p14:nvPr/>
              </p14:nvContentPartPr>
              <p14:xfrm>
                <a:off x="18733648" y="8490259"/>
                <a:ext cx="180975" cy="13335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D156C51B-34AB-4C6A-AD24-382BF4E9A0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726351" y="8483357"/>
                  <a:ext cx="195278" cy="14687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Image 32">
            <a:extLst>
              <a:ext uri="{FF2B5EF4-FFF2-40B4-BE49-F238E27FC236}">
                <a16:creationId xmlns:a16="http://schemas.microsoft.com/office/drawing/2014/main" id="{FB4003BC-1602-422F-A741-FB102A319936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5592047" y="25065781"/>
            <a:ext cx="5921522" cy="66441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E3E8DBE-FA31-4478-92BE-1D67857296D4}"/>
              </a:ext>
            </a:extLst>
          </p:cNvPr>
          <p:cNvSpPr/>
          <p:nvPr/>
        </p:nvSpPr>
        <p:spPr>
          <a:xfrm>
            <a:off x="2279354" y="5309355"/>
            <a:ext cx="8701175" cy="298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fr-FR" sz="2400">
                <a:solidFill>
                  <a:schemeClr val="tx1"/>
                </a:solidFill>
                <a:latin typeface="Arial"/>
                <a:cs typeface="Calibri"/>
              </a:rPr>
              <a:t>Une </a:t>
            </a:r>
            <a:r>
              <a:rPr lang="fr-FR" sz="2400" b="1">
                <a:solidFill>
                  <a:schemeClr val="tx1"/>
                </a:solidFill>
                <a:latin typeface="Arial"/>
                <a:cs typeface="Calibri"/>
              </a:rPr>
              <a:t>interaction sociale</a:t>
            </a:r>
            <a:r>
              <a:rPr lang="fr-FR" sz="2400">
                <a:solidFill>
                  <a:schemeClr val="tx1"/>
                </a:solidFill>
                <a:latin typeface="Arial"/>
                <a:cs typeface="Calibri"/>
              </a:rPr>
              <a:t> peut être définie par l'échange de </a:t>
            </a:r>
            <a:r>
              <a:rPr lang="fr-FR" sz="2400" b="1">
                <a:solidFill>
                  <a:schemeClr val="tx1"/>
                </a:solidFill>
                <a:latin typeface="Arial"/>
                <a:cs typeface="Calibri"/>
              </a:rPr>
              <a:t>signaux </a:t>
            </a:r>
            <a:r>
              <a:rPr lang="fr-FR" sz="2400">
                <a:solidFill>
                  <a:schemeClr val="tx1"/>
                </a:solidFill>
                <a:latin typeface="Arial"/>
                <a:cs typeface="Calibri"/>
              </a:rPr>
              <a:t>verbaux et non verbaux entre deux ou plusieurs personnes.  Au cours de cette interaction </a:t>
            </a:r>
            <a:r>
              <a:rPr lang="fr-FR" sz="2400" b="1">
                <a:solidFill>
                  <a:schemeClr val="tx1"/>
                </a:solidFill>
                <a:latin typeface="Arial"/>
                <a:cs typeface="Calibri"/>
              </a:rPr>
              <a:t>dynamique </a:t>
            </a:r>
            <a:r>
              <a:rPr lang="fr-FR" sz="2400">
                <a:solidFill>
                  <a:schemeClr val="tx1"/>
                </a:solidFill>
                <a:latin typeface="Arial"/>
                <a:cs typeface="Calibri"/>
              </a:rPr>
              <a:t>le regard s'avère être un outil de communication essentiel. </a:t>
            </a:r>
            <a:endParaRPr lang="fr-FR" sz="24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algn="ctr"/>
            <a:endParaRPr lang="fr-FR">
              <a:cs typeface="Calibri"/>
            </a:endParaRPr>
          </a:p>
        </p:txBody>
      </p:sp>
      <p:pic>
        <p:nvPicPr>
          <p:cNvPr id="35" name="Image 34" descr="Une image contenant fermer, yeux, cosmétique, fixant&#10;&#10;Description générée automatiquement">
            <a:extLst>
              <a:ext uri="{FF2B5EF4-FFF2-40B4-BE49-F238E27FC236}">
                <a16:creationId xmlns:a16="http://schemas.microsoft.com/office/drawing/2014/main" id="{1656B660-6E59-45AD-AF1F-6C2F27B51015}"/>
              </a:ext>
            </a:extLst>
          </p:cNvPr>
          <p:cNvPicPr>
            <a:picLocks noChangeAspect="1"/>
          </p:cNvPicPr>
          <p:nvPr/>
        </p:nvPicPr>
        <p:blipFill rotWithShape="1">
          <a:blip r:embed="rId82"/>
          <a:srcRect l="495" t="20013" r="20676" b="60471"/>
          <a:stretch/>
        </p:blipFill>
        <p:spPr>
          <a:xfrm>
            <a:off x="11626206" y="5248870"/>
            <a:ext cx="7143346" cy="1671737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3E2EBB4A-7A9C-4AF3-B950-319E5BCB2DE2}"/>
              </a:ext>
            </a:extLst>
          </p:cNvPr>
          <p:cNvSpPr/>
          <p:nvPr/>
        </p:nvSpPr>
        <p:spPr>
          <a:xfrm>
            <a:off x="19427340" y="5713068"/>
            <a:ext cx="8768452" cy="29608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fr-FR" sz="2400">
                <a:solidFill>
                  <a:schemeClr val="tx1"/>
                </a:solidFill>
                <a:latin typeface="Arial"/>
                <a:cs typeface="Calibri"/>
              </a:rPr>
              <a:t>Influence du regard </a:t>
            </a:r>
            <a:r>
              <a:rPr lang="fr-FR" sz="2400">
                <a:solidFill>
                  <a:schemeClr val="tx1"/>
                </a:solidFill>
                <a:latin typeface="Arial"/>
                <a:cs typeface="Arial"/>
              </a:rPr>
              <a:t>lors d'une interaction avec un humain ou un robot</a:t>
            </a:r>
            <a:endParaRPr lang="fr-FR">
              <a:solidFill>
                <a:schemeClr val="tx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fr-FR" sz="2400" b="1">
                <a:solidFill>
                  <a:schemeClr val="tx1"/>
                </a:solidFill>
                <a:latin typeface="Arial"/>
                <a:cs typeface="Calibri"/>
              </a:rPr>
              <a:t>comportement</a:t>
            </a:r>
            <a:r>
              <a:rPr lang="fr-FR" b="1">
                <a:solidFill>
                  <a:schemeClr val="tx1"/>
                </a:solidFill>
                <a:latin typeface="Arial"/>
                <a:cs typeface="Calibri"/>
              </a:rPr>
              <a:t> </a:t>
            </a:r>
            <a:r>
              <a:rPr lang="fr-FR" sz="2000">
                <a:solidFill>
                  <a:schemeClr val="tx1"/>
                </a:solidFill>
                <a:latin typeface="Arial"/>
                <a:cs typeface="Calibri"/>
              </a:rPr>
              <a:t>(</a:t>
            </a:r>
            <a:r>
              <a:rPr lang="fr-FR" sz="2000" err="1">
                <a:solidFill>
                  <a:schemeClr val="tx1"/>
                </a:solidFill>
                <a:latin typeface="Arial"/>
                <a:cs typeface="Calibri"/>
              </a:rPr>
              <a:t>Canigueral</a:t>
            </a:r>
            <a:r>
              <a:rPr lang="fr-FR" sz="2000">
                <a:solidFill>
                  <a:schemeClr val="tx1"/>
                </a:solidFill>
                <a:latin typeface="Arial"/>
                <a:cs typeface="Calibri"/>
              </a:rPr>
              <a:t> et all, 2021,2019 ; </a:t>
            </a:r>
            <a:r>
              <a:rPr lang="fr-FR" sz="2000" err="1">
                <a:solidFill>
                  <a:schemeClr val="tx1"/>
                </a:solidFill>
                <a:latin typeface="Arial"/>
                <a:cs typeface="Calibri"/>
              </a:rPr>
              <a:t>Admoni</a:t>
            </a:r>
            <a:r>
              <a:rPr lang="fr-FR" sz="2000">
                <a:solidFill>
                  <a:schemeClr val="tx1"/>
                </a:solidFill>
                <a:latin typeface="Arial"/>
                <a:cs typeface="Calibri"/>
              </a:rPr>
              <a:t> et coll, 2020) </a:t>
            </a:r>
            <a:endParaRPr lang="fr-FR" sz="2000">
              <a:solidFill>
                <a:schemeClr val="tx1"/>
              </a:solidFill>
              <a:latin typeface="Calibri" panose="020F0502020204030204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fr-FR" sz="2400" b="1">
                <a:solidFill>
                  <a:schemeClr val="tx1"/>
                </a:solidFill>
                <a:latin typeface="Arial"/>
                <a:cs typeface="Calibri"/>
              </a:rPr>
              <a:t>état psychophysiologique </a:t>
            </a:r>
            <a:r>
              <a:rPr lang="fr-FR" sz="2000">
                <a:solidFill>
                  <a:schemeClr val="tx1"/>
                </a:solidFill>
                <a:latin typeface="Arial"/>
                <a:cs typeface="Calibri"/>
              </a:rPr>
              <a:t>(</a:t>
            </a:r>
            <a:r>
              <a:rPr lang="fr-FR" sz="2000" err="1">
                <a:solidFill>
                  <a:schemeClr val="tx1"/>
                </a:solidFill>
                <a:latin typeface="Arial"/>
                <a:cs typeface="Calibri"/>
              </a:rPr>
              <a:t>Myllyneva</a:t>
            </a:r>
            <a:r>
              <a:rPr lang="fr-FR" sz="2000">
                <a:solidFill>
                  <a:schemeClr val="tx1"/>
                </a:solidFill>
                <a:latin typeface="Arial"/>
                <a:cs typeface="Calibri"/>
              </a:rPr>
              <a:t> et coll, 2014 ; </a:t>
            </a:r>
            <a:r>
              <a:rPr lang="fr-FR" sz="2000" err="1">
                <a:solidFill>
                  <a:schemeClr val="tx1"/>
                </a:solidFill>
                <a:latin typeface="Arial"/>
                <a:cs typeface="Calibri"/>
              </a:rPr>
              <a:t>Killavuori</a:t>
            </a:r>
            <a:r>
              <a:rPr lang="fr-FR" sz="2000">
                <a:solidFill>
                  <a:schemeClr val="tx1"/>
                </a:solidFill>
                <a:latin typeface="Arial"/>
                <a:cs typeface="Calibri"/>
              </a:rPr>
              <a:t> et coll, 2021) . </a:t>
            </a:r>
            <a:endParaRPr lang="fr-FR" sz="2000">
              <a:solidFill>
                <a:schemeClr val="tx1"/>
              </a:solidFill>
              <a:latin typeface="Calibri" panose="020F0502020204030204"/>
              <a:cs typeface="Calibri"/>
            </a:endParaRPr>
          </a:p>
          <a:p>
            <a:pPr algn="just"/>
            <a:endParaRPr lang="fr-FR" sz="2400">
              <a:solidFill>
                <a:schemeClr val="tx1"/>
              </a:solidFill>
              <a:latin typeface="Arial"/>
              <a:cs typeface="Calibri"/>
            </a:endParaRPr>
          </a:p>
          <a:p>
            <a:pPr algn="just">
              <a:buFont typeface="Arial"/>
            </a:pPr>
            <a:r>
              <a:rPr lang="fr-FR" sz="2400">
                <a:solidFill>
                  <a:schemeClr val="tx1"/>
                </a:solidFill>
                <a:latin typeface="Arial"/>
                <a:cs typeface="Calibri"/>
              </a:rPr>
              <a:t>Le regard ou la simple présence peut induire le </a:t>
            </a:r>
            <a:r>
              <a:rPr lang="fr-FR" sz="2400" b="1">
                <a:solidFill>
                  <a:schemeClr val="tx1"/>
                </a:solidFill>
                <a:latin typeface="Arial"/>
                <a:cs typeface="Calibri"/>
              </a:rPr>
              <a:t>sentiment d'être vu</a:t>
            </a:r>
            <a:r>
              <a:rPr lang="fr-FR" sz="2400">
                <a:solidFill>
                  <a:schemeClr val="tx1"/>
                </a:solidFill>
                <a:latin typeface="Arial"/>
                <a:cs typeface="Calibri"/>
              </a:rPr>
              <a:t>.</a:t>
            </a:r>
            <a:endParaRPr lang="fr-FR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endParaRPr lang="fr-FR">
              <a:cs typeface="Calibri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BB072F3-6A4C-45B1-8FCB-62B6F7749FB6}"/>
              </a:ext>
            </a:extLst>
          </p:cNvPr>
          <p:cNvGrpSpPr/>
          <p:nvPr/>
        </p:nvGrpSpPr>
        <p:grpSpPr>
          <a:xfrm>
            <a:off x="22773528" y="8593606"/>
            <a:ext cx="2078352" cy="951880"/>
            <a:chOff x="22013083" y="20214396"/>
            <a:chExt cx="4257559" cy="1905000"/>
          </a:xfrm>
        </p:grpSpPr>
        <p:pic>
          <p:nvPicPr>
            <p:cNvPr id="39" name="Image 39">
              <a:extLst>
                <a:ext uri="{FF2B5EF4-FFF2-40B4-BE49-F238E27FC236}">
                  <a16:creationId xmlns:a16="http://schemas.microsoft.com/office/drawing/2014/main" id="{4257E3E1-4C7A-4853-AA47-2BCC19C0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22013083" y="20214396"/>
              <a:ext cx="1905404" cy="1905000"/>
            </a:xfrm>
            <a:prstGeom prst="rect">
              <a:avLst/>
            </a:prstGeom>
          </p:spPr>
        </p:pic>
        <p:pic>
          <p:nvPicPr>
            <p:cNvPr id="40" name="Image 44">
              <a:extLst>
                <a:ext uri="{FF2B5EF4-FFF2-40B4-BE49-F238E27FC236}">
                  <a16:creationId xmlns:a16="http://schemas.microsoft.com/office/drawing/2014/main" id="{A6AA5F18-06FC-410D-AF2C-F85CC363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24365238" y="20214396"/>
              <a:ext cx="1905404" cy="1905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DD835FF-8618-4498-BF7E-C2C760A43A2B}"/>
              </a:ext>
            </a:extLst>
          </p:cNvPr>
          <p:cNvGrpSpPr/>
          <p:nvPr/>
        </p:nvGrpSpPr>
        <p:grpSpPr>
          <a:xfrm>
            <a:off x="20138295" y="9855170"/>
            <a:ext cx="7851118" cy="3849981"/>
            <a:chOff x="20048636" y="9855170"/>
            <a:chExt cx="7851118" cy="384998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F2B8BC0-192F-4B8E-A608-3F2063E013C4}"/>
                </a:ext>
              </a:extLst>
            </p:cNvPr>
            <p:cNvGrpSpPr/>
            <p:nvPr/>
          </p:nvGrpSpPr>
          <p:grpSpPr>
            <a:xfrm>
              <a:off x="20048636" y="9855170"/>
              <a:ext cx="7851118" cy="3849981"/>
              <a:chOff x="20312493" y="8394645"/>
              <a:chExt cx="7851118" cy="3849981"/>
            </a:xfrm>
          </p:grpSpPr>
          <p:pic>
            <p:nvPicPr>
              <p:cNvPr id="28" name="Image 29">
                <a:extLst>
                  <a:ext uri="{FF2B5EF4-FFF2-40B4-BE49-F238E27FC236}">
                    <a16:creationId xmlns:a16="http://schemas.microsoft.com/office/drawing/2014/main" id="{AFC2D5C0-74E4-4EDA-B996-B73F59A27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1333947" y="8394645"/>
                <a:ext cx="5632637" cy="3280026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85D436B-B0D0-4716-A934-97C4FE3A7075}"/>
                  </a:ext>
                </a:extLst>
              </p:cNvPr>
              <p:cNvSpPr txBox="1"/>
              <p:nvPr/>
            </p:nvSpPr>
            <p:spPr>
              <a:xfrm>
                <a:off x="20312493" y="11782961"/>
                <a:ext cx="7851118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Fig.3 : Interaction Humain/Machine</a:t>
                </a:r>
              </a:p>
            </p:txBody>
          </p:sp>
        </p:grp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7A57277C-F462-44FE-94BC-7D493CB1CF76}"/>
                </a:ext>
              </a:extLst>
            </p:cNvPr>
            <p:cNvCxnSpPr/>
            <p:nvPr/>
          </p:nvCxnSpPr>
          <p:spPr>
            <a:xfrm flipV="1">
              <a:off x="22812544" y="10493889"/>
              <a:ext cx="1665503" cy="183131"/>
            </a:xfrm>
            <a:prstGeom prst="straightConnector1">
              <a:avLst/>
            </a:prstGeom>
            <a:ln w="57150">
              <a:solidFill>
                <a:srgbClr val="4472C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825E2577-5331-49E6-80F9-FC32BDE23A7E}"/>
              </a:ext>
            </a:extLst>
          </p:cNvPr>
          <p:cNvSpPr/>
          <p:nvPr/>
        </p:nvSpPr>
        <p:spPr>
          <a:xfrm>
            <a:off x="2416550" y="22477726"/>
            <a:ext cx="12663360" cy="8968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3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Cover story</a:t>
            </a:r>
            <a:r>
              <a:rPr lang="fr-FR" sz="30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: Entraîner les agents à gérer un stand de fruits et légumes </a:t>
            </a:r>
          </a:p>
        </p:txBody>
      </p: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2BF8F29F-7893-4B32-BE82-71AFDE1D5ADD}"/>
              </a:ext>
            </a:extLst>
          </p:cNvPr>
          <p:cNvGrpSpPr/>
          <p:nvPr/>
        </p:nvGrpSpPr>
        <p:grpSpPr>
          <a:xfrm>
            <a:off x="2319900" y="14192375"/>
            <a:ext cx="26645465" cy="7763658"/>
            <a:chOff x="2325059" y="13860650"/>
            <a:chExt cx="26645465" cy="7763658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6465B09-1D2F-4854-9EC2-7A7CBE545D98}"/>
                </a:ext>
              </a:extLst>
            </p:cNvPr>
            <p:cNvGrpSpPr/>
            <p:nvPr/>
          </p:nvGrpSpPr>
          <p:grpSpPr>
            <a:xfrm>
              <a:off x="10447377" y="14593113"/>
              <a:ext cx="18523147" cy="7031195"/>
              <a:chOff x="10716846" y="14258206"/>
              <a:chExt cx="18523147" cy="7031195"/>
            </a:xfrm>
          </p:grpSpPr>
          <p:grpSp>
            <p:nvGrpSpPr>
              <p:cNvPr id="136" name="Groupe 135">
                <a:extLst>
                  <a:ext uri="{FF2B5EF4-FFF2-40B4-BE49-F238E27FC236}">
                    <a16:creationId xmlns:a16="http://schemas.microsoft.com/office/drawing/2014/main" id="{0DF63CCF-5F5D-49D9-9F05-A5CC596F063F}"/>
                  </a:ext>
                </a:extLst>
              </p:cNvPr>
              <p:cNvGrpSpPr/>
              <p:nvPr/>
            </p:nvGrpSpPr>
            <p:grpSpPr>
              <a:xfrm>
                <a:off x="20118567" y="16474742"/>
                <a:ext cx="9121426" cy="4547444"/>
                <a:chOff x="17989160" y="14591248"/>
                <a:chExt cx="9121426" cy="4547444"/>
              </a:xfrm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E1047AFD-5184-4F8D-A118-A3739CAD0025}"/>
                    </a:ext>
                  </a:extLst>
                </p:cNvPr>
                <p:cNvSpPr/>
                <p:nvPr/>
              </p:nvSpPr>
              <p:spPr>
                <a:xfrm>
                  <a:off x="17989160" y="16219490"/>
                  <a:ext cx="2690985" cy="829588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>
                      <a:solidFill>
                        <a:schemeClr val="accent1">
                          <a:lumMod val="50000"/>
                        </a:schemeClr>
                      </a:solidFill>
                      <a:latin typeface="Arial"/>
                      <a:cs typeface="Calibri"/>
                    </a:rPr>
                    <a:t>Synthèse vocale</a:t>
                  </a:r>
                  <a:endParaRPr lang="fr-FR" sz="240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61D5E1AE-FE37-4800-8C90-DEB7AF006A77}"/>
                    </a:ext>
                  </a:extLst>
                </p:cNvPr>
                <p:cNvSpPr/>
                <p:nvPr/>
              </p:nvSpPr>
              <p:spPr>
                <a:xfrm>
                  <a:off x="23477706" y="17707908"/>
                  <a:ext cx="3632880" cy="85202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400">
                      <a:solidFill>
                        <a:srgbClr val="7F6000"/>
                      </a:solidFill>
                      <a:latin typeface="Arial"/>
                      <a:cs typeface="Calibri"/>
                    </a:rPr>
                    <a:t>Mouvements articulaires du haut du corps</a:t>
                  </a:r>
                </a:p>
              </p:txBody>
            </p:sp>
            <p:sp>
              <p:nvSpPr>
                <p:cNvPr id="44" name="Rectangle : coins arrondis 43">
                  <a:extLst>
                    <a:ext uri="{FF2B5EF4-FFF2-40B4-BE49-F238E27FC236}">
                      <a16:creationId xmlns:a16="http://schemas.microsoft.com/office/drawing/2014/main" id="{47D756E5-4D45-4FEA-9981-776E6430E8C3}"/>
                    </a:ext>
                  </a:extLst>
                </p:cNvPr>
                <p:cNvSpPr/>
                <p:nvPr/>
              </p:nvSpPr>
              <p:spPr>
                <a:xfrm>
                  <a:off x="18255147" y="14591248"/>
                  <a:ext cx="3139506" cy="78472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fr-FR" sz="2400">
                      <a:solidFill>
                        <a:schemeClr val="accent1">
                          <a:lumMod val="50000"/>
                        </a:schemeClr>
                      </a:solidFill>
                      <a:latin typeface="Arial"/>
                      <a:cs typeface="Calibri"/>
                    </a:rPr>
                    <a:t>Expressions faciales</a:t>
                  </a:r>
                  <a:endParaRPr lang="fr-FR" sz="240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D865FCA2-8C0B-4812-9823-D172CBA43E8E}"/>
                    </a:ext>
                  </a:extLst>
                </p:cNvPr>
                <p:cNvSpPr txBox="1"/>
                <p:nvPr/>
              </p:nvSpPr>
              <p:spPr>
                <a:xfrm>
                  <a:off x="18481447" y="18677027"/>
                  <a:ext cx="7116286" cy="461665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fr-FR" sz="2400" dirty="0">
                      <a:solidFill>
                        <a:srgbClr val="767171"/>
                      </a:solidFill>
                      <a:latin typeface="Arial"/>
                      <a:cs typeface="Arial"/>
                    </a:rPr>
                    <a:t>Fig.5 : GRETA et ses capacités de communication </a:t>
                  </a:r>
                  <a:endParaRPr lang="fr-FR" sz="2400" dirty="0">
                    <a:latin typeface="Arial"/>
                    <a:cs typeface="Arial"/>
                  </a:endParaRPr>
                </a:p>
              </p:txBody>
            </p:sp>
          </p:grpSp>
          <p:pic>
            <p:nvPicPr>
              <p:cNvPr id="7" name="Image 10">
                <a:extLst>
                  <a:ext uri="{FF2B5EF4-FFF2-40B4-BE49-F238E27FC236}">
                    <a16:creationId xmlns:a16="http://schemas.microsoft.com/office/drawing/2014/main" id="{C4C32688-65D1-4F72-855D-F9122CCB4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5"/>
              <a:srcRect l="-143" r="50000" b="35523"/>
              <a:stretch/>
            </p:blipFill>
            <p:spPr>
              <a:xfrm>
                <a:off x="16600520" y="14303405"/>
                <a:ext cx="2964950" cy="5943459"/>
              </a:xfrm>
              <a:prstGeom prst="rect">
                <a:avLst/>
              </a:prstGeom>
            </p:spPr>
          </p:pic>
          <p:pic>
            <p:nvPicPr>
              <p:cNvPr id="137" name="Image 10">
                <a:extLst>
                  <a:ext uri="{FF2B5EF4-FFF2-40B4-BE49-F238E27FC236}">
                    <a16:creationId xmlns:a16="http://schemas.microsoft.com/office/drawing/2014/main" id="{993DF9DF-4A5B-441C-A293-737816AAF9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5"/>
              <a:srcRect l="50000" t="12165" r="-253" b="34550"/>
              <a:stretch/>
            </p:blipFill>
            <p:spPr>
              <a:xfrm>
                <a:off x="10786284" y="15402152"/>
                <a:ext cx="2971492" cy="4911756"/>
              </a:xfrm>
              <a:prstGeom prst="rect">
                <a:avLst/>
              </a:prstGeom>
            </p:spPr>
          </p:pic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2C52FBAA-32AB-46D1-B385-F6A25F6F9030}"/>
                  </a:ext>
                </a:extLst>
              </p:cNvPr>
              <p:cNvSpPr/>
              <p:nvPr/>
            </p:nvSpPr>
            <p:spPr>
              <a:xfrm>
                <a:off x="10716846" y="20392467"/>
                <a:ext cx="4260810" cy="89689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>
                    <a:solidFill>
                      <a:srgbClr val="375623"/>
                    </a:solidFill>
                    <a:latin typeface="Arial"/>
                    <a:cs typeface="Calibri"/>
                  </a:rPr>
                  <a:t>Agent suscitant le sentiment d'être vu</a:t>
                </a:r>
                <a:endParaRPr lang="fr-FR" sz="2400">
                  <a:solidFill>
                    <a:srgbClr val="375623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D1B9FF6-DA61-4CF8-8AC4-7BD5BAD6DCF9}"/>
                  </a:ext>
                </a:extLst>
              </p:cNvPr>
              <p:cNvSpPr/>
              <p:nvPr/>
            </p:nvSpPr>
            <p:spPr>
              <a:xfrm>
                <a:off x="15064831" y="20370077"/>
                <a:ext cx="4395367" cy="91932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 sz="2400">
                    <a:solidFill>
                      <a:srgbClr val="833C0B"/>
                    </a:solidFill>
                    <a:latin typeface="Arial"/>
                    <a:cs typeface="Calibri"/>
                  </a:rPr>
                  <a:t>Agent ne suscitant pas le sentiment d'être vu</a:t>
                </a:r>
                <a:endParaRPr lang="fr-FR" sz="2400">
                  <a:solidFill>
                    <a:srgbClr val="833C0B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23" name="Image 23" descr="Une image contenant personne, debout, posant&#10;&#10;Description générée automatiquement">
                <a:extLst>
                  <a:ext uri="{FF2B5EF4-FFF2-40B4-BE49-F238E27FC236}">
                    <a16:creationId xmlns:a16="http://schemas.microsoft.com/office/drawing/2014/main" id="{C2DBA393-A0EF-47F8-8392-197A60D06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2429326" y="14258206"/>
                <a:ext cx="5837051" cy="5271541"/>
              </a:xfrm>
              <a:prstGeom prst="rect">
                <a:avLst/>
              </a:prstGeom>
            </p:spPr>
          </p:pic>
        </p:grp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89FF3705-8774-49C9-B6B6-F2110F16944A}"/>
                </a:ext>
              </a:extLst>
            </p:cNvPr>
            <p:cNvSpPr txBox="1"/>
            <p:nvPr/>
          </p:nvSpPr>
          <p:spPr>
            <a:xfrm>
              <a:off x="2325059" y="20525361"/>
              <a:ext cx="785111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Fig.4 : Salle expérimentale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C03584-82B0-478E-BF3F-2BFF5D787213}"/>
                </a:ext>
              </a:extLst>
            </p:cNvPr>
            <p:cNvSpPr/>
            <p:nvPr/>
          </p:nvSpPr>
          <p:spPr>
            <a:xfrm>
              <a:off x="21085283" y="13860650"/>
              <a:ext cx="5965192" cy="21083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400" b="1" err="1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Within-subject</a:t>
              </a:r>
              <a:r>
                <a:rPr lang="fr-FR" sz="2400" b="1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 design</a:t>
              </a:r>
            </a:p>
            <a:p>
              <a:pPr algn="ctr"/>
              <a:r>
                <a:rPr lang="fr-FR" sz="240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 N = ~35-40 personnes</a:t>
              </a:r>
              <a:endParaRPr lang="fr-FR" sz="2400" b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fr-FR" sz="240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 Sexe : F/H          Age : 18-60 ans</a:t>
              </a:r>
            </a:p>
            <a:p>
              <a:r>
                <a:rPr lang="fr-FR" sz="240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Non inclusion : connaissances agents-robots ; dépression</a:t>
              </a:r>
            </a:p>
          </p:txBody>
        </p:sp>
      </p:grp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AB2E6ED4-571C-4A40-AB51-E67DCF660496}"/>
              </a:ext>
            </a:extLst>
          </p:cNvPr>
          <p:cNvSpPr/>
          <p:nvPr/>
        </p:nvSpPr>
        <p:spPr>
          <a:xfrm>
            <a:off x="15350878" y="22477769"/>
            <a:ext cx="12663360" cy="8968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3000" b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Tache du participant</a:t>
            </a:r>
            <a:r>
              <a:rPr lang="fr-FR" sz="300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: Réaliser sa liste de courses en fruits et légumes</a:t>
            </a:r>
          </a:p>
        </p:txBody>
      </p:sp>
      <p:sp>
        <p:nvSpPr>
          <p:cNvPr id="169" name="ZoneTexte 1">
            <a:extLst>
              <a:ext uri="{FF2B5EF4-FFF2-40B4-BE49-F238E27FC236}">
                <a16:creationId xmlns:a16="http://schemas.microsoft.com/office/drawing/2014/main" id="{48AE33DF-AFE6-4B50-A0DF-2A1EF4ED691E}"/>
              </a:ext>
            </a:extLst>
          </p:cNvPr>
          <p:cNvSpPr txBox="1"/>
          <p:nvPr/>
        </p:nvSpPr>
        <p:spPr>
          <a:xfrm>
            <a:off x="2321529" y="13961025"/>
            <a:ext cx="17163169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Paradigme expérimental : interaction sociale avec un agent virtuel</a:t>
            </a:r>
            <a:endParaRPr lang="fr-FR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fr-FR" sz="2400">
              <a:latin typeface="Arial"/>
              <a:cs typeface="Calibri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E55B661-42A9-4D76-BD27-0913CD51CE68}"/>
              </a:ext>
            </a:extLst>
          </p:cNvPr>
          <p:cNvSpPr txBox="1"/>
          <p:nvPr/>
        </p:nvSpPr>
        <p:spPr>
          <a:xfrm>
            <a:off x="2323183" y="38584120"/>
            <a:ext cx="2682881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err="1">
                <a:latin typeface="Arial"/>
                <a:ea typeface="+mn-lt"/>
                <a:cs typeface="+mn-lt"/>
              </a:rPr>
              <a:t>Admoni</a:t>
            </a:r>
            <a:r>
              <a:rPr lang="fr-FR" sz="1600">
                <a:latin typeface="Arial"/>
                <a:ea typeface="+mn-lt"/>
                <a:cs typeface="+mn-lt"/>
              </a:rPr>
              <a:t> H. &amp; </a:t>
            </a:r>
            <a:r>
              <a:rPr lang="fr-FR" sz="1600" err="1">
                <a:latin typeface="Arial"/>
                <a:ea typeface="+mn-lt"/>
                <a:cs typeface="+mn-lt"/>
              </a:rPr>
              <a:t>Scassellati</a:t>
            </a:r>
            <a:r>
              <a:rPr lang="fr-FR" sz="1600">
                <a:latin typeface="Arial"/>
                <a:ea typeface="+mn-lt"/>
                <a:cs typeface="+mn-lt"/>
              </a:rPr>
              <a:t> B. (2017). Social </a:t>
            </a:r>
            <a:r>
              <a:rPr lang="fr-FR" sz="1600" err="1">
                <a:latin typeface="Arial"/>
                <a:ea typeface="+mn-lt"/>
                <a:cs typeface="+mn-lt"/>
              </a:rPr>
              <a:t>eye</a:t>
            </a:r>
            <a:r>
              <a:rPr lang="fr-FR" sz="1600">
                <a:latin typeface="Arial"/>
                <a:ea typeface="+mn-lt"/>
                <a:cs typeface="+mn-lt"/>
              </a:rPr>
              <a:t> gaze in </a:t>
            </a:r>
            <a:r>
              <a:rPr lang="fr-FR" sz="1600" err="1">
                <a:latin typeface="Arial"/>
                <a:ea typeface="+mn-lt"/>
                <a:cs typeface="+mn-lt"/>
              </a:rPr>
              <a:t>human</a:t>
            </a:r>
            <a:r>
              <a:rPr lang="fr-FR" sz="1600">
                <a:latin typeface="Arial"/>
                <a:ea typeface="+mn-lt"/>
                <a:cs typeface="+mn-lt"/>
              </a:rPr>
              <a:t>-robot interaction: a </a:t>
            </a:r>
            <a:r>
              <a:rPr lang="fr-FR" sz="1600" err="1">
                <a:latin typeface="Arial"/>
                <a:ea typeface="+mn-lt"/>
                <a:cs typeface="+mn-lt"/>
              </a:rPr>
              <a:t>review</a:t>
            </a:r>
            <a:r>
              <a:rPr lang="fr-FR" sz="1600">
                <a:latin typeface="Arial"/>
                <a:ea typeface="+mn-lt"/>
                <a:cs typeface="+mn-lt"/>
              </a:rPr>
              <a:t>. </a:t>
            </a:r>
            <a:r>
              <a:rPr lang="fr-FR" sz="1600" i="1">
                <a:latin typeface="Arial"/>
                <a:ea typeface="+mn-lt"/>
                <a:cs typeface="+mn-lt"/>
              </a:rPr>
              <a:t>J. </a:t>
            </a:r>
            <a:r>
              <a:rPr lang="fr-FR" sz="1600" i="1" err="1">
                <a:latin typeface="Arial"/>
                <a:ea typeface="+mn-lt"/>
                <a:cs typeface="+mn-lt"/>
              </a:rPr>
              <a:t>Hum.-Robot</a:t>
            </a:r>
            <a:r>
              <a:rPr lang="fr-FR" sz="1600" i="1">
                <a:latin typeface="Arial"/>
                <a:ea typeface="+mn-lt"/>
                <a:cs typeface="+mn-lt"/>
              </a:rPr>
              <a:t> </a:t>
            </a:r>
            <a:r>
              <a:rPr lang="fr-FR" sz="1600" i="1" err="1">
                <a:latin typeface="Arial"/>
                <a:ea typeface="+mn-lt"/>
                <a:cs typeface="+mn-lt"/>
              </a:rPr>
              <a:t>Interact</a:t>
            </a:r>
            <a:r>
              <a:rPr lang="fr-FR" sz="1600" i="1">
                <a:latin typeface="Arial"/>
                <a:ea typeface="+mn-lt"/>
                <a:cs typeface="+mn-lt"/>
              </a:rPr>
              <a:t>.</a:t>
            </a:r>
            <a:r>
              <a:rPr lang="fr-FR" sz="1600">
                <a:latin typeface="Arial"/>
                <a:ea typeface="+mn-lt"/>
                <a:cs typeface="+mn-lt"/>
              </a:rPr>
              <a:t> 6, 1, 25–63</a:t>
            </a:r>
          </a:p>
          <a:p>
            <a:r>
              <a:rPr lang="fr-FR" sz="1600" err="1">
                <a:latin typeface="Arial"/>
                <a:ea typeface="+mn-lt"/>
                <a:cs typeface="+mn-lt"/>
              </a:rPr>
              <a:t>Baltrusaitis</a:t>
            </a:r>
            <a:r>
              <a:rPr lang="fr-FR" sz="1600">
                <a:latin typeface="Arial"/>
                <a:ea typeface="+mn-lt"/>
                <a:cs typeface="+mn-lt"/>
              </a:rPr>
              <a:t>, T., </a:t>
            </a:r>
            <a:r>
              <a:rPr lang="fr-FR" sz="1600" err="1">
                <a:latin typeface="Arial"/>
                <a:ea typeface="+mn-lt"/>
                <a:cs typeface="+mn-lt"/>
              </a:rPr>
              <a:t>Zadeh</a:t>
            </a:r>
            <a:r>
              <a:rPr lang="fr-FR" sz="1600">
                <a:latin typeface="Arial"/>
                <a:ea typeface="+mn-lt"/>
                <a:cs typeface="+mn-lt"/>
              </a:rPr>
              <a:t>, A., Lim, Y. C., &amp; Morency, L. P. (2018). </a:t>
            </a:r>
            <a:r>
              <a:rPr lang="fr-FR" sz="1600" err="1">
                <a:latin typeface="Arial"/>
                <a:ea typeface="+mn-lt"/>
                <a:cs typeface="+mn-lt"/>
              </a:rPr>
              <a:t>Openface</a:t>
            </a:r>
            <a:r>
              <a:rPr lang="fr-FR" sz="1600">
                <a:latin typeface="Arial"/>
                <a:ea typeface="+mn-lt"/>
                <a:cs typeface="+mn-lt"/>
              </a:rPr>
              <a:t> 2.0: Facial </a:t>
            </a:r>
            <a:r>
              <a:rPr lang="fr-FR" sz="1600" err="1">
                <a:latin typeface="Arial"/>
                <a:ea typeface="+mn-lt"/>
                <a:cs typeface="+mn-lt"/>
              </a:rPr>
              <a:t>behavior</a:t>
            </a:r>
            <a:r>
              <a:rPr lang="fr-FR" sz="1600">
                <a:latin typeface="Arial"/>
                <a:ea typeface="+mn-lt"/>
                <a:cs typeface="+mn-lt"/>
              </a:rPr>
              <a:t> </a:t>
            </a:r>
            <a:r>
              <a:rPr lang="fr-FR" sz="1600" err="1">
                <a:latin typeface="Arial"/>
                <a:ea typeface="+mn-lt"/>
                <a:cs typeface="+mn-lt"/>
              </a:rPr>
              <a:t>analysis</a:t>
            </a:r>
            <a:r>
              <a:rPr lang="fr-FR" sz="1600">
                <a:latin typeface="Arial"/>
                <a:ea typeface="+mn-lt"/>
                <a:cs typeface="+mn-lt"/>
              </a:rPr>
              <a:t> toolkit. In 2018 13th IEEE International </a:t>
            </a:r>
            <a:r>
              <a:rPr lang="fr-FR" sz="1600" err="1">
                <a:latin typeface="Arial"/>
                <a:ea typeface="+mn-lt"/>
                <a:cs typeface="+mn-lt"/>
              </a:rPr>
              <a:t>Conference</a:t>
            </a:r>
            <a:r>
              <a:rPr lang="fr-FR" sz="1600">
                <a:latin typeface="Arial"/>
                <a:ea typeface="+mn-lt"/>
                <a:cs typeface="+mn-lt"/>
              </a:rPr>
              <a:t> on </a:t>
            </a:r>
            <a:r>
              <a:rPr lang="fr-FR" sz="1600" err="1">
                <a:latin typeface="Arial"/>
                <a:ea typeface="+mn-lt"/>
                <a:cs typeface="+mn-lt"/>
              </a:rPr>
              <a:t>Automatic</a:t>
            </a:r>
            <a:r>
              <a:rPr lang="fr-FR" sz="1600">
                <a:latin typeface="Arial"/>
                <a:ea typeface="+mn-lt"/>
                <a:cs typeface="+mn-lt"/>
              </a:rPr>
              <a:t> Face &amp; </a:t>
            </a:r>
            <a:r>
              <a:rPr lang="fr-FR" sz="1600" err="1">
                <a:latin typeface="Arial"/>
                <a:ea typeface="+mn-lt"/>
                <a:cs typeface="+mn-lt"/>
              </a:rPr>
              <a:t>Gesture</a:t>
            </a:r>
            <a:r>
              <a:rPr lang="fr-FR" sz="1600">
                <a:latin typeface="Arial"/>
                <a:ea typeface="+mn-lt"/>
                <a:cs typeface="+mn-lt"/>
              </a:rPr>
              <a:t> Recognition (FG 2018) (pp. 59-66). IEEE.</a:t>
            </a:r>
            <a:endParaRPr lang="fr-FR" sz="1600">
              <a:latin typeface="Arial"/>
              <a:cs typeface="Calibri"/>
            </a:endParaRPr>
          </a:p>
          <a:p>
            <a:r>
              <a:rPr lang="fr-FR" sz="1600" err="1">
                <a:latin typeface="Arial"/>
                <a:ea typeface="+mn-lt"/>
                <a:cs typeface="Arial"/>
              </a:rPr>
              <a:t>Cañigueral</a:t>
            </a:r>
            <a:r>
              <a:rPr lang="fr-FR" sz="1600">
                <a:latin typeface="Arial"/>
                <a:ea typeface="+mn-lt"/>
                <a:cs typeface="Arial"/>
              </a:rPr>
              <a:t>, R., Hamilton, A. F. de C. (2019). The </a:t>
            </a:r>
            <a:r>
              <a:rPr lang="fr-FR" sz="1600" err="1">
                <a:latin typeface="Arial"/>
                <a:ea typeface="+mn-lt"/>
                <a:cs typeface="Arial"/>
              </a:rPr>
              <a:t>role</a:t>
            </a:r>
            <a:r>
              <a:rPr lang="fr-FR" sz="1600">
                <a:latin typeface="Arial"/>
                <a:ea typeface="+mn-lt"/>
                <a:cs typeface="Arial"/>
              </a:rPr>
              <a:t> of </a:t>
            </a:r>
            <a:r>
              <a:rPr lang="fr-FR" sz="1600" err="1">
                <a:latin typeface="Arial"/>
                <a:ea typeface="+mn-lt"/>
                <a:cs typeface="Arial"/>
              </a:rPr>
              <a:t>eye</a:t>
            </a:r>
            <a:r>
              <a:rPr lang="fr-FR" sz="1600">
                <a:latin typeface="Arial"/>
                <a:ea typeface="+mn-lt"/>
                <a:cs typeface="Arial"/>
              </a:rPr>
              <a:t> gaze </a:t>
            </a:r>
            <a:r>
              <a:rPr lang="fr-FR" sz="1600" err="1">
                <a:latin typeface="Arial"/>
                <a:ea typeface="+mn-lt"/>
                <a:cs typeface="Arial"/>
              </a:rPr>
              <a:t>during</a:t>
            </a:r>
            <a:r>
              <a:rPr lang="fr-FR" sz="1600">
                <a:latin typeface="Arial"/>
                <a:ea typeface="+mn-lt"/>
                <a:cs typeface="Arial"/>
              </a:rPr>
              <a:t> </a:t>
            </a:r>
            <a:r>
              <a:rPr lang="fr-FR" sz="1600" err="1">
                <a:latin typeface="Arial"/>
                <a:ea typeface="+mn-lt"/>
                <a:cs typeface="Arial"/>
              </a:rPr>
              <a:t>natural</a:t>
            </a:r>
            <a:r>
              <a:rPr lang="fr-FR" sz="1600">
                <a:latin typeface="Arial"/>
                <a:ea typeface="+mn-lt"/>
                <a:cs typeface="Arial"/>
              </a:rPr>
              <a:t> social interactions in </a:t>
            </a:r>
            <a:r>
              <a:rPr lang="fr-FR" sz="1600" err="1">
                <a:latin typeface="Arial"/>
                <a:ea typeface="+mn-lt"/>
                <a:cs typeface="Arial"/>
              </a:rPr>
              <a:t>typical</a:t>
            </a:r>
            <a:r>
              <a:rPr lang="fr-FR" sz="1600">
                <a:latin typeface="Arial"/>
                <a:ea typeface="+mn-lt"/>
                <a:cs typeface="Arial"/>
              </a:rPr>
              <a:t> and </a:t>
            </a:r>
            <a:r>
              <a:rPr lang="fr-FR" sz="1600" err="1">
                <a:latin typeface="Arial"/>
                <a:ea typeface="+mn-lt"/>
                <a:cs typeface="Arial"/>
              </a:rPr>
              <a:t>autistic</a:t>
            </a:r>
            <a:r>
              <a:rPr lang="fr-FR" sz="1600">
                <a:latin typeface="Arial"/>
                <a:ea typeface="+mn-lt"/>
                <a:cs typeface="Arial"/>
              </a:rPr>
              <a:t> people. </a:t>
            </a:r>
            <a:r>
              <a:rPr lang="fr-FR" sz="1600" err="1">
                <a:latin typeface="Arial"/>
                <a:ea typeface="+mn-lt"/>
                <a:cs typeface="Arial"/>
              </a:rPr>
              <a:t>Frontiers</a:t>
            </a:r>
            <a:r>
              <a:rPr lang="fr-FR" sz="1600">
                <a:latin typeface="Arial"/>
                <a:ea typeface="+mn-lt"/>
                <a:cs typeface="Arial"/>
              </a:rPr>
              <a:t> in Psychology, 10, Article 560</a:t>
            </a:r>
            <a:endParaRPr lang="fr-FR" sz="1600">
              <a:latin typeface="Arial"/>
              <a:cs typeface="Arial"/>
            </a:endParaRPr>
          </a:p>
          <a:p>
            <a:r>
              <a:rPr lang="fr-FR" sz="1600" err="1">
                <a:latin typeface="Arial"/>
                <a:ea typeface="+mn-lt"/>
                <a:cs typeface="Arial"/>
              </a:rPr>
              <a:t>Cañigueral</a:t>
            </a:r>
            <a:r>
              <a:rPr lang="fr-FR" sz="1600">
                <a:latin typeface="Arial"/>
                <a:ea typeface="+mn-lt"/>
                <a:cs typeface="Arial"/>
              </a:rPr>
              <a:t> R., Ward J.A., Hamilton A.F. de C (2021). </a:t>
            </a:r>
            <a:r>
              <a:rPr lang="fr-FR" sz="1600" err="1">
                <a:latin typeface="Arial"/>
                <a:ea typeface="+mn-lt"/>
                <a:cs typeface="Arial"/>
              </a:rPr>
              <a:t>Effects</a:t>
            </a:r>
            <a:r>
              <a:rPr lang="fr-FR" sz="1600">
                <a:latin typeface="Arial"/>
                <a:ea typeface="+mn-lt"/>
                <a:cs typeface="Arial"/>
              </a:rPr>
              <a:t> of </a:t>
            </a:r>
            <a:r>
              <a:rPr lang="fr-FR" sz="1600" err="1">
                <a:latin typeface="Arial"/>
                <a:ea typeface="+mn-lt"/>
                <a:cs typeface="Arial"/>
              </a:rPr>
              <a:t>being</a:t>
            </a:r>
            <a:r>
              <a:rPr lang="fr-FR" sz="1600">
                <a:latin typeface="Arial"/>
                <a:ea typeface="+mn-lt"/>
                <a:cs typeface="Arial"/>
              </a:rPr>
              <a:t> </a:t>
            </a:r>
            <a:r>
              <a:rPr lang="fr-FR" sz="1600" err="1">
                <a:latin typeface="Arial"/>
                <a:ea typeface="+mn-lt"/>
                <a:cs typeface="Arial"/>
              </a:rPr>
              <a:t>watched</a:t>
            </a:r>
            <a:r>
              <a:rPr lang="fr-FR" sz="1600">
                <a:latin typeface="Arial"/>
                <a:ea typeface="+mn-lt"/>
                <a:cs typeface="Arial"/>
              </a:rPr>
              <a:t> on </a:t>
            </a:r>
            <a:r>
              <a:rPr lang="fr-FR" sz="1600" err="1">
                <a:latin typeface="Arial"/>
                <a:ea typeface="+mn-lt"/>
                <a:cs typeface="Arial"/>
              </a:rPr>
              <a:t>eye</a:t>
            </a:r>
            <a:r>
              <a:rPr lang="fr-FR" sz="1600">
                <a:latin typeface="Arial"/>
                <a:ea typeface="+mn-lt"/>
                <a:cs typeface="Arial"/>
              </a:rPr>
              <a:t> gaze and facial displays of </a:t>
            </a:r>
            <a:r>
              <a:rPr lang="fr-FR" sz="1600" err="1">
                <a:latin typeface="Arial"/>
                <a:ea typeface="+mn-lt"/>
                <a:cs typeface="Arial"/>
              </a:rPr>
              <a:t>typical</a:t>
            </a:r>
            <a:r>
              <a:rPr lang="fr-FR" sz="1600">
                <a:latin typeface="Arial"/>
                <a:ea typeface="+mn-lt"/>
                <a:cs typeface="Arial"/>
              </a:rPr>
              <a:t> and </a:t>
            </a:r>
            <a:r>
              <a:rPr lang="fr-FR" sz="1600" err="1">
                <a:latin typeface="Arial"/>
                <a:ea typeface="+mn-lt"/>
                <a:cs typeface="Arial"/>
              </a:rPr>
              <a:t>autistic</a:t>
            </a:r>
            <a:r>
              <a:rPr lang="fr-FR" sz="1600">
                <a:latin typeface="Arial"/>
                <a:ea typeface="+mn-lt"/>
                <a:cs typeface="Arial"/>
              </a:rPr>
              <a:t> </a:t>
            </a:r>
            <a:r>
              <a:rPr lang="fr-FR" sz="1600" err="1">
                <a:latin typeface="Arial"/>
                <a:ea typeface="+mn-lt"/>
                <a:cs typeface="Arial"/>
              </a:rPr>
              <a:t>individuals</a:t>
            </a:r>
            <a:r>
              <a:rPr lang="fr-FR" sz="1600">
                <a:latin typeface="Arial"/>
                <a:ea typeface="+mn-lt"/>
                <a:cs typeface="Arial"/>
              </a:rPr>
              <a:t> </a:t>
            </a:r>
            <a:r>
              <a:rPr lang="fr-FR" sz="1600" err="1">
                <a:latin typeface="Arial"/>
                <a:ea typeface="+mn-lt"/>
                <a:cs typeface="Arial"/>
              </a:rPr>
              <a:t>during</a:t>
            </a:r>
            <a:r>
              <a:rPr lang="fr-FR" sz="1600">
                <a:latin typeface="Arial"/>
                <a:ea typeface="+mn-lt"/>
                <a:cs typeface="Arial"/>
              </a:rPr>
              <a:t> conversation. </a:t>
            </a:r>
            <a:r>
              <a:rPr lang="fr-FR" sz="1600" i="1" err="1">
                <a:latin typeface="Arial"/>
                <a:ea typeface="+mn-lt"/>
                <a:cs typeface="Arial"/>
              </a:rPr>
              <a:t>Autism</a:t>
            </a:r>
            <a:r>
              <a:rPr lang="fr-FR" sz="1600">
                <a:latin typeface="Arial"/>
                <a:ea typeface="+mn-lt"/>
                <a:cs typeface="Arial"/>
              </a:rPr>
              <a:t>. 25(1):210-226</a:t>
            </a:r>
            <a:endParaRPr lang="fr-FR" sz="1600">
              <a:latin typeface="Arial"/>
              <a:ea typeface="+mn-lt"/>
              <a:cs typeface="+mn-lt"/>
            </a:endParaRPr>
          </a:p>
          <a:p>
            <a:r>
              <a:rPr lang="fr-FR" sz="1600" err="1">
                <a:latin typeface="Arial"/>
                <a:ea typeface="+mn-lt"/>
                <a:cs typeface="+mn-lt"/>
              </a:rPr>
              <a:t>Hessels</a:t>
            </a:r>
            <a:r>
              <a:rPr lang="fr-FR" sz="1600">
                <a:latin typeface="Arial"/>
                <a:ea typeface="+mn-lt"/>
                <a:cs typeface="+mn-lt"/>
              </a:rPr>
              <a:t>, R.S. (2020) How </a:t>
            </a:r>
            <a:r>
              <a:rPr lang="fr-FR" sz="1600" err="1">
                <a:latin typeface="Arial"/>
                <a:ea typeface="+mn-lt"/>
                <a:cs typeface="+mn-lt"/>
              </a:rPr>
              <a:t>does</a:t>
            </a:r>
            <a:r>
              <a:rPr lang="fr-FR" sz="1600">
                <a:latin typeface="Arial"/>
                <a:ea typeface="+mn-lt"/>
                <a:cs typeface="+mn-lt"/>
              </a:rPr>
              <a:t> gaze to faces support face-to-face interaction? A </a:t>
            </a:r>
            <a:r>
              <a:rPr lang="fr-FR" sz="1600" err="1">
                <a:latin typeface="Arial"/>
                <a:ea typeface="+mn-lt"/>
                <a:cs typeface="+mn-lt"/>
              </a:rPr>
              <a:t>review</a:t>
            </a:r>
            <a:r>
              <a:rPr lang="fr-FR" sz="1600">
                <a:latin typeface="Arial"/>
                <a:ea typeface="+mn-lt"/>
                <a:cs typeface="+mn-lt"/>
              </a:rPr>
              <a:t> and perspective. </a:t>
            </a:r>
            <a:r>
              <a:rPr lang="fr-FR" sz="1600" i="1" err="1">
                <a:latin typeface="Arial"/>
                <a:ea typeface="+mn-lt"/>
                <a:cs typeface="+mn-lt"/>
              </a:rPr>
              <a:t>Psychon</a:t>
            </a:r>
            <a:r>
              <a:rPr lang="fr-FR" sz="1600" i="1">
                <a:latin typeface="Arial"/>
                <a:ea typeface="+mn-lt"/>
                <a:cs typeface="+mn-lt"/>
              </a:rPr>
              <a:t> Bull </a:t>
            </a:r>
            <a:r>
              <a:rPr lang="fr-FR" sz="1600" i="1" err="1">
                <a:latin typeface="Arial"/>
                <a:ea typeface="+mn-lt"/>
                <a:cs typeface="+mn-lt"/>
              </a:rPr>
              <a:t>Rev</a:t>
            </a:r>
            <a:r>
              <a:rPr lang="fr-FR" sz="1600" i="1">
                <a:latin typeface="Arial"/>
                <a:ea typeface="+mn-lt"/>
                <a:cs typeface="+mn-lt"/>
              </a:rPr>
              <a:t>.</a:t>
            </a:r>
            <a:r>
              <a:rPr lang="fr-FR" sz="1600">
                <a:latin typeface="Arial"/>
                <a:ea typeface="+mn-lt"/>
                <a:cs typeface="+mn-lt"/>
              </a:rPr>
              <a:t> 27, 856–881</a:t>
            </a:r>
          </a:p>
          <a:p>
            <a:r>
              <a:rPr lang="fr-FR" sz="1600" err="1">
                <a:latin typeface="Arial"/>
                <a:ea typeface="+mn-lt"/>
                <a:cs typeface="+mn-lt"/>
              </a:rPr>
              <a:t>Kiilavuori</a:t>
            </a:r>
            <a:r>
              <a:rPr lang="fr-FR" sz="1600">
                <a:latin typeface="Arial"/>
                <a:ea typeface="+mn-lt"/>
                <a:cs typeface="+mn-lt"/>
              </a:rPr>
              <a:t>, H., </a:t>
            </a:r>
            <a:r>
              <a:rPr lang="fr-FR" sz="1600" err="1">
                <a:latin typeface="Arial"/>
                <a:ea typeface="+mn-lt"/>
                <a:cs typeface="+mn-lt"/>
              </a:rPr>
              <a:t>Sariola</a:t>
            </a:r>
            <a:r>
              <a:rPr lang="fr-FR" sz="1600">
                <a:latin typeface="Arial"/>
                <a:ea typeface="+mn-lt"/>
                <a:cs typeface="+mn-lt"/>
              </a:rPr>
              <a:t>, V., </a:t>
            </a:r>
            <a:r>
              <a:rPr lang="fr-FR" sz="1600" err="1">
                <a:latin typeface="Arial"/>
                <a:ea typeface="+mn-lt"/>
                <a:cs typeface="+mn-lt"/>
              </a:rPr>
              <a:t>Peltola</a:t>
            </a:r>
            <a:r>
              <a:rPr lang="fr-FR" sz="1600">
                <a:latin typeface="Arial"/>
                <a:ea typeface="+mn-lt"/>
                <a:cs typeface="+mn-lt"/>
              </a:rPr>
              <a:t>, M. J., &amp; </a:t>
            </a:r>
            <a:r>
              <a:rPr lang="fr-FR" sz="1600" err="1">
                <a:latin typeface="Arial"/>
                <a:ea typeface="+mn-lt"/>
                <a:cs typeface="+mn-lt"/>
              </a:rPr>
              <a:t>Hietanen</a:t>
            </a:r>
            <a:r>
              <a:rPr lang="fr-FR" sz="1600">
                <a:latin typeface="Arial"/>
                <a:ea typeface="+mn-lt"/>
                <a:cs typeface="+mn-lt"/>
              </a:rPr>
              <a:t>, J. K. (2021). </a:t>
            </a:r>
            <a:r>
              <a:rPr lang="fr-FR" sz="1600" err="1">
                <a:latin typeface="Arial"/>
                <a:ea typeface="+mn-lt"/>
                <a:cs typeface="+mn-lt"/>
              </a:rPr>
              <a:t>Making</a:t>
            </a:r>
            <a:r>
              <a:rPr lang="fr-FR" sz="1600">
                <a:latin typeface="Arial"/>
                <a:ea typeface="+mn-lt"/>
                <a:cs typeface="+mn-lt"/>
              </a:rPr>
              <a:t> </a:t>
            </a:r>
            <a:r>
              <a:rPr lang="fr-FR" sz="1600" err="1">
                <a:latin typeface="Arial"/>
                <a:ea typeface="+mn-lt"/>
                <a:cs typeface="+mn-lt"/>
              </a:rPr>
              <a:t>eye</a:t>
            </a:r>
            <a:r>
              <a:rPr lang="fr-FR" sz="1600">
                <a:latin typeface="Arial"/>
                <a:ea typeface="+mn-lt"/>
                <a:cs typeface="+mn-lt"/>
              </a:rPr>
              <a:t> contact </a:t>
            </a:r>
            <a:r>
              <a:rPr lang="fr-FR" sz="1600" err="1">
                <a:latin typeface="Arial"/>
                <a:ea typeface="+mn-lt"/>
                <a:cs typeface="+mn-lt"/>
              </a:rPr>
              <a:t>with</a:t>
            </a:r>
            <a:r>
              <a:rPr lang="fr-FR" sz="1600">
                <a:latin typeface="Arial"/>
                <a:ea typeface="+mn-lt"/>
                <a:cs typeface="+mn-lt"/>
              </a:rPr>
              <a:t> a robot: </a:t>
            </a:r>
            <a:r>
              <a:rPr lang="fr-FR" sz="1600" err="1">
                <a:latin typeface="Arial"/>
                <a:ea typeface="+mn-lt"/>
                <a:cs typeface="+mn-lt"/>
              </a:rPr>
              <a:t>Psychophysiological</a:t>
            </a:r>
            <a:r>
              <a:rPr lang="fr-FR" sz="1600">
                <a:latin typeface="Arial"/>
                <a:ea typeface="+mn-lt"/>
                <a:cs typeface="+mn-lt"/>
              </a:rPr>
              <a:t> </a:t>
            </a:r>
            <a:r>
              <a:rPr lang="fr-FR" sz="1600" err="1">
                <a:latin typeface="Arial"/>
                <a:ea typeface="+mn-lt"/>
                <a:cs typeface="+mn-lt"/>
              </a:rPr>
              <a:t>responses</a:t>
            </a:r>
            <a:r>
              <a:rPr lang="fr-FR" sz="1600">
                <a:latin typeface="Arial"/>
                <a:ea typeface="+mn-lt"/>
                <a:cs typeface="+mn-lt"/>
              </a:rPr>
              <a:t> to </a:t>
            </a:r>
            <a:r>
              <a:rPr lang="fr-FR" sz="1600" err="1">
                <a:latin typeface="Arial"/>
                <a:ea typeface="+mn-lt"/>
                <a:cs typeface="+mn-lt"/>
              </a:rPr>
              <a:t>eye</a:t>
            </a:r>
            <a:r>
              <a:rPr lang="fr-FR" sz="1600">
                <a:latin typeface="Arial"/>
                <a:ea typeface="+mn-lt"/>
                <a:cs typeface="+mn-lt"/>
              </a:rPr>
              <a:t> contact </a:t>
            </a:r>
            <a:r>
              <a:rPr lang="fr-FR" sz="1600" err="1">
                <a:latin typeface="Arial"/>
                <a:ea typeface="+mn-lt"/>
                <a:cs typeface="+mn-lt"/>
              </a:rPr>
              <a:t>with</a:t>
            </a:r>
            <a:r>
              <a:rPr lang="fr-FR" sz="1600">
                <a:latin typeface="Arial"/>
                <a:ea typeface="+mn-lt"/>
                <a:cs typeface="+mn-lt"/>
              </a:rPr>
              <a:t> a </a:t>
            </a:r>
            <a:r>
              <a:rPr lang="fr-FR" sz="1600" err="1">
                <a:latin typeface="Arial"/>
                <a:ea typeface="+mn-lt"/>
                <a:cs typeface="+mn-lt"/>
              </a:rPr>
              <a:t>human</a:t>
            </a:r>
            <a:r>
              <a:rPr lang="fr-FR" sz="1600">
                <a:latin typeface="Arial"/>
                <a:ea typeface="+mn-lt"/>
                <a:cs typeface="+mn-lt"/>
              </a:rPr>
              <a:t> and </a:t>
            </a:r>
            <a:r>
              <a:rPr lang="fr-FR" sz="1600" err="1">
                <a:latin typeface="Arial"/>
                <a:ea typeface="+mn-lt"/>
                <a:cs typeface="+mn-lt"/>
              </a:rPr>
              <a:t>with</a:t>
            </a:r>
            <a:r>
              <a:rPr lang="fr-FR" sz="1600">
                <a:latin typeface="Arial"/>
                <a:ea typeface="+mn-lt"/>
                <a:cs typeface="+mn-lt"/>
              </a:rPr>
              <a:t> a </a:t>
            </a:r>
            <a:r>
              <a:rPr lang="fr-FR" sz="1600" err="1">
                <a:latin typeface="Arial"/>
                <a:ea typeface="+mn-lt"/>
                <a:cs typeface="+mn-lt"/>
              </a:rPr>
              <a:t>humanoid</a:t>
            </a:r>
            <a:r>
              <a:rPr lang="fr-FR" sz="1600">
                <a:latin typeface="Arial"/>
                <a:ea typeface="+mn-lt"/>
                <a:cs typeface="+mn-lt"/>
              </a:rPr>
              <a:t> robot. </a:t>
            </a:r>
            <a:r>
              <a:rPr lang="fr-FR" sz="1600" i="1" err="1">
                <a:latin typeface="Arial"/>
                <a:ea typeface="+mn-lt"/>
                <a:cs typeface="+mn-lt"/>
              </a:rPr>
              <a:t>Biological</a:t>
            </a:r>
            <a:r>
              <a:rPr lang="fr-FR" sz="1600" i="1">
                <a:latin typeface="Arial"/>
                <a:ea typeface="+mn-lt"/>
                <a:cs typeface="+mn-lt"/>
              </a:rPr>
              <a:t> Psychology, 158,</a:t>
            </a:r>
            <a:r>
              <a:rPr lang="fr-FR" sz="1600">
                <a:latin typeface="Arial"/>
                <a:ea typeface="+mn-lt"/>
                <a:cs typeface="+mn-lt"/>
              </a:rPr>
              <a:t> Article 107989. </a:t>
            </a:r>
            <a:endParaRPr lang="fr-FR" sz="1600">
              <a:latin typeface="Arial"/>
              <a:cs typeface="Calibri" panose="020F0502020204030204"/>
            </a:endParaRPr>
          </a:p>
          <a:p>
            <a:r>
              <a:rPr lang="fr-FR" sz="1600" err="1">
                <a:latin typeface="Arial"/>
                <a:ea typeface="+mn-lt"/>
                <a:cs typeface="+mn-lt"/>
              </a:rPr>
              <a:t>Myllyneva</a:t>
            </a:r>
            <a:r>
              <a:rPr lang="fr-FR" sz="1600">
                <a:latin typeface="Arial"/>
                <a:ea typeface="+mn-lt"/>
                <a:cs typeface="+mn-lt"/>
              </a:rPr>
              <a:t>, A., &amp; </a:t>
            </a:r>
            <a:r>
              <a:rPr lang="fr-FR" sz="1600" err="1">
                <a:latin typeface="Arial"/>
                <a:ea typeface="+mn-lt"/>
                <a:cs typeface="+mn-lt"/>
              </a:rPr>
              <a:t>Hietanen</a:t>
            </a:r>
            <a:r>
              <a:rPr lang="fr-FR" sz="1600">
                <a:latin typeface="Arial"/>
                <a:ea typeface="+mn-lt"/>
                <a:cs typeface="+mn-lt"/>
              </a:rPr>
              <a:t>, J. K. (2016). The dual nature of </a:t>
            </a:r>
            <a:r>
              <a:rPr lang="fr-FR" sz="1600" err="1">
                <a:latin typeface="Arial"/>
                <a:ea typeface="+mn-lt"/>
                <a:cs typeface="+mn-lt"/>
              </a:rPr>
              <a:t>eye</a:t>
            </a:r>
            <a:r>
              <a:rPr lang="fr-FR" sz="1600">
                <a:latin typeface="Arial"/>
                <a:ea typeface="+mn-lt"/>
                <a:cs typeface="+mn-lt"/>
              </a:rPr>
              <a:t> contact: to </a:t>
            </a:r>
            <a:r>
              <a:rPr lang="fr-FR" sz="1600" err="1">
                <a:latin typeface="Arial"/>
                <a:ea typeface="+mn-lt"/>
                <a:cs typeface="+mn-lt"/>
              </a:rPr>
              <a:t>see</a:t>
            </a:r>
            <a:r>
              <a:rPr lang="fr-FR" sz="1600">
                <a:latin typeface="Arial"/>
                <a:ea typeface="+mn-lt"/>
                <a:cs typeface="+mn-lt"/>
              </a:rPr>
              <a:t> and to </a:t>
            </a:r>
            <a:r>
              <a:rPr lang="fr-FR" sz="1600" err="1">
                <a:latin typeface="Arial"/>
                <a:ea typeface="+mn-lt"/>
                <a:cs typeface="+mn-lt"/>
              </a:rPr>
              <a:t>be</a:t>
            </a:r>
            <a:r>
              <a:rPr lang="fr-FR" sz="1600">
                <a:latin typeface="Arial"/>
                <a:ea typeface="+mn-lt"/>
                <a:cs typeface="+mn-lt"/>
              </a:rPr>
              <a:t> </a:t>
            </a:r>
            <a:r>
              <a:rPr lang="fr-FR" sz="1600" err="1">
                <a:latin typeface="Arial"/>
                <a:ea typeface="+mn-lt"/>
                <a:cs typeface="+mn-lt"/>
              </a:rPr>
              <a:t>seen</a:t>
            </a:r>
            <a:r>
              <a:rPr lang="fr-FR" sz="1600">
                <a:latin typeface="Arial"/>
                <a:ea typeface="+mn-lt"/>
                <a:cs typeface="+mn-lt"/>
              </a:rPr>
              <a:t>. Social Cognitive and Affective Neuroscience, 11(7), 1089-1095.</a:t>
            </a:r>
            <a:endParaRPr lang="fr-FR" sz="1600">
              <a:latin typeface="Arial"/>
              <a:cs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F4C4AE-3204-45DF-9963-53ED4392A57B}"/>
              </a:ext>
            </a:extLst>
          </p:cNvPr>
          <p:cNvSpPr/>
          <p:nvPr/>
        </p:nvSpPr>
        <p:spPr>
          <a:xfrm>
            <a:off x="13242960" y="19237308"/>
            <a:ext cx="2892819" cy="1143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D362D73-577B-4745-A4E4-86EA040C2169}"/>
              </a:ext>
            </a:extLst>
          </p:cNvPr>
          <p:cNvPicPr>
            <a:picLocks noChangeAspect="1"/>
          </p:cNvPicPr>
          <p:nvPr/>
        </p:nvPicPr>
        <p:blipFill rotWithShape="1">
          <a:blip r:embed="rId85"/>
          <a:srcRect l="50758" t="67883" r="17182" b="8273"/>
          <a:stretch/>
        </p:blipFill>
        <p:spPr>
          <a:xfrm>
            <a:off x="13949543" y="18799819"/>
            <a:ext cx="1895708" cy="2198020"/>
          </a:xfrm>
          <a:prstGeom prst="rect">
            <a:avLst/>
          </a:prstGeom>
        </p:spPr>
      </p:pic>
      <p:sp>
        <p:nvSpPr>
          <p:cNvPr id="184" name="ZoneTexte 1">
            <a:extLst>
              <a:ext uri="{FF2B5EF4-FFF2-40B4-BE49-F238E27FC236}">
                <a16:creationId xmlns:a16="http://schemas.microsoft.com/office/drawing/2014/main" id="{1CA44716-13A2-4D6C-956B-2A07C74B1542}"/>
              </a:ext>
            </a:extLst>
          </p:cNvPr>
          <p:cNvSpPr txBox="1"/>
          <p:nvPr/>
        </p:nvSpPr>
        <p:spPr>
          <a:xfrm>
            <a:off x="2300074" y="33468690"/>
            <a:ext cx="361781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Travaux à venir</a:t>
            </a:r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4FA623C-778F-4932-ABA7-5F47682CE807}"/>
              </a:ext>
            </a:extLst>
          </p:cNvPr>
          <p:cNvSpPr/>
          <p:nvPr/>
        </p:nvSpPr>
        <p:spPr>
          <a:xfrm>
            <a:off x="2329681" y="34084109"/>
            <a:ext cx="12984556" cy="4082497"/>
          </a:xfrm>
          <a:prstGeom prst="rect">
            <a:avLst/>
          </a:prstGeom>
          <a:solidFill>
            <a:srgbClr val="E6ECFF">
              <a:alpha val="6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fr-FR" sz="240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fr-FR" sz="240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fr-FR" sz="240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lang="fr-FR" sz="230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mplémentation du regard chez l'agent </a:t>
            </a:r>
            <a:endParaRPr lang="en-US" sz="2300">
              <a:solidFill>
                <a:schemeClr val="accent1">
                  <a:lumMod val="50000"/>
                </a:schemeClr>
              </a:solidFill>
              <a:latin typeface="Arial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fr-FR" sz="230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fr-FR" sz="230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Configuration du setup expérimental</a:t>
            </a:r>
          </a:p>
          <a:p>
            <a:endParaRPr lang="fr-FR" sz="2300">
              <a:solidFill>
                <a:srgbClr val="FFFFFF"/>
              </a:solidFill>
              <a:latin typeface="Arial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30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Prétests d'interaction</a:t>
            </a:r>
            <a:endParaRPr lang="en-US" sz="2300">
              <a:solidFill>
                <a:schemeClr val="accent1">
                  <a:lumMod val="50000"/>
                </a:schemeClr>
              </a:solidFill>
              <a:latin typeface="Arial"/>
              <a:ea typeface="+mn-lt"/>
              <a:cs typeface="+mn-lt"/>
            </a:endParaRPr>
          </a:p>
          <a:p>
            <a:endParaRPr lang="fr-FR" sz="2300">
              <a:latin typeface="Arial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30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Recrutement et passages experimentaux</a:t>
            </a:r>
            <a:endParaRPr lang="fr-FR" sz="2300">
              <a:solidFill>
                <a:schemeClr val="accent1">
                  <a:lumMod val="50000"/>
                </a:schemeClr>
              </a:solidFill>
              <a:latin typeface="Arial"/>
              <a:ea typeface="+mn-lt"/>
              <a:cs typeface="Arial"/>
            </a:endParaRPr>
          </a:p>
          <a:p>
            <a:endParaRPr lang="fr-FR" sz="2300">
              <a:latin typeface="Arial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30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Analyse et traitement des données</a:t>
            </a:r>
            <a:endParaRPr lang="fr-FR" sz="2300">
              <a:solidFill>
                <a:schemeClr val="accent1">
                  <a:lumMod val="50000"/>
                </a:schemeClr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fr-FR" sz="2300">
              <a:solidFill>
                <a:schemeClr val="accent1">
                  <a:lumMod val="50000"/>
                </a:schemeClr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300">
                <a:solidFill>
                  <a:schemeClr val="accent1">
                    <a:lumMod val="50000"/>
                  </a:schemeClr>
                </a:solidFill>
                <a:latin typeface="Arial"/>
                <a:ea typeface="+mn-lt"/>
                <a:cs typeface="Arial"/>
              </a:rPr>
              <a:t>Vérification des hypothèses et interprétation des résultats</a:t>
            </a:r>
          </a:p>
          <a:p>
            <a:pPr marL="285750" indent="-285750">
              <a:buFont typeface="Arial,Sans-Serif"/>
              <a:buChar char="•"/>
            </a:pPr>
            <a:endParaRPr lang="fr-FR" sz="2400">
              <a:solidFill>
                <a:srgbClr val="FFFFFF"/>
              </a:solidFill>
              <a:latin typeface="Arial"/>
              <a:cs typeface="Calibri" panose="020F0502020204030204"/>
            </a:endParaRPr>
          </a:p>
          <a:p>
            <a:pPr algn="ctr"/>
            <a:endParaRPr lang="fr-FR">
              <a:latin typeface="Calibri" panose="020F0502020204030204"/>
              <a:cs typeface="Calibri"/>
            </a:endParaRPr>
          </a:p>
        </p:txBody>
      </p:sp>
      <p:sp>
        <p:nvSpPr>
          <p:cNvPr id="185" name="ZoneTexte 1">
            <a:extLst>
              <a:ext uri="{FF2B5EF4-FFF2-40B4-BE49-F238E27FC236}">
                <a16:creationId xmlns:a16="http://schemas.microsoft.com/office/drawing/2014/main" id="{C30AD06A-C028-477F-8400-464EEA67DB01}"/>
              </a:ext>
            </a:extLst>
          </p:cNvPr>
          <p:cNvSpPr txBox="1"/>
          <p:nvPr/>
        </p:nvSpPr>
        <p:spPr>
          <a:xfrm>
            <a:off x="15346337" y="33468733"/>
            <a:ext cx="3572963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Et après ...?</a:t>
            </a:r>
            <a:endParaRPr lang="fr-FR"/>
          </a:p>
          <a:p>
            <a:pPr algn="just"/>
            <a:endParaRPr lang="fr-FR" sz="2400">
              <a:latin typeface="Arial"/>
              <a:cs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F55BC83-8491-4FAC-9FBD-1944FF06AE47}"/>
              </a:ext>
            </a:extLst>
          </p:cNvPr>
          <p:cNvSpPr/>
          <p:nvPr/>
        </p:nvSpPr>
        <p:spPr>
          <a:xfrm>
            <a:off x="15398459" y="34105650"/>
            <a:ext cx="12850000" cy="4082493"/>
          </a:xfrm>
          <a:prstGeom prst="rect">
            <a:avLst/>
          </a:prstGeom>
          <a:solidFill>
            <a:srgbClr val="E6ECFF">
              <a:alpha val="6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Capacités complexes d'attention sociale intégrées à GRETA</a:t>
            </a:r>
          </a:p>
          <a:p>
            <a:endParaRPr lang="fr-FR" sz="2400">
              <a:solidFill>
                <a:schemeClr val="accent1">
                  <a:lumMod val="50000"/>
                </a:schemeClr>
              </a:solidFill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Développement d'une plateforme d'extraction automatique des données</a:t>
            </a:r>
          </a:p>
          <a:p>
            <a:endParaRPr lang="fr-FR" sz="2400">
              <a:solidFill>
                <a:schemeClr val="accent1">
                  <a:lumMod val="50000"/>
                </a:schemeClr>
              </a:solidFill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Autonomie de l'agent </a:t>
            </a:r>
          </a:p>
          <a:p>
            <a:endParaRPr lang="fr-FR" sz="2400">
              <a:solidFill>
                <a:schemeClr val="accent1">
                  <a:lumMod val="50000"/>
                </a:schemeClr>
              </a:solidFill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Construction d'un modèle de prédiction interactionnel </a:t>
            </a:r>
          </a:p>
          <a:p>
            <a:endParaRPr lang="fr-FR" sz="2400">
              <a:solidFill>
                <a:schemeClr val="accent1">
                  <a:lumMod val="50000"/>
                </a:schemeClr>
              </a:solidFill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Adaptation du paradigme chez un robot</a:t>
            </a:r>
          </a:p>
        </p:txBody>
      </p:sp>
      <p:pic>
        <p:nvPicPr>
          <p:cNvPr id="9" name="Image 71">
            <a:extLst>
              <a:ext uri="{FF2B5EF4-FFF2-40B4-BE49-F238E27FC236}">
                <a16:creationId xmlns:a16="http://schemas.microsoft.com/office/drawing/2014/main" id="{D9AA5DFA-6843-46CE-BA03-5698180F5569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l="66667" t="66524" r="-473" b="-1511"/>
          <a:stretch/>
        </p:blipFill>
        <p:spPr>
          <a:xfrm>
            <a:off x="25264676" y="34753033"/>
            <a:ext cx="2907053" cy="2784024"/>
          </a:xfrm>
          <a:prstGeom prst="rect">
            <a:avLst/>
          </a:prstGeom>
        </p:spPr>
      </p:pic>
      <p:pic>
        <p:nvPicPr>
          <p:cNvPr id="33" name="Image 36" descr="Une image contenant personne, posant, debout, tenue&#10;&#10;Description générée automatiquement">
            <a:extLst>
              <a:ext uri="{FF2B5EF4-FFF2-40B4-BE49-F238E27FC236}">
                <a16:creationId xmlns:a16="http://schemas.microsoft.com/office/drawing/2014/main" id="{77725027-620A-446D-9E61-2823DB75FAF1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2254077" y="17787050"/>
            <a:ext cx="3639293" cy="3297363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58A53672-FD70-4621-A186-FCB1BD068959}"/>
              </a:ext>
            </a:extLst>
          </p:cNvPr>
          <p:cNvGrpSpPr/>
          <p:nvPr/>
        </p:nvGrpSpPr>
        <p:grpSpPr>
          <a:xfrm>
            <a:off x="11523141" y="34553163"/>
            <a:ext cx="3079591" cy="3012407"/>
            <a:chOff x="10783452" y="32647246"/>
            <a:chExt cx="3079591" cy="30124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AE07F5-9442-4903-81F4-C66593A2454B}"/>
                </a:ext>
              </a:extLst>
            </p:cNvPr>
            <p:cNvSpPr/>
            <p:nvPr/>
          </p:nvSpPr>
          <p:spPr>
            <a:xfrm>
              <a:off x="10945520" y="33285427"/>
              <a:ext cx="2735836" cy="15474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0" name="Image 88">
              <a:extLst>
                <a:ext uri="{FF2B5EF4-FFF2-40B4-BE49-F238E27FC236}">
                  <a16:creationId xmlns:a16="http://schemas.microsoft.com/office/drawing/2014/main" id="{C2C1E162-236A-4F72-85E4-75AE140BE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10783452" y="32647246"/>
              <a:ext cx="3079591" cy="3012407"/>
            </a:xfrm>
            <a:prstGeom prst="rect">
              <a:avLst/>
            </a:prstGeom>
          </p:spPr>
        </p:pic>
        <p:pic>
          <p:nvPicPr>
            <p:cNvPr id="191" name="Image 23" descr="Une image contenant personne, debout, posant&#10;&#10;Description générée automatiquement">
              <a:extLst>
                <a:ext uri="{FF2B5EF4-FFF2-40B4-BE49-F238E27FC236}">
                  <a16:creationId xmlns:a16="http://schemas.microsoft.com/office/drawing/2014/main" id="{0D59D29F-6B8B-4F95-8BCA-EDC2FF6EF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11544382" y="33526324"/>
              <a:ext cx="1576095" cy="1390487"/>
            </a:xfrm>
            <a:prstGeom prst="rect">
              <a:avLst/>
            </a:prstGeom>
          </p:spPr>
        </p:pic>
      </p:grp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2A7CFC02-B645-4A38-ADDA-9A94802ED28A}"/>
              </a:ext>
            </a:extLst>
          </p:cNvPr>
          <p:cNvCxnSpPr/>
          <p:nvPr/>
        </p:nvCxnSpPr>
        <p:spPr>
          <a:xfrm>
            <a:off x="23018635" y="17783201"/>
            <a:ext cx="779842" cy="690063"/>
          </a:xfrm>
          <a:prstGeom prst="straightConnector1">
            <a:avLst/>
          </a:prstGeom>
          <a:ln w="28575">
            <a:solidFill>
              <a:srgbClr val="4472C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id="{1FD3A18E-B9D9-4212-9CAB-A824BAB1CA8F}"/>
              </a:ext>
            </a:extLst>
          </p:cNvPr>
          <p:cNvCxnSpPr>
            <a:cxnSpLocks/>
          </p:cNvCxnSpPr>
          <p:nvPr/>
        </p:nvCxnSpPr>
        <p:spPr>
          <a:xfrm flipV="1">
            <a:off x="22376314" y="18562974"/>
            <a:ext cx="1519902" cy="588667"/>
          </a:xfrm>
          <a:prstGeom prst="straightConnector1">
            <a:avLst/>
          </a:prstGeom>
          <a:ln w="28575">
            <a:solidFill>
              <a:srgbClr val="4472C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D4786D1D-8A54-4ED7-B372-A314F4165330}"/>
              </a:ext>
            </a:extLst>
          </p:cNvPr>
          <p:cNvGrpSpPr/>
          <p:nvPr/>
        </p:nvGrpSpPr>
        <p:grpSpPr>
          <a:xfrm>
            <a:off x="22604190" y="18449034"/>
            <a:ext cx="2724653" cy="1818427"/>
            <a:chOff x="24352545" y="18516302"/>
            <a:chExt cx="2724653" cy="18184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F941D364-19A4-4FA1-92C4-198CE87A093B}"/>
                    </a:ext>
                  </a:extLst>
                </p14:cNvPr>
                <p14:cNvContentPartPr/>
                <p14:nvPr/>
              </p14:nvContentPartPr>
              <p14:xfrm>
                <a:off x="25714976" y="18901308"/>
                <a:ext cx="85724" cy="38099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F941D364-19A4-4FA1-92C4-198CE87A09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696891" y="18883670"/>
                  <a:ext cx="121533" cy="73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877D7A28-AEBF-486A-911F-804888BBA73F}"/>
                    </a:ext>
                  </a:extLst>
                </p14:cNvPr>
                <p14:cNvContentPartPr/>
                <p14:nvPr/>
              </p14:nvContentPartPr>
              <p14:xfrm>
                <a:off x="25705986" y="20306155"/>
                <a:ext cx="85724" cy="28574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877D7A28-AEBF-486A-911F-804888BBA7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688491" y="20289080"/>
                  <a:ext cx="120363" cy="63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1CAF685F-5474-4683-95B9-CC7FB1414259}"/>
                    </a:ext>
                  </a:extLst>
                </p14:cNvPr>
                <p14:cNvContentPartPr/>
                <p14:nvPr/>
              </p14:nvContentPartPr>
              <p14:xfrm>
                <a:off x="26424036" y="20116016"/>
                <a:ext cx="85724" cy="19049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1CAF685F-5474-4683-95B9-CC7FB14142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406470" y="20099306"/>
                  <a:ext cx="120505" cy="52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9F1C06E6-E16B-4199-B246-3F258299F404}"/>
                    </a:ext>
                  </a:extLst>
                </p14:cNvPr>
                <p14:cNvContentPartPr/>
                <p14:nvPr/>
              </p14:nvContentPartPr>
              <p14:xfrm>
                <a:off x="26981948" y="20039406"/>
                <a:ext cx="95250" cy="28574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9F1C06E6-E16B-4199-B246-3F258299F4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965159" y="20024187"/>
                  <a:ext cx="129170" cy="59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AD102B16-53D1-4042-8BF2-CCEF0B585FF3}"/>
                    </a:ext>
                  </a:extLst>
                </p14:cNvPr>
                <p14:cNvContentPartPr/>
                <p14:nvPr/>
              </p14:nvContentPartPr>
              <p14:xfrm>
                <a:off x="24352545" y="19986250"/>
                <a:ext cx="114299" cy="38099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AD102B16-53D1-4042-8BF2-CCEF0B585FF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335152" y="19967581"/>
                  <a:ext cx="149441" cy="75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B0426438-860D-4C32-8366-7E9E6A50C160}"/>
                    </a:ext>
                  </a:extLst>
                </p14:cNvPr>
                <p14:cNvContentPartPr/>
                <p14:nvPr/>
              </p14:nvContentPartPr>
              <p14:xfrm>
                <a:off x="26304839" y="19144169"/>
                <a:ext cx="123824" cy="38099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B0426438-860D-4C32-8366-7E9E6A50C1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287553" y="19127198"/>
                  <a:ext cx="158749" cy="72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5D0BFF64-8097-4AC2-AD0F-21E3A8C09185}"/>
                    </a:ext>
                  </a:extLst>
                </p14:cNvPr>
                <p14:cNvContentPartPr/>
                <p14:nvPr/>
              </p14:nvContentPartPr>
              <p14:xfrm>
                <a:off x="25084087" y="19163728"/>
                <a:ext cx="133350" cy="28574"/>
              </p14:xfrm>
            </p:contentPart>
          </mc:Choice>
          <mc:Fallback xmlns=""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5D0BFF64-8097-4AC2-AD0F-21E3A8C091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066307" y="19146720"/>
                  <a:ext cx="168554" cy="62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FD5BBAD9-8482-4EB4-A972-A50152EF5773}"/>
                    </a:ext>
                  </a:extLst>
                </p14:cNvPr>
                <p14:cNvContentPartPr/>
                <p14:nvPr/>
              </p14:nvContentPartPr>
              <p14:xfrm>
                <a:off x="25880804" y="18516302"/>
                <a:ext cx="85724" cy="38099"/>
              </p14:xfrm>
            </p:contentPart>
          </mc:Choice>
          <mc:Fallback xmlns=""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FD5BBAD9-8482-4EB4-A972-A50152EF57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862719" y="18499331"/>
                  <a:ext cx="121533" cy="723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06E19203-C667-438D-8FD6-E45E36BAF8A6}"/>
              </a:ext>
            </a:extLst>
          </p:cNvPr>
          <p:cNvSpPr/>
          <p:nvPr/>
        </p:nvSpPr>
        <p:spPr>
          <a:xfrm>
            <a:off x="25350487" y="17966450"/>
            <a:ext cx="3139506" cy="784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solidFill>
                  <a:srgbClr val="538135"/>
                </a:solidFill>
                <a:latin typeface="Arial"/>
                <a:cs typeface="Calibri"/>
              </a:rPr>
              <a:t>Mouvements des yeux</a:t>
            </a:r>
            <a:endParaRPr lang="fr-FR" dirty="0">
              <a:solidFill>
                <a:srgbClr val="538135"/>
              </a:solidFill>
            </a:endParaRPr>
          </a:p>
        </p:txBody>
      </p:sp>
      <p:cxnSp>
        <p:nvCxnSpPr>
          <p:cNvPr id="228" name="Connecteur droit avec flèche 227">
            <a:extLst>
              <a:ext uri="{FF2B5EF4-FFF2-40B4-BE49-F238E27FC236}">
                <a16:creationId xmlns:a16="http://schemas.microsoft.com/office/drawing/2014/main" id="{FB72E7CC-9CF4-4B04-BED3-F579522851F4}"/>
              </a:ext>
            </a:extLst>
          </p:cNvPr>
          <p:cNvCxnSpPr>
            <a:cxnSpLocks/>
          </p:cNvCxnSpPr>
          <p:nvPr/>
        </p:nvCxnSpPr>
        <p:spPr>
          <a:xfrm flipH="1">
            <a:off x="24075570" y="18299154"/>
            <a:ext cx="1485192" cy="17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9" name="Encre 228">
                <a:extLst>
                  <a:ext uri="{FF2B5EF4-FFF2-40B4-BE49-F238E27FC236}">
                    <a16:creationId xmlns:a16="http://schemas.microsoft.com/office/drawing/2014/main" id="{1EB764C8-DB18-4350-9824-13C732DEB90E}"/>
                  </a:ext>
                </a:extLst>
              </p14:cNvPr>
              <p14:cNvContentPartPr/>
              <p14:nvPr/>
            </p14:nvContentPartPr>
            <p14:xfrm>
              <a:off x="23186039" y="20116136"/>
              <a:ext cx="104774" cy="28574"/>
            </p14:xfrm>
          </p:contentPart>
        </mc:Choice>
        <mc:Fallback xmlns="">
          <p:pic>
            <p:nvPicPr>
              <p:cNvPr id="229" name="Encre 228">
                <a:extLst>
                  <a:ext uri="{FF2B5EF4-FFF2-40B4-BE49-F238E27FC236}">
                    <a16:creationId xmlns:a16="http://schemas.microsoft.com/office/drawing/2014/main" id="{1EB764C8-DB18-4350-9824-13C732DEB90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167898" y="20095430"/>
                <a:ext cx="141426" cy="69571"/>
              </a:xfrm>
              <a:prstGeom prst="rect">
                <a:avLst/>
              </a:prstGeom>
            </p:spPr>
          </p:pic>
        </mc:Fallback>
      </mc:AlternateContent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1580B219-90A9-42A3-8989-85FF8999B5AD}"/>
              </a:ext>
            </a:extLst>
          </p:cNvPr>
          <p:cNvCxnSpPr>
            <a:cxnSpLocks/>
          </p:cNvCxnSpPr>
          <p:nvPr/>
        </p:nvCxnSpPr>
        <p:spPr>
          <a:xfrm flipH="1" flipV="1">
            <a:off x="24039142" y="20244574"/>
            <a:ext cx="1417914" cy="40919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2" name="Encre 231">
                <a:extLst>
                  <a:ext uri="{FF2B5EF4-FFF2-40B4-BE49-F238E27FC236}">
                    <a16:creationId xmlns:a16="http://schemas.microsoft.com/office/drawing/2014/main" id="{54F029E1-BAFD-4CDB-923C-97BE08B061FD}"/>
                  </a:ext>
                </a:extLst>
              </p14:cNvPr>
              <p14:cNvContentPartPr/>
              <p14:nvPr/>
            </p14:nvContentPartPr>
            <p14:xfrm>
              <a:off x="8448675" y="27659758"/>
              <a:ext cx="1276349" cy="133350"/>
            </p14:xfrm>
          </p:contentPart>
        </mc:Choice>
        <mc:Fallback xmlns="">
          <p:pic>
            <p:nvPicPr>
              <p:cNvPr id="232" name="Encre 231">
                <a:extLst>
                  <a:ext uri="{FF2B5EF4-FFF2-40B4-BE49-F238E27FC236}">
                    <a16:creationId xmlns:a16="http://schemas.microsoft.com/office/drawing/2014/main" id="{54F029E1-BAFD-4CDB-923C-97BE08B061F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31107" y="27641930"/>
                <a:ext cx="1311843" cy="168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33" name="Encre 232">
                <a:extLst>
                  <a:ext uri="{FF2B5EF4-FFF2-40B4-BE49-F238E27FC236}">
                    <a16:creationId xmlns:a16="http://schemas.microsoft.com/office/drawing/2014/main" id="{A38AF006-C6A6-46B0-A95A-AE96E04E1226}"/>
                  </a:ext>
                </a:extLst>
              </p14:cNvPr>
              <p14:cNvContentPartPr/>
              <p14:nvPr/>
            </p14:nvContentPartPr>
            <p14:xfrm>
              <a:off x="25623363" y="25174574"/>
              <a:ext cx="714374" cy="685799"/>
            </p14:xfrm>
          </p:contentPart>
        </mc:Choice>
        <mc:Fallback xmlns="">
          <p:pic>
            <p:nvPicPr>
              <p:cNvPr id="233" name="Encre 232">
                <a:extLst>
                  <a:ext uri="{FF2B5EF4-FFF2-40B4-BE49-F238E27FC236}">
                    <a16:creationId xmlns:a16="http://schemas.microsoft.com/office/drawing/2014/main" id="{A38AF006-C6A6-46B0-A95A-AE96E04E122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605648" y="25156696"/>
                <a:ext cx="750165" cy="72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4" name="Encre 233">
                <a:extLst>
                  <a:ext uri="{FF2B5EF4-FFF2-40B4-BE49-F238E27FC236}">
                    <a16:creationId xmlns:a16="http://schemas.microsoft.com/office/drawing/2014/main" id="{A92BF81D-9B8A-4B38-AD64-67000369A76A}"/>
                  </a:ext>
                </a:extLst>
              </p14:cNvPr>
              <p14:cNvContentPartPr/>
              <p14:nvPr/>
            </p14:nvContentPartPr>
            <p14:xfrm>
              <a:off x="25556186" y="25688924"/>
              <a:ext cx="838199" cy="295275"/>
            </p14:xfrm>
          </p:contentPart>
        </mc:Choice>
        <mc:Fallback xmlns="">
          <p:pic>
            <p:nvPicPr>
              <p:cNvPr id="234" name="Encre 233">
                <a:extLst>
                  <a:ext uri="{FF2B5EF4-FFF2-40B4-BE49-F238E27FC236}">
                    <a16:creationId xmlns:a16="http://schemas.microsoft.com/office/drawing/2014/main" id="{A92BF81D-9B8A-4B38-AD64-67000369A7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538129" y="25671450"/>
                <a:ext cx="873952" cy="330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7" name="Encre 236">
                <a:extLst>
                  <a:ext uri="{FF2B5EF4-FFF2-40B4-BE49-F238E27FC236}">
                    <a16:creationId xmlns:a16="http://schemas.microsoft.com/office/drawing/2014/main" id="{2A29120C-0608-44E0-ABC4-D8DAEC25496E}"/>
                  </a:ext>
                </a:extLst>
              </p14:cNvPr>
              <p14:cNvContentPartPr/>
              <p14:nvPr/>
            </p14:nvContentPartPr>
            <p14:xfrm>
              <a:off x="25637344" y="26136599"/>
              <a:ext cx="714374" cy="76199"/>
            </p14:xfrm>
          </p:contentPart>
        </mc:Choice>
        <mc:Fallback xmlns="">
          <p:pic>
            <p:nvPicPr>
              <p:cNvPr id="237" name="Encre 236">
                <a:extLst>
                  <a:ext uri="{FF2B5EF4-FFF2-40B4-BE49-F238E27FC236}">
                    <a16:creationId xmlns:a16="http://schemas.microsoft.com/office/drawing/2014/main" id="{2A29120C-0608-44E0-ABC4-D8DAEC2549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619754" y="26118370"/>
                <a:ext cx="749913" cy="11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3" name="Encre 242">
                <a:extLst>
                  <a:ext uri="{FF2B5EF4-FFF2-40B4-BE49-F238E27FC236}">
                    <a16:creationId xmlns:a16="http://schemas.microsoft.com/office/drawing/2014/main" id="{C837A720-06D1-4425-9328-153C4F3E3FA1}"/>
                  </a:ext>
                </a:extLst>
              </p14:cNvPr>
              <p14:cNvContentPartPr/>
              <p14:nvPr/>
            </p14:nvContentPartPr>
            <p14:xfrm>
              <a:off x="24286368" y="25165050"/>
              <a:ext cx="895349" cy="695324"/>
            </p14:xfrm>
          </p:contentPart>
        </mc:Choice>
        <mc:Fallback xmlns="">
          <p:pic>
            <p:nvPicPr>
              <p:cNvPr id="243" name="Encre 242">
                <a:extLst>
                  <a:ext uri="{FF2B5EF4-FFF2-40B4-BE49-F238E27FC236}">
                    <a16:creationId xmlns:a16="http://schemas.microsoft.com/office/drawing/2014/main" id="{C837A720-06D1-4425-9328-153C4F3E3F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268649" y="25147515"/>
                <a:ext cx="931148" cy="730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4" name="Encre 243">
                <a:extLst>
                  <a:ext uri="{FF2B5EF4-FFF2-40B4-BE49-F238E27FC236}">
                    <a16:creationId xmlns:a16="http://schemas.microsoft.com/office/drawing/2014/main" id="{95597D28-926E-429B-A9D6-4F5162CB0B69}"/>
                  </a:ext>
                </a:extLst>
              </p14:cNvPr>
              <p14:cNvContentPartPr/>
              <p14:nvPr/>
            </p14:nvContentPartPr>
            <p14:xfrm>
              <a:off x="24305419" y="25654485"/>
              <a:ext cx="790574" cy="438150"/>
            </p14:xfrm>
          </p:contentPart>
        </mc:Choice>
        <mc:Fallback xmlns="">
          <p:pic>
            <p:nvPicPr>
              <p:cNvPr id="244" name="Encre 243">
                <a:extLst>
                  <a:ext uri="{FF2B5EF4-FFF2-40B4-BE49-F238E27FC236}">
                    <a16:creationId xmlns:a16="http://schemas.microsoft.com/office/drawing/2014/main" id="{95597D28-926E-429B-A9D6-4F5162CB0B6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287819" y="25636305"/>
                <a:ext cx="826134" cy="47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5" name="Encre 244">
                <a:extLst>
                  <a:ext uri="{FF2B5EF4-FFF2-40B4-BE49-F238E27FC236}">
                    <a16:creationId xmlns:a16="http://schemas.microsoft.com/office/drawing/2014/main" id="{45A36FD7-642D-4F58-9C19-1AD56A313B7E}"/>
                  </a:ext>
                </a:extLst>
              </p14:cNvPr>
              <p14:cNvContentPartPr/>
              <p14:nvPr/>
            </p14:nvContentPartPr>
            <p14:xfrm>
              <a:off x="24391143" y="26117294"/>
              <a:ext cx="514349" cy="114299"/>
            </p14:xfrm>
          </p:contentPart>
        </mc:Choice>
        <mc:Fallback xmlns="">
          <p:pic>
            <p:nvPicPr>
              <p:cNvPr id="245" name="Encre 244">
                <a:extLst>
                  <a:ext uri="{FF2B5EF4-FFF2-40B4-BE49-F238E27FC236}">
                    <a16:creationId xmlns:a16="http://schemas.microsoft.com/office/drawing/2014/main" id="{45A36FD7-642D-4F58-9C19-1AD56A313B7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373653" y="26099401"/>
                <a:ext cx="549686" cy="150451"/>
              </a:xfrm>
              <a:prstGeom prst="rect">
                <a:avLst/>
              </a:prstGeom>
            </p:spPr>
          </p:pic>
        </mc:Fallback>
      </mc:AlternateContent>
      <p:pic>
        <p:nvPicPr>
          <p:cNvPr id="246" name="Image 246">
            <a:extLst>
              <a:ext uri="{FF2B5EF4-FFF2-40B4-BE49-F238E27FC236}">
                <a16:creationId xmlns:a16="http://schemas.microsoft.com/office/drawing/2014/main" id="{F2842BBC-7904-44D9-8D39-065DF5DA8F4D}"/>
              </a:ext>
            </a:extLst>
          </p:cNvPr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>
            <a:off x="3089419" y="8415947"/>
            <a:ext cx="6689242" cy="4282595"/>
          </a:xfrm>
          <a:prstGeom prst="rect">
            <a:avLst/>
          </a:prstGeom>
        </p:spPr>
      </p:pic>
      <p:sp>
        <p:nvSpPr>
          <p:cNvPr id="247" name="Rectangle 246">
            <a:extLst>
              <a:ext uri="{FF2B5EF4-FFF2-40B4-BE49-F238E27FC236}">
                <a16:creationId xmlns:a16="http://schemas.microsoft.com/office/drawing/2014/main" id="{201A05F3-9990-4CCA-B81E-C2AED9B9F496}"/>
              </a:ext>
            </a:extLst>
          </p:cNvPr>
          <p:cNvSpPr/>
          <p:nvPr/>
        </p:nvSpPr>
        <p:spPr>
          <a:xfrm>
            <a:off x="4005272" y="8427152"/>
            <a:ext cx="4664479" cy="919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9D35F5F-1D11-4BCB-B596-ADAAC653EAF4}"/>
              </a:ext>
            </a:extLst>
          </p:cNvPr>
          <p:cNvSpPr/>
          <p:nvPr/>
        </p:nvSpPr>
        <p:spPr>
          <a:xfrm>
            <a:off x="4567210" y="12216596"/>
            <a:ext cx="3072228" cy="47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5A01417-7DC9-4172-9097-A734C10176CB}"/>
              </a:ext>
            </a:extLst>
          </p:cNvPr>
          <p:cNvSpPr/>
          <p:nvPr/>
        </p:nvSpPr>
        <p:spPr>
          <a:xfrm>
            <a:off x="5017163" y="11476694"/>
            <a:ext cx="2556428" cy="582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6CAEEEB-97F4-4536-AEA6-FEC58B69B06D}"/>
              </a:ext>
            </a:extLst>
          </p:cNvPr>
          <p:cNvSpPr/>
          <p:nvPr/>
        </p:nvSpPr>
        <p:spPr>
          <a:xfrm>
            <a:off x="5669568" y="11095553"/>
            <a:ext cx="1457550" cy="627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43B46BD7-15B5-4887-8CE5-A8DEDF415907}"/>
              </a:ext>
            </a:extLst>
          </p:cNvPr>
          <p:cNvSpPr txBox="1"/>
          <p:nvPr/>
        </p:nvSpPr>
        <p:spPr>
          <a:xfrm>
            <a:off x="3995872" y="8305342"/>
            <a:ext cx="1711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>
                <a:latin typeface="Arial"/>
                <a:cs typeface="Arial"/>
              </a:rPr>
              <a:t>Tâche</a:t>
            </a:r>
          </a:p>
          <a:p>
            <a:r>
              <a:rPr lang="fr-FR" sz="2400" dirty="0">
                <a:latin typeface="Arial"/>
                <a:cs typeface="Arial"/>
              </a:rPr>
              <a:t>But</a:t>
            </a:r>
          </a:p>
          <a:p>
            <a:r>
              <a:rPr lang="fr-FR" sz="2400" dirty="0">
                <a:latin typeface="Arial"/>
                <a:cs typeface="Arial"/>
              </a:rPr>
              <a:t>Influence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48A8ABA8-9D0C-4904-BB6C-FD044F378175}"/>
              </a:ext>
            </a:extLst>
          </p:cNvPr>
          <p:cNvSpPr txBox="1"/>
          <p:nvPr/>
        </p:nvSpPr>
        <p:spPr>
          <a:xfrm>
            <a:off x="7023341" y="8282961"/>
            <a:ext cx="1711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2400" dirty="0">
                <a:latin typeface="Arial"/>
                <a:cs typeface="Arial"/>
              </a:rPr>
              <a:t>Tâche</a:t>
            </a:r>
          </a:p>
          <a:p>
            <a:pPr algn="r"/>
            <a:r>
              <a:rPr lang="fr-FR" sz="2400" dirty="0">
                <a:latin typeface="Arial"/>
                <a:cs typeface="Arial"/>
              </a:rPr>
              <a:t>But</a:t>
            </a:r>
          </a:p>
          <a:p>
            <a:pPr algn="r"/>
            <a:r>
              <a:rPr lang="fr-FR" sz="2400" dirty="0">
                <a:latin typeface="Arial"/>
                <a:cs typeface="Arial"/>
              </a:rPr>
              <a:t>Influence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888B40BE-81CE-49E3-82F9-D2F2197270D6}"/>
              </a:ext>
            </a:extLst>
          </p:cNvPr>
          <p:cNvSpPr txBox="1"/>
          <p:nvPr/>
        </p:nvSpPr>
        <p:spPr>
          <a:xfrm>
            <a:off x="5544053" y="10996134"/>
            <a:ext cx="18910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>
                <a:latin typeface="Arial"/>
                <a:cs typeface="Arial"/>
              </a:rPr>
              <a:t>Expression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r>
              <a:rPr lang="fr-FR" sz="2400" dirty="0">
                <a:latin typeface="Arial"/>
                <a:cs typeface="Arial"/>
              </a:rPr>
              <a:t>Regard</a:t>
            </a:r>
          </a:p>
          <a:p>
            <a:endParaRPr lang="fr-FR" sz="2400" dirty="0">
              <a:latin typeface="Arial"/>
              <a:cs typeface="Arial"/>
            </a:endParaRP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B9C05B7A-958E-4CC4-ACF7-659E623E6E5B}"/>
              </a:ext>
            </a:extLst>
          </p:cNvPr>
          <p:cNvSpPr txBox="1"/>
          <p:nvPr/>
        </p:nvSpPr>
        <p:spPr>
          <a:xfrm>
            <a:off x="5725388" y="12162160"/>
            <a:ext cx="15546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>
                <a:latin typeface="Arial"/>
                <a:cs typeface="Arial"/>
              </a:rPr>
              <a:t>Contexte</a:t>
            </a:r>
            <a:endParaRPr lang="fr-FR" dirty="0"/>
          </a:p>
        </p:txBody>
      </p: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A1D60C48-6CBF-43BB-B67D-F5B35A3263DE}"/>
              </a:ext>
            </a:extLst>
          </p:cNvPr>
          <p:cNvSpPr/>
          <p:nvPr/>
        </p:nvSpPr>
        <p:spPr>
          <a:xfrm>
            <a:off x="6500616" y="15679392"/>
            <a:ext cx="3139506" cy="7847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Kinect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9" name="Rectangle : coins arrondis 258">
            <a:extLst>
              <a:ext uri="{FF2B5EF4-FFF2-40B4-BE49-F238E27FC236}">
                <a16:creationId xmlns:a16="http://schemas.microsoft.com/office/drawing/2014/main" id="{E1AE2955-0798-4039-8198-929B73106232}"/>
              </a:ext>
            </a:extLst>
          </p:cNvPr>
          <p:cNvSpPr/>
          <p:nvPr/>
        </p:nvSpPr>
        <p:spPr>
          <a:xfrm>
            <a:off x="2714902" y="15343140"/>
            <a:ext cx="3139506" cy="7847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Protocol en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WoZ</a:t>
            </a:r>
          </a:p>
        </p:txBody>
      </p:sp>
      <p:sp>
        <p:nvSpPr>
          <p:cNvPr id="260" name="Rectangle : coins arrondis 259">
            <a:extLst>
              <a:ext uri="{FF2B5EF4-FFF2-40B4-BE49-F238E27FC236}">
                <a16:creationId xmlns:a16="http://schemas.microsoft.com/office/drawing/2014/main" id="{07952AC2-C4E3-4A60-9F1E-59FD3C4955B2}"/>
              </a:ext>
            </a:extLst>
          </p:cNvPr>
          <p:cNvSpPr/>
          <p:nvPr/>
        </p:nvSpPr>
        <p:spPr>
          <a:xfrm>
            <a:off x="8005439" y="17518170"/>
            <a:ext cx="1726663" cy="7847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Ecran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1" name="Rectangle : coins arrondis 260">
            <a:extLst>
              <a:ext uri="{FF2B5EF4-FFF2-40B4-BE49-F238E27FC236}">
                <a16:creationId xmlns:a16="http://schemas.microsoft.com/office/drawing/2014/main" id="{B77AF789-01A0-4EA7-89DA-1BB1B35461C0}"/>
              </a:ext>
            </a:extLst>
          </p:cNvPr>
          <p:cNvSpPr/>
          <p:nvPr/>
        </p:nvSpPr>
        <p:spPr>
          <a:xfrm>
            <a:off x="7222720" y="19155059"/>
            <a:ext cx="3139506" cy="7847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Haut-parleur</a:t>
            </a:r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3F1A4CC8-96C8-4993-A63E-C237D31E446D}"/>
              </a:ext>
            </a:extLst>
          </p:cNvPr>
          <p:cNvSpPr/>
          <p:nvPr/>
        </p:nvSpPr>
        <p:spPr>
          <a:xfrm>
            <a:off x="5858003" y="20052003"/>
            <a:ext cx="3139506" cy="7847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"/>
                <a:cs typeface="Calibri"/>
              </a:rPr>
              <a:t>Participant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3" name="Connecteur droit avec flèche 262">
            <a:extLst>
              <a:ext uri="{FF2B5EF4-FFF2-40B4-BE49-F238E27FC236}">
                <a16:creationId xmlns:a16="http://schemas.microsoft.com/office/drawing/2014/main" id="{D6E599F2-5151-41E9-BA4B-7937BD7D00AD}"/>
              </a:ext>
            </a:extLst>
          </p:cNvPr>
          <p:cNvCxnSpPr>
            <a:cxnSpLocks/>
          </p:cNvCxnSpPr>
          <p:nvPr/>
        </p:nvCxnSpPr>
        <p:spPr>
          <a:xfrm flipV="1">
            <a:off x="6873095" y="17890340"/>
            <a:ext cx="1519902" cy="58866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avec flèche 263">
            <a:extLst>
              <a:ext uri="{FF2B5EF4-FFF2-40B4-BE49-F238E27FC236}">
                <a16:creationId xmlns:a16="http://schemas.microsoft.com/office/drawing/2014/main" id="{FB354908-6705-4AC5-B05F-9ACDA05A858B}"/>
              </a:ext>
            </a:extLst>
          </p:cNvPr>
          <p:cNvCxnSpPr>
            <a:cxnSpLocks/>
          </p:cNvCxnSpPr>
          <p:nvPr/>
        </p:nvCxnSpPr>
        <p:spPr>
          <a:xfrm>
            <a:off x="7032813" y="19375592"/>
            <a:ext cx="847120" cy="12921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0AF683EC-E609-49CA-AF3B-6CE281E1CEF7}"/>
              </a:ext>
            </a:extLst>
          </p:cNvPr>
          <p:cNvCxnSpPr>
            <a:cxnSpLocks/>
          </p:cNvCxnSpPr>
          <p:nvPr/>
        </p:nvCxnSpPr>
        <p:spPr>
          <a:xfrm>
            <a:off x="5443714" y="19577099"/>
            <a:ext cx="1183510" cy="80223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265">
            <a:extLst>
              <a:ext uri="{FF2B5EF4-FFF2-40B4-BE49-F238E27FC236}">
                <a16:creationId xmlns:a16="http://schemas.microsoft.com/office/drawing/2014/main" id="{9238F23B-16FC-4C54-9F7F-DC5C1D455C05}"/>
              </a:ext>
            </a:extLst>
          </p:cNvPr>
          <p:cNvCxnSpPr>
            <a:cxnSpLocks/>
          </p:cNvCxnSpPr>
          <p:nvPr/>
        </p:nvCxnSpPr>
        <p:spPr>
          <a:xfrm flipV="1">
            <a:off x="6768553" y="16186276"/>
            <a:ext cx="936822" cy="141871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266">
            <a:extLst>
              <a:ext uri="{FF2B5EF4-FFF2-40B4-BE49-F238E27FC236}">
                <a16:creationId xmlns:a16="http://schemas.microsoft.com/office/drawing/2014/main" id="{8C28EA49-C38D-4807-9C0F-5F2473108D81}"/>
              </a:ext>
            </a:extLst>
          </p:cNvPr>
          <p:cNvCxnSpPr>
            <a:cxnSpLocks/>
          </p:cNvCxnSpPr>
          <p:nvPr/>
        </p:nvCxnSpPr>
        <p:spPr>
          <a:xfrm flipV="1">
            <a:off x="4305503" y="15894904"/>
            <a:ext cx="151911" cy="16879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52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Personnalisé</PresentationFormat>
  <Slides>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revision>399</cp:revision>
  <dcterms:created xsi:type="dcterms:W3CDTF">2021-05-31T13:50:29Z</dcterms:created>
  <dcterms:modified xsi:type="dcterms:W3CDTF">2021-06-15T16:44:13Z</dcterms:modified>
</cp:coreProperties>
</file>