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73" r:id="rId5"/>
    <p:sldId id="267" r:id="rId6"/>
    <p:sldId id="257" r:id="rId7"/>
    <p:sldId id="268" r:id="rId8"/>
    <p:sldId id="259" r:id="rId9"/>
    <p:sldId id="260" r:id="rId10"/>
    <p:sldId id="263" r:id="rId11"/>
    <p:sldId id="269" r:id="rId12"/>
    <p:sldId id="270" r:id="rId13"/>
    <p:sldId id="262" r:id="rId14"/>
    <p:sldId id="264" r:id="rId15"/>
    <p:sldId id="266" r:id="rId16"/>
    <p:sldId id="265"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40C743-AFB1-498D-89B6-4ECFB9889361}"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216274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0C743-AFB1-498D-89B6-4ECFB9889361}"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349512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0C743-AFB1-498D-89B6-4ECFB9889361}"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147202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0C743-AFB1-498D-89B6-4ECFB9889361}"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177254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0C743-AFB1-498D-89B6-4ECFB9889361}"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9115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40C743-AFB1-498D-89B6-4ECFB9889361}"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100176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0C743-AFB1-498D-89B6-4ECFB9889361}" type="datetimeFigureOut">
              <a:rPr lang="en-US" smtClean="0"/>
              <a:t>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35315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0C743-AFB1-498D-89B6-4ECFB9889361}"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322948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0C743-AFB1-498D-89B6-4ECFB9889361}"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56417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0C743-AFB1-498D-89B6-4ECFB9889361}"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279433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0C743-AFB1-498D-89B6-4ECFB9889361}"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A9E09-C8D3-4CF6-B29F-5B323250D776}" type="slidenum">
              <a:rPr lang="en-US" smtClean="0"/>
              <a:t>‹#›</a:t>
            </a:fld>
            <a:endParaRPr lang="en-US"/>
          </a:p>
        </p:txBody>
      </p:sp>
    </p:spTree>
    <p:extLst>
      <p:ext uri="{BB962C8B-B14F-4D97-AF65-F5344CB8AC3E}">
        <p14:creationId xmlns:p14="http://schemas.microsoft.com/office/powerpoint/2010/main" val="56016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0C743-AFB1-498D-89B6-4ECFB9889361}" type="datetimeFigureOut">
              <a:rPr lang="en-US" smtClean="0"/>
              <a:t>8/12/2016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A9E09-C8D3-4CF6-B29F-5B323250D776}" type="slidenum">
              <a:rPr lang="en-US" smtClean="0"/>
              <a:t>‹#›</a:t>
            </a:fld>
            <a:endParaRPr lang="en-US"/>
          </a:p>
        </p:txBody>
      </p:sp>
    </p:spTree>
    <p:extLst>
      <p:ext uri="{BB962C8B-B14F-4D97-AF65-F5344CB8AC3E}">
        <p14:creationId xmlns:p14="http://schemas.microsoft.com/office/powerpoint/2010/main" val="338224169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858000" cy="4343400"/>
          </a:xfrm>
        </p:spPr>
        <p:txBody>
          <a:bodyPr>
            <a:normAutofit/>
          </a:bodyPr>
          <a:lstStyle/>
          <a:p>
            <a:r>
              <a:rPr lang="en-US" dirty="0"/>
              <a:t>You are about to watch a 8 minute long TV episode by Alfred Hitchcock</a:t>
            </a:r>
          </a:p>
          <a:p>
            <a:endParaRPr lang="en-US" sz="2800" dirty="0"/>
          </a:p>
          <a:p>
            <a:r>
              <a:rPr lang="en-US" dirty="0"/>
              <a:t>Lie back, relax, and enjoy the show!</a:t>
            </a:r>
          </a:p>
          <a:p>
            <a:endParaRPr lang="en-US" sz="2800" dirty="0"/>
          </a:p>
          <a:p>
            <a:r>
              <a:rPr lang="en-US" u="sng" dirty="0"/>
              <a:t>Pay close attention</a:t>
            </a:r>
            <a:r>
              <a:rPr lang="en-US" dirty="0"/>
              <a:t> as we will be asking you a </a:t>
            </a:r>
            <a:r>
              <a:rPr lang="en-US" u="sng" dirty="0"/>
              <a:t>few questions at the end</a:t>
            </a:r>
            <a:r>
              <a:rPr lang="en-US" dirty="0"/>
              <a:t>…</a:t>
            </a:r>
          </a:p>
        </p:txBody>
      </p:sp>
      <p:grpSp>
        <p:nvGrpSpPr>
          <p:cNvPr id="22" name="Group 21"/>
          <p:cNvGrpSpPr/>
          <p:nvPr/>
        </p:nvGrpSpPr>
        <p:grpSpPr>
          <a:xfrm>
            <a:off x="7502572" y="5246607"/>
            <a:ext cx="1687834" cy="1611393"/>
            <a:chOff x="6825916" y="4547033"/>
            <a:chExt cx="2383620" cy="2310967"/>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268829" y="4956094"/>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Oval 23"/>
            <p:cNvSpPr/>
            <p:nvPr/>
          </p:nvSpPr>
          <p:spPr>
            <a:xfrm>
              <a:off x="7182532" y="59659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7342552" y="5246607"/>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25916" y="4600276"/>
              <a:ext cx="2383620" cy="750372"/>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27" name="Rectangle 26"/>
            <p:cNvSpPr/>
            <p:nvPr/>
          </p:nvSpPr>
          <p:spPr>
            <a:xfrm>
              <a:off x="6825916" y="4547033"/>
              <a:ext cx="2318084" cy="23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669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24224" y="2385778"/>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797947" y="2676291"/>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889372"/>
            <a:ext cx="3501984"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70C0"/>
                </a:solidFill>
              </a:rPr>
              <a:t>ABSENT </a:t>
            </a:r>
            <a:r>
              <a:rPr lang="en-US" dirty="0"/>
              <a:t>from the movie (</a:t>
            </a:r>
            <a:r>
              <a:rPr lang="en-US" dirty="0">
                <a:solidFill>
                  <a:srgbClr val="0070C0"/>
                </a:solidFill>
              </a:rPr>
              <a:t>NEW</a:t>
            </a:r>
            <a:r>
              <a:rPr lang="en-US" dirty="0"/>
              <a:t>)</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208211" y="3614122"/>
            <a:ext cx="0" cy="57607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61806" y="4192251"/>
            <a:ext cx="3245376"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FF00"/>
                </a:solidFill>
              </a:rPr>
              <a:t>PRESENT</a:t>
            </a:r>
            <a:r>
              <a:rPr lang="en-US" dirty="0"/>
              <a:t> in the movie (</a:t>
            </a:r>
            <a:r>
              <a:rPr lang="en-US" dirty="0">
                <a:solidFill>
                  <a:srgbClr val="FFFF00"/>
                </a:solidFill>
              </a:rPr>
              <a:t>OLD</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grpSp>
        <p:nvGrpSpPr>
          <p:cNvPr id="7" name="Group 6"/>
          <p:cNvGrpSpPr/>
          <p:nvPr/>
        </p:nvGrpSpPr>
        <p:grpSpPr>
          <a:xfrm>
            <a:off x="7502572" y="5246607"/>
            <a:ext cx="1687834" cy="1611393"/>
            <a:chOff x="6825916" y="4547033"/>
            <a:chExt cx="2383620" cy="2310967"/>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268829" y="4956094"/>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7182532" y="59659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7342552" y="5246607"/>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25916" y="4600276"/>
              <a:ext cx="2383620" cy="750372"/>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5" name="Rectangle 4"/>
            <p:cNvSpPr/>
            <p:nvPr/>
          </p:nvSpPr>
          <p:spPr>
            <a:xfrm>
              <a:off x="6825916" y="4547033"/>
              <a:ext cx="2318084" cy="23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1119217" cy="646331"/>
          </a:xfrm>
          <a:prstGeom prst="rect">
            <a:avLst/>
          </a:prstGeom>
        </p:spPr>
        <p:txBody>
          <a:bodyPr wrap="none">
            <a:spAutoFit/>
          </a:bodyPr>
          <a:lstStyle/>
          <a:p>
            <a:r>
              <a:rPr lang="en-US" sz="3600" dirty="0">
                <a:solidFill>
                  <a:srgbClr val="0070C0"/>
                </a:solidFill>
              </a:rPr>
              <a:t>NEW</a:t>
            </a:r>
            <a:endParaRPr lang="en-US" sz="3600" dirty="0"/>
          </a:p>
        </p:txBody>
      </p:sp>
      <p:sp>
        <p:nvSpPr>
          <p:cNvPr id="10" name="Rectangle 9"/>
          <p:cNvSpPr/>
          <p:nvPr/>
        </p:nvSpPr>
        <p:spPr>
          <a:xfrm>
            <a:off x="3810000" y="2876803"/>
            <a:ext cx="968535" cy="646331"/>
          </a:xfrm>
          <a:prstGeom prst="rect">
            <a:avLst/>
          </a:prstGeom>
        </p:spPr>
        <p:txBody>
          <a:bodyPr wrap="none">
            <a:spAutoFit/>
          </a:bodyPr>
          <a:lstStyle/>
          <a:p>
            <a:r>
              <a:rPr lang="en-US" sz="3600" dirty="0">
                <a:solidFill>
                  <a:srgbClr val="FFFF00"/>
                </a:solidFill>
              </a:rPr>
              <a:t>OLD</a:t>
            </a:r>
            <a:endParaRPr lang="en-US" sz="3200" dirty="0"/>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Tree>
    <p:extLst>
      <p:ext uri="{BB962C8B-B14F-4D97-AF65-F5344CB8AC3E}">
        <p14:creationId xmlns:p14="http://schemas.microsoft.com/office/powerpoint/2010/main" val="420196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486400" y="2480639"/>
            <a:ext cx="0" cy="5689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889372"/>
            <a:ext cx="3245376"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70C0"/>
                </a:solidFill>
              </a:rPr>
              <a:t>PRESENT </a:t>
            </a:r>
            <a:r>
              <a:rPr lang="en-US" dirty="0"/>
              <a:t>in the movie (</a:t>
            </a:r>
            <a:r>
              <a:rPr lang="en-US" dirty="0">
                <a:solidFill>
                  <a:srgbClr val="0070C0"/>
                </a:solidFill>
              </a:rPr>
              <a:t>OLD</a:t>
            </a:r>
            <a:r>
              <a:rPr lang="en-US" dirty="0"/>
              <a:t>)</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8607790" y="3523134"/>
            <a:ext cx="0" cy="57607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2175" y="4072414"/>
            <a:ext cx="3245376"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FF00"/>
                </a:solidFill>
              </a:rPr>
              <a:t>PRESENT</a:t>
            </a:r>
            <a:r>
              <a:rPr lang="en-US" dirty="0"/>
              <a:t> in the movie (</a:t>
            </a:r>
            <a:r>
              <a:rPr lang="en-US" dirty="0">
                <a:solidFill>
                  <a:srgbClr val="FFFF00"/>
                </a:solidFill>
              </a:rPr>
              <a:t>OLD</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968535" cy="646331"/>
          </a:xfrm>
          <a:prstGeom prst="rect">
            <a:avLst/>
          </a:prstGeom>
        </p:spPr>
        <p:txBody>
          <a:bodyPr wrap="none">
            <a:spAutoFit/>
          </a:bodyPr>
          <a:lstStyle/>
          <a:p>
            <a:r>
              <a:rPr lang="en-US" sz="3600" dirty="0">
                <a:solidFill>
                  <a:srgbClr val="0070C0"/>
                </a:solidFill>
              </a:rPr>
              <a:t>OLD</a:t>
            </a:r>
            <a:endParaRPr lang="en-US" sz="3600" dirty="0"/>
          </a:p>
        </p:txBody>
      </p:sp>
      <p:sp>
        <p:nvSpPr>
          <p:cNvPr id="10" name="Rectangle 9"/>
          <p:cNvSpPr/>
          <p:nvPr/>
        </p:nvSpPr>
        <p:spPr>
          <a:xfrm>
            <a:off x="3810000" y="2876803"/>
            <a:ext cx="1119217" cy="646331"/>
          </a:xfrm>
          <a:prstGeom prst="rect">
            <a:avLst/>
          </a:prstGeom>
        </p:spPr>
        <p:txBody>
          <a:bodyPr wrap="none">
            <a:spAutoFit/>
          </a:bodyPr>
          <a:lstStyle/>
          <a:p>
            <a:r>
              <a:rPr lang="en-US" sz="3600" dirty="0">
                <a:solidFill>
                  <a:srgbClr val="FFFF00"/>
                </a:solidFill>
              </a:rPr>
              <a:t>NEW</a:t>
            </a:r>
            <a:endParaRPr lang="en-US" sz="3200" dirty="0"/>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
        <p:nvSpPr>
          <p:cNvPr id="21" name="Rectangle 20"/>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22" name="Rectangle 21"/>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8038781" y="6031588"/>
            <a:ext cx="569009" cy="558848"/>
          </a:xfrm>
          <a:prstGeom prst="rect">
            <a:avLst/>
          </a:prstGeom>
        </p:spPr>
      </p:pic>
      <p:pic>
        <p:nvPicPr>
          <p:cNvPr id="11" name="Picture 10"/>
          <p:cNvPicPr>
            <a:picLocks noChangeAspect="1"/>
          </p:cNvPicPr>
          <p:nvPr/>
        </p:nvPicPr>
        <p:blipFill>
          <a:blip r:embed="rId4"/>
          <a:stretch>
            <a:fillRect/>
          </a:stretch>
        </p:blipFill>
        <p:spPr>
          <a:xfrm>
            <a:off x="5314132" y="3049598"/>
            <a:ext cx="3489142" cy="382076"/>
          </a:xfrm>
          <a:prstGeom prst="rect">
            <a:avLst/>
          </a:prstGeom>
        </p:spPr>
      </p:pic>
      <p:sp>
        <p:nvSpPr>
          <p:cNvPr id="26" name="Rectangle 25"/>
          <p:cNvSpPr/>
          <p:nvPr/>
        </p:nvSpPr>
        <p:spPr>
          <a:xfrm>
            <a:off x="5658669" y="2951202"/>
            <a:ext cx="2799531" cy="571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5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486400" y="2480639"/>
            <a:ext cx="0" cy="5689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889372"/>
            <a:ext cx="3501984"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70C0"/>
                </a:solidFill>
              </a:rPr>
              <a:t>ABSENT </a:t>
            </a:r>
            <a:r>
              <a:rPr lang="en-US" dirty="0"/>
              <a:t>from the movie (</a:t>
            </a:r>
            <a:r>
              <a:rPr lang="en-US" dirty="0">
                <a:solidFill>
                  <a:srgbClr val="0070C0"/>
                </a:solidFill>
              </a:rPr>
              <a:t>NEW</a:t>
            </a:r>
            <a:r>
              <a:rPr lang="en-US" dirty="0"/>
              <a:t>)</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8607790" y="3523134"/>
            <a:ext cx="0" cy="57607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2175" y="4072414"/>
            <a:ext cx="3501984"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FF00"/>
                </a:solidFill>
              </a:rPr>
              <a:t>ABSENT</a:t>
            </a:r>
            <a:r>
              <a:rPr lang="en-US" dirty="0"/>
              <a:t> from the movie (</a:t>
            </a:r>
            <a:r>
              <a:rPr lang="en-US" dirty="0">
                <a:solidFill>
                  <a:srgbClr val="FFFF00"/>
                </a:solidFill>
              </a:rPr>
              <a:t>NEW</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1119217" cy="646331"/>
          </a:xfrm>
          <a:prstGeom prst="rect">
            <a:avLst/>
          </a:prstGeom>
        </p:spPr>
        <p:txBody>
          <a:bodyPr wrap="none">
            <a:spAutoFit/>
          </a:bodyPr>
          <a:lstStyle/>
          <a:p>
            <a:r>
              <a:rPr lang="en-US" sz="3600" dirty="0">
                <a:solidFill>
                  <a:srgbClr val="0070C0"/>
                </a:solidFill>
              </a:rPr>
              <a:t>NEW</a:t>
            </a:r>
            <a:endParaRPr lang="en-US" sz="3600" dirty="0"/>
          </a:p>
        </p:txBody>
      </p:sp>
      <p:sp>
        <p:nvSpPr>
          <p:cNvPr id="10" name="Rectangle 9"/>
          <p:cNvSpPr/>
          <p:nvPr/>
        </p:nvSpPr>
        <p:spPr>
          <a:xfrm>
            <a:off x="3810000" y="2876803"/>
            <a:ext cx="968535" cy="646331"/>
          </a:xfrm>
          <a:prstGeom prst="rect">
            <a:avLst/>
          </a:prstGeom>
        </p:spPr>
        <p:txBody>
          <a:bodyPr wrap="none">
            <a:spAutoFit/>
          </a:bodyPr>
          <a:lstStyle/>
          <a:p>
            <a:r>
              <a:rPr lang="en-US" sz="3600" dirty="0">
                <a:solidFill>
                  <a:srgbClr val="FFFF00"/>
                </a:solidFill>
              </a:rPr>
              <a:t>OLD</a:t>
            </a:r>
            <a:endParaRPr lang="en-US" sz="3200" dirty="0"/>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
        <p:nvSpPr>
          <p:cNvPr id="21" name="Rectangle 20"/>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22" name="Rectangle 21"/>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8038781" y="6031588"/>
            <a:ext cx="569009" cy="558848"/>
          </a:xfrm>
          <a:prstGeom prst="rect">
            <a:avLst/>
          </a:prstGeom>
        </p:spPr>
      </p:pic>
      <p:pic>
        <p:nvPicPr>
          <p:cNvPr id="11" name="Picture 10"/>
          <p:cNvPicPr>
            <a:picLocks noChangeAspect="1"/>
          </p:cNvPicPr>
          <p:nvPr/>
        </p:nvPicPr>
        <p:blipFill>
          <a:blip r:embed="rId4"/>
          <a:stretch>
            <a:fillRect/>
          </a:stretch>
        </p:blipFill>
        <p:spPr>
          <a:xfrm>
            <a:off x="5314132" y="3049598"/>
            <a:ext cx="3489142" cy="382076"/>
          </a:xfrm>
          <a:prstGeom prst="rect">
            <a:avLst/>
          </a:prstGeom>
        </p:spPr>
      </p:pic>
      <p:sp>
        <p:nvSpPr>
          <p:cNvPr id="18" name="Rectangle 17"/>
          <p:cNvSpPr/>
          <p:nvPr/>
        </p:nvSpPr>
        <p:spPr>
          <a:xfrm>
            <a:off x="5691490" y="2951202"/>
            <a:ext cx="2766709" cy="571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33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sp>
        <p:nvSpPr>
          <p:cNvPr id="9" name="Rectangle 8"/>
          <p:cNvSpPr/>
          <p:nvPr/>
        </p:nvSpPr>
        <p:spPr>
          <a:xfrm>
            <a:off x="5281311" y="1889372"/>
            <a:ext cx="3245376"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B050"/>
                </a:solidFill>
              </a:rPr>
              <a:t>PRESENT</a:t>
            </a:r>
            <a:r>
              <a:rPr lang="en-US" dirty="0">
                <a:solidFill>
                  <a:srgbClr val="0070C0"/>
                </a:solidFill>
              </a:rPr>
              <a:t> </a:t>
            </a:r>
            <a:r>
              <a:rPr lang="en-US" dirty="0"/>
              <a:t>in the movie (</a:t>
            </a:r>
            <a:r>
              <a:rPr lang="en-US" dirty="0">
                <a:solidFill>
                  <a:srgbClr val="00B050"/>
                </a:solidFill>
              </a:rPr>
              <a:t>OLD</a:t>
            </a:r>
            <a:r>
              <a:rPr lang="en-US" dirty="0"/>
              <a:t>)</a:t>
            </a:r>
          </a:p>
        </p:txBody>
      </p:sp>
      <p:sp>
        <p:nvSpPr>
          <p:cNvPr id="16" name="Rectangle 15"/>
          <p:cNvSpPr/>
          <p:nvPr/>
        </p:nvSpPr>
        <p:spPr>
          <a:xfrm>
            <a:off x="5261806" y="4306669"/>
            <a:ext cx="3501984"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0000"/>
                </a:solidFill>
              </a:rPr>
              <a:t>ABSENT</a:t>
            </a:r>
            <a:r>
              <a:rPr lang="en-US" dirty="0"/>
              <a:t> from the movie (</a:t>
            </a:r>
            <a:r>
              <a:rPr lang="en-US" dirty="0">
                <a:solidFill>
                  <a:srgbClr val="FF0000"/>
                </a:solidFill>
              </a:rPr>
              <a:t>NEW</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968535" cy="646331"/>
          </a:xfrm>
          <a:prstGeom prst="rect">
            <a:avLst/>
          </a:prstGeom>
        </p:spPr>
        <p:txBody>
          <a:bodyPr wrap="none">
            <a:spAutoFit/>
          </a:bodyPr>
          <a:lstStyle/>
          <a:p>
            <a:r>
              <a:rPr lang="en-US" sz="3600" dirty="0">
                <a:solidFill>
                  <a:srgbClr val="00B050"/>
                </a:solidFill>
              </a:rPr>
              <a:t>OLD</a:t>
            </a:r>
          </a:p>
        </p:txBody>
      </p:sp>
      <p:sp>
        <p:nvSpPr>
          <p:cNvPr id="10" name="Rectangle 9"/>
          <p:cNvSpPr/>
          <p:nvPr/>
        </p:nvSpPr>
        <p:spPr>
          <a:xfrm>
            <a:off x="3810000" y="2876803"/>
            <a:ext cx="1119217" cy="646331"/>
          </a:xfrm>
          <a:prstGeom prst="rect">
            <a:avLst/>
          </a:prstGeom>
        </p:spPr>
        <p:txBody>
          <a:bodyPr wrap="none">
            <a:spAutoFit/>
          </a:bodyPr>
          <a:lstStyle/>
          <a:p>
            <a:r>
              <a:rPr lang="en-US" sz="3600" dirty="0">
                <a:solidFill>
                  <a:srgbClr val="FF0000"/>
                </a:solidFill>
              </a:rPr>
              <a:t>NEW</a:t>
            </a:r>
            <a:endParaRPr lang="en-US" sz="3200" dirty="0">
              <a:solidFill>
                <a:srgbClr val="FF0000"/>
              </a:solidFill>
            </a:endParaRP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1665" t="8000" r="3167" b="5825"/>
          <a:stretch/>
        </p:blipFill>
        <p:spPr>
          <a:xfrm>
            <a:off x="5402737" y="2691249"/>
            <a:ext cx="2019143" cy="1371263"/>
          </a:xfrm>
          <a:prstGeom prst="rect">
            <a:avLst/>
          </a:prstGeom>
        </p:spPr>
      </p:pic>
      <p:sp>
        <p:nvSpPr>
          <p:cNvPr id="22" name="Oval 21"/>
          <p:cNvSpPr/>
          <p:nvPr/>
        </p:nvSpPr>
        <p:spPr>
          <a:xfrm>
            <a:off x="59131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6095127" y="2535703"/>
            <a:ext cx="0" cy="96883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227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728460" y="3916019"/>
            <a:ext cx="0" cy="4807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665" t="8000" r="3167" b="5825"/>
          <a:stretch/>
        </p:blipFill>
        <p:spPr>
          <a:xfrm>
            <a:off x="7662592" y="5849844"/>
            <a:ext cx="1351868" cy="918096"/>
          </a:xfrm>
          <a:prstGeom prst="rect">
            <a:avLst/>
          </a:prstGeom>
        </p:spPr>
      </p:pic>
      <p:sp>
        <p:nvSpPr>
          <p:cNvPr id="28" name="Oval 27"/>
          <p:cNvSpPr/>
          <p:nvPr/>
        </p:nvSpPr>
        <p:spPr>
          <a:xfrm>
            <a:off x="7985760" y="638556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endCxn id="28" idx="0"/>
          </p:cNvCxnSpPr>
          <p:nvPr/>
        </p:nvCxnSpPr>
        <p:spPr>
          <a:xfrm>
            <a:off x="8145780" y="5806952"/>
            <a:ext cx="0" cy="5786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31" name="Rectangle 30"/>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64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sp>
        <p:nvSpPr>
          <p:cNvPr id="9" name="Rectangle 8"/>
          <p:cNvSpPr/>
          <p:nvPr/>
        </p:nvSpPr>
        <p:spPr>
          <a:xfrm>
            <a:off x="5281311" y="1889372"/>
            <a:ext cx="3501984"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B050"/>
                </a:solidFill>
              </a:rPr>
              <a:t>ABSENT</a:t>
            </a:r>
            <a:r>
              <a:rPr lang="en-US" dirty="0">
                <a:solidFill>
                  <a:srgbClr val="0070C0"/>
                </a:solidFill>
              </a:rPr>
              <a:t> </a:t>
            </a:r>
            <a:r>
              <a:rPr lang="en-US" dirty="0"/>
              <a:t>from the movie (</a:t>
            </a:r>
            <a:r>
              <a:rPr lang="en-US" dirty="0">
                <a:solidFill>
                  <a:srgbClr val="00B050"/>
                </a:solidFill>
              </a:rPr>
              <a:t>NEW</a:t>
            </a:r>
            <a:r>
              <a:rPr lang="en-US" dirty="0"/>
              <a:t>)</a:t>
            </a:r>
          </a:p>
        </p:txBody>
      </p:sp>
      <p:sp>
        <p:nvSpPr>
          <p:cNvPr id="16" name="Rectangle 15"/>
          <p:cNvSpPr/>
          <p:nvPr/>
        </p:nvSpPr>
        <p:spPr>
          <a:xfrm>
            <a:off x="5261806" y="4306669"/>
            <a:ext cx="3245376"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0000"/>
                </a:solidFill>
              </a:rPr>
              <a:t>PRESENT</a:t>
            </a:r>
            <a:r>
              <a:rPr lang="en-US" dirty="0"/>
              <a:t> in the movie (</a:t>
            </a:r>
            <a:r>
              <a:rPr lang="en-US" dirty="0">
                <a:solidFill>
                  <a:srgbClr val="FF0000"/>
                </a:solidFill>
              </a:rPr>
              <a:t>OLD</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1119217" cy="646331"/>
          </a:xfrm>
          <a:prstGeom prst="rect">
            <a:avLst/>
          </a:prstGeom>
        </p:spPr>
        <p:txBody>
          <a:bodyPr wrap="none">
            <a:spAutoFit/>
          </a:bodyPr>
          <a:lstStyle/>
          <a:p>
            <a:r>
              <a:rPr lang="en-US" sz="3600" dirty="0">
                <a:solidFill>
                  <a:srgbClr val="00B050"/>
                </a:solidFill>
              </a:rPr>
              <a:t>NEW</a:t>
            </a:r>
          </a:p>
        </p:txBody>
      </p:sp>
      <p:sp>
        <p:nvSpPr>
          <p:cNvPr id="10" name="Rectangle 9"/>
          <p:cNvSpPr/>
          <p:nvPr/>
        </p:nvSpPr>
        <p:spPr>
          <a:xfrm>
            <a:off x="3810000" y="2876803"/>
            <a:ext cx="968535" cy="646331"/>
          </a:xfrm>
          <a:prstGeom prst="rect">
            <a:avLst/>
          </a:prstGeom>
        </p:spPr>
        <p:txBody>
          <a:bodyPr wrap="none">
            <a:spAutoFit/>
          </a:bodyPr>
          <a:lstStyle/>
          <a:p>
            <a:r>
              <a:rPr lang="en-US" sz="3600" dirty="0">
                <a:solidFill>
                  <a:srgbClr val="FF0000"/>
                </a:solidFill>
              </a:rPr>
              <a:t>OLD</a:t>
            </a:r>
            <a:endParaRPr lang="en-US" sz="3200" dirty="0">
              <a:solidFill>
                <a:srgbClr val="FF0000"/>
              </a:solidFill>
            </a:endParaRP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1665" t="8000" r="3167" b="5825"/>
          <a:stretch/>
        </p:blipFill>
        <p:spPr>
          <a:xfrm>
            <a:off x="5402737" y="2691249"/>
            <a:ext cx="2019143" cy="1371263"/>
          </a:xfrm>
          <a:prstGeom prst="rect">
            <a:avLst/>
          </a:prstGeom>
        </p:spPr>
      </p:pic>
      <p:sp>
        <p:nvSpPr>
          <p:cNvPr id="22" name="Oval 21"/>
          <p:cNvSpPr/>
          <p:nvPr/>
        </p:nvSpPr>
        <p:spPr>
          <a:xfrm>
            <a:off x="59131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6095127" y="2535703"/>
            <a:ext cx="0" cy="96883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227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728460" y="3916019"/>
            <a:ext cx="0" cy="4807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665" t="8000" r="3167" b="5825"/>
          <a:stretch/>
        </p:blipFill>
        <p:spPr>
          <a:xfrm>
            <a:off x="7662592" y="5849844"/>
            <a:ext cx="1351868" cy="918096"/>
          </a:xfrm>
          <a:prstGeom prst="rect">
            <a:avLst/>
          </a:prstGeom>
        </p:spPr>
      </p:pic>
      <p:sp>
        <p:nvSpPr>
          <p:cNvPr id="28" name="Oval 27"/>
          <p:cNvSpPr/>
          <p:nvPr/>
        </p:nvSpPr>
        <p:spPr>
          <a:xfrm>
            <a:off x="7985760" y="638556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endCxn id="28" idx="0"/>
          </p:cNvCxnSpPr>
          <p:nvPr/>
        </p:nvCxnSpPr>
        <p:spPr>
          <a:xfrm>
            <a:off x="8145780" y="5806952"/>
            <a:ext cx="0" cy="5786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31" name="Rectangle 30"/>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35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 and how confident you are.</a:t>
            </a:r>
          </a:p>
          <a:p>
            <a:endParaRPr lang="en-US" dirty="0"/>
          </a:p>
          <a:p>
            <a:r>
              <a:rPr lang="en-US" dirty="0"/>
              <a:t>For example:</a:t>
            </a:r>
          </a:p>
          <a:p>
            <a:endParaRPr lang="en-US" dirty="0"/>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968535" cy="646331"/>
          </a:xfrm>
          <a:prstGeom prst="rect">
            <a:avLst/>
          </a:prstGeom>
        </p:spPr>
        <p:txBody>
          <a:bodyPr wrap="none">
            <a:spAutoFit/>
          </a:bodyPr>
          <a:lstStyle/>
          <a:p>
            <a:r>
              <a:rPr lang="en-US" sz="3600" dirty="0">
                <a:solidFill>
                  <a:srgbClr val="FF0000"/>
                </a:solidFill>
              </a:rPr>
              <a:t>OLD</a:t>
            </a:r>
          </a:p>
        </p:txBody>
      </p:sp>
      <p:sp>
        <p:nvSpPr>
          <p:cNvPr id="10" name="Rectangle 9"/>
          <p:cNvSpPr/>
          <p:nvPr/>
        </p:nvSpPr>
        <p:spPr>
          <a:xfrm>
            <a:off x="3909125" y="2876804"/>
            <a:ext cx="1119217" cy="646331"/>
          </a:xfrm>
          <a:prstGeom prst="rect">
            <a:avLst/>
          </a:prstGeom>
        </p:spPr>
        <p:txBody>
          <a:bodyPr wrap="none">
            <a:spAutoFit/>
          </a:bodyPr>
          <a:lstStyle/>
          <a:p>
            <a:pPr algn="ctr"/>
            <a:r>
              <a:rPr lang="en-US" sz="3600" dirty="0">
                <a:solidFill>
                  <a:srgbClr val="00B050"/>
                </a:solidFill>
              </a:rPr>
              <a:t>NEW</a:t>
            </a: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
        <p:nvSpPr>
          <p:cNvPr id="30" name="Rectangle 29"/>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31" name="Rectangle 30"/>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2988" y="2461517"/>
            <a:ext cx="3804811" cy="2517232"/>
          </a:xfrm>
          <a:prstGeom prst="rect">
            <a:avLst/>
          </a:prstGeom>
        </p:spPr>
      </p:pic>
      <p:cxnSp>
        <p:nvCxnSpPr>
          <p:cNvPr id="7" name="Straight Arrow Connector 6"/>
          <p:cNvCxnSpPr/>
          <p:nvPr/>
        </p:nvCxnSpPr>
        <p:spPr>
          <a:xfrm flipV="1">
            <a:off x="57150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2400" y="4291306"/>
            <a:ext cx="762000" cy="523220"/>
          </a:xfrm>
          <a:prstGeom prst="rect">
            <a:avLst/>
          </a:prstGeom>
          <a:noFill/>
        </p:spPr>
        <p:txBody>
          <a:bodyPr wrap="square" rtlCol="0">
            <a:spAutoFit/>
          </a:bodyPr>
          <a:lstStyle/>
          <a:p>
            <a:pPr algn="ctr"/>
            <a:r>
              <a:rPr lang="en-US" sz="1400" dirty="0">
                <a:solidFill>
                  <a:srgbClr val="00B050"/>
                </a:solidFill>
              </a:rPr>
              <a:t>NEW</a:t>
            </a:r>
          </a:p>
          <a:p>
            <a:pPr algn="ctr"/>
            <a:r>
              <a:rPr lang="en-US" sz="1400" dirty="0">
                <a:solidFill>
                  <a:schemeClr val="bg1"/>
                </a:solidFill>
              </a:rPr>
              <a:t>SURE</a:t>
            </a:r>
          </a:p>
        </p:txBody>
      </p:sp>
      <p:cxnSp>
        <p:nvCxnSpPr>
          <p:cNvPr id="26" name="Straight Arrow Connector 25"/>
          <p:cNvCxnSpPr/>
          <p:nvPr/>
        </p:nvCxnSpPr>
        <p:spPr>
          <a:xfrm flipV="1">
            <a:off x="81534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4267200"/>
            <a:ext cx="762000" cy="523220"/>
          </a:xfrm>
          <a:prstGeom prst="rect">
            <a:avLst/>
          </a:prstGeom>
          <a:noFill/>
        </p:spPr>
        <p:txBody>
          <a:bodyPr wrap="square" rtlCol="0">
            <a:spAutoFit/>
          </a:bodyPr>
          <a:lstStyle/>
          <a:p>
            <a:pPr algn="ctr"/>
            <a:r>
              <a:rPr lang="en-US" sz="1400" dirty="0">
                <a:solidFill>
                  <a:srgbClr val="FF0000"/>
                </a:solidFill>
              </a:rPr>
              <a:t>OLD</a:t>
            </a:r>
          </a:p>
          <a:p>
            <a:pPr algn="ctr"/>
            <a:r>
              <a:rPr lang="en-US" sz="1400" dirty="0">
                <a:solidFill>
                  <a:schemeClr val="bg1"/>
                </a:solidFill>
              </a:rPr>
              <a:t>SURE</a:t>
            </a:r>
          </a:p>
        </p:txBody>
      </p:sp>
      <p:sp>
        <p:nvSpPr>
          <p:cNvPr id="34" name="TextBox 33"/>
          <p:cNvSpPr txBox="1"/>
          <p:nvPr/>
        </p:nvSpPr>
        <p:spPr>
          <a:xfrm>
            <a:off x="6269105" y="3549028"/>
            <a:ext cx="1274694" cy="523220"/>
          </a:xfrm>
          <a:prstGeom prst="rect">
            <a:avLst/>
          </a:prstGeom>
          <a:noFill/>
        </p:spPr>
        <p:txBody>
          <a:bodyPr wrap="square" rtlCol="0">
            <a:spAutoFit/>
          </a:bodyPr>
          <a:lstStyle/>
          <a:p>
            <a:pPr algn="ctr"/>
            <a:r>
              <a:rPr lang="en-US" sz="1400" dirty="0">
                <a:solidFill>
                  <a:srgbClr val="FF0000"/>
                </a:solidFill>
              </a:rPr>
              <a:t>OLD</a:t>
            </a:r>
            <a:r>
              <a:rPr lang="en-US" sz="1400" dirty="0">
                <a:solidFill>
                  <a:schemeClr val="bg1"/>
                </a:solidFill>
              </a:rPr>
              <a:t>      </a:t>
            </a:r>
            <a:r>
              <a:rPr lang="en-US" sz="1400" dirty="0">
                <a:solidFill>
                  <a:srgbClr val="00B050"/>
                </a:solidFill>
              </a:rPr>
              <a:t>NEW</a:t>
            </a:r>
          </a:p>
          <a:p>
            <a:pPr algn="ctr"/>
            <a:r>
              <a:rPr lang="en-US" sz="1400" dirty="0">
                <a:solidFill>
                  <a:schemeClr val="bg1"/>
                </a:solidFill>
              </a:rPr>
              <a:t>GUESSING</a:t>
            </a:r>
          </a:p>
        </p:txBody>
      </p:sp>
      <p:cxnSp>
        <p:nvCxnSpPr>
          <p:cNvPr id="35" name="Straight Arrow Connector 34"/>
          <p:cNvCxnSpPr/>
          <p:nvPr/>
        </p:nvCxnSpPr>
        <p:spPr>
          <a:xfrm flipV="1">
            <a:off x="66294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390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72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696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38800" y="3697069"/>
            <a:ext cx="996251" cy="523220"/>
          </a:xfrm>
          <a:prstGeom prst="rect">
            <a:avLst/>
          </a:prstGeom>
          <a:noFill/>
        </p:spPr>
        <p:txBody>
          <a:bodyPr wrap="square" rtlCol="0">
            <a:spAutoFit/>
          </a:bodyPr>
          <a:lstStyle/>
          <a:p>
            <a:pPr algn="ctr"/>
            <a:r>
              <a:rPr lang="en-US" sz="1400" dirty="0">
                <a:solidFill>
                  <a:srgbClr val="FF0000"/>
                </a:solidFill>
              </a:rPr>
              <a:t>OLD</a:t>
            </a:r>
          </a:p>
          <a:p>
            <a:pPr algn="ctr"/>
            <a:r>
              <a:rPr lang="en-US" sz="1400" dirty="0">
                <a:solidFill>
                  <a:schemeClr val="bg1"/>
                </a:solidFill>
              </a:rPr>
              <a:t>UNSURE</a:t>
            </a:r>
          </a:p>
        </p:txBody>
      </p:sp>
      <p:sp>
        <p:nvSpPr>
          <p:cNvPr id="40" name="TextBox 39"/>
          <p:cNvSpPr txBox="1"/>
          <p:nvPr/>
        </p:nvSpPr>
        <p:spPr>
          <a:xfrm>
            <a:off x="7205757" y="3729573"/>
            <a:ext cx="996251" cy="523220"/>
          </a:xfrm>
          <a:prstGeom prst="rect">
            <a:avLst/>
          </a:prstGeom>
          <a:noFill/>
        </p:spPr>
        <p:txBody>
          <a:bodyPr wrap="square" rtlCol="0">
            <a:spAutoFit/>
          </a:bodyPr>
          <a:lstStyle/>
          <a:p>
            <a:pPr algn="ctr"/>
            <a:r>
              <a:rPr lang="en-US" sz="1400" dirty="0">
                <a:solidFill>
                  <a:srgbClr val="00B050"/>
                </a:solidFill>
              </a:rPr>
              <a:t>NEW</a:t>
            </a:r>
          </a:p>
          <a:p>
            <a:pPr algn="ctr"/>
            <a:r>
              <a:rPr lang="en-US" sz="1400" dirty="0">
                <a:solidFill>
                  <a:schemeClr val="bg1"/>
                </a:solidFill>
              </a:rPr>
              <a:t>UNSURE</a:t>
            </a: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5897" y="5844077"/>
            <a:ext cx="1414148" cy="935588"/>
          </a:xfrm>
          <a:prstGeom prst="rect">
            <a:avLst/>
          </a:prstGeom>
        </p:spPr>
      </p:pic>
      <p:sp>
        <p:nvSpPr>
          <p:cNvPr id="28" name="Oval 27"/>
          <p:cNvSpPr/>
          <p:nvPr/>
        </p:nvSpPr>
        <p:spPr>
          <a:xfrm>
            <a:off x="7666229" y="587708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3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 and how confident you are.</a:t>
            </a:r>
          </a:p>
          <a:p>
            <a:endParaRPr lang="en-US" dirty="0"/>
          </a:p>
          <a:p>
            <a:r>
              <a:rPr lang="en-US" dirty="0"/>
              <a:t>For example:</a:t>
            </a:r>
          </a:p>
          <a:p>
            <a:endParaRPr lang="en-US" dirty="0"/>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1119217" cy="646331"/>
          </a:xfrm>
          <a:prstGeom prst="rect">
            <a:avLst/>
          </a:prstGeom>
        </p:spPr>
        <p:txBody>
          <a:bodyPr wrap="none">
            <a:spAutoFit/>
          </a:bodyPr>
          <a:lstStyle/>
          <a:p>
            <a:r>
              <a:rPr lang="en-US" sz="3600" dirty="0">
                <a:solidFill>
                  <a:srgbClr val="FF0000"/>
                </a:solidFill>
              </a:rPr>
              <a:t>NEW</a:t>
            </a:r>
          </a:p>
        </p:txBody>
      </p:sp>
      <p:sp>
        <p:nvSpPr>
          <p:cNvPr id="10" name="Rectangle 9"/>
          <p:cNvSpPr/>
          <p:nvPr/>
        </p:nvSpPr>
        <p:spPr>
          <a:xfrm>
            <a:off x="3984466" y="2876804"/>
            <a:ext cx="968534" cy="646331"/>
          </a:xfrm>
          <a:prstGeom prst="rect">
            <a:avLst/>
          </a:prstGeom>
        </p:spPr>
        <p:txBody>
          <a:bodyPr wrap="none">
            <a:spAutoFit/>
          </a:bodyPr>
          <a:lstStyle/>
          <a:p>
            <a:pPr algn="ctr"/>
            <a:r>
              <a:rPr lang="en-US" sz="3600" dirty="0">
                <a:solidFill>
                  <a:srgbClr val="00B050"/>
                </a:solidFill>
              </a:rPr>
              <a:t>OLD</a:t>
            </a: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
        <p:nvSpPr>
          <p:cNvPr id="30" name="Rectangle 29"/>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31" name="Rectangle 30"/>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2988" y="2461517"/>
            <a:ext cx="3804811" cy="2517232"/>
          </a:xfrm>
          <a:prstGeom prst="rect">
            <a:avLst/>
          </a:prstGeom>
        </p:spPr>
      </p:pic>
      <p:cxnSp>
        <p:nvCxnSpPr>
          <p:cNvPr id="7" name="Straight Arrow Connector 6"/>
          <p:cNvCxnSpPr/>
          <p:nvPr/>
        </p:nvCxnSpPr>
        <p:spPr>
          <a:xfrm flipV="1">
            <a:off x="57150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2400" y="4291306"/>
            <a:ext cx="762000" cy="523220"/>
          </a:xfrm>
          <a:prstGeom prst="rect">
            <a:avLst/>
          </a:prstGeom>
          <a:noFill/>
        </p:spPr>
        <p:txBody>
          <a:bodyPr wrap="square" rtlCol="0">
            <a:spAutoFit/>
          </a:bodyPr>
          <a:lstStyle/>
          <a:p>
            <a:pPr algn="ctr"/>
            <a:r>
              <a:rPr lang="en-US" sz="1400" dirty="0">
                <a:solidFill>
                  <a:srgbClr val="00B050"/>
                </a:solidFill>
              </a:rPr>
              <a:t>OLD</a:t>
            </a:r>
          </a:p>
          <a:p>
            <a:pPr algn="ctr"/>
            <a:r>
              <a:rPr lang="en-US" sz="1400" dirty="0">
                <a:solidFill>
                  <a:schemeClr val="bg1"/>
                </a:solidFill>
              </a:rPr>
              <a:t>SURE</a:t>
            </a:r>
          </a:p>
        </p:txBody>
      </p:sp>
      <p:cxnSp>
        <p:nvCxnSpPr>
          <p:cNvPr id="26" name="Straight Arrow Connector 25"/>
          <p:cNvCxnSpPr/>
          <p:nvPr/>
        </p:nvCxnSpPr>
        <p:spPr>
          <a:xfrm flipV="1">
            <a:off x="81534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4267200"/>
            <a:ext cx="762000" cy="523220"/>
          </a:xfrm>
          <a:prstGeom prst="rect">
            <a:avLst/>
          </a:prstGeom>
          <a:noFill/>
        </p:spPr>
        <p:txBody>
          <a:bodyPr wrap="square" rtlCol="0">
            <a:spAutoFit/>
          </a:bodyPr>
          <a:lstStyle/>
          <a:p>
            <a:pPr algn="ctr"/>
            <a:r>
              <a:rPr lang="en-US" sz="1400" dirty="0">
                <a:solidFill>
                  <a:srgbClr val="FF0000"/>
                </a:solidFill>
              </a:rPr>
              <a:t>NEW</a:t>
            </a:r>
          </a:p>
          <a:p>
            <a:pPr algn="ctr"/>
            <a:r>
              <a:rPr lang="en-US" sz="1400" dirty="0">
                <a:solidFill>
                  <a:schemeClr val="bg1"/>
                </a:solidFill>
              </a:rPr>
              <a:t>SURE</a:t>
            </a:r>
          </a:p>
        </p:txBody>
      </p:sp>
      <p:sp>
        <p:nvSpPr>
          <p:cNvPr id="34" name="TextBox 33"/>
          <p:cNvSpPr txBox="1"/>
          <p:nvPr/>
        </p:nvSpPr>
        <p:spPr>
          <a:xfrm>
            <a:off x="6269105" y="3549028"/>
            <a:ext cx="1274694" cy="523220"/>
          </a:xfrm>
          <a:prstGeom prst="rect">
            <a:avLst/>
          </a:prstGeom>
          <a:noFill/>
        </p:spPr>
        <p:txBody>
          <a:bodyPr wrap="square" rtlCol="0">
            <a:spAutoFit/>
          </a:bodyPr>
          <a:lstStyle/>
          <a:p>
            <a:pPr algn="ctr"/>
            <a:r>
              <a:rPr lang="en-US" sz="1400" dirty="0">
                <a:solidFill>
                  <a:srgbClr val="FF0000"/>
                </a:solidFill>
              </a:rPr>
              <a:t>NEW</a:t>
            </a:r>
            <a:r>
              <a:rPr lang="en-US" sz="1400" dirty="0">
                <a:solidFill>
                  <a:schemeClr val="bg1"/>
                </a:solidFill>
              </a:rPr>
              <a:t>      </a:t>
            </a:r>
            <a:r>
              <a:rPr lang="en-US" sz="1400" dirty="0">
                <a:solidFill>
                  <a:srgbClr val="00B050"/>
                </a:solidFill>
              </a:rPr>
              <a:t>OLD</a:t>
            </a:r>
          </a:p>
          <a:p>
            <a:pPr algn="ctr"/>
            <a:r>
              <a:rPr lang="en-US" sz="1400" dirty="0">
                <a:solidFill>
                  <a:schemeClr val="bg1"/>
                </a:solidFill>
              </a:rPr>
              <a:t>GUESSING</a:t>
            </a:r>
          </a:p>
        </p:txBody>
      </p:sp>
      <p:cxnSp>
        <p:nvCxnSpPr>
          <p:cNvPr id="35" name="Straight Arrow Connector 34"/>
          <p:cNvCxnSpPr/>
          <p:nvPr/>
        </p:nvCxnSpPr>
        <p:spPr>
          <a:xfrm flipV="1">
            <a:off x="66294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390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72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696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38800" y="3697069"/>
            <a:ext cx="996251" cy="523220"/>
          </a:xfrm>
          <a:prstGeom prst="rect">
            <a:avLst/>
          </a:prstGeom>
          <a:noFill/>
        </p:spPr>
        <p:txBody>
          <a:bodyPr wrap="square" rtlCol="0">
            <a:spAutoFit/>
          </a:bodyPr>
          <a:lstStyle/>
          <a:p>
            <a:pPr algn="ctr"/>
            <a:r>
              <a:rPr lang="en-US" sz="1400" dirty="0">
                <a:solidFill>
                  <a:srgbClr val="FF0000"/>
                </a:solidFill>
              </a:rPr>
              <a:t>NEW</a:t>
            </a:r>
          </a:p>
          <a:p>
            <a:pPr algn="ctr"/>
            <a:r>
              <a:rPr lang="en-US" sz="1400" dirty="0">
                <a:solidFill>
                  <a:schemeClr val="bg1"/>
                </a:solidFill>
              </a:rPr>
              <a:t>UNSURE</a:t>
            </a:r>
          </a:p>
        </p:txBody>
      </p:sp>
      <p:sp>
        <p:nvSpPr>
          <p:cNvPr id="40" name="TextBox 39"/>
          <p:cNvSpPr txBox="1"/>
          <p:nvPr/>
        </p:nvSpPr>
        <p:spPr>
          <a:xfrm>
            <a:off x="7205757" y="3729573"/>
            <a:ext cx="996251" cy="523220"/>
          </a:xfrm>
          <a:prstGeom prst="rect">
            <a:avLst/>
          </a:prstGeom>
          <a:noFill/>
        </p:spPr>
        <p:txBody>
          <a:bodyPr wrap="square" rtlCol="0">
            <a:spAutoFit/>
          </a:bodyPr>
          <a:lstStyle/>
          <a:p>
            <a:pPr algn="ctr"/>
            <a:r>
              <a:rPr lang="en-US" sz="1400" dirty="0">
                <a:solidFill>
                  <a:srgbClr val="00B050"/>
                </a:solidFill>
              </a:rPr>
              <a:t>OLD</a:t>
            </a:r>
          </a:p>
          <a:p>
            <a:pPr algn="ctr"/>
            <a:r>
              <a:rPr lang="en-US" sz="1400" dirty="0">
                <a:solidFill>
                  <a:schemeClr val="bg1"/>
                </a:solidFill>
              </a:rPr>
              <a:t>UNSURE</a:t>
            </a: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5897" y="5844077"/>
            <a:ext cx="1414148" cy="935588"/>
          </a:xfrm>
          <a:prstGeom prst="rect">
            <a:avLst/>
          </a:prstGeom>
        </p:spPr>
      </p:pic>
      <p:sp>
        <p:nvSpPr>
          <p:cNvPr id="28" name="Oval 27"/>
          <p:cNvSpPr/>
          <p:nvPr/>
        </p:nvSpPr>
        <p:spPr>
          <a:xfrm>
            <a:off x="7666229" y="587708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88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 and how confident you are.</a:t>
            </a:r>
          </a:p>
          <a:p>
            <a:endParaRPr lang="en-US" dirty="0"/>
          </a:p>
          <a:p>
            <a:r>
              <a:rPr lang="en-US" dirty="0"/>
              <a:t>For example:</a:t>
            </a:r>
          </a:p>
          <a:p>
            <a:endParaRPr lang="en-US" dirty="0"/>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968535" cy="646331"/>
          </a:xfrm>
          <a:prstGeom prst="rect">
            <a:avLst/>
          </a:prstGeom>
        </p:spPr>
        <p:txBody>
          <a:bodyPr wrap="none">
            <a:spAutoFit/>
          </a:bodyPr>
          <a:lstStyle/>
          <a:p>
            <a:r>
              <a:rPr lang="en-US" sz="3600" dirty="0">
                <a:solidFill>
                  <a:srgbClr val="FF0000"/>
                </a:solidFill>
              </a:rPr>
              <a:t>OLD</a:t>
            </a:r>
          </a:p>
        </p:txBody>
      </p:sp>
      <p:sp>
        <p:nvSpPr>
          <p:cNvPr id="10" name="Rectangle 9"/>
          <p:cNvSpPr/>
          <p:nvPr/>
        </p:nvSpPr>
        <p:spPr>
          <a:xfrm>
            <a:off x="3909125" y="2876804"/>
            <a:ext cx="1119217" cy="646331"/>
          </a:xfrm>
          <a:prstGeom prst="rect">
            <a:avLst/>
          </a:prstGeom>
        </p:spPr>
        <p:txBody>
          <a:bodyPr wrap="none">
            <a:spAutoFit/>
          </a:bodyPr>
          <a:lstStyle/>
          <a:p>
            <a:pPr algn="ctr"/>
            <a:r>
              <a:rPr lang="en-US" sz="3600" dirty="0">
                <a:solidFill>
                  <a:srgbClr val="00B050"/>
                </a:solidFill>
              </a:rPr>
              <a:t>NEW</a:t>
            </a: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cxnSp>
        <p:nvCxnSpPr>
          <p:cNvPr id="7" name="Straight Arrow Connector 6"/>
          <p:cNvCxnSpPr/>
          <p:nvPr/>
        </p:nvCxnSpPr>
        <p:spPr>
          <a:xfrm flipV="1">
            <a:off x="57150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84304" y="4266261"/>
            <a:ext cx="762000" cy="523220"/>
          </a:xfrm>
          <a:prstGeom prst="rect">
            <a:avLst/>
          </a:prstGeom>
          <a:noFill/>
        </p:spPr>
        <p:txBody>
          <a:bodyPr wrap="square" rtlCol="0">
            <a:spAutoFit/>
          </a:bodyPr>
          <a:lstStyle/>
          <a:p>
            <a:pPr algn="ctr"/>
            <a:r>
              <a:rPr lang="en-US" sz="1400" dirty="0">
                <a:solidFill>
                  <a:srgbClr val="00B050"/>
                </a:solidFill>
              </a:rPr>
              <a:t>NEW</a:t>
            </a:r>
          </a:p>
          <a:p>
            <a:pPr algn="ctr"/>
            <a:r>
              <a:rPr lang="en-US" sz="1400" dirty="0"/>
              <a:t>SURE</a:t>
            </a:r>
          </a:p>
        </p:txBody>
      </p:sp>
      <p:cxnSp>
        <p:nvCxnSpPr>
          <p:cNvPr id="26" name="Straight Arrow Connector 25"/>
          <p:cNvCxnSpPr/>
          <p:nvPr/>
        </p:nvCxnSpPr>
        <p:spPr>
          <a:xfrm flipV="1">
            <a:off x="81534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99749" y="4262060"/>
            <a:ext cx="762000" cy="523220"/>
          </a:xfrm>
          <a:prstGeom prst="rect">
            <a:avLst/>
          </a:prstGeom>
          <a:noFill/>
        </p:spPr>
        <p:txBody>
          <a:bodyPr wrap="square" rtlCol="0">
            <a:spAutoFit/>
          </a:bodyPr>
          <a:lstStyle/>
          <a:p>
            <a:pPr algn="ctr"/>
            <a:r>
              <a:rPr lang="en-US" sz="1400" dirty="0">
                <a:solidFill>
                  <a:srgbClr val="FF0000"/>
                </a:solidFill>
              </a:rPr>
              <a:t>OLD</a:t>
            </a:r>
          </a:p>
          <a:p>
            <a:pPr algn="ctr"/>
            <a:r>
              <a:rPr lang="en-US" sz="1400" dirty="0"/>
              <a:t>SURE</a:t>
            </a:r>
          </a:p>
        </p:txBody>
      </p:sp>
      <p:sp>
        <p:nvSpPr>
          <p:cNvPr id="34" name="TextBox 33"/>
          <p:cNvSpPr txBox="1"/>
          <p:nvPr/>
        </p:nvSpPr>
        <p:spPr>
          <a:xfrm>
            <a:off x="6019800" y="3429000"/>
            <a:ext cx="2133599" cy="523220"/>
          </a:xfrm>
          <a:prstGeom prst="rect">
            <a:avLst/>
          </a:prstGeom>
          <a:noFill/>
        </p:spPr>
        <p:txBody>
          <a:bodyPr wrap="square" rtlCol="0">
            <a:spAutoFit/>
          </a:bodyPr>
          <a:lstStyle/>
          <a:p>
            <a:pPr algn="ctr"/>
            <a:r>
              <a:rPr lang="en-US" sz="1400" dirty="0">
                <a:solidFill>
                  <a:srgbClr val="FF0000"/>
                </a:solidFill>
              </a:rPr>
              <a:t>OLD                          </a:t>
            </a:r>
            <a:r>
              <a:rPr lang="en-US" sz="1400" dirty="0">
                <a:solidFill>
                  <a:schemeClr val="bg1"/>
                </a:solidFill>
              </a:rPr>
              <a:t>      </a:t>
            </a:r>
            <a:r>
              <a:rPr lang="en-US" sz="1400" dirty="0">
                <a:solidFill>
                  <a:srgbClr val="00B050"/>
                </a:solidFill>
              </a:rPr>
              <a:t>NEW</a:t>
            </a:r>
          </a:p>
          <a:p>
            <a:pPr algn="ctr"/>
            <a:r>
              <a:rPr lang="en-US" sz="1400" dirty="0"/>
              <a:t>GUESS                        </a:t>
            </a:r>
            <a:r>
              <a:rPr lang="en-US" sz="1400" dirty="0" err="1"/>
              <a:t>GUESS</a:t>
            </a:r>
            <a:endParaRPr lang="en-US" sz="1400" dirty="0"/>
          </a:p>
        </p:txBody>
      </p:sp>
      <p:cxnSp>
        <p:nvCxnSpPr>
          <p:cNvPr id="35" name="Straight Arrow Connector 34"/>
          <p:cNvCxnSpPr/>
          <p:nvPr/>
        </p:nvCxnSpPr>
        <p:spPr>
          <a:xfrm flipV="1">
            <a:off x="66294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390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72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696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14132" y="3817412"/>
            <a:ext cx="996251" cy="523220"/>
          </a:xfrm>
          <a:prstGeom prst="rect">
            <a:avLst/>
          </a:prstGeom>
          <a:noFill/>
        </p:spPr>
        <p:txBody>
          <a:bodyPr wrap="square" rtlCol="0">
            <a:spAutoFit/>
          </a:bodyPr>
          <a:lstStyle/>
          <a:p>
            <a:pPr algn="ctr"/>
            <a:r>
              <a:rPr lang="en-US" sz="1400" dirty="0">
                <a:solidFill>
                  <a:srgbClr val="FF0000"/>
                </a:solidFill>
              </a:rPr>
              <a:t>OLD</a:t>
            </a:r>
          </a:p>
          <a:p>
            <a:pPr algn="ctr"/>
            <a:r>
              <a:rPr lang="en-US" sz="1400" dirty="0"/>
              <a:t>UNSURE</a:t>
            </a:r>
          </a:p>
        </p:txBody>
      </p:sp>
      <p:sp>
        <p:nvSpPr>
          <p:cNvPr id="40" name="TextBox 39"/>
          <p:cNvSpPr txBox="1"/>
          <p:nvPr/>
        </p:nvSpPr>
        <p:spPr>
          <a:xfrm>
            <a:off x="7795926" y="3810000"/>
            <a:ext cx="996251" cy="523220"/>
          </a:xfrm>
          <a:prstGeom prst="rect">
            <a:avLst/>
          </a:prstGeom>
          <a:noFill/>
        </p:spPr>
        <p:txBody>
          <a:bodyPr wrap="square" rtlCol="0">
            <a:spAutoFit/>
          </a:bodyPr>
          <a:lstStyle/>
          <a:p>
            <a:pPr algn="ctr"/>
            <a:r>
              <a:rPr lang="en-US" sz="1400" dirty="0">
                <a:solidFill>
                  <a:srgbClr val="00B050"/>
                </a:solidFill>
              </a:rPr>
              <a:t>NEW</a:t>
            </a:r>
          </a:p>
          <a:p>
            <a:pPr algn="ctr"/>
            <a:r>
              <a:rPr lang="en-US" sz="1400" dirty="0"/>
              <a:t>UNSURE</a:t>
            </a:r>
          </a:p>
        </p:txBody>
      </p:sp>
      <p:sp>
        <p:nvSpPr>
          <p:cNvPr id="24" name="Rectangle 23"/>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25" name="Rectangle 24"/>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8038781" y="6031588"/>
            <a:ext cx="569009" cy="558848"/>
          </a:xfrm>
          <a:prstGeom prst="rect">
            <a:avLst/>
          </a:prstGeom>
        </p:spPr>
      </p:pic>
      <p:pic>
        <p:nvPicPr>
          <p:cNvPr id="29" name="Picture 28"/>
          <p:cNvPicPr>
            <a:picLocks noChangeAspect="1"/>
          </p:cNvPicPr>
          <p:nvPr/>
        </p:nvPicPr>
        <p:blipFill>
          <a:blip r:embed="rId4"/>
          <a:stretch>
            <a:fillRect/>
          </a:stretch>
        </p:blipFill>
        <p:spPr>
          <a:xfrm>
            <a:off x="5314132" y="3049598"/>
            <a:ext cx="3489142" cy="382076"/>
          </a:xfrm>
          <a:prstGeom prst="rect">
            <a:avLst/>
          </a:prstGeom>
        </p:spPr>
      </p:pic>
      <p:sp>
        <p:nvSpPr>
          <p:cNvPr id="6" name="Rectangle 5"/>
          <p:cNvSpPr/>
          <p:nvPr/>
        </p:nvSpPr>
        <p:spPr>
          <a:xfrm>
            <a:off x="6324601" y="2951202"/>
            <a:ext cx="1410939" cy="571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5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 and how confident you are.</a:t>
            </a:r>
          </a:p>
          <a:p>
            <a:endParaRPr lang="en-US" dirty="0"/>
          </a:p>
          <a:p>
            <a:r>
              <a:rPr lang="en-US" dirty="0"/>
              <a:t>For example:</a:t>
            </a:r>
          </a:p>
          <a:p>
            <a:endParaRPr lang="en-US" dirty="0"/>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1119217" cy="646331"/>
          </a:xfrm>
          <a:prstGeom prst="rect">
            <a:avLst/>
          </a:prstGeom>
        </p:spPr>
        <p:txBody>
          <a:bodyPr wrap="none">
            <a:spAutoFit/>
          </a:bodyPr>
          <a:lstStyle/>
          <a:p>
            <a:r>
              <a:rPr lang="en-US" sz="3600" dirty="0">
                <a:solidFill>
                  <a:srgbClr val="FF0000"/>
                </a:solidFill>
              </a:rPr>
              <a:t>NEW</a:t>
            </a:r>
          </a:p>
        </p:txBody>
      </p:sp>
      <p:sp>
        <p:nvSpPr>
          <p:cNvPr id="10" name="Rectangle 9"/>
          <p:cNvSpPr/>
          <p:nvPr/>
        </p:nvSpPr>
        <p:spPr>
          <a:xfrm>
            <a:off x="3984467" y="2876804"/>
            <a:ext cx="968535" cy="646331"/>
          </a:xfrm>
          <a:prstGeom prst="rect">
            <a:avLst/>
          </a:prstGeom>
        </p:spPr>
        <p:txBody>
          <a:bodyPr wrap="none">
            <a:spAutoFit/>
          </a:bodyPr>
          <a:lstStyle/>
          <a:p>
            <a:pPr algn="ctr"/>
            <a:r>
              <a:rPr lang="en-US" sz="3600" dirty="0">
                <a:solidFill>
                  <a:srgbClr val="00B050"/>
                </a:solidFill>
              </a:rPr>
              <a:t>OLD</a:t>
            </a:r>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cxnSp>
        <p:nvCxnSpPr>
          <p:cNvPr id="7" name="Straight Arrow Connector 6"/>
          <p:cNvCxnSpPr/>
          <p:nvPr/>
        </p:nvCxnSpPr>
        <p:spPr>
          <a:xfrm flipV="1">
            <a:off x="57150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84304" y="4266261"/>
            <a:ext cx="762000" cy="523220"/>
          </a:xfrm>
          <a:prstGeom prst="rect">
            <a:avLst/>
          </a:prstGeom>
          <a:noFill/>
        </p:spPr>
        <p:txBody>
          <a:bodyPr wrap="square" rtlCol="0">
            <a:spAutoFit/>
          </a:bodyPr>
          <a:lstStyle/>
          <a:p>
            <a:pPr algn="ctr"/>
            <a:r>
              <a:rPr lang="en-US" sz="1400" dirty="0">
                <a:solidFill>
                  <a:srgbClr val="00B050"/>
                </a:solidFill>
              </a:rPr>
              <a:t>OLD</a:t>
            </a:r>
          </a:p>
          <a:p>
            <a:pPr algn="ctr"/>
            <a:r>
              <a:rPr lang="en-US" sz="1400" dirty="0"/>
              <a:t>SURE</a:t>
            </a:r>
          </a:p>
        </p:txBody>
      </p:sp>
      <p:cxnSp>
        <p:nvCxnSpPr>
          <p:cNvPr id="26" name="Straight Arrow Connector 25"/>
          <p:cNvCxnSpPr/>
          <p:nvPr/>
        </p:nvCxnSpPr>
        <p:spPr>
          <a:xfrm flipV="1">
            <a:off x="8153400" y="3195824"/>
            <a:ext cx="0" cy="1097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99749" y="4262060"/>
            <a:ext cx="762000" cy="523220"/>
          </a:xfrm>
          <a:prstGeom prst="rect">
            <a:avLst/>
          </a:prstGeom>
          <a:noFill/>
        </p:spPr>
        <p:txBody>
          <a:bodyPr wrap="square" rtlCol="0">
            <a:spAutoFit/>
          </a:bodyPr>
          <a:lstStyle/>
          <a:p>
            <a:pPr algn="ctr"/>
            <a:r>
              <a:rPr lang="en-US" sz="1400" dirty="0">
                <a:solidFill>
                  <a:srgbClr val="FF0000"/>
                </a:solidFill>
              </a:rPr>
              <a:t>NEW</a:t>
            </a:r>
          </a:p>
          <a:p>
            <a:pPr algn="ctr"/>
            <a:r>
              <a:rPr lang="en-US" sz="1400" dirty="0"/>
              <a:t>SURE</a:t>
            </a:r>
          </a:p>
        </p:txBody>
      </p:sp>
      <p:sp>
        <p:nvSpPr>
          <p:cNvPr id="34" name="TextBox 33"/>
          <p:cNvSpPr txBox="1"/>
          <p:nvPr/>
        </p:nvSpPr>
        <p:spPr>
          <a:xfrm>
            <a:off x="6019801" y="3429000"/>
            <a:ext cx="2133599" cy="523220"/>
          </a:xfrm>
          <a:prstGeom prst="rect">
            <a:avLst/>
          </a:prstGeom>
          <a:noFill/>
        </p:spPr>
        <p:txBody>
          <a:bodyPr wrap="square" rtlCol="0">
            <a:spAutoFit/>
          </a:bodyPr>
          <a:lstStyle/>
          <a:p>
            <a:pPr algn="ctr"/>
            <a:r>
              <a:rPr lang="en-US" sz="1400" dirty="0">
                <a:solidFill>
                  <a:srgbClr val="FF0000"/>
                </a:solidFill>
              </a:rPr>
              <a:t>NEW                          </a:t>
            </a:r>
            <a:r>
              <a:rPr lang="en-US" sz="1400" dirty="0">
                <a:solidFill>
                  <a:schemeClr val="bg1"/>
                </a:solidFill>
              </a:rPr>
              <a:t>      </a:t>
            </a:r>
            <a:r>
              <a:rPr lang="en-US" sz="1400" dirty="0">
                <a:solidFill>
                  <a:srgbClr val="00B050"/>
                </a:solidFill>
              </a:rPr>
              <a:t>OLD</a:t>
            </a:r>
          </a:p>
          <a:p>
            <a:pPr algn="ctr"/>
            <a:r>
              <a:rPr lang="en-US" sz="1400" dirty="0"/>
              <a:t>GUESS                         </a:t>
            </a:r>
            <a:r>
              <a:rPr lang="en-US" sz="1400" dirty="0" err="1"/>
              <a:t>GUESS</a:t>
            </a:r>
            <a:endParaRPr lang="en-US" sz="1400" dirty="0"/>
          </a:p>
        </p:txBody>
      </p:sp>
      <p:cxnSp>
        <p:nvCxnSpPr>
          <p:cNvPr id="35" name="Straight Arrow Connector 34"/>
          <p:cNvCxnSpPr/>
          <p:nvPr/>
        </p:nvCxnSpPr>
        <p:spPr>
          <a:xfrm flipV="1">
            <a:off x="66294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39000" y="3195824"/>
            <a:ext cx="0" cy="365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72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696200" y="3195824"/>
            <a:ext cx="0" cy="5486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14132" y="3820180"/>
            <a:ext cx="996251" cy="523220"/>
          </a:xfrm>
          <a:prstGeom prst="rect">
            <a:avLst/>
          </a:prstGeom>
          <a:noFill/>
        </p:spPr>
        <p:txBody>
          <a:bodyPr wrap="square" rtlCol="0">
            <a:spAutoFit/>
          </a:bodyPr>
          <a:lstStyle/>
          <a:p>
            <a:pPr algn="ctr"/>
            <a:r>
              <a:rPr lang="en-US" sz="1400" dirty="0">
                <a:solidFill>
                  <a:srgbClr val="FF0000"/>
                </a:solidFill>
              </a:rPr>
              <a:t>NEW</a:t>
            </a:r>
          </a:p>
          <a:p>
            <a:pPr algn="ctr"/>
            <a:r>
              <a:rPr lang="en-US" sz="1400" dirty="0"/>
              <a:t>UNSURE</a:t>
            </a:r>
          </a:p>
        </p:txBody>
      </p:sp>
      <p:sp>
        <p:nvSpPr>
          <p:cNvPr id="40" name="TextBox 39"/>
          <p:cNvSpPr txBox="1"/>
          <p:nvPr/>
        </p:nvSpPr>
        <p:spPr>
          <a:xfrm>
            <a:off x="7772400" y="3810000"/>
            <a:ext cx="996251" cy="523220"/>
          </a:xfrm>
          <a:prstGeom prst="rect">
            <a:avLst/>
          </a:prstGeom>
          <a:noFill/>
        </p:spPr>
        <p:txBody>
          <a:bodyPr wrap="square" rtlCol="0">
            <a:spAutoFit/>
          </a:bodyPr>
          <a:lstStyle/>
          <a:p>
            <a:pPr algn="ctr"/>
            <a:r>
              <a:rPr lang="en-US" sz="1400" dirty="0">
                <a:solidFill>
                  <a:srgbClr val="00B050"/>
                </a:solidFill>
              </a:rPr>
              <a:t>OLD</a:t>
            </a:r>
          </a:p>
          <a:p>
            <a:pPr algn="ctr"/>
            <a:r>
              <a:rPr lang="en-US" sz="1400" dirty="0"/>
              <a:t>UNSURE</a:t>
            </a:r>
          </a:p>
        </p:txBody>
      </p:sp>
      <p:sp>
        <p:nvSpPr>
          <p:cNvPr id="24" name="Rectangle 23"/>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25" name="Rectangle 24"/>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8038781" y="6031588"/>
            <a:ext cx="569009" cy="558848"/>
          </a:xfrm>
          <a:prstGeom prst="rect">
            <a:avLst/>
          </a:prstGeom>
        </p:spPr>
      </p:pic>
      <p:pic>
        <p:nvPicPr>
          <p:cNvPr id="29" name="Picture 28"/>
          <p:cNvPicPr>
            <a:picLocks noChangeAspect="1"/>
          </p:cNvPicPr>
          <p:nvPr/>
        </p:nvPicPr>
        <p:blipFill>
          <a:blip r:embed="rId4"/>
          <a:stretch>
            <a:fillRect/>
          </a:stretch>
        </p:blipFill>
        <p:spPr>
          <a:xfrm>
            <a:off x="5314132" y="3049598"/>
            <a:ext cx="3489142" cy="382076"/>
          </a:xfrm>
          <a:prstGeom prst="rect">
            <a:avLst/>
          </a:prstGeom>
        </p:spPr>
      </p:pic>
      <p:sp>
        <p:nvSpPr>
          <p:cNvPr id="6" name="Rectangle 5"/>
          <p:cNvSpPr/>
          <p:nvPr/>
        </p:nvSpPr>
        <p:spPr>
          <a:xfrm>
            <a:off x="6324601" y="2951202"/>
            <a:ext cx="1410939" cy="571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24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858000" cy="4343400"/>
          </a:xfrm>
        </p:spPr>
        <p:txBody>
          <a:bodyPr>
            <a:normAutofit/>
          </a:bodyPr>
          <a:lstStyle/>
          <a:p>
            <a:r>
              <a:rPr lang="en-US" dirty="0"/>
              <a:t>You are about to watch a 8 minute long TV episode by Alfred Hitchcock</a:t>
            </a:r>
          </a:p>
          <a:p>
            <a:endParaRPr lang="en-US" sz="2800" dirty="0"/>
          </a:p>
          <a:p>
            <a:r>
              <a:rPr lang="en-US" dirty="0"/>
              <a:t>Lie back, relax, and enjoy the show!</a:t>
            </a:r>
          </a:p>
          <a:p>
            <a:endParaRPr lang="en-US" sz="2800" dirty="0"/>
          </a:p>
          <a:p>
            <a:r>
              <a:rPr lang="en-US" u="sng" dirty="0"/>
              <a:t>Pay close attention</a:t>
            </a:r>
            <a:r>
              <a:rPr lang="en-US" dirty="0"/>
              <a:t> as we will be asking you a </a:t>
            </a:r>
            <a:r>
              <a:rPr lang="en-US" u="sng" dirty="0"/>
              <a:t>few questions at the end</a:t>
            </a:r>
            <a:r>
              <a:rPr lang="en-US" dirty="0"/>
              <a:t>…</a:t>
            </a:r>
          </a:p>
        </p:txBody>
      </p:sp>
      <p:grpSp>
        <p:nvGrpSpPr>
          <p:cNvPr id="9" name="Group 8"/>
          <p:cNvGrpSpPr/>
          <p:nvPr/>
        </p:nvGrpSpPr>
        <p:grpSpPr>
          <a:xfrm>
            <a:off x="7502572" y="5246607"/>
            <a:ext cx="1687834" cy="1611393"/>
            <a:chOff x="7502572" y="5246607"/>
            <a:chExt cx="1687834" cy="161139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665" t="8000" r="3167" b="5825"/>
            <a:stretch/>
          </p:blipFill>
          <p:spPr>
            <a:xfrm>
              <a:off x="7662592" y="5849844"/>
              <a:ext cx="1351868" cy="918096"/>
            </a:xfrm>
            <a:prstGeom prst="rect">
              <a:avLst/>
            </a:prstGeom>
          </p:spPr>
        </p:pic>
        <p:sp>
          <p:nvSpPr>
            <p:cNvPr id="11" name="Oval 10"/>
            <p:cNvSpPr/>
            <p:nvPr/>
          </p:nvSpPr>
          <p:spPr>
            <a:xfrm>
              <a:off x="7985760" y="638556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1" idx="0"/>
            </p:cNvCxnSpPr>
            <p:nvPr/>
          </p:nvCxnSpPr>
          <p:spPr>
            <a:xfrm>
              <a:off x="8145780" y="5806952"/>
              <a:ext cx="0" cy="5786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14" name="Rectangle 13"/>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174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858000" cy="4343400"/>
          </a:xfrm>
        </p:spPr>
        <p:txBody>
          <a:bodyPr>
            <a:normAutofit/>
          </a:bodyPr>
          <a:lstStyle/>
          <a:p>
            <a:r>
              <a:rPr lang="en-US" dirty="0"/>
              <a:t>You are about to watch a 20-minute long TV episode by Alfred Hitchcock</a:t>
            </a:r>
          </a:p>
          <a:p>
            <a:endParaRPr lang="en-US" sz="2800" dirty="0"/>
          </a:p>
          <a:p>
            <a:r>
              <a:rPr lang="en-US" dirty="0"/>
              <a:t>Lie back, relax, and enjoy the show!</a:t>
            </a:r>
          </a:p>
          <a:p>
            <a:endParaRPr lang="en-US" sz="2800" dirty="0"/>
          </a:p>
        </p:txBody>
      </p:sp>
      <p:grpSp>
        <p:nvGrpSpPr>
          <p:cNvPr id="9" name="Group 8"/>
          <p:cNvGrpSpPr/>
          <p:nvPr/>
        </p:nvGrpSpPr>
        <p:grpSpPr>
          <a:xfrm>
            <a:off x="7502572" y="5246607"/>
            <a:ext cx="1687834" cy="1611393"/>
            <a:chOff x="7502572" y="5246607"/>
            <a:chExt cx="1687834" cy="161139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665" t="8000" r="3167" b="5825"/>
            <a:stretch/>
          </p:blipFill>
          <p:spPr>
            <a:xfrm>
              <a:off x="7662592" y="5849844"/>
              <a:ext cx="1351868" cy="918096"/>
            </a:xfrm>
            <a:prstGeom prst="rect">
              <a:avLst/>
            </a:prstGeom>
          </p:spPr>
        </p:pic>
        <p:sp>
          <p:nvSpPr>
            <p:cNvPr id="11" name="Oval 10"/>
            <p:cNvSpPr/>
            <p:nvPr/>
          </p:nvSpPr>
          <p:spPr>
            <a:xfrm>
              <a:off x="7985760" y="638556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1" idx="0"/>
            </p:cNvCxnSpPr>
            <p:nvPr/>
          </p:nvCxnSpPr>
          <p:spPr>
            <a:xfrm>
              <a:off x="8145780" y="5806952"/>
              <a:ext cx="0" cy="5786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14" name="Rectangle 13"/>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328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858000" cy="4343400"/>
          </a:xfrm>
        </p:spPr>
        <p:txBody>
          <a:bodyPr>
            <a:normAutofit/>
          </a:bodyPr>
          <a:lstStyle/>
          <a:p>
            <a:r>
              <a:rPr lang="en-US" dirty="0"/>
              <a:t>You are about to watch a 8 minute long TV episode by Alfred Hitchcock</a:t>
            </a:r>
          </a:p>
          <a:p>
            <a:endParaRPr lang="en-US" sz="2800" dirty="0"/>
          </a:p>
          <a:p>
            <a:r>
              <a:rPr lang="en-US" dirty="0"/>
              <a:t>Lie back, relax, and enjoy the show!</a:t>
            </a:r>
          </a:p>
          <a:p>
            <a:endParaRPr lang="en-US" sz="2800" dirty="0"/>
          </a:p>
          <a:p>
            <a:r>
              <a:rPr lang="en-US" u="sng" dirty="0"/>
              <a:t>Pay close attention</a:t>
            </a:r>
            <a:r>
              <a:rPr lang="en-US" dirty="0"/>
              <a:t> as we will be asking you a </a:t>
            </a:r>
            <a:r>
              <a:rPr lang="en-US" u="sng" dirty="0"/>
              <a:t>few questions at the end</a:t>
            </a:r>
            <a:r>
              <a:rPr lang="en-US" dirty="0"/>
              <a:t>…</a:t>
            </a:r>
          </a:p>
        </p:txBody>
      </p:sp>
      <p:sp>
        <p:nvSpPr>
          <p:cNvPr id="15" name="Rectangle 14"/>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16" name="Rectangle 15"/>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5897" y="5844077"/>
            <a:ext cx="1414148" cy="935588"/>
          </a:xfrm>
          <a:prstGeom prst="rect">
            <a:avLst/>
          </a:prstGeom>
        </p:spPr>
      </p:pic>
      <p:sp>
        <p:nvSpPr>
          <p:cNvPr id="18" name="Oval 17"/>
          <p:cNvSpPr/>
          <p:nvPr/>
        </p:nvSpPr>
        <p:spPr>
          <a:xfrm>
            <a:off x="7666229" y="587708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90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858000" cy="4343400"/>
          </a:xfrm>
        </p:spPr>
        <p:txBody>
          <a:bodyPr>
            <a:normAutofit/>
          </a:bodyPr>
          <a:lstStyle/>
          <a:p>
            <a:r>
              <a:rPr lang="en-US" dirty="0"/>
              <a:t>You are about to watch a 8 minute long TV episode by Alfred Hitchcock</a:t>
            </a:r>
          </a:p>
          <a:p>
            <a:endParaRPr lang="en-US" sz="2800" dirty="0"/>
          </a:p>
          <a:p>
            <a:r>
              <a:rPr lang="en-US" dirty="0"/>
              <a:t>Lie back, relax, and enjoy the show!</a:t>
            </a:r>
          </a:p>
          <a:p>
            <a:endParaRPr lang="en-US" sz="2800" dirty="0"/>
          </a:p>
          <a:p>
            <a:r>
              <a:rPr lang="en-US" u="sng" dirty="0"/>
              <a:t>Pay close attention</a:t>
            </a:r>
            <a:r>
              <a:rPr lang="en-US" dirty="0"/>
              <a:t> as we will be asking you a </a:t>
            </a:r>
            <a:r>
              <a:rPr lang="en-US" u="sng" dirty="0"/>
              <a:t>few questions at the end</a:t>
            </a:r>
            <a:r>
              <a:rPr lang="en-US" dirty="0"/>
              <a:t>…</a:t>
            </a:r>
          </a:p>
        </p:txBody>
      </p:sp>
      <p:sp>
        <p:nvSpPr>
          <p:cNvPr id="13" name="Rectangle 12"/>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14" name="Rectangle 13"/>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8038781" y="6031588"/>
            <a:ext cx="569009" cy="558848"/>
          </a:xfrm>
          <a:prstGeom prst="rect">
            <a:avLst/>
          </a:prstGeom>
        </p:spPr>
      </p:pic>
    </p:spTree>
    <p:extLst>
      <p:ext uri="{BB962C8B-B14F-4D97-AF65-F5344CB8AC3E}">
        <p14:creationId xmlns:p14="http://schemas.microsoft.com/office/powerpoint/2010/main" val="21733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24224" y="2385778"/>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797947" y="2676291"/>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767919"/>
            <a:ext cx="2657009" cy="923330"/>
          </a:xfrm>
          <a:prstGeom prst="rect">
            <a:avLst/>
          </a:prstGeom>
        </p:spPr>
        <p:txBody>
          <a:bodyPr wrap="none">
            <a:spAutoFit/>
          </a:bodyPr>
          <a:lstStyle/>
          <a:p>
            <a:r>
              <a:rPr lang="en-US" dirty="0"/>
              <a:t>Use this button to select </a:t>
            </a:r>
            <a:br>
              <a:rPr lang="en-US" dirty="0"/>
            </a:br>
            <a:r>
              <a:rPr lang="en-US" dirty="0"/>
              <a:t>the next choice (it will get </a:t>
            </a:r>
            <a:br>
              <a:rPr lang="en-US" dirty="0"/>
            </a:br>
            <a:r>
              <a:rPr lang="en-US" dirty="0"/>
              <a:t>highlighted in blue) </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208211" y="3614122"/>
            <a:ext cx="0" cy="57607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61806" y="4192251"/>
            <a:ext cx="2682145" cy="923330"/>
          </a:xfrm>
          <a:prstGeom prst="rect">
            <a:avLst/>
          </a:prstGeom>
        </p:spPr>
        <p:txBody>
          <a:bodyPr wrap="none">
            <a:spAutoFit/>
          </a:bodyPr>
          <a:lstStyle/>
          <a:p>
            <a:r>
              <a:rPr lang="en-US" dirty="0"/>
              <a:t>Use this button to confirm</a:t>
            </a:r>
            <a:br>
              <a:rPr lang="en-US" dirty="0"/>
            </a:br>
            <a:r>
              <a:rPr lang="en-US" dirty="0"/>
              <a:t>your answer (the one that </a:t>
            </a:r>
            <a:br>
              <a:rPr lang="en-US" dirty="0"/>
            </a:br>
            <a:r>
              <a:rPr lang="en-US" dirty="0"/>
              <a:t>is currently blue)</a:t>
            </a:r>
          </a:p>
        </p:txBody>
      </p:sp>
      <p:sp>
        <p:nvSpPr>
          <p:cNvPr id="17" name="Rectangle 16"/>
          <p:cNvSpPr/>
          <p:nvPr/>
        </p:nvSpPr>
        <p:spPr>
          <a:xfrm>
            <a:off x="533399" y="919877"/>
            <a:ext cx="8412905" cy="3600986"/>
          </a:xfrm>
          <a:prstGeom prst="rect">
            <a:avLst/>
          </a:prstGeom>
        </p:spPr>
        <p:txBody>
          <a:bodyPr wrap="square">
            <a:spAutoFit/>
          </a:bodyPr>
          <a:lstStyle/>
          <a:p>
            <a:r>
              <a:rPr lang="en-US" sz="2400" dirty="0"/>
              <a:t>You are going to answer 7 multiple-choice questions about the movie you just watched</a:t>
            </a:r>
          </a:p>
          <a:p>
            <a:endParaRPr lang="en-US" dirty="0"/>
          </a:p>
          <a:p>
            <a:endParaRPr lang="en-US" dirty="0"/>
          </a:p>
          <a:p>
            <a:endParaRPr lang="en-US" dirty="0"/>
          </a:p>
          <a:p>
            <a:r>
              <a:rPr lang="en-US" dirty="0"/>
              <a:t>For example:</a:t>
            </a:r>
          </a:p>
          <a:p>
            <a:endParaRPr lang="en-US" dirty="0"/>
          </a:p>
          <a:p>
            <a:r>
              <a:rPr lang="en-US" dirty="0"/>
              <a:t>In what country is the movie taking place?</a:t>
            </a:r>
          </a:p>
          <a:p>
            <a:pPr marL="342900" indent="-342900">
              <a:buAutoNum type="alphaLcParenR"/>
            </a:pPr>
            <a:r>
              <a:rPr lang="en-US" dirty="0">
                <a:solidFill>
                  <a:srgbClr val="0070C0"/>
                </a:solidFill>
              </a:rPr>
              <a:t>France</a:t>
            </a:r>
          </a:p>
          <a:p>
            <a:pPr marL="342900" indent="-342900">
              <a:buAutoNum type="alphaLcParenR"/>
            </a:pPr>
            <a:r>
              <a:rPr lang="en-US" dirty="0"/>
              <a:t>USA</a:t>
            </a:r>
          </a:p>
          <a:p>
            <a:pPr marL="342900" indent="-342900">
              <a:buAutoNum type="alphaLcParenR"/>
            </a:pPr>
            <a:r>
              <a:rPr lang="en-US" dirty="0"/>
              <a:t>England</a:t>
            </a:r>
          </a:p>
          <a:p>
            <a:pPr marL="342900" indent="-342900">
              <a:buAutoNum type="alphaLcParenR"/>
            </a:pPr>
            <a:r>
              <a:rPr lang="en-US" dirty="0"/>
              <a:t>Germany </a:t>
            </a:r>
          </a:p>
        </p:txBody>
      </p:sp>
      <p:sp>
        <p:nvSpPr>
          <p:cNvPr id="4" name="Rectangle 3"/>
          <p:cNvSpPr/>
          <p:nvPr/>
        </p:nvSpPr>
        <p:spPr>
          <a:xfrm>
            <a:off x="2469786" y="54114"/>
            <a:ext cx="4921614" cy="707886"/>
          </a:xfrm>
          <a:prstGeom prst="rect">
            <a:avLst/>
          </a:prstGeom>
        </p:spPr>
        <p:txBody>
          <a:bodyPr wrap="square">
            <a:spAutoFit/>
          </a:bodyPr>
          <a:lstStyle/>
          <a:p>
            <a:r>
              <a:rPr lang="en-US" sz="4000" dirty="0"/>
              <a:t>Now some questions!</a:t>
            </a:r>
          </a:p>
        </p:txBody>
      </p:sp>
      <p:grpSp>
        <p:nvGrpSpPr>
          <p:cNvPr id="7" name="Group 6"/>
          <p:cNvGrpSpPr/>
          <p:nvPr/>
        </p:nvGrpSpPr>
        <p:grpSpPr>
          <a:xfrm>
            <a:off x="7502572" y="5246607"/>
            <a:ext cx="1687834" cy="1611393"/>
            <a:chOff x="6825916" y="4547033"/>
            <a:chExt cx="2383620" cy="2310967"/>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268829" y="4956094"/>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7182532" y="59659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7342552" y="5246607"/>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25916" y="4600276"/>
              <a:ext cx="2383620" cy="750372"/>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5" name="Rectangle 4"/>
            <p:cNvSpPr/>
            <p:nvPr/>
          </p:nvSpPr>
          <p:spPr>
            <a:xfrm>
              <a:off x="6825916" y="4547033"/>
              <a:ext cx="2318084" cy="23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46236" y="5452138"/>
            <a:ext cx="6065718" cy="1200329"/>
          </a:xfrm>
          <a:prstGeom prst="rect">
            <a:avLst/>
          </a:prstGeom>
        </p:spPr>
        <p:txBody>
          <a:bodyPr wrap="square">
            <a:spAutoFit/>
          </a:bodyPr>
          <a:lstStyle/>
          <a:p>
            <a:r>
              <a:rPr lang="en-US" sz="2400" dirty="0"/>
              <a:t>You will get feedback: the answer you selected will turn </a:t>
            </a:r>
            <a:r>
              <a:rPr lang="en-US" sz="2400" dirty="0">
                <a:solidFill>
                  <a:srgbClr val="00B050"/>
                </a:solidFill>
              </a:rPr>
              <a:t>green</a:t>
            </a:r>
            <a:r>
              <a:rPr lang="en-US" sz="2400" dirty="0"/>
              <a:t> if it was </a:t>
            </a:r>
            <a:r>
              <a:rPr lang="en-US" sz="2400" dirty="0">
                <a:solidFill>
                  <a:srgbClr val="00B050"/>
                </a:solidFill>
              </a:rPr>
              <a:t>correct</a:t>
            </a:r>
            <a:r>
              <a:rPr lang="en-US" sz="2400" dirty="0"/>
              <a:t>, </a:t>
            </a:r>
            <a:br>
              <a:rPr lang="en-US" sz="2400" dirty="0"/>
            </a:br>
            <a:r>
              <a:rPr lang="en-US" sz="2400" dirty="0"/>
              <a:t>         and </a:t>
            </a:r>
            <a:r>
              <a:rPr lang="en-US" sz="2400" dirty="0">
                <a:solidFill>
                  <a:srgbClr val="FF0000"/>
                </a:solidFill>
              </a:rPr>
              <a:t>red</a:t>
            </a:r>
            <a:r>
              <a:rPr lang="en-US" sz="2400" dirty="0"/>
              <a:t> if it was </a:t>
            </a:r>
            <a:r>
              <a:rPr lang="en-US" sz="2400" dirty="0">
                <a:solidFill>
                  <a:srgbClr val="FF0000"/>
                </a:solidFill>
              </a:rPr>
              <a:t>incorrect</a:t>
            </a:r>
          </a:p>
        </p:txBody>
      </p:sp>
    </p:spTree>
    <p:extLst>
      <p:ext uri="{BB962C8B-B14F-4D97-AF65-F5344CB8AC3E}">
        <p14:creationId xmlns:p14="http://schemas.microsoft.com/office/powerpoint/2010/main" val="185864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3600986"/>
          </a:xfrm>
          <a:prstGeom prst="rect">
            <a:avLst/>
          </a:prstGeom>
        </p:spPr>
        <p:txBody>
          <a:bodyPr wrap="square">
            <a:spAutoFit/>
          </a:bodyPr>
          <a:lstStyle/>
          <a:p>
            <a:r>
              <a:rPr lang="en-US" sz="2400" dirty="0"/>
              <a:t>You are going to answer 7 multiple-choice questions about the movie you just watched</a:t>
            </a:r>
          </a:p>
          <a:p>
            <a:endParaRPr lang="en-US" dirty="0"/>
          </a:p>
          <a:p>
            <a:endParaRPr lang="en-US" dirty="0"/>
          </a:p>
          <a:p>
            <a:endParaRPr lang="en-US" dirty="0"/>
          </a:p>
          <a:p>
            <a:r>
              <a:rPr lang="en-US" dirty="0"/>
              <a:t>For example:</a:t>
            </a:r>
          </a:p>
          <a:p>
            <a:endParaRPr lang="en-US" dirty="0"/>
          </a:p>
          <a:p>
            <a:r>
              <a:rPr lang="en-US" dirty="0"/>
              <a:t>In what country is the movie taking place?</a:t>
            </a:r>
          </a:p>
          <a:p>
            <a:pPr marL="342900" indent="-342900">
              <a:buAutoNum type="alphaLcParenR"/>
            </a:pPr>
            <a:r>
              <a:rPr lang="en-US" dirty="0">
                <a:solidFill>
                  <a:srgbClr val="0070C0"/>
                </a:solidFill>
              </a:rPr>
              <a:t>France</a:t>
            </a:r>
          </a:p>
          <a:p>
            <a:pPr marL="342900" indent="-342900">
              <a:buAutoNum type="alphaLcParenR"/>
            </a:pPr>
            <a:r>
              <a:rPr lang="en-US" dirty="0"/>
              <a:t>USA</a:t>
            </a:r>
          </a:p>
          <a:p>
            <a:pPr marL="342900" indent="-342900">
              <a:buAutoNum type="alphaLcParenR"/>
            </a:pPr>
            <a:r>
              <a:rPr lang="en-US" dirty="0"/>
              <a:t>England</a:t>
            </a:r>
          </a:p>
          <a:p>
            <a:pPr marL="342900" indent="-342900">
              <a:buAutoNum type="alphaLcParenR"/>
            </a:pPr>
            <a:r>
              <a:rPr lang="en-US" dirty="0"/>
              <a:t>Germany </a:t>
            </a:r>
          </a:p>
        </p:txBody>
      </p:sp>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797947" y="2676291"/>
            <a:ext cx="0" cy="4382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767919"/>
            <a:ext cx="2657009" cy="923330"/>
          </a:xfrm>
          <a:prstGeom prst="rect">
            <a:avLst/>
          </a:prstGeom>
        </p:spPr>
        <p:txBody>
          <a:bodyPr wrap="none">
            <a:spAutoFit/>
          </a:bodyPr>
          <a:lstStyle/>
          <a:p>
            <a:r>
              <a:rPr lang="en-US" dirty="0"/>
              <a:t>Use this button to select </a:t>
            </a:r>
            <a:br>
              <a:rPr lang="en-US" dirty="0"/>
            </a:br>
            <a:r>
              <a:rPr lang="en-US" dirty="0"/>
              <a:t>the next choice (it will get </a:t>
            </a:r>
            <a:br>
              <a:rPr lang="en-US" dirty="0"/>
            </a:br>
            <a:r>
              <a:rPr lang="en-US" dirty="0"/>
              <a:t>highlighted in blue) </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208211" y="3714706"/>
            <a:ext cx="0" cy="4754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61806" y="4192251"/>
            <a:ext cx="2682145" cy="923330"/>
          </a:xfrm>
          <a:prstGeom prst="rect">
            <a:avLst/>
          </a:prstGeom>
        </p:spPr>
        <p:txBody>
          <a:bodyPr wrap="none">
            <a:spAutoFit/>
          </a:bodyPr>
          <a:lstStyle/>
          <a:p>
            <a:r>
              <a:rPr lang="en-US" dirty="0"/>
              <a:t>Use this button to confirm</a:t>
            </a:r>
            <a:br>
              <a:rPr lang="en-US" dirty="0"/>
            </a:br>
            <a:r>
              <a:rPr lang="en-US" dirty="0"/>
              <a:t>your answer (the one that </a:t>
            </a:r>
            <a:br>
              <a:rPr lang="en-US" dirty="0"/>
            </a:br>
            <a:r>
              <a:rPr lang="en-US" dirty="0"/>
              <a:t>is currently blue)</a:t>
            </a:r>
          </a:p>
        </p:txBody>
      </p:sp>
      <p:sp>
        <p:nvSpPr>
          <p:cNvPr id="4" name="Rectangle 3"/>
          <p:cNvSpPr/>
          <p:nvPr/>
        </p:nvSpPr>
        <p:spPr>
          <a:xfrm>
            <a:off x="2469786" y="54114"/>
            <a:ext cx="4921614" cy="707886"/>
          </a:xfrm>
          <a:prstGeom prst="rect">
            <a:avLst/>
          </a:prstGeom>
        </p:spPr>
        <p:txBody>
          <a:bodyPr wrap="square">
            <a:spAutoFit/>
          </a:bodyPr>
          <a:lstStyle/>
          <a:p>
            <a:r>
              <a:rPr lang="en-US" sz="4000" dirty="0"/>
              <a:t>Now some questions!</a:t>
            </a:r>
          </a:p>
        </p:txBody>
      </p:sp>
      <p:sp>
        <p:nvSpPr>
          <p:cNvPr id="11" name="Rectangle 10"/>
          <p:cNvSpPr/>
          <p:nvPr/>
        </p:nvSpPr>
        <p:spPr>
          <a:xfrm>
            <a:off x="346236" y="5452138"/>
            <a:ext cx="6065718" cy="1200329"/>
          </a:xfrm>
          <a:prstGeom prst="rect">
            <a:avLst/>
          </a:prstGeom>
        </p:spPr>
        <p:txBody>
          <a:bodyPr wrap="square">
            <a:spAutoFit/>
          </a:bodyPr>
          <a:lstStyle/>
          <a:p>
            <a:r>
              <a:rPr lang="en-US" sz="2400" dirty="0"/>
              <a:t>You will get feedback: the answer you selected will turn </a:t>
            </a:r>
            <a:r>
              <a:rPr lang="en-US" sz="2400" dirty="0">
                <a:solidFill>
                  <a:srgbClr val="00B050"/>
                </a:solidFill>
              </a:rPr>
              <a:t>green</a:t>
            </a:r>
            <a:r>
              <a:rPr lang="en-US" sz="2400" dirty="0"/>
              <a:t> if it was </a:t>
            </a:r>
            <a:r>
              <a:rPr lang="en-US" sz="2400" dirty="0">
                <a:solidFill>
                  <a:srgbClr val="00B050"/>
                </a:solidFill>
              </a:rPr>
              <a:t>correct</a:t>
            </a:r>
            <a:r>
              <a:rPr lang="en-US" sz="2400" dirty="0"/>
              <a:t>, </a:t>
            </a:r>
            <a:br>
              <a:rPr lang="en-US" sz="2400" dirty="0"/>
            </a:br>
            <a:r>
              <a:rPr lang="en-US" sz="2400" dirty="0"/>
              <a:t>         and </a:t>
            </a:r>
            <a:r>
              <a:rPr lang="en-US" sz="2400" dirty="0">
                <a:solidFill>
                  <a:srgbClr val="FF0000"/>
                </a:solidFill>
              </a:rPr>
              <a:t>red</a:t>
            </a:r>
            <a:r>
              <a:rPr lang="en-US" sz="2400" dirty="0"/>
              <a:t> if it was </a:t>
            </a:r>
            <a:r>
              <a:rPr lang="en-US" sz="2400" dirty="0">
                <a:solidFill>
                  <a:srgbClr val="FF0000"/>
                </a:solidFill>
              </a:rPr>
              <a:t>incorrect</a:t>
            </a:r>
          </a:p>
        </p:txBody>
      </p:sp>
      <p:sp>
        <p:nvSpPr>
          <p:cNvPr id="20" name="Rectangle 19"/>
          <p:cNvSpPr/>
          <p:nvPr/>
        </p:nvSpPr>
        <p:spPr>
          <a:xfrm>
            <a:off x="7513874" y="5292864"/>
            <a:ext cx="1630126" cy="523220"/>
          </a:xfrm>
          <a:prstGeom prst="rect">
            <a:avLst/>
          </a:prstGeom>
        </p:spPr>
        <p:txBody>
          <a:bodyPr wrap="none">
            <a:spAutoFit/>
          </a:bodyPr>
          <a:lstStyle/>
          <a:p>
            <a:pPr algn="ctr"/>
            <a:r>
              <a:rPr lang="en-US" sz="1400" dirty="0"/>
              <a:t>Press 1 </a:t>
            </a:r>
          </a:p>
          <a:p>
            <a:pPr algn="ctr"/>
            <a:r>
              <a:rPr lang="en-US" sz="1400" dirty="0"/>
              <a:t>when you are ready</a:t>
            </a:r>
          </a:p>
        </p:txBody>
      </p:sp>
      <p:sp>
        <p:nvSpPr>
          <p:cNvPr id="21" name="Rectangle 20"/>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8038781" y="6031588"/>
            <a:ext cx="569009" cy="558848"/>
          </a:xfrm>
          <a:prstGeom prst="rect">
            <a:avLst/>
          </a:prstGeom>
        </p:spPr>
      </p:pic>
      <p:pic>
        <p:nvPicPr>
          <p:cNvPr id="2" name="Picture 1"/>
          <p:cNvPicPr>
            <a:picLocks noChangeAspect="1"/>
          </p:cNvPicPr>
          <p:nvPr/>
        </p:nvPicPr>
        <p:blipFill>
          <a:blip r:embed="rId3"/>
          <a:stretch>
            <a:fillRect/>
          </a:stretch>
        </p:blipFill>
        <p:spPr>
          <a:xfrm>
            <a:off x="5545227" y="3114526"/>
            <a:ext cx="1005927" cy="538527"/>
          </a:xfrm>
          <a:prstGeom prst="rect">
            <a:avLst/>
          </a:prstGeom>
        </p:spPr>
      </p:pic>
    </p:spTree>
    <p:extLst>
      <p:ext uri="{BB962C8B-B14F-4D97-AF65-F5344CB8AC3E}">
        <p14:creationId xmlns:p14="http://schemas.microsoft.com/office/powerpoint/2010/main" val="175667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cstate="print">
            <a:extLst>
              <a:ext uri="{28A0092B-C50C-407E-A947-70E740481C1C}">
                <a14:useLocalDpi xmlns:a14="http://schemas.microsoft.com/office/drawing/2010/main" val="0"/>
              </a:ext>
            </a:extLst>
          </a:blip>
          <a:srcRect l="1665" t="8000" r="3167" b="5825"/>
          <a:stretch/>
        </p:blipFill>
        <p:spPr>
          <a:xfrm>
            <a:off x="5402737" y="2691249"/>
            <a:ext cx="2019143" cy="1371263"/>
          </a:xfrm>
          <a:prstGeom prst="rect">
            <a:avLst/>
          </a:prstGeom>
        </p:spPr>
      </p:pic>
      <p:sp>
        <p:nvSpPr>
          <p:cNvPr id="17" name="Rectangle 16"/>
          <p:cNvSpPr/>
          <p:nvPr/>
        </p:nvSpPr>
        <p:spPr>
          <a:xfrm>
            <a:off x="533399" y="919877"/>
            <a:ext cx="8412905" cy="3600986"/>
          </a:xfrm>
          <a:prstGeom prst="rect">
            <a:avLst/>
          </a:prstGeom>
        </p:spPr>
        <p:txBody>
          <a:bodyPr wrap="square">
            <a:spAutoFit/>
          </a:bodyPr>
          <a:lstStyle/>
          <a:p>
            <a:r>
              <a:rPr lang="en-US" sz="2400" dirty="0"/>
              <a:t>You are going to answer 7 multiple-choice questions about the movie you just watched</a:t>
            </a:r>
          </a:p>
          <a:p>
            <a:endParaRPr lang="en-US" dirty="0"/>
          </a:p>
          <a:p>
            <a:endParaRPr lang="en-US" dirty="0"/>
          </a:p>
          <a:p>
            <a:endParaRPr lang="en-US" dirty="0"/>
          </a:p>
          <a:p>
            <a:r>
              <a:rPr lang="en-US" dirty="0"/>
              <a:t>For example:</a:t>
            </a:r>
          </a:p>
          <a:p>
            <a:endParaRPr lang="en-US" dirty="0"/>
          </a:p>
          <a:p>
            <a:r>
              <a:rPr lang="en-US" dirty="0"/>
              <a:t>In what country is the movie taking place?</a:t>
            </a:r>
          </a:p>
          <a:p>
            <a:pPr marL="342900" indent="-342900">
              <a:buAutoNum type="alphaLcParenR"/>
            </a:pPr>
            <a:r>
              <a:rPr lang="en-US" dirty="0">
                <a:solidFill>
                  <a:srgbClr val="0070C0"/>
                </a:solidFill>
              </a:rPr>
              <a:t>France</a:t>
            </a:r>
          </a:p>
          <a:p>
            <a:pPr marL="342900" indent="-342900">
              <a:buAutoNum type="alphaLcParenR"/>
            </a:pPr>
            <a:r>
              <a:rPr lang="en-US" dirty="0"/>
              <a:t>USA</a:t>
            </a:r>
          </a:p>
          <a:p>
            <a:pPr marL="342900" indent="-342900">
              <a:buAutoNum type="alphaLcParenR"/>
            </a:pPr>
            <a:r>
              <a:rPr lang="en-US" dirty="0"/>
              <a:t>England</a:t>
            </a:r>
          </a:p>
          <a:p>
            <a:pPr marL="342900" indent="-342900">
              <a:buAutoNum type="alphaLcParenR"/>
            </a:pPr>
            <a:r>
              <a:rPr lang="en-US" dirty="0"/>
              <a:t>Germany </a:t>
            </a:r>
          </a:p>
        </p:txBody>
      </p:sp>
      <p:sp>
        <p:nvSpPr>
          <p:cNvPr id="6" name="Oval 5"/>
          <p:cNvSpPr/>
          <p:nvPr/>
        </p:nvSpPr>
        <p:spPr>
          <a:xfrm>
            <a:off x="59131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095127" y="2657551"/>
            <a:ext cx="0" cy="8469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767919"/>
            <a:ext cx="2657009" cy="923330"/>
          </a:xfrm>
          <a:prstGeom prst="rect">
            <a:avLst/>
          </a:prstGeom>
        </p:spPr>
        <p:txBody>
          <a:bodyPr wrap="none">
            <a:spAutoFit/>
          </a:bodyPr>
          <a:lstStyle/>
          <a:p>
            <a:r>
              <a:rPr lang="en-US" dirty="0"/>
              <a:t>Use </a:t>
            </a:r>
            <a:r>
              <a:rPr lang="en-US" dirty="0">
                <a:solidFill>
                  <a:srgbClr val="00B050"/>
                </a:solidFill>
              </a:rPr>
              <a:t>this button</a:t>
            </a:r>
            <a:r>
              <a:rPr lang="en-US" dirty="0"/>
              <a:t> to select </a:t>
            </a:r>
            <a:br>
              <a:rPr lang="en-US" dirty="0"/>
            </a:br>
            <a:r>
              <a:rPr lang="en-US" dirty="0"/>
              <a:t>the next choice (it will get </a:t>
            </a:r>
            <a:br>
              <a:rPr lang="en-US" dirty="0"/>
            </a:br>
            <a:r>
              <a:rPr lang="en-US" dirty="0"/>
              <a:t>highlighted in blue) </a:t>
            </a:r>
          </a:p>
        </p:txBody>
      </p:sp>
      <p:sp>
        <p:nvSpPr>
          <p:cNvPr id="12" name="Oval 11"/>
          <p:cNvSpPr/>
          <p:nvPr/>
        </p:nvSpPr>
        <p:spPr>
          <a:xfrm>
            <a:off x="6522720" y="350453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728460" y="3916019"/>
            <a:ext cx="0" cy="4807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61806" y="4309288"/>
            <a:ext cx="2682145" cy="923330"/>
          </a:xfrm>
          <a:prstGeom prst="rect">
            <a:avLst/>
          </a:prstGeom>
        </p:spPr>
        <p:txBody>
          <a:bodyPr wrap="none">
            <a:spAutoFit/>
          </a:bodyPr>
          <a:lstStyle/>
          <a:p>
            <a:r>
              <a:rPr lang="en-US" dirty="0"/>
              <a:t>Use </a:t>
            </a:r>
            <a:r>
              <a:rPr lang="en-US" dirty="0">
                <a:solidFill>
                  <a:srgbClr val="FF0000"/>
                </a:solidFill>
              </a:rPr>
              <a:t>this button </a:t>
            </a:r>
            <a:r>
              <a:rPr lang="en-US" dirty="0"/>
              <a:t>to confirm</a:t>
            </a:r>
            <a:br>
              <a:rPr lang="en-US" dirty="0"/>
            </a:br>
            <a:r>
              <a:rPr lang="en-US" dirty="0"/>
              <a:t>your answer (the one that </a:t>
            </a:r>
            <a:br>
              <a:rPr lang="en-US" dirty="0"/>
            </a:br>
            <a:r>
              <a:rPr lang="en-US" dirty="0"/>
              <a:t>is currently blue)</a:t>
            </a:r>
          </a:p>
        </p:txBody>
      </p:sp>
      <p:sp>
        <p:nvSpPr>
          <p:cNvPr id="4" name="Rectangle 3"/>
          <p:cNvSpPr/>
          <p:nvPr/>
        </p:nvSpPr>
        <p:spPr>
          <a:xfrm>
            <a:off x="2469786" y="54114"/>
            <a:ext cx="4921614" cy="707886"/>
          </a:xfrm>
          <a:prstGeom prst="rect">
            <a:avLst/>
          </a:prstGeom>
        </p:spPr>
        <p:txBody>
          <a:bodyPr wrap="square">
            <a:spAutoFit/>
          </a:bodyPr>
          <a:lstStyle/>
          <a:p>
            <a:r>
              <a:rPr lang="en-US" sz="4000" dirty="0"/>
              <a:t>Now some questions!</a:t>
            </a:r>
          </a:p>
        </p:txBody>
      </p:sp>
      <p:sp>
        <p:nvSpPr>
          <p:cNvPr id="11" name="Rectangle 10"/>
          <p:cNvSpPr/>
          <p:nvPr/>
        </p:nvSpPr>
        <p:spPr>
          <a:xfrm>
            <a:off x="346236" y="5452138"/>
            <a:ext cx="6065718" cy="1200329"/>
          </a:xfrm>
          <a:prstGeom prst="rect">
            <a:avLst/>
          </a:prstGeom>
        </p:spPr>
        <p:txBody>
          <a:bodyPr wrap="square">
            <a:spAutoFit/>
          </a:bodyPr>
          <a:lstStyle/>
          <a:p>
            <a:r>
              <a:rPr lang="en-US" sz="2400" dirty="0"/>
              <a:t>You will get feedback: the answer you selected will turn </a:t>
            </a:r>
            <a:r>
              <a:rPr lang="en-US" sz="2400" dirty="0">
                <a:solidFill>
                  <a:srgbClr val="00B050"/>
                </a:solidFill>
              </a:rPr>
              <a:t>green</a:t>
            </a:r>
            <a:r>
              <a:rPr lang="en-US" sz="2400" dirty="0"/>
              <a:t> if it was </a:t>
            </a:r>
            <a:r>
              <a:rPr lang="en-US" sz="2400" dirty="0">
                <a:solidFill>
                  <a:srgbClr val="00B050"/>
                </a:solidFill>
              </a:rPr>
              <a:t>correct</a:t>
            </a:r>
            <a:r>
              <a:rPr lang="en-US" sz="2400" dirty="0"/>
              <a:t>, </a:t>
            </a:r>
            <a:br>
              <a:rPr lang="en-US" sz="2400" dirty="0"/>
            </a:br>
            <a:r>
              <a:rPr lang="en-US" sz="2400" dirty="0"/>
              <a:t>         and </a:t>
            </a:r>
            <a:r>
              <a:rPr lang="en-US" sz="2400" dirty="0">
                <a:solidFill>
                  <a:srgbClr val="FF0000"/>
                </a:solidFill>
              </a:rPr>
              <a:t>red</a:t>
            </a:r>
            <a:r>
              <a:rPr lang="en-US" sz="2400" dirty="0"/>
              <a:t> if it was </a:t>
            </a:r>
            <a:r>
              <a:rPr lang="en-US" sz="2400" dirty="0">
                <a:solidFill>
                  <a:srgbClr val="FF0000"/>
                </a:solidFill>
              </a:rPr>
              <a:t>incorrect</a:t>
            </a:r>
          </a:p>
        </p:txBody>
      </p:sp>
      <p:pic>
        <p:nvPicPr>
          <p:cNvPr id="21" name="Picture 20"/>
          <p:cNvPicPr>
            <a:picLocks noChangeAspect="1"/>
          </p:cNvPicPr>
          <p:nvPr/>
        </p:nvPicPr>
        <p:blipFill rotWithShape="1">
          <a:blip r:embed="rId2" cstate="print">
            <a:extLst>
              <a:ext uri="{28A0092B-C50C-407E-A947-70E740481C1C}">
                <a14:useLocalDpi xmlns:a14="http://schemas.microsoft.com/office/drawing/2010/main" val="0"/>
              </a:ext>
            </a:extLst>
          </a:blip>
          <a:srcRect l="1665" t="8000" r="3167" b="5825"/>
          <a:stretch/>
        </p:blipFill>
        <p:spPr>
          <a:xfrm>
            <a:off x="7662592" y="5849844"/>
            <a:ext cx="1351868" cy="918096"/>
          </a:xfrm>
          <a:prstGeom prst="rect">
            <a:avLst/>
          </a:prstGeom>
        </p:spPr>
      </p:pic>
      <p:sp>
        <p:nvSpPr>
          <p:cNvPr id="22" name="Oval 21"/>
          <p:cNvSpPr/>
          <p:nvPr/>
        </p:nvSpPr>
        <p:spPr>
          <a:xfrm>
            <a:off x="7985760" y="6385560"/>
            <a:ext cx="320040" cy="320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endCxn id="22" idx="0"/>
          </p:cNvCxnSpPr>
          <p:nvPr/>
        </p:nvCxnSpPr>
        <p:spPr>
          <a:xfrm>
            <a:off x="8145780" y="5806952"/>
            <a:ext cx="0" cy="5786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502572" y="5283732"/>
            <a:ext cx="1687834" cy="523220"/>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25" name="Rectangle 24"/>
          <p:cNvSpPr/>
          <p:nvPr/>
        </p:nvSpPr>
        <p:spPr>
          <a:xfrm>
            <a:off x="7502572" y="5246607"/>
            <a:ext cx="1641428" cy="161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85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919877"/>
            <a:ext cx="8412905" cy="2031325"/>
          </a:xfrm>
          <a:prstGeom prst="rect">
            <a:avLst/>
          </a:prstGeom>
        </p:spPr>
        <p:txBody>
          <a:bodyPr wrap="square">
            <a:spAutoFit/>
          </a:bodyPr>
          <a:lstStyle/>
          <a:p>
            <a:r>
              <a:rPr lang="en-US" sz="2400" dirty="0"/>
              <a:t>You are going to see 40 images, 20 of which were extracted from the movie you just saw. Your task is to indicate whether each image was in the movie or not.</a:t>
            </a:r>
          </a:p>
          <a:p>
            <a:endParaRPr lang="en-US" dirty="0"/>
          </a:p>
          <a:p>
            <a:r>
              <a:rPr lang="en-US" dirty="0"/>
              <a:t>For example: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24224" y="2385778"/>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637927" y="3395619"/>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797947" y="2676291"/>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311" y="1889372"/>
            <a:ext cx="3245376" cy="646331"/>
          </a:xfrm>
          <a:prstGeom prst="rect">
            <a:avLst/>
          </a:prstGeom>
        </p:spPr>
        <p:txBody>
          <a:bodyPr wrap="none">
            <a:spAutoFit/>
          </a:bodyPr>
          <a:lstStyle/>
          <a:p>
            <a:r>
              <a:rPr lang="en-US" dirty="0"/>
              <a:t>Use this button if the image</a:t>
            </a:r>
            <a:br>
              <a:rPr lang="en-US" dirty="0"/>
            </a:br>
            <a:r>
              <a:rPr lang="en-US" dirty="0"/>
              <a:t>was </a:t>
            </a:r>
            <a:r>
              <a:rPr lang="en-US" dirty="0">
                <a:solidFill>
                  <a:srgbClr val="0070C0"/>
                </a:solidFill>
              </a:rPr>
              <a:t>PRESENT </a:t>
            </a:r>
            <a:r>
              <a:rPr lang="en-US" dirty="0"/>
              <a:t>in the movie (</a:t>
            </a:r>
            <a:r>
              <a:rPr lang="en-US" dirty="0">
                <a:solidFill>
                  <a:srgbClr val="0070C0"/>
                </a:solidFill>
              </a:rPr>
              <a:t>OLD</a:t>
            </a:r>
            <a:r>
              <a:rPr lang="en-US" dirty="0"/>
              <a:t>)</a:t>
            </a:r>
          </a:p>
        </p:txBody>
      </p:sp>
      <p:sp>
        <p:nvSpPr>
          <p:cNvPr id="12" name="Oval 11"/>
          <p:cNvSpPr/>
          <p:nvPr/>
        </p:nvSpPr>
        <p:spPr>
          <a:xfrm>
            <a:off x="6048191" y="32950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208211" y="3614122"/>
            <a:ext cx="0" cy="57607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61806" y="4192251"/>
            <a:ext cx="3501984" cy="646331"/>
          </a:xfrm>
          <a:prstGeom prst="rect">
            <a:avLst/>
          </a:prstGeom>
        </p:spPr>
        <p:txBody>
          <a:bodyPr wrap="none">
            <a:spAutoFit/>
          </a:bodyPr>
          <a:lstStyle/>
          <a:p>
            <a:r>
              <a:rPr lang="en-US" dirty="0"/>
              <a:t>Use this button if the image </a:t>
            </a:r>
            <a:br>
              <a:rPr lang="en-US" dirty="0"/>
            </a:br>
            <a:r>
              <a:rPr lang="en-US" dirty="0"/>
              <a:t>was </a:t>
            </a:r>
            <a:r>
              <a:rPr lang="en-US" dirty="0">
                <a:solidFill>
                  <a:srgbClr val="FFFF00"/>
                </a:solidFill>
              </a:rPr>
              <a:t>ABSENT</a:t>
            </a:r>
            <a:r>
              <a:rPr lang="en-US" dirty="0"/>
              <a:t> from the movie (</a:t>
            </a:r>
            <a:r>
              <a:rPr lang="en-US" dirty="0">
                <a:solidFill>
                  <a:srgbClr val="FFFF00"/>
                </a:solidFill>
              </a:rPr>
              <a:t>NEW</a:t>
            </a:r>
            <a:r>
              <a:rPr lang="en-US" dirty="0"/>
              <a:t>)</a:t>
            </a:r>
          </a:p>
        </p:txBody>
      </p:sp>
      <p:sp>
        <p:nvSpPr>
          <p:cNvPr id="4" name="Rectangle 3"/>
          <p:cNvSpPr/>
          <p:nvPr/>
        </p:nvSpPr>
        <p:spPr>
          <a:xfrm>
            <a:off x="1905000" y="54114"/>
            <a:ext cx="5486400" cy="707886"/>
          </a:xfrm>
          <a:prstGeom prst="rect">
            <a:avLst/>
          </a:prstGeom>
        </p:spPr>
        <p:txBody>
          <a:bodyPr wrap="square">
            <a:spAutoFit/>
          </a:bodyPr>
          <a:lstStyle/>
          <a:p>
            <a:r>
              <a:rPr lang="en-US" sz="4000" dirty="0"/>
              <a:t>A little memory game</a:t>
            </a:r>
          </a:p>
        </p:txBody>
      </p:sp>
      <p:grpSp>
        <p:nvGrpSpPr>
          <p:cNvPr id="7" name="Group 6"/>
          <p:cNvGrpSpPr/>
          <p:nvPr/>
        </p:nvGrpSpPr>
        <p:grpSpPr>
          <a:xfrm>
            <a:off x="7502572" y="5246607"/>
            <a:ext cx="1687834" cy="1611393"/>
            <a:chOff x="6825916" y="4547033"/>
            <a:chExt cx="2383620" cy="2310967"/>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268829" y="4956094"/>
              <a:ext cx="1400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7182532" y="5965935"/>
              <a:ext cx="320040" cy="3190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7342552" y="5246607"/>
              <a:ext cx="0" cy="7193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25916" y="4600276"/>
              <a:ext cx="2383620" cy="750372"/>
            </a:xfrm>
            <a:prstGeom prst="rect">
              <a:avLst/>
            </a:prstGeom>
          </p:spPr>
          <p:txBody>
            <a:bodyPr wrap="none">
              <a:spAutoFit/>
            </a:bodyPr>
            <a:lstStyle/>
            <a:p>
              <a:r>
                <a:rPr lang="en-US" sz="1400" dirty="0"/>
                <a:t>Press this button </a:t>
              </a:r>
              <a:br>
                <a:rPr lang="en-US" sz="1400" dirty="0"/>
              </a:br>
              <a:r>
                <a:rPr lang="en-US" sz="1400" dirty="0"/>
                <a:t>when you are ready!</a:t>
              </a:r>
            </a:p>
          </p:txBody>
        </p:sp>
        <p:sp>
          <p:nvSpPr>
            <p:cNvPr id="5" name="Rectangle 4"/>
            <p:cNvSpPr/>
            <p:nvPr/>
          </p:nvSpPr>
          <p:spPr>
            <a:xfrm>
              <a:off x="6825916" y="4547033"/>
              <a:ext cx="2318084" cy="23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828690"/>
            <a:ext cx="4871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2876804"/>
            <a:ext cx="968535" cy="646331"/>
          </a:xfrm>
          <a:prstGeom prst="rect">
            <a:avLst/>
          </a:prstGeom>
        </p:spPr>
        <p:txBody>
          <a:bodyPr wrap="none">
            <a:spAutoFit/>
          </a:bodyPr>
          <a:lstStyle/>
          <a:p>
            <a:r>
              <a:rPr lang="en-US" sz="3600" dirty="0">
                <a:solidFill>
                  <a:srgbClr val="0070C0"/>
                </a:solidFill>
              </a:rPr>
              <a:t>OLD</a:t>
            </a:r>
            <a:endParaRPr lang="en-US" sz="3600" dirty="0"/>
          </a:p>
        </p:txBody>
      </p:sp>
      <p:sp>
        <p:nvSpPr>
          <p:cNvPr id="10" name="Rectangle 9"/>
          <p:cNvSpPr/>
          <p:nvPr/>
        </p:nvSpPr>
        <p:spPr>
          <a:xfrm>
            <a:off x="3810000" y="2876803"/>
            <a:ext cx="1119217" cy="646331"/>
          </a:xfrm>
          <a:prstGeom prst="rect">
            <a:avLst/>
          </a:prstGeom>
        </p:spPr>
        <p:txBody>
          <a:bodyPr wrap="none">
            <a:spAutoFit/>
          </a:bodyPr>
          <a:lstStyle/>
          <a:p>
            <a:r>
              <a:rPr lang="en-US" sz="3600" dirty="0">
                <a:solidFill>
                  <a:srgbClr val="FFFF00"/>
                </a:solidFill>
              </a:rPr>
              <a:t>NEW</a:t>
            </a:r>
            <a:endParaRPr lang="en-US" sz="3200" dirty="0"/>
          </a:p>
        </p:txBody>
      </p:sp>
      <p:sp>
        <p:nvSpPr>
          <p:cNvPr id="20" name="Rectangle 19"/>
          <p:cNvSpPr/>
          <p:nvPr/>
        </p:nvSpPr>
        <p:spPr>
          <a:xfrm>
            <a:off x="2209800" y="2830135"/>
            <a:ext cx="566181" cy="584775"/>
          </a:xfrm>
          <a:prstGeom prst="rect">
            <a:avLst/>
          </a:prstGeom>
        </p:spPr>
        <p:txBody>
          <a:bodyPr wrap="none">
            <a:spAutoFit/>
          </a:bodyPr>
          <a:lstStyle/>
          <a:p>
            <a:r>
              <a:rPr lang="en-US" sz="3200" dirty="0"/>
              <a:t>??</a:t>
            </a:r>
          </a:p>
        </p:txBody>
      </p:sp>
    </p:spTree>
    <p:extLst>
      <p:ext uri="{BB962C8B-B14F-4D97-AF65-F5344CB8AC3E}">
        <p14:creationId xmlns:p14="http://schemas.microsoft.com/office/powerpoint/2010/main" val="289617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1030</Words>
  <Application>Microsoft Office PowerPoint</Application>
  <PresentationFormat>On-screen Show (4:3)</PresentationFormat>
  <Paragraphs>214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rlabuser</dc:creator>
  <cp:lastModifiedBy>Dubois, Julien</cp:lastModifiedBy>
  <cp:revision>16</cp:revision>
  <dcterms:created xsi:type="dcterms:W3CDTF">2016-06-26T15:46:09Z</dcterms:created>
  <dcterms:modified xsi:type="dcterms:W3CDTF">2016-08-12T22:04:18Z</dcterms:modified>
</cp:coreProperties>
</file>