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7" r:id="rId3"/>
    <p:sldId id="257" r:id="rId4"/>
    <p:sldId id="258" r:id="rId5"/>
    <p:sldId id="260" r:id="rId6"/>
    <p:sldId id="261" r:id="rId7"/>
    <p:sldId id="262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97" autoAdjust="0"/>
    <p:restoredTop sz="94660"/>
  </p:normalViewPr>
  <p:slideViewPr>
    <p:cSldViewPr snapToGrid="0">
      <p:cViewPr varScale="1">
        <p:scale>
          <a:sx n="83" d="100"/>
          <a:sy n="83" d="100"/>
        </p:scale>
        <p:origin x="41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E5547-D25E-4313-BE63-A567CA50B24F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E6BDA-604D-4D38-8238-09AA2302D6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081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https://public.tableau.com/app/profile/anastasiya.domnina/viz/DAUfordashboard/Sheet1?publish=yes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E6BDA-604D-4D38-8238-09AA2302D6A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133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https://public.tableau.com/app/profile/anastasiya.domnina/viz/_16976417709600/Sheet2?publish=yes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E6BDA-604D-4D38-8238-09AA2302D6A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9154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https://public.tableau.com/app/profile/anastasiya.domnina/viz/new_16976435886920/Sheet3?publish=yes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E6BDA-604D-4D38-8238-09AA2302D6A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548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https://public.tableau.com/app/profile/anastasiya.domnina/viz/new_16976440446190/Sheet4?publish=yes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E6BDA-604D-4D38-8238-09AA2302D6A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288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https://public.tableau.com/app/profile/anastasiya.domnina/viz/_16976416887850/Sheet5?publish=yes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E6BDA-604D-4D38-8238-09AA2302D6A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091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https://public.tableau.com/app/profile/anastasiya.domnina/viz/_16976415526390/Sheet6?publish=yes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E6BDA-604D-4D38-8238-09AA2302D6A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539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5EF7A4-5CB2-45DC-A13C-CDF6B10F2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0159B20-7AD0-414C-99A4-C38A9F6B71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0793A7-D35E-4B79-ABE9-48F6C3DED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4EB3-42B4-46A9-9A09-CDB60C135A5C}" type="datetime1">
              <a:rPr lang="ru-RU" smtClean="0"/>
              <a:t>19.10.2023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AF9349-4FF3-404E-AD87-485DB06E2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BBC4F7-696C-4EB5-9D1F-12403C6C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D006-D4C0-4570-8B7C-6E8B267558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576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1DF56-13EC-43F6-A414-A73775702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486477F-85A6-4643-9DD0-5662F5E32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0C3715-773B-47C4-8102-C0AEC8AA4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D770-2AB6-461A-8D90-C9B3BE8472E8}" type="datetime1">
              <a:rPr lang="ru-RU" smtClean="0"/>
              <a:t>19.10.2023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2A9F05-B120-4A30-812D-6424F7030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3FC491-F823-4270-8E0C-DD56C5D8C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D006-D4C0-4570-8B7C-6E8B267558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93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087051A-CB3C-4197-9754-6EC66C83E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4A8DE73-D2A1-4C65-9ECD-184B705EE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BEF829-4F50-4F53-B90C-5DE1469A6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6ED7D-EBF1-4F2C-9540-1347F5C03603}" type="datetime1">
              <a:rPr lang="ru-RU" smtClean="0"/>
              <a:t>19.10.2023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D8BF34-F5BF-46B9-A508-C11DF979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C169AE-D613-4579-BB47-A477F4F7A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D006-D4C0-4570-8B7C-6E8B267558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719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2DB6CE-992C-4E02-A2AB-AFF2F3E07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EC1672-4E8A-434B-83B3-D16F7C974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DE3AF2-7F44-4293-92DB-B0A1D4EC1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352D-3673-4C89-A8D6-BEB2D724ADED}" type="datetime1">
              <a:rPr lang="ru-RU" smtClean="0"/>
              <a:t>19.10.2023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BE7B47-9038-4390-97A9-F54E7B986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A834CB-5011-4E88-9AE5-1363C8D22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D006-D4C0-4570-8B7C-6E8B267558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5765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014FCE-F2FC-4638-90C4-5DD944EB6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25686A-4DCB-4FF1-BEC3-B0415194F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F2A68C-9EA5-4B33-B211-DBBEAB8B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B1F3-BDA2-48AC-A491-8F575896E00A}" type="datetime1">
              <a:rPr lang="ru-RU" smtClean="0"/>
              <a:t>19.10.2023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CD0E7A-6522-4760-924C-5BAE1BB5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24F441-9B2E-4426-86E6-E277C90AA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D006-D4C0-4570-8B7C-6E8B267558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592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FE1AA7-04EB-4EBB-B714-E9CE02EA2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E30627-A558-4C9C-8FFE-6C2FE13539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811B31C-3648-4854-B770-B67D5A5CC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9E3A7E-FE32-410D-AEEC-E4D6905F8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9E9A-DBA5-4AAC-902B-F26DF29BBFE0}" type="datetime1">
              <a:rPr lang="ru-RU" smtClean="0"/>
              <a:t>19.10.2023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C24DC27-F0B0-48F3-8690-25CD76F2C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B467CA-994C-4728-B46C-11BF1F357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D006-D4C0-4570-8B7C-6E8B267558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266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E2DA30-9E61-4195-867E-2751EA19C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4C51D6-BB46-4937-A428-3CD8782A1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733C38-A06E-4700-91A4-C02B29573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65CBA3B-52FD-4A7C-AFBC-EC7B1BE83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121BC7D-4BAE-4F0D-8101-96B2D7BF20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0D72871-9306-452D-BDE8-B0A0F711D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F129-B2CD-4186-A988-3114BFFC5C41}" type="datetime1">
              <a:rPr lang="ru-RU" smtClean="0"/>
              <a:t>19.10.2023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DA75D60-1D61-41E4-B6F4-B5E81291E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AE8E2E8-98BF-4C54-A271-48DD4E8E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D006-D4C0-4570-8B7C-6E8B267558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402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EF3FF7-2F79-4A21-9989-274852EF4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8C3950E-5D9F-4B27-83C8-5B3EE840D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43E3-225E-4018-AE94-79D6DA1359A7}" type="datetime1">
              <a:rPr lang="ru-RU" smtClean="0"/>
              <a:t>19.10.2023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53AFDBD-37E3-4EA9-9E79-767E7E41C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96564EC-DDF7-4F1C-8B1C-E5857E004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D006-D4C0-4570-8B7C-6E8B267558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4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AE8982B-515D-4668-AED8-DB638EC69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773E-AA98-4E5A-9CA3-66B5BA952CD3}" type="datetime1">
              <a:rPr lang="ru-RU" smtClean="0"/>
              <a:t>19.10.2023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FD1F61A-9962-4BC2-894B-B77A08C5B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55A7FB6-BB4C-4512-85FB-2CC4A9936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D006-D4C0-4570-8B7C-6E8B267558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7448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E4720C-BE98-42B5-AE49-481B5A943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0534D2-5389-4D5A-BA1E-9BB570FA5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B40674B-8C3A-4D1E-B5AE-A5AACDE3B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5B64762-C68A-47A9-B88D-8C539BA2D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E30A-E63D-48C2-8C98-0CC0D2152DC3}" type="datetime1">
              <a:rPr lang="ru-RU" smtClean="0"/>
              <a:t>19.10.2023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C69D0F-ADC9-4F63-BB23-EE09446E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54984D-F38B-476B-8E12-7661ED9F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D006-D4C0-4570-8B7C-6E8B267558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085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A9ED30-0BF5-4B7C-BD26-1268B8AEB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8329967-CBC3-4BB3-A458-889F7DEED6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69DF171-A720-4114-8E5B-06D8B73E0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A915B2-ECB1-4093-9694-C633CFD08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1BF7B-AFD4-4DBB-92FC-FF68F338EACB}" type="datetime1">
              <a:rPr lang="ru-RU" smtClean="0"/>
              <a:t>19.10.2023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596DF8-9F12-4B6E-919D-812577945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0A83DA-BCBE-434E-8012-CAE3785EF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D006-D4C0-4570-8B7C-6E8B267558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714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F22AF0-C67B-4B7F-896C-7DF42F88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0DF109-A2CC-46FB-9F41-24F5E0304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D5EEB9-4BA2-4B1F-AF12-C224BEAEF6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A96A2-B614-48AD-8DC7-0C368698E538}" type="datetime1">
              <a:rPr lang="ru-RU" smtClean="0"/>
              <a:t>19.10.2023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4F12A6-D38D-4710-AF6B-697F9E4FC0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FCCD35-1615-4499-8224-EB86DF8B91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AD006-D4C0-4570-8B7C-6E8B267558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49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821CBC-6F52-413E-A9A8-B7BBC859D2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YS Text"/>
              </a:rPr>
              <a:t>Активность пользователей онлайн-кинотеатра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246C7DD-D90F-41E7-B053-41A4652A64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A2E5953-9A7E-464A-9436-DF95643C6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D006-D4C0-4570-8B7C-6E8B267558C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95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11350-B0B9-4FCF-819E-4B20C4685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B007A3-CE6F-4A30-89E8-DE5302BA6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09" y="1385454"/>
            <a:ext cx="10993582" cy="5310909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sz="2000" dirty="0"/>
              <a:t>Мы исследовали активность пользователей онлайн-кинотеатра метриками: </a:t>
            </a:r>
          </a:p>
          <a:p>
            <a:pPr algn="just"/>
            <a:r>
              <a:rPr lang="ru-RU" sz="2000" dirty="0"/>
              <a:t>С разбивкой по каналам привлечения: количество новых пользователей, конверсия в покупку, активные пользователи,  среднее время просмотра фильмов в день</a:t>
            </a:r>
          </a:p>
          <a:p>
            <a:pPr algn="just"/>
            <a:r>
              <a:rPr lang="en-US" sz="2000" dirty="0"/>
              <a:t>DAU, </a:t>
            </a:r>
            <a:r>
              <a:rPr lang="ru-RU" sz="2000" dirty="0"/>
              <a:t>топ-фильмов по просмотрам и рейтингу</a:t>
            </a:r>
          </a:p>
          <a:p>
            <a:pPr marL="0" indent="0" algn="just">
              <a:buNone/>
            </a:pPr>
            <a:r>
              <a:rPr lang="ru-RU" sz="2000" b="1" dirty="0"/>
              <a:t>Можно сделать следующие выводы: </a:t>
            </a:r>
          </a:p>
          <a:p>
            <a:pPr marL="514350" indent="-514350" algn="just">
              <a:buAutoNum type="arabicPeriod"/>
            </a:pPr>
            <a:r>
              <a:rPr lang="ru-RU" sz="2000" dirty="0"/>
              <a:t>Наименее эффективный канал привлечения – </a:t>
            </a:r>
            <a:r>
              <a:rPr lang="en-US" sz="2000" dirty="0" err="1"/>
              <a:t>Mota</a:t>
            </a:r>
            <a:r>
              <a:rPr lang="ru-RU" sz="2000" dirty="0"/>
              <a:t>, т.к. по нему приходит в 7-8 раз меньше новых пользователей, чем по другим каналам, а также конверсия в покупку у пользователей с этого канала наименьший – около 1.7%. Отделу маркетинга стоит отказаться от его использования</a:t>
            </a:r>
          </a:p>
          <a:p>
            <a:pPr marL="514350" indent="-514350" algn="just">
              <a:buAutoNum type="arabicPeriod"/>
            </a:pPr>
            <a:r>
              <a:rPr lang="en-US" sz="2000" dirty="0"/>
              <a:t>DAU </a:t>
            </a:r>
            <a:r>
              <a:rPr lang="ru-RU" sz="2000" dirty="0"/>
              <a:t>продукта стабилен</a:t>
            </a:r>
          </a:p>
          <a:p>
            <a:pPr marL="514350" indent="-514350" algn="just">
              <a:buAutoNum type="arabicPeriod"/>
            </a:pPr>
            <a:r>
              <a:rPr lang="ru-RU" sz="2000" dirty="0"/>
              <a:t>Наиболее активные и долгоживущие пользователи </a:t>
            </a:r>
            <a:r>
              <a:rPr lang="ru-RU" sz="2000" dirty="0">
                <a:solidFill>
                  <a:srgbClr val="333333"/>
                </a:solidFill>
                <a:effectLst/>
                <a:latin typeface="Tableau Light"/>
              </a:rPr>
              <a:t>приходят органически, около 75% процентов активной аудитории пришли с этого канала. При этом каналов с каналов </a:t>
            </a:r>
            <a:r>
              <a:rPr lang="en-US" sz="2000" dirty="0" err="1">
                <a:solidFill>
                  <a:srgbClr val="333333"/>
                </a:solidFill>
                <a:effectLst/>
                <a:latin typeface="Tableau Light"/>
              </a:rPr>
              <a:t>AdShmop</a:t>
            </a:r>
            <a:r>
              <a:rPr lang="en-US" sz="2000" dirty="0">
                <a:solidFill>
                  <a:srgbClr val="333333"/>
                </a:solidFill>
                <a:effectLst/>
                <a:latin typeface="Tableau Light"/>
              </a:rPr>
              <a:t> </a:t>
            </a:r>
            <a:r>
              <a:rPr lang="ru-RU" sz="2000" dirty="0">
                <a:solidFill>
                  <a:srgbClr val="333333"/>
                </a:solidFill>
                <a:effectLst/>
                <a:latin typeface="Tableau Light"/>
              </a:rPr>
              <a:t>и </a:t>
            </a:r>
            <a:r>
              <a:rPr lang="en-US" sz="2000" dirty="0" err="1">
                <a:solidFill>
                  <a:srgbClr val="333333"/>
                </a:solidFill>
                <a:effectLst/>
                <a:latin typeface="Tableau Light"/>
              </a:rPr>
              <a:t>IronSink</a:t>
            </a:r>
            <a:r>
              <a:rPr lang="ru-RU" sz="2000" dirty="0">
                <a:solidFill>
                  <a:srgbClr val="333333"/>
                </a:solidFill>
                <a:latin typeface="Tableau Light"/>
              </a:rPr>
              <a:t> приходит примерно столько же новых пользователей, как и органически.</a:t>
            </a:r>
          </a:p>
          <a:p>
            <a:pPr marL="514350" indent="-514350" algn="just">
              <a:buAutoNum type="arabicPeriod"/>
            </a:pPr>
            <a:r>
              <a:rPr lang="ru-RU" sz="2000" dirty="0">
                <a:solidFill>
                  <a:srgbClr val="333333"/>
                </a:solidFill>
                <a:effectLst/>
                <a:latin typeface="Tableau Light"/>
              </a:rPr>
              <a:t>Пользователи, привлеченные каналом </a:t>
            </a:r>
            <a:r>
              <a:rPr lang="en-US" sz="2000" dirty="0" err="1">
                <a:solidFill>
                  <a:srgbClr val="333333"/>
                </a:solidFill>
                <a:effectLst/>
                <a:latin typeface="Tableau Light"/>
              </a:rPr>
              <a:t>IronSink</a:t>
            </a:r>
            <a:r>
              <a:rPr lang="ru-RU" sz="2000" dirty="0">
                <a:solidFill>
                  <a:srgbClr val="333333"/>
                </a:solidFill>
                <a:effectLst/>
                <a:latin typeface="Tableau Light"/>
              </a:rPr>
              <a:t> показывают наибольший показатель конверсии в покупку – около 7%.</a:t>
            </a:r>
          </a:p>
          <a:p>
            <a:pPr marL="514350" indent="-514350" algn="just">
              <a:buAutoNum type="arabicPeriod"/>
            </a:pPr>
            <a:r>
              <a:rPr lang="ru-RU" sz="2000" dirty="0"/>
              <a:t>Канал привлечения не влияет на среднее время просмотра фильмов в день, которое составляет </a:t>
            </a:r>
            <a:r>
              <a:rPr lang="en-US" sz="2000" dirty="0"/>
              <a:t>~</a:t>
            </a:r>
            <a:r>
              <a:rPr lang="ru-RU" sz="2000" dirty="0"/>
              <a:t> 2.5 часа </a:t>
            </a:r>
          </a:p>
          <a:p>
            <a:pPr marL="514350" indent="-514350" algn="just">
              <a:buAutoNum type="arabicPeriod"/>
            </a:pPr>
            <a:r>
              <a:rPr lang="ru-RU" sz="2000" dirty="0"/>
              <a:t>Топ фильмов по просмотров совсем не совпадает с топ фильмов по рейтингу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F3CF95F-1A34-432B-8DCB-60CCB6A1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D006-D4C0-4570-8B7C-6E8B267558C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7537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90BAC1-BB3C-400F-A319-BC2A71C11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7BCEAB-1130-4018-8CD8-3F815F371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Наша задача - </a:t>
            </a:r>
            <a:r>
              <a:rPr lang="ru-RU" sz="2800" dirty="0"/>
              <a:t>исследовать активность пользователей онлайн-кинотеатра.</a:t>
            </a:r>
          </a:p>
          <a:p>
            <a:pPr marL="0" indent="0" algn="just">
              <a:buNone/>
            </a:pPr>
            <a:r>
              <a:rPr lang="ru-RU" dirty="0"/>
              <a:t>Для это рассмотрим следующие метрики:</a:t>
            </a:r>
          </a:p>
          <a:p>
            <a:pPr algn="just"/>
            <a:r>
              <a:rPr lang="en-US" sz="2800" dirty="0"/>
              <a:t>DAU</a:t>
            </a:r>
            <a:endParaRPr lang="ru-RU" dirty="0"/>
          </a:p>
          <a:p>
            <a:pPr algn="just"/>
            <a:r>
              <a:rPr lang="ru-RU" sz="2800" dirty="0"/>
              <a:t>С разбивкой по каналам привлечения: количество новых пользователей, конверсия в покупку, активные пользователи,  среднее время просмотра фильмов в день</a:t>
            </a:r>
          </a:p>
          <a:p>
            <a:pPr algn="just"/>
            <a:r>
              <a:rPr lang="ru-RU" dirty="0"/>
              <a:t>Т</a:t>
            </a:r>
            <a:r>
              <a:rPr lang="ru-RU" sz="2800" dirty="0"/>
              <a:t>оп-фильмов по просмотрам и рейтингу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1DCB9CD-2853-4072-83A0-104E1254E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D006-D4C0-4570-8B7C-6E8B267558C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265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8B773D-21D2-48AE-BEE6-99CF110E1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rmAutofit/>
          </a:bodyPr>
          <a:lstStyle/>
          <a:p>
            <a:r>
              <a:rPr lang="en-US" sz="3600" dirty="0"/>
              <a:t>DAU</a:t>
            </a:r>
            <a:endParaRPr lang="ru-RU" sz="36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E3982D2-A6BA-455D-A5A8-21CB5D825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17"/>
          <a:stretch/>
        </p:blipFill>
        <p:spPr>
          <a:xfrm>
            <a:off x="1722305" y="1163781"/>
            <a:ext cx="8747390" cy="40817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8B263F-5573-4C9A-9109-1CA9787EE4C4}"/>
              </a:ext>
            </a:extLst>
          </p:cNvPr>
          <p:cNvSpPr txBox="1"/>
          <p:nvPr/>
        </p:nvSpPr>
        <p:spPr>
          <a:xfrm>
            <a:off x="838199" y="5820166"/>
            <a:ext cx="11066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0" i="0" dirty="0">
                <a:effectLst/>
                <a:latin typeface="YS Text"/>
              </a:rPr>
              <a:t>На графике изображено изменение DAU продукта. По оси X отложены даты наблюдений, а по оси Y — число активных пользователей. DAU показывает слабый убывающий тренд. Аномалий или выбросов нет.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357D55F-C94B-48BD-9169-2F192C76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D006-D4C0-4570-8B7C-6E8B267558C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0042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E2E382-2665-4379-88F7-5E03BD10B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ru-RU" sz="3600" dirty="0"/>
              <a:t>Новые пользователи по источникам привлечения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822F0F0-F85F-406A-9CA0-9F0F6619D5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29"/>
          <a:stretch/>
        </p:blipFill>
        <p:spPr>
          <a:xfrm>
            <a:off x="1766881" y="1514764"/>
            <a:ext cx="8658237" cy="406163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285111-2BE7-4817-81E6-A7066DF72487}"/>
              </a:ext>
            </a:extLst>
          </p:cNvPr>
          <p:cNvSpPr txBox="1"/>
          <p:nvPr/>
        </p:nvSpPr>
        <p:spPr>
          <a:xfrm>
            <a:off x="838200" y="5772875"/>
            <a:ext cx="11049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800" dirty="0">
                <a:solidFill>
                  <a:srgbClr val="333333"/>
                </a:solidFill>
                <a:effectLst/>
                <a:latin typeface="Tableau Light"/>
              </a:rPr>
              <a:t>На изображении – график, показывающий количество новых пользователей в день в разбивке по источникам привлечения. </a:t>
            </a:r>
            <a:r>
              <a:rPr lang="ru-RU" dirty="0">
                <a:solidFill>
                  <a:srgbClr val="333333"/>
                </a:solidFill>
                <a:latin typeface="Tableau Light"/>
              </a:rPr>
              <a:t>Источник </a:t>
            </a:r>
            <a:r>
              <a:rPr lang="en-US" dirty="0" err="1">
                <a:solidFill>
                  <a:srgbClr val="333333"/>
                </a:solidFill>
                <a:latin typeface="Tableau Light"/>
              </a:rPr>
              <a:t>Mota</a:t>
            </a:r>
            <a:r>
              <a:rPr lang="en-US" dirty="0">
                <a:solidFill>
                  <a:srgbClr val="333333"/>
                </a:solidFill>
                <a:latin typeface="Tableau Light"/>
              </a:rPr>
              <a:t> </a:t>
            </a:r>
            <a:r>
              <a:rPr lang="ru-RU" dirty="0">
                <a:solidFill>
                  <a:srgbClr val="333333"/>
                </a:solidFill>
                <a:latin typeface="Tableau Light"/>
              </a:rPr>
              <a:t>привлекает крайне малое количество новых пользователей, остальные источники имеют близкие значения этого показателя.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38A4CF2-2883-4987-AD5F-8DBF8949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D006-D4C0-4570-8B7C-6E8B267558C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550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E2E382-2665-4379-88F7-5E03BD10B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ru-RU" sz="3600" dirty="0"/>
              <a:t>Конверсия в покупку по источникам привлечения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285111-2BE7-4817-81E6-A7066DF72487}"/>
              </a:ext>
            </a:extLst>
          </p:cNvPr>
          <p:cNvSpPr txBox="1"/>
          <p:nvPr/>
        </p:nvSpPr>
        <p:spPr>
          <a:xfrm>
            <a:off x="838200" y="5569545"/>
            <a:ext cx="11049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800" dirty="0">
                <a:solidFill>
                  <a:srgbClr val="333333"/>
                </a:solidFill>
                <a:effectLst/>
                <a:latin typeface="Tableau Light"/>
              </a:rPr>
              <a:t>На этом слайде изображен график, </a:t>
            </a:r>
            <a:r>
              <a:rPr lang="ru-RU" b="0" i="0" dirty="0">
                <a:effectLst/>
                <a:latin typeface="YS Text"/>
              </a:rPr>
              <a:t>показывающий долю конверсии новых пользователей в покупку с разбивкой по источникам привлечения пользователей</a:t>
            </a:r>
            <a:r>
              <a:rPr lang="ru-RU" sz="1800" dirty="0">
                <a:solidFill>
                  <a:srgbClr val="333333"/>
                </a:solidFill>
                <a:effectLst/>
                <a:latin typeface="Tableau Light"/>
              </a:rPr>
              <a:t>. </a:t>
            </a:r>
            <a:r>
              <a:rPr lang="ru-RU" dirty="0">
                <a:solidFill>
                  <a:srgbClr val="333333"/>
                </a:solidFill>
                <a:latin typeface="Tableau Light"/>
              </a:rPr>
              <a:t>Наибольшая конверсия в покупку у пользователей, привлеченных источником </a:t>
            </a:r>
            <a:r>
              <a:rPr lang="en-US" dirty="0" err="1">
                <a:solidFill>
                  <a:srgbClr val="333333"/>
                </a:solidFill>
                <a:latin typeface="Tableau Light"/>
              </a:rPr>
              <a:t>IronSink</a:t>
            </a:r>
            <a:r>
              <a:rPr lang="ru-RU" dirty="0">
                <a:solidFill>
                  <a:srgbClr val="333333"/>
                </a:solidFill>
                <a:latin typeface="Tableau Light"/>
              </a:rPr>
              <a:t> </a:t>
            </a:r>
            <a:r>
              <a:rPr lang="en-US" dirty="0">
                <a:solidFill>
                  <a:srgbClr val="333333"/>
                </a:solidFill>
                <a:latin typeface="Tableau Light"/>
              </a:rPr>
              <a:t>~</a:t>
            </a:r>
            <a:r>
              <a:rPr lang="ru-RU" dirty="0">
                <a:solidFill>
                  <a:srgbClr val="333333"/>
                </a:solidFill>
                <a:latin typeface="Tableau Light"/>
              </a:rPr>
              <a:t> </a:t>
            </a:r>
            <a:r>
              <a:rPr lang="en-US" dirty="0">
                <a:solidFill>
                  <a:srgbClr val="333333"/>
                </a:solidFill>
                <a:latin typeface="Tableau Light"/>
              </a:rPr>
              <a:t>6.9</a:t>
            </a:r>
            <a:r>
              <a:rPr lang="ru-RU" dirty="0">
                <a:solidFill>
                  <a:srgbClr val="333333"/>
                </a:solidFill>
                <a:latin typeface="Tableau Light"/>
              </a:rPr>
              <a:t>%. Наименьшая</a:t>
            </a:r>
            <a:r>
              <a:rPr lang="en-US" dirty="0">
                <a:solidFill>
                  <a:srgbClr val="333333"/>
                </a:solidFill>
                <a:latin typeface="Tableau Light"/>
              </a:rPr>
              <a:t> – </a:t>
            </a:r>
            <a:r>
              <a:rPr lang="ru-RU" dirty="0">
                <a:solidFill>
                  <a:srgbClr val="333333"/>
                </a:solidFill>
                <a:latin typeface="Tableau Light"/>
              </a:rPr>
              <a:t>у канала </a:t>
            </a:r>
            <a:r>
              <a:rPr lang="en-US" dirty="0" err="1">
                <a:solidFill>
                  <a:srgbClr val="333333"/>
                </a:solidFill>
                <a:latin typeface="Tableau Light"/>
              </a:rPr>
              <a:t>Mota</a:t>
            </a:r>
            <a:r>
              <a:rPr lang="en-US" dirty="0">
                <a:solidFill>
                  <a:srgbClr val="333333"/>
                </a:solidFill>
                <a:latin typeface="Tableau Light"/>
              </a:rPr>
              <a:t> ~ 1.7%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2BBA68C2-D94D-4D93-818F-03DC64EC5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04" r="10200"/>
          <a:stretch/>
        </p:blipFill>
        <p:spPr>
          <a:xfrm>
            <a:off x="2027964" y="1210662"/>
            <a:ext cx="8136072" cy="4233345"/>
          </a:xfr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2ED84FC-64AA-4824-89F2-337E24029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D006-D4C0-4570-8B7C-6E8B267558C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905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E2E382-2665-4379-88F7-5E03BD10B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ru-RU" sz="3600" dirty="0"/>
              <a:t>Активные пользователи по источникам привлечения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285111-2BE7-4817-81E6-A7066DF72487}"/>
              </a:ext>
            </a:extLst>
          </p:cNvPr>
          <p:cNvSpPr txBox="1"/>
          <p:nvPr/>
        </p:nvSpPr>
        <p:spPr>
          <a:xfrm>
            <a:off x="745836" y="4860150"/>
            <a:ext cx="11049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800" dirty="0">
                <a:solidFill>
                  <a:srgbClr val="333333"/>
                </a:solidFill>
                <a:effectLst/>
                <a:latin typeface="Tableau Light"/>
              </a:rPr>
              <a:t>Следующий график: доля активных пользователей с разбивкой по источникам привлечения. Абсолютным лидером является органическое привлечение пользователей, примерно ¾ всей активной аудитории, аутсайдер</a:t>
            </a:r>
            <a:r>
              <a:rPr lang="en-US" sz="1800" dirty="0">
                <a:solidFill>
                  <a:srgbClr val="333333"/>
                </a:solidFill>
                <a:effectLst/>
                <a:latin typeface="Tableau Light"/>
              </a:rPr>
              <a:t> - </a:t>
            </a:r>
            <a:r>
              <a:rPr lang="ru-RU" sz="1800" dirty="0">
                <a:solidFill>
                  <a:srgbClr val="333333"/>
                </a:solidFill>
                <a:effectLst/>
                <a:latin typeface="Tableau Light"/>
              </a:rPr>
              <a:t>канал</a:t>
            </a:r>
            <a:r>
              <a:rPr lang="ru-RU" dirty="0">
                <a:solidFill>
                  <a:srgbClr val="333333"/>
                </a:solidFill>
                <a:latin typeface="Tableau Light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Tableau Light"/>
              </a:rPr>
              <a:t>Mota</a:t>
            </a:r>
            <a:r>
              <a:rPr lang="ru-RU" dirty="0">
                <a:solidFill>
                  <a:srgbClr val="333333"/>
                </a:solidFill>
                <a:latin typeface="Tableau Light"/>
              </a:rPr>
              <a:t>. Сравнивая данные с графиком 2</a:t>
            </a:r>
            <a:r>
              <a:rPr lang="en-US" dirty="0">
                <a:solidFill>
                  <a:srgbClr val="333333"/>
                </a:solidFill>
                <a:latin typeface="Tableau Light"/>
              </a:rPr>
              <a:t>,</a:t>
            </a:r>
            <a:r>
              <a:rPr lang="ru-RU" dirty="0">
                <a:solidFill>
                  <a:srgbClr val="333333"/>
                </a:solidFill>
                <a:latin typeface="Tableau Light"/>
              </a:rPr>
              <a:t> </a:t>
            </a:r>
            <a:r>
              <a:rPr lang="ru-RU" sz="1800" dirty="0">
                <a:solidFill>
                  <a:srgbClr val="333333"/>
                </a:solidFill>
                <a:effectLst/>
                <a:latin typeface="Tableau Light"/>
              </a:rPr>
              <a:t>показывающим количество новых пользователей за период, можно сказать, что по органике, </a:t>
            </a:r>
            <a:r>
              <a:rPr lang="en-US" sz="1800" dirty="0" err="1">
                <a:solidFill>
                  <a:srgbClr val="333333"/>
                </a:solidFill>
                <a:effectLst/>
                <a:latin typeface="Tableau Light"/>
              </a:rPr>
              <a:t>AdShmop</a:t>
            </a:r>
            <a:r>
              <a:rPr lang="en-US" sz="1800" dirty="0">
                <a:solidFill>
                  <a:srgbClr val="333333"/>
                </a:solidFill>
                <a:effectLst/>
                <a:latin typeface="Tableau Light"/>
              </a:rPr>
              <a:t> </a:t>
            </a:r>
            <a:r>
              <a:rPr lang="ru-RU" sz="1800" dirty="0">
                <a:solidFill>
                  <a:srgbClr val="333333"/>
                </a:solidFill>
                <a:effectLst/>
                <a:latin typeface="Tableau Light"/>
              </a:rPr>
              <a:t>и </a:t>
            </a:r>
            <a:r>
              <a:rPr lang="en-US" sz="1800" dirty="0" err="1">
                <a:solidFill>
                  <a:srgbClr val="333333"/>
                </a:solidFill>
                <a:effectLst/>
                <a:latin typeface="Tableau Light"/>
              </a:rPr>
              <a:t>IronSink</a:t>
            </a:r>
            <a:r>
              <a:rPr lang="en-US" sz="1800" dirty="0">
                <a:solidFill>
                  <a:srgbClr val="333333"/>
                </a:solidFill>
                <a:effectLst/>
                <a:latin typeface="Tableau Light"/>
              </a:rPr>
              <a:t> </a:t>
            </a:r>
            <a:r>
              <a:rPr lang="ru-RU" sz="1800" dirty="0">
                <a:solidFill>
                  <a:srgbClr val="333333"/>
                </a:solidFill>
                <a:effectLst/>
                <a:latin typeface="Tableau Light"/>
              </a:rPr>
              <a:t>приходит примерно одинаковое количество пользователей, но самыми «качественными» становятся пользователи именно с органического привлечения.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896BB67A-3F8E-45AB-9023-B9EA0BC40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2" r="11569"/>
          <a:stretch/>
        </p:blipFill>
        <p:spPr>
          <a:xfrm>
            <a:off x="2410441" y="1177489"/>
            <a:ext cx="6779742" cy="3590297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B08CC96-F241-4948-82C0-CA9C5FF3E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D006-D4C0-4570-8B7C-6E8B267558C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709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E2E382-2665-4379-88F7-5E03BD10B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ru-RU" sz="3600" dirty="0"/>
              <a:t>Среднее время просмотра фильмов с разбивкой по источнику привлечения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285111-2BE7-4817-81E6-A7066DF72487}"/>
              </a:ext>
            </a:extLst>
          </p:cNvPr>
          <p:cNvSpPr txBox="1"/>
          <p:nvPr/>
        </p:nvSpPr>
        <p:spPr>
          <a:xfrm>
            <a:off x="838200" y="5772875"/>
            <a:ext cx="11049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800" dirty="0">
                <a:solidFill>
                  <a:srgbClr val="333333"/>
                </a:solidFill>
                <a:effectLst/>
                <a:latin typeface="Tableau Light"/>
              </a:rPr>
              <a:t>На этом графике отображено </a:t>
            </a:r>
            <a:r>
              <a:rPr lang="ru-RU" dirty="0">
                <a:solidFill>
                  <a:srgbClr val="333333"/>
                </a:solidFill>
                <a:effectLst/>
                <a:latin typeface="Tableau Light"/>
              </a:rPr>
              <a:t>с</a:t>
            </a:r>
            <a:r>
              <a:rPr lang="ru-RU" sz="1800" dirty="0"/>
              <a:t>реднее время просмотра фильмов в день с разбивкой по источнику привлечения. В среднем пользователи смотрят фильмы 2.5 часа в день вне зависимости от источника привлечения.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2944522C-7FBA-4567-814F-B83549C09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04"/>
          <a:stretch/>
        </p:blipFill>
        <p:spPr>
          <a:xfrm>
            <a:off x="1832845" y="1312445"/>
            <a:ext cx="9059709" cy="4233110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182EC8D-DDF5-40F6-9ABC-044A0E5DB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D006-D4C0-4570-8B7C-6E8B267558C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8275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E2E382-2665-4379-88F7-5E03BD10B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ru-RU" sz="3600" dirty="0"/>
              <a:t>Топ фильмов по просмотрам и рейтингу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285111-2BE7-4817-81E6-A7066DF72487}"/>
              </a:ext>
            </a:extLst>
          </p:cNvPr>
          <p:cNvSpPr txBox="1"/>
          <p:nvPr/>
        </p:nvSpPr>
        <p:spPr>
          <a:xfrm>
            <a:off x="695325" y="4776157"/>
            <a:ext cx="11049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800" dirty="0">
                <a:solidFill>
                  <a:srgbClr val="333333"/>
                </a:solidFill>
                <a:effectLst/>
                <a:latin typeface="Tableau Light"/>
              </a:rPr>
              <a:t>В левой таблице – топ фильмов по просмотрам, в правой – топ фильмов по рейтингу. Таблицы полностью различны. </a:t>
            </a:r>
          </a:p>
          <a:p>
            <a:pPr algn="just"/>
            <a:r>
              <a:rPr lang="ru-RU" sz="1800" dirty="0">
                <a:solidFill>
                  <a:srgbClr val="333333"/>
                </a:solidFill>
                <a:effectLst/>
                <a:latin typeface="Tableau Light"/>
              </a:rPr>
              <a:t>Топ-3 по просмотрам: Видимость; Проклятый путь; Я, Эрл и умирающая девушка. </a:t>
            </a:r>
          </a:p>
          <a:p>
            <a:pPr algn="just"/>
            <a:r>
              <a:rPr lang="ru-RU" sz="1800" dirty="0">
                <a:solidFill>
                  <a:srgbClr val="333333"/>
                </a:solidFill>
                <a:effectLst/>
                <a:latin typeface="Tableau Light"/>
              </a:rPr>
              <a:t>Топ-3 по рейтингу: Побег из </a:t>
            </a:r>
            <a:r>
              <a:rPr lang="ru-RU" sz="1800" dirty="0" err="1">
                <a:solidFill>
                  <a:srgbClr val="333333"/>
                </a:solidFill>
                <a:effectLst/>
                <a:latin typeface="Tableau Light"/>
              </a:rPr>
              <a:t>Шоушенка</a:t>
            </a:r>
            <a:r>
              <a:rPr lang="ru-RU" dirty="0">
                <a:solidFill>
                  <a:srgbClr val="333333"/>
                </a:solidFill>
                <a:latin typeface="Tableau Light"/>
              </a:rPr>
              <a:t>;</a:t>
            </a:r>
            <a:r>
              <a:rPr lang="ru-RU" sz="1800" dirty="0">
                <a:solidFill>
                  <a:srgbClr val="333333"/>
                </a:solidFill>
                <a:effectLst/>
                <a:latin typeface="Tableau Light"/>
              </a:rPr>
              <a:t> Крестный отец; Крестный отец: часть 2.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B50CD2C7-B055-4EF1-8F09-03357CE4CD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7675" y="1500260"/>
            <a:ext cx="5429250" cy="2305050"/>
          </a:xfr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76433C9-E135-426B-AD74-CE49D9BC2B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700" y="1576460"/>
            <a:ext cx="5381625" cy="2228850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C70B101-482C-477D-8181-1B1A9D918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D006-D4C0-4570-8B7C-6E8B267558C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46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71DF55-9053-4AA8-A855-E4886BD5E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rmAutofit/>
          </a:bodyPr>
          <a:lstStyle/>
          <a:p>
            <a:r>
              <a:rPr lang="ru-RU" sz="3600" dirty="0"/>
              <a:t>Полный </a:t>
            </a:r>
            <a:r>
              <a:rPr lang="ru-RU" sz="3600" dirty="0" err="1"/>
              <a:t>дашборд</a:t>
            </a:r>
            <a:endParaRPr lang="ru-R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340AED-D076-4F46-8208-FD56E440EBA8}"/>
              </a:ext>
            </a:extLst>
          </p:cNvPr>
          <p:cNvSpPr txBox="1"/>
          <p:nvPr/>
        </p:nvSpPr>
        <p:spPr>
          <a:xfrm>
            <a:off x="641927" y="6093836"/>
            <a:ext cx="109081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Tableau Light"/>
              </a:rPr>
              <a:t>Подробнее можно ознакомиться по ссылке: </a:t>
            </a:r>
            <a:r>
              <a:rPr lang="en-US" sz="1600" dirty="0">
                <a:latin typeface="Tableau Light"/>
              </a:rPr>
              <a:t>https://public.tableau.com/app/profile/anastasiya.domnina/viz/Dashboardnew_16977068916570/Dashboard1?publish=yes</a:t>
            </a:r>
            <a:endParaRPr lang="ru-RU" sz="1600" dirty="0">
              <a:latin typeface="Tableau Light"/>
            </a:endParaRP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A1061AF0-EF31-46FF-83F2-B34021EB6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8574" y="1020393"/>
            <a:ext cx="8934851" cy="4817214"/>
          </a:xfrm>
          <a:prstGeom prst="rect">
            <a:avLst/>
          </a:prstGeom>
        </p:spPr>
      </p:pic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111DB935-FBEA-406C-ADAC-1BDA8E192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D006-D4C0-4570-8B7C-6E8B267558C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0113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725</Words>
  <Application>Microsoft Office PowerPoint</Application>
  <PresentationFormat>Широкоэкранный</PresentationFormat>
  <Paragraphs>56</Paragraphs>
  <Slides>10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Tableau Light</vt:lpstr>
      <vt:lpstr>YS Text</vt:lpstr>
      <vt:lpstr>Тема Office</vt:lpstr>
      <vt:lpstr>Активность пользователей онлайн-кинотеатра</vt:lpstr>
      <vt:lpstr>Задача</vt:lpstr>
      <vt:lpstr>DAU</vt:lpstr>
      <vt:lpstr>Новые пользователи по источникам привлечения</vt:lpstr>
      <vt:lpstr>Конверсия в покупку по источникам привлечения</vt:lpstr>
      <vt:lpstr>Активные пользователи по источникам привлечения</vt:lpstr>
      <vt:lpstr>Среднее время просмотра фильмов с разбивкой по источнику привлечения</vt:lpstr>
      <vt:lpstr>Топ фильмов по просмотрам и рейтингу</vt:lpstr>
      <vt:lpstr>Полный дашборд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Активность пользователей онлайн-кинотеатра</dc:title>
  <dc:creator>Анастасия Домнина</dc:creator>
  <cp:lastModifiedBy>Анастасия Домнина</cp:lastModifiedBy>
  <cp:revision>6</cp:revision>
  <dcterms:created xsi:type="dcterms:W3CDTF">2023-10-18T15:21:35Z</dcterms:created>
  <dcterms:modified xsi:type="dcterms:W3CDTF">2023-10-19T10:26:24Z</dcterms:modified>
</cp:coreProperties>
</file>