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0" r:id="rId4"/>
    <p:sldId id="271" r:id="rId5"/>
    <p:sldId id="274" r:id="rId6"/>
    <p:sldId id="272" r:id="rId7"/>
    <p:sldId id="258" r:id="rId8"/>
    <p:sldId id="263" r:id="rId9"/>
    <p:sldId id="264" r:id="rId10"/>
    <p:sldId id="259" r:id="rId11"/>
    <p:sldId id="265" r:id="rId12"/>
    <p:sldId id="266" r:id="rId13"/>
    <p:sldId id="275" r:id="rId14"/>
    <p:sldId id="260" r:id="rId15"/>
    <p:sldId id="262" r:id="rId16"/>
    <p:sldId id="276" r:id="rId1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146" y="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sman.g&#252;l\Desktop\Ar&#305;%20s&#252;t&#252;%20&#231;al&#305;&#351;mas&#305;\Kalibrasyon%20i&#231;in%20st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1"/>
            <c:dispEq val="1"/>
            <c:trendlineLbl>
              <c:layout>
                <c:manualLayout>
                  <c:x val="0.25080924614419364"/>
                  <c:y val="0.43777379496239927"/>
                </c:manualLayout>
              </c:layout>
              <c:numFmt formatCode="General" sourceLinked="0"/>
              <c:txPr>
                <a:bodyPr/>
                <a:lstStyle/>
                <a:p>
                  <a:pPr>
                    <a:defRPr sz="1600">
                      <a:solidFill>
                        <a:srgbClr val="FF0000"/>
                      </a:solidFill>
                    </a:defRPr>
                  </a:pPr>
                  <a:endParaRPr lang="tr-TR"/>
                </a:p>
              </c:txPr>
            </c:trendlineLbl>
          </c:trendline>
          <c:xVal>
            <c:numRef>
              <c:f>Sayfa1!$A$2:$A$8</c:f>
              <c:numCache>
                <c:formatCode>General</c:formatCode>
                <c:ptCount val="7"/>
                <c:pt idx="0">
                  <c:v>10</c:v>
                </c:pt>
                <c:pt idx="1">
                  <c:v>25</c:v>
                </c:pt>
                <c:pt idx="2">
                  <c:v>50</c:v>
                </c:pt>
                <c:pt idx="3">
                  <c:v>100</c:v>
                </c:pt>
                <c:pt idx="4">
                  <c:v>250</c:v>
                </c:pt>
                <c:pt idx="5">
                  <c:v>500</c:v>
                </c:pt>
                <c:pt idx="6">
                  <c:v>1000</c:v>
                </c:pt>
              </c:numCache>
            </c:numRef>
          </c:xVal>
          <c:yVal>
            <c:numRef>
              <c:f>Sayfa1!$B$2:$B$8</c:f>
              <c:numCache>
                <c:formatCode>General</c:formatCode>
                <c:ptCount val="7"/>
                <c:pt idx="0">
                  <c:v>2.5</c:v>
                </c:pt>
                <c:pt idx="1">
                  <c:v>5.9</c:v>
                </c:pt>
                <c:pt idx="2">
                  <c:v>14.4</c:v>
                </c:pt>
                <c:pt idx="3">
                  <c:v>28.9</c:v>
                </c:pt>
                <c:pt idx="4">
                  <c:v>72</c:v>
                </c:pt>
                <c:pt idx="5">
                  <c:v>143.80000000000001</c:v>
                </c:pt>
                <c:pt idx="6">
                  <c:v>293.10000000000002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739264"/>
        <c:axId val="58941824"/>
      </c:scatterChart>
      <c:valAx>
        <c:axId val="29739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solidFill>
                  <a:srgbClr val="FF0000"/>
                </a:solidFill>
              </a:defRPr>
            </a:pPr>
            <a:endParaRPr lang="tr-TR"/>
          </a:p>
        </c:txPr>
        <c:crossAx val="58941824"/>
        <c:crosses val="autoZero"/>
        <c:crossBetween val="midCat"/>
      </c:valAx>
      <c:valAx>
        <c:axId val="589418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solidFill>
                  <a:srgbClr val="FF0000"/>
                </a:solidFill>
              </a:defRPr>
            </a:pPr>
            <a:endParaRPr lang="tr-TR"/>
          </a:p>
        </c:txPr>
        <c:crossAx val="2973926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11EA-3509-4410-A84B-4FA6F426E7C6}" type="datetimeFigureOut">
              <a:rPr lang="tr-TR" smtClean="0"/>
              <a:pPr/>
              <a:t>17.10.2018</a:t>
            </a:fld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851A-BDF3-474C-A2F3-CFC6F6C760C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11EA-3509-4410-A84B-4FA6F426E7C6}" type="datetimeFigureOut">
              <a:rPr lang="tr-TR" smtClean="0"/>
              <a:pPr/>
              <a:t>17.10.2018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851A-BDF3-474C-A2F3-CFC6F6C760C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11EA-3509-4410-A84B-4FA6F426E7C6}" type="datetimeFigureOut">
              <a:rPr lang="tr-TR" smtClean="0"/>
              <a:pPr/>
              <a:t>17.10.2018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851A-BDF3-474C-A2F3-CFC6F6C760C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11EA-3509-4410-A84B-4FA6F426E7C6}" type="datetimeFigureOut">
              <a:rPr lang="tr-TR" smtClean="0"/>
              <a:pPr/>
              <a:t>17.10.2018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851A-BDF3-474C-A2F3-CFC6F6C760C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11EA-3509-4410-A84B-4FA6F426E7C6}" type="datetimeFigureOut">
              <a:rPr lang="tr-TR" smtClean="0"/>
              <a:pPr/>
              <a:t>17.10.2018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851A-BDF3-474C-A2F3-CFC6F6C760C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11EA-3509-4410-A84B-4FA6F426E7C6}" type="datetimeFigureOut">
              <a:rPr lang="tr-TR" smtClean="0"/>
              <a:pPr/>
              <a:t>17.10.2018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851A-BDF3-474C-A2F3-CFC6F6C760C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11EA-3509-4410-A84B-4FA6F426E7C6}" type="datetimeFigureOut">
              <a:rPr lang="tr-TR" smtClean="0"/>
              <a:pPr/>
              <a:t>17.10.2018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851A-BDF3-474C-A2F3-CFC6F6C760C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11EA-3509-4410-A84B-4FA6F426E7C6}" type="datetimeFigureOut">
              <a:rPr lang="tr-TR" smtClean="0"/>
              <a:pPr/>
              <a:t>17.10.2018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851A-BDF3-474C-A2F3-CFC6F6C760C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11EA-3509-4410-A84B-4FA6F426E7C6}" type="datetimeFigureOut">
              <a:rPr lang="tr-TR" smtClean="0"/>
              <a:pPr/>
              <a:t>17.10.2018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851A-BDF3-474C-A2F3-CFC6F6C760C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11EA-3509-4410-A84B-4FA6F426E7C6}" type="datetimeFigureOut">
              <a:rPr lang="tr-TR" smtClean="0"/>
              <a:pPr/>
              <a:t>17.10.2018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851A-BDF3-474C-A2F3-CFC6F6C760C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11EA-3509-4410-A84B-4FA6F426E7C6}" type="datetimeFigureOut">
              <a:rPr lang="tr-TR" smtClean="0"/>
              <a:pPr/>
              <a:t>17.10.2018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EE6851A-BDF3-474C-A2F3-CFC6F6C760C5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9611EA-3509-4410-A84B-4FA6F426E7C6}" type="datetimeFigureOut">
              <a:rPr lang="tr-TR" smtClean="0"/>
              <a:pPr/>
              <a:t>17.10.2018</a:t>
            </a:fld>
            <a:endParaRPr lang="tr-T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EE6851A-BDF3-474C-A2F3-CFC6F6C760C5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2592288"/>
          </a:xfrm>
        </p:spPr>
        <p:txBody>
          <a:bodyPr>
            <a:noAutofit/>
          </a:bodyPr>
          <a:lstStyle/>
          <a:p>
            <a:r>
              <a:rPr lang="en-US" sz="3600" b="1" dirty="0"/>
              <a:t>Changes of Physicochemical and Bioactive Properties of Royal Jelly During Storage and Determination of 10-hydroxy-2-decenoic Acid as Quality Parameter </a:t>
            </a:r>
            <a:endParaRPr lang="tr-TR" sz="36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500298" y="4572008"/>
            <a:ext cx="6400800" cy="1057672"/>
          </a:xfrm>
        </p:spPr>
        <p:txBody>
          <a:bodyPr>
            <a:normAutofit fontScale="92500" lnSpcReduction="20000"/>
          </a:bodyPr>
          <a:lstStyle/>
          <a:p>
            <a:r>
              <a:rPr lang="tr-TR" sz="3600" dirty="0" err="1" smtClean="0"/>
              <a:t>Assoc</a:t>
            </a:r>
            <a:r>
              <a:rPr lang="tr-TR" sz="3600" dirty="0" smtClean="0"/>
              <a:t>. Prof. Dr. Osman Gül</a:t>
            </a:r>
            <a:endParaRPr lang="tr-TR" sz="3600" dirty="0" smtClean="0"/>
          </a:p>
          <a:p>
            <a:r>
              <a:rPr lang="tr-TR" sz="3600" u="sng" dirty="0" smtClean="0"/>
              <a:t>Dr</a:t>
            </a:r>
            <a:r>
              <a:rPr lang="tr-TR" sz="3600" u="sng" dirty="0" smtClean="0"/>
              <a:t>. Murat Emir</a:t>
            </a:r>
            <a:endParaRPr lang="tr-TR" sz="3600" u="sng" dirty="0"/>
          </a:p>
          <a:p>
            <a:endParaRPr lang="tr-TR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1" y="3701634"/>
            <a:ext cx="3493623" cy="232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6827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251520" y="5661248"/>
            <a:ext cx="7408333" cy="1080120"/>
          </a:xfrm>
        </p:spPr>
        <p:txBody>
          <a:bodyPr/>
          <a:lstStyle/>
          <a:p>
            <a:pPr marL="0" indent="0">
              <a:buNone/>
            </a:pPr>
            <a:r>
              <a:rPr lang="tr-TR" dirty="0" err="1" smtClean="0"/>
              <a:t>Table</a:t>
            </a:r>
            <a:r>
              <a:rPr lang="tr-TR" dirty="0" smtClean="0"/>
              <a:t> 1. HPLC </a:t>
            </a:r>
            <a:r>
              <a:rPr lang="tr-TR" dirty="0" err="1"/>
              <a:t>calibration</a:t>
            </a:r>
            <a:r>
              <a:rPr lang="tr-TR" dirty="0"/>
              <a:t> </a:t>
            </a:r>
            <a:r>
              <a:rPr lang="tr-TR" dirty="0" err="1" smtClean="0"/>
              <a:t>curve</a:t>
            </a:r>
            <a:r>
              <a:rPr lang="tr-TR" dirty="0" smtClean="0"/>
              <a:t> </a:t>
            </a:r>
            <a:r>
              <a:rPr lang="tr-TR" dirty="0" err="1"/>
              <a:t>parameters</a:t>
            </a:r>
            <a:endParaRPr lang="tr-TR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837190"/>
              </p:ext>
            </p:extLst>
          </p:nvPr>
        </p:nvGraphicFramePr>
        <p:xfrm>
          <a:off x="179513" y="4365104"/>
          <a:ext cx="885698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7"/>
                <a:gridCol w="2625932"/>
                <a:gridCol w="1980325"/>
                <a:gridCol w="924878"/>
                <a:gridCol w="1813681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Analytical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technique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10-HDA  </a:t>
                      </a:r>
                      <a:r>
                        <a:rPr lang="tr-TR" dirty="0" err="1" smtClean="0"/>
                        <a:t>concentration</a:t>
                      </a:r>
                      <a:r>
                        <a:rPr lang="tr-TR" baseline="0" dirty="0" smtClean="0"/>
                        <a:t> (mg/L)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Regression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equation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r</a:t>
                      </a:r>
                      <a:r>
                        <a:rPr lang="tr-TR" baseline="30000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Mean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Recovery±SD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HPLC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10-1000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Y=0.2931x-0.9434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0.9999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97.06±1.54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3 Grafik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217203"/>
              </p:ext>
            </p:extLst>
          </p:nvPr>
        </p:nvGraphicFramePr>
        <p:xfrm>
          <a:off x="2483768" y="548680"/>
          <a:ext cx="4363938" cy="3531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653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ctr"/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Discussions</a:t>
            </a:r>
            <a:endParaRPr lang="tr-TR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67544" y="5733256"/>
            <a:ext cx="7768373" cy="6809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b="1" dirty="0" err="1" smtClean="0"/>
              <a:t>Figure</a:t>
            </a:r>
            <a:r>
              <a:rPr lang="tr-TR" b="1" dirty="0" smtClean="0"/>
              <a:t> 2. </a:t>
            </a:r>
            <a:r>
              <a:rPr lang="tr-TR" dirty="0" err="1" smtClean="0"/>
              <a:t>Variation</a:t>
            </a:r>
            <a:r>
              <a:rPr lang="tr-TR" dirty="0" smtClean="0"/>
              <a:t> of total </a:t>
            </a:r>
            <a:r>
              <a:rPr lang="tr-TR" dirty="0" err="1" smtClean="0"/>
              <a:t>solid</a:t>
            </a:r>
            <a:r>
              <a:rPr lang="tr-TR" dirty="0" smtClean="0"/>
              <a:t> </a:t>
            </a:r>
            <a:r>
              <a:rPr lang="tr-TR" dirty="0" err="1" smtClean="0"/>
              <a:t>contents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pH</a:t>
            </a:r>
            <a:r>
              <a:rPr lang="tr-TR" dirty="0" smtClean="0"/>
              <a:t> </a:t>
            </a:r>
            <a:r>
              <a:rPr lang="tr-TR" dirty="0" err="1" smtClean="0"/>
              <a:t>values</a:t>
            </a:r>
            <a:r>
              <a:rPr lang="tr-TR" dirty="0" smtClean="0"/>
              <a:t> of </a:t>
            </a:r>
            <a:r>
              <a:rPr lang="tr-TR" dirty="0" err="1" smtClean="0"/>
              <a:t>royal</a:t>
            </a:r>
            <a:r>
              <a:rPr lang="tr-TR" dirty="0" smtClean="0"/>
              <a:t> </a:t>
            </a:r>
            <a:r>
              <a:rPr lang="tr-TR" dirty="0" err="1" smtClean="0"/>
              <a:t>jelly</a:t>
            </a:r>
            <a:r>
              <a:rPr lang="tr-TR" dirty="0" smtClean="0"/>
              <a:t> </a:t>
            </a:r>
            <a:r>
              <a:rPr lang="tr-TR" dirty="0" err="1" smtClean="0"/>
              <a:t>samples</a:t>
            </a:r>
            <a:r>
              <a:rPr lang="tr-TR" dirty="0" smtClean="0"/>
              <a:t> </a:t>
            </a:r>
            <a:r>
              <a:rPr lang="tr-TR" dirty="0" err="1" smtClean="0"/>
              <a:t>during</a:t>
            </a:r>
            <a:r>
              <a:rPr lang="tr-TR" dirty="0" smtClean="0"/>
              <a:t> </a:t>
            </a:r>
            <a:r>
              <a:rPr lang="tr-TR" dirty="0" err="1" smtClean="0"/>
              <a:t>storage</a:t>
            </a:r>
            <a:endParaRPr lang="tr-TR" dirty="0"/>
          </a:p>
        </p:txBody>
      </p:sp>
      <p:graphicFrame>
        <p:nvGraphicFramePr>
          <p:cNvPr id="5" name="Nesne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028839"/>
              </p:ext>
            </p:extLst>
          </p:nvPr>
        </p:nvGraphicFramePr>
        <p:xfrm>
          <a:off x="107504" y="1973038"/>
          <a:ext cx="4248472" cy="3464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SPW 10.0 Graph" r:id="rId3" imgW="5507431" imgH="4304081" progId="SigmaPlotGraphicObject.9">
                  <p:embed/>
                </p:oleObj>
              </mc:Choice>
              <mc:Fallback>
                <p:oleObj name="SPW 10.0 Graph" r:id="rId3" imgW="5507431" imgH="4304081" progId="SigmaPlotGraphicObject.9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973038"/>
                        <a:ext cx="4248472" cy="34641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Nesne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162900"/>
              </p:ext>
            </p:extLst>
          </p:nvPr>
        </p:nvGraphicFramePr>
        <p:xfrm>
          <a:off x="4572000" y="2060848"/>
          <a:ext cx="4215361" cy="3415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SPW 10.0 Graph" r:id="rId5" imgW="5612587" imgH="4304081" progId="SigmaPlotGraphicObject.9">
                  <p:embed/>
                </p:oleObj>
              </mc:Choice>
              <mc:Fallback>
                <p:oleObj name="SPW 10.0 Graph" r:id="rId5" imgW="5612587" imgH="4304081" progId="SigmaPlotGraphicObject.9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060848"/>
                        <a:ext cx="4215361" cy="34159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İçerik Yer Tutucusu 1"/>
          <p:cNvSpPr txBox="1">
            <a:spLocks/>
          </p:cNvSpPr>
          <p:nvPr/>
        </p:nvSpPr>
        <p:spPr>
          <a:xfrm>
            <a:off x="467544" y="1268760"/>
            <a:ext cx="7408333" cy="680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tr-TR" b="1" dirty="0" smtClean="0">
                <a:solidFill>
                  <a:schemeClr val="tx1"/>
                </a:solidFill>
              </a:rPr>
              <a:t>Total </a:t>
            </a:r>
            <a:r>
              <a:rPr lang="tr-TR" b="1" dirty="0" err="1" smtClean="0">
                <a:solidFill>
                  <a:schemeClr val="tx1"/>
                </a:solidFill>
              </a:rPr>
              <a:t>solid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and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pH</a:t>
            </a:r>
            <a:r>
              <a:rPr lang="tr-TR" b="1" dirty="0" smtClean="0">
                <a:solidFill>
                  <a:schemeClr val="tx1"/>
                </a:solidFill>
              </a:rPr>
              <a:t> </a:t>
            </a:r>
            <a:r>
              <a:rPr lang="tr-TR" b="1" dirty="0" err="1" smtClean="0">
                <a:solidFill>
                  <a:schemeClr val="tx1"/>
                </a:solidFill>
              </a:rPr>
              <a:t>values</a:t>
            </a:r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43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539552" y="30591"/>
            <a:ext cx="8229600" cy="1166161"/>
          </a:xfrm>
        </p:spPr>
        <p:txBody>
          <a:bodyPr/>
          <a:lstStyle/>
          <a:p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Discussions</a:t>
            </a:r>
            <a:endParaRPr lang="tr-TR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251520" y="1124744"/>
            <a:ext cx="8229600" cy="4389120"/>
          </a:xfrm>
        </p:spPr>
        <p:txBody>
          <a:bodyPr/>
          <a:lstStyle/>
          <a:p>
            <a:r>
              <a:rPr lang="tr-TR" b="1" dirty="0" smtClean="0"/>
              <a:t>Total </a:t>
            </a:r>
            <a:r>
              <a:rPr lang="tr-TR" b="1" dirty="0" err="1" smtClean="0"/>
              <a:t>phenolic</a:t>
            </a:r>
            <a:r>
              <a:rPr lang="tr-TR" b="1" dirty="0" smtClean="0"/>
              <a:t> </a:t>
            </a:r>
            <a:r>
              <a:rPr lang="tr-TR" b="1" dirty="0" err="1" smtClean="0"/>
              <a:t>content</a:t>
            </a:r>
            <a:r>
              <a:rPr lang="tr-TR" b="1" dirty="0" smtClean="0"/>
              <a:t> </a:t>
            </a:r>
            <a:endParaRPr lang="tr-TR" b="1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236571"/>
              </p:ext>
            </p:extLst>
          </p:nvPr>
        </p:nvGraphicFramePr>
        <p:xfrm>
          <a:off x="2843808" y="1718758"/>
          <a:ext cx="5787507" cy="48065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5084"/>
                <a:gridCol w="1348692"/>
                <a:gridCol w="1741002"/>
                <a:gridCol w="1262729"/>
              </a:tblGrid>
              <a:tr h="60034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Storage (Month)</a:t>
                      </a:r>
                      <a:endParaRPr lang="tr-T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Samples</a:t>
                      </a:r>
                      <a:endParaRPr lang="tr-T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-18</a:t>
                      </a:r>
                      <a:r>
                        <a:rPr lang="tr-TR" sz="1600" baseline="30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</a:t>
                      </a:r>
                      <a:r>
                        <a:rPr lang="tr-TR" sz="16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  <a:endParaRPr lang="tr-T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r>
                        <a:rPr lang="tr-TR" sz="1600" baseline="30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</a:t>
                      </a:r>
                      <a:r>
                        <a:rPr lang="tr-TR" sz="16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  <a:endParaRPr lang="tr-TR" sz="16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</a:tr>
              <a:tr h="262411">
                <a:tc rowSpan="3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tr-T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A</a:t>
                      </a:r>
                      <a:endParaRPr lang="tr-T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14.69±0.11</a:t>
                      </a:r>
                      <a:endParaRPr lang="tr-T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14.39±0.21</a:t>
                      </a:r>
                      <a:endParaRPr lang="tr-T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62411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C</a:t>
                      </a:r>
                      <a:endParaRPr lang="tr-T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16.46±0.09</a:t>
                      </a:r>
                      <a:endParaRPr lang="tr-T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16.48±0.09</a:t>
                      </a:r>
                      <a:endParaRPr lang="tr-T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62411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E</a:t>
                      </a:r>
                      <a:endParaRPr lang="tr-T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14.23±0.04</a:t>
                      </a:r>
                      <a:endParaRPr lang="tr-T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14.10±0.26</a:t>
                      </a:r>
                      <a:endParaRPr lang="tr-T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62411">
                <a:tc rowSpan="3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tr-T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A</a:t>
                      </a:r>
                      <a:endParaRPr lang="tr-T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14.50±0.11</a:t>
                      </a:r>
                      <a:endParaRPr lang="tr-T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12.55±0.13</a:t>
                      </a:r>
                      <a:endParaRPr lang="tr-T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62411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C</a:t>
                      </a:r>
                      <a:endParaRPr lang="tr-T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15.74±0.15</a:t>
                      </a:r>
                      <a:endParaRPr lang="tr-T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14.92±0.03</a:t>
                      </a:r>
                      <a:endParaRPr lang="tr-T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62411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E</a:t>
                      </a:r>
                      <a:endParaRPr lang="tr-T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13.88±0.22</a:t>
                      </a:r>
                      <a:endParaRPr lang="tr-T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13.06±0.21</a:t>
                      </a:r>
                      <a:endParaRPr lang="tr-T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62411">
                <a:tc rowSpan="3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</a:t>
                      </a:r>
                      <a:endParaRPr lang="tr-T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A</a:t>
                      </a:r>
                      <a:endParaRPr lang="tr-T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13.94±0.28</a:t>
                      </a:r>
                      <a:endParaRPr lang="tr-T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10.48±0.15</a:t>
                      </a:r>
                      <a:endParaRPr lang="tr-T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62411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C</a:t>
                      </a:r>
                      <a:endParaRPr lang="tr-T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14.12±0.07</a:t>
                      </a:r>
                      <a:endParaRPr lang="tr-T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13.16±0.18</a:t>
                      </a:r>
                      <a:endParaRPr lang="tr-T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62411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E</a:t>
                      </a:r>
                      <a:endParaRPr lang="tr-T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13.47±0.16</a:t>
                      </a:r>
                      <a:endParaRPr lang="tr-T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11.82±0.22</a:t>
                      </a:r>
                      <a:endParaRPr lang="tr-T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62411">
                <a:tc rowSpan="3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</a:t>
                      </a:r>
                      <a:endParaRPr lang="tr-T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A</a:t>
                      </a:r>
                      <a:endParaRPr lang="tr-T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13.33±0.14</a:t>
                      </a:r>
                      <a:endParaRPr lang="tr-T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8.43±0.12</a:t>
                      </a:r>
                      <a:endParaRPr lang="tr-T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62411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C</a:t>
                      </a:r>
                      <a:endParaRPr lang="tr-T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13.86±0.06</a:t>
                      </a:r>
                      <a:endParaRPr lang="tr-T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11.82±0.17</a:t>
                      </a:r>
                      <a:endParaRPr lang="tr-T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62411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E</a:t>
                      </a:r>
                      <a:endParaRPr lang="tr-T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13.11±0.08</a:t>
                      </a:r>
                      <a:endParaRPr lang="tr-T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10.98±0.07</a:t>
                      </a:r>
                      <a:endParaRPr lang="tr-T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62411">
                <a:tc rowSpan="3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12</a:t>
                      </a:r>
                      <a:endParaRPr lang="tr-T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A</a:t>
                      </a:r>
                      <a:endParaRPr lang="tr-T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11.65±0.16</a:t>
                      </a:r>
                      <a:endParaRPr lang="tr-T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6.76±0.09</a:t>
                      </a:r>
                      <a:endParaRPr lang="tr-T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62411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C</a:t>
                      </a:r>
                      <a:endParaRPr lang="tr-T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11.86±0.21</a:t>
                      </a:r>
                      <a:endParaRPr lang="tr-T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8.74±0.12</a:t>
                      </a:r>
                      <a:endParaRPr lang="tr-T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62411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E</a:t>
                      </a:r>
                      <a:endParaRPr lang="tr-TR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12.39±0.20</a:t>
                      </a:r>
                      <a:endParaRPr lang="tr-T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8.05±0.11</a:t>
                      </a:r>
                      <a:endParaRPr lang="tr-TR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0" y="2785086"/>
            <a:ext cx="262778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600" b="1" dirty="0" err="1"/>
              <a:t>Table</a:t>
            </a:r>
            <a:r>
              <a:rPr lang="tr-TR" sz="2600" b="1" dirty="0"/>
              <a:t> 2. </a:t>
            </a:r>
            <a:r>
              <a:rPr lang="en-US" sz="2600" dirty="0"/>
              <a:t>Variation of </a:t>
            </a:r>
            <a:r>
              <a:rPr lang="tr-TR" sz="2600" dirty="0" smtClean="0"/>
              <a:t>total phenolic </a:t>
            </a:r>
            <a:r>
              <a:rPr lang="tr-TR" sz="2600" dirty="0" err="1" smtClean="0"/>
              <a:t>content</a:t>
            </a:r>
            <a:r>
              <a:rPr lang="tr-TR" sz="2600" dirty="0" smtClean="0"/>
              <a:t> </a:t>
            </a:r>
            <a:r>
              <a:rPr lang="tr-TR" sz="2600" dirty="0" err="1" smtClean="0"/>
              <a:t>during</a:t>
            </a:r>
            <a:r>
              <a:rPr lang="tr-TR" sz="2600" dirty="0" smtClean="0"/>
              <a:t> </a:t>
            </a:r>
            <a:r>
              <a:rPr lang="en-US" sz="2600" dirty="0" smtClean="0"/>
              <a:t>storage</a:t>
            </a:r>
            <a:r>
              <a:rPr lang="tr-TR" sz="2600" dirty="0" smtClean="0"/>
              <a:t> (mg GAE/g)</a:t>
            </a:r>
            <a:endParaRPr lang="tr-TR" sz="2600" dirty="0"/>
          </a:p>
        </p:txBody>
      </p:sp>
    </p:spTree>
    <p:extLst>
      <p:ext uri="{BB962C8B-B14F-4D97-AF65-F5344CB8AC3E}">
        <p14:creationId xmlns:p14="http://schemas.microsoft.com/office/powerpoint/2010/main" val="340324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Nesne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151286"/>
              </p:ext>
            </p:extLst>
          </p:nvPr>
        </p:nvGraphicFramePr>
        <p:xfrm>
          <a:off x="1187624" y="332656"/>
          <a:ext cx="6087889" cy="4845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SPW 10.0 Graph" r:id="rId3" imgW="5406840" imgH="4303800" progId="SigmaPlotGraphicObject.9">
                  <p:embed/>
                </p:oleObj>
              </mc:Choice>
              <mc:Fallback>
                <p:oleObj name="SPW 10.0 Graph" r:id="rId3" imgW="5406840" imgH="4303800" progId="SigmaPlotGraphicObject.9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32656"/>
                        <a:ext cx="6087889" cy="48456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ikdörtgen 4"/>
          <p:cNvSpPr/>
          <p:nvPr/>
        </p:nvSpPr>
        <p:spPr>
          <a:xfrm>
            <a:off x="1043608" y="5589240"/>
            <a:ext cx="7200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600" b="1" dirty="0" err="1"/>
              <a:t>Figure</a:t>
            </a:r>
            <a:r>
              <a:rPr lang="tr-TR" sz="2600" b="1" dirty="0"/>
              <a:t> 2. </a:t>
            </a:r>
            <a:r>
              <a:rPr lang="tr-TR" sz="2600" dirty="0" err="1"/>
              <a:t>Percent</a:t>
            </a:r>
            <a:r>
              <a:rPr lang="tr-TR" sz="2600" dirty="0"/>
              <a:t> </a:t>
            </a:r>
            <a:r>
              <a:rPr lang="tr-TR" sz="2600" dirty="0" err="1"/>
              <a:t>change</a:t>
            </a:r>
            <a:r>
              <a:rPr lang="tr-TR" sz="2600" dirty="0"/>
              <a:t> of </a:t>
            </a:r>
            <a:r>
              <a:rPr lang="tr-TR" sz="2600" dirty="0" smtClean="0"/>
              <a:t>TPC </a:t>
            </a:r>
            <a:r>
              <a:rPr lang="tr-TR" sz="2600" dirty="0" err="1" smtClean="0"/>
              <a:t>during</a:t>
            </a:r>
            <a:r>
              <a:rPr lang="tr-TR" sz="2600" dirty="0" smtClean="0"/>
              <a:t> </a:t>
            </a:r>
            <a:r>
              <a:rPr lang="tr-TR" sz="2600" dirty="0" err="1"/>
              <a:t>storage</a:t>
            </a:r>
            <a:r>
              <a:rPr lang="tr-TR" sz="2600" dirty="0"/>
              <a:t> at </a:t>
            </a:r>
            <a:r>
              <a:rPr lang="tr-TR" sz="2600" dirty="0" err="1"/>
              <a:t>different</a:t>
            </a:r>
            <a:r>
              <a:rPr lang="tr-TR" sz="2600" dirty="0"/>
              <a:t> </a:t>
            </a:r>
            <a:r>
              <a:rPr lang="tr-TR" sz="2600" dirty="0" err="1"/>
              <a:t>temperature</a:t>
            </a:r>
            <a:endParaRPr lang="tr-TR" sz="2600" dirty="0"/>
          </a:p>
        </p:txBody>
      </p:sp>
    </p:spTree>
    <p:extLst>
      <p:ext uri="{BB962C8B-B14F-4D97-AF65-F5344CB8AC3E}">
        <p14:creationId xmlns:p14="http://schemas.microsoft.com/office/powerpoint/2010/main" val="1774580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467544" y="22385"/>
            <a:ext cx="8229600" cy="1030351"/>
          </a:xfrm>
        </p:spPr>
        <p:txBody>
          <a:bodyPr/>
          <a:lstStyle/>
          <a:p>
            <a:r>
              <a:rPr lang="tr-TR" dirty="0" err="1" smtClean="0"/>
              <a:t>Results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Discussions</a:t>
            </a:r>
            <a:endParaRPr lang="tr-TR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15636" y="2348880"/>
            <a:ext cx="2684156" cy="2808312"/>
          </a:xfrm>
        </p:spPr>
        <p:txBody>
          <a:bodyPr/>
          <a:lstStyle/>
          <a:p>
            <a:r>
              <a:rPr lang="tr-TR" b="1" dirty="0" err="1"/>
              <a:t>Table</a:t>
            </a:r>
            <a:r>
              <a:rPr lang="tr-TR" b="1" dirty="0"/>
              <a:t> 2</a:t>
            </a:r>
            <a:r>
              <a:rPr lang="tr-TR" b="1" dirty="0" smtClean="0"/>
              <a:t>. </a:t>
            </a:r>
            <a:r>
              <a:rPr lang="en-US" dirty="0" smtClean="0"/>
              <a:t>Variation </a:t>
            </a:r>
            <a:r>
              <a:rPr lang="en-US" dirty="0"/>
              <a:t>of 10-HDA content </a:t>
            </a:r>
            <a:r>
              <a:rPr lang="tr-TR" dirty="0" err="1" smtClean="0"/>
              <a:t>during</a:t>
            </a:r>
            <a:r>
              <a:rPr lang="tr-TR" dirty="0" smtClean="0"/>
              <a:t> </a:t>
            </a:r>
            <a:r>
              <a:rPr lang="en-US" dirty="0" smtClean="0"/>
              <a:t>storage </a:t>
            </a:r>
            <a:r>
              <a:rPr lang="tr-TR" dirty="0" smtClean="0"/>
              <a:t>at -18 </a:t>
            </a:r>
            <a:r>
              <a:rPr lang="tr-TR" dirty="0" err="1" smtClean="0"/>
              <a:t>and</a:t>
            </a:r>
            <a:r>
              <a:rPr lang="tr-TR" dirty="0" smtClean="0"/>
              <a:t> 4</a:t>
            </a:r>
            <a:r>
              <a:rPr lang="tr-TR" baseline="30000" dirty="0" smtClean="0"/>
              <a:t>o</a:t>
            </a:r>
            <a:r>
              <a:rPr lang="tr-TR" dirty="0" smtClean="0"/>
              <a:t>C</a:t>
            </a:r>
            <a:endParaRPr lang="tr-TR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334172"/>
              </p:ext>
            </p:extLst>
          </p:nvPr>
        </p:nvGraphicFramePr>
        <p:xfrm>
          <a:off x="2843808" y="1196752"/>
          <a:ext cx="6147548" cy="5632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4360"/>
                <a:gridCol w="1432594"/>
                <a:gridCol w="1849310"/>
                <a:gridCol w="1341284"/>
              </a:tblGrid>
              <a:tr h="9004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Storage (Month)</a:t>
                      </a:r>
                      <a:endParaRPr lang="tr-TR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Samples</a:t>
                      </a:r>
                      <a:endParaRPr lang="tr-TR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22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-18</a:t>
                      </a:r>
                      <a:r>
                        <a:rPr lang="tr-TR" sz="2200" baseline="30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</a:t>
                      </a:r>
                      <a:r>
                        <a:rPr lang="tr-TR" sz="22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  <a:endParaRPr lang="tr-TR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2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r>
                        <a:rPr lang="tr-TR" sz="2200" baseline="30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</a:t>
                      </a:r>
                      <a:r>
                        <a:rPr lang="tr-TR" sz="22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  <a:endParaRPr lang="tr-TR" sz="22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</a:tr>
              <a:tr h="304044">
                <a:tc rowSpan="3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tr-T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A</a:t>
                      </a:r>
                      <a:endParaRPr lang="tr-T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>
                          <a:effectLst/>
                        </a:rPr>
                        <a:t>1.208±0.017</a:t>
                      </a:r>
                      <a:endParaRPr lang="tr-T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 smtClean="0">
                          <a:effectLst/>
                        </a:rPr>
                        <a:t>1.195±0.017</a:t>
                      </a:r>
                      <a:endParaRPr lang="tr-T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</a:tr>
              <a:tr h="304044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C</a:t>
                      </a:r>
                      <a:endParaRPr lang="tr-T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>
                          <a:effectLst/>
                        </a:rPr>
                        <a:t>1.424±0.011</a:t>
                      </a:r>
                      <a:endParaRPr lang="tr-T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>
                          <a:effectLst/>
                        </a:rPr>
                        <a:t>1.386±0.011</a:t>
                      </a:r>
                      <a:endParaRPr lang="tr-T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</a:tr>
              <a:tr h="304044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E</a:t>
                      </a:r>
                      <a:endParaRPr lang="tr-T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>
                          <a:effectLst/>
                        </a:rPr>
                        <a:t>1.463±0.012</a:t>
                      </a:r>
                      <a:endParaRPr lang="tr-T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>
                          <a:effectLst/>
                        </a:rPr>
                        <a:t>1.453±0.012</a:t>
                      </a:r>
                      <a:endParaRPr lang="tr-T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</a:tr>
              <a:tr h="304044">
                <a:tc rowSpan="3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tr-T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A</a:t>
                      </a:r>
                      <a:endParaRPr lang="tr-T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>
                          <a:effectLst/>
                        </a:rPr>
                        <a:t>1.199±0.008</a:t>
                      </a:r>
                      <a:endParaRPr lang="tr-T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>
                          <a:effectLst/>
                        </a:rPr>
                        <a:t>1.137±0.009</a:t>
                      </a:r>
                      <a:endParaRPr lang="tr-T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</a:tr>
              <a:tr h="303462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C</a:t>
                      </a:r>
                      <a:endParaRPr lang="tr-T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>
                          <a:effectLst/>
                        </a:rPr>
                        <a:t>1.416±0.007</a:t>
                      </a:r>
                      <a:endParaRPr lang="tr-T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>
                          <a:effectLst/>
                        </a:rPr>
                        <a:t>1.317±0.010</a:t>
                      </a:r>
                      <a:endParaRPr lang="tr-T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</a:tr>
              <a:tr h="304044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E</a:t>
                      </a:r>
                      <a:endParaRPr lang="tr-T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>
                          <a:effectLst/>
                        </a:rPr>
                        <a:t>1.457±0.011</a:t>
                      </a:r>
                      <a:endParaRPr lang="tr-T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>
                          <a:effectLst/>
                        </a:rPr>
                        <a:t>1.416±0.011</a:t>
                      </a:r>
                      <a:endParaRPr lang="tr-T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</a:tr>
              <a:tr h="304044">
                <a:tc rowSpan="3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tr-T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A</a:t>
                      </a:r>
                      <a:endParaRPr lang="tr-T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>
                          <a:effectLst/>
                        </a:rPr>
                        <a:t>1.150±0.016</a:t>
                      </a:r>
                      <a:endParaRPr lang="tr-T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>
                          <a:effectLst/>
                        </a:rPr>
                        <a:t>1.078±0.007</a:t>
                      </a:r>
                      <a:endParaRPr lang="tr-T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</a:tr>
              <a:tr h="304044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C</a:t>
                      </a:r>
                      <a:endParaRPr lang="tr-T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>
                          <a:effectLst/>
                        </a:rPr>
                        <a:t>1.366±0.010</a:t>
                      </a:r>
                      <a:endParaRPr lang="tr-T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>
                          <a:effectLst/>
                        </a:rPr>
                        <a:t>1.227±0.011</a:t>
                      </a:r>
                      <a:endParaRPr lang="tr-T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</a:tr>
              <a:tr h="304044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E</a:t>
                      </a:r>
                      <a:endParaRPr lang="tr-T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>
                          <a:effectLst/>
                        </a:rPr>
                        <a:t>1.378±0.013</a:t>
                      </a:r>
                      <a:endParaRPr lang="tr-T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>
                          <a:effectLst/>
                        </a:rPr>
                        <a:t>1.285±0.015</a:t>
                      </a:r>
                      <a:endParaRPr lang="tr-T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</a:tr>
              <a:tr h="304044">
                <a:tc rowSpan="3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</a:t>
                      </a:r>
                      <a:endParaRPr lang="tr-T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A</a:t>
                      </a:r>
                      <a:endParaRPr lang="tr-T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>
                          <a:effectLst/>
                        </a:rPr>
                        <a:t>1.135±0.016</a:t>
                      </a:r>
                      <a:endParaRPr lang="tr-T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>
                          <a:effectLst/>
                        </a:rPr>
                        <a:t>1.021±0.007</a:t>
                      </a:r>
                      <a:endParaRPr lang="tr-T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</a:tr>
              <a:tr h="304044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C</a:t>
                      </a:r>
                      <a:endParaRPr lang="tr-T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>
                          <a:effectLst/>
                        </a:rPr>
                        <a:t>1.336±0.011</a:t>
                      </a:r>
                      <a:endParaRPr lang="tr-T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>
                          <a:effectLst/>
                        </a:rPr>
                        <a:t>1.126±0.018</a:t>
                      </a:r>
                      <a:endParaRPr lang="tr-T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</a:tr>
              <a:tr h="304044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E</a:t>
                      </a:r>
                      <a:endParaRPr lang="tr-T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>
                          <a:effectLst/>
                        </a:rPr>
                        <a:t>1.336±0.010</a:t>
                      </a:r>
                      <a:endParaRPr lang="tr-T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>
                          <a:effectLst/>
                        </a:rPr>
                        <a:t>1.203±0.006</a:t>
                      </a:r>
                      <a:endParaRPr lang="tr-T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</a:tr>
              <a:tr h="304044">
                <a:tc rowSpan="3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12</a:t>
                      </a:r>
                      <a:endParaRPr lang="tr-TR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A</a:t>
                      </a:r>
                      <a:endParaRPr lang="tr-T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>
                          <a:effectLst/>
                        </a:rPr>
                        <a:t>1.114±0.008</a:t>
                      </a:r>
                      <a:endParaRPr lang="tr-T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>
                          <a:effectLst/>
                        </a:rPr>
                        <a:t>0.904±0.009</a:t>
                      </a:r>
                      <a:endParaRPr lang="tr-T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</a:tr>
              <a:tr h="304044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C</a:t>
                      </a:r>
                      <a:endParaRPr lang="tr-T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>
                          <a:effectLst/>
                        </a:rPr>
                        <a:t>1.242±0.011</a:t>
                      </a:r>
                      <a:endParaRPr lang="tr-T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>
                          <a:effectLst/>
                        </a:rPr>
                        <a:t>0.917±0.011</a:t>
                      </a:r>
                      <a:endParaRPr lang="tr-T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</a:tr>
              <a:tr h="304044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E</a:t>
                      </a:r>
                      <a:endParaRPr lang="tr-TR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>
                          <a:effectLst/>
                        </a:rPr>
                        <a:t>1.288±0.016</a:t>
                      </a:r>
                      <a:endParaRPr lang="tr-T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>
                          <a:effectLst/>
                        </a:rPr>
                        <a:t>1.048±0.009</a:t>
                      </a:r>
                      <a:endParaRPr lang="tr-TR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065" marR="3806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46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827584" y="5373216"/>
            <a:ext cx="7408333" cy="1257589"/>
          </a:xfrm>
        </p:spPr>
        <p:txBody>
          <a:bodyPr>
            <a:normAutofit lnSpcReduction="10000"/>
          </a:bodyPr>
          <a:lstStyle/>
          <a:p>
            <a:r>
              <a:rPr lang="tr-TR" dirty="0" err="1" smtClean="0"/>
              <a:t>Figure</a:t>
            </a:r>
            <a:r>
              <a:rPr lang="tr-TR" dirty="0" smtClean="0"/>
              <a:t> 2. </a:t>
            </a:r>
            <a:r>
              <a:rPr lang="tr-TR" dirty="0" err="1" smtClean="0"/>
              <a:t>Percent</a:t>
            </a:r>
            <a:r>
              <a:rPr lang="tr-TR" dirty="0" smtClean="0"/>
              <a:t> </a:t>
            </a:r>
            <a:r>
              <a:rPr lang="tr-TR" dirty="0" err="1" smtClean="0"/>
              <a:t>change</a:t>
            </a:r>
            <a:r>
              <a:rPr lang="tr-TR" dirty="0" smtClean="0"/>
              <a:t> of </a:t>
            </a:r>
            <a:r>
              <a:rPr lang="en-US" dirty="0" smtClean="0"/>
              <a:t>10-HDA </a:t>
            </a:r>
            <a:r>
              <a:rPr lang="en-US" dirty="0"/>
              <a:t>content (% of fresh matter) </a:t>
            </a:r>
            <a:r>
              <a:rPr lang="tr-TR" dirty="0" err="1" smtClean="0"/>
              <a:t>during</a:t>
            </a:r>
            <a:r>
              <a:rPr lang="tr-TR" dirty="0" smtClean="0"/>
              <a:t> </a:t>
            </a:r>
            <a:r>
              <a:rPr lang="tr-TR" dirty="0" err="1" smtClean="0"/>
              <a:t>storage</a:t>
            </a:r>
            <a:r>
              <a:rPr lang="tr-TR" dirty="0" smtClean="0"/>
              <a:t> at </a:t>
            </a:r>
            <a:r>
              <a:rPr lang="tr-TR" dirty="0" err="1" smtClean="0"/>
              <a:t>different</a:t>
            </a:r>
            <a:r>
              <a:rPr lang="tr-TR" dirty="0" smtClean="0"/>
              <a:t> </a:t>
            </a:r>
            <a:r>
              <a:rPr lang="tr-TR" dirty="0" err="1" smtClean="0"/>
              <a:t>temperature</a:t>
            </a:r>
            <a:endParaRPr lang="tr-TR" dirty="0"/>
          </a:p>
        </p:txBody>
      </p:sp>
      <p:graphicFrame>
        <p:nvGraphicFramePr>
          <p:cNvPr id="3" name="Nesne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693759"/>
              </p:ext>
            </p:extLst>
          </p:nvPr>
        </p:nvGraphicFramePr>
        <p:xfrm>
          <a:off x="1403648" y="476672"/>
          <a:ext cx="5799857" cy="4616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SPW 10.0 Graph" r:id="rId3" imgW="5406840" imgH="4303800" progId="SigmaPlotGraphicObject.9">
                  <p:embed/>
                </p:oleObj>
              </mc:Choice>
              <mc:Fallback>
                <p:oleObj name="SPW 10.0 Graph" r:id="rId3" imgW="5406840" imgH="4303800" progId="SigmaPlotGraphicObject.9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76672"/>
                        <a:ext cx="5799857" cy="46163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169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000108"/>
          </a:xfrm>
        </p:spPr>
        <p:txBody>
          <a:bodyPr>
            <a:normAutofit/>
          </a:bodyPr>
          <a:lstStyle/>
          <a:p>
            <a:pPr algn="ctr"/>
            <a:r>
              <a:rPr lang="tr-TR" dirty="0" err="1" smtClean="0"/>
              <a:t>Conclusion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438912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pH and total solid contents of samples slightly changed during storage at 4 </a:t>
            </a:r>
            <a:r>
              <a:rPr lang="en-US" baseline="30000" dirty="0" err="1" smtClean="0"/>
              <a:t>o</a:t>
            </a:r>
            <a:r>
              <a:rPr lang="en-US" dirty="0" err="1" smtClean="0"/>
              <a:t>C</a:t>
            </a:r>
            <a:r>
              <a:rPr lang="en-US" dirty="0" smtClean="0"/>
              <a:t>, </a:t>
            </a:r>
            <a:endParaRPr lang="tr-TR" dirty="0" smtClean="0"/>
          </a:p>
          <a:p>
            <a:pPr algn="just"/>
            <a:r>
              <a:rPr lang="tr-TR" dirty="0" smtClean="0"/>
              <a:t>T</a:t>
            </a:r>
            <a:r>
              <a:rPr lang="en-US" dirty="0" err="1" smtClean="0"/>
              <a:t>otal</a:t>
            </a:r>
            <a:r>
              <a:rPr lang="en-US" dirty="0" smtClean="0"/>
              <a:t> phenolic content of samples</a:t>
            </a:r>
            <a:r>
              <a:rPr lang="tr-TR" dirty="0" smtClean="0"/>
              <a:t> </a:t>
            </a:r>
            <a:r>
              <a:rPr lang="en-US" dirty="0" smtClean="0"/>
              <a:t>significantly</a:t>
            </a:r>
            <a:r>
              <a:rPr lang="tr-TR" dirty="0" smtClean="0"/>
              <a:t> </a:t>
            </a:r>
            <a:r>
              <a:rPr lang="en-US" dirty="0" smtClean="0"/>
              <a:t>decrease</a:t>
            </a:r>
            <a:r>
              <a:rPr lang="tr-TR" dirty="0" smtClean="0"/>
              <a:t>d</a:t>
            </a:r>
            <a:r>
              <a:rPr lang="en-US" dirty="0" smtClean="0"/>
              <a:t> during storage period. </a:t>
            </a:r>
            <a:endParaRPr lang="tr-TR" dirty="0" smtClean="0"/>
          </a:p>
          <a:p>
            <a:pPr algn="just"/>
            <a:r>
              <a:rPr lang="en-US" dirty="0" smtClean="0"/>
              <a:t>10-HDA content decreased significantly from 1.38% to 0.96% after storage period at 4 </a:t>
            </a:r>
            <a:r>
              <a:rPr lang="en-US" baseline="30000" dirty="0" err="1" smtClean="0"/>
              <a:t>o</a:t>
            </a:r>
            <a:r>
              <a:rPr lang="en-US" dirty="0" err="1" smtClean="0"/>
              <a:t>C</a:t>
            </a:r>
            <a:r>
              <a:rPr lang="en-US" dirty="0" smtClean="0"/>
              <a:t>, while it decreased little (from 1.37% to 1.21%) when the RJ was stored at -18 </a:t>
            </a:r>
            <a:r>
              <a:rPr lang="en-US" baseline="30000" dirty="0" err="1" smtClean="0"/>
              <a:t>o</a:t>
            </a:r>
            <a:r>
              <a:rPr lang="en-US" dirty="0" err="1" smtClean="0"/>
              <a:t>C.</a:t>
            </a:r>
            <a:r>
              <a:rPr lang="en-US" dirty="0" smtClean="0"/>
              <a:t> </a:t>
            </a:r>
            <a:endParaRPr lang="tr-TR" dirty="0" smtClean="0"/>
          </a:p>
          <a:p>
            <a:pPr algn="just"/>
            <a:r>
              <a:rPr lang="tr-TR" dirty="0" smtClean="0"/>
              <a:t>T</a:t>
            </a:r>
            <a:r>
              <a:rPr lang="en-US" dirty="0" smtClean="0"/>
              <a:t>he quality and freshness of RJ was significantly influenced by storage </a:t>
            </a:r>
            <a:r>
              <a:rPr lang="tr-TR" dirty="0" smtClean="0"/>
              <a:t>time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temperature.</a:t>
            </a:r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ctr"/>
            <a:r>
              <a:rPr lang="tr-TR" dirty="0" err="1" smtClean="0"/>
              <a:t>Introduction</a:t>
            </a:r>
            <a:endParaRPr lang="tr-TR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Royal jelly (RJ) is secreted from the  </a:t>
            </a:r>
            <a:r>
              <a:rPr lang="en-US" dirty="0" err="1"/>
              <a:t>hypopharyngeal</a:t>
            </a:r>
            <a:r>
              <a:rPr lang="en-US" dirty="0"/>
              <a:t> and mandibular glands of young worker honey bees of </a:t>
            </a:r>
            <a:r>
              <a:rPr lang="en-US" i="1" dirty="0" err="1"/>
              <a:t>Apis</a:t>
            </a:r>
            <a:r>
              <a:rPr lang="en-US" i="1" dirty="0"/>
              <a:t> </a:t>
            </a:r>
            <a:r>
              <a:rPr lang="en-US" i="1" dirty="0" err="1"/>
              <a:t>mellifera</a:t>
            </a:r>
            <a:r>
              <a:rPr lang="en-US" dirty="0"/>
              <a:t> to feed the queen </a:t>
            </a:r>
            <a:r>
              <a:rPr lang="en-US" dirty="0" smtClean="0"/>
              <a:t>larva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en-US" dirty="0"/>
              <a:t>Royal jelly (RJ) is a viscous, whitish to yellow nutritious </a:t>
            </a:r>
            <a:r>
              <a:rPr lang="en-US" dirty="0" smtClean="0"/>
              <a:t>food</a:t>
            </a:r>
            <a:r>
              <a:rPr lang="tr-TR" dirty="0" smtClean="0"/>
              <a:t>.</a:t>
            </a:r>
          </a:p>
        </p:txBody>
      </p:sp>
      <p:pic>
        <p:nvPicPr>
          <p:cNvPr id="4098" name="Picture 2" descr="royal jelly ile ilgili gÃ¶rsel sonuc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365104"/>
            <a:ext cx="4459174" cy="234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60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71472" y="0"/>
            <a:ext cx="8229600" cy="571504"/>
          </a:xfrm>
        </p:spPr>
        <p:txBody>
          <a:bodyPr/>
          <a:lstStyle/>
          <a:p>
            <a:pPr algn="ctr">
              <a:buNone/>
            </a:pPr>
            <a:r>
              <a:rPr lang="tr-TR" b="1" dirty="0" err="1" smtClean="0"/>
              <a:t>Royal</a:t>
            </a:r>
            <a:r>
              <a:rPr lang="tr-TR" b="1" dirty="0" smtClean="0"/>
              <a:t> </a:t>
            </a:r>
            <a:r>
              <a:rPr lang="tr-TR" b="1" dirty="0" err="1" smtClean="0"/>
              <a:t>jelly</a:t>
            </a:r>
            <a:r>
              <a:rPr lang="tr-TR" b="1" dirty="0" smtClean="0"/>
              <a:t> </a:t>
            </a:r>
            <a:r>
              <a:rPr lang="tr-TR" b="1" dirty="0" err="1" smtClean="0"/>
              <a:t>production</a:t>
            </a:r>
            <a:r>
              <a:rPr lang="tr-TR" b="1" dirty="0" smtClean="0"/>
              <a:t> </a:t>
            </a:r>
            <a:r>
              <a:rPr lang="tr-TR" b="1" dirty="0" err="1" smtClean="0"/>
              <a:t>steps</a:t>
            </a:r>
            <a:endParaRPr lang="tr-T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28604"/>
            <a:ext cx="3000396" cy="2141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3894" y="500042"/>
            <a:ext cx="2760105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643182"/>
            <a:ext cx="3000396" cy="2013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57950" y="2428868"/>
            <a:ext cx="2786050" cy="1981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786322"/>
            <a:ext cx="3000396" cy="2000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57950" y="4500570"/>
            <a:ext cx="2786050" cy="2331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Dikdörtgen"/>
          <p:cNvSpPr/>
          <p:nvPr/>
        </p:nvSpPr>
        <p:spPr>
          <a:xfrm>
            <a:off x="3000364" y="714356"/>
            <a:ext cx="32861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Introduce drop of royal jelly in each artificial cell (image 1).</a:t>
            </a:r>
            <a:endParaRPr lang="tr-TR" dirty="0"/>
          </a:p>
        </p:txBody>
      </p:sp>
      <p:sp>
        <p:nvSpPr>
          <p:cNvPr id="11" name="10 Dikdörtgen"/>
          <p:cNvSpPr/>
          <p:nvPr/>
        </p:nvSpPr>
        <p:spPr>
          <a:xfrm>
            <a:off x="3071802" y="1500174"/>
            <a:ext cx="32861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Take a young larvae (less than three days old) from a comb and place it in the cell (image 1). Introduce frame in</a:t>
            </a:r>
          </a:p>
          <a:p>
            <a:pPr algn="ctr"/>
            <a:r>
              <a:rPr lang="en-US" dirty="0" smtClean="0"/>
              <a:t>the hive. The bees start raising the queens: Images 2, 3.</a:t>
            </a:r>
            <a:endParaRPr lang="tr-TR" dirty="0"/>
          </a:p>
        </p:txBody>
      </p:sp>
      <p:sp>
        <p:nvSpPr>
          <p:cNvPr id="12" name="11 Dikdörtgen"/>
          <p:cNvSpPr/>
          <p:nvPr/>
        </p:nvSpPr>
        <p:spPr>
          <a:xfrm>
            <a:off x="3143240" y="3429000"/>
            <a:ext cx="32861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After 3-4 days the maximum amount of RJ is produced. The</a:t>
            </a:r>
          </a:p>
          <a:p>
            <a:r>
              <a:rPr lang="en-US" dirty="0" smtClean="0"/>
              <a:t>queen larvae is in a cell full of RJ. About 0.3 g of RJ is in the cell, ready for harvest: Image 4.</a:t>
            </a:r>
            <a:endParaRPr lang="tr-TR" dirty="0"/>
          </a:p>
        </p:txBody>
      </p:sp>
      <p:sp>
        <p:nvSpPr>
          <p:cNvPr id="13" name="12 Dikdörtgen"/>
          <p:cNvSpPr/>
          <p:nvPr/>
        </p:nvSpPr>
        <p:spPr>
          <a:xfrm>
            <a:off x="3071802" y="5143512"/>
            <a:ext cx="32861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The RJ is sucked off with a pipette and filtered (filter</a:t>
            </a:r>
            <a:r>
              <a:rPr lang="tr-TR" dirty="0" smtClean="0"/>
              <a:t> </a:t>
            </a:r>
            <a:r>
              <a:rPr lang="en-US" dirty="0" smtClean="0"/>
              <a:t>mesh-size 0.2 mm). Store clean RJ in a cool dark place:</a:t>
            </a:r>
          </a:p>
          <a:p>
            <a:r>
              <a:rPr lang="tr-TR" dirty="0" err="1" smtClean="0"/>
              <a:t>Images</a:t>
            </a:r>
            <a:r>
              <a:rPr lang="tr-TR" dirty="0" smtClean="0"/>
              <a:t> 5 </a:t>
            </a:r>
            <a:r>
              <a:rPr lang="tr-TR" dirty="0" err="1" smtClean="0"/>
              <a:t>and</a:t>
            </a:r>
            <a:r>
              <a:rPr lang="tr-TR" dirty="0" smtClean="0"/>
              <a:t> 6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10777" y="188640"/>
            <a:ext cx="8229600" cy="564826"/>
          </a:xfrm>
        </p:spPr>
        <p:txBody>
          <a:bodyPr/>
          <a:lstStyle/>
          <a:p>
            <a:pPr algn="ctr">
              <a:buNone/>
            </a:pPr>
            <a:r>
              <a:rPr lang="tr-TR" b="1" dirty="0" err="1" smtClean="0"/>
              <a:t>Composition</a:t>
            </a:r>
            <a:r>
              <a:rPr lang="tr-TR" b="1" dirty="0" smtClean="0"/>
              <a:t> of </a:t>
            </a:r>
            <a:r>
              <a:rPr lang="tr-TR" b="1" dirty="0" err="1" smtClean="0"/>
              <a:t>Royal</a:t>
            </a:r>
            <a:r>
              <a:rPr lang="tr-TR" b="1" dirty="0" smtClean="0"/>
              <a:t> </a:t>
            </a:r>
            <a:r>
              <a:rPr lang="tr-TR" b="1" dirty="0" err="1" smtClean="0"/>
              <a:t>Jelly</a:t>
            </a:r>
            <a:endParaRPr lang="tr-TR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 l="21094" t="28333" r="20312" b="13333"/>
          <a:stretch>
            <a:fillRect/>
          </a:stretch>
        </p:blipFill>
        <p:spPr bwMode="auto">
          <a:xfrm>
            <a:off x="249999" y="1242996"/>
            <a:ext cx="8751157" cy="490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389120"/>
          </a:xfrm>
        </p:spPr>
        <p:txBody>
          <a:bodyPr>
            <a:normAutofit fontScale="92500"/>
          </a:bodyPr>
          <a:lstStyle/>
          <a:p>
            <a:r>
              <a:rPr lang="tr-TR" dirty="0" err="1"/>
              <a:t>It</a:t>
            </a:r>
            <a:r>
              <a:rPr lang="tr-TR" dirty="0"/>
              <a:t> has </a:t>
            </a:r>
            <a:r>
              <a:rPr lang="tr-TR" dirty="0" err="1"/>
              <a:t>been</a:t>
            </a:r>
            <a:r>
              <a:rPr lang="tr-TR" dirty="0"/>
              <a:t> </a:t>
            </a:r>
            <a:r>
              <a:rPr lang="tr-TR" dirty="0" err="1"/>
              <a:t>reported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RJ has </a:t>
            </a:r>
            <a:r>
              <a:rPr lang="tr-TR" b="1" dirty="0" err="1">
                <a:solidFill>
                  <a:srgbClr val="FF0000"/>
                </a:solidFill>
              </a:rPr>
              <a:t>antitumor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/>
              <a:t>(</a:t>
            </a:r>
            <a:r>
              <a:rPr lang="tr-TR" dirty="0" err="1"/>
              <a:t>Nakaya</a:t>
            </a:r>
            <a:r>
              <a:rPr lang="tr-TR" dirty="0"/>
              <a:t> et al., 2007; </a:t>
            </a:r>
            <a:r>
              <a:rPr lang="tr-TR" dirty="0" err="1"/>
              <a:t>Izuta</a:t>
            </a:r>
            <a:r>
              <a:rPr lang="tr-TR" dirty="0"/>
              <a:t> et al., 2009), </a:t>
            </a:r>
            <a:r>
              <a:rPr lang="tr-TR" b="1" dirty="0" err="1">
                <a:solidFill>
                  <a:srgbClr val="FF0000"/>
                </a:solidFill>
              </a:rPr>
              <a:t>antibacterial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/>
              <a:t>(</a:t>
            </a:r>
            <a:r>
              <a:rPr lang="tr-TR" dirty="0" err="1"/>
              <a:t>Fujiwara</a:t>
            </a:r>
            <a:r>
              <a:rPr lang="tr-TR" dirty="0"/>
              <a:t> et al., 1990), </a:t>
            </a:r>
            <a:r>
              <a:rPr lang="tr-TR" b="1" dirty="0" err="1">
                <a:solidFill>
                  <a:srgbClr val="FF0000"/>
                </a:solidFill>
              </a:rPr>
              <a:t>cardioprotective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/>
              <a:t>(</a:t>
            </a:r>
            <a:r>
              <a:rPr lang="tr-TR" dirty="0" err="1"/>
              <a:t>Krylov</a:t>
            </a:r>
            <a:r>
              <a:rPr lang="tr-TR" dirty="0"/>
              <a:t> et al., 2006), </a:t>
            </a:r>
            <a:r>
              <a:rPr lang="tr-TR" b="1" dirty="0" err="1">
                <a:solidFill>
                  <a:srgbClr val="FF0000"/>
                </a:solidFill>
              </a:rPr>
              <a:t>hypotensive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/>
              <a:t>(</a:t>
            </a:r>
            <a:r>
              <a:rPr lang="tr-TR" dirty="0" err="1"/>
              <a:t>Tokunaga</a:t>
            </a:r>
            <a:r>
              <a:rPr lang="tr-TR" dirty="0"/>
              <a:t> et al., 2004), </a:t>
            </a:r>
            <a:r>
              <a:rPr lang="tr-TR" b="1" dirty="0" err="1">
                <a:solidFill>
                  <a:srgbClr val="FF0000"/>
                </a:solidFill>
              </a:rPr>
              <a:t>antiinflammatory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/>
              <a:t>(</a:t>
            </a:r>
            <a:r>
              <a:rPr lang="tr-TR" dirty="0" err="1"/>
              <a:t>Kohno</a:t>
            </a:r>
            <a:r>
              <a:rPr lang="tr-TR" dirty="0"/>
              <a:t> et al., 2004), </a:t>
            </a:r>
            <a:r>
              <a:rPr lang="tr-TR" b="1" dirty="0" err="1">
                <a:solidFill>
                  <a:srgbClr val="FF0000"/>
                </a:solidFill>
              </a:rPr>
              <a:t>antifatigue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/>
              <a:t>(</a:t>
            </a:r>
            <a:r>
              <a:rPr lang="tr-TR" dirty="0" err="1"/>
              <a:t>Kamakura</a:t>
            </a:r>
            <a:r>
              <a:rPr lang="tr-TR" dirty="0"/>
              <a:t> et al., 2001), </a:t>
            </a:r>
            <a:r>
              <a:rPr lang="tr-TR" b="1" dirty="0" err="1">
                <a:solidFill>
                  <a:srgbClr val="FF0000"/>
                </a:solidFill>
              </a:rPr>
              <a:t>hypoglycaemic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activity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dirty="0"/>
              <a:t>(</a:t>
            </a:r>
            <a:r>
              <a:rPr lang="tr-TR" dirty="0" err="1"/>
              <a:t>Fujii</a:t>
            </a:r>
            <a:r>
              <a:rPr lang="tr-TR" dirty="0"/>
              <a:t> et al., </a:t>
            </a:r>
            <a:r>
              <a:rPr lang="tr-TR" dirty="0" smtClean="0"/>
              <a:t>1990)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>
                <a:solidFill>
                  <a:srgbClr val="FF0000"/>
                </a:solidFill>
              </a:rPr>
              <a:t>estrogenic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effect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/>
              <a:t>(</a:t>
            </a:r>
            <a:r>
              <a:rPr lang="tr-TR" dirty="0" err="1"/>
              <a:t>Mishima</a:t>
            </a:r>
            <a:r>
              <a:rPr lang="tr-TR" dirty="0"/>
              <a:t> et al., 2005</a:t>
            </a:r>
            <a:r>
              <a:rPr lang="tr-TR" dirty="0" smtClean="0"/>
              <a:t>).</a:t>
            </a:r>
          </a:p>
          <a:p>
            <a:r>
              <a:rPr lang="tr-TR" dirty="0" err="1"/>
              <a:t>Furthermore</a:t>
            </a:r>
            <a:r>
              <a:rPr lang="tr-TR" dirty="0"/>
              <a:t>, RJ has </a:t>
            </a:r>
            <a:r>
              <a:rPr lang="tr-TR" b="1" dirty="0">
                <a:solidFill>
                  <a:srgbClr val="FF0000"/>
                </a:solidFill>
              </a:rPr>
              <a:t>anti-</a:t>
            </a:r>
            <a:r>
              <a:rPr lang="tr-TR" b="1" dirty="0" err="1">
                <a:solidFill>
                  <a:srgbClr val="FF0000"/>
                </a:solidFill>
              </a:rPr>
              <a:t>inflammatory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activity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dirty="0" smtClean="0"/>
              <a:t>(</a:t>
            </a:r>
            <a:r>
              <a:rPr lang="tr-TR" dirty="0" err="1"/>
              <a:t>Fujii</a:t>
            </a:r>
            <a:r>
              <a:rPr lang="tr-TR" dirty="0"/>
              <a:t> et al., 1990), </a:t>
            </a:r>
            <a:r>
              <a:rPr lang="tr-TR" b="1" dirty="0" err="1" smtClean="0">
                <a:solidFill>
                  <a:srgbClr val="FF0000"/>
                </a:solidFill>
              </a:rPr>
              <a:t>liverprotecting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activity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dirty="0"/>
              <a:t>(Karadeniz et al., 2011; </a:t>
            </a:r>
            <a:r>
              <a:rPr lang="tr-TR" dirty="0" err="1"/>
              <a:t>Kanbur</a:t>
            </a:r>
            <a:r>
              <a:rPr lang="tr-TR" dirty="0"/>
              <a:t> et al., 2009)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b="1" dirty="0" err="1">
                <a:solidFill>
                  <a:srgbClr val="FF0000"/>
                </a:solidFill>
              </a:rPr>
              <a:t>promotes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collagen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production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dirty="0"/>
              <a:t>(Koya-</a:t>
            </a:r>
            <a:r>
              <a:rPr lang="tr-TR" dirty="0" err="1"/>
              <a:t>Miyata</a:t>
            </a:r>
            <a:r>
              <a:rPr lang="tr-TR" dirty="0"/>
              <a:t> et al., 2004</a:t>
            </a:r>
            <a:r>
              <a:rPr lang="tr-TR" dirty="0" smtClean="0"/>
              <a:t>).</a:t>
            </a:r>
            <a:endParaRPr lang="tr-TR" dirty="0"/>
          </a:p>
          <a:p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2051720" y="519653"/>
            <a:ext cx="50441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800" b="1" dirty="0"/>
              <a:t>H</a:t>
            </a:r>
            <a:r>
              <a:rPr lang="en-US" sz="2800" b="1" dirty="0" err="1" smtClean="0"/>
              <a:t>ealth</a:t>
            </a:r>
            <a:r>
              <a:rPr lang="en-US" sz="2800" b="1" dirty="0" smtClean="0"/>
              <a:t>-</a:t>
            </a:r>
            <a:r>
              <a:rPr lang="tr-TR" sz="2800" b="1" dirty="0" smtClean="0"/>
              <a:t>B</a:t>
            </a:r>
            <a:r>
              <a:rPr lang="en-US" sz="2800" b="1" dirty="0" err="1" smtClean="0"/>
              <a:t>eneficial</a:t>
            </a:r>
            <a:r>
              <a:rPr lang="en-US" sz="2800" b="1" dirty="0" smtClean="0"/>
              <a:t> </a:t>
            </a:r>
            <a:r>
              <a:rPr lang="tr-TR" sz="2800" b="1" dirty="0"/>
              <a:t>P</a:t>
            </a:r>
            <a:r>
              <a:rPr lang="en-US" sz="2800" b="1" dirty="0" err="1" smtClean="0"/>
              <a:t>roperties</a:t>
            </a:r>
            <a:endParaRPr lang="tr-TR" sz="2800" b="1" dirty="0"/>
          </a:p>
        </p:txBody>
      </p:sp>
    </p:spTree>
    <p:extLst>
      <p:ext uri="{BB962C8B-B14F-4D97-AF65-F5344CB8AC3E}">
        <p14:creationId xmlns:p14="http://schemas.microsoft.com/office/powerpoint/2010/main" val="151625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611560" y="1916832"/>
            <a:ext cx="8013576" cy="28694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/>
              <a:t>T</a:t>
            </a:r>
            <a:r>
              <a:rPr lang="en-US" dirty="0"/>
              <a:t>he main objective of this study is to determine the changes in </a:t>
            </a:r>
            <a:r>
              <a:rPr lang="en-US" dirty="0" smtClean="0"/>
              <a:t>the</a:t>
            </a:r>
            <a:r>
              <a:rPr lang="tr-TR" dirty="0" smtClean="0"/>
              <a:t>;</a:t>
            </a:r>
            <a:r>
              <a:rPr lang="en-US" dirty="0" smtClean="0"/>
              <a:t> </a:t>
            </a:r>
            <a:endParaRPr lang="tr-TR" dirty="0"/>
          </a:p>
          <a:p>
            <a:pPr>
              <a:buFont typeface="Wingdings" pitchFamily="2" charset="2"/>
              <a:buChar char="v"/>
            </a:pPr>
            <a:r>
              <a:rPr lang="tr-TR" b="1" dirty="0" err="1" smtClean="0"/>
              <a:t>physicochemical</a:t>
            </a:r>
            <a:r>
              <a:rPr lang="tr-TR" b="1" dirty="0" smtClean="0"/>
              <a:t> </a:t>
            </a:r>
            <a:r>
              <a:rPr lang="tr-TR" b="1" dirty="0" err="1"/>
              <a:t>properties</a:t>
            </a:r>
            <a:r>
              <a:rPr lang="tr-TR" b="1" dirty="0"/>
              <a:t> </a:t>
            </a:r>
            <a:endParaRPr lang="tr-TR" b="1" dirty="0" smtClean="0"/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antioxidant </a:t>
            </a:r>
            <a:r>
              <a:rPr lang="en-US" b="1" dirty="0"/>
              <a:t>activity </a:t>
            </a:r>
            <a:endParaRPr lang="tr-TR" b="1" dirty="0" smtClean="0"/>
          </a:p>
          <a:p>
            <a:pPr>
              <a:buFont typeface="Wingdings" pitchFamily="2" charset="2"/>
              <a:buChar char="v"/>
            </a:pPr>
            <a:r>
              <a:rPr lang="tr-TR" b="1" dirty="0" smtClean="0"/>
              <a:t>p</a:t>
            </a:r>
            <a:r>
              <a:rPr lang="en-US" b="1" dirty="0" err="1"/>
              <a:t>henolic</a:t>
            </a:r>
            <a:r>
              <a:rPr lang="en-US" b="1" dirty="0"/>
              <a:t> content </a:t>
            </a:r>
            <a:endParaRPr lang="tr-TR" b="1" dirty="0" smtClean="0"/>
          </a:p>
          <a:p>
            <a:pPr>
              <a:buFont typeface="Wingdings" pitchFamily="2" charset="2"/>
              <a:buChar char="v"/>
            </a:pPr>
            <a:r>
              <a:rPr lang="tr-TR" b="1" dirty="0" smtClean="0"/>
              <a:t>10-HDA </a:t>
            </a:r>
            <a:r>
              <a:rPr lang="tr-TR" b="1" dirty="0" err="1"/>
              <a:t>content</a:t>
            </a:r>
            <a:r>
              <a:rPr lang="tr-TR" b="1" dirty="0"/>
              <a:t> </a:t>
            </a:r>
            <a:r>
              <a:rPr lang="tr-TR" b="1" dirty="0" smtClean="0"/>
              <a:t> </a:t>
            </a:r>
            <a:r>
              <a:rPr lang="tr-TR" dirty="0" smtClean="0"/>
              <a:t>in </a:t>
            </a:r>
            <a:r>
              <a:rPr lang="tr-TR" dirty="0" err="1" smtClean="0"/>
              <a:t>Royal</a:t>
            </a:r>
            <a:r>
              <a:rPr lang="tr-TR" dirty="0" smtClean="0"/>
              <a:t> </a:t>
            </a:r>
            <a:r>
              <a:rPr lang="tr-TR" dirty="0" err="1"/>
              <a:t>jelly</a:t>
            </a:r>
            <a:r>
              <a:rPr lang="tr-TR" dirty="0"/>
              <a:t> </a:t>
            </a:r>
            <a:r>
              <a:rPr lang="tr-TR" dirty="0" err="1"/>
              <a:t>during</a:t>
            </a:r>
            <a:r>
              <a:rPr lang="tr-TR" dirty="0"/>
              <a:t> </a:t>
            </a:r>
            <a:r>
              <a:rPr lang="en-US" dirty="0"/>
              <a:t>one year of </a:t>
            </a:r>
            <a:r>
              <a:rPr lang="en-US" dirty="0" smtClean="0"/>
              <a:t>storage</a:t>
            </a:r>
            <a:r>
              <a:rPr lang="tr-TR" dirty="0" smtClean="0"/>
              <a:t> at </a:t>
            </a:r>
            <a:r>
              <a:rPr lang="tr-TR" dirty="0" err="1" smtClean="0"/>
              <a:t>different</a:t>
            </a:r>
            <a:r>
              <a:rPr lang="tr-TR" dirty="0" smtClean="0"/>
              <a:t> </a:t>
            </a:r>
            <a:r>
              <a:rPr lang="tr-TR" dirty="0" err="1" smtClean="0"/>
              <a:t>temperature</a:t>
            </a:r>
            <a:r>
              <a:rPr lang="en-US" dirty="0" smtClean="0"/>
              <a:t>.</a:t>
            </a:r>
            <a:endParaRPr lang="tr-TR" dirty="0"/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57232"/>
          </a:xfrm>
        </p:spPr>
        <p:txBody>
          <a:bodyPr/>
          <a:lstStyle/>
          <a:p>
            <a:pPr algn="ctr"/>
            <a:r>
              <a:rPr lang="tr-TR" dirty="0" err="1" smtClean="0"/>
              <a:t>Material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Methods</a:t>
            </a:r>
            <a:endParaRPr lang="tr-TR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785786" y="928670"/>
            <a:ext cx="7408333" cy="1428760"/>
          </a:xfrm>
        </p:spPr>
        <p:txBody>
          <a:bodyPr>
            <a:normAutofit/>
          </a:bodyPr>
          <a:lstStyle/>
          <a:p>
            <a:r>
              <a:rPr lang="tr-TR" b="1" dirty="0" err="1" smtClean="0"/>
              <a:t>Samples</a:t>
            </a:r>
            <a:r>
              <a:rPr lang="tr-TR" b="1" dirty="0" smtClean="0"/>
              <a:t>: </a:t>
            </a:r>
            <a:r>
              <a:rPr lang="en-US" dirty="0" smtClean="0"/>
              <a:t>The </a:t>
            </a:r>
            <a:r>
              <a:rPr lang="tr-TR" dirty="0" err="1" smtClean="0"/>
              <a:t>royal</a:t>
            </a:r>
            <a:r>
              <a:rPr lang="tr-TR" dirty="0" smtClean="0"/>
              <a:t> </a:t>
            </a:r>
            <a:r>
              <a:rPr lang="tr-TR" dirty="0" err="1" smtClean="0"/>
              <a:t>jelly</a:t>
            </a:r>
            <a:r>
              <a:rPr lang="tr-TR" dirty="0" smtClean="0"/>
              <a:t> </a:t>
            </a:r>
            <a:r>
              <a:rPr lang="tr-TR" dirty="0" err="1" smtClean="0"/>
              <a:t>samples</a:t>
            </a:r>
            <a:r>
              <a:rPr lang="tr-TR" dirty="0" smtClean="0"/>
              <a:t> </a:t>
            </a:r>
            <a:r>
              <a:rPr lang="en-US" dirty="0" smtClean="0"/>
              <a:t>investigated </a:t>
            </a:r>
            <a:r>
              <a:rPr lang="en-US" dirty="0"/>
              <a:t>in this study </a:t>
            </a:r>
            <a:r>
              <a:rPr lang="tr-TR" dirty="0" err="1" smtClean="0"/>
              <a:t>were</a:t>
            </a:r>
            <a:r>
              <a:rPr lang="tr-TR" dirty="0" smtClean="0"/>
              <a:t> s</a:t>
            </a:r>
            <a:r>
              <a:rPr lang="en-US" dirty="0" err="1" smtClean="0"/>
              <a:t>upplied</a:t>
            </a:r>
            <a:r>
              <a:rPr lang="en-US" dirty="0" smtClean="0"/>
              <a:t> </a:t>
            </a:r>
            <a:r>
              <a:rPr lang="en-US" dirty="0"/>
              <a:t>by beekeepers from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western </a:t>
            </a:r>
            <a:r>
              <a:rPr lang="en-US" dirty="0"/>
              <a:t>parts of Turkey </a:t>
            </a:r>
            <a:r>
              <a:rPr lang="en-US" dirty="0" smtClean="0"/>
              <a:t>(</a:t>
            </a:r>
            <a:r>
              <a:rPr lang="tr-TR" dirty="0" smtClean="0"/>
              <a:t>Bursa</a:t>
            </a:r>
            <a:r>
              <a:rPr lang="en-US" dirty="0" smtClean="0"/>
              <a:t>)</a:t>
            </a:r>
            <a:r>
              <a:rPr lang="tr-TR" dirty="0" smtClean="0"/>
              <a:t>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l="35156" t="39167" r="17500" b="6666"/>
          <a:stretch>
            <a:fillRect/>
          </a:stretch>
        </p:blipFill>
        <p:spPr bwMode="auto">
          <a:xfrm>
            <a:off x="928662" y="2214530"/>
            <a:ext cx="7215238" cy="4500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5-Nokta Yıldız"/>
          <p:cNvSpPr/>
          <p:nvPr/>
        </p:nvSpPr>
        <p:spPr>
          <a:xfrm>
            <a:off x="4929190" y="3857604"/>
            <a:ext cx="285752" cy="21431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6 5-Nokta Yıldız"/>
          <p:cNvSpPr/>
          <p:nvPr/>
        </p:nvSpPr>
        <p:spPr>
          <a:xfrm>
            <a:off x="5786446" y="3714728"/>
            <a:ext cx="285752" cy="21431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7 5-Nokta Yıldız"/>
          <p:cNvSpPr/>
          <p:nvPr/>
        </p:nvSpPr>
        <p:spPr>
          <a:xfrm>
            <a:off x="4643438" y="3643290"/>
            <a:ext cx="285752" cy="21431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767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ctr"/>
            <a:r>
              <a:rPr lang="tr-TR" dirty="0" err="1"/>
              <a:t>Material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Methods</a:t>
            </a:r>
            <a:endParaRPr lang="tr-TR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899592" y="1700808"/>
            <a:ext cx="7408333" cy="4320480"/>
          </a:xfrm>
        </p:spPr>
        <p:txBody>
          <a:bodyPr>
            <a:normAutofit/>
          </a:bodyPr>
          <a:lstStyle/>
          <a:p>
            <a:pPr algn="just"/>
            <a:r>
              <a:rPr lang="tr-TR" b="1" i="1" dirty="0" err="1"/>
              <a:t>Moisture</a:t>
            </a:r>
            <a:r>
              <a:rPr lang="tr-TR" b="1" i="1" dirty="0"/>
              <a:t> </a:t>
            </a:r>
            <a:r>
              <a:rPr lang="tr-TR" b="1" i="1" dirty="0" err="1" smtClean="0"/>
              <a:t>content</a:t>
            </a:r>
            <a:r>
              <a:rPr lang="tr-TR" b="1" i="1" dirty="0" smtClean="0"/>
              <a:t>: </a:t>
            </a:r>
            <a:r>
              <a:rPr lang="en-US" dirty="0" smtClean="0"/>
              <a:t>Moisture </a:t>
            </a:r>
            <a:r>
              <a:rPr lang="en-US" dirty="0"/>
              <a:t>content was determined by </a:t>
            </a:r>
            <a:r>
              <a:rPr lang="en-US" dirty="0" smtClean="0"/>
              <a:t>gravimetric</a:t>
            </a:r>
            <a:r>
              <a:rPr lang="tr-TR" dirty="0" smtClean="0"/>
              <a:t> </a:t>
            </a:r>
            <a:r>
              <a:rPr lang="en-US" dirty="0" smtClean="0"/>
              <a:t>analysis</a:t>
            </a:r>
            <a:r>
              <a:rPr lang="tr-TR" dirty="0" smtClean="0"/>
              <a:t> </a:t>
            </a:r>
            <a:r>
              <a:rPr lang="en-US" dirty="0" smtClean="0"/>
              <a:t>after </a:t>
            </a:r>
            <a:r>
              <a:rPr lang="en-US" dirty="0"/>
              <a:t>drying at 105 °C to constant </a:t>
            </a:r>
            <a:r>
              <a:rPr lang="en-US" dirty="0" smtClean="0"/>
              <a:t>weight</a:t>
            </a:r>
            <a:r>
              <a:rPr lang="tr-TR" dirty="0" smtClean="0"/>
              <a:t>.</a:t>
            </a:r>
          </a:p>
          <a:p>
            <a:pPr algn="just"/>
            <a:r>
              <a:rPr lang="tr-TR" b="1" dirty="0" err="1" smtClean="0"/>
              <a:t>pH</a:t>
            </a:r>
            <a:r>
              <a:rPr lang="tr-TR" b="1" dirty="0" smtClean="0"/>
              <a:t> </a:t>
            </a:r>
            <a:r>
              <a:rPr lang="tr-TR" b="1" dirty="0" err="1" smtClean="0"/>
              <a:t>analysis</a:t>
            </a:r>
            <a:r>
              <a:rPr lang="tr-TR" b="1" dirty="0" smtClean="0"/>
              <a:t>: </a:t>
            </a:r>
            <a:r>
              <a:rPr lang="en-US" dirty="0"/>
              <a:t>The pH measurement was carried at 25</a:t>
            </a:r>
            <a:r>
              <a:rPr lang="en-US" baseline="30000" dirty="0"/>
              <a:t>o</a:t>
            </a:r>
            <a:r>
              <a:rPr lang="en-US" dirty="0"/>
              <a:t>C by calibrated pH meter</a:t>
            </a:r>
            <a:r>
              <a:rPr lang="tr-TR" dirty="0" smtClean="0"/>
              <a:t> </a:t>
            </a:r>
          </a:p>
          <a:p>
            <a:pPr algn="just"/>
            <a:r>
              <a:rPr lang="tr-TR" b="1" dirty="0"/>
              <a:t>Total </a:t>
            </a:r>
            <a:r>
              <a:rPr lang="tr-TR" b="1" dirty="0" err="1"/>
              <a:t>phenolic</a:t>
            </a:r>
            <a:r>
              <a:rPr lang="tr-TR" b="1" dirty="0"/>
              <a:t> </a:t>
            </a:r>
            <a:r>
              <a:rPr lang="tr-TR" b="1" dirty="0" err="1" smtClean="0"/>
              <a:t>content</a:t>
            </a:r>
            <a:r>
              <a:rPr lang="tr-TR" b="1" dirty="0" smtClean="0"/>
              <a:t>: </a:t>
            </a:r>
            <a:r>
              <a:rPr lang="en-US" dirty="0"/>
              <a:t>The </a:t>
            </a:r>
            <a:r>
              <a:rPr lang="tr-TR" dirty="0" smtClean="0"/>
              <a:t>total </a:t>
            </a:r>
            <a:r>
              <a:rPr lang="tr-TR" dirty="0" err="1" smtClean="0"/>
              <a:t>phenolic</a:t>
            </a:r>
            <a:r>
              <a:rPr lang="tr-TR" dirty="0" smtClean="0"/>
              <a:t> </a:t>
            </a:r>
            <a:r>
              <a:rPr lang="tr-TR" dirty="0" err="1" smtClean="0"/>
              <a:t>content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tr-TR" dirty="0" err="1" smtClean="0"/>
              <a:t>samples</a:t>
            </a:r>
            <a:r>
              <a:rPr lang="tr-TR" dirty="0" smtClean="0"/>
              <a:t> </a:t>
            </a:r>
            <a:r>
              <a:rPr lang="en-US" dirty="0" smtClean="0"/>
              <a:t>was </a:t>
            </a:r>
            <a:r>
              <a:rPr lang="en-US" dirty="0"/>
              <a:t>determined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en-US" dirty="0" err="1" smtClean="0"/>
              <a:t>Folin-Ciocalteu</a:t>
            </a:r>
            <a:r>
              <a:rPr lang="en-US" dirty="0" smtClean="0"/>
              <a:t> method</a:t>
            </a:r>
            <a:r>
              <a:rPr lang="tr-TR" dirty="0" smtClean="0"/>
              <a:t>.</a:t>
            </a:r>
            <a:r>
              <a:rPr lang="en-US" dirty="0" smtClean="0"/>
              <a:t> 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93205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pPr algn="ctr"/>
            <a:r>
              <a:rPr lang="tr-TR" dirty="0" err="1"/>
              <a:t>Material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Methods</a:t>
            </a:r>
            <a:endParaRPr lang="tr-TR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971600" y="1700808"/>
            <a:ext cx="7408333" cy="3384376"/>
          </a:xfrm>
        </p:spPr>
        <p:txBody>
          <a:bodyPr>
            <a:normAutofit fontScale="850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tr-TR" b="1" dirty="0" err="1" smtClean="0"/>
              <a:t>Determination</a:t>
            </a:r>
            <a:r>
              <a:rPr lang="tr-TR" b="1" dirty="0" smtClean="0"/>
              <a:t> of 10-HDA</a:t>
            </a:r>
            <a:endParaRPr lang="tr-TR" b="1" dirty="0"/>
          </a:p>
          <a:p>
            <a:r>
              <a:rPr lang="tr-TR" b="1" dirty="0" err="1" smtClean="0"/>
              <a:t>Extraction</a:t>
            </a:r>
            <a:r>
              <a:rPr lang="tr-TR" b="1" dirty="0" smtClean="0"/>
              <a:t> </a:t>
            </a:r>
          </a:p>
          <a:p>
            <a:pPr marL="0" indent="0">
              <a:buNone/>
            </a:pPr>
            <a:r>
              <a:rPr lang="tr-TR" dirty="0" smtClean="0"/>
              <a:t>A</a:t>
            </a:r>
            <a:r>
              <a:rPr lang="en-US" dirty="0" smtClean="0"/>
              <a:t>bout </a:t>
            </a:r>
            <a:r>
              <a:rPr lang="en-US" dirty="0"/>
              <a:t>2.5 g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RJ </a:t>
            </a:r>
            <a:r>
              <a:rPr lang="en-US" dirty="0"/>
              <a:t>was dissolved by sonication in 100 ml of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methanol</a:t>
            </a:r>
            <a:r>
              <a:rPr lang="tr-TR" dirty="0"/>
              <a:t> </a:t>
            </a:r>
            <a:r>
              <a:rPr lang="en-US" dirty="0" smtClean="0"/>
              <a:t>solution </a:t>
            </a:r>
            <a:r>
              <a:rPr lang="en-US" dirty="0"/>
              <a:t>(50:50 v/v with </a:t>
            </a:r>
            <a:r>
              <a:rPr lang="en-US" dirty="0" err="1" smtClean="0"/>
              <a:t>ultrapu</a:t>
            </a:r>
            <a:r>
              <a:rPr lang="tr-TR" dirty="0" smtClean="0"/>
              <a:t>re </a:t>
            </a:r>
            <a:r>
              <a:rPr lang="tr-TR" dirty="0" err="1" smtClean="0"/>
              <a:t>water</a:t>
            </a:r>
            <a:r>
              <a:rPr lang="tr-TR" dirty="0" smtClean="0"/>
              <a:t>)</a:t>
            </a:r>
            <a:r>
              <a:rPr lang="en-US" dirty="0" smtClean="0"/>
              <a:t> adjusted </a:t>
            </a:r>
            <a:r>
              <a:rPr lang="en-US" dirty="0"/>
              <a:t>at pH=2.5 with phosphoric acid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b="1" dirty="0" smtClean="0"/>
          </a:p>
          <a:p>
            <a:r>
              <a:rPr lang="tr-TR" b="1" dirty="0" err="1" smtClean="0"/>
              <a:t>Determination</a:t>
            </a:r>
            <a:r>
              <a:rPr lang="tr-TR" b="1" dirty="0" smtClean="0"/>
              <a:t> of </a:t>
            </a:r>
            <a:r>
              <a:rPr lang="tr-TR" b="1" dirty="0"/>
              <a:t>10-HDA </a:t>
            </a:r>
            <a:r>
              <a:rPr lang="tr-TR" b="1" dirty="0" err="1"/>
              <a:t>content</a:t>
            </a:r>
            <a:endParaRPr lang="tr-TR" b="1" dirty="0"/>
          </a:p>
          <a:p>
            <a:pPr marL="0" indent="0" algn="just">
              <a:buNone/>
            </a:pPr>
            <a:r>
              <a:rPr lang="en-US" dirty="0"/>
              <a:t>The 10-HDA content of RJ was determined by </a:t>
            </a:r>
            <a:r>
              <a:rPr lang="en-US" dirty="0" smtClean="0"/>
              <a:t>high</a:t>
            </a:r>
            <a:r>
              <a:rPr lang="tr-TR" dirty="0" smtClean="0"/>
              <a:t> </a:t>
            </a:r>
            <a:r>
              <a:rPr lang="en-US" dirty="0" smtClean="0"/>
              <a:t>performance </a:t>
            </a:r>
            <a:r>
              <a:rPr lang="en-US" dirty="0"/>
              <a:t>liquid chromatography with diode </a:t>
            </a:r>
            <a:r>
              <a:rPr lang="en-US" dirty="0" smtClean="0"/>
              <a:t>array</a:t>
            </a:r>
            <a:r>
              <a:rPr lang="tr-TR" dirty="0" smtClean="0"/>
              <a:t> </a:t>
            </a:r>
            <a:r>
              <a:rPr lang="tr-TR" dirty="0" err="1" smtClean="0"/>
              <a:t>detection</a:t>
            </a:r>
            <a:r>
              <a:rPr lang="tr-TR" dirty="0" smtClean="0"/>
              <a:t> (HPLC-DAD).</a:t>
            </a:r>
          </a:p>
          <a:p>
            <a:pPr marL="0" indent="0">
              <a:buNone/>
            </a:pPr>
            <a:endParaRPr lang="tr-TR" b="1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13934"/>
              </p:ext>
            </p:extLst>
          </p:nvPr>
        </p:nvGraphicFramePr>
        <p:xfrm>
          <a:off x="1115616" y="5157192"/>
          <a:ext cx="7200800" cy="148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/>
                <a:gridCol w="3600400"/>
              </a:tblGrid>
              <a:tr h="370840">
                <a:tc>
                  <a:txBody>
                    <a:bodyPr/>
                    <a:lstStyle/>
                    <a:p>
                      <a:r>
                        <a:rPr lang="tr-TR" b="0" dirty="0" err="1" smtClean="0">
                          <a:solidFill>
                            <a:schemeClr val="tx1"/>
                          </a:solidFill>
                        </a:rPr>
                        <a:t>Column</a:t>
                      </a:r>
                      <a:endParaRPr lang="tr-T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0" dirty="0" err="1" smtClean="0">
                          <a:solidFill>
                            <a:schemeClr val="tx1"/>
                          </a:solidFill>
                        </a:rPr>
                        <a:t>Shimadzu</a:t>
                      </a:r>
                      <a:r>
                        <a:rPr lang="tr-TR" b="0" dirty="0" smtClean="0">
                          <a:solidFill>
                            <a:schemeClr val="tx1"/>
                          </a:solidFill>
                        </a:rPr>
                        <a:t>, 150 x 4.0 mm x 5 </a:t>
                      </a:r>
                      <a:r>
                        <a:rPr lang="el-GR" b="0" dirty="0" smtClean="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tr-TR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tr-T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1328">
                <a:tc>
                  <a:txBody>
                    <a:bodyPr/>
                    <a:lstStyle/>
                    <a:p>
                      <a:r>
                        <a:rPr lang="tr-T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Flow</a:t>
                      </a:r>
                      <a:r>
                        <a:rPr lang="tr-T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rate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 </a:t>
                      </a:r>
                      <a:r>
                        <a:rPr lang="tr-T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mL</a:t>
                      </a:r>
                      <a:r>
                        <a:rPr lang="tr-T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tr-T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Detector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225 nm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b="0" dirty="0" smtClean="0">
                          <a:solidFill>
                            <a:schemeClr val="tx1"/>
                          </a:solidFill>
                        </a:rPr>
                        <a:t>Mobile</a:t>
                      </a:r>
                      <a:r>
                        <a:rPr lang="tr-T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tr-TR" b="0" baseline="0" dirty="0" err="1" smtClean="0">
                          <a:solidFill>
                            <a:schemeClr val="tx1"/>
                          </a:solidFill>
                        </a:rPr>
                        <a:t>phase</a:t>
                      </a:r>
                      <a:endParaRPr lang="tr-T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0" dirty="0" err="1" smtClean="0">
                          <a:solidFill>
                            <a:schemeClr val="tx1"/>
                          </a:solidFill>
                        </a:rPr>
                        <a:t>Methanol</a:t>
                      </a:r>
                      <a:r>
                        <a:rPr lang="tr-TR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tr-TR" b="0" dirty="0" err="1" smtClean="0">
                          <a:solidFill>
                            <a:schemeClr val="tx1"/>
                          </a:solidFill>
                        </a:rPr>
                        <a:t>water</a:t>
                      </a:r>
                      <a:r>
                        <a:rPr lang="tr-TR" b="0" dirty="0" smtClean="0">
                          <a:solidFill>
                            <a:schemeClr val="tx1"/>
                          </a:solidFill>
                        </a:rPr>
                        <a:t> (45:55 v/v) </a:t>
                      </a:r>
                      <a:r>
                        <a:rPr lang="tr-TR" b="0" dirty="0" err="1" smtClean="0">
                          <a:solidFill>
                            <a:schemeClr val="tx1"/>
                          </a:solidFill>
                        </a:rPr>
                        <a:t>pH</a:t>
                      </a:r>
                      <a:r>
                        <a:rPr lang="tr-TR" b="0" dirty="0" smtClean="0">
                          <a:solidFill>
                            <a:schemeClr val="tx1"/>
                          </a:solidFill>
                        </a:rPr>
                        <a:t> 2.5</a:t>
                      </a:r>
                      <a:r>
                        <a:rPr lang="tr-T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tr-T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00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581</TotalTime>
  <Words>851</Words>
  <Application>Microsoft Office PowerPoint</Application>
  <PresentationFormat>Ekran Gösterisi (4:3)</PresentationFormat>
  <Paragraphs>179</Paragraphs>
  <Slides>16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18" baseType="lpstr">
      <vt:lpstr>Akış</vt:lpstr>
      <vt:lpstr>SPW 10.0 Graph</vt:lpstr>
      <vt:lpstr>Changes of Physicochemical and Bioactive Properties of Royal Jelly During Storage and Determination of 10-hydroxy-2-decenoic Acid as Quality Parameter </vt:lpstr>
      <vt:lpstr>Introduction</vt:lpstr>
      <vt:lpstr>PowerPoint Sunusu</vt:lpstr>
      <vt:lpstr>PowerPoint Sunusu</vt:lpstr>
      <vt:lpstr>PowerPoint Sunusu</vt:lpstr>
      <vt:lpstr>PowerPoint Sunusu</vt:lpstr>
      <vt:lpstr>Material and Methods</vt:lpstr>
      <vt:lpstr>Material and Methods</vt:lpstr>
      <vt:lpstr>Material and Methods</vt:lpstr>
      <vt:lpstr>PowerPoint Sunusu</vt:lpstr>
      <vt:lpstr>Results and Discussions</vt:lpstr>
      <vt:lpstr>Results and Discussions</vt:lpstr>
      <vt:lpstr>PowerPoint Sunusu</vt:lpstr>
      <vt:lpstr>Results and Discussions</vt:lpstr>
      <vt:lpstr>PowerPoint Sunusu</vt:lpstr>
      <vt:lpstr>Conclusion</vt:lpstr>
    </vt:vector>
  </TitlesOfParts>
  <Company>Progressive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Changes of Physicochemical and Bioactive Properties of Royal Jelly During Storage and Determination of 10-hydroxy-2-decenoic Acid as Quality Parameter</dc:title>
  <dc:creator>osman.gül</dc:creator>
  <cp:lastModifiedBy>TOSHIBA</cp:lastModifiedBy>
  <cp:revision>48</cp:revision>
  <dcterms:created xsi:type="dcterms:W3CDTF">2018-10-14T11:05:40Z</dcterms:created>
  <dcterms:modified xsi:type="dcterms:W3CDTF">2018-10-17T06:51:43Z</dcterms:modified>
</cp:coreProperties>
</file>