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259" r:id="rId4"/>
    <p:sldId id="260" r:id="rId5"/>
    <p:sldId id="280" r:id="rId6"/>
    <p:sldId id="295" r:id="rId7"/>
    <p:sldId id="281" r:id="rId8"/>
    <p:sldId id="296" r:id="rId9"/>
    <p:sldId id="297" r:id="rId10"/>
    <p:sldId id="279" r:id="rId11"/>
    <p:sldId id="284" r:id="rId12"/>
    <p:sldId id="290" r:id="rId13"/>
    <p:sldId id="291" r:id="rId14"/>
    <p:sldId id="292" r:id="rId15"/>
    <p:sldId id="282" r:id="rId16"/>
    <p:sldId id="285" r:id="rId17"/>
    <p:sldId id="283" r:id="rId18"/>
    <p:sldId id="288" r:id="rId19"/>
    <p:sldId id="287" r:id="rId20"/>
    <p:sldId id="286" r:id="rId21"/>
    <p:sldId id="293" r:id="rId22"/>
    <p:sldId id="289" r:id="rId23"/>
    <p:sldId id="294" r:id="rId24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9933FF"/>
    <a:srgbClr val="6600FF"/>
    <a:srgbClr val="FF9900"/>
    <a:srgbClr val="FFCC66"/>
    <a:srgbClr val="FFCC00"/>
    <a:srgbClr val="00FFFF"/>
    <a:srgbClr val="CCECFF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46" autoAdjust="0"/>
    <p:restoredTop sz="94663" autoAdjust="0"/>
  </p:normalViewPr>
  <p:slideViewPr>
    <p:cSldViewPr>
      <p:cViewPr varScale="1">
        <p:scale>
          <a:sx n="115" d="100"/>
          <a:sy n="115" d="100"/>
        </p:scale>
        <p:origin x="-3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02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11" Type="http://schemas.openxmlformats.org/officeDocument/2006/relationships/image" Target="../media/image29.wmf"/><Relationship Id="rId5" Type="http://schemas.openxmlformats.org/officeDocument/2006/relationships/image" Target="../media/image2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11D73-3BC1-4373-A528-D8579F5508DF}" type="datetimeFigureOut">
              <a:rPr lang="de-DE" smtClean="0"/>
              <a:t>14.05.2015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B968E-4847-474B-8379-64FB5343D9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626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55208-B2BC-45B7-9356-F0BD61630749}" type="datetimeFigureOut">
              <a:rPr lang="de-DE" smtClean="0"/>
              <a:t>14.05.2015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285B8-6E72-4B1D-A2F7-FF043218CD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77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85B8-6E72-4B1D-A2F7-FF043218CDA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808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14.05.2015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14.05.2015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6525344"/>
            <a:ext cx="9144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 userDrawn="1"/>
        </p:nvSpPr>
        <p:spPr>
          <a:xfrm>
            <a:off x="2683290" y="6597352"/>
            <a:ext cx="3778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/>
              <a:t>5th International GOCE User Workshop, Paris, 27.11.2014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14.05.2015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30.png"/><Relationship Id="rId18" Type="http://schemas.openxmlformats.org/officeDocument/2006/relationships/oleObject" Target="../embeddings/oleObject8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27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3.wmf"/><Relationship Id="rId17" Type="http://schemas.openxmlformats.org/officeDocument/2006/relationships/image" Target="../media/image25.wmf"/><Relationship Id="rId25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1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24.wmf"/><Relationship Id="rId23" Type="http://schemas.openxmlformats.org/officeDocument/2006/relationships/image" Target="../media/image28.wmf"/><Relationship Id="rId10" Type="http://schemas.openxmlformats.org/officeDocument/2006/relationships/image" Target="../media/image22.wmf"/><Relationship Id="rId19" Type="http://schemas.openxmlformats.org/officeDocument/2006/relationships/image" Target="../media/image26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3.png"/><Relationship Id="rId4" Type="http://schemas.openxmlformats.org/officeDocument/2006/relationships/image" Target="../media/image2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w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68313" y="98630"/>
            <a:ext cx="815657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de-DE" sz="3200" b="1" dirty="0" smtClean="0"/>
              <a:t>Scientific Roadmap </a:t>
            </a:r>
            <a:r>
              <a:rPr lang="de-DE" sz="3200" b="1" dirty="0" err="1" smtClean="0"/>
              <a:t>towards</a:t>
            </a:r>
            <a:r>
              <a:rPr lang="de-DE" sz="3200" b="1" dirty="0" smtClean="0"/>
              <a:t> Height </a:t>
            </a:r>
            <a:r>
              <a:rPr lang="de-DE" sz="3200" b="1" dirty="0"/>
              <a:t>System </a:t>
            </a:r>
            <a:r>
              <a:rPr lang="de-DE" sz="3200" b="1" dirty="0" err="1"/>
              <a:t>Unification</a:t>
            </a:r>
            <a:r>
              <a:rPr lang="de-DE" sz="3200" b="1" dirty="0"/>
              <a:t> </a:t>
            </a:r>
            <a:r>
              <a:rPr lang="de-DE" sz="3200" b="1" dirty="0" err="1"/>
              <a:t>with</a:t>
            </a:r>
            <a:r>
              <a:rPr lang="de-DE" sz="3200" b="1" dirty="0"/>
              <a:t> </a:t>
            </a:r>
            <a:r>
              <a:rPr lang="de-DE" sz="3200" b="1" dirty="0" smtClean="0"/>
              <a:t>GOCE</a:t>
            </a:r>
            <a:endParaRPr lang="de-DE" sz="32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2683290" y="6597352"/>
            <a:ext cx="3778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/>
              <a:t>5th International GOCE User Workshop, Paris, 27.11.2014</a:t>
            </a:r>
          </a:p>
        </p:txBody>
      </p:sp>
      <p:pic>
        <p:nvPicPr>
          <p:cNvPr id="9" name="Picture 7" descr="Figures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92"/>
          <a:stretch>
            <a:fillRect/>
          </a:stretch>
        </p:blipFill>
        <p:spPr bwMode="auto">
          <a:xfrm>
            <a:off x="4539750" y="4059070"/>
            <a:ext cx="3542640" cy="241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0" y="1223755"/>
            <a:ext cx="9144000" cy="32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sz="2000" u="sng" dirty="0" err="1">
                <a:solidFill>
                  <a:schemeClr val="tx1"/>
                </a:solidFill>
                <a:latin typeface="+mj-lt"/>
              </a:rPr>
              <a:t>Th</a:t>
            </a:r>
            <a:r>
              <a:rPr lang="de-DE" sz="2000" u="sng" dirty="0">
                <a:solidFill>
                  <a:schemeClr val="tx1"/>
                </a:solidFill>
                <a:latin typeface="+mj-lt"/>
              </a:rPr>
              <a:t>. Gruber</a:t>
            </a:r>
            <a:r>
              <a:rPr lang="de-DE" sz="2000" baseline="30000" dirty="0">
                <a:solidFill>
                  <a:schemeClr val="tx1"/>
                </a:solidFill>
                <a:latin typeface="+mj-lt"/>
              </a:rPr>
              <a:t>(1)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, R. Rummel</a:t>
            </a:r>
            <a:r>
              <a:rPr lang="de-DE" sz="2000" baseline="30000" dirty="0">
                <a:solidFill>
                  <a:schemeClr val="tx1"/>
                </a:solidFill>
                <a:latin typeface="+mj-lt"/>
              </a:rPr>
              <a:t>(1</a:t>
            </a:r>
            <a:r>
              <a:rPr lang="de-DE" sz="2000" baseline="30000" dirty="0" smtClean="0">
                <a:solidFill>
                  <a:schemeClr val="tx1"/>
                </a:solidFill>
                <a:latin typeface="+mj-lt"/>
              </a:rPr>
              <a:t>),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M. 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Sideris</a:t>
            </a:r>
            <a:r>
              <a:rPr lang="de-DE" sz="2000" baseline="30000" dirty="0" smtClean="0">
                <a:solidFill>
                  <a:schemeClr val="tx1"/>
                </a:solidFill>
                <a:latin typeface="+mj-lt"/>
              </a:rPr>
              <a:t>(2)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,  E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.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Rangelova</a:t>
            </a:r>
            <a:r>
              <a:rPr lang="de-DE" sz="2000" baseline="30000" dirty="0" smtClean="0">
                <a:solidFill>
                  <a:schemeClr val="tx1"/>
                </a:solidFill>
                <a:latin typeface="+mj-lt"/>
              </a:rPr>
              <a:t>(2)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P.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Woodworth</a:t>
            </a:r>
            <a:r>
              <a:rPr lang="de-DE" sz="2000" baseline="30000" dirty="0" smtClean="0">
                <a:solidFill>
                  <a:schemeClr val="tx1"/>
                </a:solidFill>
                <a:latin typeface="+mj-lt"/>
              </a:rPr>
              <a:t>(3)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, </a:t>
            </a:r>
          </a:p>
          <a:p>
            <a:pPr algn="ctr" eaLnBrk="1" hangingPunct="1"/>
            <a:r>
              <a:rPr lang="de-DE" sz="2000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. 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Hughes</a:t>
            </a:r>
            <a:r>
              <a:rPr lang="de-DE" sz="2000" baseline="30000" dirty="0" smtClean="0">
                <a:solidFill>
                  <a:schemeClr val="tx1"/>
                </a:solidFill>
                <a:latin typeface="+mj-lt"/>
              </a:rPr>
              <a:t>(3)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J.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Ihde</a:t>
            </a:r>
            <a:r>
              <a:rPr lang="de-DE" sz="2000" baseline="30000" dirty="0" smtClean="0">
                <a:solidFill>
                  <a:schemeClr val="tx1"/>
                </a:solidFill>
                <a:latin typeface="+mj-lt"/>
              </a:rPr>
              <a:t>(4)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G. 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Liebsch</a:t>
            </a:r>
            <a:r>
              <a:rPr lang="de-DE" sz="2000" baseline="30000" dirty="0" smtClean="0">
                <a:solidFill>
                  <a:schemeClr val="tx1"/>
                </a:solidFill>
                <a:latin typeface="+mj-lt"/>
              </a:rPr>
              <a:t>(4)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A.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Rülke</a:t>
            </a:r>
            <a:r>
              <a:rPr lang="de-DE" sz="2000" baseline="30000" dirty="0" smtClean="0">
                <a:solidFill>
                  <a:schemeClr val="tx1"/>
                </a:solidFill>
                <a:latin typeface="+mj-lt"/>
              </a:rPr>
              <a:t>(4)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Ch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. Gerlach</a:t>
            </a:r>
            <a:r>
              <a:rPr lang="de-DE" sz="2000" baseline="30000" dirty="0">
                <a:solidFill>
                  <a:schemeClr val="tx1"/>
                </a:solidFill>
                <a:latin typeface="+mj-lt"/>
              </a:rPr>
              <a:t>(5)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, </a:t>
            </a:r>
            <a:endParaRPr lang="de-DE" sz="2000" dirty="0" smtClean="0">
              <a:solidFill>
                <a:schemeClr val="tx1"/>
              </a:solidFill>
              <a:latin typeface="+mj-lt"/>
            </a:endParaRPr>
          </a:p>
          <a:p>
            <a:pPr algn="ctr" eaLnBrk="1" hangingPunct="1"/>
            <a:r>
              <a:rPr lang="de-DE" sz="2000" dirty="0" smtClean="0">
                <a:solidFill>
                  <a:schemeClr val="tx1"/>
                </a:solidFill>
                <a:latin typeface="+mj-lt"/>
              </a:rPr>
              <a:t>R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.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Haagmans</a:t>
            </a:r>
            <a:r>
              <a:rPr lang="de-DE" sz="2000" baseline="30000" dirty="0">
                <a:solidFill>
                  <a:schemeClr val="tx1"/>
                </a:solidFill>
                <a:latin typeface="+mj-lt"/>
              </a:rPr>
              <a:t>(6)</a:t>
            </a:r>
            <a:endParaRPr lang="de-DE" sz="2000" dirty="0">
              <a:solidFill>
                <a:schemeClr val="tx1"/>
              </a:solidFill>
              <a:latin typeface="+mj-lt"/>
            </a:endParaRPr>
          </a:p>
          <a:p>
            <a:pPr eaLnBrk="1" hangingPunct="1"/>
            <a:endParaRPr lang="de-DE" sz="1400" dirty="0">
              <a:solidFill>
                <a:schemeClr val="tx1"/>
              </a:solidFill>
              <a:latin typeface="+mj-lt"/>
            </a:endParaRPr>
          </a:p>
          <a:p>
            <a:pPr eaLnBrk="1" hangingPunct="1">
              <a:lnSpc>
                <a:spcPct val="100000"/>
              </a:lnSpc>
              <a:spcAft>
                <a:spcPct val="20000"/>
              </a:spcAft>
            </a:pPr>
            <a:r>
              <a:rPr lang="de-DE" sz="1600" baseline="30000" dirty="0">
                <a:solidFill>
                  <a:schemeClr val="tx1"/>
                </a:solidFill>
                <a:latin typeface="+mj-lt"/>
              </a:rPr>
              <a:t>(1)</a:t>
            </a:r>
            <a:r>
              <a:rPr lang="de-DE" sz="1600" dirty="0">
                <a:solidFill>
                  <a:schemeClr val="tx1"/>
                </a:solidFill>
                <a:latin typeface="+mj-lt"/>
              </a:rPr>
              <a:t>	Institute </a:t>
            </a:r>
            <a:r>
              <a:rPr lang="de-DE" sz="1600" dirty="0" err="1">
                <a:solidFill>
                  <a:schemeClr val="tx1"/>
                </a:solidFill>
                <a:latin typeface="+mj-lt"/>
              </a:rPr>
              <a:t>for</a:t>
            </a:r>
            <a:r>
              <a:rPr lang="de-DE" sz="1600" dirty="0">
                <a:solidFill>
                  <a:schemeClr val="tx1"/>
                </a:solidFill>
                <a:latin typeface="+mj-lt"/>
              </a:rPr>
              <a:t> Astronomical </a:t>
            </a:r>
            <a:r>
              <a:rPr lang="de-DE" sz="1600" dirty="0" err="1">
                <a:solidFill>
                  <a:schemeClr val="tx1"/>
                </a:solidFill>
                <a:latin typeface="+mj-lt"/>
              </a:rPr>
              <a:t>and</a:t>
            </a:r>
            <a:r>
              <a:rPr lang="de-DE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j-lt"/>
              </a:rPr>
              <a:t>Physical</a:t>
            </a:r>
            <a:r>
              <a:rPr lang="de-DE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j-lt"/>
              </a:rPr>
              <a:t>Geodesy</a:t>
            </a:r>
            <a:r>
              <a:rPr lang="de-DE" sz="1600" dirty="0">
                <a:solidFill>
                  <a:schemeClr val="tx1"/>
                </a:solidFill>
                <a:latin typeface="+mj-lt"/>
              </a:rPr>
              <a:t>, Technical University </a:t>
            </a:r>
            <a:r>
              <a:rPr lang="de-DE" sz="1600" dirty="0" err="1">
                <a:solidFill>
                  <a:schemeClr val="tx1"/>
                </a:solidFill>
                <a:latin typeface="+mj-lt"/>
              </a:rPr>
              <a:t>Munich</a:t>
            </a:r>
            <a:r>
              <a:rPr lang="de-DE" sz="1600" dirty="0">
                <a:solidFill>
                  <a:schemeClr val="tx1"/>
                </a:solidFill>
                <a:latin typeface="+mj-lt"/>
              </a:rPr>
              <a:t>, Germany</a:t>
            </a:r>
          </a:p>
          <a:p>
            <a:pPr eaLnBrk="1" hangingPunct="1">
              <a:lnSpc>
                <a:spcPct val="100000"/>
              </a:lnSpc>
              <a:spcAft>
                <a:spcPct val="20000"/>
              </a:spcAft>
            </a:pPr>
            <a:r>
              <a:rPr lang="de-DE" sz="1600" baseline="300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sz="1600" baseline="30000" dirty="0">
                <a:solidFill>
                  <a:schemeClr val="tx1"/>
                </a:solidFill>
                <a:latin typeface="+mj-lt"/>
              </a:rPr>
              <a:t>2</a:t>
            </a:r>
            <a:r>
              <a:rPr lang="de-DE" sz="1600" baseline="30000" dirty="0" smtClean="0">
                <a:solidFill>
                  <a:schemeClr val="tx1"/>
                </a:solidFill>
                <a:latin typeface="+mj-lt"/>
              </a:rPr>
              <a:t>)</a:t>
            </a:r>
            <a:r>
              <a:rPr lang="de-DE" sz="1600" dirty="0">
                <a:solidFill>
                  <a:schemeClr val="tx1"/>
                </a:solidFill>
                <a:latin typeface="+mj-lt"/>
              </a:rPr>
              <a:t>	Department </a:t>
            </a:r>
            <a:r>
              <a:rPr lang="de-DE" sz="1600" dirty="0" err="1">
                <a:solidFill>
                  <a:schemeClr val="tx1"/>
                </a:solidFill>
                <a:latin typeface="+mj-lt"/>
              </a:rPr>
              <a:t>of</a:t>
            </a:r>
            <a:r>
              <a:rPr lang="de-DE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j-lt"/>
              </a:rPr>
              <a:t>Geomatics</a:t>
            </a:r>
            <a:r>
              <a:rPr lang="de-DE" sz="1600" dirty="0">
                <a:solidFill>
                  <a:schemeClr val="tx1"/>
                </a:solidFill>
                <a:latin typeface="+mj-lt"/>
              </a:rPr>
              <a:t> Engineering, University </a:t>
            </a:r>
            <a:r>
              <a:rPr lang="de-DE" sz="1600" dirty="0" err="1">
                <a:solidFill>
                  <a:schemeClr val="tx1"/>
                </a:solidFill>
                <a:latin typeface="+mj-lt"/>
              </a:rPr>
              <a:t>of</a:t>
            </a:r>
            <a:r>
              <a:rPr lang="de-DE" sz="1600" dirty="0">
                <a:solidFill>
                  <a:schemeClr val="tx1"/>
                </a:solidFill>
                <a:latin typeface="+mj-lt"/>
              </a:rPr>
              <a:t> Calgary, Canada</a:t>
            </a:r>
          </a:p>
          <a:p>
            <a:pPr eaLnBrk="1" hangingPunct="1">
              <a:lnSpc>
                <a:spcPct val="100000"/>
              </a:lnSpc>
              <a:spcAft>
                <a:spcPct val="20000"/>
              </a:spcAft>
            </a:pPr>
            <a:r>
              <a:rPr lang="de-DE" sz="1600" baseline="30000" dirty="0" smtClean="0">
                <a:solidFill>
                  <a:schemeClr val="tx1"/>
                </a:solidFill>
                <a:latin typeface="+mj-lt"/>
              </a:rPr>
              <a:t>(3)</a:t>
            </a:r>
            <a:r>
              <a:rPr lang="de-DE" sz="1600" dirty="0" smtClean="0">
                <a:solidFill>
                  <a:schemeClr val="tx1"/>
                </a:solidFill>
                <a:latin typeface="+mj-lt"/>
              </a:rPr>
              <a:t>	National </a:t>
            </a:r>
            <a:r>
              <a:rPr lang="de-DE" sz="1600" dirty="0" err="1">
                <a:solidFill>
                  <a:schemeClr val="tx1"/>
                </a:solidFill>
                <a:latin typeface="+mj-lt"/>
              </a:rPr>
              <a:t>Oceanography</a:t>
            </a:r>
            <a:r>
              <a:rPr lang="de-DE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j-lt"/>
              </a:rPr>
              <a:t>Centre</a:t>
            </a:r>
            <a:r>
              <a:rPr lang="de-DE" sz="1600" dirty="0">
                <a:solidFill>
                  <a:schemeClr val="tx1"/>
                </a:solidFill>
                <a:latin typeface="+mj-lt"/>
              </a:rPr>
              <a:t>, Liverpool, United </a:t>
            </a:r>
            <a:r>
              <a:rPr lang="de-DE" sz="1600" dirty="0" err="1" smtClean="0">
                <a:solidFill>
                  <a:schemeClr val="tx1"/>
                </a:solidFill>
                <a:latin typeface="+mj-lt"/>
              </a:rPr>
              <a:t>Kingdom</a:t>
            </a:r>
            <a:endParaRPr lang="de-DE" sz="1600" dirty="0" smtClean="0">
              <a:solidFill>
                <a:schemeClr val="tx1"/>
              </a:solidFill>
              <a:latin typeface="+mj-lt"/>
            </a:endParaRPr>
          </a:p>
          <a:p>
            <a:pPr eaLnBrk="1" hangingPunct="1">
              <a:spcAft>
                <a:spcPct val="20000"/>
              </a:spcAft>
            </a:pPr>
            <a:r>
              <a:rPr lang="de-DE" sz="1600" baseline="30000" dirty="0" smtClean="0">
                <a:solidFill>
                  <a:schemeClr val="tx1"/>
                </a:solidFill>
                <a:latin typeface="+mj-lt"/>
              </a:rPr>
              <a:t>(4)</a:t>
            </a:r>
            <a:r>
              <a:rPr lang="de-DE" sz="1600" dirty="0">
                <a:solidFill>
                  <a:schemeClr val="tx1"/>
                </a:solidFill>
                <a:latin typeface="+mj-lt"/>
              </a:rPr>
              <a:t>	Bundesamt für Kartographie und Geodäsie (BKG), Frankfurt/Main, Germany</a:t>
            </a:r>
          </a:p>
          <a:p>
            <a:pPr eaLnBrk="1" hangingPunct="1">
              <a:lnSpc>
                <a:spcPct val="100000"/>
              </a:lnSpc>
              <a:spcAft>
                <a:spcPct val="20000"/>
              </a:spcAft>
            </a:pPr>
            <a:r>
              <a:rPr lang="de-DE" sz="1600" baseline="300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sz="1600" baseline="30000" dirty="0">
                <a:solidFill>
                  <a:schemeClr val="tx1"/>
                </a:solidFill>
                <a:latin typeface="+mj-lt"/>
              </a:rPr>
              <a:t>5)</a:t>
            </a:r>
            <a:r>
              <a:rPr lang="de-DE" sz="1600" dirty="0">
                <a:solidFill>
                  <a:schemeClr val="tx1"/>
                </a:solidFill>
                <a:latin typeface="+mj-lt"/>
              </a:rPr>
              <a:t>	Kommission für Erdmessung und Glaziologie, </a:t>
            </a:r>
            <a:r>
              <a:rPr lang="de-DE" sz="1600" dirty="0" smtClean="0">
                <a:solidFill>
                  <a:schemeClr val="tx1"/>
                </a:solidFill>
                <a:latin typeface="+mj-lt"/>
              </a:rPr>
              <a:t>Bayerische </a:t>
            </a:r>
            <a:r>
              <a:rPr lang="de-DE" sz="1600" dirty="0">
                <a:solidFill>
                  <a:schemeClr val="tx1"/>
                </a:solidFill>
                <a:latin typeface="+mj-lt"/>
              </a:rPr>
              <a:t>Akademie der Wissenschaften, </a:t>
            </a:r>
            <a:r>
              <a:rPr lang="de-DE" sz="1600" dirty="0" err="1" smtClean="0">
                <a:solidFill>
                  <a:schemeClr val="tx1"/>
                </a:solidFill>
                <a:latin typeface="+mj-lt"/>
              </a:rPr>
              <a:t>Munich</a:t>
            </a:r>
            <a:r>
              <a:rPr lang="de-DE" sz="1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600" dirty="0">
                <a:solidFill>
                  <a:schemeClr val="tx1"/>
                </a:solidFill>
                <a:latin typeface="+mj-lt"/>
              </a:rPr>
              <a:t>Germany</a:t>
            </a:r>
          </a:p>
          <a:p>
            <a:pPr eaLnBrk="1" hangingPunct="1">
              <a:lnSpc>
                <a:spcPct val="100000"/>
              </a:lnSpc>
              <a:spcAft>
                <a:spcPct val="20000"/>
              </a:spcAft>
            </a:pPr>
            <a:r>
              <a:rPr lang="de-DE" sz="1600" baseline="30000" dirty="0">
                <a:solidFill>
                  <a:schemeClr val="tx1"/>
                </a:solidFill>
                <a:latin typeface="+mj-lt"/>
              </a:rPr>
              <a:t>(6)</a:t>
            </a:r>
            <a:r>
              <a:rPr lang="de-DE" sz="1600" dirty="0">
                <a:solidFill>
                  <a:schemeClr val="tx1"/>
                </a:solidFill>
                <a:latin typeface="+mj-lt"/>
              </a:rPr>
              <a:t>	European Space Agency, The European Space Research </a:t>
            </a:r>
            <a:r>
              <a:rPr lang="de-DE" sz="1600" dirty="0" err="1">
                <a:solidFill>
                  <a:schemeClr val="tx1"/>
                </a:solidFill>
                <a:latin typeface="+mj-lt"/>
              </a:rPr>
              <a:t>and</a:t>
            </a:r>
            <a:r>
              <a:rPr lang="de-DE" sz="1600" dirty="0">
                <a:solidFill>
                  <a:schemeClr val="tx1"/>
                </a:solidFill>
                <a:latin typeface="+mj-lt"/>
              </a:rPr>
              <a:t> Technology </a:t>
            </a:r>
            <a:r>
              <a:rPr lang="de-DE" sz="1600" dirty="0" err="1">
                <a:solidFill>
                  <a:schemeClr val="tx1"/>
                </a:solidFill>
                <a:latin typeface="+mj-lt"/>
              </a:rPr>
              <a:t>Centre</a:t>
            </a:r>
            <a:r>
              <a:rPr lang="de-DE" sz="1600" dirty="0">
                <a:solidFill>
                  <a:schemeClr val="tx1"/>
                </a:solidFill>
                <a:latin typeface="+mj-lt"/>
              </a:rPr>
              <a:t>, </a:t>
            </a:r>
            <a:r>
              <a:rPr lang="de-DE" sz="1600" dirty="0" err="1">
                <a:solidFill>
                  <a:schemeClr val="tx1"/>
                </a:solidFill>
                <a:latin typeface="+mj-lt"/>
              </a:rPr>
              <a:t>Noordwijk</a:t>
            </a:r>
            <a:r>
              <a:rPr lang="de-DE" sz="1600" dirty="0">
                <a:solidFill>
                  <a:schemeClr val="tx1"/>
                </a:solidFill>
                <a:latin typeface="+mj-lt"/>
              </a:rPr>
              <a:t>, The </a:t>
            </a:r>
            <a:r>
              <a:rPr lang="de-DE" sz="1600" dirty="0" err="1">
                <a:solidFill>
                  <a:schemeClr val="tx1"/>
                </a:solidFill>
                <a:latin typeface="+mj-lt"/>
              </a:rPr>
              <a:t>Netherlands</a:t>
            </a:r>
            <a:endParaRPr lang="de-DE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Gerade Verbindung 10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296524" y="4805415"/>
            <a:ext cx="4095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u="sng" dirty="0" smtClean="0"/>
              <a:t>ESA Project</a:t>
            </a:r>
            <a:r>
              <a:rPr lang="en-GB" dirty="0" smtClean="0"/>
              <a:t>:</a:t>
            </a:r>
          </a:p>
          <a:p>
            <a:r>
              <a:rPr lang="en-GB" dirty="0" smtClean="0"/>
              <a:t>Support to Science Element (STSE) GOCE</a:t>
            </a:r>
            <a:r>
              <a:rPr lang="en-GB" dirty="0"/>
              <a:t>+ </a:t>
            </a:r>
            <a:r>
              <a:rPr lang="en-GB" dirty="0" smtClean="0"/>
              <a:t>Theme 1: Height </a:t>
            </a:r>
            <a:r>
              <a:rPr lang="en-GB" dirty="0"/>
              <a:t>System Unification (HSU)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20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55588" y="187325"/>
            <a:ext cx="8637587" cy="720725"/>
          </a:xfrm>
          <a:prstGeom prst="rect">
            <a:avLst/>
          </a:prstGeom>
          <a:solidFill>
            <a:srgbClr val="FFFFFF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8686800" algn="l"/>
                <a:tab pos="9144000" algn="l"/>
              </a:tabLst>
            </a:pPr>
            <a:r>
              <a:rPr lang="en-GB" sz="2800" b="1" dirty="0" smtClean="0">
                <a:solidFill>
                  <a:srgbClr val="0099FF"/>
                </a:solidFill>
              </a:rPr>
              <a:t>Scientific Roadmap – Essential Tasks</a:t>
            </a:r>
            <a:endParaRPr lang="en-GB" sz="2800" b="1" dirty="0">
              <a:solidFill>
                <a:srgbClr val="0099FF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55587" y="998730"/>
            <a:ext cx="8637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dirty="0" err="1"/>
              <a:t>geopotential</a:t>
            </a:r>
            <a:r>
              <a:rPr lang="en-US" dirty="0"/>
              <a:t> and geoid improvements resulting from GOCE are the basis of a reassessment of global height </a:t>
            </a:r>
            <a:r>
              <a:rPr lang="en-US" dirty="0" smtClean="0"/>
              <a:t>systems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0" y="1737049"/>
            <a:ext cx="4572000" cy="24484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71500" y="2303875"/>
            <a:ext cx="3956373" cy="1260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Realization of a globally unified height system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but confined to a </a:t>
            </a:r>
            <a:r>
              <a:rPr lang="en-US" sz="1600" b="1" dirty="0">
                <a:solidFill>
                  <a:srgbClr val="FF0000"/>
                </a:solidFill>
              </a:rPr>
              <a:t>global set of</a:t>
            </a:r>
            <a:r>
              <a:rPr lang="de-DE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primary stations</a:t>
            </a:r>
            <a:r>
              <a:rPr lang="de-DE" sz="1600" b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(national datum points, fundamental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stations, primary tide gauges, primary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clocks).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20" name="Picture 3" descr="D:\Bilder\GOCE\Science\GOCE_Second_Geoid_March_2011_5000x5000.jpg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1" t="10287" r="9885" b="9830"/>
          <a:stretch>
            <a:fillRect/>
          </a:stretch>
        </p:blipFill>
        <p:spPr bwMode="auto">
          <a:xfrm>
            <a:off x="3635375" y="3237920"/>
            <a:ext cx="1928813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feld 11"/>
          <p:cNvSpPr txBox="1">
            <a:spLocks noChangeArrowheads="1"/>
          </p:cNvSpPr>
          <p:nvPr/>
        </p:nvSpPr>
        <p:spPr bwMode="auto">
          <a:xfrm>
            <a:off x="569913" y="1930725"/>
            <a:ext cx="3425825" cy="338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600" b="1"/>
              <a:t>Global Height System Unification</a:t>
            </a:r>
          </a:p>
        </p:txBody>
      </p:sp>
      <p:sp>
        <p:nvSpPr>
          <p:cNvPr id="25" name="Textfeld 14"/>
          <p:cNvSpPr txBox="1">
            <a:spLocks noChangeArrowheads="1"/>
          </p:cNvSpPr>
          <p:nvPr/>
        </p:nvSpPr>
        <p:spPr bwMode="auto">
          <a:xfrm>
            <a:off x="71438" y="3879340"/>
            <a:ext cx="3563937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600" dirty="0">
                <a:latin typeface="+mj-lt"/>
              </a:rPr>
              <a:t>Diagnosis </a:t>
            </a:r>
            <a:r>
              <a:rPr lang="de-DE" sz="1600" dirty="0" err="1">
                <a:latin typeface="+mj-lt"/>
              </a:rPr>
              <a:t>of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existing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height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systems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by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comparison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with</a:t>
            </a:r>
            <a:r>
              <a:rPr lang="de-DE" sz="1600" dirty="0">
                <a:latin typeface="+mj-lt"/>
              </a:rPr>
              <a:t> GOCE </a:t>
            </a:r>
            <a:r>
              <a:rPr lang="de-DE" sz="1600" dirty="0" err="1">
                <a:latin typeface="+mj-lt"/>
              </a:rPr>
              <a:t>geoid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smtClean="0">
                <a:latin typeface="+mj-lt"/>
              </a:rPr>
              <a:t>(100 km)</a:t>
            </a:r>
            <a:endParaRPr lang="de-DE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39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"/>
          <p:cNvSpPr>
            <a:spLocks noChangeArrowheads="1"/>
          </p:cNvSpPr>
          <p:nvPr/>
        </p:nvSpPr>
        <p:spPr bwMode="auto">
          <a:xfrm>
            <a:off x="255588" y="187325"/>
            <a:ext cx="8637587" cy="720725"/>
          </a:xfrm>
          <a:prstGeom prst="rect">
            <a:avLst/>
          </a:prstGeom>
          <a:solidFill>
            <a:srgbClr val="FFFFFF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8686800" algn="l"/>
                <a:tab pos="9144000" algn="l"/>
              </a:tabLst>
            </a:pPr>
            <a:r>
              <a:rPr lang="en-GB" sz="2800" b="1" dirty="0" smtClean="0">
                <a:solidFill>
                  <a:srgbClr val="0099FF"/>
                </a:solidFill>
              </a:rPr>
              <a:t>Scientific Roadmap – Global Height System Unification</a:t>
            </a:r>
            <a:endParaRPr lang="en-GB" sz="2800" b="1" dirty="0">
              <a:solidFill>
                <a:srgbClr val="0099FF"/>
              </a:solidFill>
            </a:endParaRPr>
          </a:p>
        </p:txBody>
      </p:sp>
      <p:sp>
        <p:nvSpPr>
          <p:cNvPr id="115" name="Rectangle 54"/>
          <p:cNvSpPr>
            <a:spLocks noChangeArrowheads="1"/>
          </p:cNvSpPr>
          <p:nvPr/>
        </p:nvSpPr>
        <p:spPr bwMode="auto">
          <a:xfrm>
            <a:off x="339985" y="5529780"/>
            <a:ext cx="4186238" cy="644525"/>
          </a:xfrm>
          <a:prstGeom prst="rect">
            <a:avLst/>
          </a:prstGeom>
          <a:solidFill>
            <a:srgbClr val="E9C1A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16" name="Rectangle 53"/>
          <p:cNvSpPr>
            <a:spLocks noChangeArrowheads="1"/>
          </p:cNvSpPr>
          <p:nvPr/>
        </p:nvSpPr>
        <p:spPr bwMode="auto">
          <a:xfrm>
            <a:off x="339985" y="3743843"/>
            <a:ext cx="4186238" cy="1666875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17" name="Rectangle 52"/>
          <p:cNvSpPr>
            <a:spLocks noChangeArrowheads="1"/>
          </p:cNvSpPr>
          <p:nvPr/>
        </p:nvSpPr>
        <p:spPr bwMode="auto">
          <a:xfrm>
            <a:off x="339985" y="2543693"/>
            <a:ext cx="4186238" cy="11112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18" name="Rectangle 47"/>
          <p:cNvSpPr>
            <a:spLocks noChangeArrowheads="1"/>
          </p:cNvSpPr>
          <p:nvPr/>
        </p:nvSpPr>
        <p:spPr bwMode="auto">
          <a:xfrm>
            <a:off x="5202498" y="3764480"/>
            <a:ext cx="3406775" cy="24034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33610" y="2989780"/>
            <a:ext cx="1841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graphicFrame>
        <p:nvGraphicFramePr>
          <p:cNvPr id="12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271205"/>
              </p:ext>
            </p:extLst>
          </p:nvPr>
        </p:nvGraphicFramePr>
        <p:xfrm>
          <a:off x="5575560" y="4385450"/>
          <a:ext cx="26622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2" name="Formel" r:id="rId3" imgW="1638000" imgH="241200" progId="Equation.DSMT4">
                  <p:embed/>
                </p:oleObj>
              </mc:Choice>
              <mc:Fallback>
                <p:oleObj name="Formel" r:id="rId3" imgW="1638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560" y="4385450"/>
                        <a:ext cx="2662238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" name="Text Box 10"/>
          <p:cNvSpPr txBox="1">
            <a:spLocks noChangeArrowheads="1"/>
          </p:cNvSpPr>
          <p:nvPr/>
        </p:nvSpPr>
        <p:spPr bwMode="auto">
          <a:xfrm>
            <a:off x="435235" y="2577030"/>
            <a:ext cx="40243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176713"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defTabSz="4176713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defTabSz="4176713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defTabSz="4176713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defTabSz="4176713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1767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1767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1767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1767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600">
                <a:solidFill>
                  <a:schemeClr val="tx1"/>
                </a:solidFill>
                <a:ea typeface="ＭＳ Ｐゴシック" pitchFamily="-110" charset="-128"/>
              </a:rPr>
              <a:t>Observed Geoid Height referring to vertical Datum A</a:t>
            </a:r>
          </a:p>
        </p:txBody>
      </p:sp>
      <p:sp>
        <p:nvSpPr>
          <p:cNvPr id="122" name="Text Box 11"/>
          <p:cNvSpPr txBox="1">
            <a:spLocks noChangeArrowheads="1"/>
          </p:cNvSpPr>
          <p:nvPr/>
        </p:nvSpPr>
        <p:spPr bwMode="auto">
          <a:xfrm>
            <a:off x="1048010" y="5591693"/>
            <a:ext cx="34321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176713"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defTabSz="4176713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defTabSz="4176713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defTabSz="4176713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defTabSz="4176713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1767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1767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1767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1767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600">
                <a:solidFill>
                  <a:schemeClr val="tx1"/>
                </a:solidFill>
                <a:ea typeface="ＭＳ Ｐゴシック" pitchFamily="-110" charset="-128"/>
              </a:rPr>
              <a:t>Geoid Height Offset of vertical Datum A wrt. “mean” Geoid.</a:t>
            </a:r>
          </a:p>
        </p:txBody>
      </p:sp>
      <p:sp>
        <p:nvSpPr>
          <p:cNvPr id="123" name="Text Box 13"/>
          <p:cNvSpPr txBox="1">
            <a:spLocks noChangeArrowheads="1"/>
          </p:cNvSpPr>
          <p:nvPr/>
        </p:nvSpPr>
        <p:spPr bwMode="auto">
          <a:xfrm>
            <a:off x="1278198" y="4724918"/>
            <a:ext cx="31734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176713"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defTabSz="4176713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defTabSz="4176713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defTabSz="4176713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defTabSz="4176713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1767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1767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1767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1767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600">
                <a:solidFill>
                  <a:schemeClr val="tx1"/>
                </a:solidFill>
                <a:ea typeface="ＭＳ Ｐゴシック" pitchFamily="-110" charset="-128"/>
              </a:rPr>
              <a:t>Geoid height from GOCE model</a:t>
            </a:r>
          </a:p>
        </p:txBody>
      </p:sp>
      <p:sp>
        <p:nvSpPr>
          <p:cNvPr id="135" name="Text Box 14"/>
          <p:cNvSpPr txBox="1">
            <a:spLocks noChangeArrowheads="1"/>
          </p:cNvSpPr>
          <p:nvPr/>
        </p:nvSpPr>
        <p:spPr bwMode="auto">
          <a:xfrm>
            <a:off x="1289310" y="5053530"/>
            <a:ext cx="325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176713"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defTabSz="4176713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defTabSz="4176713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defTabSz="4176713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defTabSz="4176713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1767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1767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1767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1767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600">
                <a:solidFill>
                  <a:schemeClr val="tx1"/>
                </a:solidFill>
                <a:ea typeface="ＭＳ Ｐゴシック" pitchFamily="-110" charset="-128"/>
              </a:rPr>
              <a:t>Residual geoid height (omission)</a:t>
            </a:r>
          </a:p>
        </p:txBody>
      </p:sp>
      <p:graphicFrame>
        <p:nvGraphicFramePr>
          <p:cNvPr id="1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709663"/>
              </p:ext>
            </p:extLst>
          </p:nvPr>
        </p:nvGraphicFramePr>
        <p:xfrm>
          <a:off x="1805248" y="3158055"/>
          <a:ext cx="129857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3" name="Formel" r:id="rId5" imgW="850680" imgH="241200" progId="Equation.DSMT4">
                  <p:embed/>
                </p:oleObj>
              </mc:Choice>
              <mc:Fallback>
                <p:oleObj name="Formel" r:id="rId5" imgW="850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5248" y="3158055"/>
                        <a:ext cx="1298575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883025"/>
              </p:ext>
            </p:extLst>
          </p:nvPr>
        </p:nvGraphicFramePr>
        <p:xfrm>
          <a:off x="551123" y="5702818"/>
          <a:ext cx="417512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4" name="Formel" r:id="rId7" imgW="279360" imgH="228600" progId="Equation.DSMT4">
                  <p:embed/>
                </p:oleObj>
              </mc:Choice>
              <mc:Fallback>
                <p:oleObj name="Formel" r:id="rId7" imgW="279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23" y="5702818"/>
                        <a:ext cx="417512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911945"/>
              </p:ext>
            </p:extLst>
          </p:nvPr>
        </p:nvGraphicFramePr>
        <p:xfrm>
          <a:off x="586048" y="4697930"/>
          <a:ext cx="6096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" name="Formel" r:id="rId9" imgW="419040" imgH="241200" progId="Equation.DSMT4">
                  <p:embed/>
                </p:oleObj>
              </mc:Choice>
              <mc:Fallback>
                <p:oleObj name="Formel" r:id="rId9" imgW="419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048" y="4697930"/>
                        <a:ext cx="6096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808732"/>
              </p:ext>
            </p:extLst>
          </p:nvPr>
        </p:nvGraphicFramePr>
        <p:xfrm>
          <a:off x="568585" y="5070993"/>
          <a:ext cx="43338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" name="Formel" r:id="rId11" imgW="291960" imgH="241200" progId="Equation.DSMT4">
                  <p:embed/>
                </p:oleObj>
              </mc:Choice>
              <mc:Fallback>
                <p:oleObj name="Formel" r:id="rId11" imgW="291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585" y="5070993"/>
                        <a:ext cx="433388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" name="Grafik 4" descr="overview_level_surfaces_p24.png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57"/>
          <a:stretch>
            <a:fillRect/>
          </a:stretch>
        </p:blipFill>
        <p:spPr bwMode="auto">
          <a:xfrm>
            <a:off x="4757998" y="1054618"/>
            <a:ext cx="3954462" cy="258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Text Box 22"/>
          <p:cNvSpPr txBox="1">
            <a:spLocks noChangeArrowheads="1"/>
          </p:cNvSpPr>
          <p:nvPr/>
        </p:nvSpPr>
        <p:spPr bwMode="auto">
          <a:xfrm>
            <a:off x="5775585" y="4044137"/>
            <a:ext cx="21367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1600">
                <a:solidFill>
                  <a:schemeClr val="tx1"/>
                </a:solidFill>
              </a:rPr>
              <a:t>Observation Equation</a:t>
            </a:r>
          </a:p>
        </p:txBody>
      </p:sp>
      <p:sp>
        <p:nvSpPr>
          <p:cNvPr id="145" name="Line 32"/>
          <p:cNvSpPr>
            <a:spLocks noChangeShapeType="1"/>
          </p:cNvSpPr>
          <p:nvPr/>
        </p:nvSpPr>
        <p:spPr bwMode="auto">
          <a:xfrm>
            <a:off x="4335723" y="1481655"/>
            <a:ext cx="1597025" cy="250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46" name="Text Box 33"/>
          <p:cNvSpPr txBox="1">
            <a:spLocks noChangeArrowheads="1"/>
          </p:cNvSpPr>
          <p:nvPr/>
        </p:nvSpPr>
        <p:spPr bwMode="auto">
          <a:xfrm>
            <a:off x="916248" y="1084780"/>
            <a:ext cx="379412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from spirit levelling referring to height datum A (e.g. tide gauge)</a:t>
            </a:r>
          </a:p>
        </p:txBody>
      </p:sp>
      <p:sp>
        <p:nvSpPr>
          <p:cNvPr id="147" name="Line 34"/>
          <p:cNvSpPr>
            <a:spLocks noChangeShapeType="1"/>
          </p:cNvSpPr>
          <p:nvPr/>
        </p:nvSpPr>
        <p:spPr bwMode="auto">
          <a:xfrm flipV="1">
            <a:off x="4399223" y="1929330"/>
            <a:ext cx="1477962" cy="793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48" name="Text Box 35"/>
          <p:cNvSpPr txBox="1">
            <a:spLocks noChangeArrowheads="1"/>
          </p:cNvSpPr>
          <p:nvPr/>
        </p:nvSpPr>
        <p:spPr bwMode="auto">
          <a:xfrm>
            <a:off x="951173" y="1786455"/>
            <a:ext cx="36671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from GNSS positioning referring to a specific ellipsoid</a:t>
            </a:r>
          </a:p>
        </p:txBody>
      </p:sp>
      <p:graphicFrame>
        <p:nvGraphicFramePr>
          <p:cNvPr id="14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720604"/>
              </p:ext>
            </p:extLst>
          </p:nvPr>
        </p:nvGraphicFramePr>
        <p:xfrm>
          <a:off x="439998" y="1224480"/>
          <a:ext cx="39528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" name="Formel" r:id="rId14" imgW="253800" imgH="228600" progId="Equation.DSMT4">
                  <p:embed/>
                </p:oleObj>
              </mc:Choice>
              <mc:Fallback>
                <p:oleObj name="Formel" r:id="rId14" imgW="253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998" y="1224480"/>
                        <a:ext cx="395287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552325"/>
              </p:ext>
            </p:extLst>
          </p:nvPr>
        </p:nvGraphicFramePr>
        <p:xfrm>
          <a:off x="517785" y="1902343"/>
          <a:ext cx="2159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8" name="Formel" r:id="rId16" imgW="139680" imgH="228600" progId="Equation.DSMT4">
                  <p:embed/>
                </p:oleObj>
              </mc:Choice>
              <mc:Fallback>
                <p:oleObj name="Formel" r:id="rId16" imgW="139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785" y="1902343"/>
                        <a:ext cx="215900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765461"/>
              </p:ext>
            </p:extLst>
          </p:nvPr>
        </p:nvGraphicFramePr>
        <p:xfrm>
          <a:off x="1611573" y="4351855"/>
          <a:ext cx="160496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9" name="Formel" r:id="rId18" imgW="1130040" imgH="241200" progId="Equation.DSMT4">
                  <p:embed/>
                </p:oleObj>
              </mc:Choice>
              <mc:Fallback>
                <p:oleObj name="Formel" r:id="rId18" imgW="1130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573" y="4351855"/>
                        <a:ext cx="1604962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" name="Text Box 10"/>
          <p:cNvSpPr txBox="1">
            <a:spLocks noChangeArrowheads="1"/>
          </p:cNvSpPr>
          <p:nvPr/>
        </p:nvSpPr>
        <p:spPr bwMode="auto">
          <a:xfrm>
            <a:off x="555885" y="3800993"/>
            <a:ext cx="3714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176713"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defTabSz="4176713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defTabSz="4176713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defTabSz="4176713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defTabSz="4176713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1767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1767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1767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1767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600">
                <a:solidFill>
                  <a:schemeClr val="tx1"/>
                </a:solidFill>
                <a:ea typeface="ＭＳ Ｐゴシック" pitchFamily="-110" charset="-128"/>
              </a:rPr>
              <a:t>Computed Geoid Height referring to “mean” Geoid</a:t>
            </a:r>
          </a:p>
        </p:txBody>
      </p:sp>
      <p:sp>
        <p:nvSpPr>
          <p:cNvPr id="153" name="Line 42"/>
          <p:cNvSpPr>
            <a:spLocks noChangeShapeType="1"/>
          </p:cNvSpPr>
          <p:nvPr/>
        </p:nvSpPr>
        <p:spPr bwMode="auto">
          <a:xfrm>
            <a:off x="6278823" y="2215080"/>
            <a:ext cx="80962" cy="6715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graphicFrame>
        <p:nvGraphicFramePr>
          <p:cNvPr id="15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295714"/>
              </p:ext>
            </p:extLst>
          </p:nvPr>
        </p:nvGraphicFramePr>
        <p:xfrm>
          <a:off x="6350260" y="2492893"/>
          <a:ext cx="254000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0" name="Formel" r:id="rId20" imgW="228600" imgH="241200" progId="Equation.DSMT4">
                  <p:embed/>
                </p:oleObj>
              </mc:Choice>
              <mc:Fallback>
                <p:oleObj name="Formel" r:id="rId20" imgW="228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260" y="2492893"/>
                        <a:ext cx="254000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" name="Text Box 44"/>
          <p:cNvSpPr txBox="1">
            <a:spLocks noChangeArrowheads="1"/>
          </p:cNvSpPr>
          <p:nvPr/>
        </p:nvSpPr>
        <p:spPr bwMode="auto">
          <a:xfrm>
            <a:off x="5110423" y="2383355"/>
            <a:ext cx="542925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000" b="1">
                <a:solidFill>
                  <a:schemeClr val="tx1"/>
                </a:solidFill>
              </a:rPr>
              <a:t>Geoid</a:t>
            </a:r>
          </a:p>
        </p:txBody>
      </p:sp>
      <p:sp>
        <p:nvSpPr>
          <p:cNvPr id="156" name="Line 45"/>
          <p:cNvSpPr>
            <a:spLocks noChangeShapeType="1"/>
          </p:cNvSpPr>
          <p:nvPr/>
        </p:nvSpPr>
        <p:spPr bwMode="auto">
          <a:xfrm>
            <a:off x="6475673" y="2215080"/>
            <a:ext cx="25400" cy="168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graphicFrame>
        <p:nvGraphicFramePr>
          <p:cNvPr id="15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09066"/>
              </p:ext>
            </p:extLst>
          </p:nvPr>
        </p:nvGraphicFramePr>
        <p:xfrm>
          <a:off x="6531235" y="2230955"/>
          <a:ext cx="309563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1" name="Formel" r:id="rId22" imgW="279360" imgH="228600" progId="Equation.DSMT4">
                  <p:embed/>
                </p:oleObj>
              </mc:Choice>
              <mc:Fallback>
                <p:oleObj name="Formel" r:id="rId22" imgW="279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1235" y="2230955"/>
                        <a:ext cx="309563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" name="Text Box 22"/>
          <p:cNvSpPr txBox="1">
            <a:spLocks noChangeArrowheads="1"/>
          </p:cNvSpPr>
          <p:nvPr/>
        </p:nvSpPr>
        <p:spPr bwMode="auto">
          <a:xfrm>
            <a:off x="5369185" y="5094185"/>
            <a:ext cx="309086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1600">
                <a:solidFill>
                  <a:schemeClr val="tx1"/>
                </a:solidFill>
              </a:rPr>
              <a:t>Height System Offset wrt. Geoid</a:t>
            </a:r>
          </a:p>
        </p:txBody>
      </p:sp>
      <p:graphicFrame>
        <p:nvGraphicFramePr>
          <p:cNvPr id="1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101926"/>
              </p:ext>
            </p:extLst>
          </p:nvPr>
        </p:nvGraphicFramePr>
        <p:xfrm>
          <a:off x="5978785" y="5440260"/>
          <a:ext cx="1795463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2" name="Formel" r:id="rId24" imgW="1104840" imgH="228600" progId="Equation.DSMT4">
                  <p:embed/>
                </p:oleObj>
              </mc:Choice>
              <mc:Fallback>
                <p:oleObj name="Formel" r:id="rId24" imgW="1104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8785" y="5440260"/>
                        <a:ext cx="1795463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833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"/>
          <p:cNvSpPr>
            <a:spLocks noChangeArrowheads="1"/>
          </p:cNvSpPr>
          <p:nvPr/>
        </p:nvSpPr>
        <p:spPr bwMode="auto">
          <a:xfrm>
            <a:off x="255588" y="187325"/>
            <a:ext cx="8637587" cy="720725"/>
          </a:xfrm>
          <a:prstGeom prst="rect">
            <a:avLst/>
          </a:prstGeom>
          <a:solidFill>
            <a:srgbClr val="FFFFFF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8686800" algn="l"/>
                <a:tab pos="9144000" algn="l"/>
              </a:tabLst>
            </a:pPr>
            <a:r>
              <a:rPr lang="en-GB" sz="2800" b="1" dirty="0" smtClean="0">
                <a:solidFill>
                  <a:srgbClr val="0099FF"/>
                </a:solidFill>
              </a:rPr>
              <a:t>Scientific Roadmap – Global Height System Unification</a:t>
            </a:r>
            <a:endParaRPr lang="en-GB" sz="2800" b="1" dirty="0">
              <a:solidFill>
                <a:srgbClr val="0099FF"/>
              </a:solidFill>
            </a:endParaRPr>
          </a:p>
        </p:txBody>
      </p:sp>
      <p:pic>
        <p:nvPicPr>
          <p:cNvPr id="36" name="Picture 3" descr="omission_per_degre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t="9067" r="6097" b="3316"/>
          <a:stretch>
            <a:fillRect/>
          </a:stretch>
        </p:blipFill>
        <p:spPr bwMode="auto">
          <a:xfrm>
            <a:off x="0" y="1868605"/>
            <a:ext cx="4595813" cy="394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762125" y="1373305"/>
            <a:ext cx="1289050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>
                <a:solidFill>
                  <a:schemeClr val="tx1"/>
                </a:solidFill>
              </a:rPr>
              <a:t>per degree</a:t>
            </a:r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5868988" y="1425692"/>
            <a:ext cx="2533650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>
                <a:solidFill>
                  <a:schemeClr val="tx1"/>
                </a:solidFill>
              </a:rPr>
              <a:t>from degree (to infinity)</a:t>
            </a:r>
          </a:p>
        </p:txBody>
      </p:sp>
      <p:pic>
        <p:nvPicPr>
          <p:cNvPr id="39" name="Picture 8" descr="omission_error_lo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10049" r="9320" b="3679"/>
          <a:stretch>
            <a:fillRect/>
          </a:stretch>
        </p:blipFill>
        <p:spPr bwMode="auto">
          <a:xfrm>
            <a:off x="4603750" y="1914642"/>
            <a:ext cx="4449763" cy="39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477838" y="6051667"/>
            <a:ext cx="8426450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>
                <a:solidFill>
                  <a:schemeClr val="tx1"/>
                </a:solidFill>
              </a:rPr>
              <a:t>Omission error can be estimated from EGM2008 and/or residual terrain modelling</a:t>
            </a:r>
          </a:p>
        </p:txBody>
      </p:sp>
      <p:sp>
        <p:nvSpPr>
          <p:cNvPr id="41" name="Rechteck 40"/>
          <p:cNvSpPr/>
          <p:nvPr/>
        </p:nvSpPr>
        <p:spPr>
          <a:xfrm>
            <a:off x="255587" y="998730"/>
            <a:ext cx="86375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Omission Error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491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"/>
          <p:cNvSpPr>
            <a:spLocks noChangeArrowheads="1"/>
          </p:cNvSpPr>
          <p:nvPr/>
        </p:nvSpPr>
        <p:spPr bwMode="auto">
          <a:xfrm>
            <a:off x="255588" y="187325"/>
            <a:ext cx="8637587" cy="720725"/>
          </a:xfrm>
          <a:prstGeom prst="rect">
            <a:avLst/>
          </a:prstGeom>
          <a:solidFill>
            <a:srgbClr val="FFFFFF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8686800" algn="l"/>
                <a:tab pos="9144000" algn="l"/>
              </a:tabLst>
            </a:pPr>
            <a:r>
              <a:rPr lang="en-GB" sz="2800" b="1" dirty="0" smtClean="0">
                <a:solidFill>
                  <a:srgbClr val="0099FF"/>
                </a:solidFill>
              </a:rPr>
              <a:t>Scientific Roadmap – Global Height System Unification</a:t>
            </a:r>
            <a:endParaRPr lang="en-GB" sz="2800" b="1" dirty="0">
              <a:solidFill>
                <a:srgbClr val="0099FF"/>
              </a:solidFill>
            </a:endParaRP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121765"/>
              </p:ext>
            </p:extLst>
          </p:nvPr>
        </p:nvGraphicFramePr>
        <p:xfrm>
          <a:off x="5507038" y="1088033"/>
          <a:ext cx="20859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Formel" r:id="rId3" imgW="1104840" imgH="228600" progId="Equation.DSMT4">
                  <p:embed/>
                </p:oleObj>
              </mc:Choice>
              <mc:Fallback>
                <p:oleObj name="Formel" r:id="rId3" imgW="1104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038" y="1088033"/>
                        <a:ext cx="2085975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21"/>
          <p:cNvSpPr>
            <a:spLocks noChangeArrowheads="1"/>
          </p:cNvSpPr>
          <p:nvPr/>
        </p:nvSpPr>
        <p:spPr bwMode="auto">
          <a:xfrm>
            <a:off x="95250" y="1129308"/>
            <a:ext cx="4873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GB" dirty="0">
                <a:solidFill>
                  <a:schemeClr val="tx1"/>
                </a:solidFill>
                <a:ea typeface="ＭＳ Ｐゴシック" pitchFamily="-110" charset="-128"/>
              </a:rPr>
              <a:t>GOCE </a:t>
            </a:r>
            <a:r>
              <a:rPr lang="en-GB" dirty="0" smtClean="0">
                <a:solidFill>
                  <a:schemeClr val="tx1"/>
                </a:solidFill>
                <a:ea typeface="ＭＳ Ｐゴシック" pitchFamily="-110" charset="-128"/>
              </a:rPr>
              <a:t>–TIM5 </a:t>
            </a:r>
            <a:r>
              <a:rPr lang="en-GB" dirty="0">
                <a:solidFill>
                  <a:schemeClr val="tx1"/>
                </a:solidFill>
                <a:ea typeface="ＭＳ Ｐゴシック" pitchFamily="-110" charset="-128"/>
              </a:rPr>
              <a:t>Model truncated at D/O </a:t>
            </a:r>
            <a:r>
              <a:rPr lang="en-GB" dirty="0" smtClean="0">
                <a:ea typeface="ＭＳ Ｐゴシック" pitchFamily="-110" charset="-128"/>
              </a:rPr>
              <a:t>20</a:t>
            </a:r>
            <a:r>
              <a:rPr lang="en-GB" dirty="0" smtClean="0">
                <a:solidFill>
                  <a:schemeClr val="tx1"/>
                </a:solidFill>
                <a:ea typeface="ＭＳ Ｐゴシック" pitchFamily="-110" charset="-128"/>
              </a:rPr>
              <a:t>0</a:t>
            </a:r>
            <a:endParaRPr lang="en-GB" dirty="0">
              <a:solidFill>
                <a:schemeClr val="tx1"/>
              </a:solidFill>
              <a:ea typeface="ＭＳ Ｐゴシック" pitchFamily="-110" charset="-128"/>
            </a:endParaRPr>
          </a:p>
        </p:txBody>
      </p:sp>
      <p:pic>
        <p:nvPicPr>
          <p:cNvPr id="3186" name="Picture 11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4998"/>
            <a:ext cx="9144000" cy="485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343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"/>
          <p:cNvSpPr>
            <a:spLocks noChangeArrowheads="1"/>
          </p:cNvSpPr>
          <p:nvPr/>
        </p:nvSpPr>
        <p:spPr bwMode="auto">
          <a:xfrm>
            <a:off x="255588" y="187325"/>
            <a:ext cx="8637587" cy="720725"/>
          </a:xfrm>
          <a:prstGeom prst="rect">
            <a:avLst/>
          </a:prstGeom>
          <a:solidFill>
            <a:srgbClr val="FFFFFF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8686800" algn="l"/>
                <a:tab pos="9144000" algn="l"/>
              </a:tabLst>
            </a:pPr>
            <a:r>
              <a:rPr lang="en-GB" sz="2800" b="1" dirty="0" smtClean="0">
                <a:solidFill>
                  <a:srgbClr val="0099FF"/>
                </a:solidFill>
              </a:rPr>
              <a:t>Scientific Roadmap – Global Height System Unification</a:t>
            </a:r>
            <a:endParaRPr lang="en-GB" sz="2800" b="1" dirty="0">
              <a:solidFill>
                <a:srgbClr val="0099FF"/>
              </a:solidFill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309563" y="1605265"/>
            <a:ext cx="62595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360363" y="1094090"/>
            <a:ext cx="7080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400">
                <a:solidFill>
                  <a:schemeClr val="tx1"/>
                </a:solidFill>
              </a:rPr>
              <a:t>GOCE</a:t>
            </a:r>
          </a:p>
          <a:p>
            <a:r>
              <a:rPr lang="de-DE" sz="1400">
                <a:solidFill>
                  <a:schemeClr val="tx1"/>
                </a:solidFill>
              </a:rPr>
              <a:t>Geoid</a:t>
            </a: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flipH="1">
            <a:off x="1404938" y="1605265"/>
            <a:ext cx="15875" cy="1674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1460500" y="2527603"/>
            <a:ext cx="90011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200">
                <a:solidFill>
                  <a:schemeClr val="tx1"/>
                </a:solidFill>
              </a:rPr>
              <a:t>Australia</a:t>
            </a:r>
          </a:p>
          <a:p>
            <a:r>
              <a:rPr lang="de-DE" sz="1200">
                <a:solidFill>
                  <a:schemeClr val="tx1"/>
                </a:solidFill>
              </a:rPr>
              <a:t>(Mainland)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1131888" y="2297415"/>
            <a:ext cx="487362" cy="261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200" b="1" dirty="0">
                <a:solidFill>
                  <a:schemeClr val="tx1"/>
                </a:solidFill>
              </a:rPr>
              <a:t>-101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2305050" y="1617965"/>
            <a:ext cx="739775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200">
                <a:solidFill>
                  <a:schemeClr val="tx1"/>
                </a:solidFill>
              </a:rPr>
              <a:t>England</a:t>
            </a: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 flipH="1">
            <a:off x="3900488" y="1583040"/>
            <a:ext cx="14287" cy="1000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3711575" y="1865615"/>
            <a:ext cx="388248" cy="276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200" b="1" dirty="0">
                <a:solidFill>
                  <a:schemeClr val="tx1"/>
                </a:solidFill>
              </a:rPr>
              <a:t>-</a:t>
            </a:r>
            <a:r>
              <a:rPr lang="de-DE" sz="1200" b="1" dirty="0" smtClean="0">
                <a:solidFill>
                  <a:schemeClr val="tx1"/>
                </a:solidFill>
              </a:rPr>
              <a:t>34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3736975" y="2562528"/>
            <a:ext cx="809625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200">
                <a:solidFill>
                  <a:schemeClr val="tx1"/>
                </a:solidFill>
              </a:rPr>
              <a:t>Germany</a:t>
            </a:r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 flipH="1">
            <a:off x="5678488" y="1600503"/>
            <a:ext cx="14287" cy="4905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5530850" y="1725915"/>
            <a:ext cx="319088" cy="261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200" b="1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 flipH="1">
            <a:off x="6364288" y="1597328"/>
            <a:ext cx="0" cy="1801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6129338" y="2400603"/>
            <a:ext cx="487362" cy="2619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200" b="1">
                <a:solidFill>
                  <a:schemeClr val="tx1"/>
                </a:solidFill>
              </a:rPr>
              <a:t>-115</a:t>
            </a: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5430838" y="2059290"/>
            <a:ext cx="6223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USA</a:t>
            </a:r>
          </a:p>
          <a:p>
            <a:pPr algn="ctr"/>
            <a:r>
              <a:rPr lang="de-DE" sz="1200">
                <a:solidFill>
                  <a:schemeClr val="tx1"/>
                </a:solidFill>
              </a:rPr>
              <a:t>(1999)</a:t>
            </a: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6450013" y="2937178"/>
            <a:ext cx="6223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USA</a:t>
            </a:r>
          </a:p>
          <a:p>
            <a:pPr algn="ctr"/>
            <a:r>
              <a:rPr lang="de-DE" sz="1200">
                <a:solidFill>
                  <a:schemeClr val="tx1"/>
                </a:solidFill>
              </a:rPr>
              <a:t>(2009)</a:t>
            </a: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 flipH="1">
            <a:off x="3314700" y="1598915"/>
            <a:ext cx="1588" cy="6064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3113088" y="1781478"/>
            <a:ext cx="403225" cy="2619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200" b="1">
                <a:solidFill>
                  <a:srgbClr val="FF0000"/>
                </a:solidFill>
              </a:rPr>
              <a:t>-11</a:t>
            </a:r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2906713" y="2183115"/>
            <a:ext cx="682625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200">
                <a:solidFill>
                  <a:srgbClr val="FF0000"/>
                </a:solidFill>
              </a:rPr>
              <a:t>Greece</a:t>
            </a:r>
          </a:p>
        </p:txBody>
      </p:sp>
      <p:sp>
        <p:nvSpPr>
          <p:cNvPr id="29" name="Line 32"/>
          <p:cNvSpPr>
            <a:spLocks noChangeShapeType="1"/>
          </p:cNvSpPr>
          <p:nvPr/>
        </p:nvSpPr>
        <p:spPr bwMode="auto">
          <a:xfrm flipH="1">
            <a:off x="674688" y="1587803"/>
            <a:ext cx="15875" cy="13938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473075" y="2056115"/>
            <a:ext cx="403225" cy="261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200" b="1">
                <a:solidFill>
                  <a:srgbClr val="FF0000"/>
                </a:solidFill>
              </a:rPr>
              <a:t>-72</a:t>
            </a:r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338138" y="2914953"/>
            <a:ext cx="5969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200">
                <a:solidFill>
                  <a:srgbClr val="FF0000"/>
                </a:solidFill>
              </a:rPr>
              <a:t>Japan</a:t>
            </a:r>
          </a:p>
        </p:txBody>
      </p:sp>
      <p:sp>
        <p:nvSpPr>
          <p:cNvPr id="32" name="Line 35"/>
          <p:cNvSpPr>
            <a:spLocks noChangeShapeType="1"/>
          </p:cNvSpPr>
          <p:nvPr/>
        </p:nvSpPr>
        <p:spPr bwMode="auto">
          <a:xfrm flipH="1">
            <a:off x="5094288" y="1602090"/>
            <a:ext cx="14287" cy="4905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4946650" y="1727503"/>
            <a:ext cx="319088" cy="2619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200" b="1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4746625" y="2003728"/>
            <a:ext cx="714375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DE" sz="1200">
                <a:solidFill>
                  <a:srgbClr val="FF0000"/>
                </a:solidFill>
              </a:rPr>
              <a:t>Canada</a:t>
            </a:r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 flipH="1">
            <a:off x="4618038" y="1589390"/>
            <a:ext cx="6350" cy="12080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4391025" y="2186290"/>
            <a:ext cx="403225" cy="261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200" b="1">
                <a:solidFill>
                  <a:srgbClr val="FF0000"/>
                </a:solidFill>
              </a:rPr>
              <a:t>-59</a:t>
            </a:r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4262438" y="2778428"/>
            <a:ext cx="714375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 sz="1200">
                <a:solidFill>
                  <a:srgbClr val="FF0000"/>
                </a:solidFill>
              </a:rPr>
              <a:t>Brazil</a:t>
            </a:r>
          </a:p>
        </p:txBody>
      </p:sp>
      <p:sp>
        <p:nvSpPr>
          <p:cNvPr id="44" name="Line 43"/>
          <p:cNvSpPr>
            <a:spLocks noChangeShapeType="1"/>
          </p:cNvSpPr>
          <p:nvPr/>
        </p:nvSpPr>
        <p:spPr bwMode="auto">
          <a:xfrm flipV="1">
            <a:off x="1420813" y="2562528"/>
            <a:ext cx="2490787" cy="715962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2760663" y="2549828"/>
            <a:ext cx="561975" cy="56197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+</a:t>
            </a:r>
            <a:r>
              <a:rPr lang="de-DE" sz="1200" b="1" dirty="0" smtClean="0">
                <a:solidFill>
                  <a:schemeClr val="tx1"/>
                </a:solidFill>
              </a:rPr>
              <a:t>67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46" name="Line 48"/>
          <p:cNvSpPr>
            <a:spLocks noChangeShapeType="1"/>
          </p:cNvSpPr>
          <p:nvPr/>
        </p:nvSpPr>
        <p:spPr bwMode="auto">
          <a:xfrm>
            <a:off x="3916363" y="2594278"/>
            <a:ext cx="2435225" cy="776287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" name="Oval 47"/>
          <p:cNvSpPr>
            <a:spLocks noChangeArrowheads="1"/>
          </p:cNvSpPr>
          <p:nvPr/>
        </p:nvSpPr>
        <p:spPr bwMode="auto">
          <a:xfrm>
            <a:off x="4932363" y="2710165"/>
            <a:ext cx="561975" cy="56197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-</a:t>
            </a:r>
            <a:r>
              <a:rPr lang="de-DE" sz="1200" b="1" dirty="0" smtClean="0">
                <a:solidFill>
                  <a:schemeClr val="tx1"/>
                </a:solidFill>
              </a:rPr>
              <a:t>81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48" name="Line 53"/>
          <p:cNvSpPr>
            <a:spLocks noChangeShapeType="1"/>
          </p:cNvSpPr>
          <p:nvPr/>
        </p:nvSpPr>
        <p:spPr bwMode="auto">
          <a:xfrm>
            <a:off x="1411288" y="3297540"/>
            <a:ext cx="4897437" cy="1143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9" name="Oval 54"/>
          <p:cNvSpPr>
            <a:spLocks noChangeArrowheads="1"/>
          </p:cNvSpPr>
          <p:nvPr/>
        </p:nvSpPr>
        <p:spPr bwMode="auto">
          <a:xfrm>
            <a:off x="3636963" y="3067353"/>
            <a:ext cx="561975" cy="56197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sz="1200" b="1">
                <a:solidFill>
                  <a:schemeClr val="tx1"/>
                </a:solidFill>
              </a:rPr>
              <a:t>+14</a:t>
            </a:r>
          </a:p>
        </p:txBody>
      </p:sp>
      <p:sp>
        <p:nvSpPr>
          <p:cNvPr id="50" name="Rectangle 221"/>
          <p:cNvSpPr>
            <a:spLocks noChangeArrowheads="1"/>
          </p:cNvSpPr>
          <p:nvPr/>
        </p:nvSpPr>
        <p:spPr bwMode="auto">
          <a:xfrm>
            <a:off x="6987115" y="1503214"/>
            <a:ext cx="20403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GB" sz="1600" dirty="0" smtClean="0">
                <a:solidFill>
                  <a:schemeClr val="tx1"/>
                </a:solidFill>
                <a:ea typeface="ＭＳ Ｐゴシック" pitchFamily="-110" charset="-128"/>
              </a:rPr>
              <a:t>GOCE-TIM5 </a:t>
            </a:r>
            <a:r>
              <a:rPr lang="en-GB" sz="1600" dirty="0">
                <a:solidFill>
                  <a:schemeClr val="tx1"/>
                </a:solidFill>
                <a:ea typeface="ＭＳ Ｐゴシック" pitchFamily="-110" charset="-128"/>
              </a:rPr>
              <a:t>(</a:t>
            </a:r>
            <a:r>
              <a:rPr lang="en-GB" sz="1600" dirty="0" smtClean="0">
                <a:solidFill>
                  <a:schemeClr val="tx1"/>
                </a:solidFill>
                <a:ea typeface="ＭＳ Ｐゴシック" pitchFamily="-110" charset="-128"/>
              </a:rPr>
              <a:t>0-200</a:t>
            </a:r>
            <a:r>
              <a:rPr lang="en-GB" sz="1600" dirty="0">
                <a:solidFill>
                  <a:schemeClr val="tx1"/>
                </a:solidFill>
                <a:ea typeface="ＭＳ Ｐゴシック" pitchFamily="-110" charset="-128"/>
              </a:rPr>
              <a:t>) </a:t>
            </a:r>
            <a:r>
              <a:rPr lang="en-GB" sz="1600" dirty="0" smtClean="0">
                <a:ea typeface="ＭＳ Ｐゴシック" pitchFamily="-110" charset="-128"/>
              </a:rPr>
              <a:t>&amp;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GB" sz="1600" dirty="0" smtClean="0">
                <a:solidFill>
                  <a:schemeClr val="tx1"/>
                </a:solidFill>
                <a:ea typeface="ＭＳ Ｐゴシック" pitchFamily="-110" charset="-128"/>
              </a:rPr>
              <a:t>EGM2008 (</a:t>
            </a:r>
            <a:r>
              <a:rPr lang="en-GB" sz="1600" dirty="0" smtClean="0">
                <a:ea typeface="ＭＳ Ｐゴシック" pitchFamily="-110" charset="-128"/>
              </a:rPr>
              <a:t>20</a:t>
            </a:r>
            <a:r>
              <a:rPr lang="en-GB" sz="1600" dirty="0" smtClean="0">
                <a:solidFill>
                  <a:schemeClr val="tx1"/>
                </a:solidFill>
                <a:ea typeface="ＭＳ Ｐゴシック" pitchFamily="-110" charset="-128"/>
              </a:rPr>
              <a:t>1-2190</a:t>
            </a:r>
            <a:r>
              <a:rPr lang="en-GB" sz="1600" dirty="0">
                <a:solidFill>
                  <a:schemeClr val="tx1"/>
                </a:solidFill>
                <a:ea typeface="ＭＳ Ｐゴシック" pitchFamily="-110" charset="-128"/>
              </a:rPr>
              <a:t>)</a:t>
            </a:r>
          </a:p>
        </p:txBody>
      </p:sp>
      <p:sp>
        <p:nvSpPr>
          <p:cNvPr id="52" name="Line 17"/>
          <p:cNvSpPr>
            <a:spLocks noChangeShapeType="1"/>
          </p:cNvSpPr>
          <p:nvPr/>
        </p:nvSpPr>
        <p:spPr bwMode="auto">
          <a:xfrm>
            <a:off x="2649538" y="974033"/>
            <a:ext cx="14287" cy="606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3" name="Text Box 18"/>
          <p:cNvSpPr txBox="1">
            <a:spLocks noChangeArrowheads="1"/>
          </p:cNvSpPr>
          <p:nvPr/>
        </p:nvSpPr>
        <p:spPr bwMode="auto">
          <a:xfrm>
            <a:off x="2473325" y="1150246"/>
            <a:ext cx="340158" cy="276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200" b="1" dirty="0" smtClean="0">
                <a:solidFill>
                  <a:schemeClr val="tx1"/>
                </a:solidFill>
              </a:rPr>
              <a:t>+4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54" name="Line 10"/>
          <p:cNvSpPr>
            <a:spLocks noChangeShapeType="1"/>
          </p:cNvSpPr>
          <p:nvPr/>
        </p:nvSpPr>
        <p:spPr bwMode="auto">
          <a:xfrm>
            <a:off x="296525" y="4465277"/>
            <a:ext cx="62595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5" name="Text Box 12"/>
          <p:cNvSpPr txBox="1">
            <a:spLocks noChangeArrowheads="1"/>
          </p:cNvSpPr>
          <p:nvPr/>
        </p:nvSpPr>
        <p:spPr bwMode="auto">
          <a:xfrm>
            <a:off x="347325" y="3954102"/>
            <a:ext cx="7080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400">
                <a:solidFill>
                  <a:schemeClr val="tx1"/>
                </a:solidFill>
              </a:rPr>
              <a:t>GOCE</a:t>
            </a:r>
          </a:p>
          <a:p>
            <a:r>
              <a:rPr lang="de-DE" sz="1400">
                <a:solidFill>
                  <a:schemeClr val="tx1"/>
                </a:solidFill>
              </a:rPr>
              <a:t>Geoid</a:t>
            </a:r>
          </a:p>
        </p:txBody>
      </p:sp>
      <p:sp>
        <p:nvSpPr>
          <p:cNvPr id="57" name="Line 14"/>
          <p:cNvSpPr>
            <a:spLocks noChangeShapeType="1"/>
          </p:cNvSpPr>
          <p:nvPr/>
        </p:nvSpPr>
        <p:spPr bwMode="auto">
          <a:xfrm flipH="1">
            <a:off x="1391900" y="4465277"/>
            <a:ext cx="15875" cy="1674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8" name="Text Box 15"/>
          <p:cNvSpPr txBox="1">
            <a:spLocks noChangeArrowheads="1"/>
          </p:cNvSpPr>
          <p:nvPr/>
        </p:nvSpPr>
        <p:spPr bwMode="auto">
          <a:xfrm>
            <a:off x="1447462" y="5387615"/>
            <a:ext cx="90011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200">
                <a:solidFill>
                  <a:schemeClr val="tx1"/>
                </a:solidFill>
              </a:rPr>
              <a:t>Australia</a:t>
            </a:r>
          </a:p>
          <a:p>
            <a:r>
              <a:rPr lang="de-DE" sz="1200">
                <a:solidFill>
                  <a:schemeClr val="tx1"/>
                </a:solidFill>
              </a:rPr>
              <a:t>(Mainland)</a:t>
            </a:r>
          </a:p>
        </p:txBody>
      </p:sp>
      <p:sp>
        <p:nvSpPr>
          <p:cNvPr id="59" name="Text Box 16"/>
          <p:cNvSpPr txBox="1">
            <a:spLocks noChangeArrowheads="1"/>
          </p:cNvSpPr>
          <p:nvPr/>
        </p:nvSpPr>
        <p:spPr bwMode="auto">
          <a:xfrm>
            <a:off x="1213422" y="5157427"/>
            <a:ext cx="388248" cy="276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200" b="1" dirty="0" smtClean="0">
                <a:solidFill>
                  <a:schemeClr val="tx1"/>
                </a:solidFill>
              </a:rPr>
              <a:t>-</a:t>
            </a:r>
            <a:r>
              <a:rPr lang="de-DE" sz="1200" b="1" dirty="0" smtClean="0"/>
              <a:t>97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60" name="Text Box 19"/>
          <p:cNvSpPr txBox="1">
            <a:spLocks noChangeArrowheads="1"/>
          </p:cNvSpPr>
          <p:nvPr/>
        </p:nvSpPr>
        <p:spPr bwMode="auto">
          <a:xfrm>
            <a:off x="2292012" y="4477977"/>
            <a:ext cx="739775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200">
                <a:solidFill>
                  <a:schemeClr val="tx1"/>
                </a:solidFill>
              </a:rPr>
              <a:t>England</a:t>
            </a:r>
          </a:p>
        </p:txBody>
      </p:sp>
      <p:sp>
        <p:nvSpPr>
          <p:cNvPr id="61" name="Line 20"/>
          <p:cNvSpPr>
            <a:spLocks noChangeShapeType="1"/>
          </p:cNvSpPr>
          <p:nvPr/>
        </p:nvSpPr>
        <p:spPr bwMode="auto">
          <a:xfrm flipH="1">
            <a:off x="3887450" y="4443052"/>
            <a:ext cx="14287" cy="1000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3698537" y="4725627"/>
            <a:ext cx="388248" cy="276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200" b="1" dirty="0">
                <a:solidFill>
                  <a:schemeClr val="tx1"/>
                </a:solidFill>
              </a:rPr>
              <a:t>-</a:t>
            </a:r>
            <a:r>
              <a:rPr lang="de-DE" sz="1200" b="1" dirty="0" smtClean="0">
                <a:solidFill>
                  <a:schemeClr val="tx1"/>
                </a:solidFill>
              </a:rPr>
              <a:t>34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3723937" y="5422540"/>
            <a:ext cx="809625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200">
                <a:solidFill>
                  <a:schemeClr val="tx1"/>
                </a:solidFill>
              </a:rPr>
              <a:t>Germany</a:t>
            </a:r>
          </a:p>
        </p:txBody>
      </p:sp>
      <p:sp>
        <p:nvSpPr>
          <p:cNvPr id="64" name="Line 23"/>
          <p:cNvSpPr>
            <a:spLocks noChangeShapeType="1"/>
          </p:cNvSpPr>
          <p:nvPr/>
        </p:nvSpPr>
        <p:spPr bwMode="auto">
          <a:xfrm flipH="1">
            <a:off x="5665450" y="3969060"/>
            <a:ext cx="14287" cy="4905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5" name="Text Box 24"/>
          <p:cNvSpPr txBox="1">
            <a:spLocks noChangeArrowheads="1"/>
          </p:cNvSpPr>
          <p:nvPr/>
        </p:nvSpPr>
        <p:spPr bwMode="auto">
          <a:xfrm>
            <a:off x="5517812" y="4094472"/>
            <a:ext cx="340158" cy="276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200" b="1" dirty="0"/>
              <a:t>+</a:t>
            </a:r>
            <a:r>
              <a:rPr lang="de-DE" sz="1200" b="1" dirty="0" smtClean="0">
                <a:solidFill>
                  <a:schemeClr val="tx1"/>
                </a:solidFill>
              </a:rPr>
              <a:t>3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66" name="Line 25"/>
          <p:cNvSpPr>
            <a:spLocks noChangeShapeType="1"/>
          </p:cNvSpPr>
          <p:nvPr/>
        </p:nvSpPr>
        <p:spPr bwMode="auto">
          <a:xfrm flipH="1">
            <a:off x="6351250" y="4457340"/>
            <a:ext cx="0" cy="1801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7" name="Text Box 26"/>
          <p:cNvSpPr txBox="1">
            <a:spLocks noChangeArrowheads="1"/>
          </p:cNvSpPr>
          <p:nvPr/>
        </p:nvSpPr>
        <p:spPr bwMode="auto">
          <a:xfrm>
            <a:off x="6116300" y="5260615"/>
            <a:ext cx="466794" cy="276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200" b="1" dirty="0">
                <a:solidFill>
                  <a:schemeClr val="tx1"/>
                </a:solidFill>
              </a:rPr>
              <a:t>-</a:t>
            </a:r>
            <a:r>
              <a:rPr lang="de-DE" sz="1200" b="1" dirty="0" smtClean="0">
                <a:solidFill>
                  <a:schemeClr val="tx1"/>
                </a:solidFill>
              </a:rPr>
              <a:t>111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68" name="Text Box 27"/>
          <p:cNvSpPr txBox="1">
            <a:spLocks noChangeArrowheads="1"/>
          </p:cNvSpPr>
          <p:nvPr/>
        </p:nvSpPr>
        <p:spPr bwMode="auto">
          <a:xfrm>
            <a:off x="5417800" y="4527370"/>
            <a:ext cx="6223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USA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(1999)</a:t>
            </a:r>
          </a:p>
        </p:txBody>
      </p:sp>
      <p:sp>
        <p:nvSpPr>
          <p:cNvPr id="69" name="Text Box 28"/>
          <p:cNvSpPr txBox="1">
            <a:spLocks noChangeArrowheads="1"/>
          </p:cNvSpPr>
          <p:nvPr/>
        </p:nvSpPr>
        <p:spPr bwMode="auto">
          <a:xfrm>
            <a:off x="6436975" y="5797190"/>
            <a:ext cx="6223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USA</a:t>
            </a:r>
          </a:p>
          <a:p>
            <a:pPr algn="ctr"/>
            <a:r>
              <a:rPr lang="de-DE" sz="1200">
                <a:solidFill>
                  <a:schemeClr val="tx1"/>
                </a:solidFill>
              </a:rPr>
              <a:t>(2009)</a:t>
            </a:r>
          </a:p>
        </p:txBody>
      </p:sp>
      <p:sp>
        <p:nvSpPr>
          <p:cNvPr id="70" name="Line 29"/>
          <p:cNvSpPr>
            <a:spLocks noChangeShapeType="1"/>
          </p:cNvSpPr>
          <p:nvPr/>
        </p:nvSpPr>
        <p:spPr bwMode="auto">
          <a:xfrm flipH="1">
            <a:off x="3301662" y="4458927"/>
            <a:ext cx="1588" cy="6064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1" name="Text Box 30"/>
          <p:cNvSpPr txBox="1">
            <a:spLocks noChangeArrowheads="1"/>
          </p:cNvSpPr>
          <p:nvPr/>
        </p:nvSpPr>
        <p:spPr bwMode="auto">
          <a:xfrm>
            <a:off x="3100050" y="4641490"/>
            <a:ext cx="388248" cy="276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200" b="1" dirty="0">
                <a:solidFill>
                  <a:srgbClr val="FF0000"/>
                </a:solidFill>
              </a:rPr>
              <a:t>-</a:t>
            </a:r>
            <a:r>
              <a:rPr lang="de-DE" sz="1200" b="1" dirty="0" smtClean="0">
                <a:solidFill>
                  <a:srgbClr val="FF0000"/>
                </a:solidFill>
              </a:rPr>
              <a:t>15</a:t>
            </a:r>
            <a:endParaRPr lang="de-DE" sz="1200" b="1" dirty="0">
              <a:solidFill>
                <a:srgbClr val="FF0000"/>
              </a:solidFill>
            </a:endParaRPr>
          </a:p>
        </p:txBody>
      </p:sp>
      <p:sp>
        <p:nvSpPr>
          <p:cNvPr id="72" name="Text Box 31"/>
          <p:cNvSpPr txBox="1">
            <a:spLocks noChangeArrowheads="1"/>
          </p:cNvSpPr>
          <p:nvPr/>
        </p:nvSpPr>
        <p:spPr bwMode="auto">
          <a:xfrm>
            <a:off x="2893675" y="5043127"/>
            <a:ext cx="682625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200">
                <a:solidFill>
                  <a:srgbClr val="FF0000"/>
                </a:solidFill>
              </a:rPr>
              <a:t>Greece</a:t>
            </a:r>
          </a:p>
        </p:txBody>
      </p:sp>
      <p:sp>
        <p:nvSpPr>
          <p:cNvPr id="73" name="Line 32"/>
          <p:cNvSpPr>
            <a:spLocks noChangeShapeType="1"/>
          </p:cNvSpPr>
          <p:nvPr/>
        </p:nvSpPr>
        <p:spPr bwMode="auto">
          <a:xfrm flipH="1">
            <a:off x="661650" y="4447815"/>
            <a:ext cx="15875" cy="13938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4" name="Text Box 33"/>
          <p:cNvSpPr txBox="1">
            <a:spLocks noChangeArrowheads="1"/>
          </p:cNvSpPr>
          <p:nvPr/>
        </p:nvSpPr>
        <p:spPr bwMode="auto">
          <a:xfrm>
            <a:off x="460037" y="4916127"/>
            <a:ext cx="388248" cy="276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200" b="1" dirty="0" smtClean="0">
                <a:solidFill>
                  <a:srgbClr val="FF0000"/>
                </a:solidFill>
              </a:rPr>
              <a:t>-67</a:t>
            </a:r>
            <a:endParaRPr lang="de-DE" sz="1200" b="1" dirty="0">
              <a:solidFill>
                <a:srgbClr val="FF0000"/>
              </a:solidFill>
            </a:endParaRPr>
          </a:p>
        </p:txBody>
      </p:sp>
      <p:sp>
        <p:nvSpPr>
          <p:cNvPr id="75" name="Text Box 34"/>
          <p:cNvSpPr txBox="1">
            <a:spLocks noChangeArrowheads="1"/>
          </p:cNvSpPr>
          <p:nvPr/>
        </p:nvSpPr>
        <p:spPr bwMode="auto">
          <a:xfrm>
            <a:off x="325100" y="5774965"/>
            <a:ext cx="5969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200">
                <a:solidFill>
                  <a:srgbClr val="FF0000"/>
                </a:solidFill>
              </a:rPr>
              <a:t>Japan</a:t>
            </a:r>
          </a:p>
        </p:txBody>
      </p:sp>
      <p:sp>
        <p:nvSpPr>
          <p:cNvPr id="76" name="Line 35"/>
          <p:cNvSpPr>
            <a:spLocks noChangeShapeType="1"/>
          </p:cNvSpPr>
          <p:nvPr/>
        </p:nvSpPr>
        <p:spPr bwMode="auto">
          <a:xfrm flipH="1">
            <a:off x="5081249" y="3834045"/>
            <a:ext cx="22562" cy="62555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7" name="Text Box 36"/>
          <p:cNvSpPr txBox="1">
            <a:spLocks noChangeArrowheads="1"/>
          </p:cNvSpPr>
          <p:nvPr/>
        </p:nvSpPr>
        <p:spPr bwMode="auto">
          <a:xfrm>
            <a:off x="4933612" y="4094473"/>
            <a:ext cx="418704" cy="276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200" b="1" dirty="0" smtClean="0">
                <a:solidFill>
                  <a:srgbClr val="FF0000"/>
                </a:solidFill>
              </a:rPr>
              <a:t>+11</a:t>
            </a:r>
            <a:endParaRPr lang="de-DE" sz="1200" b="1" dirty="0">
              <a:solidFill>
                <a:srgbClr val="FF0000"/>
              </a:solidFill>
            </a:endParaRPr>
          </a:p>
        </p:txBody>
      </p:sp>
      <p:sp>
        <p:nvSpPr>
          <p:cNvPr id="78" name="Text Box 37"/>
          <p:cNvSpPr txBox="1">
            <a:spLocks noChangeArrowheads="1"/>
          </p:cNvSpPr>
          <p:nvPr/>
        </p:nvSpPr>
        <p:spPr bwMode="auto">
          <a:xfrm>
            <a:off x="4733587" y="4472208"/>
            <a:ext cx="714375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DE" sz="1200" dirty="0">
                <a:solidFill>
                  <a:srgbClr val="FF0000"/>
                </a:solidFill>
              </a:rPr>
              <a:t>Canada</a:t>
            </a:r>
          </a:p>
        </p:txBody>
      </p:sp>
      <p:sp>
        <p:nvSpPr>
          <p:cNvPr id="79" name="Line 38"/>
          <p:cNvSpPr>
            <a:spLocks noChangeShapeType="1"/>
          </p:cNvSpPr>
          <p:nvPr/>
        </p:nvSpPr>
        <p:spPr bwMode="auto">
          <a:xfrm flipH="1">
            <a:off x="4605000" y="4449402"/>
            <a:ext cx="6350" cy="12080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0" name="Text Box 39"/>
          <p:cNvSpPr txBox="1">
            <a:spLocks noChangeArrowheads="1"/>
          </p:cNvSpPr>
          <p:nvPr/>
        </p:nvSpPr>
        <p:spPr bwMode="auto">
          <a:xfrm>
            <a:off x="4377987" y="5046302"/>
            <a:ext cx="388248" cy="276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200" b="1" dirty="0">
                <a:solidFill>
                  <a:srgbClr val="FF0000"/>
                </a:solidFill>
              </a:rPr>
              <a:t>-</a:t>
            </a:r>
            <a:r>
              <a:rPr lang="de-DE" sz="1200" b="1" dirty="0" smtClean="0">
                <a:solidFill>
                  <a:srgbClr val="FF0000"/>
                </a:solidFill>
              </a:rPr>
              <a:t>52</a:t>
            </a:r>
            <a:endParaRPr lang="de-DE" sz="1200" b="1" dirty="0">
              <a:solidFill>
                <a:srgbClr val="FF0000"/>
              </a:solidFill>
            </a:endParaRPr>
          </a:p>
        </p:txBody>
      </p:sp>
      <p:sp>
        <p:nvSpPr>
          <p:cNvPr id="81" name="Text Box 40"/>
          <p:cNvSpPr txBox="1">
            <a:spLocks noChangeArrowheads="1"/>
          </p:cNvSpPr>
          <p:nvPr/>
        </p:nvSpPr>
        <p:spPr bwMode="auto">
          <a:xfrm>
            <a:off x="4249400" y="5638440"/>
            <a:ext cx="714375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 sz="1200">
                <a:solidFill>
                  <a:srgbClr val="FF0000"/>
                </a:solidFill>
              </a:rPr>
              <a:t>Brazil</a:t>
            </a:r>
          </a:p>
        </p:txBody>
      </p:sp>
      <p:sp>
        <p:nvSpPr>
          <p:cNvPr id="82" name="Line 43"/>
          <p:cNvSpPr>
            <a:spLocks noChangeShapeType="1"/>
          </p:cNvSpPr>
          <p:nvPr/>
        </p:nvSpPr>
        <p:spPr bwMode="auto">
          <a:xfrm flipV="1">
            <a:off x="1407775" y="5422540"/>
            <a:ext cx="2490787" cy="715962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3" name="Oval 44"/>
          <p:cNvSpPr>
            <a:spLocks noChangeArrowheads="1"/>
          </p:cNvSpPr>
          <p:nvPr/>
        </p:nvSpPr>
        <p:spPr bwMode="auto">
          <a:xfrm>
            <a:off x="2747625" y="5409840"/>
            <a:ext cx="561975" cy="56197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+</a:t>
            </a:r>
            <a:r>
              <a:rPr lang="de-DE" sz="1200" b="1" dirty="0" smtClean="0">
                <a:solidFill>
                  <a:schemeClr val="tx1"/>
                </a:solidFill>
              </a:rPr>
              <a:t>63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84" name="Line 48"/>
          <p:cNvSpPr>
            <a:spLocks noChangeShapeType="1"/>
          </p:cNvSpPr>
          <p:nvPr/>
        </p:nvSpPr>
        <p:spPr bwMode="auto">
          <a:xfrm>
            <a:off x="3903325" y="5454290"/>
            <a:ext cx="2435225" cy="776287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5" name="Oval 47"/>
          <p:cNvSpPr>
            <a:spLocks noChangeArrowheads="1"/>
          </p:cNvSpPr>
          <p:nvPr/>
        </p:nvSpPr>
        <p:spPr bwMode="auto">
          <a:xfrm>
            <a:off x="4919325" y="5570177"/>
            <a:ext cx="561975" cy="56197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-</a:t>
            </a:r>
            <a:r>
              <a:rPr lang="de-DE" sz="1200" b="1" dirty="0" smtClean="0"/>
              <a:t>77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86" name="Line 53"/>
          <p:cNvSpPr>
            <a:spLocks noChangeShapeType="1"/>
          </p:cNvSpPr>
          <p:nvPr/>
        </p:nvSpPr>
        <p:spPr bwMode="auto">
          <a:xfrm>
            <a:off x="1398250" y="6157552"/>
            <a:ext cx="4897437" cy="1143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7" name="Oval 54"/>
          <p:cNvSpPr>
            <a:spLocks noChangeArrowheads="1"/>
          </p:cNvSpPr>
          <p:nvPr/>
        </p:nvSpPr>
        <p:spPr bwMode="auto">
          <a:xfrm>
            <a:off x="3623925" y="5927365"/>
            <a:ext cx="561975" cy="56197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de-DE" sz="1200" b="1">
                <a:solidFill>
                  <a:schemeClr val="tx1"/>
                </a:solidFill>
              </a:rPr>
              <a:t>+14</a:t>
            </a:r>
          </a:p>
        </p:txBody>
      </p:sp>
      <p:sp>
        <p:nvSpPr>
          <p:cNvPr id="88" name="Line 17"/>
          <p:cNvSpPr>
            <a:spLocks noChangeShapeType="1"/>
          </p:cNvSpPr>
          <p:nvPr/>
        </p:nvSpPr>
        <p:spPr bwMode="auto">
          <a:xfrm>
            <a:off x="2636500" y="3834045"/>
            <a:ext cx="14287" cy="606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9" name="Text Box 18"/>
          <p:cNvSpPr txBox="1">
            <a:spLocks noChangeArrowheads="1"/>
          </p:cNvSpPr>
          <p:nvPr/>
        </p:nvSpPr>
        <p:spPr bwMode="auto">
          <a:xfrm>
            <a:off x="2460287" y="4010258"/>
            <a:ext cx="340158" cy="276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200" b="1" dirty="0" smtClean="0">
                <a:solidFill>
                  <a:schemeClr val="tx1"/>
                </a:solidFill>
              </a:rPr>
              <a:t>+4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90" name="Rectangle 221"/>
          <p:cNvSpPr>
            <a:spLocks noChangeArrowheads="1"/>
          </p:cNvSpPr>
          <p:nvPr/>
        </p:nvSpPr>
        <p:spPr bwMode="auto">
          <a:xfrm>
            <a:off x="7047275" y="3055599"/>
            <a:ext cx="1800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GB" sz="1600" dirty="0" smtClean="0">
                <a:solidFill>
                  <a:schemeClr val="tx1"/>
                </a:solidFill>
                <a:ea typeface="ＭＳ Ｐゴシック" pitchFamily="-110" charset="-128"/>
              </a:rPr>
              <a:t>GOCE-TIM5 </a:t>
            </a:r>
            <a:r>
              <a:rPr lang="en-GB" sz="1600" dirty="0">
                <a:solidFill>
                  <a:schemeClr val="tx1"/>
                </a:solidFill>
                <a:ea typeface="ＭＳ Ｐゴシック" pitchFamily="-110" charset="-128"/>
              </a:rPr>
              <a:t>(</a:t>
            </a:r>
            <a:r>
              <a:rPr lang="en-GB" sz="1600" dirty="0" smtClean="0">
                <a:solidFill>
                  <a:schemeClr val="tx1"/>
                </a:solidFill>
                <a:ea typeface="ＭＳ Ｐゴシック" pitchFamily="-110" charset="-128"/>
              </a:rPr>
              <a:t>0-200)</a:t>
            </a:r>
            <a:endParaRPr lang="en-GB" sz="1600" dirty="0">
              <a:solidFill>
                <a:schemeClr val="tx1"/>
              </a:solidFill>
              <a:ea typeface="ＭＳ Ｐゴシック" pitchFamily="-110" charset="-128"/>
            </a:endParaRPr>
          </a:p>
        </p:txBody>
      </p:sp>
      <p:sp>
        <p:nvSpPr>
          <p:cNvPr id="92" name="Oval 44"/>
          <p:cNvSpPr>
            <a:spLocks noChangeArrowheads="1"/>
          </p:cNvSpPr>
          <p:nvPr/>
        </p:nvSpPr>
        <p:spPr bwMode="auto">
          <a:xfrm>
            <a:off x="7730063" y="2149505"/>
            <a:ext cx="561975" cy="56197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93" name="Oval 47"/>
          <p:cNvSpPr>
            <a:spLocks noChangeArrowheads="1"/>
          </p:cNvSpPr>
          <p:nvPr/>
        </p:nvSpPr>
        <p:spPr bwMode="auto">
          <a:xfrm>
            <a:off x="7745440" y="3407085"/>
            <a:ext cx="561975" cy="56197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94" name="Rectangle 221"/>
          <p:cNvSpPr>
            <a:spLocks noChangeArrowheads="1"/>
          </p:cNvSpPr>
          <p:nvPr/>
        </p:nvSpPr>
        <p:spPr bwMode="auto">
          <a:xfrm>
            <a:off x="7072313" y="4201922"/>
            <a:ext cx="211745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GB" sz="1400" dirty="0">
                <a:solidFill>
                  <a:schemeClr val="tx1"/>
                </a:solidFill>
                <a:ea typeface="ＭＳ Ｐゴシック" pitchFamily="-110" charset="-128"/>
              </a:rPr>
              <a:t>Results from Rapp (1994) (Bulletin </a:t>
            </a:r>
            <a:r>
              <a:rPr lang="en-GB" sz="1400" dirty="0" err="1">
                <a:solidFill>
                  <a:schemeClr val="tx1"/>
                </a:solidFill>
                <a:ea typeface="ＭＳ Ｐゴシック" pitchFamily="-110" charset="-128"/>
              </a:rPr>
              <a:t>Geodesique</a:t>
            </a:r>
            <a:r>
              <a:rPr lang="en-GB" sz="1400" dirty="0">
                <a:solidFill>
                  <a:schemeClr val="tx1"/>
                </a:solidFill>
                <a:ea typeface="ＭＳ Ｐゴシック" pitchFamily="-110" charset="-128"/>
              </a:rPr>
              <a:t> 69, p.26-31) based on JGM-2 / OSU91A and Geoid Heights on Doppler Stations.</a:t>
            </a:r>
          </a:p>
        </p:txBody>
      </p:sp>
      <p:sp>
        <p:nvSpPr>
          <p:cNvPr id="95" name="Oval 47"/>
          <p:cNvSpPr>
            <a:spLocks noChangeArrowheads="1"/>
          </p:cNvSpPr>
          <p:nvPr/>
        </p:nvSpPr>
        <p:spPr bwMode="auto">
          <a:xfrm>
            <a:off x="7730063" y="5499533"/>
            <a:ext cx="561975" cy="561975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96" name="Oval 47"/>
          <p:cNvSpPr>
            <a:spLocks noChangeArrowheads="1"/>
          </p:cNvSpPr>
          <p:nvPr/>
        </p:nvSpPr>
        <p:spPr bwMode="auto">
          <a:xfrm>
            <a:off x="5478125" y="5660639"/>
            <a:ext cx="561975" cy="561975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-76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97" name="Oval 47"/>
          <p:cNvSpPr>
            <a:spLocks noChangeArrowheads="1"/>
          </p:cNvSpPr>
          <p:nvPr/>
        </p:nvSpPr>
        <p:spPr bwMode="auto">
          <a:xfrm>
            <a:off x="4188563" y="5927365"/>
            <a:ext cx="561975" cy="561975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+4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98" name="Oval 47"/>
          <p:cNvSpPr>
            <a:spLocks noChangeArrowheads="1"/>
          </p:cNvSpPr>
          <p:nvPr/>
        </p:nvSpPr>
        <p:spPr bwMode="auto">
          <a:xfrm>
            <a:off x="2202491" y="5544235"/>
            <a:ext cx="561975" cy="561975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+72</a:t>
            </a:r>
            <a:endParaRPr lang="de-DE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35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 animBg="1"/>
      <p:bldP spid="96" grpId="0" animBg="1"/>
      <p:bldP spid="97" grpId="0" animBg="1"/>
      <p:bldP spid="9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55588" y="187325"/>
            <a:ext cx="8637587" cy="720725"/>
          </a:xfrm>
          <a:prstGeom prst="rect">
            <a:avLst/>
          </a:prstGeom>
          <a:solidFill>
            <a:srgbClr val="FFFFFF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8686800" algn="l"/>
                <a:tab pos="9144000" algn="l"/>
              </a:tabLst>
            </a:pPr>
            <a:r>
              <a:rPr lang="en-GB" sz="2800" b="1" dirty="0" smtClean="0">
                <a:solidFill>
                  <a:srgbClr val="0099FF"/>
                </a:solidFill>
              </a:rPr>
              <a:t>Scientific Roadmap – Essential Tasks</a:t>
            </a:r>
            <a:endParaRPr lang="en-GB" sz="2800" b="1" dirty="0">
              <a:solidFill>
                <a:srgbClr val="0099FF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55587" y="998730"/>
            <a:ext cx="8637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dirty="0" err="1"/>
              <a:t>geopotential</a:t>
            </a:r>
            <a:r>
              <a:rPr lang="en-US" dirty="0"/>
              <a:t> and geoid improvements resulting from GOCE are the basis of a reassessment of global height </a:t>
            </a:r>
            <a:r>
              <a:rPr lang="en-US" dirty="0" smtClean="0"/>
              <a:t>systems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0" y="1737049"/>
            <a:ext cx="4572000" cy="24484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71500" y="2303875"/>
            <a:ext cx="3956373" cy="1260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Realization of a globally unified height system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but confined to a </a:t>
            </a:r>
            <a:r>
              <a:rPr lang="en-US" sz="1600" b="1" dirty="0">
                <a:solidFill>
                  <a:srgbClr val="FF0000"/>
                </a:solidFill>
              </a:rPr>
              <a:t>global set of</a:t>
            </a:r>
            <a:r>
              <a:rPr lang="de-DE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primary stations</a:t>
            </a:r>
            <a:r>
              <a:rPr lang="de-DE" sz="1600" b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(national datum points, fundamental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stations, primary tide gauges, primary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clocks).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0" y="4183998"/>
            <a:ext cx="4572000" cy="232881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b="1" dirty="0">
              <a:solidFill>
                <a:schemeClr val="tx1"/>
              </a:solidFill>
            </a:endParaRPr>
          </a:p>
        </p:txBody>
      </p:sp>
      <p:pic>
        <p:nvPicPr>
          <p:cNvPr id="20" name="Picture 3" descr="D:\Bilder\GOCE\Science\GOCE_Second_Geoid_March_2011_5000x5000.jpg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1" t="10287" r="9885" b="9830"/>
          <a:stretch>
            <a:fillRect/>
          </a:stretch>
        </p:blipFill>
        <p:spPr bwMode="auto">
          <a:xfrm>
            <a:off x="3635375" y="3237920"/>
            <a:ext cx="1928813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feld 4"/>
          <p:cNvSpPr txBox="1">
            <a:spLocks noChangeArrowheads="1"/>
          </p:cNvSpPr>
          <p:nvPr/>
        </p:nvSpPr>
        <p:spPr bwMode="auto">
          <a:xfrm>
            <a:off x="539750" y="6084295"/>
            <a:ext cx="3387725" cy="338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600" b="1"/>
              <a:t>Open Oceans and Coastal Zones</a:t>
            </a:r>
          </a:p>
        </p:txBody>
      </p:sp>
      <p:sp>
        <p:nvSpPr>
          <p:cNvPr id="22" name="Textfeld 11"/>
          <p:cNvSpPr txBox="1">
            <a:spLocks noChangeArrowheads="1"/>
          </p:cNvSpPr>
          <p:nvPr/>
        </p:nvSpPr>
        <p:spPr bwMode="auto">
          <a:xfrm>
            <a:off x="569913" y="1930725"/>
            <a:ext cx="3425825" cy="338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600" b="1"/>
              <a:t>Global Height System Unification</a:t>
            </a:r>
          </a:p>
        </p:txBody>
      </p:sp>
      <p:sp>
        <p:nvSpPr>
          <p:cNvPr id="25" name="Textfeld 14"/>
          <p:cNvSpPr txBox="1">
            <a:spLocks noChangeArrowheads="1"/>
          </p:cNvSpPr>
          <p:nvPr/>
        </p:nvSpPr>
        <p:spPr bwMode="auto">
          <a:xfrm>
            <a:off x="71438" y="3879340"/>
            <a:ext cx="3563937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600" dirty="0">
                <a:latin typeface="+mj-lt"/>
              </a:rPr>
              <a:t>Diagnosis </a:t>
            </a:r>
            <a:r>
              <a:rPr lang="de-DE" sz="1600" dirty="0" err="1">
                <a:latin typeface="+mj-lt"/>
              </a:rPr>
              <a:t>of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existing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height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systems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by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comparison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with</a:t>
            </a:r>
            <a:r>
              <a:rPr lang="de-DE" sz="1600" dirty="0">
                <a:latin typeface="+mj-lt"/>
              </a:rPr>
              <a:t> GOCE </a:t>
            </a:r>
            <a:r>
              <a:rPr lang="de-DE" sz="1600" dirty="0" err="1">
                <a:latin typeface="+mj-lt"/>
              </a:rPr>
              <a:t>geoid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smtClean="0">
                <a:latin typeface="+mj-lt"/>
              </a:rPr>
              <a:t>(100 km)</a:t>
            </a:r>
            <a:endParaRPr lang="de-DE" sz="1600" dirty="0">
              <a:latin typeface="+mj-lt"/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116505" y="4706422"/>
            <a:ext cx="3866363" cy="1238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Realization of a </a:t>
            </a:r>
            <a:r>
              <a:rPr lang="en-US" sz="1600" b="1" dirty="0">
                <a:solidFill>
                  <a:srgbClr val="FF0000"/>
                </a:solidFill>
              </a:rPr>
              <a:t>globally</a:t>
            </a:r>
            <a:r>
              <a:rPr lang="de-DE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consistent model of</a:t>
            </a:r>
            <a:r>
              <a:rPr lang="de-DE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mean dynamic ocean topography</a:t>
            </a:r>
            <a:r>
              <a:rPr lang="de-DE" sz="1600" b="1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at tide gauges  and at </a:t>
            </a:r>
            <a:r>
              <a:rPr lang="en-US" sz="1600" dirty="0" smtClean="0">
                <a:solidFill>
                  <a:schemeClr val="tx1"/>
                </a:solidFill>
              </a:rPr>
              <a:t>sea (</a:t>
            </a:r>
            <a:r>
              <a:rPr lang="en-US" sz="1600" b="1" dirty="0" smtClean="0">
                <a:solidFill>
                  <a:srgbClr val="FF0000"/>
                </a:solidFill>
              </a:rPr>
              <a:t>Ocean </a:t>
            </a:r>
            <a:r>
              <a:rPr lang="en-US" sz="1600" b="1" dirty="0" err="1" smtClean="0">
                <a:solidFill>
                  <a:srgbClr val="FF0000"/>
                </a:solidFill>
              </a:rPr>
              <a:t>Levelling</a:t>
            </a:r>
            <a:r>
              <a:rPr lang="en-US" sz="1600" dirty="0" smtClean="0">
                <a:solidFill>
                  <a:schemeClr val="tx1"/>
                </a:solidFill>
              </a:rPr>
              <a:t>).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69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"/>
          <p:cNvSpPr>
            <a:spLocks noChangeArrowheads="1"/>
          </p:cNvSpPr>
          <p:nvPr/>
        </p:nvSpPr>
        <p:spPr bwMode="auto">
          <a:xfrm>
            <a:off x="255588" y="187325"/>
            <a:ext cx="8637587" cy="720725"/>
          </a:xfrm>
          <a:prstGeom prst="rect">
            <a:avLst/>
          </a:prstGeom>
          <a:solidFill>
            <a:srgbClr val="FFFFFF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8686800" algn="l"/>
                <a:tab pos="9144000" algn="l"/>
              </a:tabLst>
            </a:pPr>
            <a:r>
              <a:rPr lang="en-GB" sz="2800" b="1" dirty="0" smtClean="0">
                <a:solidFill>
                  <a:srgbClr val="0099FF"/>
                </a:solidFill>
              </a:rPr>
              <a:t>Scientific Roadmap – Ocean Levelling</a:t>
            </a:r>
            <a:endParaRPr lang="en-GB" sz="2800" b="1" dirty="0">
              <a:solidFill>
                <a:srgbClr val="0099FF"/>
              </a:solidFill>
            </a:endParaRPr>
          </a:p>
        </p:txBody>
      </p:sp>
      <p:pic>
        <p:nvPicPr>
          <p:cNvPr id="4098" name="Grafik 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10" y="998730"/>
            <a:ext cx="5569561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/>
        </p:nvSpPr>
        <p:spPr>
          <a:xfrm>
            <a:off x="5472100" y="1864854"/>
            <a:ext cx="34203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Sea </a:t>
            </a:r>
            <a:r>
              <a:rPr lang="en-US" dirty="0"/>
              <a:t>level slope at tide gauges along the east coast of North America from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classical </a:t>
            </a:r>
            <a:r>
              <a:rPr lang="en-US" dirty="0"/>
              <a:t>geodetic leveling </a:t>
            </a:r>
            <a:r>
              <a:rPr lang="en-US" dirty="0" smtClean="0"/>
              <a:t>   (</a:t>
            </a:r>
            <a:r>
              <a:rPr lang="en-US" b="1" dirty="0" smtClean="0"/>
              <a:t>top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USA </a:t>
            </a:r>
            <a:r>
              <a:rPr lang="en-US" b="1" dirty="0">
                <a:solidFill>
                  <a:srgbClr val="FF0000"/>
                </a:solidFill>
              </a:rPr>
              <a:t>in red</a:t>
            </a:r>
            <a:r>
              <a:rPr lang="en-US" dirty="0"/>
              <a:t>, </a:t>
            </a:r>
            <a:r>
              <a:rPr lang="en-US" b="1" dirty="0">
                <a:solidFill>
                  <a:srgbClr val="0000FF"/>
                </a:solidFill>
              </a:rPr>
              <a:t>Canada in blue</a:t>
            </a:r>
            <a:r>
              <a:rPr lang="en-US" dirty="0"/>
              <a:t>),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from </a:t>
            </a:r>
            <a:r>
              <a:rPr lang="en-US" dirty="0"/>
              <a:t>an ocean circulation model </a:t>
            </a:r>
            <a:r>
              <a:rPr lang="en-US" dirty="0" smtClean="0"/>
              <a:t>(</a:t>
            </a:r>
            <a:r>
              <a:rPr lang="en-US" b="1" dirty="0" smtClean="0"/>
              <a:t>black</a:t>
            </a:r>
            <a:r>
              <a:rPr lang="en-US" dirty="0" smtClean="0"/>
              <a:t>) </a:t>
            </a:r>
            <a:r>
              <a:rPr lang="en-US" dirty="0"/>
              <a:t>and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from GNSS-Levelling based on GOCE DIR5 &amp; EGM2008 (</a:t>
            </a:r>
            <a:r>
              <a:rPr lang="en-US" b="1" dirty="0" smtClean="0"/>
              <a:t>bottom: </a:t>
            </a:r>
            <a:r>
              <a:rPr lang="en-US" b="1" dirty="0" smtClean="0">
                <a:solidFill>
                  <a:srgbClr val="FF0000"/>
                </a:solidFill>
              </a:rPr>
              <a:t>red</a:t>
            </a:r>
            <a:r>
              <a:rPr lang="en-US" b="1" dirty="0" smtClean="0"/>
              <a:t> &amp; </a:t>
            </a:r>
            <a:r>
              <a:rPr lang="en-US" b="1" dirty="0" smtClean="0">
                <a:solidFill>
                  <a:srgbClr val="0000FF"/>
                </a:solidFill>
              </a:rPr>
              <a:t>blue</a:t>
            </a:r>
            <a:r>
              <a:rPr lang="en-US" dirty="0" smtClean="0"/>
              <a:t>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t="36516" r="2897" b="20604"/>
          <a:stretch/>
        </p:blipFill>
        <p:spPr bwMode="auto">
          <a:xfrm>
            <a:off x="131886" y="2628900"/>
            <a:ext cx="4935170" cy="1362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eck 5"/>
          <p:cNvSpPr/>
          <p:nvPr/>
        </p:nvSpPr>
        <p:spPr>
          <a:xfrm>
            <a:off x="5472100" y="953725"/>
            <a:ext cx="2700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(Study </a:t>
            </a:r>
            <a:r>
              <a:rPr lang="de-DE" dirty="0" err="1"/>
              <a:t>performed</a:t>
            </a:r>
            <a:r>
              <a:rPr lang="de-DE" dirty="0"/>
              <a:t> by </a:t>
            </a:r>
            <a:r>
              <a:rPr lang="de-DE" dirty="0" smtClean="0"/>
              <a:t>Phil Woodworth, NOC)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54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55588" y="187325"/>
            <a:ext cx="8637587" cy="720725"/>
          </a:xfrm>
          <a:prstGeom prst="rect">
            <a:avLst/>
          </a:prstGeom>
          <a:solidFill>
            <a:srgbClr val="FFFFFF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8686800" algn="l"/>
                <a:tab pos="9144000" algn="l"/>
              </a:tabLst>
            </a:pPr>
            <a:r>
              <a:rPr lang="en-GB" sz="2800" b="1" dirty="0" smtClean="0">
                <a:solidFill>
                  <a:srgbClr val="0099FF"/>
                </a:solidFill>
              </a:rPr>
              <a:t>Scientific Roadmap – Essential Tasks</a:t>
            </a:r>
            <a:endParaRPr lang="en-GB" sz="2800" b="1" dirty="0">
              <a:solidFill>
                <a:srgbClr val="0099FF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55587" y="998730"/>
            <a:ext cx="8637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dirty="0" err="1"/>
              <a:t>geopotential</a:t>
            </a:r>
            <a:r>
              <a:rPr lang="en-US" dirty="0"/>
              <a:t> and geoid improvements resulting from GOCE are the basis of a reassessment of global height </a:t>
            </a:r>
            <a:r>
              <a:rPr lang="en-US" dirty="0" smtClean="0"/>
              <a:t>systems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0" y="1737049"/>
            <a:ext cx="4572000" cy="24484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71500" y="2303875"/>
            <a:ext cx="3956373" cy="1260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Realization of a globally unified height system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but confined to a </a:t>
            </a:r>
            <a:r>
              <a:rPr lang="en-US" sz="1600" b="1" dirty="0">
                <a:solidFill>
                  <a:srgbClr val="FF0000"/>
                </a:solidFill>
              </a:rPr>
              <a:t>global set of</a:t>
            </a:r>
            <a:r>
              <a:rPr lang="de-DE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primary stations</a:t>
            </a:r>
            <a:r>
              <a:rPr lang="de-DE" sz="1600" b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(national datum points, fundamental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stations, primary tide gauges, primary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clocks).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0" y="4183998"/>
            <a:ext cx="4572000" cy="232881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572000" y="1737049"/>
            <a:ext cx="4572000" cy="2474008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20" name="Picture 3" descr="D:\Bilder\GOCE\Science\GOCE_Second_Geoid_March_2011_5000x5000.jpg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1" t="10287" r="9885" b="9830"/>
          <a:stretch>
            <a:fillRect/>
          </a:stretch>
        </p:blipFill>
        <p:spPr bwMode="auto">
          <a:xfrm>
            <a:off x="3635375" y="3237920"/>
            <a:ext cx="1928813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feld 4"/>
          <p:cNvSpPr txBox="1">
            <a:spLocks noChangeArrowheads="1"/>
          </p:cNvSpPr>
          <p:nvPr/>
        </p:nvSpPr>
        <p:spPr bwMode="auto">
          <a:xfrm>
            <a:off x="539750" y="6084295"/>
            <a:ext cx="3387725" cy="338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600" b="1"/>
              <a:t>Open Oceans and Coastal Zones</a:t>
            </a:r>
          </a:p>
        </p:txBody>
      </p:sp>
      <p:sp>
        <p:nvSpPr>
          <p:cNvPr id="22" name="Textfeld 11"/>
          <p:cNvSpPr txBox="1">
            <a:spLocks noChangeArrowheads="1"/>
          </p:cNvSpPr>
          <p:nvPr/>
        </p:nvSpPr>
        <p:spPr bwMode="auto">
          <a:xfrm>
            <a:off x="569913" y="1930725"/>
            <a:ext cx="3425825" cy="338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600" b="1"/>
              <a:t>Global Height System Unification</a:t>
            </a:r>
          </a:p>
        </p:txBody>
      </p:sp>
      <p:sp>
        <p:nvSpPr>
          <p:cNvPr id="23" name="Textfeld 12"/>
          <p:cNvSpPr txBox="1">
            <a:spLocks noChangeArrowheads="1"/>
          </p:cNvSpPr>
          <p:nvPr/>
        </p:nvSpPr>
        <p:spPr bwMode="auto">
          <a:xfrm>
            <a:off x="5145088" y="1898830"/>
            <a:ext cx="3425825" cy="339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sz="1600" b="1" dirty="0" err="1"/>
              <a:t>Well</a:t>
            </a:r>
            <a:r>
              <a:rPr lang="de-DE" sz="1600" b="1" dirty="0"/>
              <a:t> </a:t>
            </a:r>
            <a:r>
              <a:rPr lang="de-DE" sz="1600" b="1" dirty="0" err="1"/>
              <a:t>Surveyed</a:t>
            </a:r>
            <a:r>
              <a:rPr lang="de-DE" sz="1600" b="1" dirty="0"/>
              <a:t> </a:t>
            </a:r>
            <a:r>
              <a:rPr lang="de-DE" sz="1600" b="1" dirty="0" smtClean="0"/>
              <a:t>Areas (Land)</a:t>
            </a:r>
            <a:endParaRPr lang="de-DE" sz="1600" b="1" dirty="0"/>
          </a:p>
        </p:txBody>
      </p:sp>
      <p:sp>
        <p:nvSpPr>
          <p:cNvPr id="25" name="Textfeld 14"/>
          <p:cNvSpPr txBox="1">
            <a:spLocks noChangeArrowheads="1"/>
          </p:cNvSpPr>
          <p:nvPr/>
        </p:nvSpPr>
        <p:spPr bwMode="auto">
          <a:xfrm>
            <a:off x="71438" y="3879340"/>
            <a:ext cx="3563937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600" dirty="0">
                <a:latin typeface="+mj-lt"/>
              </a:rPr>
              <a:t>Diagnosis </a:t>
            </a:r>
            <a:r>
              <a:rPr lang="de-DE" sz="1600" dirty="0" err="1">
                <a:latin typeface="+mj-lt"/>
              </a:rPr>
              <a:t>of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existing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height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systems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by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comparison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with</a:t>
            </a:r>
            <a:r>
              <a:rPr lang="de-DE" sz="1600" dirty="0">
                <a:latin typeface="+mj-lt"/>
              </a:rPr>
              <a:t> GOCE </a:t>
            </a:r>
            <a:r>
              <a:rPr lang="de-DE" sz="1600" dirty="0" err="1">
                <a:latin typeface="+mj-lt"/>
              </a:rPr>
              <a:t>geoid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smtClean="0">
                <a:latin typeface="+mj-lt"/>
              </a:rPr>
              <a:t>(100 km)</a:t>
            </a:r>
            <a:endParaRPr lang="de-DE" sz="1600" dirty="0">
              <a:latin typeface="+mj-lt"/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116505" y="4706422"/>
            <a:ext cx="3866363" cy="1238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Realization of a </a:t>
            </a:r>
            <a:r>
              <a:rPr lang="en-US" sz="1600" b="1" dirty="0">
                <a:solidFill>
                  <a:srgbClr val="FF0000"/>
                </a:solidFill>
              </a:rPr>
              <a:t>globally</a:t>
            </a:r>
            <a:r>
              <a:rPr lang="de-DE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consistent model of</a:t>
            </a:r>
            <a:r>
              <a:rPr lang="de-DE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mean dynamic ocean topography</a:t>
            </a:r>
            <a:r>
              <a:rPr lang="de-DE" sz="1600" b="1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at tide gauges  and at sea.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Rechteck 26"/>
          <p:cNvSpPr/>
          <p:nvPr/>
        </p:nvSpPr>
        <p:spPr>
          <a:xfrm>
            <a:off x="5382040" y="2379583"/>
            <a:ext cx="3600450" cy="1184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Regional geoid based on GOCE model</a:t>
            </a:r>
            <a:r>
              <a:rPr lang="en-US" sz="1600" dirty="0" smtClean="0">
                <a:solidFill>
                  <a:schemeClr val="tx1"/>
                </a:solidFill>
              </a:rPr>
              <a:t>. Establishment </a:t>
            </a:r>
            <a:r>
              <a:rPr lang="en-US" sz="1600" dirty="0">
                <a:solidFill>
                  <a:schemeClr val="tx1"/>
                </a:solidFill>
              </a:rPr>
              <a:t>of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national or regional height systems</a:t>
            </a:r>
            <a:r>
              <a:rPr lang="de-DE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at primary points </a:t>
            </a:r>
            <a:r>
              <a:rPr lang="en-US" sz="1600" dirty="0">
                <a:solidFill>
                  <a:schemeClr val="tx1"/>
                </a:solidFill>
              </a:rPr>
              <a:t>(first and second order)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based on the technique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of “</a:t>
            </a:r>
            <a:r>
              <a:rPr lang="en-US" sz="1600" b="1" dirty="0">
                <a:solidFill>
                  <a:srgbClr val="FF0000"/>
                </a:solidFill>
              </a:rPr>
              <a:t>GNSS-leveling</a:t>
            </a:r>
            <a:r>
              <a:rPr lang="en-US" sz="1600" dirty="0">
                <a:solidFill>
                  <a:schemeClr val="tx1"/>
                </a:solidFill>
              </a:rPr>
              <a:t>”.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69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"/>
          <p:cNvSpPr>
            <a:spLocks noChangeArrowheads="1"/>
          </p:cNvSpPr>
          <p:nvPr/>
        </p:nvSpPr>
        <p:spPr bwMode="auto">
          <a:xfrm>
            <a:off x="255588" y="187325"/>
            <a:ext cx="8637587" cy="720725"/>
          </a:xfrm>
          <a:prstGeom prst="rect">
            <a:avLst/>
          </a:prstGeom>
          <a:solidFill>
            <a:srgbClr val="FFFFFF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8686800" algn="l"/>
                <a:tab pos="9144000" algn="l"/>
              </a:tabLst>
            </a:pPr>
            <a:r>
              <a:rPr lang="en-GB" sz="2800" b="1" dirty="0" smtClean="0">
                <a:solidFill>
                  <a:srgbClr val="0099FF"/>
                </a:solidFill>
              </a:rPr>
              <a:t>Scientific Roadmap – Well Surveyed Areas </a:t>
            </a:r>
            <a:endParaRPr lang="en-GB" sz="2800" b="1" dirty="0">
              <a:solidFill>
                <a:srgbClr val="0099FF"/>
              </a:solidFill>
            </a:endParaRPr>
          </a:p>
        </p:txBody>
      </p:sp>
      <p:sp>
        <p:nvSpPr>
          <p:cNvPr id="6" name="Line 165"/>
          <p:cNvSpPr>
            <a:spLocks noChangeShapeType="1"/>
          </p:cNvSpPr>
          <p:nvPr/>
        </p:nvSpPr>
        <p:spPr bwMode="auto">
          <a:xfrm flipV="1">
            <a:off x="2006715" y="1185423"/>
            <a:ext cx="381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" name="Text Box 166"/>
          <p:cNvSpPr txBox="1">
            <a:spLocks noChangeArrowheads="1"/>
          </p:cNvSpPr>
          <p:nvPr/>
        </p:nvSpPr>
        <p:spPr bwMode="auto">
          <a:xfrm>
            <a:off x="2418398" y="993336"/>
            <a:ext cx="2423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de-DE" sz="1600" dirty="0">
                <a:solidFill>
                  <a:schemeClr val="tx1"/>
                </a:solidFill>
              </a:rPr>
              <a:t>GOCE </a:t>
            </a:r>
            <a:r>
              <a:rPr lang="de-DE" sz="1600" dirty="0" err="1">
                <a:solidFill>
                  <a:schemeClr val="tx1"/>
                </a:solidFill>
              </a:rPr>
              <a:t>Equipotential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Surface</a:t>
            </a:r>
            <a:r>
              <a:rPr lang="de-DE" sz="1600" dirty="0">
                <a:solidFill>
                  <a:schemeClr val="tx1"/>
                </a:solidFill>
              </a:rPr>
              <a:t> (</a:t>
            </a:r>
            <a:r>
              <a:rPr lang="de-DE" sz="1600" dirty="0" err="1">
                <a:solidFill>
                  <a:schemeClr val="tx1"/>
                </a:solidFill>
              </a:rPr>
              <a:t>long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wavelengths</a:t>
            </a:r>
            <a:r>
              <a:rPr lang="de-DE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Line 172"/>
          <p:cNvSpPr>
            <a:spLocks noChangeShapeType="1"/>
          </p:cNvSpPr>
          <p:nvPr/>
        </p:nvSpPr>
        <p:spPr bwMode="auto">
          <a:xfrm>
            <a:off x="2006715" y="2145239"/>
            <a:ext cx="381000" cy="15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" name="Text Box 173"/>
          <p:cNvSpPr txBox="1">
            <a:spLocks noChangeArrowheads="1"/>
          </p:cNvSpPr>
          <p:nvPr/>
        </p:nvSpPr>
        <p:spPr bwMode="auto">
          <a:xfrm>
            <a:off x="2387715" y="1965852"/>
            <a:ext cx="245431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1438275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eaLnBrk="0" hangingPunct="0">
              <a:tabLst>
                <a:tab pos="1438275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eaLnBrk="0" hangingPunct="0">
              <a:tabLst>
                <a:tab pos="1438275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eaLnBrk="0" hangingPunct="0">
              <a:tabLst>
                <a:tab pos="1438275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eaLnBrk="0" hangingPunct="0">
              <a:tabLst>
                <a:tab pos="1438275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1438275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1438275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1438275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1438275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sz="1600" dirty="0">
                <a:solidFill>
                  <a:schemeClr val="tx1"/>
                </a:solidFill>
                <a:latin typeface="+mj-lt"/>
              </a:rPr>
              <a:t>True </a:t>
            </a:r>
            <a:r>
              <a:rPr lang="de-DE" sz="1600" dirty="0" err="1">
                <a:solidFill>
                  <a:schemeClr val="tx1"/>
                </a:solidFill>
                <a:latin typeface="+mj-lt"/>
              </a:rPr>
              <a:t>Equipotential</a:t>
            </a:r>
            <a:r>
              <a:rPr lang="de-DE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j-lt"/>
              </a:rPr>
              <a:t>Surface</a:t>
            </a:r>
            <a:r>
              <a:rPr lang="de-DE" sz="1600" dirty="0">
                <a:solidFill>
                  <a:schemeClr val="tx1"/>
                </a:solidFill>
                <a:latin typeface="+mj-lt"/>
              </a:rPr>
              <a:t> (</a:t>
            </a:r>
            <a:r>
              <a:rPr lang="de-DE" sz="1600" dirty="0" err="1">
                <a:solidFill>
                  <a:schemeClr val="tx1"/>
                </a:solidFill>
                <a:latin typeface="+mj-lt"/>
              </a:rPr>
              <a:t>short</a:t>
            </a:r>
            <a:r>
              <a:rPr lang="de-DE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j-lt"/>
              </a:rPr>
              <a:t>wavelengths</a:t>
            </a:r>
            <a:r>
              <a:rPr lang="de-DE" sz="1600" dirty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18" name="Line 180"/>
          <p:cNvSpPr>
            <a:spLocks noChangeShapeType="1"/>
          </p:cNvSpPr>
          <p:nvPr/>
        </p:nvSpPr>
        <p:spPr bwMode="auto">
          <a:xfrm flipV="1">
            <a:off x="2006715" y="2735631"/>
            <a:ext cx="395287" cy="1587"/>
          </a:xfrm>
          <a:prstGeom prst="line">
            <a:avLst/>
          </a:prstGeom>
          <a:noFill/>
          <a:ln w="25400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" name="Text Box 181"/>
          <p:cNvSpPr txBox="1">
            <a:spLocks noChangeArrowheads="1"/>
          </p:cNvSpPr>
          <p:nvPr/>
        </p:nvSpPr>
        <p:spPr bwMode="auto">
          <a:xfrm>
            <a:off x="2403590" y="2541956"/>
            <a:ext cx="168969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de-DE" sz="1600" dirty="0" smtClean="0"/>
              <a:t>True Geoid Height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2" name="Freeform 41"/>
          <p:cNvSpPr>
            <a:spLocks/>
          </p:cNvSpPr>
          <p:nvPr/>
        </p:nvSpPr>
        <p:spPr bwMode="auto">
          <a:xfrm>
            <a:off x="247650" y="4808389"/>
            <a:ext cx="4324350" cy="574675"/>
          </a:xfrm>
          <a:custGeom>
            <a:avLst/>
            <a:gdLst>
              <a:gd name="T0" fmla="*/ 0 w 5760"/>
              <a:gd name="T1" fmla="*/ 61 h 390"/>
              <a:gd name="T2" fmla="*/ 385 w 5760"/>
              <a:gd name="T3" fmla="*/ 129 h 390"/>
              <a:gd name="T4" fmla="*/ 725 w 5760"/>
              <a:gd name="T5" fmla="*/ 84 h 390"/>
              <a:gd name="T6" fmla="*/ 1451 w 5760"/>
              <a:gd name="T7" fmla="*/ 15 h 390"/>
              <a:gd name="T8" fmla="*/ 2313 w 5760"/>
              <a:gd name="T9" fmla="*/ 174 h 390"/>
              <a:gd name="T10" fmla="*/ 3129 w 5760"/>
              <a:gd name="T11" fmla="*/ 174 h 390"/>
              <a:gd name="T12" fmla="*/ 3969 w 5760"/>
              <a:gd name="T13" fmla="*/ 356 h 390"/>
              <a:gd name="T14" fmla="*/ 4604 w 5760"/>
              <a:gd name="T15" fmla="*/ 378 h 390"/>
              <a:gd name="T16" fmla="*/ 5216 w 5760"/>
              <a:gd name="T17" fmla="*/ 288 h 390"/>
              <a:gd name="T18" fmla="*/ 5760 w 5760"/>
              <a:gd name="T19" fmla="*/ 288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60" h="390">
                <a:moveTo>
                  <a:pt x="0" y="61"/>
                </a:moveTo>
                <a:cubicBezTo>
                  <a:pt x="132" y="93"/>
                  <a:pt x="264" y="125"/>
                  <a:pt x="385" y="129"/>
                </a:cubicBezTo>
                <a:cubicBezTo>
                  <a:pt x="506" y="133"/>
                  <a:pt x="547" y="103"/>
                  <a:pt x="725" y="84"/>
                </a:cubicBezTo>
                <a:cubicBezTo>
                  <a:pt x="903" y="65"/>
                  <a:pt x="1186" y="0"/>
                  <a:pt x="1451" y="15"/>
                </a:cubicBezTo>
                <a:cubicBezTo>
                  <a:pt x="1716" y="30"/>
                  <a:pt x="2033" y="148"/>
                  <a:pt x="2313" y="174"/>
                </a:cubicBezTo>
                <a:cubicBezTo>
                  <a:pt x="2593" y="200"/>
                  <a:pt x="2853" y="144"/>
                  <a:pt x="3129" y="174"/>
                </a:cubicBezTo>
                <a:cubicBezTo>
                  <a:pt x="3405" y="204"/>
                  <a:pt x="3723" y="322"/>
                  <a:pt x="3969" y="356"/>
                </a:cubicBezTo>
                <a:cubicBezTo>
                  <a:pt x="4215" y="390"/>
                  <a:pt x="4396" y="389"/>
                  <a:pt x="4604" y="378"/>
                </a:cubicBezTo>
                <a:cubicBezTo>
                  <a:pt x="4812" y="367"/>
                  <a:pt x="5023" y="303"/>
                  <a:pt x="5216" y="288"/>
                </a:cubicBezTo>
                <a:cubicBezTo>
                  <a:pt x="5409" y="273"/>
                  <a:pt x="5584" y="280"/>
                  <a:pt x="5760" y="28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3" name="Freeform 42"/>
          <p:cNvSpPr>
            <a:spLocks/>
          </p:cNvSpPr>
          <p:nvPr/>
        </p:nvSpPr>
        <p:spPr bwMode="auto">
          <a:xfrm>
            <a:off x="250162" y="5688374"/>
            <a:ext cx="4281845" cy="215901"/>
          </a:xfrm>
          <a:custGeom>
            <a:avLst/>
            <a:gdLst>
              <a:gd name="T0" fmla="*/ 0 w 5738"/>
              <a:gd name="T1" fmla="*/ 137 h 137"/>
              <a:gd name="T2" fmla="*/ 2880 w 5738"/>
              <a:gd name="T3" fmla="*/ 0 h 137"/>
              <a:gd name="T4" fmla="*/ 5738 w 5738"/>
              <a:gd name="T5" fmla="*/ 13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38" h="137">
                <a:moveTo>
                  <a:pt x="0" y="137"/>
                </a:moveTo>
                <a:cubicBezTo>
                  <a:pt x="962" y="68"/>
                  <a:pt x="1924" y="0"/>
                  <a:pt x="2880" y="0"/>
                </a:cubicBezTo>
                <a:cubicBezTo>
                  <a:pt x="3836" y="0"/>
                  <a:pt x="4787" y="68"/>
                  <a:pt x="5738" y="137"/>
                </a:cubicBezTo>
              </a:path>
            </a:pathLst>
          </a:custGeom>
          <a:noFill/>
          <a:ln w="2540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4" name="Freeform 45"/>
          <p:cNvSpPr>
            <a:spLocks/>
          </p:cNvSpPr>
          <p:nvPr/>
        </p:nvSpPr>
        <p:spPr bwMode="auto">
          <a:xfrm>
            <a:off x="264796" y="2063084"/>
            <a:ext cx="4307204" cy="2616200"/>
          </a:xfrm>
          <a:custGeom>
            <a:avLst/>
            <a:gdLst>
              <a:gd name="T0" fmla="*/ 0 w 5760"/>
              <a:gd name="T1" fmla="*/ 880 h 1648"/>
              <a:gd name="T2" fmla="*/ 192 w 5760"/>
              <a:gd name="T3" fmla="*/ 928 h 1648"/>
              <a:gd name="T4" fmla="*/ 576 w 5760"/>
              <a:gd name="T5" fmla="*/ 928 h 1648"/>
              <a:gd name="T6" fmla="*/ 768 w 5760"/>
              <a:gd name="T7" fmla="*/ 784 h 1648"/>
              <a:gd name="T8" fmla="*/ 960 w 5760"/>
              <a:gd name="T9" fmla="*/ 496 h 1648"/>
              <a:gd name="T10" fmla="*/ 1152 w 5760"/>
              <a:gd name="T11" fmla="*/ 448 h 1648"/>
              <a:gd name="T12" fmla="*/ 1344 w 5760"/>
              <a:gd name="T13" fmla="*/ 208 h 1648"/>
              <a:gd name="T14" fmla="*/ 1440 w 5760"/>
              <a:gd name="T15" fmla="*/ 208 h 1648"/>
              <a:gd name="T16" fmla="*/ 1536 w 5760"/>
              <a:gd name="T17" fmla="*/ 16 h 1648"/>
              <a:gd name="T18" fmla="*/ 1824 w 5760"/>
              <a:gd name="T19" fmla="*/ 112 h 1648"/>
              <a:gd name="T20" fmla="*/ 1920 w 5760"/>
              <a:gd name="T21" fmla="*/ 400 h 1648"/>
              <a:gd name="T22" fmla="*/ 2064 w 5760"/>
              <a:gd name="T23" fmla="*/ 592 h 1648"/>
              <a:gd name="T24" fmla="*/ 2304 w 5760"/>
              <a:gd name="T25" fmla="*/ 688 h 1648"/>
              <a:gd name="T26" fmla="*/ 2448 w 5760"/>
              <a:gd name="T27" fmla="*/ 928 h 1648"/>
              <a:gd name="T28" fmla="*/ 2640 w 5760"/>
              <a:gd name="T29" fmla="*/ 1024 h 1648"/>
              <a:gd name="T30" fmla="*/ 2880 w 5760"/>
              <a:gd name="T31" fmla="*/ 1072 h 1648"/>
              <a:gd name="T32" fmla="*/ 3168 w 5760"/>
              <a:gd name="T33" fmla="*/ 1264 h 1648"/>
              <a:gd name="T34" fmla="*/ 3408 w 5760"/>
              <a:gd name="T35" fmla="*/ 1312 h 1648"/>
              <a:gd name="T36" fmla="*/ 3744 w 5760"/>
              <a:gd name="T37" fmla="*/ 1600 h 1648"/>
              <a:gd name="T38" fmla="*/ 4464 w 5760"/>
              <a:gd name="T39" fmla="*/ 1600 h 1648"/>
              <a:gd name="T40" fmla="*/ 4800 w 5760"/>
              <a:gd name="T41" fmla="*/ 1312 h 1648"/>
              <a:gd name="T42" fmla="*/ 4944 w 5760"/>
              <a:gd name="T43" fmla="*/ 1168 h 1648"/>
              <a:gd name="T44" fmla="*/ 5088 w 5760"/>
              <a:gd name="T45" fmla="*/ 928 h 1648"/>
              <a:gd name="T46" fmla="*/ 5328 w 5760"/>
              <a:gd name="T47" fmla="*/ 880 h 1648"/>
              <a:gd name="T48" fmla="*/ 5568 w 5760"/>
              <a:gd name="T49" fmla="*/ 592 h 1648"/>
              <a:gd name="T50" fmla="*/ 5760 w 5760"/>
              <a:gd name="T51" fmla="*/ 544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760" h="1648">
                <a:moveTo>
                  <a:pt x="0" y="880"/>
                </a:moveTo>
                <a:cubicBezTo>
                  <a:pt x="48" y="900"/>
                  <a:pt x="96" y="920"/>
                  <a:pt x="192" y="928"/>
                </a:cubicBezTo>
                <a:cubicBezTo>
                  <a:pt x="288" y="936"/>
                  <a:pt x="480" y="952"/>
                  <a:pt x="576" y="928"/>
                </a:cubicBezTo>
                <a:cubicBezTo>
                  <a:pt x="672" y="904"/>
                  <a:pt x="704" y="856"/>
                  <a:pt x="768" y="784"/>
                </a:cubicBezTo>
                <a:cubicBezTo>
                  <a:pt x="832" y="712"/>
                  <a:pt x="896" y="552"/>
                  <a:pt x="960" y="496"/>
                </a:cubicBezTo>
                <a:cubicBezTo>
                  <a:pt x="1024" y="440"/>
                  <a:pt x="1088" y="496"/>
                  <a:pt x="1152" y="448"/>
                </a:cubicBezTo>
                <a:cubicBezTo>
                  <a:pt x="1216" y="400"/>
                  <a:pt x="1296" y="248"/>
                  <a:pt x="1344" y="208"/>
                </a:cubicBezTo>
                <a:cubicBezTo>
                  <a:pt x="1392" y="168"/>
                  <a:pt x="1408" y="240"/>
                  <a:pt x="1440" y="208"/>
                </a:cubicBezTo>
                <a:cubicBezTo>
                  <a:pt x="1472" y="176"/>
                  <a:pt x="1472" y="32"/>
                  <a:pt x="1536" y="16"/>
                </a:cubicBezTo>
                <a:cubicBezTo>
                  <a:pt x="1600" y="0"/>
                  <a:pt x="1760" y="48"/>
                  <a:pt x="1824" y="112"/>
                </a:cubicBezTo>
                <a:cubicBezTo>
                  <a:pt x="1888" y="176"/>
                  <a:pt x="1880" y="320"/>
                  <a:pt x="1920" y="400"/>
                </a:cubicBezTo>
                <a:cubicBezTo>
                  <a:pt x="1960" y="480"/>
                  <a:pt x="2000" y="544"/>
                  <a:pt x="2064" y="592"/>
                </a:cubicBezTo>
                <a:cubicBezTo>
                  <a:pt x="2128" y="640"/>
                  <a:pt x="2240" y="632"/>
                  <a:pt x="2304" y="688"/>
                </a:cubicBezTo>
                <a:cubicBezTo>
                  <a:pt x="2368" y="744"/>
                  <a:pt x="2392" y="872"/>
                  <a:pt x="2448" y="928"/>
                </a:cubicBezTo>
                <a:cubicBezTo>
                  <a:pt x="2504" y="984"/>
                  <a:pt x="2568" y="1000"/>
                  <a:pt x="2640" y="1024"/>
                </a:cubicBezTo>
                <a:cubicBezTo>
                  <a:pt x="2712" y="1048"/>
                  <a:pt x="2792" y="1032"/>
                  <a:pt x="2880" y="1072"/>
                </a:cubicBezTo>
                <a:cubicBezTo>
                  <a:pt x="2968" y="1112"/>
                  <a:pt x="3080" y="1224"/>
                  <a:pt x="3168" y="1264"/>
                </a:cubicBezTo>
                <a:cubicBezTo>
                  <a:pt x="3256" y="1304"/>
                  <a:pt x="3312" y="1256"/>
                  <a:pt x="3408" y="1312"/>
                </a:cubicBezTo>
                <a:cubicBezTo>
                  <a:pt x="3504" y="1368"/>
                  <a:pt x="3568" y="1552"/>
                  <a:pt x="3744" y="1600"/>
                </a:cubicBezTo>
                <a:cubicBezTo>
                  <a:pt x="3920" y="1648"/>
                  <a:pt x="4288" y="1648"/>
                  <a:pt x="4464" y="1600"/>
                </a:cubicBezTo>
                <a:cubicBezTo>
                  <a:pt x="4640" y="1552"/>
                  <a:pt x="4720" y="1384"/>
                  <a:pt x="4800" y="1312"/>
                </a:cubicBezTo>
                <a:cubicBezTo>
                  <a:pt x="4880" y="1240"/>
                  <a:pt x="4896" y="1232"/>
                  <a:pt x="4944" y="1168"/>
                </a:cubicBezTo>
                <a:cubicBezTo>
                  <a:pt x="4992" y="1104"/>
                  <a:pt x="5024" y="976"/>
                  <a:pt x="5088" y="928"/>
                </a:cubicBezTo>
                <a:cubicBezTo>
                  <a:pt x="5152" y="880"/>
                  <a:pt x="5248" y="936"/>
                  <a:pt x="5328" y="880"/>
                </a:cubicBezTo>
                <a:cubicBezTo>
                  <a:pt x="5408" y="824"/>
                  <a:pt x="5496" y="648"/>
                  <a:pt x="5568" y="592"/>
                </a:cubicBezTo>
                <a:cubicBezTo>
                  <a:pt x="5640" y="536"/>
                  <a:pt x="5700" y="540"/>
                  <a:pt x="5760" y="5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3" name="Freeform 138"/>
          <p:cNvSpPr>
            <a:spLocks/>
          </p:cNvSpPr>
          <p:nvPr/>
        </p:nvSpPr>
        <p:spPr bwMode="auto">
          <a:xfrm>
            <a:off x="256560" y="4538359"/>
            <a:ext cx="4275448" cy="1122950"/>
          </a:xfrm>
          <a:custGeom>
            <a:avLst/>
            <a:gdLst>
              <a:gd name="T0" fmla="*/ 0 w 5738"/>
              <a:gd name="T1" fmla="*/ 7 h 355"/>
              <a:gd name="T2" fmla="*/ 181 w 5738"/>
              <a:gd name="T3" fmla="*/ 7 h 355"/>
              <a:gd name="T4" fmla="*/ 317 w 5738"/>
              <a:gd name="T5" fmla="*/ 52 h 355"/>
              <a:gd name="T6" fmla="*/ 521 w 5738"/>
              <a:gd name="T7" fmla="*/ 120 h 355"/>
              <a:gd name="T8" fmla="*/ 703 w 5738"/>
              <a:gd name="T9" fmla="*/ 120 h 355"/>
              <a:gd name="T10" fmla="*/ 839 w 5738"/>
              <a:gd name="T11" fmla="*/ 75 h 355"/>
              <a:gd name="T12" fmla="*/ 930 w 5738"/>
              <a:gd name="T13" fmla="*/ 75 h 355"/>
              <a:gd name="T14" fmla="*/ 1043 w 5738"/>
              <a:gd name="T15" fmla="*/ 52 h 355"/>
              <a:gd name="T16" fmla="*/ 1156 w 5738"/>
              <a:gd name="T17" fmla="*/ 75 h 355"/>
              <a:gd name="T18" fmla="*/ 1338 w 5738"/>
              <a:gd name="T19" fmla="*/ 52 h 355"/>
              <a:gd name="T20" fmla="*/ 1406 w 5738"/>
              <a:gd name="T21" fmla="*/ 29 h 355"/>
              <a:gd name="T22" fmla="*/ 1565 w 5738"/>
              <a:gd name="T23" fmla="*/ 52 h 355"/>
              <a:gd name="T24" fmla="*/ 1678 w 5738"/>
              <a:gd name="T25" fmla="*/ 7 h 355"/>
              <a:gd name="T26" fmla="*/ 1814 w 5738"/>
              <a:gd name="T27" fmla="*/ 7 h 355"/>
              <a:gd name="T28" fmla="*/ 1927 w 5738"/>
              <a:gd name="T29" fmla="*/ 7 h 355"/>
              <a:gd name="T30" fmla="*/ 2064 w 5738"/>
              <a:gd name="T31" fmla="*/ 52 h 355"/>
              <a:gd name="T32" fmla="*/ 2268 w 5738"/>
              <a:gd name="T33" fmla="*/ 120 h 355"/>
              <a:gd name="T34" fmla="*/ 2358 w 5738"/>
              <a:gd name="T35" fmla="*/ 165 h 355"/>
              <a:gd name="T36" fmla="*/ 2494 w 5738"/>
              <a:gd name="T37" fmla="*/ 188 h 355"/>
              <a:gd name="T38" fmla="*/ 2653 w 5738"/>
              <a:gd name="T39" fmla="*/ 188 h 355"/>
              <a:gd name="T40" fmla="*/ 2767 w 5738"/>
              <a:gd name="T41" fmla="*/ 143 h 355"/>
              <a:gd name="T42" fmla="*/ 2903 w 5738"/>
              <a:gd name="T43" fmla="*/ 120 h 355"/>
              <a:gd name="T44" fmla="*/ 3129 w 5738"/>
              <a:gd name="T45" fmla="*/ 75 h 355"/>
              <a:gd name="T46" fmla="*/ 3288 w 5738"/>
              <a:gd name="T47" fmla="*/ 75 h 355"/>
              <a:gd name="T48" fmla="*/ 3470 w 5738"/>
              <a:gd name="T49" fmla="*/ 165 h 355"/>
              <a:gd name="T50" fmla="*/ 3606 w 5738"/>
              <a:gd name="T51" fmla="*/ 165 h 355"/>
              <a:gd name="T52" fmla="*/ 3810 w 5738"/>
              <a:gd name="T53" fmla="*/ 211 h 355"/>
              <a:gd name="T54" fmla="*/ 3923 w 5738"/>
              <a:gd name="T55" fmla="*/ 233 h 355"/>
              <a:gd name="T56" fmla="*/ 4173 w 5738"/>
              <a:gd name="T57" fmla="*/ 256 h 355"/>
              <a:gd name="T58" fmla="*/ 4422 w 5738"/>
              <a:gd name="T59" fmla="*/ 324 h 355"/>
              <a:gd name="T60" fmla="*/ 4694 w 5738"/>
              <a:gd name="T61" fmla="*/ 347 h 355"/>
              <a:gd name="T62" fmla="*/ 4830 w 5738"/>
              <a:gd name="T63" fmla="*/ 347 h 355"/>
              <a:gd name="T64" fmla="*/ 4898 w 5738"/>
              <a:gd name="T65" fmla="*/ 301 h 355"/>
              <a:gd name="T66" fmla="*/ 5057 w 5738"/>
              <a:gd name="T67" fmla="*/ 279 h 355"/>
              <a:gd name="T68" fmla="*/ 5193 w 5738"/>
              <a:gd name="T69" fmla="*/ 279 h 355"/>
              <a:gd name="T70" fmla="*/ 5329 w 5738"/>
              <a:gd name="T71" fmla="*/ 279 h 355"/>
              <a:gd name="T72" fmla="*/ 5420 w 5738"/>
              <a:gd name="T73" fmla="*/ 233 h 355"/>
              <a:gd name="T74" fmla="*/ 5534 w 5738"/>
              <a:gd name="T75" fmla="*/ 188 h 355"/>
              <a:gd name="T76" fmla="*/ 5647 w 5738"/>
              <a:gd name="T77" fmla="*/ 188 h 355"/>
              <a:gd name="T78" fmla="*/ 5738 w 5738"/>
              <a:gd name="T79" fmla="*/ 233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738" h="355">
                <a:moveTo>
                  <a:pt x="0" y="7"/>
                </a:moveTo>
                <a:cubicBezTo>
                  <a:pt x="64" y="3"/>
                  <a:pt x="128" y="0"/>
                  <a:pt x="181" y="7"/>
                </a:cubicBezTo>
                <a:cubicBezTo>
                  <a:pt x="234" y="14"/>
                  <a:pt x="260" y="33"/>
                  <a:pt x="317" y="52"/>
                </a:cubicBezTo>
                <a:cubicBezTo>
                  <a:pt x="374" y="71"/>
                  <a:pt x="457" y="109"/>
                  <a:pt x="521" y="120"/>
                </a:cubicBezTo>
                <a:cubicBezTo>
                  <a:pt x="585" y="131"/>
                  <a:pt x="650" y="127"/>
                  <a:pt x="703" y="120"/>
                </a:cubicBezTo>
                <a:cubicBezTo>
                  <a:pt x="756" y="113"/>
                  <a:pt x="801" y="82"/>
                  <a:pt x="839" y="75"/>
                </a:cubicBezTo>
                <a:cubicBezTo>
                  <a:pt x="877" y="68"/>
                  <a:pt x="896" y="79"/>
                  <a:pt x="930" y="75"/>
                </a:cubicBezTo>
                <a:cubicBezTo>
                  <a:pt x="964" y="71"/>
                  <a:pt x="1005" y="52"/>
                  <a:pt x="1043" y="52"/>
                </a:cubicBezTo>
                <a:cubicBezTo>
                  <a:pt x="1081" y="52"/>
                  <a:pt x="1107" y="75"/>
                  <a:pt x="1156" y="75"/>
                </a:cubicBezTo>
                <a:cubicBezTo>
                  <a:pt x="1205" y="75"/>
                  <a:pt x="1296" y="60"/>
                  <a:pt x="1338" y="52"/>
                </a:cubicBezTo>
                <a:cubicBezTo>
                  <a:pt x="1380" y="44"/>
                  <a:pt x="1368" y="29"/>
                  <a:pt x="1406" y="29"/>
                </a:cubicBezTo>
                <a:cubicBezTo>
                  <a:pt x="1444" y="29"/>
                  <a:pt x="1520" y="56"/>
                  <a:pt x="1565" y="52"/>
                </a:cubicBezTo>
                <a:cubicBezTo>
                  <a:pt x="1610" y="48"/>
                  <a:pt x="1637" y="14"/>
                  <a:pt x="1678" y="7"/>
                </a:cubicBezTo>
                <a:cubicBezTo>
                  <a:pt x="1719" y="0"/>
                  <a:pt x="1773" y="7"/>
                  <a:pt x="1814" y="7"/>
                </a:cubicBezTo>
                <a:cubicBezTo>
                  <a:pt x="1855" y="7"/>
                  <a:pt x="1885" y="0"/>
                  <a:pt x="1927" y="7"/>
                </a:cubicBezTo>
                <a:cubicBezTo>
                  <a:pt x="1969" y="14"/>
                  <a:pt x="2007" y="33"/>
                  <a:pt x="2064" y="52"/>
                </a:cubicBezTo>
                <a:cubicBezTo>
                  <a:pt x="2121" y="71"/>
                  <a:pt x="2219" y="101"/>
                  <a:pt x="2268" y="120"/>
                </a:cubicBezTo>
                <a:cubicBezTo>
                  <a:pt x="2317" y="139"/>
                  <a:pt x="2320" y="154"/>
                  <a:pt x="2358" y="165"/>
                </a:cubicBezTo>
                <a:cubicBezTo>
                  <a:pt x="2396" y="176"/>
                  <a:pt x="2445" y="184"/>
                  <a:pt x="2494" y="188"/>
                </a:cubicBezTo>
                <a:cubicBezTo>
                  <a:pt x="2543" y="192"/>
                  <a:pt x="2608" y="195"/>
                  <a:pt x="2653" y="188"/>
                </a:cubicBezTo>
                <a:cubicBezTo>
                  <a:pt x="2698" y="181"/>
                  <a:pt x="2725" y="154"/>
                  <a:pt x="2767" y="143"/>
                </a:cubicBezTo>
                <a:cubicBezTo>
                  <a:pt x="2809" y="132"/>
                  <a:pt x="2843" y="131"/>
                  <a:pt x="2903" y="120"/>
                </a:cubicBezTo>
                <a:cubicBezTo>
                  <a:pt x="2963" y="109"/>
                  <a:pt x="3065" y="82"/>
                  <a:pt x="3129" y="75"/>
                </a:cubicBezTo>
                <a:cubicBezTo>
                  <a:pt x="3193" y="68"/>
                  <a:pt x="3231" y="60"/>
                  <a:pt x="3288" y="75"/>
                </a:cubicBezTo>
                <a:cubicBezTo>
                  <a:pt x="3345" y="90"/>
                  <a:pt x="3417" y="150"/>
                  <a:pt x="3470" y="165"/>
                </a:cubicBezTo>
                <a:cubicBezTo>
                  <a:pt x="3523" y="180"/>
                  <a:pt x="3549" y="157"/>
                  <a:pt x="3606" y="165"/>
                </a:cubicBezTo>
                <a:cubicBezTo>
                  <a:pt x="3663" y="173"/>
                  <a:pt x="3757" y="200"/>
                  <a:pt x="3810" y="211"/>
                </a:cubicBezTo>
                <a:cubicBezTo>
                  <a:pt x="3863" y="222"/>
                  <a:pt x="3862" y="226"/>
                  <a:pt x="3923" y="233"/>
                </a:cubicBezTo>
                <a:cubicBezTo>
                  <a:pt x="3984" y="240"/>
                  <a:pt x="4090" y="241"/>
                  <a:pt x="4173" y="256"/>
                </a:cubicBezTo>
                <a:cubicBezTo>
                  <a:pt x="4256" y="271"/>
                  <a:pt x="4335" y="309"/>
                  <a:pt x="4422" y="324"/>
                </a:cubicBezTo>
                <a:cubicBezTo>
                  <a:pt x="4509" y="339"/>
                  <a:pt x="4626" y="343"/>
                  <a:pt x="4694" y="347"/>
                </a:cubicBezTo>
                <a:cubicBezTo>
                  <a:pt x="4762" y="351"/>
                  <a:pt x="4796" y="355"/>
                  <a:pt x="4830" y="347"/>
                </a:cubicBezTo>
                <a:cubicBezTo>
                  <a:pt x="4864" y="339"/>
                  <a:pt x="4860" y="312"/>
                  <a:pt x="4898" y="301"/>
                </a:cubicBezTo>
                <a:cubicBezTo>
                  <a:pt x="4936" y="290"/>
                  <a:pt x="5008" y="283"/>
                  <a:pt x="5057" y="279"/>
                </a:cubicBezTo>
                <a:cubicBezTo>
                  <a:pt x="5106" y="275"/>
                  <a:pt x="5148" y="279"/>
                  <a:pt x="5193" y="279"/>
                </a:cubicBezTo>
                <a:cubicBezTo>
                  <a:pt x="5238" y="279"/>
                  <a:pt x="5291" y="287"/>
                  <a:pt x="5329" y="279"/>
                </a:cubicBezTo>
                <a:cubicBezTo>
                  <a:pt x="5367" y="271"/>
                  <a:pt x="5386" y="248"/>
                  <a:pt x="5420" y="233"/>
                </a:cubicBezTo>
                <a:cubicBezTo>
                  <a:pt x="5454" y="218"/>
                  <a:pt x="5496" y="195"/>
                  <a:pt x="5534" y="188"/>
                </a:cubicBezTo>
                <a:cubicBezTo>
                  <a:pt x="5572" y="181"/>
                  <a:pt x="5613" y="181"/>
                  <a:pt x="5647" y="188"/>
                </a:cubicBezTo>
                <a:cubicBezTo>
                  <a:pt x="5681" y="195"/>
                  <a:pt x="5709" y="214"/>
                  <a:pt x="5738" y="233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4" name="Line 146"/>
          <p:cNvSpPr>
            <a:spLocks noChangeShapeType="1"/>
          </p:cNvSpPr>
          <p:nvPr/>
        </p:nvSpPr>
        <p:spPr bwMode="auto">
          <a:xfrm>
            <a:off x="1483640" y="2103088"/>
            <a:ext cx="208040" cy="3624199"/>
          </a:xfrm>
          <a:prstGeom prst="line">
            <a:avLst/>
          </a:prstGeom>
          <a:noFill/>
          <a:ln w="25400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3" name="Rectangle 83"/>
          <p:cNvSpPr>
            <a:spLocks noChangeArrowheads="1"/>
          </p:cNvSpPr>
          <p:nvPr/>
        </p:nvSpPr>
        <p:spPr bwMode="auto">
          <a:xfrm>
            <a:off x="1443952" y="2053082"/>
            <a:ext cx="112713" cy="1000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10" name="Text Box 203"/>
          <p:cNvSpPr txBox="1">
            <a:spLocks noChangeArrowheads="1"/>
          </p:cNvSpPr>
          <p:nvPr/>
        </p:nvSpPr>
        <p:spPr bwMode="auto">
          <a:xfrm>
            <a:off x="385923" y="1635900"/>
            <a:ext cx="139576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600" dirty="0" smtClean="0">
                <a:solidFill>
                  <a:schemeClr val="tx1"/>
                </a:solidFill>
              </a:rPr>
              <a:t>GNSS </a:t>
            </a:r>
            <a:r>
              <a:rPr lang="de-DE" sz="1600" dirty="0" smtClean="0"/>
              <a:t>Receiver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21" name="Line 214"/>
          <p:cNvSpPr>
            <a:spLocks noChangeShapeType="1"/>
          </p:cNvSpPr>
          <p:nvPr/>
        </p:nvSpPr>
        <p:spPr bwMode="auto">
          <a:xfrm>
            <a:off x="1556665" y="4936712"/>
            <a:ext cx="50103" cy="816782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26" name="Line 214"/>
          <p:cNvSpPr>
            <a:spLocks noChangeShapeType="1"/>
          </p:cNvSpPr>
          <p:nvPr/>
        </p:nvSpPr>
        <p:spPr bwMode="auto">
          <a:xfrm>
            <a:off x="1719411" y="4583364"/>
            <a:ext cx="62279" cy="1126460"/>
          </a:xfrm>
          <a:prstGeom prst="line">
            <a:avLst/>
          </a:prstGeom>
          <a:noFill/>
          <a:ln w="25400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27" name="Line 180"/>
          <p:cNvSpPr>
            <a:spLocks noChangeShapeType="1"/>
          </p:cNvSpPr>
          <p:nvPr/>
        </p:nvSpPr>
        <p:spPr bwMode="auto">
          <a:xfrm flipV="1">
            <a:off x="2016473" y="1777470"/>
            <a:ext cx="395287" cy="1587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8" name="Text Box 181"/>
          <p:cNvSpPr txBox="1">
            <a:spLocks noChangeArrowheads="1"/>
          </p:cNvSpPr>
          <p:nvPr/>
        </p:nvSpPr>
        <p:spPr bwMode="auto">
          <a:xfrm>
            <a:off x="2418912" y="1583795"/>
            <a:ext cx="179696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de-DE" sz="1600" dirty="0" smtClean="0"/>
              <a:t>GOCE Geoid Height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244644" y="366509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00B050"/>
                </a:solidFill>
              </a:rPr>
              <a:t>h</a:t>
            </a:r>
            <a:endParaRPr lang="de-DE" b="1" dirty="0">
              <a:solidFill>
                <a:srgbClr val="00B050"/>
              </a:solidFill>
            </a:endParaRPr>
          </a:p>
        </p:txBody>
      </p:sp>
      <p:sp>
        <p:nvSpPr>
          <p:cNvPr id="130" name="Textfeld 129"/>
          <p:cNvSpPr txBox="1"/>
          <p:nvPr/>
        </p:nvSpPr>
        <p:spPr>
          <a:xfrm>
            <a:off x="905646" y="514659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N</a:t>
            </a:r>
            <a:r>
              <a:rPr lang="de-DE" b="1" baseline="-25000" dirty="0" smtClean="0">
                <a:solidFill>
                  <a:srgbClr val="FF0000"/>
                </a:solidFill>
              </a:rPr>
              <a:t>GOCE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131" name="Textfeld 130"/>
          <p:cNvSpPr txBox="1"/>
          <p:nvPr/>
        </p:nvSpPr>
        <p:spPr>
          <a:xfrm>
            <a:off x="1760741" y="513919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0000FF"/>
                </a:solidFill>
              </a:rPr>
              <a:t>N</a:t>
            </a:r>
            <a:endParaRPr lang="de-DE" b="1" dirty="0">
              <a:solidFill>
                <a:srgbClr val="0000FF"/>
              </a:solidFill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5001418" y="1043735"/>
            <a:ext cx="4142582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1200"/>
              </a:spcAft>
            </a:pPr>
            <a:r>
              <a:rPr lang="en-GB" u="sng" dirty="0" smtClean="0"/>
              <a:t>Assumptions</a:t>
            </a:r>
            <a:r>
              <a:rPr lang="en-GB" dirty="0" smtClean="0"/>
              <a:t>:</a:t>
            </a:r>
          </a:p>
          <a:p>
            <a:pPr marL="342900" lvl="0" indent="-342900">
              <a:spcAft>
                <a:spcPts val="1200"/>
              </a:spcAft>
              <a:buAutoNum type="arabicParenBoth"/>
            </a:pPr>
            <a:r>
              <a:rPr lang="en-GB" dirty="0"/>
              <a:t>N</a:t>
            </a:r>
            <a:r>
              <a:rPr lang="en-GB" dirty="0" smtClean="0"/>
              <a:t>etwork </a:t>
            </a:r>
            <a:r>
              <a:rPr lang="en-GB" dirty="0"/>
              <a:t>of permanent, high quality GNSS </a:t>
            </a:r>
            <a:r>
              <a:rPr lang="en-GB" dirty="0" smtClean="0"/>
              <a:t>stations. Observation of  </a:t>
            </a:r>
            <a:r>
              <a:rPr lang="en-GB" b="1" dirty="0" smtClean="0">
                <a:solidFill>
                  <a:srgbClr val="00B050"/>
                </a:solidFill>
              </a:rPr>
              <a:t>h</a:t>
            </a:r>
            <a:r>
              <a:rPr lang="en-GB" dirty="0" smtClean="0"/>
              <a:t> </a:t>
            </a:r>
          </a:p>
          <a:p>
            <a:pPr marL="342900" lvl="0" indent="-342900">
              <a:spcAft>
                <a:spcPts val="1200"/>
              </a:spcAft>
              <a:buAutoNum type="arabicParenBoth"/>
            </a:pPr>
            <a:r>
              <a:rPr lang="en-GB" dirty="0" smtClean="0"/>
              <a:t>GOCE </a:t>
            </a:r>
            <a:r>
              <a:rPr lang="en-GB" dirty="0" err="1"/>
              <a:t>g</a:t>
            </a:r>
            <a:r>
              <a:rPr lang="en-GB" dirty="0" err="1" smtClean="0"/>
              <a:t>eopotential</a:t>
            </a:r>
            <a:r>
              <a:rPr lang="en-GB" dirty="0" smtClean="0"/>
              <a:t>/geoid model. Determination of </a:t>
            </a:r>
            <a:r>
              <a:rPr lang="en-GB" b="1" dirty="0" smtClean="0">
                <a:solidFill>
                  <a:srgbClr val="FF0000"/>
                </a:solidFill>
              </a:rPr>
              <a:t>N</a:t>
            </a:r>
            <a:r>
              <a:rPr lang="en-GB" b="1" baseline="-25000" dirty="0" smtClean="0">
                <a:solidFill>
                  <a:srgbClr val="FF0000"/>
                </a:solidFill>
              </a:rPr>
              <a:t>GOCE</a:t>
            </a:r>
            <a:endParaRPr lang="en-GB" b="1" dirty="0" smtClean="0">
              <a:solidFill>
                <a:srgbClr val="FF0000"/>
              </a:solidFill>
            </a:endParaRPr>
          </a:p>
          <a:p>
            <a:pPr marL="342900" lvl="0" indent="-342900">
              <a:spcAft>
                <a:spcPts val="1200"/>
              </a:spcAft>
              <a:buAutoNum type="arabicParenBoth"/>
            </a:pPr>
            <a:r>
              <a:rPr lang="en-GB" dirty="0" smtClean="0"/>
              <a:t>Regional gravity </a:t>
            </a:r>
            <a:r>
              <a:rPr lang="en-GB" dirty="0"/>
              <a:t>and topographic </a:t>
            </a:r>
            <a:r>
              <a:rPr lang="en-GB" dirty="0" smtClean="0"/>
              <a:t>data. </a:t>
            </a:r>
          </a:p>
          <a:p>
            <a:pPr marL="342900" lvl="0" indent="-342900">
              <a:spcAft>
                <a:spcPts val="1200"/>
              </a:spcAft>
              <a:buAutoNum type="arabicParenBoth"/>
            </a:pPr>
            <a:r>
              <a:rPr lang="en-GB" dirty="0" smtClean="0"/>
              <a:t>Refined GOCE geoid model leading to a regional geoid.  Determination of </a:t>
            </a:r>
            <a:r>
              <a:rPr lang="en-GB" b="1" dirty="0" smtClean="0">
                <a:solidFill>
                  <a:srgbClr val="0000FF"/>
                </a:solidFill>
              </a:rPr>
              <a:t>N</a:t>
            </a:r>
            <a:endParaRPr lang="en-GB" dirty="0"/>
          </a:p>
          <a:p>
            <a:pPr marL="342900" lvl="0" indent="-342900">
              <a:spcAft>
                <a:spcPts val="1200"/>
              </a:spcAft>
              <a:buAutoNum type="arabicParenBoth"/>
            </a:pPr>
            <a:r>
              <a:rPr lang="de-DE" dirty="0" err="1" smtClean="0"/>
              <a:t>Consistent</a:t>
            </a:r>
            <a:r>
              <a:rPr lang="de-DE" dirty="0" smtClean="0"/>
              <a:t> </a:t>
            </a:r>
            <a:r>
              <a:rPr lang="de-DE" dirty="0" err="1" smtClean="0"/>
              <a:t>reference</a:t>
            </a:r>
            <a:r>
              <a:rPr lang="de-DE" dirty="0" smtClean="0"/>
              <a:t> </a:t>
            </a:r>
            <a:r>
              <a:rPr lang="de-DE" dirty="0" err="1" smtClean="0"/>
              <a:t>frames</a:t>
            </a:r>
            <a:r>
              <a:rPr lang="de-DE" dirty="0" smtClean="0"/>
              <a:t> for            </a:t>
            </a:r>
            <a:r>
              <a:rPr lang="en-GB" b="1" dirty="0" smtClean="0">
                <a:solidFill>
                  <a:srgbClr val="00B050"/>
                </a:solidFill>
              </a:rPr>
              <a:t>h </a:t>
            </a:r>
            <a:r>
              <a:rPr lang="en-GB" dirty="0" smtClean="0"/>
              <a:t>and </a:t>
            </a:r>
            <a:r>
              <a:rPr lang="en-GB" b="1" dirty="0" smtClean="0">
                <a:solidFill>
                  <a:srgbClr val="FF0000"/>
                </a:solidFill>
              </a:rPr>
              <a:t>N</a:t>
            </a:r>
            <a:r>
              <a:rPr lang="en-GB" b="1" baseline="-25000" dirty="0" smtClean="0">
                <a:solidFill>
                  <a:srgbClr val="FF0000"/>
                </a:solidFill>
              </a:rPr>
              <a:t>GOCE</a:t>
            </a:r>
            <a:r>
              <a:rPr lang="en-GB" dirty="0" smtClean="0"/>
              <a:t> / </a:t>
            </a:r>
            <a:r>
              <a:rPr lang="en-GB" b="1" dirty="0" smtClean="0">
                <a:solidFill>
                  <a:srgbClr val="0000FF"/>
                </a:solidFill>
              </a:rPr>
              <a:t>N</a:t>
            </a:r>
          </a:p>
        </p:txBody>
      </p:sp>
      <p:sp>
        <p:nvSpPr>
          <p:cNvPr id="134" name="Line 214"/>
          <p:cNvSpPr>
            <a:spLocks noChangeShapeType="1"/>
          </p:cNvSpPr>
          <p:nvPr/>
        </p:nvSpPr>
        <p:spPr bwMode="auto">
          <a:xfrm>
            <a:off x="1556665" y="2153094"/>
            <a:ext cx="152289" cy="2446036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35" name="Textfeld 134"/>
          <p:cNvSpPr txBox="1"/>
          <p:nvPr/>
        </p:nvSpPr>
        <p:spPr>
          <a:xfrm>
            <a:off x="1646675" y="365402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H</a:t>
            </a:r>
          </a:p>
        </p:txBody>
      </p:sp>
      <p:sp>
        <p:nvSpPr>
          <p:cNvPr id="136" name="Textfeld 135"/>
          <p:cNvSpPr txBox="1"/>
          <p:nvPr/>
        </p:nvSpPr>
        <p:spPr>
          <a:xfrm>
            <a:off x="5742130" y="4795990"/>
            <a:ext cx="1457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/>
              <a:t>H = </a:t>
            </a:r>
            <a:r>
              <a:rPr lang="de-DE" sz="2800" b="1" dirty="0" smtClean="0">
                <a:solidFill>
                  <a:srgbClr val="00B050"/>
                </a:solidFill>
              </a:rPr>
              <a:t>h</a:t>
            </a:r>
            <a:r>
              <a:rPr lang="de-DE" sz="2800" b="1" dirty="0" smtClean="0"/>
              <a:t> - </a:t>
            </a:r>
            <a:r>
              <a:rPr lang="de-DE" sz="2800" b="1" dirty="0" smtClean="0">
                <a:solidFill>
                  <a:srgbClr val="0000FF"/>
                </a:solidFill>
              </a:rPr>
              <a:t>N</a:t>
            </a:r>
            <a:endParaRPr lang="de-DE" sz="2800" b="1" dirty="0">
              <a:solidFill>
                <a:srgbClr val="0000FF"/>
              </a:solidFill>
            </a:endParaRPr>
          </a:p>
        </p:txBody>
      </p:sp>
      <p:sp>
        <p:nvSpPr>
          <p:cNvPr id="137" name="Textfeld 136"/>
          <p:cNvSpPr txBox="1"/>
          <p:nvPr/>
        </p:nvSpPr>
        <p:spPr>
          <a:xfrm>
            <a:off x="5752060" y="5381055"/>
            <a:ext cx="2015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/>
              <a:t>H = </a:t>
            </a:r>
            <a:r>
              <a:rPr lang="de-DE" sz="2800" b="1" dirty="0" smtClean="0">
                <a:solidFill>
                  <a:srgbClr val="00B050"/>
                </a:solidFill>
              </a:rPr>
              <a:t>h</a:t>
            </a:r>
            <a:r>
              <a:rPr lang="de-DE" sz="2800" b="1" dirty="0" smtClean="0"/>
              <a:t> - </a:t>
            </a:r>
            <a:r>
              <a:rPr lang="de-DE" sz="2800" b="1" dirty="0" smtClean="0">
                <a:solidFill>
                  <a:srgbClr val="FF0000"/>
                </a:solidFill>
              </a:rPr>
              <a:t>N</a:t>
            </a:r>
            <a:r>
              <a:rPr lang="de-DE" sz="2800" b="1" baseline="-25000" dirty="0" smtClean="0">
                <a:solidFill>
                  <a:srgbClr val="FF0000"/>
                </a:solidFill>
              </a:rPr>
              <a:t>GOCE</a:t>
            </a:r>
            <a:endParaRPr lang="de-DE" sz="2800" b="1" dirty="0">
              <a:solidFill>
                <a:srgbClr val="FF0000"/>
              </a:solidFill>
            </a:endParaRPr>
          </a:p>
        </p:txBody>
      </p:sp>
      <p:sp>
        <p:nvSpPr>
          <p:cNvPr id="138" name="Textfeld 137"/>
          <p:cNvSpPr txBox="1"/>
          <p:nvPr/>
        </p:nvSpPr>
        <p:spPr>
          <a:xfrm>
            <a:off x="5382090" y="5876110"/>
            <a:ext cx="3313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/>
              <a:t>Omission</a:t>
            </a:r>
            <a:r>
              <a:rPr lang="de-DE" sz="2000" b="1" dirty="0" smtClean="0"/>
              <a:t> Error = </a:t>
            </a:r>
            <a:r>
              <a:rPr lang="de-DE" sz="2800" b="1" dirty="0">
                <a:solidFill>
                  <a:srgbClr val="0000FF"/>
                </a:solidFill>
              </a:rPr>
              <a:t>N</a:t>
            </a:r>
            <a:r>
              <a:rPr lang="de-DE" sz="2800" b="1" dirty="0" smtClean="0"/>
              <a:t> - </a:t>
            </a:r>
            <a:r>
              <a:rPr lang="de-DE" sz="2800" b="1" dirty="0" smtClean="0">
                <a:solidFill>
                  <a:srgbClr val="FF0000"/>
                </a:solidFill>
              </a:rPr>
              <a:t>N</a:t>
            </a:r>
            <a:r>
              <a:rPr lang="de-DE" sz="2800" b="1" baseline="-25000" dirty="0" smtClean="0">
                <a:solidFill>
                  <a:srgbClr val="FF0000"/>
                </a:solidFill>
              </a:rPr>
              <a:t>GOCE</a:t>
            </a:r>
            <a:endParaRPr lang="de-DE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35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21"/>
          <p:cNvSpPr>
            <a:spLocks noChangeArrowheads="1"/>
          </p:cNvSpPr>
          <p:nvPr/>
        </p:nvSpPr>
        <p:spPr bwMode="auto">
          <a:xfrm>
            <a:off x="1466655" y="937464"/>
            <a:ext cx="67507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GB" dirty="0" smtClean="0">
                <a:ea typeface="ＭＳ Ｐゴシック" pitchFamily="-110" charset="-128"/>
              </a:rPr>
              <a:t>Mean Differences of GOCE TIM5 and GPS-Levelling Geoid Heights &amp; </a:t>
            </a:r>
            <a:r>
              <a:rPr lang="en-GB" dirty="0" smtClean="0">
                <a:solidFill>
                  <a:schemeClr val="tx1"/>
                </a:solidFill>
                <a:ea typeface="ＭＳ Ｐゴシック" pitchFamily="-110" charset="-128"/>
              </a:rPr>
              <a:t>Omission </a:t>
            </a:r>
            <a:r>
              <a:rPr lang="en-GB" dirty="0">
                <a:solidFill>
                  <a:schemeClr val="tx1"/>
                </a:solidFill>
                <a:ea typeface="ＭＳ Ｐゴシック" pitchFamily="-110" charset="-128"/>
              </a:rPr>
              <a:t>Error from EGM2008 from D/O 181 to 2190</a:t>
            </a:r>
          </a:p>
        </p:txBody>
      </p:sp>
      <p:pic>
        <p:nvPicPr>
          <p:cNvPr id="4" name="Picture 53" descr="om_samoa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5" t="4422" r="13727" b="3026"/>
          <a:stretch>
            <a:fillRect/>
          </a:stretch>
        </p:blipFill>
        <p:spPr bwMode="auto">
          <a:xfrm>
            <a:off x="369888" y="1817095"/>
            <a:ext cx="393065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5" descr="om_guam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3" t="4422" r="12257" b="3026"/>
          <a:stretch>
            <a:fillRect/>
          </a:stretch>
        </p:blipFill>
        <p:spPr bwMode="auto">
          <a:xfrm>
            <a:off x="4891088" y="1850433"/>
            <a:ext cx="3900487" cy="423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37"/>
          <p:cNvSpPr>
            <a:spLocks noChangeArrowheads="1"/>
          </p:cNvSpPr>
          <p:nvPr/>
        </p:nvSpPr>
        <p:spPr bwMode="auto">
          <a:xfrm>
            <a:off x="2426224" y="6214941"/>
            <a:ext cx="2148157" cy="233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176713">
              <a:lnSpc>
                <a:spcPct val="100000"/>
              </a:lnSpc>
              <a:buClrTx/>
              <a:buSzTx/>
              <a:buFontTx/>
              <a:buNone/>
            </a:pPr>
            <a:r>
              <a:rPr lang="de-DE" sz="1400" dirty="0" err="1">
                <a:solidFill>
                  <a:schemeClr val="tx1"/>
                </a:solidFill>
                <a:ea typeface="ＭＳ Ｐゴシック" pitchFamily="-110" charset="-128"/>
              </a:rPr>
              <a:t>with</a:t>
            </a:r>
            <a:r>
              <a:rPr lang="de-DE" sz="1400" dirty="0">
                <a:solidFill>
                  <a:schemeClr val="tx1"/>
                </a:solidFill>
                <a:ea typeface="ＭＳ Ｐゴシック" pitchFamily="-110" charset="-128"/>
              </a:rPr>
              <a:t> </a:t>
            </a:r>
            <a:r>
              <a:rPr lang="de-DE" sz="1400" dirty="0" err="1">
                <a:solidFill>
                  <a:schemeClr val="tx1"/>
                </a:solidFill>
                <a:ea typeface="ＭＳ Ｐゴシック" pitchFamily="-110" charset="-128"/>
              </a:rPr>
              <a:t>omission</a:t>
            </a:r>
            <a:r>
              <a:rPr lang="de-DE" sz="1400" dirty="0">
                <a:solidFill>
                  <a:schemeClr val="tx1"/>
                </a:solidFill>
                <a:ea typeface="ＭＳ Ｐゴシック" pitchFamily="-110" charset="-128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ea typeface="ＭＳ Ｐゴシック" pitchFamily="-110" charset="-128"/>
              </a:rPr>
              <a:t>error</a:t>
            </a:r>
            <a:r>
              <a:rPr lang="de-DE" sz="1400" dirty="0" smtClean="0">
                <a:solidFill>
                  <a:schemeClr val="tx1"/>
                </a:solidFill>
                <a:ea typeface="ＭＳ Ｐゴシック" pitchFamily="-110" charset="-128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ea typeface="ＭＳ Ｐゴシック" pitchFamily="-110" charset="-128"/>
              </a:rPr>
              <a:t>signal</a:t>
            </a:r>
            <a:r>
              <a:rPr lang="de-DE" sz="1400" dirty="0" smtClean="0">
                <a:solidFill>
                  <a:schemeClr val="tx1"/>
                </a:solidFill>
                <a:ea typeface="ＭＳ Ｐゴシック" pitchFamily="-110" charset="-128"/>
              </a:rPr>
              <a:t>)</a:t>
            </a:r>
            <a:endParaRPr lang="de-DE" sz="1400" dirty="0">
              <a:solidFill>
                <a:schemeClr val="tx1"/>
              </a:solidFill>
              <a:ea typeface="ＭＳ Ｐゴシック" pitchFamily="-110" charset="-128"/>
            </a:endParaRPr>
          </a:p>
        </p:txBody>
      </p:sp>
      <p:sp>
        <p:nvSpPr>
          <p:cNvPr id="15" name="Rectangle 38"/>
          <p:cNvSpPr>
            <a:spLocks noChangeArrowheads="1"/>
          </p:cNvSpPr>
          <p:nvPr/>
        </p:nvSpPr>
        <p:spPr bwMode="auto">
          <a:xfrm>
            <a:off x="128588" y="6218910"/>
            <a:ext cx="2148156" cy="2254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176713">
              <a:lnSpc>
                <a:spcPct val="100000"/>
              </a:lnSpc>
              <a:buClrTx/>
              <a:buSzTx/>
              <a:buFontTx/>
              <a:buNone/>
            </a:pPr>
            <a:r>
              <a:rPr lang="de-DE" sz="1400" dirty="0">
                <a:solidFill>
                  <a:schemeClr val="tx1"/>
                </a:solidFill>
                <a:ea typeface="ＭＳ Ｐゴシック" pitchFamily="-110" charset="-128"/>
              </a:rPr>
              <a:t>w/o </a:t>
            </a:r>
            <a:r>
              <a:rPr lang="de-DE" sz="1400" dirty="0" err="1">
                <a:solidFill>
                  <a:schemeClr val="tx1"/>
                </a:solidFill>
                <a:ea typeface="ＭＳ Ｐゴシック" pitchFamily="-110" charset="-128"/>
              </a:rPr>
              <a:t>omission</a:t>
            </a:r>
            <a:r>
              <a:rPr lang="de-DE" sz="1400" dirty="0">
                <a:solidFill>
                  <a:schemeClr val="tx1"/>
                </a:solidFill>
                <a:ea typeface="ＭＳ Ｐゴシック" pitchFamily="-110" charset="-128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ea typeface="ＭＳ Ｐゴシック" pitchFamily="-110" charset="-128"/>
              </a:rPr>
              <a:t>error</a:t>
            </a:r>
            <a:r>
              <a:rPr lang="de-DE" sz="1400" dirty="0" smtClean="0">
                <a:solidFill>
                  <a:schemeClr val="tx1"/>
                </a:solidFill>
                <a:ea typeface="ＭＳ Ｐゴシック" pitchFamily="-110" charset="-128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ea typeface="ＭＳ Ｐゴシック" pitchFamily="-110" charset="-128"/>
              </a:rPr>
              <a:t>signal</a:t>
            </a:r>
            <a:r>
              <a:rPr lang="de-DE" sz="1400" dirty="0" smtClean="0">
                <a:solidFill>
                  <a:schemeClr val="tx1"/>
                </a:solidFill>
                <a:ea typeface="ＭＳ Ｐゴシック" pitchFamily="-110" charset="-128"/>
              </a:rPr>
              <a:t>)</a:t>
            </a:r>
            <a:endParaRPr lang="de-DE" sz="1400" dirty="0">
              <a:solidFill>
                <a:schemeClr val="tx1"/>
              </a:solidFill>
              <a:ea typeface="ＭＳ Ｐゴシック" pitchFamily="-110" charset="-128"/>
            </a:endParaRPr>
          </a:p>
        </p:txBody>
      </p:sp>
      <p:sp>
        <p:nvSpPr>
          <p:cNvPr id="49" name="Rectangle 31"/>
          <p:cNvSpPr>
            <a:spLocks noChangeArrowheads="1"/>
          </p:cNvSpPr>
          <p:nvPr/>
        </p:nvSpPr>
        <p:spPr bwMode="auto">
          <a:xfrm>
            <a:off x="1905441" y="2333845"/>
            <a:ext cx="6604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4176713">
              <a:lnSpc>
                <a:spcPct val="100000"/>
              </a:lnSpc>
              <a:buClrTx/>
              <a:buSzTx/>
              <a:buFontTx/>
              <a:buNone/>
            </a:pPr>
            <a:r>
              <a:rPr lang="de-DE" sz="1400" dirty="0">
                <a:ea typeface="ＭＳ Ｐゴシック" pitchFamily="-110" charset="-128"/>
              </a:rPr>
              <a:t>-</a:t>
            </a:r>
            <a:r>
              <a:rPr lang="de-DE" sz="1400" dirty="0" smtClean="0">
                <a:ea typeface="ＭＳ Ｐゴシック" pitchFamily="-110" charset="-128"/>
              </a:rPr>
              <a:t>1.221</a:t>
            </a:r>
            <a:endParaRPr lang="de-DE" sz="1400" dirty="0">
              <a:ea typeface="ＭＳ Ｐゴシック" pitchFamily="-110" charset="-128"/>
            </a:endParaRPr>
          </a:p>
        </p:txBody>
      </p:sp>
      <p:sp>
        <p:nvSpPr>
          <p:cNvPr id="50" name="Rectangle 32"/>
          <p:cNvSpPr>
            <a:spLocks noChangeArrowheads="1"/>
          </p:cNvSpPr>
          <p:nvPr/>
        </p:nvSpPr>
        <p:spPr bwMode="auto">
          <a:xfrm>
            <a:off x="1905441" y="2600545"/>
            <a:ext cx="668338" cy="2476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4176713">
              <a:lnSpc>
                <a:spcPct val="100000"/>
              </a:lnSpc>
              <a:buClrTx/>
              <a:buSzTx/>
              <a:buFontTx/>
              <a:buNone/>
            </a:pPr>
            <a:r>
              <a:rPr lang="de-DE" sz="1400" dirty="0">
                <a:ea typeface="ＭＳ Ｐゴシック" pitchFamily="-110" charset="-128"/>
              </a:rPr>
              <a:t>-</a:t>
            </a:r>
            <a:r>
              <a:rPr lang="de-DE" sz="1400" dirty="0" smtClean="0">
                <a:ea typeface="ＭＳ Ｐゴシック" pitchFamily="-110" charset="-128"/>
              </a:rPr>
              <a:t>3.729</a:t>
            </a:r>
            <a:endParaRPr lang="de-DE" sz="1400" dirty="0">
              <a:ea typeface="ＭＳ Ｐゴシック" pitchFamily="-110" charset="-128"/>
            </a:endParaRPr>
          </a:p>
        </p:txBody>
      </p:sp>
      <p:sp>
        <p:nvSpPr>
          <p:cNvPr id="52" name="Rectangle 31"/>
          <p:cNvSpPr>
            <a:spLocks noChangeArrowheads="1"/>
          </p:cNvSpPr>
          <p:nvPr/>
        </p:nvSpPr>
        <p:spPr bwMode="auto">
          <a:xfrm>
            <a:off x="6960835" y="2851991"/>
            <a:ext cx="669925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4176713">
              <a:lnSpc>
                <a:spcPct val="100000"/>
              </a:lnSpc>
              <a:buClrTx/>
              <a:buSzTx/>
              <a:buFontTx/>
              <a:buNone/>
            </a:pPr>
            <a:r>
              <a:rPr lang="de-DE" sz="1400" dirty="0">
                <a:ea typeface="ＭＳ Ｐゴシック" pitchFamily="-110" charset="-128"/>
              </a:rPr>
              <a:t>+</a:t>
            </a:r>
            <a:r>
              <a:rPr lang="de-DE" sz="1400" dirty="0" smtClean="0">
                <a:ea typeface="ＭＳ Ｐゴシック" pitchFamily="-110" charset="-128"/>
              </a:rPr>
              <a:t>0.422</a:t>
            </a:r>
            <a:endParaRPr lang="de-DE" sz="1400" dirty="0">
              <a:ea typeface="ＭＳ Ｐゴシック" pitchFamily="-110" charset="-128"/>
            </a:endParaRPr>
          </a:p>
        </p:txBody>
      </p:sp>
      <p:sp>
        <p:nvSpPr>
          <p:cNvPr id="53" name="Rectangle 32"/>
          <p:cNvSpPr>
            <a:spLocks noChangeArrowheads="1"/>
          </p:cNvSpPr>
          <p:nvPr/>
        </p:nvSpPr>
        <p:spPr bwMode="auto">
          <a:xfrm>
            <a:off x="6956073" y="3118691"/>
            <a:ext cx="668337" cy="2476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4176713">
              <a:lnSpc>
                <a:spcPct val="100000"/>
              </a:lnSpc>
              <a:buClrTx/>
              <a:buSzTx/>
              <a:buFontTx/>
              <a:buNone/>
            </a:pPr>
            <a:r>
              <a:rPr lang="de-DE" sz="1400" dirty="0" smtClean="0">
                <a:ea typeface="ＭＳ Ｐゴシック" pitchFamily="-110" charset="-128"/>
              </a:rPr>
              <a:t>-0.840</a:t>
            </a:r>
            <a:endParaRPr lang="de-DE" sz="1400" dirty="0">
              <a:ea typeface="ＭＳ Ｐゴシック" pitchFamily="-110" charset="-128"/>
            </a:endParaRPr>
          </a:p>
        </p:txBody>
      </p:sp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6230516" y="3366341"/>
            <a:ext cx="671979" cy="237255"/>
          </a:xfrm>
          <a:prstGeom prst="rect">
            <a:avLst/>
          </a:prstGeom>
          <a:noFill/>
          <a:ln>
            <a:noFill/>
          </a:ln>
          <a:extLst/>
        </p:spPr>
        <p:txBody>
          <a:bodyPr wrap="none" tIns="10800" bIns="10800">
            <a:spAutoFit/>
          </a:bodyPr>
          <a:lstStyle>
            <a:lvl1pPr defTabSz="4176713"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defTabSz="4176713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defTabSz="4176713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defTabSz="4176713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defTabSz="4176713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1767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1767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1767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1767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sz="1400" dirty="0">
                <a:solidFill>
                  <a:schemeClr val="tx1"/>
                </a:solidFill>
                <a:ea typeface="ＭＳ Ｐゴシック" pitchFamily="-110" charset="-128"/>
              </a:rPr>
              <a:t>Guam</a:t>
            </a:r>
          </a:p>
        </p:txBody>
      </p:sp>
      <p:sp>
        <p:nvSpPr>
          <p:cNvPr id="55" name="Rectangle 31"/>
          <p:cNvSpPr>
            <a:spLocks noChangeArrowheads="1"/>
          </p:cNvSpPr>
          <p:nvPr/>
        </p:nvSpPr>
        <p:spPr bwMode="auto">
          <a:xfrm>
            <a:off x="7132638" y="4065576"/>
            <a:ext cx="6604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4176713">
              <a:lnSpc>
                <a:spcPct val="100000"/>
              </a:lnSpc>
              <a:buClrTx/>
              <a:buSzTx/>
              <a:buFontTx/>
              <a:buNone/>
            </a:pPr>
            <a:r>
              <a:rPr lang="de-DE" sz="1400" dirty="0">
                <a:ea typeface="ＭＳ Ｐゴシック" pitchFamily="-110" charset="-128"/>
              </a:rPr>
              <a:t>+</a:t>
            </a:r>
            <a:r>
              <a:rPr lang="de-DE" sz="1400" dirty="0" smtClean="0">
                <a:ea typeface="ＭＳ Ｐゴシック" pitchFamily="-110" charset="-128"/>
              </a:rPr>
              <a:t>0.493</a:t>
            </a:r>
            <a:endParaRPr lang="de-DE" sz="1400" dirty="0">
              <a:ea typeface="ＭＳ Ｐゴシック" pitchFamily="-110" charset="-128"/>
            </a:endParaRPr>
          </a:p>
        </p:txBody>
      </p:sp>
      <p:sp>
        <p:nvSpPr>
          <p:cNvPr id="56" name="Rectangle 32"/>
          <p:cNvSpPr>
            <a:spLocks noChangeArrowheads="1"/>
          </p:cNvSpPr>
          <p:nvPr/>
        </p:nvSpPr>
        <p:spPr bwMode="auto">
          <a:xfrm>
            <a:off x="7131050" y="4332276"/>
            <a:ext cx="669925" cy="2476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4176713">
              <a:lnSpc>
                <a:spcPct val="100000"/>
              </a:lnSpc>
              <a:buClrTx/>
              <a:buSzTx/>
              <a:buFontTx/>
              <a:buNone/>
            </a:pPr>
            <a:r>
              <a:rPr lang="de-DE" sz="1400" dirty="0">
                <a:ea typeface="ＭＳ Ｐゴシック" pitchFamily="-110" charset="-128"/>
              </a:rPr>
              <a:t>-</a:t>
            </a:r>
            <a:r>
              <a:rPr lang="de-DE" sz="1400" dirty="0" smtClean="0">
                <a:ea typeface="ＭＳ Ｐゴシック" pitchFamily="-110" charset="-128"/>
              </a:rPr>
              <a:t>0.605</a:t>
            </a:r>
            <a:endParaRPr lang="de-DE" sz="1400" dirty="0">
              <a:ea typeface="ＭＳ Ｐゴシック" pitchFamily="-110" charset="-128"/>
            </a:endParaRPr>
          </a:p>
        </p:txBody>
      </p:sp>
      <p:sp>
        <p:nvSpPr>
          <p:cNvPr id="57" name="Text Box 30"/>
          <p:cNvSpPr txBox="1">
            <a:spLocks noChangeArrowheads="1"/>
          </p:cNvSpPr>
          <p:nvPr/>
        </p:nvSpPr>
        <p:spPr bwMode="auto">
          <a:xfrm>
            <a:off x="5646061" y="4063240"/>
            <a:ext cx="920445" cy="237255"/>
          </a:xfrm>
          <a:prstGeom prst="rect">
            <a:avLst/>
          </a:prstGeom>
          <a:noFill/>
          <a:ln>
            <a:noFill/>
          </a:ln>
          <a:extLst/>
        </p:spPr>
        <p:txBody>
          <a:bodyPr wrap="none" tIns="10800" bIns="10800">
            <a:spAutoFit/>
          </a:bodyPr>
          <a:lstStyle>
            <a:lvl1pPr defTabSz="4176713"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defTabSz="4176713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defTabSz="4176713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defTabSz="4176713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defTabSz="4176713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1767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1767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1767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1767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sz="1400" dirty="0">
                <a:solidFill>
                  <a:schemeClr val="tx1"/>
                </a:solidFill>
                <a:ea typeface="ＭＳ Ｐゴシック" pitchFamily="-110" charset="-128"/>
              </a:rPr>
              <a:t>Marianas</a:t>
            </a:r>
          </a:p>
        </p:txBody>
      </p:sp>
      <p:sp>
        <p:nvSpPr>
          <p:cNvPr id="58" name="Text Box 30"/>
          <p:cNvSpPr txBox="1">
            <a:spLocks noChangeArrowheads="1"/>
          </p:cNvSpPr>
          <p:nvPr/>
        </p:nvSpPr>
        <p:spPr bwMode="auto">
          <a:xfrm>
            <a:off x="1993900" y="1578970"/>
            <a:ext cx="746125" cy="234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0800" bIns="10800">
            <a:spAutoFit/>
          </a:bodyPr>
          <a:lstStyle>
            <a:lvl1pPr defTabSz="4176713"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defTabSz="4176713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defTabSz="4176713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defTabSz="4176713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defTabSz="4176713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1767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1767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1767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1767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sz="1400">
                <a:solidFill>
                  <a:schemeClr val="tx1"/>
                </a:solidFill>
                <a:ea typeface="ＭＳ Ｐゴシック" pitchFamily="-110" charset="-128"/>
              </a:rPr>
              <a:t>Samoa</a:t>
            </a:r>
          </a:p>
        </p:txBody>
      </p:sp>
      <p:sp>
        <p:nvSpPr>
          <p:cNvPr id="59" name="Text Box 30"/>
          <p:cNvSpPr txBox="1">
            <a:spLocks noChangeArrowheads="1"/>
          </p:cNvSpPr>
          <p:nvPr/>
        </p:nvSpPr>
        <p:spPr bwMode="auto">
          <a:xfrm>
            <a:off x="6069013" y="1613895"/>
            <a:ext cx="1612900" cy="234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0800" bIns="10800">
            <a:spAutoFit/>
          </a:bodyPr>
          <a:lstStyle>
            <a:lvl1pPr defTabSz="4176713"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defTabSz="4176713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defTabSz="4176713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defTabSz="4176713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defTabSz="4176713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1767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1767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1767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1767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sz="1400">
                <a:solidFill>
                  <a:schemeClr val="tx1"/>
                </a:solidFill>
                <a:ea typeface="ＭＳ Ｐゴシック" pitchFamily="-110" charset="-128"/>
              </a:rPr>
              <a:t>Guam &amp; Marianas</a:t>
            </a: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255588" y="187325"/>
            <a:ext cx="8637587" cy="720725"/>
          </a:xfrm>
          <a:prstGeom prst="rect">
            <a:avLst/>
          </a:prstGeom>
          <a:solidFill>
            <a:srgbClr val="FFFFFF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8686800" algn="l"/>
                <a:tab pos="9144000" algn="l"/>
              </a:tabLst>
            </a:pPr>
            <a:r>
              <a:rPr lang="en-GB" sz="2800" b="1" dirty="0" smtClean="0">
                <a:solidFill>
                  <a:srgbClr val="0099FF"/>
                </a:solidFill>
              </a:rPr>
              <a:t>Scientific Roadmap – Well Surveyed Areas </a:t>
            </a:r>
            <a:endParaRPr lang="en-GB" sz="2800" b="1" dirty="0">
              <a:solidFill>
                <a:srgbClr val="00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49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2" grpId="0" animBg="1"/>
      <p:bldP spid="53" grpId="0" animBg="1"/>
      <p:bldP spid="54" grpId="0"/>
      <p:bldP spid="55" grpId="0" animBg="1"/>
      <p:bldP spid="56" grpId="0" animBg="1"/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55588" y="187325"/>
            <a:ext cx="8637587" cy="720725"/>
          </a:xfrm>
          <a:prstGeom prst="rect">
            <a:avLst/>
          </a:prstGeom>
          <a:solidFill>
            <a:srgbClr val="FFFFFF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8686800" algn="l"/>
                <a:tab pos="9144000" algn="l"/>
              </a:tabLst>
            </a:pPr>
            <a:r>
              <a:rPr lang="en-GB" sz="2800" b="1" dirty="0">
                <a:solidFill>
                  <a:srgbClr val="0099FF"/>
                </a:solidFill>
              </a:rPr>
              <a:t>Outline</a:t>
            </a:r>
          </a:p>
        </p:txBody>
      </p:sp>
      <p:pic>
        <p:nvPicPr>
          <p:cNvPr id="10" name="Grafik 4" descr="overview_level_surfaces_p24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066" y="4058718"/>
            <a:ext cx="3882160" cy="1710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41"/>
          <p:cNvSpPr txBox="1">
            <a:spLocks noChangeArrowheads="1"/>
          </p:cNvSpPr>
          <p:nvPr/>
        </p:nvSpPr>
        <p:spPr bwMode="auto">
          <a:xfrm>
            <a:off x="5375767" y="1281112"/>
            <a:ext cx="3741738" cy="488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r>
              <a:rPr lang="de-DE" sz="1400" dirty="0" err="1">
                <a:solidFill>
                  <a:schemeClr val="tx1"/>
                </a:solidFill>
              </a:rPr>
              <a:t>Upper</a:t>
            </a:r>
            <a:r>
              <a:rPr lang="de-DE" sz="1400" dirty="0">
                <a:solidFill>
                  <a:schemeClr val="tx1"/>
                </a:solidFill>
              </a:rPr>
              <a:t>-Rhine Bridge; Germany – </a:t>
            </a:r>
            <a:r>
              <a:rPr lang="de-DE" sz="1400" dirty="0" err="1">
                <a:solidFill>
                  <a:schemeClr val="tx1"/>
                </a:solidFill>
              </a:rPr>
              <a:t>Switzerland</a:t>
            </a:r>
            <a:r>
              <a:rPr lang="de-DE" sz="1400" dirty="0">
                <a:solidFill>
                  <a:schemeClr val="tx1"/>
                </a:solidFill>
              </a:rPr>
              <a:t>:</a:t>
            </a:r>
          </a:p>
          <a:p>
            <a:r>
              <a:rPr lang="de-DE" sz="1400" dirty="0">
                <a:solidFill>
                  <a:schemeClr val="tx1"/>
                </a:solidFill>
              </a:rPr>
              <a:t>27 cm </a:t>
            </a:r>
            <a:r>
              <a:rPr lang="de-DE" sz="1400" dirty="0" err="1">
                <a:solidFill>
                  <a:schemeClr val="tx1"/>
                </a:solidFill>
              </a:rPr>
              <a:t>height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offset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applied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with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wrong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sign</a:t>
            </a:r>
            <a:endParaRPr lang="de-DE" sz="1400" dirty="0">
              <a:solidFill>
                <a:schemeClr val="tx1"/>
              </a:solidFill>
            </a:endParaRPr>
          </a:p>
        </p:txBody>
      </p:sp>
      <p:pic>
        <p:nvPicPr>
          <p:cNvPr id="12" name="Picture 44" descr="http://upload.wikimedia.org/wikipedia/commons/d/de/Hochrheinbruecke_Laufenburg_01_09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95" t="29225" b="40065"/>
          <a:stretch>
            <a:fillRect/>
          </a:stretch>
        </p:blipFill>
        <p:spPr bwMode="auto">
          <a:xfrm>
            <a:off x="6764338" y="1814512"/>
            <a:ext cx="2274887" cy="88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5" descr="http://upload.wikimedia.org/wikipedia/commons/d/de/Hochrheinbruecke_Laufenburg_01_09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32" r="50215" b="38258"/>
          <a:stretch>
            <a:fillRect/>
          </a:stretch>
        </p:blipFill>
        <p:spPr bwMode="auto">
          <a:xfrm>
            <a:off x="4699000" y="1819275"/>
            <a:ext cx="2160588" cy="88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0" descr="http://upload.wikimedia.org/wikipedia/commons/d/de/Hochrheinbruecke_Laufenburg_01_09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25" b="40065"/>
          <a:stretch>
            <a:fillRect/>
          </a:stretch>
        </p:blipFill>
        <p:spPr bwMode="auto">
          <a:xfrm>
            <a:off x="4694238" y="2541587"/>
            <a:ext cx="4341812" cy="88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36"/>
          <p:cNvSpPr txBox="1">
            <a:spLocks noChangeArrowheads="1"/>
          </p:cNvSpPr>
          <p:nvPr/>
        </p:nvSpPr>
        <p:spPr bwMode="auto">
          <a:xfrm>
            <a:off x="219075" y="998730"/>
            <a:ext cx="5028000" cy="48628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361950" indent="-361950"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827088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235075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43063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de-DE" sz="2400" dirty="0" smtClean="0">
                <a:solidFill>
                  <a:schemeClr val="tx1"/>
                </a:solidFill>
                <a:latin typeface="+mj-lt"/>
              </a:rPr>
              <a:t>Problem </a:t>
            </a:r>
            <a:r>
              <a:rPr lang="de-DE" sz="2400" dirty="0" err="1" smtClean="0">
                <a:solidFill>
                  <a:schemeClr val="tx1"/>
                </a:solidFill>
                <a:latin typeface="+mj-lt"/>
              </a:rPr>
              <a:t>Overview</a:t>
            </a:r>
            <a:endParaRPr lang="de-DE" sz="2400" dirty="0" smtClean="0">
              <a:solidFill>
                <a:schemeClr val="tx1"/>
              </a:solidFill>
              <a:latin typeface="+mj-lt"/>
            </a:endParaRPr>
          </a:p>
          <a:p>
            <a:pPr eaLnBrk="1" hangingPunct="1">
              <a:lnSpc>
                <a:spcPct val="10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de-DE" sz="2400" dirty="0" smtClean="0">
                <a:solidFill>
                  <a:schemeClr val="tx1"/>
                </a:solidFill>
                <a:latin typeface="+mj-lt"/>
              </a:rPr>
              <a:t>Essential Tasks (Scientific Roadmap)</a:t>
            </a:r>
          </a:p>
          <a:p>
            <a:pPr marL="709613" lvl="1" indent="-285750" eaLnBrk="1" hangingPunct="1">
              <a:spcAft>
                <a:spcPts val="1200"/>
              </a:spcAft>
              <a:buFont typeface="Wingdings" pitchFamily="2" charset="2"/>
              <a:buChar char="§"/>
            </a:pPr>
            <a:r>
              <a:rPr lang="de-DE" sz="2400" dirty="0" smtClean="0">
                <a:solidFill>
                  <a:schemeClr val="tx1"/>
                </a:solidFill>
                <a:latin typeface="+mj-lt"/>
              </a:rPr>
              <a:t>Diagnosis </a:t>
            </a:r>
            <a:r>
              <a:rPr lang="de-DE" sz="24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2400" dirty="0" smtClean="0">
                <a:solidFill>
                  <a:schemeClr val="tx1"/>
                </a:solidFill>
                <a:latin typeface="+mj-lt"/>
              </a:rPr>
              <a:t> Height Systems</a:t>
            </a:r>
          </a:p>
          <a:p>
            <a:pPr marL="709613" lvl="1" indent="-285750" eaLnBrk="1" hangingPunct="1">
              <a:spcAft>
                <a:spcPts val="1200"/>
              </a:spcAft>
              <a:buFont typeface="Wingdings" pitchFamily="2" charset="2"/>
              <a:buChar char="§"/>
            </a:pPr>
            <a:r>
              <a:rPr lang="de-DE" sz="2400" dirty="0" smtClean="0">
                <a:solidFill>
                  <a:schemeClr val="tx1"/>
                </a:solidFill>
                <a:latin typeface="+mj-lt"/>
              </a:rPr>
              <a:t>Global Height System </a:t>
            </a:r>
            <a:r>
              <a:rPr lang="de-DE" sz="2400" dirty="0" err="1" smtClean="0">
                <a:solidFill>
                  <a:schemeClr val="tx1"/>
                </a:solidFill>
                <a:latin typeface="+mj-lt"/>
              </a:rPr>
              <a:t>Unification</a:t>
            </a:r>
            <a:endParaRPr lang="de-DE" sz="2400" dirty="0" smtClean="0">
              <a:solidFill>
                <a:schemeClr val="tx1"/>
              </a:solidFill>
              <a:latin typeface="+mj-lt"/>
            </a:endParaRPr>
          </a:p>
          <a:p>
            <a:pPr marL="709613" lvl="1" indent="-285750" eaLnBrk="1" hangingPunct="1">
              <a:spcAft>
                <a:spcPts val="1200"/>
              </a:spcAft>
              <a:buFont typeface="Wingdings" pitchFamily="2" charset="2"/>
              <a:buChar char="§"/>
            </a:pPr>
            <a:r>
              <a:rPr lang="de-DE" sz="2400" dirty="0" err="1" smtClean="0">
                <a:solidFill>
                  <a:schemeClr val="tx1"/>
                </a:solidFill>
                <a:latin typeface="+mj-lt"/>
              </a:rPr>
              <a:t>Ocean</a:t>
            </a:r>
            <a:r>
              <a:rPr lang="de-DE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  <a:latin typeface="+mj-lt"/>
              </a:rPr>
              <a:t>Levelling</a:t>
            </a:r>
            <a:endParaRPr lang="de-DE" sz="2400" dirty="0" smtClean="0">
              <a:solidFill>
                <a:schemeClr val="tx1"/>
              </a:solidFill>
              <a:latin typeface="+mj-lt"/>
            </a:endParaRPr>
          </a:p>
          <a:p>
            <a:pPr marL="709613" lvl="1" indent="-285750" eaLnBrk="1" hangingPunct="1">
              <a:spcAft>
                <a:spcPts val="1200"/>
              </a:spcAft>
              <a:buFont typeface="Wingdings" pitchFamily="2" charset="2"/>
              <a:buChar char="§"/>
            </a:pPr>
            <a:r>
              <a:rPr lang="de-DE" sz="2400" dirty="0" smtClean="0">
                <a:solidFill>
                  <a:schemeClr val="tx1"/>
                </a:solidFill>
                <a:latin typeface="+mj-lt"/>
              </a:rPr>
              <a:t>GNSS/</a:t>
            </a:r>
            <a:r>
              <a:rPr lang="de-DE" sz="2400" dirty="0" err="1" smtClean="0">
                <a:solidFill>
                  <a:schemeClr val="tx1"/>
                </a:solidFill>
                <a:latin typeface="+mj-lt"/>
              </a:rPr>
              <a:t>Levelling</a:t>
            </a:r>
            <a:r>
              <a:rPr lang="de-DE" sz="2400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sz="2400" dirty="0" err="1" smtClean="0">
                <a:solidFill>
                  <a:schemeClr val="tx1"/>
                </a:solidFill>
                <a:latin typeface="+mj-lt"/>
              </a:rPr>
              <a:t>well</a:t>
            </a:r>
            <a:r>
              <a:rPr lang="de-DE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  <a:latin typeface="+mj-lt"/>
              </a:rPr>
              <a:t>surveyed</a:t>
            </a:r>
            <a:r>
              <a:rPr lang="de-DE" sz="2400" dirty="0" smtClean="0">
                <a:solidFill>
                  <a:schemeClr val="tx1"/>
                </a:solidFill>
                <a:latin typeface="+mj-lt"/>
              </a:rPr>
              <a:t> Land Areas</a:t>
            </a:r>
          </a:p>
          <a:p>
            <a:pPr marL="709613" lvl="1" indent="-285750" eaLnBrk="1" hangingPunct="1">
              <a:spcAft>
                <a:spcPts val="1200"/>
              </a:spcAft>
              <a:buFont typeface="Wingdings" pitchFamily="2" charset="2"/>
              <a:buChar char="§"/>
            </a:pPr>
            <a:r>
              <a:rPr lang="de-DE" sz="2400" dirty="0" smtClean="0">
                <a:solidFill>
                  <a:schemeClr val="tx1"/>
                </a:solidFill>
                <a:latin typeface="+mj-lt"/>
              </a:rPr>
              <a:t>GNSS/</a:t>
            </a:r>
            <a:r>
              <a:rPr lang="de-DE" sz="2400" dirty="0" err="1" smtClean="0">
                <a:solidFill>
                  <a:schemeClr val="tx1"/>
                </a:solidFill>
                <a:latin typeface="+mj-lt"/>
              </a:rPr>
              <a:t>Levelling</a:t>
            </a:r>
            <a:r>
              <a:rPr lang="de-DE" sz="2400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sz="2400" dirty="0" err="1" smtClean="0">
                <a:solidFill>
                  <a:schemeClr val="tx1"/>
                </a:solidFill>
                <a:latin typeface="+mj-lt"/>
              </a:rPr>
              <a:t>sparsely</a:t>
            </a:r>
            <a:r>
              <a:rPr lang="de-DE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  <a:latin typeface="+mj-lt"/>
              </a:rPr>
              <a:t>surveyed</a:t>
            </a:r>
            <a:r>
              <a:rPr lang="de-DE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400" dirty="0">
                <a:solidFill>
                  <a:schemeClr val="tx1"/>
                </a:solidFill>
                <a:latin typeface="+mj-lt"/>
              </a:rPr>
              <a:t>L</a:t>
            </a:r>
            <a:r>
              <a:rPr lang="de-DE" sz="2400" dirty="0" smtClean="0">
                <a:solidFill>
                  <a:schemeClr val="tx1"/>
                </a:solidFill>
                <a:latin typeface="+mj-lt"/>
              </a:rPr>
              <a:t>and Areas</a:t>
            </a:r>
            <a:endParaRPr lang="de-DE" sz="2400" dirty="0">
              <a:solidFill>
                <a:schemeClr val="tx1"/>
              </a:solidFill>
              <a:latin typeface="+mj-lt"/>
            </a:endParaRPr>
          </a:p>
          <a:p>
            <a:pPr eaLnBrk="1" hangingPunct="1">
              <a:lnSpc>
                <a:spcPct val="10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de-DE" sz="2400" dirty="0" err="1" smtClean="0">
                <a:solidFill>
                  <a:schemeClr val="tx1"/>
                </a:solidFill>
                <a:latin typeface="+mj-lt"/>
              </a:rPr>
              <a:t>Conclusions</a:t>
            </a:r>
            <a:endParaRPr lang="de-DE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855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55588" y="187325"/>
            <a:ext cx="8637587" cy="720725"/>
          </a:xfrm>
          <a:prstGeom prst="rect">
            <a:avLst/>
          </a:prstGeom>
          <a:solidFill>
            <a:srgbClr val="FFFFFF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8686800" algn="l"/>
                <a:tab pos="9144000" algn="l"/>
              </a:tabLst>
            </a:pPr>
            <a:r>
              <a:rPr lang="en-GB" sz="2800" b="1" dirty="0" smtClean="0">
                <a:solidFill>
                  <a:srgbClr val="0099FF"/>
                </a:solidFill>
              </a:rPr>
              <a:t>Scientific Roadmap – Essential Tasks</a:t>
            </a:r>
            <a:endParaRPr lang="en-GB" sz="2800" b="1" dirty="0">
              <a:solidFill>
                <a:srgbClr val="0099FF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55587" y="998730"/>
            <a:ext cx="8637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dirty="0" err="1"/>
              <a:t>geopotential</a:t>
            </a:r>
            <a:r>
              <a:rPr lang="en-US" dirty="0"/>
              <a:t> and geoid improvements resulting from GOCE are the basis of a reassessment of global height </a:t>
            </a:r>
            <a:r>
              <a:rPr lang="en-US" dirty="0" smtClean="0"/>
              <a:t>systems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0" y="1737049"/>
            <a:ext cx="4572000" cy="24484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71500" y="2303875"/>
            <a:ext cx="3956373" cy="1260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Realization of a globally unified height system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but confined to a </a:t>
            </a:r>
            <a:r>
              <a:rPr lang="en-US" sz="1600" b="1" dirty="0">
                <a:solidFill>
                  <a:srgbClr val="FF0000"/>
                </a:solidFill>
              </a:rPr>
              <a:t>global set of</a:t>
            </a:r>
            <a:r>
              <a:rPr lang="de-DE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primary stations</a:t>
            </a:r>
            <a:r>
              <a:rPr lang="de-DE" sz="1600" b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(national datum points, fundamental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stations, primary tide gauges, primary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clocks).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0" y="4183998"/>
            <a:ext cx="4572000" cy="232881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572000" y="4211057"/>
            <a:ext cx="4572000" cy="229321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4572000" y="1737049"/>
            <a:ext cx="4572000" cy="2474008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20" name="Picture 3" descr="D:\Bilder\GOCE\Science\GOCE_Second_Geoid_March_2011_5000x5000.jpg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1" t="10287" r="9885" b="9830"/>
          <a:stretch>
            <a:fillRect/>
          </a:stretch>
        </p:blipFill>
        <p:spPr bwMode="auto">
          <a:xfrm>
            <a:off x="3635375" y="3237920"/>
            <a:ext cx="1928813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feld 4"/>
          <p:cNvSpPr txBox="1">
            <a:spLocks noChangeArrowheads="1"/>
          </p:cNvSpPr>
          <p:nvPr/>
        </p:nvSpPr>
        <p:spPr bwMode="auto">
          <a:xfrm>
            <a:off x="539750" y="6084295"/>
            <a:ext cx="3387725" cy="338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600" b="1"/>
              <a:t>Open Oceans and Coastal Zones</a:t>
            </a:r>
          </a:p>
        </p:txBody>
      </p:sp>
      <p:sp>
        <p:nvSpPr>
          <p:cNvPr id="22" name="Textfeld 11"/>
          <p:cNvSpPr txBox="1">
            <a:spLocks noChangeArrowheads="1"/>
          </p:cNvSpPr>
          <p:nvPr/>
        </p:nvSpPr>
        <p:spPr bwMode="auto">
          <a:xfrm>
            <a:off x="569913" y="1930725"/>
            <a:ext cx="3425825" cy="338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600" b="1"/>
              <a:t>Global Height System Unification</a:t>
            </a:r>
          </a:p>
        </p:txBody>
      </p:sp>
      <p:sp>
        <p:nvSpPr>
          <p:cNvPr id="23" name="Textfeld 12"/>
          <p:cNvSpPr txBox="1">
            <a:spLocks noChangeArrowheads="1"/>
          </p:cNvSpPr>
          <p:nvPr/>
        </p:nvSpPr>
        <p:spPr bwMode="auto">
          <a:xfrm>
            <a:off x="5145088" y="1898830"/>
            <a:ext cx="3425825" cy="339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sz="1600" b="1" dirty="0" err="1"/>
              <a:t>Well</a:t>
            </a:r>
            <a:r>
              <a:rPr lang="de-DE" sz="1600" b="1" dirty="0"/>
              <a:t> </a:t>
            </a:r>
            <a:r>
              <a:rPr lang="de-DE" sz="1600" b="1" dirty="0" err="1"/>
              <a:t>Surveyed</a:t>
            </a:r>
            <a:r>
              <a:rPr lang="de-DE" sz="1600" b="1" dirty="0"/>
              <a:t> </a:t>
            </a:r>
            <a:r>
              <a:rPr lang="de-DE" sz="1600" b="1" dirty="0" smtClean="0"/>
              <a:t>Areas (Land)</a:t>
            </a:r>
            <a:endParaRPr lang="de-DE" sz="1600" b="1" dirty="0"/>
          </a:p>
        </p:txBody>
      </p:sp>
      <p:sp>
        <p:nvSpPr>
          <p:cNvPr id="24" name="Textfeld 13"/>
          <p:cNvSpPr txBox="1">
            <a:spLocks noChangeArrowheads="1"/>
          </p:cNvSpPr>
          <p:nvPr/>
        </p:nvSpPr>
        <p:spPr bwMode="auto">
          <a:xfrm>
            <a:off x="5112060" y="6084295"/>
            <a:ext cx="3384550" cy="338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sz="1600" b="1" dirty="0" err="1"/>
              <a:t>Sparsely</a:t>
            </a:r>
            <a:r>
              <a:rPr lang="de-DE" sz="1600" b="1" dirty="0"/>
              <a:t> </a:t>
            </a:r>
            <a:r>
              <a:rPr lang="de-DE" sz="1600" b="1" dirty="0" err="1"/>
              <a:t>Surveyed</a:t>
            </a:r>
            <a:r>
              <a:rPr lang="de-DE" sz="1600" b="1" dirty="0"/>
              <a:t> </a:t>
            </a:r>
            <a:r>
              <a:rPr lang="de-DE" sz="1600" b="1" dirty="0" smtClean="0"/>
              <a:t>Areas (Land)</a:t>
            </a:r>
            <a:endParaRPr lang="de-DE" sz="1600" b="1" dirty="0"/>
          </a:p>
        </p:txBody>
      </p:sp>
      <p:sp>
        <p:nvSpPr>
          <p:cNvPr id="25" name="Textfeld 14"/>
          <p:cNvSpPr txBox="1">
            <a:spLocks noChangeArrowheads="1"/>
          </p:cNvSpPr>
          <p:nvPr/>
        </p:nvSpPr>
        <p:spPr bwMode="auto">
          <a:xfrm>
            <a:off x="71438" y="3879340"/>
            <a:ext cx="3563937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600" dirty="0">
                <a:latin typeface="+mj-lt"/>
              </a:rPr>
              <a:t>Diagnosis </a:t>
            </a:r>
            <a:r>
              <a:rPr lang="de-DE" sz="1600" dirty="0" err="1">
                <a:latin typeface="+mj-lt"/>
              </a:rPr>
              <a:t>of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existing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height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systems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by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comparison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with</a:t>
            </a:r>
            <a:r>
              <a:rPr lang="de-DE" sz="1600" dirty="0">
                <a:latin typeface="+mj-lt"/>
              </a:rPr>
              <a:t> GOCE </a:t>
            </a:r>
            <a:r>
              <a:rPr lang="de-DE" sz="1600" dirty="0" err="1">
                <a:latin typeface="+mj-lt"/>
              </a:rPr>
              <a:t>geoid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smtClean="0">
                <a:latin typeface="+mj-lt"/>
              </a:rPr>
              <a:t>(100 km)</a:t>
            </a:r>
            <a:endParaRPr lang="de-DE" sz="1600" dirty="0">
              <a:latin typeface="+mj-lt"/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116505" y="4706422"/>
            <a:ext cx="3866363" cy="1238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Realization of a </a:t>
            </a:r>
            <a:r>
              <a:rPr lang="en-US" sz="1600" b="1" dirty="0">
                <a:solidFill>
                  <a:srgbClr val="FF0000"/>
                </a:solidFill>
              </a:rPr>
              <a:t>globally</a:t>
            </a:r>
            <a:r>
              <a:rPr lang="de-DE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consistent model of</a:t>
            </a:r>
            <a:r>
              <a:rPr lang="de-DE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mean dynamic ocean topography</a:t>
            </a:r>
            <a:r>
              <a:rPr lang="de-DE" sz="1600" b="1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at tide gauges  and at sea.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Rechteck 26"/>
          <p:cNvSpPr/>
          <p:nvPr/>
        </p:nvSpPr>
        <p:spPr>
          <a:xfrm>
            <a:off x="5382040" y="2379583"/>
            <a:ext cx="3600450" cy="1184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Establishment of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national or regional height systems</a:t>
            </a:r>
            <a:r>
              <a:rPr lang="de-DE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at primary points </a:t>
            </a:r>
            <a:r>
              <a:rPr lang="en-US" sz="1600" dirty="0">
                <a:solidFill>
                  <a:schemeClr val="tx1"/>
                </a:solidFill>
              </a:rPr>
              <a:t>(first and second order)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based on the technique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of “</a:t>
            </a:r>
            <a:r>
              <a:rPr lang="en-US" sz="1600" b="1" dirty="0">
                <a:solidFill>
                  <a:srgbClr val="FF0000"/>
                </a:solidFill>
              </a:rPr>
              <a:t>GNSS-leveling</a:t>
            </a:r>
            <a:r>
              <a:rPr lang="en-US" sz="1600" dirty="0">
                <a:solidFill>
                  <a:schemeClr val="tx1"/>
                </a:solidFill>
              </a:rPr>
              <a:t>”.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5533746" y="4329100"/>
            <a:ext cx="3635375" cy="1435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Establishment of a master plan:</a:t>
            </a:r>
            <a:endParaRPr lang="de-DE" sz="1600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realization of datum point</a:t>
            </a:r>
            <a:endParaRPr lang="de-DE" sz="1600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first-order </a:t>
            </a:r>
            <a:r>
              <a:rPr lang="en-US" sz="1600" b="1" dirty="0">
                <a:solidFill>
                  <a:srgbClr val="FF0000"/>
                </a:solidFill>
              </a:rPr>
              <a:t>GNSS reference points</a:t>
            </a:r>
            <a:endParaRPr lang="de-DE" sz="1600" b="1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diagnosis of </a:t>
            </a:r>
            <a:r>
              <a:rPr lang="en-US" sz="1600" b="1" dirty="0">
                <a:solidFill>
                  <a:srgbClr val="FF0000"/>
                </a:solidFill>
              </a:rPr>
              <a:t>regional</a:t>
            </a:r>
            <a:r>
              <a:rPr lang="en-US" sz="1600" dirty="0">
                <a:solidFill>
                  <a:schemeClr val="tx1"/>
                </a:solidFill>
              </a:rPr>
              <a:t> gravity and/or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leveling and/or topographic </a:t>
            </a:r>
            <a:r>
              <a:rPr lang="en-US" sz="1600" b="1" dirty="0">
                <a:solidFill>
                  <a:srgbClr val="FF0000"/>
                </a:solidFill>
              </a:rPr>
              <a:t>data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base</a:t>
            </a:r>
            <a:endParaRPr lang="de-DE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38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"/>
          <p:cNvSpPr>
            <a:spLocks noChangeArrowheads="1"/>
          </p:cNvSpPr>
          <p:nvPr/>
        </p:nvSpPr>
        <p:spPr bwMode="auto">
          <a:xfrm>
            <a:off x="255588" y="187325"/>
            <a:ext cx="8637587" cy="720725"/>
          </a:xfrm>
          <a:prstGeom prst="rect">
            <a:avLst/>
          </a:prstGeom>
          <a:solidFill>
            <a:srgbClr val="FFFFFF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8686800" algn="l"/>
                <a:tab pos="9144000" algn="l"/>
              </a:tabLst>
            </a:pPr>
            <a:r>
              <a:rPr lang="en-GB" sz="2800" b="1" dirty="0" smtClean="0">
                <a:solidFill>
                  <a:srgbClr val="0099FF"/>
                </a:solidFill>
              </a:rPr>
              <a:t>Scientific Roadmap – Sparsely Surveyed Areas</a:t>
            </a:r>
            <a:endParaRPr lang="en-GB" sz="2800" b="1" dirty="0">
              <a:solidFill>
                <a:srgbClr val="0099FF"/>
              </a:solidFill>
            </a:endParaRPr>
          </a:p>
        </p:txBody>
      </p:sp>
      <p:sp>
        <p:nvSpPr>
          <p:cNvPr id="18" name="Line 165"/>
          <p:cNvSpPr>
            <a:spLocks noChangeShapeType="1"/>
          </p:cNvSpPr>
          <p:nvPr/>
        </p:nvSpPr>
        <p:spPr bwMode="auto">
          <a:xfrm flipV="1">
            <a:off x="2006715" y="1185423"/>
            <a:ext cx="381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" name="Text Box 166"/>
          <p:cNvSpPr txBox="1">
            <a:spLocks noChangeArrowheads="1"/>
          </p:cNvSpPr>
          <p:nvPr/>
        </p:nvSpPr>
        <p:spPr bwMode="auto">
          <a:xfrm>
            <a:off x="2418398" y="993336"/>
            <a:ext cx="2423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de-DE" sz="1600" dirty="0" smtClean="0">
                <a:solidFill>
                  <a:schemeClr val="tx1"/>
                </a:solidFill>
              </a:rPr>
              <a:t>Model </a:t>
            </a:r>
            <a:r>
              <a:rPr lang="de-DE" sz="1600" dirty="0" err="1" smtClean="0">
                <a:solidFill>
                  <a:schemeClr val="tx1"/>
                </a:solidFill>
              </a:rPr>
              <a:t>Equipotential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Surface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33" name="Line 180"/>
          <p:cNvSpPr>
            <a:spLocks noChangeShapeType="1"/>
          </p:cNvSpPr>
          <p:nvPr/>
        </p:nvSpPr>
        <p:spPr bwMode="auto">
          <a:xfrm flipV="1">
            <a:off x="2016473" y="1732465"/>
            <a:ext cx="395287" cy="1587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4" name="Text Box 181"/>
          <p:cNvSpPr txBox="1">
            <a:spLocks noChangeArrowheads="1"/>
          </p:cNvSpPr>
          <p:nvPr/>
        </p:nvSpPr>
        <p:spPr bwMode="auto">
          <a:xfrm>
            <a:off x="2418912" y="1538790"/>
            <a:ext cx="18610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de-DE" sz="1600" dirty="0" smtClean="0"/>
              <a:t>Model Geoid Height</a:t>
            </a:r>
            <a:endParaRPr lang="de-DE" sz="1600" dirty="0">
              <a:solidFill>
                <a:schemeClr val="tx1"/>
              </a:solidFill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247650" y="1088740"/>
            <a:ext cx="4324350" cy="4268375"/>
            <a:chOff x="247650" y="1088740"/>
            <a:chExt cx="4324350" cy="4268375"/>
          </a:xfrm>
        </p:grpSpPr>
        <p:sp>
          <p:nvSpPr>
            <p:cNvPr id="29" name="Rectangle 83"/>
            <p:cNvSpPr>
              <a:spLocks noChangeArrowheads="1"/>
            </p:cNvSpPr>
            <p:nvPr/>
          </p:nvSpPr>
          <p:spPr bwMode="auto">
            <a:xfrm>
              <a:off x="1376645" y="1483783"/>
              <a:ext cx="112713" cy="10001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1" name="Line 214"/>
            <p:cNvSpPr>
              <a:spLocks noChangeShapeType="1"/>
            </p:cNvSpPr>
            <p:nvPr/>
          </p:nvSpPr>
          <p:spPr bwMode="auto">
            <a:xfrm>
              <a:off x="1556665" y="4374105"/>
              <a:ext cx="50103" cy="81678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>
                <a:ln>
                  <a:solidFill>
                    <a:srgbClr val="FF0000"/>
                  </a:solidFill>
                </a:ln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247650" y="1088740"/>
              <a:ext cx="4324350" cy="4268375"/>
              <a:chOff x="247650" y="1635900"/>
              <a:chExt cx="4324350" cy="4268375"/>
            </a:xfrm>
          </p:grpSpPr>
          <p:sp>
            <p:nvSpPr>
              <p:cNvPr id="24" name="Freeform 41"/>
              <p:cNvSpPr>
                <a:spLocks/>
              </p:cNvSpPr>
              <p:nvPr/>
            </p:nvSpPr>
            <p:spPr bwMode="auto">
              <a:xfrm>
                <a:off x="247650" y="4808389"/>
                <a:ext cx="4324350" cy="574675"/>
              </a:xfrm>
              <a:custGeom>
                <a:avLst/>
                <a:gdLst>
                  <a:gd name="T0" fmla="*/ 0 w 5760"/>
                  <a:gd name="T1" fmla="*/ 61 h 390"/>
                  <a:gd name="T2" fmla="*/ 385 w 5760"/>
                  <a:gd name="T3" fmla="*/ 129 h 390"/>
                  <a:gd name="T4" fmla="*/ 725 w 5760"/>
                  <a:gd name="T5" fmla="*/ 84 h 390"/>
                  <a:gd name="T6" fmla="*/ 1451 w 5760"/>
                  <a:gd name="T7" fmla="*/ 15 h 390"/>
                  <a:gd name="T8" fmla="*/ 2313 w 5760"/>
                  <a:gd name="T9" fmla="*/ 174 h 390"/>
                  <a:gd name="T10" fmla="*/ 3129 w 5760"/>
                  <a:gd name="T11" fmla="*/ 174 h 390"/>
                  <a:gd name="T12" fmla="*/ 3969 w 5760"/>
                  <a:gd name="T13" fmla="*/ 356 h 390"/>
                  <a:gd name="T14" fmla="*/ 4604 w 5760"/>
                  <a:gd name="T15" fmla="*/ 378 h 390"/>
                  <a:gd name="T16" fmla="*/ 5216 w 5760"/>
                  <a:gd name="T17" fmla="*/ 288 h 390"/>
                  <a:gd name="T18" fmla="*/ 5760 w 5760"/>
                  <a:gd name="T19" fmla="*/ 288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60" h="390">
                    <a:moveTo>
                      <a:pt x="0" y="61"/>
                    </a:moveTo>
                    <a:cubicBezTo>
                      <a:pt x="132" y="93"/>
                      <a:pt x="264" y="125"/>
                      <a:pt x="385" y="129"/>
                    </a:cubicBezTo>
                    <a:cubicBezTo>
                      <a:pt x="506" y="133"/>
                      <a:pt x="547" y="103"/>
                      <a:pt x="725" y="84"/>
                    </a:cubicBezTo>
                    <a:cubicBezTo>
                      <a:pt x="903" y="65"/>
                      <a:pt x="1186" y="0"/>
                      <a:pt x="1451" y="15"/>
                    </a:cubicBezTo>
                    <a:cubicBezTo>
                      <a:pt x="1716" y="30"/>
                      <a:pt x="2033" y="148"/>
                      <a:pt x="2313" y="174"/>
                    </a:cubicBezTo>
                    <a:cubicBezTo>
                      <a:pt x="2593" y="200"/>
                      <a:pt x="2853" y="144"/>
                      <a:pt x="3129" y="174"/>
                    </a:cubicBezTo>
                    <a:cubicBezTo>
                      <a:pt x="3405" y="204"/>
                      <a:pt x="3723" y="322"/>
                      <a:pt x="3969" y="356"/>
                    </a:cubicBezTo>
                    <a:cubicBezTo>
                      <a:pt x="4215" y="390"/>
                      <a:pt x="4396" y="389"/>
                      <a:pt x="4604" y="378"/>
                    </a:cubicBezTo>
                    <a:cubicBezTo>
                      <a:pt x="4812" y="367"/>
                      <a:pt x="5023" y="303"/>
                      <a:pt x="5216" y="288"/>
                    </a:cubicBezTo>
                    <a:cubicBezTo>
                      <a:pt x="5409" y="273"/>
                      <a:pt x="5584" y="280"/>
                      <a:pt x="5760" y="288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" name="Freeform 42"/>
              <p:cNvSpPr>
                <a:spLocks/>
              </p:cNvSpPr>
              <p:nvPr/>
            </p:nvSpPr>
            <p:spPr bwMode="auto">
              <a:xfrm>
                <a:off x="250162" y="5688374"/>
                <a:ext cx="4281845" cy="215901"/>
              </a:xfrm>
              <a:custGeom>
                <a:avLst/>
                <a:gdLst>
                  <a:gd name="T0" fmla="*/ 0 w 5738"/>
                  <a:gd name="T1" fmla="*/ 137 h 137"/>
                  <a:gd name="T2" fmla="*/ 2880 w 5738"/>
                  <a:gd name="T3" fmla="*/ 0 h 137"/>
                  <a:gd name="T4" fmla="*/ 5738 w 5738"/>
                  <a:gd name="T5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38" h="137">
                    <a:moveTo>
                      <a:pt x="0" y="137"/>
                    </a:moveTo>
                    <a:cubicBezTo>
                      <a:pt x="962" y="68"/>
                      <a:pt x="1924" y="0"/>
                      <a:pt x="2880" y="0"/>
                    </a:cubicBezTo>
                    <a:cubicBezTo>
                      <a:pt x="3836" y="0"/>
                      <a:pt x="4787" y="68"/>
                      <a:pt x="5738" y="137"/>
                    </a:cubicBezTo>
                  </a:path>
                </a:pathLst>
              </a:custGeom>
              <a:noFill/>
              <a:ln w="25400">
                <a:solidFill>
                  <a:srgbClr val="3399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" name="Freeform 45"/>
              <p:cNvSpPr>
                <a:spLocks/>
              </p:cNvSpPr>
              <p:nvPr/>
            </p:nvSpPr>
            <p:spPr bwMode="auto">
              <a:xfrm>
                <a:off x="264796" y="2063084"/>
                <a:ext cx="4307204" cy="2616200"/>
              </a:xfrm>
              <a:custGeom>
                <a:avLst/>
                <a:gdLst>
                  <a:gd name="T0" fmla="*/ 0 w 5760"/>
                  <a:gd name="T1" fmla="*/ 880 h 1648"/>
                  <a:gd name="T2" fmla="*/ 192 w 5760"/>
                  <a:gd name="T3" fmla="*/ 928 h 1648"/>
                  <a:gd name="T4" fmla="*/ 576 w 5760"/>
                  <a:gd name="T5" fmla="*/ 928 h 1648"/>
                  <a:gd name="T6" fmla="*/ 768 w 5760"/>
                  <a:gd name="T7" fmla="*/ 784 h 1648"/>
                  <a:gd name="T8" fmla="*/ 960 w 5760"/>
                  <a:gd name="T9" fmla="*/ 496 h 1648"/>
                  <a:gd name="T10" fmla="*/ 1152 w 5760"/>
                  <a:gd name="T11" fmla="*/ 448 h 1648"/>
                  <a:gd name="T12" fmla="*/ 1344 w 5760"/>
                  <a:gd name="T13" fmla="*/ 208 h 1648"/>
                  <a:gd name="T14" fmla="*/ 1440 w 5760"/>
                  <a:gd name="T15" fmla="*/ 208 h 1648"/>
                  <a:gd name="T16" fmla="*/ 1536 w 5760"/>
                  <a:gd name="T17" fmla="*/ 16 h 1648"/>
                  <a:gd name="T18" fmla="*/ 1824 w 5760"/>
                  <a:gd name="T19" fmla="*/ 112 h 1648"/>
                  <a:gd name="T20" fmla="*/ 1920 w 5760"/>
                  <a:gd name="T21" fmla="*/ 400 h 1648"/>
                  <a:gd name="T22" fmla="*/ 2064 w 5760"/>
                  <a:gd name="T23" fmla="*/ 592 h 1648"/>
                  <a:gd name="T24" fmla="*/ 2304 w 5760"/>
                  <a:gd name="T25" fmla="*/ 688 h 1648"/>
                  <a:gd name="T26" fmla="*/ 2448 w 5760"/>
                  <a:gd name="T27" fmla="*/ 928 h 1648"/>
                  <a:gd name="T28" fmla="*/ 2640 w 5760"/>
                  <a:gd name="T29" fmla="*/ 1024 h 1648"/>
                  <a:gd name="T30" fmla="*/ 2880 w 5760"/>
                  <a:gd name="T31" fmla="*/ 1072 h 1648"/>
                  <a:gd name="T32" fmla="*/ 3168 w 5760"/>
                  <a:gd name="T33" fmla="*/ 1264 h 1648"/>
                  <a:gd name="T34" fmla="*/ 3408 w 5760"/>
                  <a:gd name="T35" fmla="*/ 1312 h 1648"/>
                  <a:gd name="T36" fmla="*/ 3744 w 5760"/>
                  <a:gd name="T37" fmla="*/ 1600 h 1648"/>
                  <a:gd name="T38" fmla="*/ 4464 w 5760"/>
                  <a:gd name="T39" fmla="*/ 1600 h 1648"/>
                  <a:gd name="T40" fmla="*/ 4800 w 5760"/>
                  <a:gd name="T41" fmla="*/ 1312 h 1648"/>
                  <a:gd name="T42" fmla="*/ 4944 w 5760"/>
                  <a:gd name="T43" fmla="*/ 1168 h 1648"/>
                  <a:gd name="T44" fmla="*/ 5088 w 5760"/>
                  <a:gd name="T45" fmla="*/ 928 h 1648"/>
                  <a:gd name="T46" fmla="*/ 5328 w 5760"/>
                  <a:gd name="T47" fmla="*/ 880 h 1648"/>
                  <a:gd name="T48" fmla="*/ 5568 w 5760"/>
                  <a:gd name="T49" fmla="*/ 592 h 1648"/>
                  <a:gd name="T50" fmla="*/ 5760 w 5760"/>
                  <a:gd name="T51" fmla="*/ 544 h 1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760" h="1648">
                    <a:moveTo>
                      <a:pt x="0" y="880"/>
                    </a:moveTo>
                    <a:cubicBezTo>
                      <a:pt x="48" y="900"/>
                      <a:pt x="96" y="920"/>
                      <a:pt x="192" y="928"/>
                    </a:cubicBezTo>
                    <a:cubicBezTo>
                      <a:pt x="288" y="936"/>
                      <a:pt x="480" y="952"/>
                      <a:pt x="576" y="928"/>
                    </a:cubicBezTo>
                    <a:cubicBezTo>
                      <a:pt x="672" y="904"/>
                      <a:pt x="704" y="856"/>
                      <a:pt x="768" y="784"/>
                    </a:cubicBezTo>
                    <a:cubicBezTo>
                      <a:pt x="832" y="712"/>
                      <a:pt x="896" y="552"/>
                      <a:pt x="960" y="496"/>
                    </a:cubicBezTo>
                    <a:cubicBezTo>
                      <a:pt x="1024" y="440"/>
                      <a:pt x="1088" y="496"/>
                      <a:pt x="1152" y="448"/>
                    </a:cubicBezTo>
                    <a:cubicBezTo>
                      <a:pt x="1216" y="400"/>
                      <a:pt x="1296" y="248"/>
                      <a:pt x="1344" y="208"/>
                    </a:cubicBezTo>
                    <a:cubicBezTo>
                      <a:pt x="1392" y="168"/>
                      <a:pt x="1408" y="240"/>
                      <a:pt x="1440" y="208"/>
                    </a:cubicBezTo>
                    <a:cubicBezTo>
                      <a:pt x="1472" y="176"/>
                      <a:pt x="1472" y="32"/>
                      <a:pt x="1536" y="16"/>
                    </a:cubicBezTo>
                    <a:cubicBezTo>
                      <a:pt x="1600" y="0"/>
                      <a:pt x="1760" y="48"/>
                      <a:pt x="1824" y="112"/>
                    </a:cubicBezTo>
                    <a:cubicBezTo>
                      <a:pt x="1888" y="176"/>
                      <a:pt x="1880" y="320"/>
                      <a:pt x="1920" y="400"/>
                    </a:cubicBezTo>
                    <a:cubicBezTo>
                      <a:pt x="1960" y="480"/>
                      <a:pt x="2000" y="544"/>
                      <a:pt x="2064" y="592"/>
                    </a:cubicBezTo>
                    <a:cubicBezTo>
                      <a:pt x="2128" y="640"/>
                      <a:pt x="2240" y="632"/>
                      <a:pt x="2304" y="688"/>
                    </a:cubicBezTo>
                    <a:cubicBezTo>
                      <a:pt x="2368" y="744"/>
                      <a:pt x="2392" y="872"/>
                      <a:pt x="2448" y="928"/>
                    </a:cubicBezTo>
                    <a:cubicBezTo>
                      <a:pt x="2504" y="984"/>
                      <a:pt x="2568" y="1000"/>
                      <a:pt x="2640" y="1024"/>
                    </a:cubicBezTo>
                    <a:cubicBezTo>
                      <a:pt x="2712" y="1048"/>
                      <a:pt x="2792" y="1032"/>
                      <a:pt x="2880" y="1072"/>
                    </a:cubicBezTo>
                    <a:cubicBezTo>
                      <a:pt x="2968" y="1112"/>
                      <a:pt x="3080" y="1224"/>
                      <a:pt x="3168" y="1264"/>
                    </a:cubicBezTo>
                    <a:cubicBezTo>
                      <a:pt x="3256" y="1304"/>
                      <a:pt x="3312" y="1256"/>
                      <a:pt x="3408" y="1312"/>
                    </a:cubicBezTo>
                    <a:cubicBezTo>
                      <a:pt x="3504" y="1368"/>
                      <a:pt x="3568" y="1552"/>
                      <a:pt x="3744" y="1600"/>
                    </a:cubicBezTo>
                    <a:cubicBezTo>
                      <a:pt x="3920" y="1648"/>
                      <a:pt x="4288" y="1648"/>
                      <a:pt x="4464" y="1600"/>
                    </a:cubicBezTo>
                    <a:cubicBezTo>
                      <a:pt x="4640" y="1552"/>
                      <a:pt x="4720" y="1384"/>
                      <a:pt x="4800" y="1312"/>
                    </a:cubicBezTo>
                    <a:cubicBezTo>
                      <a:pt x="4880" y="1240"/>
                      <a:pt x="4896" y="1232"/>
                      <a:pt x="4944" y="1168"/>
                    </a:cubicBezTo>
                    <a:cubicBezTo>
                      <a:pt x="4992" y="1104"/>
                      <a:pt x="5024" y="976"/>
                      <a:pt x="5088" y="928"/>
                    </a:cubicBezTo>
                    <a:cubicBezTo>
                      <a:pt x="5152" y="880"/>
                      <a:pt x="5248" y="936"/>
                      <a:pt x="5328" y="880"/>
                    </a:cubicBezTo>
                    <a:cubicBezTo>
                      <a:pt x="5408" y="824"/>
                      <a:pt x="5496" y="648"/>
                      <a:pt x="5568" y="592"/>
                    </a:cubicBezTo>
                    <a:cubicBezTo>
                      <a:pt x="5640" y="536"/>
                      <a:pt x="5700" y="540"/>
                      <a:pt x="5760" y="544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8" name="Line 146"/>
              <p:cNvSpPr>
                <a:spLocks noChangeShapeType="1"/>
              </p:cNvSpPr>
              <p:nvPr/>
            </p:nvSpPr>
            <p:spPr bwMode="auto">
              <a:xfrm>
                <a:off x="1483640" y="2103088"/>
                <a:ext cx="208040" cy="3624199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0" name="Text Box 203"/>
              <p:cNvSpPr txBox="1">
                <a:spLocks noChangeArrowheads="1"/>
              </p:cNvSpPr>
              <p:nvPr/>
            </p:nvSpPr>
            <p:spPr bwMode="auto">
              <a:xfrm>
                <a:off x="385923" y="1635900"/>
                <a:ext cx="1395767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de-DE" sz="1600" dirty="0" smtClean="0">
                    <a:solidFill>
                      <a:schemeClr val="tx1"/>
                    </a:solidFill>
                  </a:rPr>
                  <a:t>GNSS </a:t>
                </a:r>
                <a:r>
                  <a:rPr lang="de-DE" sz="1600" dirty="0" smtClean="0"/>
                  <a:t>Receiver</a:t>
                </a:r>
                <a:endParaRPr lang="de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1601670" y="3744035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1" dirty="0" smtClean="0">
                    <a:solidFill>
                      <a:srgbClr val="00B050"/>
                    </a:solidFill>
                  </a:rPr>
                  <a:t>h</a:t>
                </a:r>
                <a:endParaRPr lang="de-DE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6" name="Textfeld 35"/>
              <p:cNvSpPr txBox="1"/>
              <p:nvPr/>
            </p:nvSpPr>
            <p:spPr>
              <a:xfrm>
                <a:off x="905646" y="5146594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1" dirty="0" err="1" smtClean="0">
                    <a:solidFill>
                      <a:srgbClr val="FF0000"/>
                    </a:solidFill>
                  </a:rPr>
                  <a:t>N</a:t>
                </a:r>
                <a:r>
                  <a:rPr lang="de-DE" b="1" baseline="-25000" dirty="0" err="1" smtClean="0">
                    <a:solidFill>
                      <a:srgbClr val="FF0000"/>
                    </a:solidFill>
                  </a:rPr>
                  <a:t>Model</a:t>
                </a:r>
                <a:endParaRPr lang="de-DE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Line 214"/>
              <p:cNvSpPr>
                <a:spLocks noChangeShapeType="1"/>
              </p:cNvSpPr>
              <p:nvPr/>
            </p:nvSpPr>
            <p:spPr bwMode="auto">
              <a:xfrm>
                <a:off x="1376645" y="2153094"/>
                <a:ext cx="180020" cy="27836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sp>
        <p:nvSpPr>
          <p:cNvPr id="39" name="Textfeld 38"/>
          <p:cNvSpPr txBox="1"/>
          <p:nvPr/>
        </p:nvSpPr>
        <p:spPr>
          <a:xfrm>
            <a:off x="1153100" y="373609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H</a:t>
            </a:r>
          </a:p>
        </p:txBody>
      </p:sp>
      <p:sp>
        <p:nvSpPr>
          <p:cNvPr id="40" name="Text Box 203"/>
          <p:cNvSpPr txBox="1">
            <a:spLocks noChangeArrowheads="1"/>
          </p:cNvSpPr>
          <p:nvPr/>
        </p:nvSpPr>
        <p:spPr bwMode="auto">
          <a:xfrm>
            <a:off x="5427095" y="908720"/>
            <a:ext cx="27940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2000" u="sng" dirty="0" smtClean="0"/>
              <a:t>Height </a:t>
            </a:r>
            <a:r>
              <a:rPr lang="de-DE" sz="2000" u="sng" dirty="0" err="1" smtClean="0"/>
              <a:t>of</a:t>
            </a:r>
            <a:r>
              <a:rPr lang="de-DE" sz="2000" u="sng" dirty="0" smtClean="0"/>
              <a:t> Mount Everest:</a:t>
            </a:r>
            <a:endParaRPr lang="de-DE" sz="2000" u="sng" dirty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4590510" y="1297504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h</a:t>
            </a:r>
            <a:r>
              <a:rPr lang="de-DE" dirty="0" smtClean="0"/>
              <a:t> = 8821.47 m (</a:t>
            </a:r>
            <a:r>
              <a:rPr lang="de-DE" dirty="0" err="1" smtClean="0"/>
              <a:t>average</a:t>
            </a:r>
            <a:r>
              <a:rPr lang="de-DE" dirty="0" smtClean="0"/>
              <a:t> from GPS and </a:t>
            </a:r>
            <a:r>
              <a:rPr lang="de-DE" dirty="0" err="1" smtClean="0"/>
              <a:t>classical</a:t>
            </a:r>
            <a:r>
              <a:rPr lang="de-DE" dirty="0" smtClean="0"/>
              <a:t> </a:t>
            </a:r>
            <a:r>
              <a:rPr lang="de-DE" dirty="0" err="1" smtClean="0"/>
              <a:t>techniques</a:t>
            </a:r>
            <a:r>
              <a:rPr lang="de-DE" dirty="0" smtClean="0"/>
              <a:t> for </a:t>
            </a:r>
            <a:r>
              <a:rPr lang="de-DE" dirty="0" err="1" smtClean="0"/>
              <a:t>snow</a:t>
            </a:r>
            <a:r>
              <a:rPr lang="de-DE" dirty="0" smtClean="0"/>
              <a:t> </a:t>
            </a:r>
            <a:r>
              <a:rPr lang="de-DE" dirty="0" err="1" smtClean="0"/>
              <a:t>surface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578931" y="1898830"/>
            <a:ext cx="4673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(Chen, J. et al, 2006, Science in China; </a:t>
            </a:r>
            <a:r>
              <a:rPr lang="de-DE" sz="1200" dirty="0" err="1" smtClean="0"/>
              <a:t>doi</a:t>
            </a:r>
            <a:r>
              <a:rPr lang="de-DE" sz="1200" dirty="0" smtClean="0"/>
              <a:t>: 10.1007/s11430-006-0531-1</a:t>
            </a:r>
            <a:endParaRPr lang="de-DE" sz="1200" dirty="0"/>
          </a:p>
        </p:txBody>
      </p:sp>
      <p:sp>
        <p:nvSpPr>
          <p:cNvPr id="45" name="Textfeld 44"/>
          <p:cNvSpPr txBox="1"/>
          <p:nvPr/>
        </p:nvSpPr>
        <p:spPr>
          <a:xfrm>
            <a:off x="4752028" y="2557644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N</a:t>
            </a:r>
            <a:r>
              <a:rPr lang="de-DE" b="1" baseline="-25000" dirty="0" smtClean="0">
                <a:solidFill>
                  <a:srgbClr val="FF0000"/>
                </a:solidFill>
              </a:rPr>
              <a:t>GOCE</a:t>
            </a:r>
            <a:r>
              <a:rPr lang="de-DE" b="1" dirty="0" smtClean="0">
                <a:solidFill>
                  <a:srgbClr val="FF0000"/>
                </a:solidFill>
              </a:rPr>
              <a:t>         </a:t>
            </a:r>
            <a:r>
              <a:rPr lang="de-DE" dirty="0" smtClean="0"/>
              <a:t>= -26.58 m</a:t>
            </a:r>
            <a:endParaRPr lang="de-DE" dirty="0"/>
          </a:p>
        </p:txBody>
      </p:sp>
      <p:sp>
        <p:nvSpPr>
          <p:cNvPr id="46" name="Textfeld 45"/>
          <p:cNvSpPr txBox="1"/>
          <p:nvPr/>
        </p:nvSpPr>
        <p:spPr>
          <a:xfrm>
            <a:off x="4752028" y="2877325"/>
            <a:ext cx="217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N</a:t>
            </a:r>
            <a:r>
              <a:rPr lang="de-DE" b="1" baseline="-25000" dirty="0" smtClean="0">
                <a:solidFill>
                  <a:srgbClr val="FF0000"/>
                </a:solidFill>
              </a:rPr>
              <a:t>EGM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dirty="0" smtClean="0"/>
              <a:t>         = -22.90 m</a:t>
            </a:r>
            <a:endParaRPr lang="de-DE" dirty="0"/>
          </a:p>
        </p:txBody>
      </p:sp>
      <p:sp>
        <p:nvSpPr>
          <p:cNvPr id="47" name="Textfeld 46"/>
          <p:cNvSpPr txBox="1"/>
          <p:nvPr/>
        </p:nvSpPr>
        <p:spPr>
          <a:xfrm>
            <a:off x="7092288" y="2607295"/>
            <a:ext cx="1530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(GOCE-TIM5 d/o 280)</a:t>
            </a:r>
            <a:endParaRPr lang="de-DE" sz="1200" dirty="0"/>
          </a:p>
        </p:txBody>
      </p:sp>
      <p:sp>
        <p:nvSpPr>
          <p:cNvPr id="48" name="Textfeld 47"/>
          <p:cNvSpPr txBox="1"/>
          <p:nvPr/>
        </p:nvSpPr>
        <p:spPr>
          <a:xfrm>
            <a:off x="7089730" y="2915361"/>
            <a:ext cx="1487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(EGM2008 d/o 2190)</a:t>
            </a:r>
            <a:endParaRPr lang="de-DE" sz="1200" dirty="0"/>
          </a:p>
        </p:txBody>
      </p:sp>
      <p:sp>
        <p:nvSpPr>
          <p:cNvPr id="51" name="Text Box 203"/>
          <p:cNvSpPr txBox="1">
            <a:spLocks noChangeArrowheads="1"/>
          </p:cNvSpPr>
          <p:nvPr/>
        </p:nvSpPr>
        <p:spPr bwMode="auto">
          <a:xfrm>
            <a:off x="4752020" y="4734145"/>
            <a:ext cx="36024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dirty="0" err="1"/>
              <a:t>t</a:t>
            </a:r>
            <a:r>
              <a:rPr lang="de-DE" dirty="0" err="1" smtClean="0"/>
              <a:t>his</a:t>
            </a:r>
            <a:r>
              <a:rPr lang="de-DE" dirty="0" smtClean="0"/>
              <a:t> </a:t>
            </a:r>
            <a:r>
              <a:rPr lang="de-DE" dirty="0" err="1" smtClean="0"/>
              <a:t>leads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heights</a:t>
            </a:r>
            <a:r>
              <a:rPr lang="de-DE" dirty="0" smtClean="0"/>
              <a:t> </a:t>
            </a:r>
            <a:r>
              <a:rPr lang="de-DE" dirty="0" err="1" smtClean="0"/>
              <a:t>above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: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4851203" y="5094185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H</a:t>
            </a:r>
            <a:r>
              <a:rPr lang="de-DE" b="1" baseline="-25000" dirty="0" smtClean="0"/>
              <a:t>GOCE</a:t>
            </a:r>
            <a:r>
              <a:rPr lang="de-DE" b="1" dirty="0" smtClean="0"/>
              <a:t> </a:t>
            </a:r>
            <a:r>
              <a:rPr lang="de-DE" b="1" dirty="0" smtClean="0">
                <a:solidFill>
                  <a:srgbClr val="FF0000"/>
                </a:solidFill>
              </a:rPr>
              <a:t>        </a:t>
            </a:r>
            <a:r>
              <a:rPr lang="de-DE" dirty="0" smtClean="0"/>
              <a:t>= 8848.05 m</a:t>
            </a:r>
            <a:endParaRPr lang="de-DE" dirty="0"/>
          </a:p>
        </p:txBody>
      </p:sp>
      <p:sp>
        <p:nvSpPr>
          <p:cNvPr id="62" name="Textfeld 61"/>
          <p:cNvSpPr txBox="1"/>
          <p:nvPr/>
        </p:nvSpPr>
        <p:spPr>
          <a:xfrm>
            <a:off x="4851844" y="5409220"/>
            <a:ext cx="233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H</a:t>
            </a:r>
            <a:r>
              <a:rPr lang="de-DE" b="1" baseline="-25000" dirty="0" smtClean="0"/>
              <a:t>EGM</a:t>
            </a:r>
            <a:r>
              <a:rPr lang="de-DE" b="1" dirty="0" smtClean="0"/>
              <a:t> </a:t>
            </a:r>
            <a:r>
              <a:rPr lang="de-DE" dirty="0" smtClean="0"/>
              <a:t>         = 8844.37 m</a:t>
            </a:r>
            <a:endParaRPr lang="de-DE" dirty="0"/>
          </a:p>
        </p:txBody>
      </p:sp>
      <p:sp>
        <p:nvSpPr>
          <p:cNvPr id="63" name="Line 180"/>
          <p:cNvSpPr>
            <a:spLocks noChangeShapeType="1"/>
          </p:cNvSpPr>
          <p:nvPr/>
        </p:nvSpPr>
        <p:spPr bwMode="auto">
          <a:xfrm flipV="1">
            <a:off x="2006715" y="2032258"/>
            <a:ext cx="395287" cy="1587"/>
          </a:xfrm>
          <a:prstGeom prst="line">
            <a:avLst/>
          </a:prstGeom>
          <a:noFill/>
          <a:ln w="25400">
            <a:solidFill>
              <a:srgbClr val="00B05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4" name="Text Box 181"/>
          <p:cNvSpPr txBox="1">
            <a:spLocks noChangeArrowheads="1"/>
          </p:cNvSpPr>
          <p:nvPr/>
        </p:nvSpPr>
        <p:spPr bwMode="auto">
          <a:xfrm>
            <a:off x="2411760" y="1875311"/>
            <a:ext cx="16131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de-DE" sz="1600" dirty="0" err="1" smtClean="0"/>
              <a:t>Ellipsoidal</a:t>
            </a:r>
            <a:r>
              <a:rPr lang="de-DE" sz="1600" dirty="0" smtClean="0"/>
              <a:t> Height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65" name="Line 180"/>
          <p:cNvSpPr>
            <a:spLocks noChangeShapeType="1"/>
          </p:cNvSpPr>
          <p:nvPr/>
        </p:nvSpPr>
        <p:spPr bwMode="auto">
          <a:xfrm flipV="1">
            <a:off x="2006715" y="2392298"/>
            <a:ext cx="395287" cy="15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6" name="Text Box 181"/>
          <p:cNvSpPr txBox="1">
            <a:spLocks noChangeArrowheads="1"/>
          </p:cNvSpPr>
          <p:nvPr/>
        </p:nvSpPr>
        <p:spPr bwMode="auto">
          <a:xfrm>
            <a:off x="2411760" y="2213865"/>
            <a:ext cx="21020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de-DE" sz="1600" dirty="0" smtClean="0"/>
              <a:t>Height </a:t>
            </a:r>
            <a:r>
              <a:rPr lang="de-DE" sz="1600" dirty="0" err="1" smtClean="0"/>
              <a:t>above</a:t>
            </a:r>
            <a:r>
              <a:rPr lang="de-DE" sz="1600" dirty="0" smtClean="0"/>
              <a:t> </a:t>
            </a:r>
            <a:r>
              <a:rPr lang="de-DE" sz="1600" dirty="0" err="1" smtClean="0"/>
              <a:t>Sea</a:t>
            </a:r>
            <a:r>
              <a:rPr lang="de-DE" sz="1600" dirty="0" smtClean="0"/>
              <a:t> Level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67" name="Text Box 203"/>
          <p:cNvSpPr txBox="1">
            <a:spLocks noChangeArrowheads="1"/>
          </p:cNvSpPr>
          <p:nvPr/>
        </p:nvSpPr>
        <p:spPr bwMode="auto">
          <a:xfrm>
            <a:off x="292119" y="5707994"/>
            <a:ext cx="40998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de-DE" dirty="0" smtClean="0"/>
              <a:t>Large </a:t>
            </a:r>
            <a:r>
              <a:rPr lang="de-DE" dirty="0" err="1" smtClean="0"/>
              <a:t>uncertainty</a:t>
            </a:r>
            <a:r>
              <a:rPr lang="de-DE" dirty="0" smtClean="0"/>
              <a:t> in </a:t>
            </a:r>
            <a:r>
              <a:rPr lang="de-DE" dirty="0" err="1" smtClean="0"/>
              <a:t>omission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estimate</a:t>
            </a:r>
            <a:r>
              <a:rPr lang="de-DE" dirty="0" smtClean="0"/>
              <a:t> due </a:t>
            </a:r>
            <a:r>
              <a:rPr lang="de-DE" dirty="0" err="1" smtClean="0"/>
              <a:t>to</a:t>
            </a:r>
            <a:r>
              <a:rPr lang="de-DE" dirty="0" smtClean="0"/>
              <a:t> lack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gravimetric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/>
              <a:t>.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4752020" y="3237365"/>
            <a:ext cx="217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N</a:t>
            </a:r>
            <a:r>
              <a:rPr lang="de-DE" b="1" baseline="-25000" dirty="0" smtClean="0">
                <a:solidFill>
                  <a:srgbClr val="FF0000"/>
                </a:solidFill>
              </a:rPr>
              <a:t>GOCE/EGM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dirty="0" smtClean="0"/>
              <a:t> = -22.19 m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7110790" y="3192360"/>
            <a:ext cx="1736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(GOCE-TIM5 d/o 200 &amp; EGM2008 d/o 201-2190)</a:t>
            </a:r>
            <a:endParaRPr lang="de-DE" sz="1200" dirty="0"/>
          </a:p>
        </p:txBody>
      </p:sp>
      <p:sp>
        <p:nvSpPr>
          <p:cNvPr id="43" name="Text Box 203"/>
          <p:cNvSpPr txBox="1">
            <a:spLocks noChangeArrowheads="1"/>
          </p:cNvSpPr>
          <p:nvPr/>
        </p:nvSpPr>
        <p:spPr bwMode="auto">
          <a:xfrm>
            <a:off x="5481577" y="2192958"/>
            <a:ext cx="27646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dirty="0" smtClean="0"/>
              <a:t>Model </a:t>
            </a:r>
            <a:r>
              <a:rPr lang="de-DE" dirty="0" err="1" smtClean="0"/>
              <a:t>geoid</a:t>
            </a:r>
            <a:r>
              <a:rPr lang="de-DE" dirty="0" smtClean="0"/>
              <a:t> </a:t>
            </a:r>
            <a:r>
              <a:rPr lang="de-DE" dirty="0" err="1" smtClean="0"/>
              <a:t>height</a:t>
            </a:r>
            <a:r>
              <a:rPr lang="de-DE" dirty="0" smtClean="0"/>
              <a:t> for H=0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4" name="Text Box 203"/>
          <p:cNvSpPr txBox="1">
            <a:spLocks noChangeArrowheads="1"/>
          </p:cNvSpPr>
          <p:nvPr/>
        </p:nvSpPr>
        <p:spPr bwMode="auto">
          <a:xfrm>
            <a:off x="4662011" y="3736090"/>
            <a:ext cx="44819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de-DE" dirty="0" smtClean="0"/>
              <a:t>Model </a:t>
            </a:r>
            <a:r>
              <a:rPr lang="de-DE" dirty="0" err="1" smtClean="0"/>
              <a:t>geoid</a:t>
            </a:r>
            <a:r>
              <a:rPr lang="de-DE" dirty="0" smtClean="0"/>
              <a:t> </a:t>
            </a:r>
            <a:r>
              <a:rPr lang="de-DE" dirty="0" err="1" smtClean="0"/>
              <a:t>height</a:t>
            </a:r>
            <a:r>
              <a:rPr lang="de-DE" dirty="0" smtClean="0"/>
              <a:t> from </a:t>
            </a:r>
            <a:r>
              <a:rPr lang="de-DE" dirty="0" err="1" smtClean="0"/>
              <a:t>height</a:t>
            </a:r>
            <a:r>
              <a:rPr lang="de-DE" dirty="0" smtClean="0"/>
              <a:t> </a:t>
            </a:r>
            <a:r>
              <a:rPr lang="de-DE" dirty="0" err="1" smtClean="0"/>
              <a:t>anomaly</a:t>
            </a:r>
            <a:r>
              <a:rPr lang="de-DE" dirty="0" smtClean="0"/>
              <a:t> and </a:t>
            </a:r>
            <a:r>
              <a:rPr lang="de-DE" dirty="0" err="1"/>
              <a:t>c</a:t>
            </a:r>
            <a:r>
              <a:rPr lang="de-DE" dirty="0" err="1" smtClean="0"/>
              <a:t>orrection</a:t>
            </a:r>
            <a:r>
              <a:rPr lang="de-DE" dirty="0" smtClean="0"/>
              <a:t> </a:t>
            </a:r>
            <a:r>
              <a:rPr lang="de-DE" dirty="0" err="1" smtClean="0"/>
              <a:t>terms</a:t>
            </a:r>
            <a:r>
              <a:rPr lang="de-DE" dirty="0" smtClean="0"/>
              <a:t> (</a:t>
            </a:r>
            <a:r>
              <a:rPr lang="de-DE" dirty="0" err="1" smtClean="0"/>
              <a:t>c.f</a:t>
            </a:r>
            <a:r>
              <a:rPr lang="de-DE" dirty="0" smtClean="0"/>
              <a:t>. Rapp, 1997, </a:t>
            </a:r>
            <a:r>
              <a:rPr lang="de-DE" dirty="0" err="1" smtClean="0"/>
              <a:t>JoG</a:t>
            </a:r>
            <a:r>
              <a:rPr lang="de-DE" dirty="0" smtClean="0"/>
              <a:t>).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4797025" y="4374105"/>
            <a:ext cx="219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N</a:t>
            </a:r>
            <a:r>
              <a:rPr lang="de-DE" b="1" baseline="-25000" dirty="0" smtClean="0">
                <a:solidFill>
                  <a:srgbClr val="FF0000"/>
                </a:solidFill>
              </a:rPr>
              <a:t>EGM/Rapp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dirty="0" smtClean="0"/>
              <a:t> = -28.50 m</a:t>
            </a:r>
            <a:endParaRPr lang="de-DE" dirty="0"/>
          </a:p>
        </p:txBody>
      </p:sp>
      <p:sp>
        <p:nvSpPr>
          <p:cNvPr id="50" name="Textfeld 49"/>
          <p:cNvSpPr txBox="1"/>
          <p:nvPr/>
        </p:nvSpPr>
        <p:spPr>
          <a:xfrm>
            <a:off x="7134727" y="4419110"/>
            <a:ext cx="1487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(EGM2008 d/o 2190)</a:t>
            </a:r>
            <a:endParaRPr lang="de-DE" sz="1200" dirty="0"/>
          </a:p>
        </p:txBody>
      </p:sp>
      <p:sp>
        <p:nvSpPr>
          <p:cNvPr id="52" name="Textfeld 51"/>
          <p:cNvSpPr txBox="1"/>
          <p:nvPr/>
        </p:nvSpPr>
        <p:spPr>
          <a:xfrm>
            <a:off x="4872804" y="5759968"/>
            <a:ext cx="2354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H</a:t>
            </a:r>
            <a:r>
              <a:rPr lang="de-DE" b="1" baseline="-25000" dirty="0" smtClean="0"/>
              <a:t>EGM/Rapp</a:t>
            </a:r>
            <a:r>
              <a:rPr lang="de-DE" b="1" dirty="0" smtClean="0"/>
              <a:t> </a:t>
            </a:r>
            <a:r>
              <a:rPr lang="de-DE" dirty="0" smtClean="0"/>
              <a:t> = 8849.97 m</a:t>
            </a:r>
            <a:endParaRPr lang="de-DE" dirty="0"/>
          </a:p>
        </p:txBody>
      </p:sp>
      <p:sp>
        <p:nvSpPr>
          <p:cNvPr id="53" name="Textfeld 52"/>
          <p:cNvSpPr txBox="1"/>
          <p:nvPr/>
        </p:nvSpPr>
        <p:spPr>
          <a:xfrm>
            <a:off x="4884516" y="6120008"/>
            <a:ext cx="405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H</a:t>
            </a:r>
            <a:r>
              <a:rPr lang="de-DE" b="1" baseline="-25000" dirty="0" err="1" smtClean="0"/>
              <a:t>Chen</a:t>
            </a:r>
            <a:r>
              <a:rPr lang="de-DE" b="1" dirty="0" smtClean="0"/>
              <a:t>         </a:t>
            </a:r>
            <a:r>
              <a:rPr lang="de-DE" dirty="0" smtClean="0"/>
              <a:t>= 8847.93 m  </a:t>
            </a:r>
            <a:r>
              <a:rPr lang="de-DE" sz="1400" dirty="0" smtClean="0"/>
              <a:t>(</a:t>
            </a:r>
            <a:r>
              <a:rPr lang="de-DE" sz="1400" dirty="0" err="1" smtClean="0"/>
              <a:t>based</a:t>
            </a:r>
            <a:r>
              <a:rPr lang="de-DE" sz="1400" dirty="0" smtClean="0"/>
              <a:t> on </a:t>
            </a:r>
            <a:r>
              <a:rPr lang="de-DE" sz="1400" dirty="0" err="1" smtClean="0"/>
              <a:t>local</a:t>
            </a:r>
            <a:r>
              <a:rPr lang="de-DE" sz="1400" dirty="0" smtClean="0"/>
              <a:t> </a:t>
            </a:r>
            <a:r>
              <a:rPr lang="de-DE" sz="1400" dirty="0" err="1" smtClean="0"/>
              <a:t>geoid</a:t>
            </a:r>
            <a:r>
              <a:rPr lang="de-DE" sz="1400" dirty="0" smtClean="0"/>
              <a:t>)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7894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"/>
          <p:cNvSpPr>
            <a:spLocks noChangeArrowheads="1"/>
          </p:cNvSpPr>
          <p:nvPr/>
        </p:nvSpPr>
        <p:spPr bwMode="auto">
          <a:xfrm>
            <a:off x="255588" y="187325"/>
            <a:ext cx="8637587" cy="720725"/>
          </a:xfrm>
          <a:prstGeom prst="rect">
            <a:avLst/>
          </a:prstGeom>
          <a:solidFill>
            <a:srgbClr val="FFFFFF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8686800" algn="l"/>
                <a:tab pos="9144000" algn="l"/>
              </a:tabLst>
            </a:pPr>
            <a:r>
              <a:rPr lang="en-GB" sz="2800" b="1" dirty="0" smtClean="0">
                <a:solidFill>
                  <a:srgbClr val="0099FF"/>
                </a:solidFill>
              </a:rPr>
              <a:t>Conclusions</a:t>
            </a:r>
            <a:endParaRPr lang="en-GB" sz="2800" b="1" dirty="0">
              <a:solidFill>
                <a:srgbClr val="0099FF"/>
              </a:solidFill>
            </a:endParaRPr>
          </a:p>
        </p:txBody>
      </p:sp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431540" y="1076829"/>
            <a:ext cx="8281615" cy="53245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1950" indent="-361950"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827088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235075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43063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The GOCE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geoid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represents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de-DE" sz="2000" dirty="0" err="1" smtClean="0">
                <a:solidFill>
                  <a:srgbClr val="FF0000"/>
                </a:solidFill>
                <a:latin typeface="+mj-lt"/>
              </a:rPr>
              <a:t>reference</a:t>
            </a:r>
            <a:r>
              <a:rPr lang="de-DE" sz="2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rgbClr val="FF0000"/>
                </a:solidFill>
                <a:latin typeface="+mj-lt"/>
              </a:rPr>
              <a:t>for</a:t>
            </a:r>
            <a:r>
              <a:rPr lang="de-DE" sz="2000" dirty="0" smtClean="0">
                <a:solidFill>
                  <a:srgbClr val="FF0000"/>
                </a:solidFill>
                <a:latin typeface="+mj-lt"/>
              </a:rPr>
              <a:t> global </a:t>
            </a:r>
            <a:r>
              <a:rPr lang="de-DE" sz="2000" dirty="0" err="1" smtClean="0">
                <a:solidFill>
                  <a:srgbClr val="FF0000"/>
                </a:solidFill>
                <a:latin typeface="+mj-lt"/>
              </a:rPr>
              <a:t>and</a:t>
            </a:r>
            <a:r>
              <a:rPr lang="de-DE" sz="2000" dirty="0" smtClean="0">
                <a:solidFill>
                  <a:srgbClr val="FF0000"/>
                </a:solidFill>
                <a:latin typeface="+mj-lt"/>
              </a:rPr>
              <a:t> regional </a:t>
            </a:r>
            <a:r>
              <a:rPr lang="de-DE" sz="2000" dirty="0" err="1" smtClean="0">
                <a:solidFill>
                  <a:srgbClr val="FF0000"/>
                </a:solidFill>
                <a:latin typeface="+mj-lt"/>
              </a:rPr>
              <a:t>height</a:t>
            </a:r>
            <a:r>
              <a:rPr lang="de-DE" sz="2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rgbClr val="FF0000"/>
                </a:solidFill>
                <a:latin typeface="+mj-lt"/>
              </a:rPr>
              <a:t>systems</a:t>
            </a:r>
            <a:r>
              <a:rPr lang="de-DE" sz="2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with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unprecedented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spatial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resolution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. </a:t>
            </a:r>
            <a:endParaRPr lang="de-DE" sz="2000" dirty="0">
              <a:solidFill>
                <a:schemeClr val="tx1"/>
              </a:solidFill>
              <a:latin typeface="+mj-lt"/>
            </a:endParaRPr>
          </a:p>
          <a:p>
            <a:pPr eaLnBrk="1" hangingPunct="1">
              <a:lnSpc>
                <a:spcPct val="10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GOCE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enables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rgbClr val="FF0000"/>
                </a:solidFill>
                <a:latin typeface="+mj-lt"/>
              </a:rPr>
              <a:t>diagnosis</a:t>
            </a:r>
            <a:r>
              <a:rPr lang="de-DE" sz="2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rgbClr val="FF0000"/>
                </a:solidFill>
                <a:latin typeface="+mj-lt"/>
              </a:rPr>
              <a:t>of</a:t>
            </a:r>
            <a:r>
              <a:rPr lang="de-DE" sz="2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rgbClr val="FF0000"/>
                </a:solidFill>
                <a:latin typeface="+mj-lt"/>
              </a:rPr>
              <a:t>systematic</a:t>
            </a:r>
            <a:r>
              <a:rPr lang="de-DE" sz="2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rgbClr val="FF0000"/>
                </a:solidFill>
                <a:latin typeface="+mj-lt"/>
              </a:rPr>
              <a:t>distortions</a:t>
            </a:r>
            <a:r>
              <a:rPr lang="de-DE" sz="2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in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existing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height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systems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. </a:t>
            </a:r>
          </a:p>
          <a:p>
            <a:pPr eaLnBrk="1" hangingPunct="1">
              <a:lnSpc>
                <a:spcPct val="10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GOCE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enables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smtClean="0">
                <a:solidFill>
                  <a:srgbClr val="FF0000"/>
                </a:solidFill>
                <a:latin typeface="+mj-lt"/>
              </a:rPr>
              <a:t>global </a:t>
            </a:r>
            <a:r>
              <a:rPr lang="de-DE" sz="2000" dirty="0" err="1" smtClean="0">
                <a:solidFill>
                  <a:srgbClr val="FF0000"/>
                </a:solidFill>
                <a:latin typeface="+mj-lt"/>
              </a:rPr>
              <a:t>height</a:t>
            </a:r>
            <a:r>
              <a:rPr lang="de-DE" sz="2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rgbClr val="FF0000"/>
                </a:solidFill>
                <a:latin typeface="+mj-lt"/>
              </a:rPr>
              <a:t>system</a:t>
            </a:r>
            <a:r>
              <a:rPr lang="de-DE" sz="2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rgbClr val="FF0000"/>
                </a:solidFill>
                <a:latin typeface="+mj-lt"/>
              </a:rPr>
              <a:t>unification</a:t>
            </a:r>
            <a:r>
              <a:rPr lang="de-DE" sz="2000" dirty="0">
                <a:solidFill>
                  <a:srgbClr val="FF0000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if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omission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error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height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reference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stations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can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be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quantified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eaLnBrk="1" hangingPunct="1">
              <a:lnSpc>
                <a:spcPct val="10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The GOCE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geoid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rgbClr val="FF0000"/>
                </a:solidFill>
                <a:latin typeface="+mj-lt"/>
              </a:rPr>
              <a:t>supports</a:t>
            </a:r>
            <a:r>
              <a:rPr lang="de-DE" sz="2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rgbClr val="FF0000"/>
                </a:solidFill>
                <a:latin typeface="+mj-lt"/>
              </a:rPr>
              <a:t>results</a:t>
            </a:r>
            <a:r>
              <a:rPr lang="de-DE" sz="2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rgbClr val="FF0000"/>
                </a:solidFill>
                <a:latin typeface="+mj-lt"/>
              </a:rPr>
              <a:t>obtained</a:t>
            </a:r>
            <a:r>
              <a:rPr lang="de-DE" sz="2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rgbClr val="FF0000"/>
                </a:solidFill>
                <a:latin typeface="+mj-lt"/>
              </a:rPr>
              <a:t>from</a:t>
            </a:r>
            <a:r>
              <a:rPr lang="de-DE" sz="2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rgbClr val="FF0000"/>
                </a:solidFill>
                <a:latin typeface="+mj-lt"/>
              </a:rPr>
              <a:t>o</a:t>
            </a:r>
            <a:r>
              <a:rPr lang="de-DE" sz="2000" dirty="0" err="1" smtClean="0">
                <a:solidFill>
                  <a:srgbClr val="FF0000"/>
                </a:solidFill>
                <a:latin typeface="+mj-lt"/>
              </a:rPr>
              <a:t>cean</a:t>
            </a:r>
            <a:r>
              <a:rPr lang="de-DE" sz="2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rgbClr val="FF0000"/>
                </a:solidFill>
                <a:latin typeface="+mj-lt"/>
              </a:rPr>
              <a:t>models</a:t>
            </a:r>
            <a:r>
              <a:rPr lang="de-DE" sz="2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tide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gauges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eaLnBrk="1" hangingPunct="1">
              <a:lnSpc>
                <a:spcPct val="10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GOCE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supports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GNSS/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Levelling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1169988" lvl="1" indent="-342900" eaLnBrk="1" hangingPunct="1">
              <a:spcAft>
                <a:spcPts val="1200"/>
              </a:spcAft>
              <a:buFont typeface="Wingdings" pitchFamily="2" charset="2"/>
              <a:buChar char="§"/>
            </a:pP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In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well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surveyed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areas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de-DE" sz="2000" dirty="0" smtClean="0">
                <a:solidFill>
                  <a:srgbClr val="FF0000"/>
                </a:solidFill>
                <a:latin typeface="+mj-lt"/>
              </a:rPr>
              <a:t>GOCE </a:t>
            </a:r>
            <a:r>
              <a:rPr lang="de-DE" sz="2000" dirty="0" err="1" smtClean="0">
                <a:solidFill>
                  <a:srgbClr val="FF0000"/>
                </a:solidFill>
                <a:latin typeface="+mj-lt"/>
              </a:rPr>
              <a:t>based</a:t>
            </a:r>
            <a:r>
              <a:rPr lang="de-DE" sz="2000" dirty="0" smtClean="0">
                <a:solidFill>
                  <a:srgbClr val="FF0000"/>
                </a:solidFill>
                <a:latin typeface="+mj-lt"/>
              </a:rPr>
              <a:t> regional </a:t>
            </a:r>
            <a:r>
              <a:rPr lang="de-DE" sz="2000" dirty="0" err="1" smtClean="0">
                <a:solidFill>
                  <a:srgbClr val="FF0000"/>
                </a:solidFill>
                <a:latin typeface="+mj-lt"/>
              </a:rPr>
              <a:t>geoid</a:t>
            </a:r>
            <a:r>
              <a:rPr lang="de-DE" sz="2000" dirty="0" smtClean="0">
                <a:solidFill>
                  <a:srgbClr val="FF0000"/>
                </a:solidFill>
                <a:latin typeface="+mj-lt"/>
              </a:rPr>
              <a:t> and </a:t>
            </a:r>
            <a:r>
              <a:rPr lang="de-DE" sz="2000" dirty="0" err="1" smtClean="0">
                <a:solidFill>
                  <a:srgbClr val="FF0000"/>
                </a:solidFill>
                <a:latin typeface="+mj-lt"/>
              </a:rPr>
              <a:t>consistent</a:t>
            </a:r>
            <a:r>
              <a:rPr lang="de-DE" sz="2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rgbClr val="FF0000"/>
                </a:solidFill>
                <a:latin typeface="+mj-lt"/>
              </a:rPr>
              <a:t>reference</a:t>
            </a:r>
            <a:r>
              <a:rPr lang="de-DE" sz="2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rgbClr val="FF0000"/>
                </a:solidFill>
                <a:latin typeface="+mj-lt"/>
              </a:rPr>
              <a:t>frames</a:t>
            </a:r>
            <a:r>
              <a:rPr lang="de-DE" sz="2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shall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be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used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1169988" lvl="1" indent="-342900" eaLnBrk="1" hangingPunct="1">
              <a:spcAft>
                <a:spcPts val="1200"/>
              </a:spcAft>
              <a:buFont typeface="Wingdings" pitchFamily="2" charset="2"/>
              <a:buChar char="§"/>
            </a:pP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In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sparsely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surveyed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areas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GOCE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geoid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many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cases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represents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best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possible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reference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surface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. Data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regional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geoid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modelling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have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be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acquired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367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igures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92"/>
          <a:stretch>
            <a:fillRect/>
          </a:stretch>
        </p:blipFill>
        <p:spPr bwMode="auto">
          <a:xfrm>
            <a:off x="1106615" y="1718810"/>
            <a:ext cx="6930770" cy="472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Rectangle 1"/>
          <p:cNvSpPr>
            <a:spLocks noChangeArrowheads="1"/>
          </p:cNvSpPr>
          <p:nvPr/>
        </p:nvSpPr>
        <p:spPr bwMode="auto">
          <a:xfrm>
            <a:off x="255588" y="187325"/>
            <a:ext cx="8637587" cy="720725"/>
          </a:xfrm>
          <a:prstGeom prst="rect">
            <a:avLst/>
          </a:prstGeom>
          <a:solidFill>
            <a:srgbClr val="FFFFFF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8686800" algn="l"/>
                <a:tab pos="9144000" algn="l"/>
              </a:tabLst>
            </a:pPr>
            <a:r>
              <a:rPr lang="de-DE" sz="2800" b="1" dirty="0" smtClean="0">
                <a:solidFill>
                  <a:srgbClr val="0099FF"/>
                </a:solidFill>
              </a:rPr>
              <a:t>Final </a:t>
            </a:r>
            <a:r>
              <a:rPr lang="de-DE" sz="2800" b="1" dirty="0" err="1" smtClean="0">
                <a:solidFill>
                  <a:srgbClr val="0099FF"/>
                </a:solidFill>
              </a:rPr>
              <a:t>Remark</a:t>
            </a:r>
            <a:endParaRPr lang="en-GB" sz="2800" b="1" dirty="0">
              <a:solidFill>
                <a:srgbClr val="0099FF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55588" y="1034733"/>
            <a:ext cx="8637587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/>
              <a:t>Project results are available at the following web-site</a:t>
            </a:r>
            <a:r>
              <a:rPr lang="en-GB" sz="2000" b="1" dirty="0" smtClean="0"/>
              <a:t>:</a:t>
            </a:r>
          </a:p>
          <a:p>
            <a:pPr algn="ctr"/>
            <a:endParaRPr lang="en-GB" b="1" dirty="0"/>
          </a:p>
          <a:p>
            <a:pPr algn="ctr"/>
            <a:r>
              <a:rPr lang="en-GB" sz="2000" b="1" dirty="0">
                <a:solidFill>
                  <a:srgbClr val="FF0000"/>
                </a:solidFill>
              </a:rPr>
              <a:t>http://www.goceplushsu.eu </a:t>
            </a:r>
          </a:p>
        </p:txBody>
      </p:sp>
    </p:spTree>
    <p:extLst>
      <p:ext uri="{BB962C8B-B14F-4D97-AF65-F5344CB8AC3E}">
        <p14:creationId xmlns:p14="http://schemas.microsoft.com/office/powerpoint/2010/main" val="147426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7"/>
          <p:cNvSpPr>
            <a:spLocks noChangeArrowheads="1"/>
          </p:cNvSpPr>
          <p:nvPr/>
        </p:nvSpPr>
        <p:spPr bwMode="auto">
          <a:xfrm>
            <a:off x="7810500" y="933450"/>
            <a:ext cx="1333500" cy="5272088"/>
          </a:xfrm>
          <a:prstGeom prst="rect">
            <a:avLst/>
          </a:prstGeom>
          <a:solidFill>
            <a:srgbClr val="DDDDD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Rectangle 38"/>
          <p:cNvSpPr>
            <a:spLocks noChangeArrowheads="1"/>
          </p:cNvSpPr>
          <p:nvPr/>
        </p:nvSpPr>
        <p:spPr bwMode="auto">
          <a:xfrm>
            <a:off x="4572000" y="931863"/>
            <a:ext cx="3240088" cy="5289550"/>
          </a:xfrm>
          <a:prstGeom prst="rect">
            <a:avLst/>
          </a:prstGeom>
          <a:solidFill>
            <a:srgbClr val="CC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39"/>
          <p:cNvSpPr>
            <a:spLocks noChangeArrowheads="1"/>
          </p:cNvSpPr>
          <p:nvPr/>
        </p:nvSpPr>
        <p:spPr bwMode="auto">
          <a:xfrm>
            <a:off x="2449513" y="922338"/>
            <a:ext cx="2124075" cy="5289550"/>
          </a:xfrm>
          <a:prstGeom prst="rect">
            <a:avLst/>
          </a:prstGeom>
          <a:solidFill>
            <a:srgbClr val="FFFFC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Line 165"/>
          <p:cNvSpPr>
            <a:spLocks noChangeShapeType="1"/>
          </p:cNvSpPr>
          <p:nvPr/>
        </p:nvSpPr>
        <p:spPr bwMode="auto">
          <a:xfrm>
            <a:off x="3457575" y="2014538"/>
            <a:ext cx="381000" cy="15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" name="Text Box 166"/>
          <p:cNvSpPr txBox="1">
            <a:spLocks noChangeArrowheads="1"/>
          </p:cNvSpPr>
          <p:nvPr/>
        </p:nvSpPr>
        <p:spPr bwMode="auto">
          <a:xfrm>
            <a:off x="3833813" y="1822450"/>
            <a:ext cx="45291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de-DE" sz="1600">
                <a:solidFill>
                  <a:schemeClr val="tx1"/>
                </a:solidFill>
              </a:rPr>
              <a:t>GOCE Equipotential Surface (long wavelengths)</a:t>
            </a:r>
          </a:p>
        </p:txBody>
      </p:sp>
      <p:sp>
        <p:nvSpPr>
          <p:cNvPr id="21" name="Line 167"/>
          <p:cNvSpPr>
            <a:spLocks noChangeShapeType="1"/>
          </p:cNvSpPr>
          <p:nvPr/>
        </p:nvSpPr>
        <p:spPr bwMode="auto">
          <a:xfrm>
            <a:off x="3443288" y="1185863"/>
            <a:ext cx="381000" cy="1587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" name="Text Box 168"/>
          <p:cNvSpPr txBox="1">
            <a:spLocks noChangeArrowheads="1"/>
          </p:cNvSpPr>
          <p:nvPr/>
        </p:nvSpPr>
        <p:spPr bwMode="auto">
          <a:xfrm>
            <a:off x="3824288" y="1004888"/>
            <a:ext cx="4179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de-DE" sz="1600">
                <a:solidFill>
                  <a:schemeClr val="tx1"/>
                </a:solidFill>
              </a:rPr>
              <a:t>Local Vertical Datum (Equipotential Surface)</a:t>
            </a:r>
          </a:p>
        </p:txBody>
      </p:sp>
      <p:sp>
        <p:nvSpPr>
          <p:cNvPr id="23" name="Line 169"/>
          <p:cNvSpPr>
            <a:spLocks noChangeShapeType="1"/>
          </p:cNvSpPr>
          <p:nvPr/>
        </p:nvSpPr>
        <p:spPr bwMode="auto">
          <a:xfrm flipV="1">
            <a:off x="3429000" y="1481138"/>
            <a:ext cx="395288" cy="1587"/>
          </a:xfrm>
          <a:prstGeom prst="line">
            <a:avLst/>
          </a:prstGeom>
          <a:noFill/>
          <a:ln w="25400">
            <a:solidFill>
              <a:srgbClr val="99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4" name="Text Box 170"/>
          <p:cNvSpPr txBox="1">
            <a:spLocks noChangeArrowheads="1"/>
          </p:cNvSpPr>
          <p:nvPr/>
        </p:nvSpPr>
        <p:spPr bwMode="auto">
          <a:xfrm>
            <a:off x="3835400" y="1287463"/>
            <a:ext cx="2122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de-DE" sz="1600" dirty="0" err="1">
                <a:solidFill>
                  <a:schemeClr val="tx1"/>
                </a:solidFill>
              </a:rPr>
              <a:t>Local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Physical</a:t>
            </a:r>
            <a:r>
              <a:rPr lang="de-DE" sz="1600" dirty="0">
                <a:solidFill>
                  <a:schemeClr val="tx1"/>
                </a:solidFill>
              </a:rPr>
              <a:t> Height</a:t>
            </a:r>
          </a:p>
        </p:txBody>
      </p:sp>
      <p:sp>
        <p:nvSpPr>
          <p:cNvPr id="25" name="Line 172"/>
          <p:cNvSpPr>
            <a:spLocks noChangeShapeType="1"/>
          </p:cNvSpPr>
          <p:nvPr/>
        </p:nvSpPr>
        <p:spPr bwMode="auto">
          <a:xfrm>
            <a:off x="3452813" y="2759075"/>
            <a:ext cx="381000" cy="1588"/>
          </a:xfrm>
          <a:prstGeom prst="line">
            <a:avLst/>
          </a:prstGeom>
          <a:noFill/>
          <a:ln w="25400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6" name="Text Box 173"/>
          <p:cNvSpPr txBox="1">
            <a:spLocks noChangeArrowheads="1"/>
          </p:cNvSpPr>
          <p:nvPr/>
        </p:nvSpPr>
        <p:spPr bwMode="auto">
          <a:xfrm>
            <a:off x="3833813" y="2579688"/>
            <a:ext cx="4070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1438275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eaLnBrk="0" hangingPunct="0">
              <a:tabLst>
                <a:tab pos="1438275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eaLnBrk="0" hangingPunct="0">
              <a:tabLst>
                <a:tab pos="1438275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eaLnBrk="0" hangingPunct="0">
              <a:tabLst>
                <a:tab pos="1438275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eaLnBrk="0" hangingPunct="0">
              <a:tabLst>
                <a:tab pos="1438275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1438275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1438275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1438275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1438275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sz="1600" dirty="0">
                <a:solidFill>
                  <a:schemeClr val="tx1"/>
                </a:solidFill>
                <a:latin typeface="+mj-lt"/>
              </a:rPr>
              <a:t>True </a:t>
            </a:r>
            <a:r>
              <a:rPr lang="de-DE" sz="1600" dirty="0" err="1">
                <a:solidFill>
                  <a:schemeClr val="tx1"/>
                </a:solidFill>
                <a:latin typeface="+mj-lt"/>
              </a:rPr>
              <a:t>Equipotential</a:t>
            </a:r>
            <a:r>
              <a:rPr lang="de-DE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j-lt"/>
              </a:rPr>
              <a:t>Surface</a:t>
            </a:r>
            <a:r>
              <a:rPr lang="de-DE" sz="1600" dirty="0">
                <a:solidFill>
                  <a:schemeClr val="tx1"/>
                </a:solidFill>
                <a:latin typeface="+mj-lt"/>
              </a:rPr>
              <a:t> (</a:t>
            </a:r>
            <a:r>
              <a:rPr lang="de-DE" sz="1600" dirty="0" err="1">
                <a:solidFill>
                  <a:schemeClr val="tx1"/>
                </a:solidFill>
                <a:latin typeface="+mj-lt"/>
              </a:rPr>
              <a:t>short</a:t>
            </a:r>
            <a:r>
              <a:rPr lang="de-DE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j-lt"/>
              </a:rPr>
              <a:t>wavelengths</a:t>
            </a:r>
            <a:r>
              <a:rPr lang="de-DE" sz="1600" dirty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27" name="Text Box 176"/>
          <p:cNvSpPr txBox="1">
            <a:spLocks noChangeArrowheads="1"/>
          </p:cNvSpPr>
          <p:nvPr/>
        </p:nvSpPr>
        <p:spPr bwMode="auto">
          <a:xfrm>
            <a:off x="3832225" y="1558925"/>
            <a:ext cx="1909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de-DE" sz="1600">
                <a:solidFill>
                  <a:schemeClr val="tx1"/>
                </a:solidFill>
              </a:rPr>
              <a:t>Local Geoid Height</a:t>
            </a:r>
          </a:p>
        </p:txBody>
      </p:sp>
      <p:sp>
        <p:nvSpPr>
          <p:cNvPr id="28" name="Line 177"/>
          <p:cNvSpPr>
            <a:spLocks noChangeShapeType="1"/>
          </p:cNvSpPr>
          <p:nvPr/>
        </p:nvSpPr>
        <p:spPr bwMode="auto">
          <a:xfrm flipV="1">
            <a:off x="3436938" y="1751013"/>
            <a:ext cx="395287" cy="1587"/>
          </a:xfrm>
          <a:prstGeom prst="line">
            <a:avLst/>
          </a:prstGeom>
          <a:noFill/>
          <a:ln w="25400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9" name="Text Box 178"/>
          <p:cNvSpPr txBox="1">
            <a:spLocks noChangeArrowheads="1"/>
          </p:cNvSpPr>
          <p:nvPr/>
        </p:nvSpPr>
        <p:spPr bwMode="auto">
          <a:xfrm>
            <a:off x="3848100" y="2074863"/>
            <a:ext cx="2236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de-DE" sz="1600">
                <a:solidFill>
                  <a:schemeClr val="tx1"/>
                </a:solidFill>
              </a:rPr>
              <a:t>GOCE Physical Height</a:t>
            </a:r>
          </a:p>
        </p:txBody>
      </p:sp>
      <p:sp>
        <p:nvSpPr>
          <p:cNvPr id="30" name="Line 179"/>
          <p:cNvSpPr>
            <a:spLocks noChangeShapeType="1"/>
          </p:cNvSpPr>
          <p:nvPr/>
        </p:nvSpPr>
        <p:spPr bwMode="auto">
          <a:xfrm flipV="1">
            <a:off x="3452813" y="2254250"/>
            <a:ext cx="395287" cy="1588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1" name="Line 180"/>
          <p:cNvSpPr>
            <a:spLocks noChangeShapeType="1"/>
          </p:cNvSpPr>
          <p:nvPr/>
        </p:nvSpPr>
        <p:spPr bwMode="auto">
          <a:xfrm flipV="1">
            <a:off x="3446463" y="3014663"/>
            <a:ext cx="395287" cy="1587"/>
          </a:xfrm>
          <a:prstGeom prst="line">
            <a:avLst/>
          </a:prstGeom>
          <a:noFill/>
          <a:ln w="25400">
            <a:solidFill>
              <a:srgbClr val="800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2" name="Text Box 181"/>
          <p:cNvSpPr txBox="1">
            <a:spLocks noChangeArrowheads="1"/>
          </p:cNvSpPr>
          <p:nvPr/>
        </p:nvSpPr>
        <p:spPr bwMode="auto">
          <a:xfrm>
            <a:off x="3843338" y="2820988"/>
            <a:ext cx="153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de-DE" sz="1600">
                <a:solidFill>
                  <a:schemeClr val="tx1"/>
                </a:solidFill>
              </a:rPr>
              <a:t>Omission Error</a:t>
            </a:r>
          </a:p>
        </p:txBody>
      </p:sp>
      <p:sp>
        <p:nvSpPr>
          <p:cNvPr id="33" name="Rectangle 1"/>
          <p:cNvSpPr>
            <a:spLocks noChangeArrowheads="1"/>
          </p:cNvSpPr>
          <p:nvPr/>
        </p:nvSpPr>
        <p:spPr bwMode="auto">
          <a:xfrm>
            <a:off x="254000" y="196850"/>
            <a:ext cx="8637588" cy="720725"/>
          </a:xfrm>
          <a:prstGeom prst="rect">
            <a:avLst/>
          </a:prstGeom>
          <a:solidFill>
            <a:srgbClr val="FFFFFF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8686800" algn="l"/>
                <a:tab pos="9144000" algn="l"/>
              </a:tabLst>
            </a:pPr>
            <a:r>
              <a:rPr lang="en-GB" sz="2800" b="1" dirty="0">
                <a:solidFill>
                  <a:srgbClr val="0099FF"/>
                </a:solidFill>
              </a:rPr>
              <a:t>Problem Overview</a:t>
            </a:r>
          </a:p>
        </p:txBody>
      </p: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0" y="922338"/>
            <a:ext cx="1258888" cy="5280025"/>
          </a:xfrm>
          <a:prstGeom prst="rect">
            <a:avLst/>
          </a:prstGeom>
          <a:solidFill>
            <a:srgbClr val="CC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40"/>
          <p:cNvSpPr>
            <a:spLocks noChangeArrowheads="1"/>
          </p:cNvSpPr>
          <p:nvPr/>
        </p:nvSpPr>
        <p:spPr bwMode="auto">
          <a:xfrm>
            <a:off x="1258888" y="931863"/>
            <a:ext cx="1189037" cy="5295900"/>
          </a:xfrm>
          <a:prstGeom prst="rect">
            <a:avLst/>
          </a:prstGeom>
          <a:solidFill>
            <a:srgbClr val="CCFFC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Freeform 41"/>
          <p:cNvSpPr>
            <a:spLocks/>
          </p:cNvSpPr>
          <p:nvPr/>
        </p:nvSpPr>
        <p:spPr bwMode="auto">
          <a:xfrm>
            <a:off x="0" y="4143375"/>
            <a:ext cx="9144000" cy="574675"/>
          </a:xfrm>
          <a:custGeom>
            <a:avLst/>
            <a:gdLst>
              <a:gd name="T0" fmla="*/ 0 w 5760"/>
              <a:gd name="T1" fmla="*/ 61 h 390"/>
              <a:gd name="T2" fmla="*/ 385 w 5760"/>
              <a:gd name="T3" fmla="*/ 129 h 390"/>
              <a:gd name="T4" fmla="*/ 725 w 5760"/>
              <a:gd name="T5" fmla="*/ 84 h 390"/>
              <a:gd name="T6" fmla="*/ 1451 w 5760"/>
              <a:gd name="T7" fmla="*/ 15 h 390"/>
              <a:gd name="T8" fmla="*/ 2313 w 5760"/>
              <a:gd name="T9" fmla="*/ 174 h 390"/>
              <a:gd name="T10" fmla="*/ 3129 w 5760"/>
              <a:gd name="T11" fmla="*/ 174 h 390"/>
              <a:gd name="T12" fmla="*/ 3969 w 5760"/>
              <a:gd name="T13" fmla="*/ 356 h 390"/>
              <a:gd name="T14" fmla="*/ 4604 w 5760"/>
              <a:gd name="T15" fmla="*/ 378 h 390"/>
              <a:gd name="T16" fmla="*/ 5216 w 5760"/>
              <a:gd name="T17" fmla="*/ 288 h 390"/>
              <a:gd name="T18" fmla="*/ 5760 w 5760"/>
              <a:gd name="T19" fmla="*/ 288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60" h="390">
                <a:moveTo>
                  <a:pt x="0" y="61"/>
                </a:moveTo>
                <a:cubicBezTo>
                  <a:pt x="132" y="93"/>
                  <a:pt x="264" y="125"/>
                  <a:pt x="385" y="129"/>
                </a:cubicBezTo>
                <a:cubicBezTo>
                  <a:pt x="506" y="133"/>
                  <a:pt x="547" y="103"/>
                  <a:pt x="725" y="84"/>
                </a:cubicBezTo>
                <a:cubicBezTo>
                  <a:pt x="903" y="65"/>
                  <a:pt x="1186" y="0"/>
                  <a:pt x="1451" y="15"/>
                </a:cubicBezTo>
                <a:cubicBezTo>
                  <a:pt x="1716" y="30"/>
                  <a:pt x="2033" y="148"/>
                  <a:pt x="2313" y="174"/>
                </a:cubicBezTo>
                <a:cubicBezTo>
                  <a:pt x="2593" y="200"/>
                  <a:pt x="2853" y="144"/>
                  <a:pt x="3129" y="174"/>
                </a:cubicBezTo>
                <a:cubicBezTo>
                  <a:pt x="3405" y="204"/>
                  <a:pt x="3723" y="322"/>
                  <a:pt x="3969" y="356"/>
                </a:cubicBezTo>
                <a:cubicBezTo>
                  <a:pt x="4215" y="390"/>
                  <a:pt x="4396" y="389"/>
                  <a:pt x="4604" y="378"/>
                </a:cubicBezTo>
                <a:cubicBezTo>
                  <a:pt x="4812" y="367"/>
                  <a:pt x="5023" y="303"/>
                  <a:pt x="5216" y="288"/>
                </a:cubicBezTo>
                <a:cubicBezTo>
                  <a:pt x="5409" y="273"/>
                  <a:pt x="5584" y="280"/>
                  <a:pt x="5760" y="28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" name="Freeform 42"/>
          <p:cNvSpPr>
            <a:spLocks/>
          </p:cNvSpPr>
          <p:nvPr/>
        </p:nvSpPr>
        <p:spPr bwMode="auto">
          <a:xfrm>
            <a:off x="0" y="4897438"/>
            <a:ext cx="9109075" cy="217487"/>
          </a:xfrm>
          <a:custGeom>
            <a:avLst/>
            <a:gdLst>
              <a:gd name="T0" fmla="*/ 0 w 5738"/>
              <a:gd name="T1" fmla="*/ 137 h 137"/>
              <a:gd name="T2" fmla="*/ 2880 w 5738"/>
              <a:gd name="T3" fmla="*/ 0 h 137"/>
              <a:gd name="T4" fmla="*/ 5738 w 5738"/>
              <a:gd name="T5" fmla="*/ 13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38" h="137">
                <a:moveTo>
                  <a:pt x="0" y="137"/>
                </a:moveTo>
                <a:cubicBezTo>
                  <a:pt x="962" y="68"/>
                  <a:pt x="1924" y="0"/>
                  <a:pt x="2880" y="0"/>
                </a:cubicBezTo>
                <a:cubicBezTo>
                  <a:pt x="3836" y="0"/>
                  <a:pt x="4787" y="68"/>
                  <a:pt x="5738" y="137"/>
                </a:cubicBezTo>
              </a:path>
            </a:pathLst>
          </a:custGeom>
          <a:noFill/>
          <a:ln w="2540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8" name="Freeform 45"/>
          <p:cNvSpPr>
            <a:spLocks/>
          </p:cNvSpPr>
          <p:nvPr/>
        </p:nvSpPr>
        <p:spPr bwMode="auto">
          <a:xfrm>
            <a:off x="0" y="2908300"/>
            <a:ext cx="9144000" cy="2616200"/>
          </a:xfrm>
          <a:custGeom>
            <a:avLst/>
            <a:gdLst>
              <a:gd name="T0" fmla="*/ 0 w 5760"/>
              <a:gd name="T1" fmla="*/ 880 h 1648"/>
              <a:gd name="T2" fmla="*/ 192 w 5760"/>
              <a:gd name="T3" fmla="*/ 928 h 1648"/>
              <a:gd name="T4" fmla="*/ 576 w 5760"/>
              <a:gd name="T5" fmla="*/ 928 h 1648"/>
              <a:gd name="T6" fmla="*/ 768 w 5760"/>
              <a:gd name="T7" fmla="*/ 784 h 1648"/>
              <a:gd name="T8" fmla="*/ 960 w 5760"/>
              <a:gd name="T9" fmla="*/ 496 h 1648"/>
              <a:gd name="T10" fmla="*/ 1152 w 5760"/>
              <a:gd name="T11" fmla="*/ 448 h 1648"/>
              <a:gd name="T12" fmla="*/ 1344 w 5760"/>
              <a:gd name="T13" fmla="*/ 208 h 1648"/>
              <a:gd name="T14" fmla="*/ 1440 w 5760"/>
              <a:gd name="T15" fmla="*/ 208 h 1648"/>
              <a:gd name="T16" fmla="*/ 1536 w 5760"/>
              <a:gd name="T17" fmla="*/ 16 h 1648"/>
              <a:gd name="T18" fmla="*/ 1824 w 5760"/>
              <a:gd name="T19" fmla="*/ 112 h 1648"/>
              <a:gd name="T20" fmla="*/ 1920 w 5760"/>
              <a:gd name="T21" fmla="*/ 400 h 1648"/>
              <a:gd name="T22" fmla="*/ 2064 w 5760"/>
              <a:gd name="T23" fmla="*/ 592 h 1648"/>
              <a:gd name="T24" fmla="*/ 2304 w 5760"/>
              <a:gd name="T25" fmla="*/ 688 h 1648"/>
              <a:gd name="T26" fmla="*/ 2448 w 5760"/>
              <a:gd name="T27" fmla="*/ 928 h 1648"/>
              <a:gd name="T28" fmla="*/ 2640 w 5760"/>
              <a:gd name="T29" fmla="*/ 1024 h 1648"/>
              <a:gd name="T30" fmla="*/ 2880 w 5760"/>
              <a:gd name="T31" fmla="*/ 1072 h 1648"/>
              <a:gd name="T32" fmla="*/ 3168 w 5760"/>
              <a:gd name="T33" fmla="*/ 1264 h 1648"/>
              <a:gd name="T34" fmla="*/ 3408 w 5760"/>
              <a:gd name="T35" fmla="*/ 1312 h 1648"/>
              <a:gd name="T36" fmla="*/ 3744 w 5760"/>
              <a:gd name="T37" fmla="*/ 1600 h 1648"/>
              <a:gd name="T38" fmla="*/ 4464 w 5760"/>
              <a:gd name="T39" fmla="*/ 1600 h 1648"/>
              <a:gd name="T40" fmla="*/ 4800 w 5760"/>
              <a:gd name="T41" fmla="*/ 1312 h 1648"/>
              <a:gd name="T42" fmla="*/ 4944 w 5760"/>
              <a:gd name="T43" fmla="*/ 1168 h 1648"/>
              <a:gd name="T44" fmla="*/ 5088 w 5760"/>
              <a:gd name="T45" fmla="*/ 928 h 1648"/>
              <a:gd name="T46" fmla="*/ 5328 w 5760"/>
              <a:gd name="T47" fmla="*/ 880 h 1648"/>
              <a:gd name="T48" fmla="*/ 5568 w 5760"/>
              <a:gd name="T49" fmla="*/ 592 h 1648"/>
              <a:gd name="T50" fmla="*/ 5760 w 5760"/>
              <a:gd name="T51" fmla="*/ 544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760" h="1648">
                <a:moveTo>
                  <a:pt x="0" y="880"/>
                </a:moveTo>
                <a:cubicBezTo>
                  <a:pt x="48" y="900"/>
                  <a:pt x="96" y="920"/>
                  <a:pt x="192" y="928"/>
                </a:cubicBezTo>
                <a:cubicBezTo>
                  <a:pt x="288" y="936"/>
                  <a:pt x="480" y="952"/>
                  <a:pt x="576" y="928"/>
                </a:cubicBezTo>
                <a:cubicBezTo>
                  <a:pt x="672" y="904"/>
                  <a:pt x="704" y="856"/>
                  <a:pt x="768" y="784"/>
                </a:cubicBezTo>
                <a:cubicBezTo>
                  <a:pt x="832" y="712"/>
                  <a:pt x="896" y="552"/>
                  <a:pt x="960" y="496"/>
                </a:cubicBezTo>
                <a:cubicBezTo>
                  <a:pt x="1024" y="440"/>
                  <a:pt x="1088" y="496"/>
                  <a:pt x="1152" y="448"/>
                </a:cubicBezTo>
                <a:cubicBezTo>
                  <a:pt x="1216" y="400"/>
                  <a:pt x="1296" y="248"/>
                  <a:pt x="1344" y="208"/>
                </a:cubicBezTo>
                <a:cubicBezTo>
                  <a:pt x="1392" y="168"/>
                  <a:pt x="1408" y="240"/>
                  <a:pt x="1440" y="208"/>
                </a:cubicBezTo>
                <a:cubicBezTo>
                  <a:pt x="1472" y="176"/>
                  <a:pt x="1472" y="32"/>
                  <a:pt x="1536" y="16"/>
                </a:cubicBezTo>
                <a:cubicBezTo>
                  <a:pt x="1600" y="0"/>
                  <a:pt x="1760" y="48"/>
                  <a:pt x="1824" y="112"/>
                </a:cubicBezTo>
                <a:cubicBezTo>
                  <a:pt x="1888" y="176"/>
                  <a:pt x="1880" y="320"/>
                  <a:pt x="1920" y="400"/>
                </a:cubicBezTo>
                <a:cubicBezTo>
                  <a:pt x="1960" y="480"/>
                  <a:pt x="2000" y="544"/>
                  <a:pt x="2064" y="592"/>
                </a:cubicBezTo>
                <a:cubicBezTo>
                  <a:pt x="2128" y="640"/>
                  <a:pt x="2240" y="632"/>
                  <a:pt x="2304" y="688"/>
                </a:cubicBezTo>
                <a:cubicBezTo>
                  <a:pt x="2368" y="744"/>
                  <a:pt x="2392" y="872"/>
                  <a:pt x="2448" y="928"/>
                </a:cubicBezTo>
                <a:cubicBezTo>
                  <a:pt x="2504" y="984"/>
                  <a:pt x="2568" y="1000"/>
                  <a:pt x="2640" y="1024"/>
                </a:cubicBezTo>
                <a:cubicBezTo>
                  <a:pt x="2712" y="1048"/>
                  <a:pt x="2792" y="1032"/>
                  <a:pt x="2880" y="1072"/>
                </a:cubicBezTo>
                <a:cubicBezTo>
                  <a:pt x="2968" y="1112"/>
                  <a:pt x="3080" y="1224"/>
                  <a:pt x="3168" y="1264"/>
                </a:cubicBezTo>
                <a:cubicBezTo>
                  <a:pt x="3256" y="1304"/>
                  <a:pt x="3312" y="1256"/>
                  <a:pt x="3408" y="1312"/>
                </a:cubicBezTo>
                <a:cubicBezTo>
                  <a:pt x="3504" y="1368"/>
                  <a:pt x="3568" y="1552"/>
                  <a:pt x="3744" y="1600"/>
                </a:cubicBezTo>
                <a:cubicBezTo>
                  <a:pt x="3920" y="1648"/>
                  <a:pt x="4288" y="1648"/>
                  <a:pt x="4464" y="1600"/>
                </a:cubicBezTo>
                <a:cubicBezTo>
                  <a:pt x="4640" y="1552"/>
                  <a:pt x="4720" y="1384"/>
                  <a:pt x="4800" y="1312"/>
                </a:cubicBezTo>
                <a:cubicBezTo>
                  <a:pt x="4880" y="1240"/>
                  <a:pt x="4896" y="1232"/>
                  <a:pt x="4944" y="1168"/>
                </a:cubicBezTo>
                <a:cubicBezTo>
                  <a:pt x="4992" y="1104"/>
                  <a:pt x="5024" y="976"/>
                  <a:pt x="5088" y="928"/>
                </a:cubicBezTo>
                <a:cubicBezTo>
                  <a:pt x="5152" y="880"/>
                  <a:pt x="5248" y="936"/>
                  <a:pt x="5328" y="880"/>
                </a:cubicBezTo>
                <a:cubicBezTo>
                  <a:pt x="5408" y="824"/>
                  <a:pt x="5496" y="648"/>
                  <a:pt x="5568" y="592"/>
                </a:cubicBezTo>
                <a:cubicBezTo>
                  <a:pt x="5640" y="536"/>
                  <a:pt x="5700" y="540"/>
                  <a:pt x="5760" y="5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" name="Freeform 46"/>
          <p:cNvSpPr>
            <a:spLocks/>
          </p:cNvSpPr>
          <p:nvPr/>
        </p:nvSpPr>
        <p:spPr bwMode="auto">
          <a:xfrm>
            <a:off x="4572000" y="4368800"/>
            <a:ext cx="3505200" cy="330200"/>
          </a:xfrm>
          <a:custGeom>
            <a:avLst/>
            <a:gdLst>
              <a:gd name="T0" fmla="*/ 0 w 2208"/>
              <a:gd name="T1" fmla="*/ 152 h 208"/>
              <a:gd name="T2" fmla="*/ 240 w 2208"/>
              <a:gd name="T3" fmla="*/ 104 h 208"/>
              <a:gd name="T4" fmla="*/ 576 w 2208"/>
              <a:gd name="T5" fmla="*/ 152 h 208"/>
              <a:gd name="T6" fmla="*/ 816 w 2208"/>
              <a:gd name="T7" fmla="*/ 200 h 208"/>
              <a:gd name="T8" fmla="*/ 1056 w 2208"/>
              <a:gd name="T9" fmla="*/ 104 h 208"/>
              <a:gd name="T10" fmla="*/ 1248 w 2208"/>
              <a:gd name="T11" fmla="*/ 104 h 208"/>
              <a:gd name="T12" fmla="*/ 1584 w 2208"/>
              <a:gd name="T13" fmla="*/ 8 h 208"/>
              <a:gd name="T14" fmla="*/ 1872 w 2208"/>
              <a:gd name="T15" fmla="*/ 56 h 208"/>
              <a:gd name="T16" fmla="*/ 2016 w 2208"/>
              <a:gd name="T17" fmla="*/ 8 h 208"/>
              <a:gd name="T18" fmla="*/ 2208 w 2208"/>
              <a:gd name="T19" fmla="*/ 8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08" h="208">
                <a:moveTo>
                  <a:pt x="0" y="152"/>
                </a:moveTo>
                <a:cubicBezTo>
                  <a:pt x="72" y="128"/>
                  <a:pt x="144" y="104"/>
                  <a:pt x="240" y="104"/>
                </a:cubicBezTo>
                <a:cubicBezTo>
                  <a:pt x="336" y="104"/>
                  <a:pt x="480" y="136"/>
                  <a:pt x="576" y="152"/>
                </a:cubicBezTo>
                <a:cubicBezTo>
                  <a:pt x="672" y="168"/>
                  <a:pt x="736" y="208"/>
                  <a:pt x="816" y="200"/>
                </a:cubicBezTo>
                <a:cubicBezTo>
                  <a:pt x="896" y="192"/>
                  <a:pt x="984" y="120"/>
                  <a:pt x="1056" y="104"/>
                </a:cubicBezTo>
                <a:cubicBezTo>
                  <a:pt x="1128" y="88"/>
                  <a:pt x="1160" y="120"/>
                  <a:pt x="1248" y="104"/>
                </a:cubicBezTo>
                <a:cubicBezTo>
                  <a:pt x="1336" y="88"/>
                  <a:pt x="1480" y="16"/>
                  <a:pt x="1584" y="8"/>
                </a:cubicBezTo>
                <a:cubicBezTo>
                  <a:pt x="1688" y="0"/>
                  <a:pt x="1800" y="56"/>
                  <a:pt x="1872" y="56"/>
                </a:cubicBezTo>
                <a:cubicBezTo>
                  <a:pt x="1944" y="56"/>
                  <a:pt x="1960" y="16"/>
                  <a:pt x="2016" y="8"/>
                </a:cubicBezTo>
                <a:cubicBezTo>
                  <a:pt x="2072" y="0"/>
                  <a:pt x="2140" y="4"/>
                  <a:pt x="2208" y="8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0" name="Rectangle 48"/>
          <p:cNvSpPr>
            <a:spLocks noChangeArrowheads="1"/>
          </p:cNvSpPr>
          <p:nvPr/>
        </p:nvSpPr>
        <p:spPr bwMode="auto">
          <a:xfrm>
            <a:off x="7772400" y="4322763"/>
            <a:ext cx="112713" cy="100012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1" name="Rectangle 49"/>
          <p:cNvSpPr>
            <a:spLocks noChangeArrowheads="1"/>
          </p:cNvSpPr>
          <p:nvPr/>
        </p:nvSpPr>
        <p:spPr bwMode="auto">
          <a:xfrm>
            <a:off x="8275638" y="4249738"/>
            <a:ext cx="112712" cy="1000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" name="Rectangle 50"/>
          <p:cNvSpPr>
            <a:spLocks noChangeArrowheads="1"/>
          </p:cNvSpPr>
          <p:nvPr/>
        </p:nvSpPr>
        <p:spPr bwMode="auto">
          <a:xfrm>
            <a:off x="8743950" y="3854450"/>
            <a:ext cx="112713" cy="1000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" name="Rectangle 51"/>
          <p:cNvSpPr>
            <a:spLocks noChangeArrowheads="1"/>
          </p:cNvSpPr>
          <p:nvPr/>
        </p:nvSpPr>
        <p:spPr bwMode="auto">
          <a:xfrm>
            <a:off x="7812088" y="3746500"/>
            <a:ext cx="36512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4" name="Rectangle 52"/>
          <p:cNvSpPr>
            <a:spLocks noChangeArrowheads="1"/>
          </p:cNvSpPr>
          <p:nvPr/>
        </p:nvSpPr>
        <p:spPr bwMode="auto">
          <a:xfrm>
            <a:off x="8310563" y="3673475"/>
            <a:ext cx="36512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Rectangle 53"/>
          <p:cNvSpPr>
            <a:spLocks noChangeArrowheads="1"/>
          </p:cNvSpPr>
          <p:nvPr/>
        </p:nvSpPr>
        <p:spPr bwMode="auto">
          <a:xfrm>
            <a:off x="7885113" y="4178300"/>
            <a:ext cx="35877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54"/>
          <p:cNvSpPr>
            <a:spLocks noChangeArrowheads="1"/>
          </p:cNvSpPr>
          <p:nvPr/>
        </p:nvSpPr>
        <p:spPr bwMode="auto">
          <a:xfrm>
            <a:off x="7956550" y="4249738"/>
            <a:ext cx="36513" cy="2524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55"/>
          <p:cNvSpPr>
            <a:spLocks noChangeArrowheads="1"/>
          </p:cNvSpPr>
          <p:nvPr/>
        </p:nvSpPr>
        <p:spPr bwMode="auto">
          <a:xfrm>
            <a:off x="8135938" y="4249738"/>
            <a:ext cx="36512" cy="107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Line 56"/>
          <p:cNvSpPr>
            <a:spLocks noChangeShapeType="1"/>
          </p:cNvSpPr>
          <p:nvPr/>
        </p:nvSpPr>
        <p:spPr bwMode="auto">
          <a:xfrm>
            <a:off x="7848600" y="3962400"/>
            <a:ext cx="468313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9" name="Rectangle 57"/>
          <p:cNvSpPr>
            <a:spLocks noChangeArrowheads="1"/>
          </p:cNvSpPr>
          <p:nvPr/>
        </p:nvSpPr>
        <p:spPr bwMode="auto">
          <a:xfrm>
            <a:off x="7993063" y="3925888"/>
            <a:ext cx="142875" cy="71437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Line 58"/>
          <p:cNvSpPr>
            <a:spLocks noChangeShapeType="1"/>
          </p:cNvSpPr>
          <p:nvPr/>
        </p:nvSpPr>
        <p:spPr bwMode="auto">
          <a:xfrm flipH="1">
            <a:off x="8027988" y="3997325"/>
            <a:ext cx="36512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" name="Line 59"/>
          <p:cNvSpPr>
            <a:spLocks noChangeShapeType="1"/>
          </p:cNvSpPr>
          <p:nvPr/>
        </p:nvSpPr>
        <p:spPr bwMode="auto">
          <a:xfrm>
            <a:off x="8064500" y="3997325"/>
            <a:ext cx="71438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2" name="Rectangle 60"/>
          <p:cNvSpPr>
            <a:spLocks noChangeArrowheads="1"/>
          </p:cNvSpPr>
          <p:nvPr/>
        </p:nvSpPr>
        <p:spPr bwMode="auto">
          <a:xfrm>
            <a:off x="8778875" y="3278188"/>
            <a:ext cx="36513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Line 61"/>
          <p:cNvSpPr>
            <a:spLocks noChangeShapeType="1"/>
          </p:cNvSpPr>
          <p:nvPr/>
        </p:nvSpPr>
        <p:spPr bwMode="auto">
          <a:xfrm>
            <a:off x="8316913" y="3746500"/>
            <a:ext cx="468312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4" name="Rectangle 62"/>
          <p:cNvSpPr>
            <a:spLocks noChangeArrowheads="1"/>
          </p:cNvSpPr>
          <p:nvPr/>
        </p:nvSpPr>
        <p:spPr bwMode="auto">
          <a:xfrm>
            <a:off x="8461375" y="3709988"/>
            <a:ext cx="142875" cy="71437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Line 63"/>
          <p:cNvSpPr>
            <a:spLocks noChangeShapeType="1"/>
          </p:cNvSpPr>
          <p:nvPr/>
        </p:nvSpPr>
        <p:spPr bwMode="auto">
          <a:xfrm flipH="1">
            <a:off x="8496300" y="3781425"/>
            <a:ext cx="36513" cy="468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6" name="Line 64"/>
          <p:cNvSpPr>
            <a:spLocks noChangeShapeType="1"/>
          </p:cNvSpPr>
          <p:nvPr/>
        </p:nvSpPr>
        <p:spPr bwMode="auto">
          <a:xfrm>
            <a:off x="8532813" y="3781425"/>
            <a:ext cx="71437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7" name="Line 68"/>
          <p:cNvSpPr>
            <a:spLocks noChangeShapeType="1"/>
          </p:cNvSpPr>
          <p:nvPr/>
        </p:nvSpPr>
        <p:spPr bwMode="auto">
          <a:xfrm flipH="1">
            <a:off x="8748713" y="3889375"/>
            <a:ext cx="71437" cy="118903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8" name="Line 69"/>
          <p:cNvSpPr>
            <a:spLocks noChangeShapeType="1"/>
          </p:cNvSpPr>
          <p:nvPr/>
        </p:nvSpPr>
        <p:spPr bwMode="auto">
          <a:xfrm flipH="1">
            <a:off x="7812088" y="4394200"/>
            <a:ext cx="36512" cy="61277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9" name="Text Box 107"/>
          <p:cNvSpPr txBox="1">
            <a:spLocks noChangeArrowheads="1"/>
          </p:cNvSpPr>
          <p:nvPr/>
        </p:nvSpPr>
        <p:spPr bwMode="auto">
          <a:xfrm>
            <a:off x="7920038" y="5546725"/>
            <a:ext cx="11715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de-DE" sz="1400">
                <a:solidFill>
                  <a:schemeClr val="tx1"/>
                </a:solidFill>
              </a:rPr>
              <a:t>Vertical Datum A</a:t>
            </a:r>
          </a:p>
        </p:txBody>
      </p:sp>
      <p:sp>
        <p:nvSpPr>
          <p:cNvPr id="60" name="Text Box 108"/>
          <p:cNvSpPr txBox="1">
            <a:spLocks noChangeArrowheads="1"/>
          </p:cNvSpPr>
          <p:nvPr/>
        </p:nvSpPr>
        <p:spPr bwMode="auto">
          <a:xfrm>
            <a:off x="1231900" y="5538788"/>
            <a:ext cx="118903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de-DE" sz="1400">
                <a:solidFill>
                  <a:schemeClr val="tx1"/>
                </a:solidFill>
              </a:rPr>
              <a:t>Vertical Datum C</a:t>
            </a:r>
          </a:p>
        </p:txBody>
      </p:sp>
      <p:sp>
        <p:nvSpPr>
          <p:cNvPr id="61" name="Line 109"/>
          <p:cNvSpPr>
            <a:spLocks noChangeShapeType="1"/>
          </p:cNvSpPr>
          <p:nvPr/>
        </p:nvSpPr>
        <p:spPr bwMode="auto">
          <a:xfrm>
            <a:off x="2484438" y="2954338"/>
            <a:ext cx="107950" cy="20161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2" name="Oval 112"/>
          <p:cNvSpPr>
            <a:spLocks noChangeArrowheads="1"/>
          </p:cNvSpPr>
          <p:nvPr/>
        </p:nvSpPr>
        <p:spPr bwMode="auto">
          <a:xfrm>
            <a:off x="7632700" y="5149850"/>
            <a:ext cx="338138" cy="323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de-DE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3" name="Oval 113"/>
          <p:cNvSpPr>
            <a:spLocks noChangeArrowheads="1"/>
          </p:cNvSpPr>
          <p:nvPr/>
        </p:nvSpPr>
        <p:spPr bwMode="auto">
          <a:xfrm>
            <a:off x="1138238" y="5078413"/>
            <a:ext cx="338137" cy="323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de-DE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4" name="Oval 114"/>
          <p:cNvSpPr>
            <a:spLocks noChangeArrowheads="1"/>
          </p:cNvSpPr>
          <p:nvPr/>
        </p:nvSpPr>
        <p:spPr bwMode="auto">
          <a:xfrm>
            <a:off x="4392613" y="5005388"/>
            <a:ext cx="338137" cy="323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de-DE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5" name="Text Box 116"/>
          <p:cNvSpPr txBox="1">
            <a:spLocks noChangeArrowheads="1"/>
          </p:cNvSpPr>
          <p:nvPr/>
        </p:nvSpPr>
        <p:spPr bwMode="auto">
          <a:xfrm>
            <a:off x="3448050" y="5546725"/>
            <a:ext cx="118903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de-DE" sz="1400">
                <a:solidFill>
                  <a:schemeClr val="tx1"/>
                </a:solidFill>
              </a:rPr>
              <a:t>Vertical Datum B</a:t>
            </a:r>
          </a:p>
        </p:txBody>
      </p:sp>
      <p:sp>
        <p:nvSpPr>
          <p:cNvPr id="66" name="Line 117"/>
          <p:cNvSpPr>
            <a:spLocks noChangeShapeType="1"/>
          </p:cNvSpPr>
          <p:nvPr/>
        </p:nvSpPr>
        <p:spPr bwMode="auto">
          <a:xfrm>
            <a:off x="8820150" y="3962400"/>
            <a:ext cx="36513" cy="215900"/>
          </a:xfrm>
          <a:prstGeom prst="line">
            <a:avLst/>
          </a:prstGeom>
          <a:noFill/>
          <a:ln w="25400">
            <a:solidFill>
              <a:srgbClr val="99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7" name="Freeform 138"/>
          <p:cNvSpPr>
            <a:spLocks/>
          </p:cNvSpPr>
          <p:nvPr/>
        </p:nvSpPr>
        <p:spPr bwMode="auto">
          <a:xfrm>
            <a:off x="0" y="4203700"/>
            <a:ext cx="9109075" cy="563563"/>
          </a:xfrm>
          <a:custGeom>
            <a:avLst/>
            <a:gdLst>
              <a:gd name="T0" fmla="*/ 0 w 5738"/>
              <a:gd name="T1" fmla="*/ 7 h 355"/>
              <a:gd name="T2" fmla="*/ 181 w 5738"/>
              <a:gd name="T3" fmla="*/ 7 h 355"/>
              <a:gd name="T4" fmla="*/ 317 w 5738"/>
              <a:gd name="T5" fmla="*/ 52 h 355"/>
              <a:gd name="T6" fmla="*/ 521 w 5738"/>
              <a:gd name="T7" fmla="*/ 120 h 355"/>
              <a:gd name="T8" fmla="*/ 703 w 5738"/>
              <a:gd name="T9" fmla="*/ 120 h 355"/>
              <a:gd name="T10" fmla="*/ 839 w 5738"/>
              <a:gd name="T11" fmla="*/ 75 h 355"/>
              <a:gd name="T12" fmla="*/ 930 w 5738"/>
              <a:gd name="T13" fmla="*/ 75 h 355"/>
              <a:gd name="T14" fmla="*/ 1043 w 5738"/>
              <a:gd name="T15" fmla="*/ 52 h 355"/>
              <a:gd name="T16" fmla="*/ 1156 w 5738"/>
              <a:gd name="T17" fmla="*/ 75 h 355"/>
              <a:gd name="T18" fmla="*/ 1338 w 5738"/>
              <a:gd name="T19" fmla="*/ 52 h 355"/>
              <a:gd name="T20" fmla="*/ 1406 w 5738"/>
              <a:gd name="T21" fmla="*/ 29 h 355"/>
              <a:gd name="T22" fmla="*/ 1565 w 5738"/>
              <a:gd name="T23" fmla="*/ 52 h 355"/>
              <a:gd name="T24" fmla="*/ 1678 w 5738"/>
              <a:gd name="T25" fmla="*/ 7 h 355"/>
              <a:gd name="T26" fmla="*/ 1814 w 5738"/>
              <a:gd name="T27" fmla="*/ 7 h 355"/>
              <a:gd name="T28" fmla="*/ 1927 w 5738"/>
              <a:gd name="T29" fmla="*/ 7 h 355"/>
              <a:gd name="T30" fmla="*/ 2064 w 5738"/>
              <a:gd name="T31" fmla="*/ 52 h 355"/>
              <a:gd name="T32" fmla="*/ 2268 w 5738"/>
              <a:gd name="T33" fmla="*/ 120 h 355"/>
              <a:gd name="T34" fmla="*/ 2358 w 5738"/>
              <a:gd name="T35" fmla="*/ 165 h 355"/>
              <a:gd name="T36" fmla="*/ 2494 w 5738"/>
              <a:gd name="T37" fmla="*/ 188 h 355"/>
              <a:gd name="T38" fmla="*/ 2653 w 5738"/>
              <a:gd name="T39" fmla="*/ 188 h 355"/>
              <a:gd name="T40" fmla="*/ 2767 w 5738"/>
              <a:gd name="T41" fmla="*/ 143 h 355"/>
              <a:gd name="T42" fmla="*/ 2903 w 5738"/>
              <a:gd name="T43" fmla="*/ 120 h 355"/>
              <a:gd name="T44" fmla="*/ 3129 w 5738"/>
              <a:gd name="T45" fmla="*/ 75 h 355"/>
              <a:gd name="T46" fmla="*/ 3288 w 5738"/>
              <a:gd name="T47" fmla="*/ 75 h 355"/>
              <a:gd name="T48" fmla="*/ 3470 w 5738"/>
              <a:gd name="T49" fmla="*/ 165 h 355"/>
              <a:gd name="T50" fmla="*/ 3606 w 5738"/>
              <a:gd name="T51" fmla="*/ 165 h 355"/>
              <a:gd name="T52" fmla="*/ 3810 w 5738"/>
              <a:gd name="T53" fmla="*/ 211 h 355"/>
              <a:gd name="T54" fmla="*/ 3923 w 5738"/>
              <a:gd name="T55" fmla="*/ 233 h 355"/>
              <a:gd name="T56" fmla="*/ 4173 w 5738"/>
              <a:gd name="T57" fmla="*/ 256 h 355"/>
              <a:gd name="T58" fmla="*/ 4422 w 5738"/>
              <a:gd name="T59" fmla="*/ 324 h 355"/>
              <a:gd name="T60" fmla="*/ 4694 w 5738"/>
              <a:gd name="T61" fmla="*/ 347 h 355"/>
              <a:gd name="T62" fmla="*/ 4830 w 5738"/>
              <a:gd name="T63" fmla="*/ 347 h 355"/>
              <a:gd name="T64" fmla="*/ 4898 w 5738"/>
              <a:gd name="T65" fmla="*/ 301 h 355"/>
              <a:gd name="T66" fmla="*/ 5057 w 5738"/>
              <a:gd name="T67" fmla="*/ 279 h 355"/>
              <a:gd name="T68" fmla="*/ 5193 w 5738"/>
              <a:gd name="T69" fmla="*/ 279 h 355"/>
              <a:gd name="T70" fmla="*/ 5329 w 5738"/>
              <a:gd name="T71" fmla="*/ 279 h 355"/>
              <a:gd name="T72" fmla="*/ 5420 w 5738"/>
              <a:gd name="T73" fmla="*/ 233 h 355"/>
              <a:gd name="T74" fmla="*/ 5534 w 5738"/>
              <a:gd name="T75" fmla="*/ 188 h 355"/>
              <a:gd name="T76" fmla="*/ 5647 w 5738"/>
              <a:gd name="T77" fmla="*/ 188 h 355"/>
              <a:gd name="T78" fmla="*/ 5738 w 5738"/>
              <a:gd name="T79" fmla="*/ 233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738" h="355">
                <a:moveTo>
                  <a:pt x="0" y="7"/>
                </a:moveTo>
                <a:cubicBezTo>
                  <a:pt x="64" y="3"/>
                  <a:pt x="128" y="0"/>
                  <a:pt x="181" y="7"/>
                </a:cubicBezTo>
                <a:cubicBezTo>
                  <a:pt x="234" y="14"/>
                  <a:pt x="260" y="33"/>
                  <a:pt x="317" y="52"/>
                </a:cubicBezTo>
                <a:cubicBezTo>
                  <a:pt x="374" y="71"/>
                  <a:pt x="457" y="109"/>
                  <a:pt x="521" y="120"/>
                </a:cubicBezTo>
                <a:cubicBezTo>
                  <a:pt x="585" y="131"/>
                  <a:pt x="650" y="127"/>
                  <a:pt x="703" y="120"/>
                </a:cubicBezTo>
                <a:cubicBezTo>
                  <a:pt x="756" y="113"/>
                  <a:pt x="801" y="82"/>
                  <a:pt x="839" y="75"/>
                </a:cubicBezTo>
                <a:cubicBezTo>
                  <a:pt x="877" y="68"/>
                  <a:pt x="896" y="79"/>
                  <a:pt x="930" y="75"/>
                </a:cubicBezTo>
                <a:cubicBezTo>
                  <a:pt x="964" y="71"/>
                  <a:pt x="1005" y="52"/>
                  <a:pt x="1043" y="52"/>
                </a:cubicBezTo>
                <a:cubicBezTo>
                  <a:pt x="1081" y="52"/>
                  <a:pt x="1107" y="75"/>
                  <a:pt x="1156" y="75"/>
                </a:cubicBezTo>
                <a:cubicBezTo>
                  <a:pt x="1205" y="75"/>
                  <a:pt x="1296" y="60"/>
                  <a:pt x="1338" y="52"/>
                </a:cubicBezTo>
                <a:cubicBezTo>
                  <a:pt x="1380" y="44"/>
                  <a:pt x="1368" y="29"/>
                  <a:pt x="1406" y="29"/>
                </a:cubicBezTo>
                <a:cubicBezTo>
                  <a:pt x="1444" y="29"/>
                  <a:pt x="1520" y="56"/>
                  <a:pt x="1565" y="52"/>
                </a:cubicBezTo>
                <a:cubicBezTo>
                  <a:pt x="1610" y="48"/>
                  <a:pt x="1637" y="14"/>
                  <a:pt x="1678" y="7"/>
                </a:cubicBezTo>
                <a:cubicBezTo>
                  <a:pt x="1719" y="0"/>
                  <a:pt x="1773" y="7"/>
                  <a:pt x="1814" y="7"/>
                </a:cubicBezTo>
                <a:cubicBezTo>
                  <a:pt x="1855" y="7"/>
                  <a:pt x="1885" y="0"/>
                  <a:pt x="1927" y="7"/>
                </a:cubicBezTo>
                <a:cubicBezTo>
                  <a:pt x="1969" y="14"/>
                  <a:pt x="2007" y="33"/>
                  <a:pt x="2064" y="52"/>
                </a:cubicBezTo>
                <a:cubicBezTo>
                  <a:pt x="2121" y="71"/>
                  <a:pt x="2219" y="101"/>
                  <a:pt x="2268" y="120"/>
                </a:cubicBezTo>
                <a:cubicBezTo>
                  <a:pt x="2317" y="139"/>
                  <a:pt x="2320" y="154"/>
                  <a:pt x="2358" y="165"/>
                </a:cubicBezTo>
                <a:cubicBezTo>
                  <a:pt x="2396" y="176"/>
                  <a:pt x="2445" y="184"/>
                  <a:pt x="2494" y="188"/>
                </a:cubicBezTo>
                <a:cubicBezTo>
                  <a:pt x="2543" y="192"/>
                  <a:pt x="2608" y="195"/>
                  <a:pt x="2653" y="188"/>
                </a:cubicBezTo>
                <a:cubicBezTo>
                  <a:pt x="2698" y="181"/>
                  <a:pt x="2725" y="154"/>
                  <a:pt x="2767" y="143"/>
                </a:cubicBezTo>
                <a:cubicBezTo>
                  <a:pt x="2809" y="132"/>
                  <a:pt x="2843" y="131"/>
                  <a:pt x="2903" y="120"/>
                </a:cubicBezTo>
                <a:cubicBezTo>
                  <a:pt x="2963" y="109"/>
                  <a:pt x="3065" y="82"/>
                  <a:pt x="3129" y="75"/>
                </a:cubicBezTo>
                <a:cubicBezTo>
                  <a:pt x="3193" y="68"/>
                  <a:pt x="3231" y="60"/>
                  <a:pt x="3288" y="75"/>
                </a:cubicBezTo>
                <a:cubicBezTo>
                  <a:pt x="3345" y="90"/>
                  <a:pt x="3417" y="150"/>
                  <a:pt x="3470" y="165"/>
                </a:cubicBezTo>
                <a:cubicBezTo>
                  <a:pt x="3523" y="180"/>
                  <a:pt x="3549" y="157"/>
                  <a:pt x="3606" y="165"/>
                </a:cubicBezTo>
                <a:cubicBezTo>
                  <a:pt x="3663" y="173"/>
                  <a:pt x="3757" y="200"/>
                  <a:pt x="3810" y="211"/>
                </a:cubicBezTo>
                <a:cubicBezTo>
                  <a:pt x="3863" y="222"/>
                  <a:pt x="3862" y="226"/>
                  <a:pt x="3923" y="233"/>
                </a:cubicBezTo>
                <a:cubicBezTo>
                  <a:pt x="3984" y="240"/>
                  <a:pt x="4090" y="241"/>
                  <a:pt x="4173" y="256"/>
                </a:cubicBezTo>
                <a:cubicBezTo>
                  <a:pt x="4256" y="271"/>
                  <a:pt x="4335" y="309"/>
                  <a:pt x="4422" y="324"/>
                </a:cubicBezTo>
                <a:cubicBezTo>
                  <a:pt x="4509" y="339"/>
                  <a:pt x="4626" y="343"/>
                  <a:pt x="4694" y="347"/>
                </a:cubicBezTo>
                <a:cubicBezTo>
                  <a:pt x="4762" y="351"/>
                  <a:pt x="4796" y="355"/>
                  <a:pt x="4830" y="347"/>
                </a:cubicBezTo>
                <a:cubicBezTo>
                  <a:pt x="4864" y="339"/>
                  <a:pt x="4860" y="312"/>
                  <a:pt x="4898" y="301"/>
                </a:cubicBezTo>
                <a:cubicBezTo>
                  <a:pt x="4936" y="290"/>
                  <a:pt x="5008" y="283"/>
                  <a:pt x="5057" y="279"/>
                </a:cubicBezTo>
                <a:cubicBezTo>
                  <a:pt x="5106" y="275"/>
                  <a:pt x="5148" y="279"/>
                  <a:pt x="5193" y="279"/>
                </a:cubicBezTo>
                <a:cubicBezTo>
                  <a:pt x="5238" y="279"/>
                  <a:pt x="5291" y="287"/>
                  <a:pt x="5329" y="279"/>
                </a:cubicBezTo>
                <a:cubicBezTo>
                  <a:pt x="5367" y="271"/>
                  <a:pt x="5386" y="248"/>
                  <a:pt x="5420" y="233"/>
                </a:cubicBezTo>
                <a:cubicBezTo>
                  <a:pt x="5454" y="218"/>
                  <a:pt x="5496" y="195"/>
                  <a:pt x="5534" y="188"/>
                </a:cubicBezTo>
                <a:cubicBezTo>
                  <a:pt x="5572" y="181"/>
                  <a:pt x="5613" y="181"/>
                  <a:pt x="5647" y="188"/>
                </a:cubicBezTo>
                <a:cubicBezTo>
                  <a:pt x="5681" y="195"/>
                  <a:pt x="5709" y="214"/>
                  <a:pt x="5738" y="233"/>
                </a:cubicBezTo>
              </a:path>
            </a:pathLst>
          </a:custGeom>
          <a:noFill/>
          <a:ln w="25400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8" name="Line 146"/>
          <p:cNvSpPr>
            <a:spLocks noChangeShapeType="1"/>
          </p:cNvSpPr>
          <p:nvPr/>
        </p:nvSpPr>
        <p:spPr bwMode="auto">
          <a:xfrm>
            <a:off x="2411413" y="4033838"/>
            <a:ext cx="73025" cy="936625"/>
          </a:xfrm>
          <a:prstGeom prst="line">
            <a:avLst/>
          </a:prstGeom>
          <a:noFill/>
          <a:ln w="25400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9" name="Line 149"/>
          <p:cNvSpPr>
            <a:spLocks noChangeShapeType="1"/>
          </p:cNvSpPr>
          <p:nvPr/>
        </p:nvSpPr>
        <p:spPr bwMode="auto">
          <a:xfrm flipH="1">
            <a:off x="8820150" y="4178300"/>
            <a:ext cx="36513" cy="936625"/>
          </a:xfrm>
          <a:prstGeom prst="line">
            <a:avLst/>
          </a:prstGeom>
          <a:noFill/>
          <a:ln w="25400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0" name="Line 159"/>
          <p:cNvSpPr>
            <a:spLocks noChangeShapeType="1"/>
          </p:cNvSpPr>
          <p:nvPr/>
        </p:nvSpPr>
        <p:spPr bwMode="auto">
          <a:xfrm flipH="1">
            <a:off x="8712200" y="3962400"/>
            <a:ext cx="36513" cy="576263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1" name="Freeform 198"/>
          <p:cNvSpPr>
            <a:spLocks/>
          </p:cNvSpPr>
          <p:nvPr/>
        </p:nvSpPr>
        <p:spPr bwMode="auto">
          <a:xfrm>
            <a:off x="7848600" y="4178300"/>
            <a:ext cx="1260475" cy="193675"/>
          </a:xfrm>
          <a:custGeom>
            <a:avLst/>
            <a:gdLst>
              <a:gd name="T0" fmla="*/ 0 w 794"/>
              <a:gd name="T1" fmla="*/ 118 h 122"/>
              <a:gd name="T2" fmla="*/ 136 w 794"/>
              <a:gd name="T3" fmla="*/ 118 h 122"/>
              <a:gd name="T4" fmla="*/ 249 w 794"/>
              <a:gd name="T5" fmla="*/ 118 h 122"/>
              <a:gd name="T6" fmla="*/ 385 w 794"/>
              <a:gd name="T7" fmla="*/ 118 h 122"/>
              <a:gd name="T8" fmla="*/ 453 w 794"/>
              <a:gd name="T9" fmla="*/ 95 h 122"/>
              <a:gd name="T10" fmla="*/ 544 w 794"/>
              <a:gd name="T11" fmla="*/ 50 h 122"/>
              <a:gd name="T12" fmla="*/ 635 w 794"/>
              <a:gd name="T13" fmla="*/ 4 h 122"/>
              <a:gd name="T14" fmla="*/ 726 w 794"/>
              <a:gd name="T15" fmla="*/ 27 h 122"/>
              <a:gd name="T16" fmla="*/ 794 w 794"/>
              <a:gd name="T17" fmla="*/ 5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94" h="122">
                <a:moveTo>
                  <a:pt x="0" y="118"/>
                </a:moveTo>
                <a:cubicBezTo>
                  <a:pt x="47" y="118"/>
                  <a:pt x="95" y="118"/>
                  <a:pt x="136" y="118"/>
                </a:cubicBezTo>
                <a:cubicBezTo>
                  <a:pt x="177" y="118"/>
                  <a:pt x="208" y="118"/>
                  <a:pt x="249" y="118"/>
                </a:cubicBezTo>
                <a:cubicBezTo>
                  <a:pt x="290" y="118"/>
                  <a:pt x="351" y="122"/>
                  <a:pt x="385" y="118"/>
                </a:cubicBezTo>
                <a:cubicBezTo>
                  <a:pt x="419" y="114"/>
                  <a:pt x="426" y="106"/>
                  <a:pt x="453" y="95"/>
                </a:cubicBezTo>
                <a:cubicBezTo>
                  <a:pt x="480" y="84"/>
                  <a:pt x="514" y="65"/>
                  <a:pt x="544" y="50"/>
                </a:cubicBezTo>
                <a:cubicBezTo>
                  <a:pt x="574" y="35"/>
                  <a:pt x="605" y="8"/>
                  <a:pt x="635" y="4"/>
                </a:cubicBezTo>
                <a:cubicBezTo>
                  <a:pt x="665" y="0"/>
                  <a:pt x="700" y="19"/>
                  <a:pt x="726" y="27"/>
                </a:cubicBezTo>
                <a:cubicBezTo>
                  <a:pt x="752" y="35"/>
                  <a:pt x="779" y="43"/>
                  <a:pt x="794" y="50"/>
                </a:cubicBezTo>
              </a:path>
            </a:pathLst>
          </a:custGeom>
          <a:noFill/>
          <a:ln w="25400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2" name="Line 43"/>
          <p:cNvSpPr>
            <a:spLocks noChangeShapeType="1"/>
          </p:cNvSpPr>
          <p:nvPr/>
        </p:nvSpPr>
        <p:spPr bwMode="auto">
          <a:xfrm flipV="1">
            <a:off x="1763713" y="3138488"/>
            <a:ext cx="323850" cy="1587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3" name="Rectangle 87"/>
          <p:cNvSpPr>
            <a:spLocks noChangeArrowheads="1"/>
          </p:cNvSpPr>
          <p:nvPr/>
        </p:nvSpPr>
        <p:spPr bwMode="auto">
          <a:xfrm>
            <a:off x="2447925" y="2311400"/>
            <a:ext cx="36513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4" name="Rectangle 99"/>
          <p:cNvSpPr>
            <a:spLocks noChangeArrowheads="1"/>
          </p:cNvSpPr>
          <p:nvPr/>
        </p:nvSpPr>
        <p:spPr bwMode="auto">
          <a:xfrm>
            <a:off x="1836738" y="3101975"/>
            <a:ext cx="142875" cy="71438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5" name="Line 102"/>
          <p:cNvSpPr>
            <a:spLocks noChangeShapeType="1"/>
          </p:cNvSpPr>
          <p:nvPr/>
        </p:nvSpPr>
        <p:spPr bwMode="auto">
          <a:xfrm flipV="1">
            <a:off x="2124075" y="2814638"/>
            <a:ext cx="323850" cy="1587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6" name="Rectangle 103"/>
          <p:cNvSpPr>
            <a:spLocks noChangeArrowheads="1"/>
          </p:cNvSpPr>
          <p:nvPr/>
        </p:nvSpPr>
        <p:spPr bwMode="auto">
          <a:xfrm>
            <a:off x="2197100" y="2778125"/>
            <a:ext cx="142875" cy="71438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7" name="Line 105"/>
          <p:cNvSpPr>
            <a:spLocks noChangeShapeType="1"/>
          </p:cNvSpPr>
          <p:nvPr/>
        </p:nvSpPr>
        <p:spPr bwMode="auto">
          <a:xfrm>
            <a:off x="2268538" y="2851150"/>
            <a:ext cx="71437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8" name="Rectangle 111"/>
          <p:cNvSpPr>
            <a:spLocks noChangeArrowheads="1"/>
          </p:cNvSpPr>
          <p:nvPr/>
        </p:nvSpPr>
        <p:spPr bwMode="auto">
          <a:xfrm>
            <a:off x="2411413" y="2886075"/>
            <a:ext cx="112712" cy="1000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9" name="Line 44"/>
          <p:cNvSpPr>
            <a:spLocks noChangeShapeType="1"/>
          </p:cNvSpPr>
          <p:nvPr/>
        </p:nvSpPr>
        <p:spPr bwMode="auto">
          <a:xfrm>
            <a:off x="3816350" y="4070350"/>
            <a:ext cx="755650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0" name="Freeform 47"/>
          <p:cNvSpPr>
            <a:spLocks/>
          </p:cNvSpPr>
          <p:nvPr/>
        </p:nvSpPr>
        <p:spPr bwMode="auto">
          <a:xfrm>
            <a:off x="0" y="4000500"/>
            <a:ext cx="1295400" cy="152400"/>
          </a:xfrm>
          <a:custGeom>
            <a:avLst/>
            <a:gdLst>
              <a:gd name="T0" fmla="*/ 0 w 816"/>
              <a:gd name="T1" fmla="*/ 0 h 96"/>
              <a:gd name="T2" fmla="*/ 192 w 816"/>
              <a:gd name="T3" fmla="*/ 48 h 96"/>
              <a:gd name="T4" fmla="*/ 384 w 816"/>
              <a:gd name="T5" fmla="*/ 96 h 96"/>
              <a:gd name="T6" fmla="*/ 672 w 816"/>
              <a:gd name="T7" fmla="*/ 48 h 96"/>
              <a:gd name="T8" fmla="*/ 816 w 816"/>
              <a:gd name="T9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6" h="96">
                <a:moveTo>
                  <a:pt x="0" y="0"/>
                </a:moveTo>
                <a:cubicBezTo>
                  <a:pt x="64" y="16"/>
                  <a:pt x="128" y="32"/>
                  <a:pt x="192" y="48"/>
                </a:cubicBezTo>
                <a:cubicBezTo>
                  <a:pt x="256" y="64"/>
                  <a:pt x="304" y="96"/>
                  <a:pt x="384" y="96"/>
                </a:cubicBezTo>
                <a:cubicBezTo>
                  <a:pt x="464" y="96"/>
                  <a:pt x="600" y="56"/>
                  <a:pt x="672" y="48"/>
                </a:cubicBezTo>
                <a:cubicBezTo>
                  <a:pt x="744" y="40"/>
                  <a:pt x="780" y="44"/>
                  <a:pt x="816" y="48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1" name="Rectangle 65"/>
          <p:cNvSpPr>
            <a:spLocks noChangeArrowheads="1"/>
          </p:cNvSpPr>
          <p:nvPr/>
        </p:nvSpPr>
        <p:spPr bwMode="auto">
          <a:xfrm>
            <a:off x="1223963" y="4033838"/>
            <a:ext cx="112712" cy="100012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2" name="Rectangle 66"/>
          <p:cNvSpPr>
            <a:spLocks noChangeArrowheads="1"/>
          </p:cNvSpPr>
          <p:nvPr/>
        </p:nvSpPr>
        <p:spPr bwMode="auto">
          <a:xfrm>
            <a:off x="4572000" y="3997325"/>
            <a:ext cx="36513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3" name="Rectangle 67"/>
          <p:cNvSpPr>
            <a:spLocks noChangeArrowheads="1"/>
          </p:cNvSpPr>
          <p:nvPr/>
        </p:nvSpPr>
        <p:spPr bwMode="auto">
          <a:xfrm>
            <a:off x="1258888" y="3457575"/>
            <a:ext cx="36512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4" name="Line 70"/>
          <p:cNvSpPr>
            <a:spLocks noChangeShapeType="1"/>
          </p:cNvSpPr>
          <p:nvPr/>
        </p:nvSpPr>
        <p:spPr bwMode="auto">
          <a:xfrm>
            <a:off x="4572000" y="4646613"/>
            <a:ext cx="0" cy="2508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5" name="Rectangle 71"/>
          <p:cNvSpPr>
            <a:spLocks noChangeArrowheads="1"/>
          </p:cNvSpPr>
          <p:nvPr/>
        </p:nvSpPr>
        <p:spPr bwMode="auto">
          <a:xfrm>
            <a:off x="3127375" y="3681413"/>
            <a:ext cx="112713" cy="1000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6" name="Rectangle 72"/>
          <p:cNvSpPr>
            <a:spLocks noChangeArrowheads="1"/>
          </p:cNvSpPr>
          <p:nvPr/>
        </p:nvSpPr>
        <p:spPr bwMode="auto">
          <a:xfrm>
            <a:off x="3167063" y="3097213"/>
            <a:ext cx="36512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7" name="Rectangle 73"/>
          <p:cNvSpPr>
            <a:spLocks noChangeArrowheads="1"/>
          </p:cNvSpPr>
          <p:nvPr/>
        </p:nvSpPr>
        <p:spPr bwMode="auto">
          <a:xfrm>
            <a:off x="3743325" y="4178300"/>
            <a:ext cx="112713" cy="1000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8" name="Rectangle 74"/>
          <p:cNvSpPr>
            <a:spLocks noChangeArrowheads="1"/>
          </p:cNvSpPr>
          <p:nvPr/>
        </p:nvSpPr>
        <p:spPr bwMode="auto">
          <a:xfrm>
            <a:off x="3779838" y="3602038"/>
            <a:ext cx="36512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9" name="Rectangle 75"/>
          <p:cNvSpPr>
            <a:spLocks noChangeArrowheads="1"/>
          </p:cNvSpPr>
          <p:nvPr/>
        </p:nvSpPr>
        <p:spPr bwMode="auto">
          <a:xfrm>
            <a:off x="4105275" y="4033838"/>
            <a:ext cx="142875" cy="71437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90" name="Line 76"/>
          <p:cNvSpPr>
            <a:spLocks noChangeShapeType="1"/>
          </p:cNvSpPr>
          <p:nvPr/>
        </p:nvSpPr>
        <p:spPr bwMode="auto">
          <a:xfrm flipH="1">
            <a:off x="4140200" y="4105275"/>
            <a:ext cx="36513" cy="396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1" name="Line 77"/>
          <p:cNvSpPr>
            <a:spLocks noChangeShapeType="1"/>
          </p:cNvSpPr>
          <p:nvPr/>
        </p:nvSpPr>
        <p:spPr bwMode="auto">
          <a:xfrm>
            <a:off x="4176713" y="4105275"/>
            <a:ext cx="71437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" name="Line 78"/>
          <p:cNvSpPr>
            <a:spLocks noChangeShapeType="1"/>
          </p:cNvSpPr>
          <p:nvPr/>
        </p:nvSpPr>
        <p:spPr bwMode="auto">
          <a:xfrm flipV="1">
            <a:off x="3167063" y="3636963"/>
            <a:ext cx="612775" cy="1587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3" name="Rectangle 79"/>
          <p:cNvSpPr>
            <a:spLocks noChangeArrowheads="1"/>
          </p:cNvSpPr>
          <p:nvPr/>
        </p:nvSpPr>
        <p:spPr bwMode="auto">
          <a:xfrm>
            <a:off x="3419475" y="3600450"/>
            <a:ext cx="142875" cy="71438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94" name="Line 80"/>
          <p:cNvSpPr>
            <a:spLocks noChangeShapeType="1"/>
          </p:cNvSpPr>
          <p:nvPr/>
        </p:nvSpPr>
        <p:spPr bwMode="auto">
          <a:xfrm flipH="1">
            <a:off x="3455988" y="3671888"/>
            <a:ext cx="34925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5" name="Line 81"/>
          <p:cNvSpPr>
            <a:spLocks noChangeShapeType="1"/>
          </p:cNvSpPr>
          <p:nvPr/>
        </p:nvSpPr>
        <p:spPr bwMode="auto">
          <a:xfrm>
            <a:off x="3490913" y="3671888"/>
            <a:ext cx="36512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6" name="Rectangle 82"/>
          <p:cNvSpPr>
            <a:spLocks noChangeArrowheads="1"/>
          </p:cNvSpPr>
          <p:nvPr/>
        </p:nvSpPr>
        <p:spPr bwMode="auto">
          <a:xfrm>
            <a:off x="4535488" y="4546600"/>
            <a:ext cx="112712" cy="100013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97" name="Rectangle 83"/>
          <p:cNvSpPr>
            <a:spLocks noChangeArrowheads="1"/>
          </p:cNvSpPr>
          <p:nvPr/>
        </p:nvSpPr>
        <p:spPr bwMode="auto">
          <a:xfrm>
            <a:off x="1692275" y="3602038"/>
            <a:ext cx="112713" cy="1000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98" name="Rectangle 84"/>
          <p:cNvSpPr>
            <a:spLocks noChangeArrowheads="1"/>
          </p:cNvSpPr>
          <p:nvPr/>
        </p:nvSpPr>
        <p:spPr bwMode="auto">
          <a:xfrm>
            <a:off x="2916238" y="3205163"/>
            <a:ext cx="112712" cy="1000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99" name="Rectangle 85"/>
          <p:cNvSpPr>
            <a:spLocks noChangeArrowheads="1"/>
          </p:cNvSpPr>
          <p:nvPr/>
        </p:nvSpPr>
        <p:spPr bwMode="auto">
          <a:xfrm>
            <a:off x="2951163" y="2630488"/>
            <a:ext cx="36512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0" name="Line 86"/>
          <p:cNvSpPr>
            <a:spLocks noChangeShapeType="1"/>
          </p:cNvSpPr>
          <p:nvPr/>
        </p:nvSpPr>
        <p:spPr bwMode="auto">
          <a:xfrm flipV="1">
            <a:off x="2987675" y="3170238"/>
            <a:ext cx="179388" cy="1587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1" name="Line 88"/>
          <p:cNvSpPr>
            <a:spLocks noChangeShapeType="1"/>
          </p:cNvSpPr>
          <p:nvPr/>
        </p:nvSpPr>
        <p:spPr bwMode="auto">
          <a:xfrm flipV="1">
            <a:off x="2482850" y="2701925"/>
            <a:ext cx="468313" cy="3175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" name="Rectangle 89"/>
          <p:cNvSpPr>
            <a:spLocks noChangeArrowheads="1"/>
          </p:cNvSpPr>
          <p:nvPr/>
        </p:nvSpPr>
        <p:spPr bwMode="auto">
          <a:xfrm>
            <a:off x="2628900" y="2667000"/>
            <a:ext cx="142875" cy="71438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" name="Line 90"/>
          <p:cNvSpPr>
            <a:spLocks noChangeShapeType="1"/>
          </p:cNvSpPr>
          <p:nvPr/>
        </p:nvSpPr>
        <p:spPr bwMode="auto">
          <a:xfrm flipH="1">
            <a:off x="2663825" y="2738438"/>
            <a:ext cx="36513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4" name="Line 91"/>
          <p:cNvSpPr>
            <a:spLocks noChangeShapeType="1"/>
          </p:cNvSpPr>
          <p:nvPr/>
        </p:nvSpPr>
        <p:spPr bwMode="auto">
          <a:xfrm>
            <a:off x="2700338" y="2738438"/>
            <a:ext cx="36512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5" name="Rectangle 92"/>
          <p:cNvSpPr>
            <a:spLocks noChangeArrowheads="1"/>
          </p:cNvSpPr>
          <p:nvPr/>
        </p:nvSpPr>
        <p:spPr bwMode="auto">
          <a:xfrm>
            <a:off x="1727200" y="3025775"/>
            <a:ext cx="36513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6" name="Line 93"/>
          <p:cNvSpPr>
            <a:spLocks noChangeShapeType="1"/>
          </p:cNvSpPr>
          <p:nvPr/>
        </p:nvSpPr>
        <p:spPr bwMode="auto">
          <a:xfrm flipV="1">
            <a:off x="1295400" y="3494088"/>
            <a:ext cx="431800" cy="3175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7" name="Rectangle 94"/>
          <p:cNvSpPr>
            <a:spLocks noChangeArrowheads="1"/>
          </p:cNvSpPr>
          <p:nvPr/>
        </p:nvSpPr>
        <p:spPr bwMode="auto">
          <a:xfrm>
            <a:off x="1404938" y="3459163"/>
            <a:ext cx="142875" cy="71437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8" name="Line 95"/>
          <p:cNvSpPr>
            <a:spLocks noChangeShapeType="1"/>
          </p:cNvSpPr>
          <p:nvPr/>
        </p:nvSpPr>
        <p:spPr bwMode="auto">
          <a:xfrm flipH="1">
            <a:off x="1439863" y="3530600"/>
            <a:ext cx="36512" cy="250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9" name="Line 96"/>
          <p:cNvSpPr>
            <a:spLocks noChangeShapeType="1"/>
          </p:cNvSpPr>
          <p:nvPr/>
        </p:nvSpPr>
        <p:spPr bwMode="auto">
          <a:xfrm>
            <a:off x="1476375" y="3530600"/>
            <a:ext cx="34925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0" name="Rectangle 97"/>
          <p:cNvSpPr>
            <a:spLocks noChangeArrowheads="1"/>
          </p:cNvSpPr>
          <p:nvPr/>
        </p:nvSpPr>
        <p:spPr bwMode="auto">
          <a:xfrm>
            <a:off x="2046288" y="3214688"/>
            <a:ext cx="112712" cy="1000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11" name="Rectangle 98"/>
          <p:cNvSpPr>
            <a:spLocks noChangeArrowheads="1"/>
          </p:cNvSpPr>
          <p:nvPr/>
        </p:nvSpPr>
        <p:spPr bwMode="auto">
          <a:xfrm>
            <a:off x="2087563" y="2630488"/>
            <a:ext cx="36512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12" name="Line 100"/>
          <p:cNvSpPr>
            <a:spLocks noChangeShapeType="1"/>
          </p:cNvSpPr>
          <p:nvPr/>
        </p:nvSpPr>
        <p:spPr bwMode="auto">
          <a:xfrm flipH="1">
            <a:off x="1871663" y="3170238"/>
            <a:ext cx="36512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3" name="Line 101"/>
          <p:cNvSpPr>
            <a:spLocks noChangeShapeType="1"/>
          </p:cNvSpPr>
          <p:nvPr/>
        </p:nvSpPr>
        <p:spPr bwMode="auto">
          <a:xfrm>
            <a:off x="1908175" y="3170238"/>
            <a:ext cx="34925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4" name="Line 104"/>
          <p:cNvSpPr>
            <a:spLocks noChangeShapeType="1"/>
          </p:cNvSpPr>
          <p:nvPr/>
        </p:nvSpPr>
        <p:spPr bwMode="auto">
          <a:xfrm flipH="1">
            <a:off x="2232025" y="2846388"/>
            <a:ext cx="36513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5" name="Line 110"/>
          <p:cNvSpPr>
            <a:spLocks noChangeShapeType="1"/>
          </p:cNvSpPr>
          <p:nvPr/>
        </p:nvSpPr>
        <p:spPr bwMode="auto">
          <a:xfrm flipH="1">
            <a:off x="2411413" y="2954338"/>
            <a:ext cx="36512" cy="1079500"/>
          </a:xfrm>
          <a:prstGeom prst="line">
            <a:avLst/>
          </a:prstGeom>
          <a:noFill/>
          <a:ln w="25400">
            <a:solidFill>
              <a:srgbClr val="99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6" name="Line 115"/>
          <p:cNvSpPr>
            <a:spLocks noChangeShapeType="1"/>
          </p:cNvSpPr>
          <p:nvPr/>
        </p:nvSpPr>
        <p:spPr bwMode="auto">
          <a:xfrm>
            <a:off x="2519363" y="2989263"/>
            <a:ext cx="107950" cy="1441450"/>
          </a:xfrm>
          <a:prstGeom prst="line">
            <a:avLst/>
          </a:prstGeom>
          <a:noFill/>
          <a:ln w="25400">
            <a:solidFill>
              <a:srgbClr val="99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7" name="Line 145"/>
          <p:cNvSpPr>
            <a:spLocks noChangeShapeType="1"/>
          </p:cNvSpPr>
          <p:nvPr/>
        </p:nvSpPr>
        <p:spPr bwMode="auto">
          <a:xfrm>
            <a:off x="2627313" y="4430713"/>
            <a:ext cx="36512" cy="512762"/>
          </a:xfrm>
          <a:prstGeom prst="line">
            <a:avLst/>
          </a:prstGeom>
          <a:noFill/>
          <a:ln w="25400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8" name="Line 154"/>
          <p:cNvSpPr>
            <a:spLocks noChangeShapeType="1"/>
          </p:cNvSpPr>
          <p:nvPr/>
        </p:nvSpPr>
        <p:spPr bwMode="auto">
          <a:xfrm>
            <a:off x="2087563" y="3314700"/>
            <a:ext cx="0" cy="827088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9" name="Line 155"/>
          <p:cNvSpPr>
            <a:spLocks noChangeShapeType="1"/>
          </p:cNvSpPr>
          <p:nvPr/>
        </p:nvSpPr>
        <p:spPr bwMode="auto">
          <a:xfrm flipH="1">
            <a:off x="2879725" y="3314700"/>
            <a:ext cx="73025" cy="935038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0" name="Line 193"/>
          <p:cNvSpPr>
            <a:spLocks noChangeShapeType="1"/>
          </p:cNvSpPr>
          <p:nvPr/>
        </p:nvSpPr>
        <p:spPr bwMode="auto">
          <a:xfrm>
            <a:off x="2085975" y="4178300"/>
            <a:ext cx="1588" cy="107950"/>
          </a:xfrm>
          <a:prstGeom prst="line">
            <a:avLst/>
          </a:prstGeom>
          <a:noFill/>
          <a:ln w="25400">
            <a:solidFill>
              <a:srgbClr val="800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1" name="Freeform 196"/>
          <p:cNvSpPr>
            <a:spLocks/>
          </p:cNvSpPr>
          <p:nvPr/>
        </p:nvSpPr>
        <p:spPr bwMode="auto">
          <a:xfrm>
            <a:off x="2627313" y="4400550"/>
            <a:ext cx="1944687" cy="317500"/>
          </a:xfrm>
          <a:custGeom>
            <a:avLst/>
            <a:gdLst>
              <a:gd name="T0" fmla="*/ 0 w 1225"/>
              <a:gd name="T1" fmla="*/ 15 h 200"/>
              <a:gd name="T2" fmla="*/ 136 w 1225"/>
              <a:gd name="T3" fmla="*/ 15 h 200"/>
              <a:gd name="T4" fmla="*/ 250 w 1225"/>
              <a:gd name="T5" fmla="*/ 15 h 200"/>
              <a:gd name="T6" fmla="*/ 522 w 1225"/>
              <a:gd name="T7" fmla="*/ 105 h 200"/>
              <a:gd name="T8" fmla="*/ 635 w 1225"/>
              <a:gd name="T9" fmla="*/ 128 h 200"/>
              <a:gd name="T10" fmla="*/ 681 w 1225"/>
              <a:gd name="T11" fmla="*/ 173 h 200"/>
              <a:gd name="T12" fmla="*/ 839 w 1225"/>
              <a:gd name="T13" fmla="*/ 196 h 200"/>
              <a:gd name="T14" fmla="*/ 953 w 1225"/>
              <a:gd name="T15" fmla="*/ 196 h 200"/>
              <a:gd name="T16" fmla="*/ 1044 w 1225"/>
              <a:gd name="T17" fmla="*/ 173 h 200"/>
              <a:gd name="T18" fmla="*/ 1134 w 1225"/>
              <a:gd name="T19" fmla="*/ 128 h 200"/>
              <a:gd name="T20" fmla="*/ 1225 w 1225"/>
              <a:gd name="T21" fmla="*/ 128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25" h="200">
                <a:moveTo>
                  <a:pt x="0" y="15"/>
                </a:moveTo>
                <a:cubicBezTo>
                  <a:pt x="47" y="15"/>
                  <a:pt x="94" y="15"/>
                  <a:pt x="136" y="15"/>
                </a:cubicBezTo>
                <a:cubicBezTo>
                  <a:pt x="178" y="15"/>
                  <a:pt x="186" y="0"/>
                  <a:pt x="250" y="15"/>
                </a:cubicBezTo>
                <a:cubicBezTo>
                  <a:pt x="314" y="30"/>
                  <a:pt x="458" y="86"/>
                  <a:pt x="522" y="105"/>
                </a:cubicBezTo>
                <a:cubicBezTo>
                  <a:pt x="586" y="124"/>
                  <a:pt x="609" y="117"/>
                  <a:pt x="635" y="128"/>
                </a:cubicBezTo>
                <a:cubicBezTo>
                  <a:pt x="661" y="139"/>
                  <a:pt x="647" y="162"/>
                  <a:pt x="681" y="173"/>
                </a:cubicBezTo>
                <a:cubicBezTo>
                  <a:pt x="715" y="184"/>
                  <a:pt x="794" y="192"/>
                  <a:pt x="839" y="196"/>
                </a:cubicBezTo>
                <a:cubicBezTo>
                  <a:pt x="884" y="200"/>
                  <a:pt x="919" y="200"/>
                  <a:pt x="953" y="196"/>
                </a:cubicBezTo>
                <a:cubicBezTo>
                  <a:pt x="987" y="192"/>
                  <a:pt x="1014" y="184"/>
                  <a:pt x="1044" y="173"/>
                </a:cubicBezTo>
                <a:cubicBezTo>
                  <a:pt x="1074" y="162"/>
                  <a:pt x="1104" y="135"/>
                  <a:pt x="1134" y="128"/>
                </a:cubicBezTo>
                <a:cubicBezTo>
                  <a:pt x="1164" y="121"/>
                  <a:pt x="1194" y="124"/>
                  <a:pt x="1225" y="128"/>
                </a:cubicBezTo>
              </a:path>
            </a:pathLst>
          </a:custGeom>
          <a:noFill/>
          <a:ln w="25400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2" name="Freeform 197"/>
          <p:cNvSpPr>
            <a:spLocks/>
          </p:cNvSpPr>
          <p:nvPr/>
        </p:nvSpPr>
        <p:spPr bwMode="auto">
          <a:xfrm>
            <a:off x="1258888" y="3997325"/>
            <a:ext cx="1225550" cy="79375"/>
          </a:xfrm>
          <a:custGeom>
            <a:avLst/>
            <a:gdLst>
              <a:gd name="T0" fmla="*/ 0 w 772"/>
              <a:gd name="T1" fmla="*/ 46 h 50"/>
              <a:gd name="T2" fmla="*/ 46 w 772"/>
              <a:gd name="T3" fmla="*/ 46 h 50"/>
              <a:gd name="T4" fmla="*/ 91 w 772"/>
              <a:gd name="T5" fmla="*/ 46 h 50"/>
              <a:gd name="T6" fmla="*/ 137 w 772"/>
              <a:gd name="T7" fmla="*/ 46 h 50"/>
              <a:gd name="T8" fmla="*/ 227 w 772"/>
              <a:gd name="T9" fmla="*/ 23 h 50"/>
              <a:gd name="T10" fmla="*/ 273 w 772"/>
              <a:gd name="T11" fmla="*/ 23 h 50"/>
              <a:gd name="T12" fmla="*/ 341 w 772"/>
              <a:gd name="T13" fmla="*/ 46 h 50"/>
              <a:gd name="T14" fmla="*/ 431 w 772"/>
              <a:gd name="T15" fmla="*/ 46 h 50"/>
              <a:gd name="T16" fmla="*/ 567 w 772"/>
              <a:gd name="T17" fmla="*/ 23 h 50"/>
              <a:gd name="T18" fmla="*/ 658 w 772"/>
              <a:gd name="T19" fmla="*/ 0 h 50"/>
              <a:gd name="T20" fmla="*/ 726 w 772"/>
              <a:gd name="T21" fmla="*/ 23 h 50"/>
              <a:gd name="T22" fmla="*/ 772 w 772"/>
              <a:gd name="T23" fmla="*/ 23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72" h="50">
                <a:moveTo>
                  <a:pt x="0" y="46"/>
                </a:moveTo>
                <a:cubicBezTo>
                  <a:pt x="15" y="46"/>
                  <a:pt x="31" y="46"/>
                  <a:pt x="46" y="46"/>
                </a:cubicBezTo>
                <a:cubicBezTo>
                  <a:pt x="61" y="46"/>
                  <a:pt x="76" y="46"/>
                  <a:pt x="91" y="46"/>
                </a:cubicBezTo>
                <a:cubicBezTo>
                  <a:pt x="106" y="46"/>
                  <a:pt x="114" y="50"/>
                  <a:pt x="137" y="46"/>
                </a:cubicBezTo>
                <a:cubicBezTo>
                  <a:pt x="160" y="42"/>
                  <a:pt x="204" y="27"/>
                  <a:pt x="227" y="23"/>
                </a:cubicBezTo>
                <a:cubicBezTo>
                  <a:pt x="250" y="19"/>
                  <a:pt x="254" y="19"/>
                  <a:pt x="273" y="23"/>
                </a:cubicBezTo>
                <a:cubicBezTo>
                  <a:pt x="292" y="27"/>
                  <a:pt x="315" y="42"/>
                  <a:pt x="341" y="46"/>
                </a:cubicBezTo>
                <a:cubicBezTo>
                  <a:pt x="367" y="50"/>
                  <a:pt x="393" y="50"/>
                  <a:pt x="431" y="46"/>
                </a:cubicBezTo>
                <a:cubicBezTo>
                  <a:pt x="469" y="42"/>
                  <a:pt x="529" y="31"/>
                  <a:pt x="567" y="23"/>
                </a:cubicBezTo>
                <a:cubicBezTo>
                  <a:pt x="605" y="15"/>
                  <a:pt x="632" y="0"/>
                  <a:pt x="658" y="0"/>
                </a:cubicBezTo>
                <a:cubicBezTo>
                  <a:pt x="684" y="0"/>
                  <a:pt x="707" y="19"/>
                  <a:pt x="726" y="23"/>
                </a:cubicBezTo>
                <a:cubicBezTo>
                  <a:pt x="745" y="27"/>
                  <a:pt x="761" y="27"/>
                  <a:pt x="772" y="23"/>
                </a:cubicBezTo>
              </a:path>
            </a:pathLst>
          </a:custGeom>
          <a:noFill/>
          <a:ln w="25400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3" name="Line 202"/>
          <p:cNvSpPr>
            <a:spLocks noChangeShapeType="1"/>
          </p:cNvSpPr>
          <p:nvPr/>
        </p:nvSpPr>
        <p:spPr bwMode="auto">
          <a:xfrm>
            <a:off x="1263650" y="4124325"/>
            <a:ext cx="49213" cy="91757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4" name="Text Box 203"/>
          <p:cNvSpPr txBox="1">
            <a:spLocks noChangeArrowheads="1"/>
          </p:cNvSpPr>
          <p:nvPr/>
        </p:nvSpPr>
        <p:spPr bwMode="auto">
          <a:xfrm>
            <a:off x="917575" y="979488"/>
            <a:ext cx="1798638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600">
                <a:solidFill>
                  <a:schemeClr val="tx1"/>
                </a:solidFill>
              </a:rPr>
              <a:t>GPS Benchmarks</a:t>
            </a:r>
          </a:p>
        </p:txBody>
      </p:sp>
      <p:sp>
        <p:nvSpPr>
          <p:cNvPr id="125" name="Rectangle 204"/>
          <p:cNvSpPr>
            <a:spLocks noChangeArrowheads="1"/>
          </p:cNvSpPr>
          <p:nvPr/>
        </p:nvSpPr>
        <p:spPr bwMode="auto">
          <a:xfrm>
            <a:off x="469900" y="1100138"/>
            <a:ext cx="112713" cy="1000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26" name="Rectangle 205"/>
          <p:cNvSpPr>
            <a:spLocks noChangeArrowheads="1"/>
          </p:cNvSpPr>
          <p:nvPr/>
        </p:nvSpPr>
        <p:spPr bwMode="auto">
          <a:xfrm>
            <a:off x="469900" y="1389063"/>
            <a:ext cx="112713" cy="100012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27" name="Text Box 206"/>
          <p:cNvSpPr txBox="1">
            <a:spLocks noChangeArrowheads="1"/>
          </p:cNvSpPr>
          <p:nvPr/>
        </p:nvSpPr>
        <p:spPr bwMode="auto">
          <a:xfrm>
            <a:off x="923925" y="1309688"/>
            <a:ext cx="2328863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600">
                <a:solidFill>
                  <a:schemeClr val="tx1"/>
                </a:solidFill>
              </a:rPr>
              <a:t>Tide Gauge Benchmark</a:t>
            </a:r>
          </a:p>
        </p:txBody>
      </p:sp>
      <p:sp>
        <p:nvSpPr>
          <p:cNvPr id="128" name="Rectangle 207"/>
          <p:cNvSpPr>
            <a:spLocks noChangeArrowheads="1"/>
          </p:cNvSpPr>
          <p:nvPr/>
        </p:nvSpPr>
        <p:spPr bwMode="auto">
          <a:xfrm>
            <a:off x="274638" y="1571625"/>
            <a:ext cx="42862" cy="423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29" name="Rectangle 208"/>
          <p:cNvSpPr>
            <a:spLocks noChangeArrowheads="1"/>
          </p:cNvSpPr>
          <p:nvPr/>
        </p:nvSpPr>
        <p:spPr bwMode="auto">
          <a:xfrm>
            <a:off x="773113" y="1574800"/>
            <a:ext cx="42862" cy="4048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30" name="Line 209"/>
          <p:cNvSpPr>
            <a:spLocks noChangeShapeType="1"/>
          </p:cNvSpPr>
          <p:nvPr/>
        </p:nvSpPr>
        <p:spPr bwMode="auto">
          <a:xfrm>
            <a:off x="311150" y="1739900"/>
            <a:ext cx="468313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1" name="Rectangle 210"/>
          <p:cNvSpPr>
            <a:spLocks noChangeArrowheads="1"/>
          </p:cNvSpPr>
          <p:nvPr/>
        </p:nvSpPr>
        <p:spPr bwMode="auto">
          <a:xfrm>
            <a:off x="455613" y="1703388"/>
            <a:ext cx="142875" cy="71437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32" name="Line 211"/>
          <p:cNvSpPr>
            <a:spLocks noChangeShapeType="1"/>
          </p:cNvSpPr>
          <p:nvPr/>
        </p:nvSpPr>
        <p:spPr bwMode="auto">
          <a:xfrm flipH="1">
            <a:off x="490538" y="1774825"/>
            <a:ext cx="36512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3" name="Line 212"/>
          <p:cNvSpPr>
            <a:spLocks noChangeShapeType="1"/>
          </p:cNvSpPr>
          <p:nvPr/>
        </p:nvSpPr>
        <p:spPr bwMode="auto">
          <a:xfrm>
            <a:off x="527050" y="1774825"/>
            <a:ext cx="71438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4" name="Text Box 213"/>
          <p:cNvSpPr txBox="1">
            <a:spLocks noChangeArrowheads="1"/>
          </p:cNvSpPr>
          <p:nvPr/>
        </p:nvSpPr>
        <p:spPr bwMode="auto">
          <a:xfrm>
            <a:off x="939800" y="1592263"/>
            <a:ext cx="1784350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600">
                <a:solidFill>
                  <a:schemeClr val="tx1"/>
                </a:solidFill>
              </a:rPr>
              <a:t>Levelling Network</a:t>
            </a:r>
          </a:p>
        </p:txBody>
      </p:sp>
      <p:sp>
        <p:nvSpPr>
          <p:cNvPr id="135" name="Line 214"/>
          <p:cNvSpPr>
            <a:spLocks noChangeShapeType="1"/>
          </p:cNvSpPr>
          <p:nvPr/>
        </p:nvSpPr>
        <p:spPr bwMode="auto">
          <a:xfrm>
            <a:off x="2882900" y="4273550"/>
            <a:ext cx="31750" cy="668338"/>
          </a:xfrm>
          <a:prstGeom prst="line">
            <a:avLst/>
          </a:prstGeom>
          <a:noFill/>
          <a:ln w="25400">
            <a:solidFill>
              <a:srgbClr val="FF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6" name="Line 215"/>
          <p:cNvSpPr>
            <a:spLocks noChangeShapeType="1"/>
          </p:cNvSpPr>
          <p:nvPr/>
        </p:nvSpPr>
        <p:spPr bwMode="auto">
          <a:xfrm flipH="1">
            <a:off x="8674100" y="4575175"/>
            <a:ext cx="34925" cy="506413"/>
          </a:xfrm>
          <a:prstGeom prst="line">
            <a:avLst/>
          </a:prstGeom>
          <a:noFill/>
          <a:ln w="25400">
            <a:solidFill>
              <a:srgbClr val="FF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7" name="Text Box 216"/>
          <p:cNvSpPr txBox="1">
            <a:spLocks noChangeArrowheads="1"/>
          </p:cNvSpPr>
          <p:nvPr/>
        </p:nvSpPr>
        <p:spPr bwMode="auto">
          <a:xfrm>
            <a:off x="3844925" y="2328863"/>
            <a:ext cx="2024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de-DE" sz="1600" dirty="0">
                <a:solidFill>
                  <a:schemeClr val="tx1"/>
                </a:solidFill>
              </a:rPr>
              <a:t>GOCE Geoid Height</a:t>
            </a:r>
          </a:p>
        </p:txBody>
      </p:sp>
      <p:sp>
        <p:nvSpPr>
          <p:cNvPr id="138" name="Line 217"/>
          <p:cNvSpPr>
            <a:spLocks noChangeShapeType="1"/>
          </p:cNvSpPr>
          <p:nvPr/>
        </p:nvSpPr>
        <p:spPr bwMode="auto">
          <a:xfrm flipV="1">
            <a:off x="3449638" y="2508250"/>
            <a:ext cx="395287" cy="1588"/>
          </a:xfrm>
          <a:prstGeom prst="line">
            <a:avLst/>
          </a:prstGeom>
          <a:noFill/>
          <a:ln w="25400">
            <a:solidFill>
              <a:srgbClr val="FF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9" name="Line 218"/>
          <p:cNvSpPr>
            <a:spLocks noChangeShapeType="1"/>
          </p:cNvSpPr>
          <p:nvPr/>
        </p:nvSpPr>
        <p:spPr bwMode="auto">
          <a:xfrm>
            <a:off x="2928938" y="4408488"/>
            <a:ext cx="36512" cy="522287"/>
          </a:xfrm>
          <a:prstGeom prst="line">
            <a:avLst/>
          </a:prstGeom>
          <a:noFill/>
          <a:ln w="25400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72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3" grpId="0" animBg="1"/>
      <p:bldP spid="24" grpId="0"/>
      <p:bldP spid="25" grpId="0" animBg="1"/>
      <p:bldP spid="26" grpId="0"/>
      <p:bldP spid="27" grpId="0"/>
      <p:bldP spid="28" grpId="0" animBg="1"/>
      <p:bldP spid="29" grpId="0"/>
      <p:bldP spid="30" grpId="0" animBg="1"/>
      <p:bldP spid="31" grpId="0" animBg="1"/>
      <p:bldP spid="32" grpId="0"/>
      <p:bldP spid="36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35" grpId="0" animBg="1"/>
      <p:bldP spid="136" grpId="0" animBg="1"/>
      <p:bldP spid="137" grpId="0"/>
      <p:bldP spid="138" grpId="0" animBg="1"/>
      <p:bldP spid="1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55588" y="187325"/>
            <a:ext cx="8637587" cy="720725"/>
          </a:xfrm>
          <a:prstGeom prst="rect">
            <a:avLst/>
          </a:prstGeom>
          <a:solidFill>
            <a:srgbClr val="FFFFFF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8686800" algn="l"/>
                <a:tab pos="9144000" algn="l"/>
              </a:tabLst>
            </a:pPr>
            <a:r>
              <a:rPr lang="en-GB" sz="2800" b="1" dirty="0" smtClean="0">
                <a:solidFill>
                  <a:srgbClr val="0099FF"/>
                </a:solidFill>
              </a:rPr>
              <a:t>Scientific Roadmap – Essential Tasks</a:t>
            </a:r>
            <a:endParaRPr lang="en-GB" sz="2800" b="1" dirty="0">
              <a:solidFill>
                <a:srgbClr val="0099FF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55587" y="998730"/>
            <a:ext cx="8637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dirty="0" err="1"/>
              <a:t>geopotential</a:t>
            </a:r>
            <a:r>
              <a:rPr lang="en-US" dirty="0"/>
              <a:t> and geoid improvements resulting from GOCE are the basis of a reassessment of global height </a:t>
            </a:r>
            <a:r>
              <a:rPr lang="en-US" dirty="0" smtClean="0"/>
              <a:t>systems</a:t>
            </a:r>
            <a:endParaRPr lang="de-DE" dirty="0"/>
          </a:p>
        </p:txBody>
      </p:sp>
      <p:pic>
        <p:nvPicPr>
          <p:cNvPr id="20" name="Picture 3" descr="D:\Bilder\GOCE\Science\GOCE_Second_Geoid_March_2011_5000x5000.jpg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1" t="10287" r="9885" b="9830"/>
          <a:stretch>
            <a:fillRect/>
          </a:stretch>
        </p:blipFill>
        <p:spPr bwMode="auto">
          <a:xfrm>
            <a:off x="3635375" y="3237920"/>
            <a:ext cx="1928813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feld 14"/>
          <p:cNvSpPr txBox="1">
            <a:spLocks noChangeArrowheads="1"/>
          </p:cNvSpPr>
          <p:nvPr/>
        </p:nvSpPr>
        <p:spPr bwMode="auto">
          <a:xfrm>
            <a:off x="71438" y="3879340"/>
            <a:ext cx="3563937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600" b="1" dirty="0">
                <a:solidFill>
                  <a:srgbClr val="FF0000"/>
                </a:solidFill>
                <a:latin typeface="+mj-lt"/>
              </a:rPr>
              <a:t>Diagnosis of </a:t>
            </a:r>
            <a:r>
              <a:rPr lang="de-DE" sz="1600" b="1" dirty="0" err="1">
                <a:solidFill>
                  <a:srgbClr val="FF0000"/>
                </a:solidFill>
                <a:latin typeface="+mj-lt"/>
              </a:rPr>
              <a:t>existing</a:t>
            </a:r>
            <a:r>
              <a:rPr lang="de-DE" sz="16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de-DE" sz="1600" b="1" dirty="0" err="1">
                <a:solidFill>
                  <a:srgbClr val="FF0000"/>
                </a:solidFill>
                <a:latin typeface="+mj-lt"/>
              </a:rPr>
              <a:t>height</a:t>
            </a:r>
            <a:r>
              <a:rPr lang="de-DE" sz="16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de-DE" sz="1600" b="1" dirty="0" err="1">
                <a:solidFill>
                  <a:srgbClr val="FF0000"/>
                </a:solidFill>
                <a:latin typeface="+mj-lt"/>
              </a:rPr>
              <a:t>systems</a:t>
            </a:r>
            <a:r>
              <a:rPr lang="de-DE" sz="16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de-DE" sz="1600" dirty="0">
                <a:latin typeface="+mj-lt"/>
              </a:rPr>
              <a:t>by </a:t>
            </a:r>
            <a:r>
              <a:rPr lang="de-DE" sz="1600" dirty="0" err="1">
                <a:latin typeface="+mj-lt"/>
              </a:rPr>
              <a:t>comparison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with</a:t>
            </a:r>
            <a:r>
              <a:rPr lang="de-DE" sz="1600" dirty="0">
                <a:latin typeface="+mj-lt"/>
              </a:rPr>
              <a:t> GOCE </a:t>
            </a:r>
            <a:r>
              <a:rPr lang="de-DE" sz="1600" dirty="0" err="1" smtClean="0">
                <a:latin typeface="+mj-lt"/>
              </a:rPr>
              <a:t>geoid</a:t>
            </a:r>
            <a:endParaRPr lang="de-DE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716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8" t="17692" r="8513" b="16795"/>
          <a:stretch/>
        </p:blipFill>
        <p:spPr>
          <a:xfrm>
            <a:off x="4723728" y="1583795"/>
            <a:ext cx="4235515" cy="293670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3" t="32024" r="10476" b="14373"/>
          <a:stretch/>
        </p:blipFill>
        <p:spPr>
          <a:xfrm>
            <a:off x="5096" y="1538790"/>
            <a:ext cx="4611909" cy="2641592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55588" y="187325"/>
            <a:ext cx="8637587" cy="720725"/>
          </a:xfrm>
          <a:prstGeom prst="rect">
            <a:avLst/>
          </a:prstGeom>
          <a:solidFill>
            <a:srgbClr val="FFFFFF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8686800" algn="l"/>
                <a:tab pos="9144000" algn="l"/>
              </a:tabLst>
            </a:pPr>
            <a:r>
              <a:rPr lang="en-GB" sz="2800" b="1" dirty="0" smtClean="0">
                <a:solidFill>
                  <a:srgbClr val="0099FF"/>
                </a:solidFill>
              </a:rPr>
              <a:t>Scientific Roadmap – Diagnosis of Height Systems</a:t>
            </a:r>
            <a:endParaRPr lang="en-GB" sz="2800" b="1" dirty="0">
              <a:solidFill>
                <a:srgbClr val="0099FF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908720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/>
              <a:t>Diagnosis of </a:t>
            </a:r>
            <a:r>
              <a:rPr lang="de-DE" dirty="0" err="1"/>
              <a:t>existing</a:t>
            </a:r>
            <a:r>
              <a:rPr lang="de-DE" dirty="0"/>
              <a:t> H</a:t>
            </a:r>
            <a:r>
              <a:rPr lang="de-DE" dirty="0" smtClean="0"/>
              <a:t>eight </a:t>
            </a:r>
            <a:r>
              <a:rPr lang="de-DE" dirty="0"/>
              <a:t>S</a:t>
            </a:r>
            <a:r>
              <a:rPr lang="de-DE" dirty="0" smtClean="0"/>
              <a:t>ystems </a:t>
            </a:r>
            <a:r>
              <a:rPr lang="de-DE" dirty="0"/>
              <a:t>by </a:t>
            </a:r>
            <a:r>
              <a:rPr lang="de-DE" dirty="0" err="1"/>
              <a:t>C</a:t>
            </a:r>
            <a:r>
              <a:rPr lang="de-DE" dirty="0" err="1" smtClean="0"/>
              <a:t>omparison</a:t>
            </a:r>
            <a:r>
              <a:rPr lang="de-DE" dirty="0" smtClean="0"/>
              <a:t> of GPS/</a:t>
            </a:r>
            <a:r>
              <a:rPr lang="de-DE" dirty="0" err="1" smtClean="0"/>
              <a:t>Levelling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/>
              <a:t>GOCE </a:t>
            </a:r>
            <a:r>
              <a:rPr lang="de-DE" dirty="0" smtClean="0"/>
              <a:t>Geoid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10" y="4485855"/>
            <a:ext cx="2711111" cy="1868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eck 2"/>
          <p:cNvSpPr/>
          <p:nvPr/>
        </p:nvSpPr>
        <p:spPr>
          <a:xfrm>
            <a:off x="3015078" y="4969913"/>
            <a:ext cx="15569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Reference: </a:t>
            </a:r>
          </a:p>
          <a:p>
            <a:r>
              <a:rPr lang="en-US" sz="1200" dirty="0" smtClean="0"/>
              <a:t>Long-wavelength </a:t>
            </a:r>
            <a:r>
              <a:rPr lang="en-US" sz="1200" dirty="0"/>
              <a:t>errors of the US vertical datum (Wang et al., 2012)</a:t>
            </a:r>
            <a:endParaRPr lang="de-DE" sz="1200" dirty="0"/>
          </a:p>
        </p:txBody>
      </p:sp>
      <p:sp>
        <p:nvSpPr>
          <p:cNvPr id="30" name="Rechteck 29"/>
          <p:cNvSpPr/>
          <p:nvPr/>
        </p:nvSpPr>
        <p:spPr>
          <a:xfrm>
            <a:off x="4905288" y="1338423"/>
            <a:ext cx="41672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Australian GPS/Levelling vs. GOCE-TIM5 Geoid</a:t>
            </a:r>
            <a:endParaRPr lang="de-DE" sz="1600" dirty="0"/>
          </a:p>
        </p:txBody>
      </p:sp>
      <p:sp>
        <p:nvSpPr>
          <p:cNvPr id="31" name="Rechteck 30"/>
          <p:cNvSpPr/>
          <p:nvPr/>
        </p:nvSpPr>
        <p:spPr>
          <a:xfrm>
            <a:off x="764828" y="1338423"/>
            <a:ext cx="39871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US GPS/Levelling vs. GOCE-TIM5 Geoid</a:t>
            </a:r>
            <a:endParaRPr lang="de-DE" sz="1600" dirty="0"/>
          </a:p>
        </p:txBody>
      </p:sp>
      <p:sp>
        <p:nvSpPr>
          <p:cNvPr id="32" name="Rechteck 31"/>
          <p:cNvSpPr/>
          <p:nvPr/>
        </p:nvSpPr>
        <p:spPr>
          <a:xfrm>
            <a:off x="4932040" y="4509120"/>
            <a:ext cx="39871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Canadian GPS/Levelling vs. GOCE-TIM5 Geoid</a:t>
            </a:r>
            <a:endParaRPr lang="de-DE" sz="16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5" t="39744" r="9539" b="12721"/>
          <a:stretch/>
        </p:blipFill>
        <p:spPr>
          <a:xfrm>
            <a:off x="4938018" y="4824155"/>
            <a:ext cx="3954462" cy="202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3" t="17436" r="25040" b="17179"/>
          <a:stretch/>
        </p:blipFill>
        <p:spPr>
          <a:xfrm>
            <a:off x="-6390" y="1483368"/>
            <a:ext cx="3363255" cy="2830463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55588" y="187325"/>
            <a:ext cx="8637587" cy="720725"/>
          </a:xfrm>
          <a:prstGeom prst="rect">
            <a:avLst/>
          </a:prstGeom>
          <a:solidFill>
            <a:srgbClr val="FFFFFF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8686800" algn="l"/>
                <a:tab pos="9144000" algn="l"/>
              </a:tabLst>
            </a:pPr>
            <a:r>
              <a:rPr lang="en-GB" sz="2800" b="1" dirty="0" smtClean="0">
                <a:solidFill>
                  <a:srgbClr val="0099FF"/>
                </a:solidFill>
              </a:rPr>
              <a:t>Scientific Roadmap – Diagnosis of Height Systems</a:t>
            </a:r>
            <a:endParaRPr lang="en-GB" sz="2800" b="1" dirty="0">
              <a:solidFill>
                <a:srgbClr val="0099FF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55588" y="908720"/>
            <a:ext cx="8637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/>
              <a:t>Diagnosis of </a:t>
            </a:r>
            <a:r>
              <a:rPr lang="de-DE" dirty="0" err="1"/>
              <a:t>existing</a:t>
            </a:r>
            <a:r>
              <a:rPr lang="de-DE" dirty="0"/>
              <a:t> H</a:t>
            </a:r>
            <a:r>
              <a:rPr lang="de-DE" dirty="0" smtClean="0"/>
              <a:t>eight </a:t>
            </a:r>
            <a:r>
              <a:rPr lang="de-DE" dirty="0"/>
              <a:t>S</a:t>
            </a:r>
            <a:r>
              <a:rPr lang="de-DE" dirty="0" smtClean="0"/>
              <a:t>ystems </a:t>
            </a:r>
            <a:r>
              <a:rPr lang="de-DE" dirty="0"/>
              <a:t>by </a:t>
            </a:r>
            <a:r>
              <a:rPr lang="de-DE" dirty="0" err="1"/>
              <a:t>C</a:t>
            </a:r>
            <a:r>
              <a:rPr lang="de-DE" dirty="0" err="1" smtClean="0"/>
              <a:t>omparison</a:t>
            </a:r>
            <a:r>
              <a:rPr lang="de-DE" dirty="0" smtClean="0"/>
              <a:t> of GPS/</a:t>
            </a:r>
            <a:r>
              <a:rPr lang="de-DE" dirty="0" err="1" smtClean="0"/>
              <a:t>Levelling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GOCE-TIM5 Geoid for </a:t>
            </a:r>
            <a:r>
              <a:rPr lang="de-DE" dirty="0" err="1" smtClean="0"/>
              <a:t>some</a:t>
            </a:r>
            <a:r>
              <a:rPr lang="de-DE" dirty="0" smtClean="0"/>
              <a:t> European Countries</a:t>
            </a:r>
            <a:endParaRPr lang="de-DE" dirty="0"/>
          </a:p>
        </p:txBody>
      </p:sp>
      <p:sp>
        <p:nvSpPr>
          <p:cNvPr id="31" name="Rechteck 30"/>
          <p:cNvSpPr/>
          <p:nvPr/>
        </p:nvSpPr>
        <p:spPr>
          <a:xfrm>
            <a:off x="2231740" y="1628800"/>
            <a:ext cx="8550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France</a:t>
            </a:r>
            <a:endParaRPr lang="de-DE" sz="16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" t="17745" r="45333" b="16998"/>
          <a:stretch/>
        </p:blipFill>
        <p:spPr>
          <a:xfrm>
            <a:off x="3485078" y="1483368"/>
            <a:ext cx="2479849" cy="283046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" t="11282" r="29142" b="16923"/>
          <a:stretch/>
        </p:blipFill>
        <p:spPr>
          <a:xfrm>
            <a:off x="6136634" y="1483368"/>
            <a:ext cx="3007366" cy="2830463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5404592" y="1654188"/>
            <a:ext cx="4275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UK</a:t>
            </a:r>
            <a:endParaRPr lang="de-DE" sz="1600" dirty="0"/>
          </a:p>
        </p:txBody>
      </p:sp>
      <p:sp>
        <p:nvSpPr>
          <p:cNvPr id="16" name="Rechteck 15"/>
          <p:cNvSpPr/>
          <p:nvPr/>
        </p:nvSpPr>
        <p:spPr>
          <a:xfrm>
            <a:off x="6417205" y="1628800"/>
            <a:ext cx="9451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Germany</a:t>
            </a:r>
            <a:endParaRPr lang="de-DE" sz="1600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8" t="17963" r="34777" b="16078"/>
          <a:stretch/>
        </p:blipFill>
        <p:spPr>
          <a:xfrm>
            <a:off x="1818410" y="4295956"/>
            <a:ext cx="2581264" cy="2538923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>
          <a:xfrm>
            <a:off x="3604393" y="4464115"/>
            <a:ext cx="5625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Italy</a:t>
            </a:r>
            <a:endParaRPr lang="de-DE" sz="1600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7" t="7987" r="22575" b="6535"/>
          <a:stretch/>
        </p:blipFill>
        <p:spPr>
          <a:xfrm>
            <a:off x="4899147" y="4374104"/>
            <a:ext cx="2328001" cy="2475275"/>
          </a:xfrm>
          <a:prstGeom prst="rect">
            <a:avLst/>
          </a:prstGeom>
        </p:spPr>
      </p:pic>
      <p:sp>
        <p:nvSpPr>
          <p:cNvPr id="21" name="Rechteck 20"/>
          <p:cNvSpPr/>
          <p:nvPr/>
        </p:nvSpPr>
        <p:spPr>
          <a:xfrm>
            <a:off x="5157065" y="4479631"/>
            <a:ext cx="12184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Netherlands</a:t>
            </a:r>
            <a:endParaRPr lang="de-DE" sz="1600" dirty="0"/>
          </a:p>
        </p:txBody>
      </p:sp>
      <p:sp>
        <p:nvSpPr>
          <p:cNvPr id="14" name="Pfeil nach rechts 13"/>
          <p:cNvSpPr/>
          <p:nvPr/>
        </p:nvSpPr>
        <p:spPr>
          <a:xfrm rot="15287330">
            <a:off x="2651825" y="2120461"/>
            <a:ext cx="387197" cy="208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Pfeil nach rechts 22"/>
          <p:cNvSpPr/>
          <p:nvPr/>
        </p:nvSpPr>
        <p:spPr>
          <a:xfrm rot="4397636">
            <a:off x="2823722" y="2749304"/>
            <a:ext cx="387197" cy="208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feld 16"/>
          <p:cNvSpPr txBox="1"/>
          <p:nvPr/>
        </p:nvSpPr>
        <p:spPr>
          <a:xfrm>
            <a:off x="2652019" y="2415371"/>
            <a:ext cx="68961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600" dirty="0" smtClean="0"/>
              <a:t>40 cm</a:t>
            </a:r>
            <a:endParaRPr lang="en-GB" sz="1600" dirty="0"/>
          </a:p>
        </p:txBody>
      </p:sp>
      <p:sp>
        <p:nvSpPr>
          <p:cNvPr id="25" name="Pfeil nach rechts 24"/>
          <p:cNvSpPr/>
          <p:nvPr/>
        </p:nvSpPr>
        <p:spPr>
          <a:xfrm rot="14383716">
            <a:off x="5045862" y="2024865"/>
            <a:ext cx="387197" cy="208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Pfeil nach rechts 25"/>
          <p:cNvSpPr/>
          <p:nvPr/>
        </p:nvSpPr>
        <p:spPr>
          <a:xfrm rot="3428266">
            <a:off x="5424766" y="2649668"/>
            <a:ext cx="387197" cy="208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feld 26"/>
          <p:cNvSpPr txBox="1"/>
          <p:nvPr/>
        </p:nvSpPr>
        <p:spPr>
          <a:xfrm>
            <a:off x="5187533" y="2280356"/>
            <a:ext cx="68961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600" dirty="0"/>
              <a:t>3</a:t>
            </a:r>
            <a:r>
              <a:rPr lang="de-DE" sz="1600" dirty="0" smtClean="0"/>
              <a:t>0 cm</a:t>
            </a:r>
            <a:endParaRPr lang="en-GB" sz="1600" dirty="0"/>
          </a:p>
        </p:txBody>
      </p:sp>
      <p:sp>
        <p:nvSpPr>
          <p:cNvPr id="28" name="Pfeil nach rechts 27"/>
          <p:cNvSpPr/>
          <p:nvPr/>
        </p:nvSpPr>
        <p:spPr>
          <a:xfrm rot="14383716">
            <a:off x="8242572" y="2699939"/>
            <a:ext cx="387197" cy="208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Pfeil nach rechts 28"/>
          <p:cNvSpPr/>
          <p:nvPr/>
        </p:nvSpPr>
        <p:spPr>
          <a:xfrm rot="3428266">
            <a:off x="8621476" y="3324742"/>
            <a:ext cx="387197" cy="208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feld 32"/>
          <p:cNvSpPr txBox="1"/>
          <p:nvPr/>
        </p:nvSpPr>
        <p:spPr>
          <a:xfrm>
            <a:off x="8343791" y="2955431"/>
            <a:ext cx="68961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600" dirty="0" smtClean="0"/>
              <a:t>2</a:t>
            </a:r>
            <a:r>
              <a:rPr lang="de-DE" sz="1600" dirty="0"/>
              <a:t>5</a:t>
            </a:r>
            <a:r>
              <a:rPr lang="de-DE" sz="1600" dirty="0" smtClean="0"/>
              <a:t> cm</a:t>
            </a:r>
            <a:endParaRPr lang="en-GB" sz="1600" dirty="0"/>
          </a:p>
        </p:txBody>
      </p:sp>
      <p:sp>
        <p:nvSpPr>
          <p:cNvPr id="34" name="Pfeil nach rechts 33"/>
          <p:cNvSpPr/>
          <p:nvPr/>
        </p:nvSpPr>
        <p:spPr>
          <a:xfrm rot="13666596">
            <a:off x="3377847" y="4758079"/>
            <a:ext cx="387197" cy="208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Pfeil nach rechts 34"/>
          <p:cNvSpPr/>
          <p:nvPr/>
        </p:nvSpPr>
        <p:spPr>
          <a:xfrm rot="2862626">
            <a:off x="3792550" y="5247792"/>
            <a:ext cx="387197" cy="208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feld 35"/>
          <p:cNvSpPr txBox="1"/>
          <p:nvPr/>
        </p:nvSpPr>
        <p:spPr>
          <a:xfrm>
            <a:off x="3522348" y="4935651"/>
            <a:ext cx="68961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600" dirty="0" smtClean="0"/>
              <a:t>40 cm</a:t>
            </a:r>
            <a:endParaRPr lang="en-GB" sz="1600" dirty="0"/>
          </a:p>
        </p:txBody>
      </p:sp>
      <p:sp>
        <p:nvSpPr>
          <p:cNvPr id="37" name="Pfeil nach rechts 36"/>
          <p:cNvSpPr/>
          <p:nvPr/>
        </p:nvSpPr>
        <p:spPr>
          <a:xfrm rot="13666596">
            <a:off x="5583092" y="5682000"/>
            <a:ext cx="387197" cy="208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Pfeil nach rechts 37"/>
          <p:cNvSpPr/>
          <p:nvPr/>
        </p:nvSpPr>
        <p:spPr>
          <a:xfrm rot="2862626">
            <a:off x="5997795" y="6171713"/>
            <a:ext cx="387197" cy="208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feld 38"/>
          <p:cNvSpPr txBox="1"/>
          <p:nvPr/>
        </p:nvSpPr>
        <p:spPr>
          <a:xfrm>
            <a:off x="5741778" y="5880756"/>
            <a:ext cx="58541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600" dirty="0"/>
              <a:t>5</a:t>
            </a:r>
            <a:r>
              <a:rPr lang="de-DE" sz="1600" dirty="0" smtClean="0"/>
              <a:t> cm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90142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7"/>
          <p:cNvSpPr>
            <a:spLocks noChangeArrowheads="1"/>
          </p:cNvSpPr>
          <p:nvPr/>
        </p:nvSpPr>
        <p:spPr bwMode="auto">
          <a:xfrm>
            <a:off x="7810500" y="933450"/>
            <a:ext cx="1333500" cy="5272088"/>
          </a:xfrm>
          <a:prstGeom prst="rect">
            <a:avLst/>
          </a:prstGeom>
          <a:solidFill>
            <a:srgbClr val="DDDDD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Rectangle 38"/>
          <p:cNvSpPr>
            <a:spLocks noChangeArrowheads="1"/>
          </p:cNvSpPr>
          <p:nvPr/>
        </p:nvSpPr>
        <p:spPr bwMode="auto">
          <a:xfrm>
            <a:off x="4572000" y="931863"/>
            <a:ext cx="3240088" cy="5289550"/>
          </a:xfrm>
          <a:prstGeom prst="rect">
            <a:avLst/>
          </a:prstGeom>
          <a:solidFill>
            <a:srgbClr val="CC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39"/>
          <p:cNvSpPr>
            <a:spLocks noChangeArrowheads="1"/>
          </p:cNvSpPr>
          <p:nvPr/>
        </p:nvSpPr>
        <p:spPr bwMode="auto">
          <a:xfrm>
            <a:off x="2449513" y="922338"/>
            <a:ext cx="2124075" cy="5289550"/>
          </a:xfrm>
          <a:prstGeom prst="rect">
            <a:avLst/>
          </a:prstGeom>
          <a:solidFill>
            <a:srgbClr val="FFFFC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Line 165"/>
          <p:cNvSpPr>
            <a:spLocks noChangeShapeType="1"/>
          </p:cNvSpPr>
          <p:nvPr/>
        </p:nvSpPr>
        <p:spPr bwMode="auto">
          <a:xfrm>
            <a:off x="3457575" y="1280828"/>
            <a:ext cx="381000" cy="15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" name="Text Box 166"/>
          <p:cNvSpPr txBox="1">
            <a:spLocks noChangeArrowheads="1"/>
          </p:cNvSpPr>
          <p:nvPr/>
        </p:nvSpPr>
        <p:spPr bwMode="auto">
          <a:xfrm>
            <a:off x="3833813" y="1088740"/>
            <a:ext cx="45291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de-DE" sz="1600" dirty="0">
                <a:solidFill>
                  <a:schemeClr val="tx1"/>
                </a:solidFill>
              </a:rPr>
              <a:t>GOCE </a:t>
            </a:r>
            <a:r>
              <a:rPr lang="de-DE" sz="1600" dirty="0" err="1">
                <a:solidFill>
                  <a:schemeClr val="tx1"/>
                </a:solidFill>
              </a:rPr>
              <a:t>Equipotential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Surface</a:t>
            </a:r>
            <a:r>
              <a:rPr lang="de-DE" sz="1600" dirty="0">
                <a:solidFill>
                  <a:schemeClr val="tx1"/>
                </a:solidFill>
              </a:rPr>
              <a:t> (</a:t>
            </a:r>
            <a:r>
              <a:rPr lang="de-DE" sz="1600" dirty="0" err="1">
                <a:solidFill>
                  <a:schemeClr val="tx1"/>
                </a:solidFill>
              </a:rPr>
              <a:t>long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wavelengths</a:t>
            </a:r>
            <a:r>
              <a:rPr lang="de-DE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0" y="922338"/>
            <a:ext cx="1258888" cy="5280025"/>
          </a:xfrm>
          <a:prstGeom prst="rect">
            <a:avLst/>
          </a:prstGeom>
          <a:solidFill>
            <a:srgbClr val="CC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40"/>
          <p:cNvSpPr>
            <a:spLocks noChangeArrowheads="1"/>
          </p:cNvSpPr>
          <p:nvPr/>
        </p:nvSpPr>
        <p:spPr bwMode="auto">
          <a:xfrm>
            <a:off x="1258888" y="931863"/>
            <a:ext cx="1189037" cy="5295900"/>
          </a:xfrm>
          <a:prstGeom prst="rect">
            <a:avLst/>
          </a:prstGeom>
          <a:solidFill>
            <a:srgbClr val="CCFFC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Freeform 41"/>
          <p:cNvSpPr>
            <a:spLocks/>
          </p:cNvSpPr>
          <p:nvPr/>
        </p:nvSpPr>
        <p:spPr bwMode="auto">
          <a:xfrm>
            <a:off x="0" y="4143375"/>
            <a:ext cx="9144000" cy="574675"/>
          </a:xfrm>
          <a:custGeom>
            <a:avLst/>
            <a:gdLst>
              <a:gd name="T0" fmla="*/ 0 w 5760"/>
              <a:gd name="T1" fmla="*/ 61 h 390"/>
              <a:gd name="T2" fmla="*/ 385 w 5760"/>
              <a:gd name="T3" fmla="*/ 129 h 390"/>
              <a:gd name="T4" fmla="*/ 725 w 5760"/>
              <a:gd name="T5" fmla="*/ 84 h 390"/>
              <a:gd name="T6" fmla="*/ 1451 w 5760"/>
              <a:gd name="T7" fmla="*/ 15 h 390"/>
              <a:gd name="T8" fmla="*/ 2313 w 5760"/>
              <a:gd name="T9" fmla="*/ 174 h 390"/>
              <a:gd name="T10" fmla="*/ 3129 w 5760"/>
              <a:gd name="T11" fmla="*/ 174 h 390"/>
              <a:gd name="T12" fmla="*/ 3969 w 5760"/>
              <a:gd name="T13" fmla="*/ 356 h 390"/>
              <a:gd name="T14" fmla="*/ 4604 w 5760"/>
              <a:gd name="T15" fmla="*/ 378 h 390"/>
              <a:gd name="T16" fmla="*/ 5216 w 5760"/>
              <a:gd name="T17" fmla="*/ 288 h 390"/>
              <a:gd name="T18" fmla="*/ 5760 w 5760"/>
              <a:gd name="T19" fmla="*/ 288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60" h="390">
                <a:moveTo>
                  <a:pt x="0" y="61"/>
                </a:moveTo>
                <a:cubicBezTo>
                  <a:pt x="132" y="93"/>
                  <a:pt x="264" y="125"/>
                  <a:pt x="385" y="129"/>
                </a:cubicBezTo>
                <a:cubicBezTo>
                  <a:pt x="506" y="133"/>
                  <a:pt x="547" y="103"/>
                  <a:pt x="725" y="84"/>
                </a:cubicBezTo>
                <a:cubicBezTo>
                  <a:pt x="903" y="65"/>
                  <a:pt x="1186" y="0"/>
                  <a:pt x="1451" y="15"/>
                </a:cubicBezTo>
                <a:cubicBezTo>
                  <a:pt x="1716" y="30"/>
                  <a:pt x="2033" y="148"/>
                  <a:pt x="2313" y="174"/>
                </a:cubicBezTo>
                <a:cubicBezTo>
                  <a:pt x="2593" y="200"/>
                  <a:pt x="2853" y="144"/>
                  <a:pt x="3129" y="174"/>
                </a:cubicBezTo>
                <a:cubicBezTo>
                  <a:pt x="3405" y="204"/>
                  <a:pt x="3723" y="322"/>
                  <a:pt x="3969" y="356"/>
                </a:cubicBezTo>
                <a:cubicBezTo>
                  <a:pt x="4215" y="390"/>
                  <a:pt x="4396" y="389"/>
                  <a:pt x="4604" y="378"/>
                </a:cubicBezTo>
                <a:cubicBezTo>
                  <a:pt x="4812" y="367"/>
                  <a:pt x="5023" y="303"/>
                  <a:pt x="5216" y="288"/>
                </a:cubicBezTo>
                <a:cubicBezTo>
                  <a:pt x="5409" y="273"/>
                  <a:pt x="5584" y="280"/>
                  <a:pt x="5760" y="28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" name="Freeform 42"/>
          <p:cNvSpPr>
            <a:spLocks/>
          </p:cNvSpPr>
          <p:nvPr/>
        </p:nvSpPr>
        <p:spPr bwMode="auto">
          <a:xfrm>
            <a:off x="0" y="4897438"/>
            <a:ext cx="9109075" cy="217487"/>
          </a:xfrm>
          <a:custGeom>
            <a:avLst/>
            <a:gdLst>
              <a:gd name="T0" fmla="*/ 0 w 5738"/>
              <a:gd name="T1" fmla="*/ 137 h 137"/>
              <a:gd name="T2" fmla="*/ 2880 w 5738"/>
              <a:gd name="T3" fmla="*/ 0 h 137"/>
              <a:gd name="T4" fmla="*/ 5738 w 5738"/>
              <a:gd name="T5" fmla="*/ 13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38" h="137">
                <a:moveTo>
                  <a:pt x="0" y="137"/>
                </a:moveTo>
                <a:cubicBezTo>
                  <a:pt x="962" y="68"/>
                  <a:pt x="1924" y="0"/>
                  <a:pt x="2880" y="0"/>
                </a:cubicBezTo>
                <a:cubicBezTo>
                  <a:pt x="3836" y="0"/>
                  <a:pt x="4787" y="68"/>
                  <a:pt x="5738" y="137"/>
                </a:cubicBezTo>
              </a:path>
            </a:pathLst>
          </a:custGeom>
          <a:noFill/>
          <a:ln w="2540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8" name="Freeform 45"/>
          <p:cNvSpPr>
            <a:spLocks/>
          </p:cNvSpPr>
          <p:nvPr/>
        </p:nvSpPr>
        <p:spPr bwMode="auto">
          <a:xfrm>
            <a:off x="0" y="2908300"/>
            <a:ext cx="9144000" cy="2616200"/>
          </a:xfrm>
          <a:custGeom>
            <a:avLst/>
            <a:gdLst>
              <a:gd name="T0" fmla="*/ 0 w 5760"/>
              <a:gd name="T1" fmla="*/ 880 h 1648"/>
              <a:gd name="T2" fmla="*/ 192 w 5760"/>
              <a:gd name="T3" fmla="*/ 928 h 1648"/>
              <a:gd name="T4" fmla="*/ 576 w 5760"/>
              <a:gd name="T5" fmla="*/ 928 h 1648"/>
              <a:gd name="T6" fmla="*/ 768 w 5760"/>
              <a:gd name="T7" fmla="*/ 784 h 1648"/>
              <a:gd name="T8" fmla="*/ 960 w 5760"/>
              <a:gd name="T9" fmla="*/ 496 h 1648"/>
              <a:gd name="T10" fmla="*/ 1152 w 5760"/>
              <a:gd name="T11" fmla="*/ 448 h 1648"/>
              <a:gd name="T12" fmla="*/ 1344 w 5760"/>
              <a:gd name="T13" fmla="*/ 208 h 1648"/>
              <a:gd name="T14" fmla="*/ 1440 w 5760"/>
              <a:gd name="T15" fmla="*/ 208 h 1648"/>
              <a:gd name="T16" fmla="*/ 1536 w 5760"/>
              <a:gd name="T17" fmla="*/ 16 h 1648"/>
              <a:gd name="T18" fmla="*/ 1824 w 5760"/>
              <a:gd name="T19" fmla="*/ 112 h 1648"/>
              <a:gd name="T20" fmla="*/ 1920 w 5760"/>
              <a:gd name="T21" fmla="*/ 400 h 1648"/>
              <a:gd name="T22" fmla="*/ 2064 w 5760"/>
              <a:gd name="T23" fmla="*/ 592 h 1648"/>
              <a:gd name="T24" fmla="*/ 2304 w 5760"/>
              <a:gd name="T25" fmla="*/ 688 h 1648"/>
              <a:gd name="T26" fmla="*/ 2448 w 5760"/>
              <a:gd name="T27" fmla="*/ 928 h 1648"/>
              <a:gd name="T28" fmla="*/ 2640 w 5760"/>
              <a:gd name="T29" fmla="*/ 1024 h 1648"/>
              <a:gd name="T30" fmla="*/ 2880 w 5760"/>
              <a:gd name="T31" fmla="*/ 1072 h 1648"/>
              <a:gd name="T32" fmla="*/ 3168 w 5760"/>
              <a:gd name="T33" fmla="*/ 1264 h 1648"/>
              <a:gd name="T34" fmla="*/ 3408 w 5760"/>
              <a:gd name="T35" fmla="*/ 1312 h 1648"/>
              <a:gd name="T36" fmla="*/ 3744 w 5760"/>
              <a:gd name="T37" fmla="*/ 1600 h 1648"/>
              <a:gd name="T38" fmla="*/ 4464 w 5760"/>
              <a:gd name="T39" fmla="*/ 1600 h 1648"/>
              <a:gd name="T40" fmla="*/ 4800 w 5760"/>
              <a:gd name="T41" fmla="*/ 1312 h 1648"/>
              <a:gd name="T42" fmla="*/ 4944 w 5760"/>
              <a:gd name="T43" fmla="*/ 1168 h 1648"/>
              <a:gd name="T44" fmla="*/ 5088 w 5760"/>
              <a:gd name="T45" fmla="*/ 928 h 1648"/>
              <a:gd name="T46" fmla="*/ 5328 w 5760"/>
              <a:gd name="T47" fmla="*/ 880 h 1648"/>
              <a:gd name="T48" fmla="*/ 5568 w 5760"/>
              <a:gd name="T49" fmla="*/ 592 h 1648"/>
              <a:gd name="T50" fmla="*/ 5760 w 5760"/>
              <a:gd name="T51" fmla="*/ 544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760" h="1648">
                <a:moveTo>
                  <a:pt x="0" y="880"/>
                </a:moveTo>
                <a:cubicBezTo>
                  <a:pt x="48" y="900"/>
                  <a:pt x="96" y="920"/>
                  <a:pt x="192" y="928"/>
                </a:cubicBezTo>
                <a:cubicBezTo>
                  <a:pt x="288" y="936"/>
                  <a:pt x="480" y="952"/>
                  <a:pt x="576" y="928"/>
                </a:cubicBezTo>
                <a:cubicBezTo>
                  <a:pt x="672" y="904"/>
                  <a:pt x="704" y="856"/>
                  <a:pt x="768" y="784"/>
                </a:cubicBezTo>
                <a:cubicBezTo>
                  <a:pt x="832" y="712"/>
                  <a:pt x="896" y="552"/>
                  <a:pt x="960" y="496"/>
                </a:cubicBezTo>
                <a:cubicBezTo>
                  <a:pt x="1024" y="440"/>
                  <a:pt x="1088" y="496"/>
                  <a:pt x="1152" y="448"/>
                </a:cubicBezTo>
                <a:cubicBezTo>
                  <a:pt x="1216" y="400"/>
                  <a:pt x="1296" y="248"/>
                  <a:pt x="1344" y="208"/>
                </a:cubicBezTo>
                <a:cubicBezTo>
                  <a:pt x="1392" y="168"/>
                  <a:pt x="1408" y="240"/>
                  <a:pt x="1440" y="208"/>
                </a:cubicBezTo>
                <a:cubicBezTo>
                  <a:pt x="1472" y="176"/>
                  <a:pt x="1472" y="32"/>
                  <a:pt x="1536" y="16"/>
                </a:cubicBezTo>
                <a:cubicBezTo>
                  <a:pt x="1600" y="0"/>
                  <a:pt x="1760" y="48"/>
                  <a:pt x="1824" y="112"/>
                </a:cubicBezTo>
                <a:cubicBezTo>
                  <a:pt x="1888" y="176"/>
                  <a:pt x="1880" y="320"/>
                  <a:pt x="1920" y="400"/>
                </a:cubicBezTo>
                <a:cubicBezTo>
                  <a:pt x="1960" y="480"/>
                  <a:pt x="2000" y="544"/>
                  <a:pt x="2064" y="592"/>
                </a:cubicBezTo>
                <a:cubicBezTo>
                  <a:pt x="2128" y="640"/>
                  <a:pt x="2240" y="632"/>
                  <a:pt x="2304" y="688"/>
                </a:cubicBezTo>
                <a:cubicBezTo>
                  <a:pt x="2368" y="744"/>
                  <a:pt x="2392" y="872"/>
                  <a:pt x="2448" y="928"/>
                </a:cubicBezTo>
                <a:cubicBezTo>
                  <a:pt x="2504" y="984"/>
                  <a:pt x="2568" y="1000"/>
                  <a:pt x="2640" y="1024"/>
                </a:cubicBezTo>
                <a:cubicBezTo>
                  <a:pt x="2712" y="1048"/>
                  <a:pt x="2792" y="1032"/>
                  <a:pt x="2880" y="1072"/>
                </a:cubicBezTo>
                <a:cubicBezTo>
                  <a:pt x="2968" y="1112"/>
                  <a:pt x="3080" y="1224"/>
                  <a:pt x="3168" y="1264"/>
                </a:cubicBezTo>
                <a:cubicBezTo>
                  <a:pt x="3256" y="1304"/>
                  <a:pt x="3312" y="1256"/>
                  <a:pt x="3408" y="1312"/>
                </a:cubicBezTo>
                <a:cubicBezTo>
                  <a:pt x="3504" y="1368"/>
                  <a:pt x="3568" y="1552"/>
                  <a:pt x="3744" y="1600"/>
                </a:cubicBezTo>
                <a:cubicBezTo>
                  <a:pt x="3920" y="1648"/>
                  <a:pt x="4288" y="1648"/>
                  <a:pt x="4464" y="1600"/>
                </a:cubicBezTo>
                <a:cubicBezTo>
                  <a:pt x="4640" y="1552"/>
                  <a:pt x="4720" y="1384"/>
                  <a:pt x="4800" y="1312"/>
                </a:cubicBezTo>
                <a:cubicBezTo>
                  <a:pt x="4880" y="1240"/>
                  <a:pt x="4896" y="1232"/>
                  <a:pt x="4944" y="1168"/>
                </a:cubicBezTo>
                <a:cubicBezTo>
                  <a:pt x="4992" y="1104"/>
                  <a:pt x="5024" y="976"/>
                  <a:pt x="5088" y="928"/>
                </a:cubicBezTo>
                <a:cubicBezTo>
                  <a:pt x="5152" y="880"/>
                  <a:pt x="5248" y="936"/>
                  <a:pt x="5328" y="880"/>
                </a:cubicBezTo>
                <a:cubicBezTo>
                  <a:pt x="5408" y="824"/>
                  <a:pt x="5496" y="648"/>
                  <a:pt x="5568" y="592"/>
                </a:cubicBezTo>
                <a:cubicBezTo>
                  <a:pt x="5640" y="536"/>
                  <a:pt x="5700" y="540"/>
                  <a:pt x="5760" y="5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" name="Freeform 46"/>
          <p:cNvSpPr>
            <a:spLocks/>
          </p:cNvSpPr>
          <p:nvPr/>
        </p:nvSpPr>
        <p:spPr bwMode="auto">
          <a:xfrm>
            <a:off x="4572000" y="4368800"/>
            <a:ext cx="3505200" cy="330200"/>
          </a:xfrm>
          <a:custGeom>
            <a:avLst/>
            <a:gdLst>
              <a:gd name="T0" fmla="*/ 0 w 2208"/>
              <a:gd name="T1" fmla="*/ 152 h 208"/>
              <a:gd name="T2" fmla="*/ 240 w 2208"/>
              <a:gd name="T3" fmla="*/ 104 h 208"/>
              <a:gd name="T4" fmla="*/ 576 w 2208"/>
              <a:gd name="T5" fmla="*/ 152 h 208"/>
              <a:gd name="T6" fmla="*/ 816 w 2208"/>
              <a:gd name="T7" fmla="*/ 200 h 208"/>
              <a:gd name="T8" fmla="*/ 1056 w 2208"/>
              <a:gd name="T9" fmla="*/ 104 h 208"/>
              <a:gd name="T10" fmla="*/ 1248 w 2208"/>
              <a:gd name="T11" fmla="*/ 104 h 208"/>
              <a:gd name="T12" fmla="*/ 1584 w 2208"/>
              <a:gd name="T13" fmla="*/ 8 h 208"/>
              <a:gd name="T14" fmla="*/ 1872 w 2208"/>
              <a:gd name="T15" fmla="*/ 56 h 208"/>
              <a:gd name="T16" fmla="*/ 2016 w 2208"/>
              <a:gd name="T17" fmla="*/ 8 h 208"/>
              <a:gd name="T18" fmla="*/ 2208 w 2208"/>
              <a:gd name="T19" fmla="*/ 8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08" h="208">
                <a:moveTo>
                  <a:pt x="0" y="152"/>
                </a:moveTo>
                <a:cubicBezTo>
                  <a:pt x="72" y="128"/>
                  <a:pt x="144" y="104"/>
                  <a:pt x="240" y="104"/>
                </a:cubicBezTo>
                <a:cubicBezTo>
                  <a:pt x="336" y="104"/>
                  <a:pt x="480" y="136"/>
                  <a:pt x="576" y="152"/>
                </a:cubicBezTo>
                <a:cubicBezTo>
                  <a:pt x="672" y="168"/>
                  <a:pt x="736" y="208"/>
                  <a:pt x="816" y="200"/>
                </a:cubicBezTo>
                <a:cubicBezTo>
                  <a:pt x="896" y="192"/>
                  <a:pt x="984" y="120"/>
                  <a:pt x="1056" y="104"/>
                </a:cubicBezTo>
                <a:cubicBezTo>
                  <a:pt x="1128" y="88"/>
                  <a:pt x="1160" y="120"/>
                  <a:pt x="1248" y="104"/>
                </a:cubicBezTo>
                <a:cubicBezTo>
                  <a:pt x="1336" y="88"/>
                  <a:pt x="1480" y="16"/>
                  <a:pt x="1584" y="8"/>
                </a:cubicBezTo>
                <a:cubicBezTo>
                  <a:pt x="1688" y="0"/>
                  <a:pt x="1800" y="56"/>
                  <a:pt x="1872" y="56"/>
                </a:cubicBezTo>
                <a:cubicBezTo>
                  <a:pt x="1944" y="56"/>
                  <a:pt x="1960" y="16"/>
                  <a:pt x="2016" y="8"/>
                </a:cubicBezTo>
                <a:cubicBezTo>
                  <a:pt x="2072" y="0"/>
                  <a:pt x="2140" y="4"/>
                  <a:pt x="2208" y="8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0" name="Rectangle 48"/>
          <p:cNvSpPr>
            <a:spLocks noChangeArrowheads="1"/>
          </p:cNvSpPr>
          <p:nvPr/>
        </p:nvSpPr>
        <p:spPr bwMode="auto">
          <a:xfrm>
            <a:off x="7772400" y="4322763"/>
            <a:ext cx="112713" cy="100012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1" name="Rectangle 49"/>
          <p:cNvSpPr>
            <a:spLocks noChangeArrowheads="1"/>
          </p:cNvSpPr>
          <p:nvPr/>
        </p:nvSpPr>
        <p:spPr bwMode="auto">
          <a:xfrm>
            <a:off x="8275638" y="4249738"/>
            <a:ext cx="112712" cy="1000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" name="Rectangle 50"/>
          <p:cNvSpPr>
            <a:spLocks noChangeArrowheads="1"/>
          </p:cNvSpPr>
          <p:nvPr/>
        </p:nvSpPr>
        <p:spPr bwMode="auto">
          <a:xfrm>
            <a:off x="8743950" y="3854450"/>
            <a:ext cx="112713" cy="1000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" name="Rectangle 51"/>
          <p:cNvSpPr>
            <a:spLocks noChangeArrowheads="1"/>
          </p:cNvSpPr>
          <p:nvPr/>
        </p:nvSpPr>
        <p:spPr bwMode="auto">
          <a:xfrm>
            <a:off x="7812088" y="3746500"/>
            <a:ext cx="36512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4" name="Rectangle 52"/>
          <p:cNvSpPr>
            <a:spLocks noChangeArrowheads="1"/>
          </p:cNvSpPr>
          <p:nvPr/>
        </p:nvSpPr>
        <p:spPr bwMode="auto">
          <a:xfrm>
            <a:off x="8310563" y="3673475"/>
            <a:ext cx="36512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Rectangle 53"/>
          <p:cNvSpPr>
            <a:spLocks noChangeArrowheads="1"/>
          </p:cNvSpPr>
          <p:nvPr/>
        </p:nvSpPr>
        <p:spPr bwMode="auto">
          <a:xfrm>
            <a:off x="7885113" y="4178300"/>
            <a:ext cx="35877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54"/>
          <p:cNvSpPr>
            <a:spLocks noChangeArrowheads="1"/>
          </p:cNvSpPr>
          <p:nvPr/>
        </p:nvSpPr>
        <p:spPr bwMode="auto">
          <a:xfrm>
            <a:off x="7956550" y="4249738"/>
            <a:ext cx="36513" cy="2524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55"/>
          <p:cNvSpPr>
            <a:spLocks noChangeArrowheads="1"/>
          </p:cNvSpPr>
          <p:nvPr/>
        </p:nvSpPr>
        <p:spPr bwMode="auto">
          <a:xfrm>
            <a:off x="8135938" y="4249738"/>
            <a:ext cx="36512" cy="107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Line 56"/>
          <p:cNvSpPr>
            <a:spLocks noChangeShapeType="1"/>
          </p:cNvSpPr>
          <p:nvPr/>
        </p:nvSpPr>
        <p:spPr bwMode="auto">
          <a:xfrm>
            <a:off x="7848600" y="3962400"/>
            <a:ext cx="468313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9" name="Rectangle 57"/>
          <p:cNvSpPr>
            <a:spLocks noChangeArrowheads="1"/>
          </p:cNvSpPr>
          <p:nvPr/>
        </p:nvSpPr>
        <p:spPr bwMode="auto">
          <a:xfrm>
            <a:off x="7993063" y="3925888"/>
            <a:ext cx="142875" cy="71437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Line 58"/>
          <p:cNvSpPr>
            <a:spLocks noChangeShapeType="1"/>
          </p:cNvSpPr>
          <p:nvPr/>
        </p:nvSpPr>
        <p:spPr bwMode="auto">
          <a:xfrm flipH="1">
            <a:off x="8027988" y="3997325"/>
            <a:ext cx="36512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" name="Line 59"/>
          <p:cNvSpPr>
            <a:spLocks noChangeShapeType="1"/>
          </p:cNvSpPr>
          <p:nvPr/>
        </p:nvSpPr>
        <p:spPr bwMode="auto">
          <a:xfrm>
            <a:off x="8064500" y="3997325"/>
            <a:ext cx="71438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2" name="Rectangle 60"/>
          <p:cNvSpPr>
            <a:spLocks noChangeArrowheads="1"/>
          </p:cNvSpPr>
          <p:nvPr/>
        </p:nvSpPr>
        <p:spPr bwMode="auto">
          <a:xfrm>
            <a:off x="8778875" y="3278188"/>
            <a:ext cx="36513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Line 61"/>
          <p:cNvSpPr>
            <a:spLocks noChangeShapeType="1"/>
          </p:cNvSpPr>
          <p:nvPr/>
        </p:nvSpPr>
        <p:spPr bwMode="auto">
          <a:xfrm>
            <a:off x="8316913" y="3746500"/>
            <a:ext cx="468312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4" name="Rectangle 62"/>
          <p:cNvSpPr>
            <a:spLocks noChangeArrowheads="1"/>
          </p:cNvSpPr>
          <p:nvPr/>
        </p:nvSpPr>
        <p:spPr bwMode="auto">
          <a:xfrm>
            <a:off x="8461375" y="3709988"/>
            <a:ext cx="142875" cy="71437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Line 63"/>
          <p:cNvSpPr>
            <a:spLocks noChangeShapeType="1"/>
          </p:cNvSpPr>
          <p:nvPr/>
        </p:nvSpPr>
        <p:spPr bwMode="auto">
          <a:xfrm flipH="1">
            <a:off x="8496300" y="3781425"/>
            <a:ext cx="36513" cy="468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6" name="Line 64"/>
          <p:cNvSpPr>
            <a:spLocks noChangeShapeType="1"/>
          </p:cNvSpPr>
          <p:nvPr/>
        </p:nvSpPr>
        <p:spPr bwMode="auto">
          <a:xfrm>
            <a:off x="8532813" y="3781425"/>
            <a:ext cx="71437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9" name="Text Box 107"/>
          <p:cNvSpPr txBox="1">
            <a:spLocks noChangeArrowheads="1"/>
          </p:cNvSpPr>
          <p:nvPr/>
        </p:nvSpPr>
        <p:spPr bwMode="auto">
          <a:xfrm>
            <a:off x="7920038" y="5546725"/>
            <a:ext cx="11715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de-DE" sz="1400">
                <a:solidFill>
                  <a:schemeClr val="tx1"/>
                </a:solidFill>
              </a:rPr>
              <a:t>Vertical Datum A</a:t>
            </a:r>
          </a:p>
        </p:txBody>
      </p:sp>
      <p:sp>
        <p:nvSpPr>
          <p:cNvPr id="60" name="Text Box 108"/>
          <p:cNvSpPr txBox="1">
            <a:spLocks noChangeArrowheads="1"/>
          </p:cNvSpPr>
          <p:nvPr/>
        </p:nvSpPr>
        <p:spPr bwMode="auto">
          <a:xfrm>
            <a:off x="1231900" y="5538788"/>
            <a:ext cx="118903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de-DE" sz="1400">
                <a:solidFill>
                  <a:schemeClr val="tx1"/>
                </a:solidFill>
              </a:rPr>
              <a:t>Vertical Datum C</a:t>
            </a:r>
          </a:p>
        </p:txBody>
      </p:sp>
      <p:sp>
        <p:nvSpPr>
          <p:cNvPr id="62" name="Oval 112"/>
          <p:cNvSpPr>
            <a:spLocks noChangeArrowheads="1"/>
          </p:cNvSpPr>
          <p:nvPr/>
        </p:nvSpPr>
        <p:spPr bwMode="auto">
          <a:xfrm>
            <a:off x="7632700" y="5149850"/>
            <a:ext cx="338138" cy="323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de-DE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3" name="Oval 113"/>
          <p:cNvSpPr>
            <a:spLocks noChangeArrowheads="1"/>
          </p:cNvSpPr>
          <p:nvPr/>
        </p:nvSpPr>
        <p:spPr bwMode="auto">
          <a:xfrm>
            <a:off x="1138238" y="5078413"/>
            <a:ext cx="338137" cy="323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de-DE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4" name="Oval 114"/>
          <p:cNvSpPr>
            <a:spLocks noChangeArrowheads="1"/>
          </p:cNvSpPr>
          <p:nvPr/>
        </p:nvSpPr>
        <p:spPr bwMode="auto">
          <a:xfrm>
            <a:off x="4392613" y="5005388"/>
            <a:ext cx="338137" cy="323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de-DE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5" name="Text Box 116"/>
          <p:cNvSpPr txBox="1">
            <a:spLocks noChangeArrowheads="1"/>
          </p:cNvSpPr>
          <p:nvPr/>
        </p:nvSpPr>
        <p:spPr bwMode="auto">
          <a:xfrm>
            <a:off x="3448050" y="5546725"/>
            <a:ext cx="118903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de-DE" sz="1400">
                <a:solidFill>
                  <a:schemeClr val="tx1"/>
                </a:solidFill>
              </a:rPr>
              <a:t>Vertical Datum B</a:t>
            </a:r>
          </a:p>
        </p:txBody>
      </p:sp>
      <p:sp>
        <p:nvSpPr>
          <p:cNvPr id="72" name="Line 43"/>
          <p:cNvSpPr>
            <a:spLocks noChangeShapeType="1"/>
          </p:cNvSpPr>
          <p:nvPr/>
        </p:nvSpPr>
        <p:spPr bwMode="auto">
          <a:xfrm flipV="1">
            <a:off x="1763713" y="3138488"/>
            <a:ext cx="323850" cy="1587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3" name="Rectangle 87"/>
          <p:cNvSpPr>
            <a:spLocks noChangeArrowheads="1"/>
          </p:cNvSpPr>
          <p:nvPr/>
        </p:nvSpPr>
        <p:spPr bwMode="auto">
          <a:xfrm>
            <a:off x="2447925" y="2311400"/>
            <a:ext cx="36513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4" name="Rectangle 99"/>
          <p:cNvSpPr>
            <a:spLocks noChangeArrowheads="1"/>
          </p:cNvSpPr>
          <p:nvPr/>
        </p:nvSpPr>
        <p:spPr bwMode="auto">
          <a:xfrm>
            <a:off x="1836738" y="3101975"/>
            <a:ext cx="142875" cy="71438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5" name="Line 102"/>
          <p:cNvSpPr>
            <a:spLocks noChangeShapeType="1"/>
          </p:cNvSpPr>
          <p:nvPr/>
        </p:nvSpPr>
        <p:spPr bwMode="auto">
          <a:xfrm flipV="1">
            <a:off x="2124075" y="2814638"/>
            <a:ext cx="323850" cy="1587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6" name="Rectangle 103"/>
          <p:cNvSpPr>
            <a:spLocks noChangeArrowheads="1"/>
          </p:cNvSpPr>
          <p:nvPr/>
        </p:nvSpPr>
        <p:spPr bwMode="auto">
          <a:xfrm>
            <a:off x="2197100" y="2778125"/>
            <a:ext cx="142875" cy="71438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7" name="Line 105"/>
          <p:cNvSpPr>
            <a:spLocks noChangeShapeType="1"/>
          </p:cNvSpPr>
          <p:nvPr/>
        </p:nvSpPr>
        <p:spPr bwMode="auto">
          <a:xfrm>
            <a:off x="2268538" y="2851150"/>
            <a:ext cx="71437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8" name="Rectangle 111"/>
          <p:cNvSpPr>
            <a:spLocks noChangeArrowheads="1"/>
          </p:cNvSpPr>
          <p:nvPr/>
        </p:nvSpPr>
        <p:spPr bwMode="auto">
          <a:xfrm>
            <a:off x="2411413" y="2886075"/>
            <a:ext cx="112712" cy="1000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9" name="Line 44"/>
          <p:cNvSpPr>
            <a:spLocks noChangeShapeType="1"/>
          </p:cNvSpPr>
          <p:nvPr/>
        </p:nvSpPr>
        <p:spPr bwMode="auto">
          <a:xfrm>
            <a:off x="3816350" y="4070350"/>
            <a:ext cx="755650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0" name="Freeform 47"/>
          <p:cNvSpPr>
            <a:spLocks/>
          </p:cNvSpPr>
          <p:nvPr/>
        </p:nvSpPr>
        <p:spPr bwMode="auto">
          <a:xfrm>
            <a:off x="0" y="4000500"/>
            <a:ext cx="1295400" cy="152400"/>
          </a:xfrm>
          <a:custGeom>
            <a:avLst/>
            <a:gdLst>
              <a:gd name="T0" fmla="*/ 0 w 816"/>
              <a:gd name="T1" fmla="*/ 0 h 96"/>
              <a:gd name="T2" fmla="*/ 192 w 816"/>
              <a:gd name="T3" fmla="*/ 48 h 96"/>
              <a:gd name="T4" fmla="*/ 384 w 816"/>
              <a:gd name="T5" fmla="*/ 96 h 96"/>
              <a:gd name="T6" fmla="*/ 672 w 816"/>
              <a:gd name="T7" fmla="*/ 48 h 96"/>
              <a:gd name="T8" fmla="*/ 816 w 816"/>
              <a:gd name="T9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6" h="96">
                <a:moveTo>
                  <a:pt x="0" y="0"/>
                </a:moveTo>
                <a:cubicBezTo>
                  <a:pt x="64" y="16"/>
                  <a:pt x="128" y="32"/>
                  <a:pt x="192" y="48"/>
                </a:cubicBezTo>
                <a:cubicBezTo>
                  <a:pt x="256" y="64"/>
                  <a:pt x="304" y="96"/>
                  <a:pt x="384" y="96"/>
                </a:cubicBezTo>
                <a:cubicBezTo>
                  <a:pt x="464" y="96"/>
                  <a:pt x="600" y="56"/>
                  <a:pt x="672" y="48"/>
                </a:cubicBezTo>
                <a:cubicBezTo>
                  <a:pt x="744" y="40"/>
                  <a:pt x="780" y="44"/>
                  <a:pt x="816" y="48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1" name="Rectangle 65"/>
          <p:cNvSpPr>
            <a:spLocks noChangeArrowheads="1"/>
          </p:cNvSpPr>
          <p:nvPr/>
        </p:nvSpPr>
        <p:spPr bwMode="auto">
          <a:xfrm>
            <a:off x="1223963" y="4033838"/>
            <a:ext cx="112712" cy="100012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2" name="Rectangle 66"/>
          <p:cNvSpPr>
            <a:spLocks noChangeArrowheads="1"/>
          </p:cNvSpPr>
          <p:nvPr/>
        </p:nvSpPr>
        <p:spPr bwMode="auto">
          <a:xfrm>
            <a:off x="4572000" y="3997325"/>
            <a:ext cx="36513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3" name="Rectangle 67"/>
          <p:cNvSpPr>
            <a:spLocks noChangeArrowheads="1"/>
          </p:cNvSpPr>
          <p:nvPr/>
        </p:nvSpPr>
        <p:spPr bwMode="auto">
          <a:xfrm>
            <a:off x="1258888" y="3457575"/>
            <a:ext cx="36512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4" name="Line 70"/>
          <p:cNvSpPr>
            <a:spLocks noChangeShapeType="1"/>
          </p:cNvSpPr>
          <p:nvPr/>
        </p:nvSpPr>
        <p:spPr bwMode="auto">
          <a:xfrm>
            <a:off x="4572000" y="4646613"/>
            <a:ext cx="0" cy="2508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5" name="Rectangle 71"/>
          <p:cNvSpPr>
            <a:spLocks noChangeArrowheads="1"/>
          </p:cNvSpPr>
          <p:nvPr/>
        </p:nvSpPr>
        <p:spPr bwMode="auto">
          <a:xfrm>
            <a:off x="3127375" y="3681413"/>
            <a:ext cx="112713" cy="1000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6" name="Rectangle 72"/>
          <p:cNvSpPr>
            <a:spLocks noChangeArrowheads="1"/>
          </p:cNvSpPr>
          <p:nvPr/>
        </p:nvSpPr>
        <p:spPr bwMode="auto">
          <a:xfrm>
            <a:off x="3167063" y="3097213"/>
            <a:ext cx="36512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7" name="Rectangle 73"/>
          <p:cNvSpPr>
            <a:spLocks noChangeArrowheads="1"/>
          </p:cNvSpPr>
          <p:nvPr/>
        </p:nvSpPr>
        <p:spPr bwMode="auto">
          <a:xfrm>
            <a:off x="3743325" y="4178300"/>
            <a:ext cx="112713" cy="1000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8" name="Rectangle 74"/>
          <p:cNvSpPr>
            <a:spLocks noChangeArrowheads="1"/>
          </p:cNvSpPr>
          <p:nvPr/>
        </p:nvSpPr>
        <p:spPr bwMode="auto">
          <a:xfrm>
            <a:off x="3779838" y="3602038"/>
            <a:ext cx="36512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9" name="Rectangle 75"/>
          <p:cNvSpPr>
            <a:spLocks noChangeArrowheads="1"/>
          </p:cNvSpPr>
          <p:nvPr/>
        </p:nvSpPr>
        <p:spPr bwMode="auto">
          <a:xfrm>
            <a:off x="4105275" y="4033838"/>
            <a:ext cx="142875" cy="71437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90" name="Line 76"/>
          <p:cNvSpPr>
            <a:spLocks noChangeShapeType="1"/>
          </p:cNvSpPr>
          <p:nvPr/>
        </p:nvSpPr>
        <p:spPr bwMode="auto">
          <a:xfrm flipH="1">
            <a:off x="4140200" y="4105275"/>
            <a:ext cx="36513" cy="396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1" name="Line 77"/>
          <p:cNvSpPr>
            <a:spLocks noChangeShapeType="1"/>
          </p:cNvSpPr>
          <p:nvPr/>
        </p:nvSpPr>
        <p:spPr bwMode="auto">
          <a:xfrm>
            <a:off x="4176713" y="4105275"/>
            <a:ext cx="71437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" name="Line 78"/>
          <p:cNvSpPr>
            <a:spLocks noChangeShapeType="1"/>
          </p:cNvSpPr>
          <p:nvPr/>
        </p:nvSpPr>
        <p:spPr bwMode="auto">
          <a:xfrm flipV="1">
            <a:off x="3167063" y="3636963"/>
            <a:ext cx="612775" cy="1587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3" name="Rectangle 79"/>
          <p:cNvSpPr>
            <a:spLocks noChangeArrowheads="1"/>
          </p:cNvSpPr>
          <p:nvPr/>
        </p:nvSpPr>
        <p:spPr bwMode="auto">
          <a:xfrm>
            <a:off x="3419475" y="3600450"/>
            <a:ext cx="142875" cy="71438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94" name="Line 80"/>
          <p:cNvSpPr>
            <a:spLocks noChangeShapeType="1"/>
          </p:cNvSpPr>
          <p:nvPr/>
        </p:nvSpPr>
        <p:spPr bwMode="auto">
          <a:xfrm flipH="1">
            <a:off x="3455988" y="3671888"/>
            <a:ext cx="34925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5" name="Line 81"/>
          <p:cNvSpPr>
            <a:spLocks noChangeShapeType="1"/>
          </p:cNvSpPr>
          <p:nvPr/>
        </p:nvSpPr>
        <p:spPr bwMode="auto">
          <a:xfrm>
            <a:off x="3490913" y="3671888"/>
            <a:ext cx="36512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6" name="Rectangle 82"/>
          <p:cNvSpPr>
            <a:spLocks noChangeArrowheads="1"/>
          </p:cNvSpPr>
          <p:nvPr/>
        </p:nvSpPr>
        <p:spPr bwMode="auto">
          <a:xfrm>
            <a:off x="4535488" y="4546600"/>
            <a:ext cx="112712" cy="100013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97" name="Rectangle 83"/>
          <p:cNvSpPr>
            <a:spLocks noChangeArrowheads="1"/>
          </p:cNvSpPr>
          <p:nvPr/>
        </p:nvSpPr>
        <p:spPr bwMode="auto">
          <a:xfrm>
            <a:off x="1692275" y="3602038"/>
            <a:ext cx="112713" cy="1000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98" name="Rectangle 84"/>
          <p:cNvSpPr>
            <a:spLocks noChangeArrowheads="1"/>
          </p:cNvSpPr>
          <p:nvPr/>
        </p:nvSpPr>
        <p:spPr bwMode="auto">
          <a:xfrm>
            <a:off x="2916238" y="3205163"/>
            <a:ext cx="112712" cy="1000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99" name="Rectangle 85"/>
          <p:cNvSpPr>
            <a:spLocks noChangeArrowheads="1"/>
          </p:cNvSpPr>
          <p:nvPr/>
        </p:nvSpPr>
        <p:spPr bwMode="auto">
          <a:xfrm>
            <a:off x="2951163" y="2630488"/>
            <a:ext cx="36512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0" name="Line 86"/>
          <p:cNvSpPr>
            <a:spLocks noChangeShapeType="1"/>
          </p:cNvSpPr>
          <p:nvPr/>
        </p:nvSpPr>
        <p:spPr bwMode="auto">
          <a:xfrm flipV="1">
            <a:off x="2987675" y="3170238"/>
            <a:ext cx="179388" cy="1587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1" name="Line 88"/>
          <p:cNvSpPr>
            <a:spLocks noChangeShapeType="1"/>
          </p:cNvSpPr>
          <p:nvPr/>
        </p:nvSpPr>
        <p:spPr bwMode="auto">
          <a:xfrm flipV="1">
            <a:off x="2482850" y="2701925"/>
            <a:ext cx="468313" cy="3175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" name="Rectangle 89"/>
          <p:cNvSpPr>
            <a:spLocks noChangeArrowheads="1"/>
          </p:cNvSpPr>
          <p:nvPr/>
        </p:nvSpPr>
        <p:spPr bwMode="auto">
          <a:xfrm>
            <a:off x="2628900" y="2667000"/>
            <a:ext cx="142875" cy="71438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" name="Line 90"/>
          <p:cNvSpPr>
            <a:spLocks noChangeShapeType="1"/>
          </p:cNvSpPr>
          <p:nvPr/>
        </p:nvSpPr>
        <p:spPr bwMode="auto">
          <a:xfrm flipH="1">
            <a:off x="2663825" y="2738438"/>
            <a:ext cx="36513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4" name="Line 91"/>
          <p:cNvSpPr>
            <a:spLocks noChangeShapeType="1"/>
          </p:cNvSpPr>
          <p:nvPr/>
        </p:nvSpPr>
        <p:spPr bwMode="auto">
          <a:xfrm>
            <a:off x="2700338" y="2738438"/>
            <a:ext cx="36512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5" name="Rectangle 92"/>
          <p:cNvSpPr>
            <a:spLocks noChangeArrowheads="1"/>
          </p:cNvSpPr>
          <p:nvPr/>
        </p:nvSpPr>
        <p:spPr bwMode="auto">
          <a:xfrm>
            <a:off x="1727200" y="3025775"/>
            <a:ext cx="36513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6" name="Line 93"/>
          <p:cNvSpPr>
            <a:spLocks noChangeShapeType="1"/>
          </p:cNvSpPr>
          <p:nvPr/>
        </p:nvSpPr>
        <p:spPr bwMode="auto">
          <a:xfrm flipV="1">
            <a:off x="1295400" y="3494088"/>
            <a:ext cx="431800" cy="3175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7" name="Rectangle 94"/>
          <p:cNvSpPr>
            <a:spLocks noChangeArrowheads="1"/>
          </p:cNvSpPr>
          <p:nvPr/>
        </p:nvSpPr>
        <p:spPr bwMode="auto">
          <a:xfrm>
            <a:off x="1404938" y="3459163"/>
            <a:ext cx="142875" cy="71437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8" name="Line 95"/>
          <p:cNvSpPr>
            <a:spLocks noChangeShapeType="1"/>
          </p:cNvSpPr>
          <p:nvPr/>
        </p:nvSpPr>
        <p:spPr bwMode="auto">
          <a:xfrm flipH="1">
            <a:off x="1439863" y="3530600"/>
            <a:ext cx="36512" cy="250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9" name="Line 96"/>
          <p:cNvSpPr>
            <a:spLocks noChangeShapeType="1"/>
          </p:cNvSpPr>
          <p:nvPr/>
        </p:nvSpPr>
        <p:spPr bwMode="auto">
          <a:xfrm>
            <a:off x="1476375" y="3530600"/>
            <a:ext cx="34925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0" name="Rectangle 97"/>
          <p:cNvSpPr>
            <a:spLocks noChangeArrowheads="1"/>
          </p:cNvSpPr>
          <p:nvPr/>
        </p:nvSpPr>
        <p:spPr bwMode="auto">
          <a:xfrm>
            <a:off x="2046288" y="3214688"/>
            <a:ext cx="112712" cy="1000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11" name="Rectangle 98"/>
          <p:cNvSpPr>
            <a:spLocks noChangeArrowheads="1"/>
          </p:cNvSpPr>
          <p:nvPr/>
        </p:nvSpPr>
        <p:spPr bwMode="auto">
          <a:xfrm>
            <a:off x="2087563" y="2630488"/>
            <a:ext cx="36512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12" name="Line 100"/>
          <p:cNvSpPr>
            <a:spLocks noChangeShapeType="1"/>
          </p:cNvSpPr>
          <p:nvPr/>
        </p:nvSpPr>
        <p:spPr bwMode="auto">
          <a:xfrm flipH="1">
            <a:off x="1871663" y="3170238"/>
            <a:ext cx="36512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3" name="Line 101"/>
          <p:cNvSpPr>
            <a:spLocks noChangeShapeType="1"/>
          </p:cNvSpPr>
          <p:nvPr/>
        </p:nvSpPr>
        <p:spPr bwMode="auto">
          <a:xfrm>
            <a:off x="1908175" y="3170238"/>
            <a:ext cx="34925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4" name="Line 104"/>
          <p:cNvSpPr>
            <a:spLocks noChangeShapeType="1"/>
          </p:cNvSpPr>
          <p:nvPr/>
        </p:nvSpPr>
        <p:spPr bwMode="auto">
          <a:xfrm flipH="1">
            <a:off x="2232025" y="2846388"/>
            <a:ext cx="36513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4" name="Text Box 203"/>
          <p:cNvSpPr txBox="1">
            <a:spLocks noChangeArrowheads="1"/>
          </p:cNvSpPr>
          <p:nvPr/>
        </p:nvSpPr>
        <p:spPr bwMode="auto">
          <a:xfrm>
            <a:off x="917575" y="979488"/>
            <a:ext cx="1798638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600">
                <a:solidFill>
                  <a:schemeClr val="tx1"/>
                </a:solidFill>
              </a:rPr>
              <a:t>GPS Benchmarks</a:t>
            </a:r>
          </a:p>
        </p:txBody>
      </p:sp>
      <p:sp>
        <p:nvSpPr>
          <p:cNvPr id="125" name="Rectangle 204"/>
          <p:cNvSpPr>
            <a:spLocks noChangeArrowheads="1"/>
          </p:cNvSpPr>
          <p:nvPr/>
        </p:nvSpPr>
        <p:spPr bwMode="auto">
          <a:xfrm>
            <a:off x="469900" y="1100138"/>
            <a:ext cx="112713" cy="1000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26" name="Rectangle 205"/>
          <p:cNvSpPr>
            <a:spLocks noChangeArrowheads="1"/>
          </p:cNvSpPr>
          <p:nvPr/>
        </p:nvSpPr>
        <p:spPr bwMode="auto">
          <a:xfrm>
            <a:off x="469900" y="1389063"/>
            <a:ext cx="112713" cy="100012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27" name="Text Box 206"/>
          <p:cNvSpPr txBox="1">
            <a:spLocks noChangeArrowheads="1"/>
          </p:cNvSpPr>
          <p:nvPr/>
        </p:nvSpPr>
        <p:spPr bwMode="auto">
          <a:xfrm>
            <a:off x="923925" y="1309688"/>
            <a:ext cx="2328863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600">
                <a:solidFill>
                  <a:schemeClr val="tx1"/>
                </a:solidFill>
              </a:rPr>
              <a:t>Tide Gauge Benchmark</a:t>
            </a:r>
          </a:p>
        </p:txBody>
      </p:sp>
      <p:sp>
        <p:nvSpPr>
          <p:cNvPr id="128" name="Rectangle 207"/>
          <p:cNvSpPr>
            <a:spLocks noChangeArrowheads="1"/>
          </p:cNvSpPr>
          <p:nvPr/>
        </p:nvSpPr>
        <p:spPr bwMode="auto">
          <a:xfrm>
            <a:off x="274638" y="1571625"/>
            <a:ext cx="42862" cy="423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29" name="Rectangle 208"/>
          <p:cNvSpPr>
            <a:spLocks noChangeArrowheads="1"/>
          </p:cNvSpPr>
          <p:nvPr/>
        </p:nvSpPr>
        <p:spPr bwMode="auto">
          <a:xfrm>
            <a:off x="773113" y="1574800"/>
            <a:ext cx="42862" cy="4048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30" name="Line 209"/>
          <p:cNvSpPr>
            <a:spLocks noChangeShapeType="1"/>
          </p:cNvSpPr>
          <p:nvPr/>
        </p:nvSpPr>
        <p:spPr bwMode="auto">
          <a:xfrm>
            <a:off x="311150" y="1739900"/>
            <a:ext cx="468313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1" name="Rectangle 210"/>
          <p:cNvSpPr>
            <a:spLocks noChangeArrowheads="1"/>
          </p:cNvSpPr>
          <p:nvPr/>
        </p:nvSpPr>
        <p:spPr bwMode="auto">
          <a:xfrm>
            <a:off x="455613" y="1703388"/>
            <a:ext cx="142875" cy="71437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32" name="Line 211"/>
          <p:cNvSpPr>
            <a:spLocks noChangeShapeType="1"/>
          </p:cNvSpPr>
          <p:nvPr/>
        </p:nvSpPr>
        <p:spPr bwMode="auto">
          <a:xfrm flipH="1">
            <a:off x="490538" y="1774825"/>
            <a:ext cx="36512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3" name="Line 212"/>
          <p:cNvSpPr>
            <a:spLocks noChangeShapeType="1"/>
          </p:cNvSpPr>
          <p:nvPr/>
        </p:nvSpPr>
        <p:spPr bwMode="auto">
          <a:xfrm>
            <a:off x="527050" y="1774825"/>
            <a:ext cx="71438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4" name="Text Box 213"/>
          <p:cNvSpPr txBox="1">
            <a:spLocks noChangeArrowheads="1"/>
          </p:cNvSpPr>
          <p:nvPr/>
        </p:nvSpPr>
        <p:spPr bwMode="auto">
          <a:xfrm>
            <a:off x="939800" y="1592263"/>
            <a:ext cx="1784350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600">
                <a:solidFill>
                  <a:schemeClr val="tx1"/>
                </a:solidFill>
              </a:rPr>
              <a:t>Levelling Network</a:t>
            </a:r>
          </a:p>
        </p:txBody>
      </p:sp>
      <p:sp>
        <p:nvSpPr>
          <p:cNvPr id="11" name="Freihandform 10"/>
          <p:cNvSpPr/>
          <p:nvPr/>
        </p:nvSpPr>
        <p:spPr>
          <a:xfrm>
            <a:off x="1276141" y="4076616"/>
            <a:ext cx="3326004" cy="522514"/>
          </a:xfrm>
          <a:custGeom>
            <a:avLst/>
            <a:gdLst>
              <a:gd name="connsiteX0" fmla="*/ 0 w 3326004"/>
              <a:gd name="connsiteY0" fmla="*/ 0 h 522514"/>
              <a:gd name="connsiteX1" fmla="*/ 1798655 w 3326004"/>
              <a:gd name="connsiteY1" fmla="*/ 301451 h 522514"/>
              <a:gd name="connsiteX2" fmla="*/ 3326004 w 3326004"/>
              <a:gd name="connsiteY2" fmla="*/ 522514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6004" h="522514">
                <a:moveTo>
                  <a:pt x="0" y="0"/>
                </a:moveTo>
                <a:lnTo>
                  <a:pt x="1798655" y="301451"/>
                </a:lnTo>
                <a:cubicBezTo>
                  <a:pt x="2352989" y="388537"/>
                  <a:pt x="2839496" y="455525"/>
                  <a:pt x="3326004" y="522514"/>
                </a:cubicBezTo>
              </a:path>
            </a:pathLst>
          </a:cu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Line 165"/>
          <p:cNvSpPr>
            <a:spLocks noChangeShapeType="1"/>
          </p:cNvSpPr>
          <p:nvPr/>
        </p:nvSpPr>
        <p:spPr bwMode="auto">
          <a:xfrm>
            <a:off x="3446875" y="1873753"/>
            <a:ext cx="381000" cy="1587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41" name="Text Box 166"/>
          <p:cNvSpPr txBox="1">
            <a:spLocks noChangeArrowheads="1"/>
          </p:cNvSpPr>
          <p:nvPr/>
        </p:nvSpPr>
        <p:spPr bwMode="auto">
          <a:xfrm>
            <a:off x="3851920" y="1718810"/>
            <a:ext cx="38055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de-DE" sz="1600" dirty="0" smtClean="0"/>
              <a:t>Regional Height Reference </a:t>
            </a:r>
            <a:r>
              <a:rPr lang="de-DE" sz="1600" dirty="0" err="1" smtClean="0"/>
              <a:t>Surface</a:t>
            </a:r>
            <a:r>
              <a:rPr lang="de-DE" sz="1600" dirty="0" smtClean="0"/>
              <a:t> (Geoid?)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42" name="Rectangle 1"/>
          <p:cNvSpPr>
            <a:spLocks noChangeArrowheads="1"/>
          </p:cNvSpPr>
          <p:nvPr/>
        </p:nvSpPr>
        <p:spPr bwMode="auto">
          <a:xfrm>
            <a:off x="255588" y="187325"/>
            <a:ext cx="8637587" cy="720725"/>
          </a:xfrm>
          <a:prstGeom prst="rect">
            <a:avLst/>
          </a:prstGeom>
          <a:solidFill>
            <a:srgbClr val="FFFFFF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8686800" algn="l"/>
                <a:tab pos="9144000" algn="l"/>
              </a:tabLst>
            </a:pPr>
            <a:r>
              <a:rPr lang="en-GB" sz="2800" b="1" dirty="0" smtClean="0">
                <a:solidFill>
                  <a:srgbClr val="0099FF"/>
                </a:solidFill>
              </a:rPr>
              <a:t>Scientific Roadmap – Diagnosis of Height Systems</a:t>
            </a:r>
            <a:endParaRPr lang="en-GB" sz="2800" b="1" dirty="0">
              <a:solidFill>
                <a:srgbClr val="0099FF"/>
              </a:solidFill>
            </a:endParaRPr>
          </a:p>
        </p:txBody>
      </p:sp>
      <p:sp>
        <p:nvSpPr>
          <p:cNvPr id="115" name="Text Box 178"/>
          <p:cNvSpPr txBox="1">
            <a:spLocks noChangeArrowheads="1"/>
          </p:cNvSpPr>
          <p:nvPr/>
        </p:nvSpPr>
        <p:spPr bwMode="auto">
          <a:xfrm>
            <a:off x="3848100" y="1403775"/>
            <a:ext cx="2236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de-DE" sz="1600">
                <a:solidFill>
                  <a:schemeClr val="tx1"/>
                </a:solidFill>
              </a:rPr>
              <a:t>GOCE Physical Height</a:t>
            </a:r>
          </a:p>
        </p:txBody>
      </p:sp>
      <p:sp>
        <p:nvSpPr>
          <p:cNvPr id="116" name="Line 179"/>
          <p:cNvSpPr>
            <a:spLocks noChangeShapeType="1"/>
          </p:cNvSpPr>
          <p:nvPr/>
        </p:nvSpPr>
        <p:spPr bwMode="auto">
          <a:xfrm flipV="1">
            <a:off x="3452813" y="1583162"/>
            <a:ext cx="395287" cy="1588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7" name="Line 154"/>
          <p:cNvSpPr>
            <a:spLocks noChangeShapeType="1"/>
          </p:cNvSpPr>
          <p:nvPr/>
        </p:nvSpPr>
        <p:spPr bwMode="auto">
          <a:xfrm flipH="1">
            <a:off x="2348182" y="2936081"/>
            <a:ext cx="101331" cy="1216819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8" name="Line 154"/>
          <p:cNvSpPr>
            <a:spLocks noChangeShapeType="1"/>
          </p:cNvSpPr>
          <p:nvPr/>
        </p:nvSpPr>
        <p:spPr bwMode="auto">
          <a:xfrm flipH="1">
            <a:off x="2420937" y="2978950"/>
            <a:ext cx="47148" cy="1306506"/>
          </a:xfrm>
          <a:prstGeom prst="line">
            <a:avLst/>
          </a:prstGeom>
          <a:noFill/>
          <a:ln w="25400">
            <a:solidFill>
              <a:srgbClr val="00FF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9" name="Text Box 178"/>
          <p:cNvSpPr txBox="1">
            <a:spLocks noChangeArrowheads="1"/>
          </p:cNvSpPr>
          <p:nvPr/>
        </p:nvSpPr>
        <p:spPr bwMode="auto">
          <a:xfrm>
            <a:off x="3842162" y="2057335"/>
            <a:ext cx="154010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de-DE" sz="1600" dirty="0" smtClean="0"/>
              <a:t>Regional Height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20" name="Line 179"/>
          <p:cNvSpPr>
            <a:spLocks noChangeShapeType="1"/>
          </p:cNvSpPr>
          <p:nvPr/>
        </p:nvSpPr>
        <p:spPr bwMode="auto">
          <a:xfrm flipV="1">
            <a:off x="3446875" y="2236722"/>
            <a:ext cx="395287" cy="1588"/>
          </a:xfrm>
          <a:prstGeom prst="line">
            <a:avLst/>
          </a:prstGeom>
          <a:noFill/>
          <a:ln w="25400">
            <a:solidFill>
              <a:srgbClr val="00FF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9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0" grpId="0" animBg="1"/>
      <p:bldP spid="141" grpId="0"/>
      <p:bldP spid="118" grpId="0" animBg="1"/>
      <p:bldP spid="119" grpId="0"/>
      <p:bldP spid="1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55588" y="187325"/>
            <a:ext cx="8637587" cy="720725"/>
          </a:xfrm>
          <a:prstGeom prst="rect">
            <a:avLst/>
          </a:prstGeom>
          <a:solidFill>
            <a:srgbClr val="FFFFFF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8686800" algn="l"/>
                <a:tab pos="9144000" algn="l"/>
              </a:tabLst>
            </a:pPr>
            <a:r>
              <a:rPr lang="en-GB" sz="2800" b="1" dirty="0" smtClean="0">
                <a:solidFill>
                  <a:srgbClr val="0099FF"/>
                </a:solidFill>
              </a:rPr>
              <a:t>Scientific Roadmap – Diagnosis of Height Systems</a:t>
            </a:r>
            <a:endParaRPr lang="en-GB" sz="2800" b="1" dirty="0">
              <a:solidFill>
                <a:srgbClr val="0099FF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55588" y="908720"/>
            <a:ext cx="8637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/>
              <a:t>Diagnosis of </a:t>
            </a:r>
            <a:r>
              <a:rPr lang="de-DE" dirty="0" err="1"/>
              <a:t>existing</a:t>
            </a:r>
            <a:r>
              <a:rPr lang="de-DE" dirty="0"/>
              <a:t> H</a:t>
            </a:r>
            <a:r>
              <a:rPr lang="de-DE" dirty="0" smtClean="0"/>
              <a:t>eight </a:t>
            </a:r>
            <a:r>
              <a:rPr lang="de-DE" dirty="0"/>
              <a:t>S</a:t>
            </a:r>
            <a:r>
              <a:rPr lang="de-DE" dirty="0" smtClean="0"/>
              <a:t>ystems </a:t>
            </a:r>
            <a:r>
              <a:rPr lang="de-DE" dirty="0"/>
              <a:t>by </a:t>
            </a:r>
            <a:r>
              <a:rPr lang="de-DE" dirty="0" err="1"/>
              <a:t>C</a:t>
            </a:r>
            <a:r>
              <a:rPr lang="de-DE" dirty="0" err="1" smtClean="0"/>
              <a:t>omparison</a:t>
            </a:r>
            <a:r>
              <a:rPr lang="de-DE" dirty="0" smtClean="0"/>
              <a:t> of GPS/</a:t>
            </a:r>
            <a:r>
              <a:rPr lang="de-DE" dirty="0" err="1" smtClean="0"/>
              <a:t>Levelling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GOCE-TIM5 </a:t>
            </a:r>
          </a:p>
          <a:p>
            <a:pPr algn="ctr"/>
            <a:r>
              <a:rPr lang="de-DE" dirty="0" smtClean="0"/>
              <a:t>- </a:t>
            </a:r>
            <a:r>
              <a:rPr lang="de-DE" dirty="0" err="1" smtClean="0"/>
              <a:t>before</a:t>
            </a:r>
            <a:r>
              <a:rPr lang="de-DE" dirty="0" smtClean="0"/>
              <a:t> and after </a:t>
            </a:r>
            <a:r>
              <a:rPr lang="de-DE" dirty="0" err="1" smtClean="0"/>
              <a:t>subtracting</a:t>
            </a:r>
            <a:r>
              <a:rPr lang="de-DE" dirty="0" smtClean="0"/>
              <a:t> a regional </a:t>
            </a:r>
            <a:r>
              <a:rPr lang="de-DE" dirty="0" err="1"/>
              <a:t>C</a:t>
            </a:r>
            <a:r>
              <a:rPr lang="de-DE" dirty="0" err="1" smtClean="0"/>
              <a:t>orrection</a:t>
            </a:r>
            <a:r>
              <a:rPr lang="de-DE" dirty="0" smtClean="0"/>
              <a:t> </a:t>
            </a:r>
            <a:r>
              <a:rPr lang="de-DE" dirty="0"/>
              <a:t>S</a:t>
            </a:r>
            <a:r>
              <a:rPr lang="de-DE" dirty="0" smtClean="0"/>
              <a:t>urface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161510" y="1493785"/>
            <a:ext cx="28353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GPS-Lev. Geoid Differences</a:t>
            </a:r>
            <a:endParaRPr lang="de-DE" sz="16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4" t="5257" r="13870" b="4102"/>
          <a:stretch/>
        </p:blipFill>
        <p:spPr>
          <a:xfrm>
            <a:off x="3156040" y="1844862"/>
            <a:ext cx="2811115" cy="302324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4" t="4743" r="14213" b="3462"/>
          <a:stretch/>
        </p:blipFill>
        <p:spPr>
          <a:xfrm>
            <a:off x="148271" y="1884559"/>
            <a:ext cx="2713539" cy="296900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9" t="4873" r="13642" b="3589"/>
          <a:stretch/>
        </p:blipFill>
        <p:spPr>
          <a:xfrm>
            <a:off x="6237185" y="1835379"/>
            <a:ext cx="2816804" cy="3046600"/>
          </a:xfrm>
          <a:prstGeom prst="rect">
            <a:avLst/>
          </a:prstGeom>
        </p:spPr>
      </p:pic>
      <p:sp>
        <p:nvSpPr>
          <p:cNvPr id="20" name="Rechteck 19"/>
          <p:cNvSpPr/>
          <p:nvPr/>
        </p:nvSpPr>
        <p:spPr>
          <a:xfrm>
            <a:off x="3131840" y="1520344"/>
            <a:ext cx="28353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Correction Surface</a:t>
            </a:r>
            <a:endParaRPr lang="de-DE" sz="1600" dirty="0"/>
          </a:p>
        </p:txBody>
      </p:sp>
      <p:sp>
        <p:nvSpPr>
          <p:cNvPr id="22" name="Rechteck 21"/>
          <p:cNvSpPr/>
          <p:nvPr/>
        </p:nvSpPr>
        <p:spPr>
          <a:xfrm>
            <a:off x="6327195" y="1528090"/>
            <a:ext cx="28353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Residual Differences</a:t>
            </a:r>
            <a:endParaRPr lang="de-DE" sz="1600" dirty="0"/>
          </a:p>
        </p:txBody>
      </p:sp>
      <p:sp>
        <p:nvSpPr>
          <p:cNvPr id="17" name="Eingekerbter Pfeil nach rechts 16"/>
          <p:cNvSpPr/>
          <p:nvPr/>
        </p:nvSpPr>
        <p:spPr>
          <a:xfrm>
            <a:off x="2861810" y="1568463"/>
            <a:ext cx="360040" cy="242316"/>
          </a:xfrm>
          <a:prstGeom prst="notchedRightArrow">
            <a:avLst>
              <a:gd name="adj1" fmla="val 50000"/>
              <a:gd name="adj2" fmla="val 536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Eingekerbter Pfeil nach rechts 22"/>
          <p:cNvSpPr/>
          <p:nvPr/>
        </p:nvSpPr>
        <p:spPr>
          <a:xfrm>
            <a:off x="5922150" y="1579323"/>
            <a:ext cx="360040" cy="242316"/>
          </a:xfrm>
          <a:prstGeom prst="notchedRightArrow">
            <a:avLst>
              <a:gd name="adj1" fmla="val 50000"/>
              <a:gd name="adj2" fmla="val 536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hteck 23"/>
          <p:cNvSpPr/>
          <p:nvPr/>
        </p:nvSpPr>
        <p:spPr>
          <a:xfrm>
            <a:off x="255588" y="4914165"/>
            <a:ext cx="86375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causes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systematic</a:t>
            </a:r>
            <a:r>
              <a:rPr lang="de-DE" dirty="0" smtClean="0"/>
              <a:t> </a:t>
            </a:r>
            <a:r>
              <a:rPr lang="de-DE" dirty="0" err="1" smtClean="0"/>
              <a:t>differences</a:t>
            </a:r>
            <a:r>
              <a:rPr lang="de-DE" dirty="0" smtClean="0"/>
              <a:t>: </a:t>
            </a:r>
            <a:r>
              <a:rPr lang="de-DE" dirty="0" smtClean="0">
                <a:solidFill>
                  <a:srgbClr val="0000FF"/>
                </a:solidFill>
              </a:rPr>
              <a:t>GOCE </a:t>
            </a:r>
            <a:r>
              <a:rPr lang="de-DE" dirty="0" err="1" smtClean="0">
                <a:solidFill>
                  <a:srgbClr val="0000FF"/>
                </a:solidFill>
              </a:rPr>
              <a:t>geoid</a:t>
            </a:r>
            <a:r>
              <a:rPr lang="de-DE" dirty="0" smtClean="0"/>
              <a:t>, </a:t>
            </a:r>
            <a:r>
              <a:rPr lang="de-DE" dirty="0" err="1" smtClean="0">
                <a:solidFill>
                  <a:srgbClr val="FF0000"/>
                </a:solidFill>
              </a:rPr>
              <a:t>Levelling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006600"/>
                </a:solidFill>
              </a:rPr>
              <a:t>GPS Heights</a:t>
            </a:r>
            <a:r>
              <a:rPr lang="de-DE" dirty="0" smtClean="0"/>
              <a:t>?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296525" y="5229200"/>
            <a:ext cx="650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FF"/>
                </a:solidFill>
              </a:rPr>
              <a:t>GOCE geoid </a:t>
            </a:r>
            <a:r>
              <a:rPr lang="en-GB" dirty="0" smtClean="0">
                <a:solidFill>
                  <a:srgbClr val="0000FF"/>
                </a:solidFill>
              </a:rPr>
              <a:t>error is </a:t>
            </a:r>
            <a:r>
              <a:rPr lang="en-GB" dirty="0">
                <a:solidFill>
                  <a:srgbClr val="0000FF"/>
                </a:solidFill>
              </a:rPr>
              <a:t>below 2 cm </a:t>
            </a:r>
            <a:r>
              <a:rPr lang="en-GB" dirty="0" smtClean="0">
                <a:solidFill>
                  <a:srgbClr val="0000FF"/>
                </a:solidFill>
              </a:rPr>
              <a:t>globally – cannot be the reason.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296525" y="5544235"/>
            <a:ext cx="755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0000"/>
                </a:solidFill>
              </a:rPr>
              <a:t>Levelling is sensitive to systematic distortions – most likely the main reason. 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96526" y="5894983"/>
            <a:ext cx="859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6600"/>
                </a:solidFill>
              </a:rPr>
              <a:t>Observation GPS height error 1-2 cm randomly distributed – cannot be the reason.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6600"/>
                </a:solidFill>
              </a:rPr>
              <a:t>But what about the coordinate frames? </a:t>
            </a:r>
            <a:endParaRPr lang="en-GB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40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55588" y="187325"/>
            <a:ext cx="8637587" cy="720725"/>
          </a:xfrm>
          <a:prstGeom prst="rect">
            <a:avLst/>
          </a:prstGeom>
          <a:solidFill>
            <a:srgbClr val="FFFFFF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8686800" algn="l"/>
                <a:tab pos="9144000" algn="l"/>
              </a:tabLst>
            </a:pPr>
            <a:r>
              <a:rPr lang="en-GB" sz="2800" b="1" dirty="0" smtClean="0">
                <a:solidFill>
                  <a:srgbClr val="0099FF"/>
                </a:solidFill>
              </a:rPr>
              <a:t>Scientific Roadmap – Diagnosis of Height Systems</a:t>
            </a:r>
            <a:endParaRPr lang="en-GB" sz="2800" b="1" dirty="0">
              <a:solidFill>
                <a:srgbClr val="0099FF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55588" y="989438"/>
            <a:ext cx="863758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 smtClean="0"/>
              <a:t>Impact of </a:t>
            </a:r>
            <a:r>
              <a:rPr lang="de-DE" dirty="0" err="1" smtClean="0"/>
              <a:t>Coordinate</a:t>
            </a:r>
            <a:r>
              <a:rPr lang="de-DE" dirty="0" smtClean="0"/>
              <a:t> Frame </a:t>
            </a:r>
            <a:r>
              <a:rPr lang="de-DE" dirty="0" err="1" smtClean="0"/>
              <a:t>Transformations</a:t>
            </a:r>
            <a:r>
              <a:rPr lang="de-DE" dirty="0" smtClean="0"/>
              <a:t> on GPS Heights</a:t>
            </a:r>
          </a:p>
          <a:p>
            <a:pPr algn="ctr"/>
            <a:r>
              <a:rPr lang="de-DE" sz="1600" dirty="0" smtClean="0"/>
              <a:t>(Study </a:t>
            </a:r>
            <a:r>
              <a:rPr lang="de-DE" sz="1600" dirty="0" err="1" smtClean="0"/>
              <a:t>performed</a:t>
            </a:r>
            <a:r>
              <a:rPr lang="de-DE" sz="1600" dirty="0" smtClean="0"/>
              <a:t> by G. Liebsch, BKG) </a:t>
            </a:r>
            <a:endParaRPr lang="de-DE" sz="16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35000" r="14078" b="5512"/>
          <a:stretch/>
        </p:blipFill>
        <p:spPr>
          <a:xfrm rot="5400000">
            <a:off x="297700" y="1399194"/>
            <a:ext cx="4593916" cy="5136326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>
          <a:xfrm>
            <a:off x="5067056" y="1853825"/>
            <a:ext cx="40769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GPS and </a:t>
            </a:r>
            <a:r>
              <a:rPr lang="de-DE" dirty="0" err="1" smtClean="0"/>
              <a:t>geoid</a:t>
            </a:r>
            <a:r>
              <a:rPr lang="de-DE" dirty="0" smtClean="0"/>
              <a:t> </a:t>
            </a:r>
            <a:r>
              <a:rPr lang="de-DE" dirty="0" err="1" smtClean="0"/>
              <a:t>heights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to </a:t>
            </a:r>
            <a:r>
              <a:rPr lang="de-DE" dirty="0" err="1" smtClean="0"/>
              <a:t>be</a:t>
            </a:r>
            <a:r>
              <a:rPr lang="de-DE" dirty="0" smtClean="0"/>
              <a:t> in a </a:t>
            </a:r>
            <a:r>
              <a:rPr lang="de-DE" dirty="0" err="1" smtClean="0"/>
              <a:t>consistent</a:t>
            </a:r>
            <a:r>
              <a:rPr lang="de-DE" dirty="0" smtClean="0"/>
              <a:t>  </a:t>
            </a:r>
            <a:r>
              <a:rPr lang="de-DE" dirty="0" err="1" smtClean="0"/>
              <a:t>frame</a:t>
            </a:r>
            <a:r>
              <a:rPr lang="de-DE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GOCE </a:t>
            </a:r>
            <a:r>
              <a:rPr lang="de-DE" dirty="0" err="1" smtClean="0"/>
              <a:t>geoid</a:t>
            </a:r>
            <a:r>
              <a:rPr lang="de-DE" dirty="0" smtClean="0"/>
              <a:t> </a:t>
            </a:r>
            <a:r>
              <a:rPr lang="de-DE" dirty="0" err="1" smtClean="0"/>
              <a:t>heights</a:t>
            </a:r>
            <a:r>
              <a:rPr lang="de-DE" dirty="0" smtClean="0"/>
              <a:t> </a:t>
            </a:r>
            <a:r>
              <a:rPr lang="de-DE" dirty="0" err="1" smtClean="0"/>
              <a:t>refer</a:t>
            </a:r>
            <a:r>
              <a:rPr lang="de-DE" dirty="0" smtClean="0"/>
              <a:t> to </a:t>
            </a:r>
            <a:r>
              <a:rPr lang="de-DE" dirty="0" err="1" smtClean="0"/>
              <a:t>CoM</a:t>
            </a:r>
            <a:r>
              <a:rPr lang="de-DE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GPS </a:t>
            </a:r>
            <a:r>
              <a:rPr lang="de-DE" dirty="0" err="1" smtClean="0"/>
              <a:t>heights</a:t>
            </a:r>
            <a:r>
              <a:rPr lang="de-DE" dirty="0" smtClean="0"/>
              <a:t> </a:t>
            </a:r>
            <a:r>
              <a:rPr lang="de-DE" dirty="0" err="1" smtClean="0"/>
              <a:t>refer</a:t>
            </a:r>
            <a:r>
              <a:rPr lang="de-DE" dirty="0" smtClean="0"/>
              <a:t> to an </a:t>
            </a:r>
            <a:r>
              <a:rPr lang="de-DE" dirty="0" err="1" smtClean="0"/>
              <a:t>ITRFxxxx</a:t>
            </a:r>
            <a:r>
              <a:rPr lang="de-DE" dirty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center</a:t>
            </a:r>
            <a:r>
              <a:rPr lang="de-DE" dirty="0" smtClean="0"/>
              <a:t> of </a:t>
            </a:r>
            <a:r>
              <a:rPr lang="de-DE" dirty="0" err="1" smtClean="0"/>
              <a:t>origin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consistent</a:t>
            </a:r>
            <a:r>
              <a:rPr lang="de-DE" dirty="0" smtClean="0"/>
              <a:t> to </a:t>
            </a:r>
            <a:r>
              <a:rPr lang="de-DE" dirty="0" err="1" smtClean="0"/>
              <a:t>CoM</a:t>
            </a:r>
            <a:r>
              <a:rPr lang="de-DE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ITRF2008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known</a:t>
            </a:r>
            <a:r>
              <a:rPr lang="de-DE" dirty="0" smtClean="0"/>
              <a:t> to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close</a:t>
            </a:r>
            <a:r>
              <a:rPr lang="de-DE" dirty="0" smtClean="0"/>
              <a:t> to </a:t>
            </a:r>
            <a:r>
              <a:rPr lang="de-DE" dirty="0" err="1" smtClean="0"/>
              <a:t>CoM</a:t>
            </a:r>
            <a:r>
              <a:rPr lang="de-DE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ITRF1989 (ETRF1989) to ITRF2008 </a:t>
            </a:r>
            <a:r>
              <a:rPr lang="de-DE" dirty="0" err="1" smtClean="0"/>
              <a:t>offset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/>
              <a:t> </a:t>
            </a:r>
            <a:r>
              <a:rPr lang="de-DE" dirty="0" smtClean="0"/>
              <a:t>(x,y,z): 2.8 - 3.9 - 10.1 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7 </a:t>
            </a:r>
            <a:r>
              <a:rPr lang="de-DE" dirty="0" err="1" smtClean="0"/>
              <a:t>parameter</a:t>
            </a:r>
            <a:r>
              <a:rPr lang="de-DE" dirty="0" smtClean="0"/>
              <a:t> Helmert  </a:t>
            </a:r>
            <a:r>
              <a:rPr lang="de-DE" dirty="0" err="1" smtClean="0"/>
              <a:t>transformation</a:t>
            </a:r>
            <a:r>
              <a:rPr lang="de-DE" dirty="0" smtClean="0"/>
              <a:t> (plus linear </a:t>
            </a:r>
            <a:r>
              <a:rPr lang="de-DE" dirty="0" err="1" smtClean="0"/>
              <a:t>trends</a:t>
            </a:r>
            <a:r>
              <a:rPr lang="de-DE" dirty="0" smtClean="0"/>
              <a:t>) </a:t>
            </a:r>
            <a:r>
              <a:rPr lang="de-DE" dirty="0" err="1" smtClean="0"/>
              <a:t>result</a:t>
            </a:r>
            <a:r>
              <a:rPr lang="de-DE" dirty="0" smtClean="0"/>
              <a:t> in </a:t>
            </a:r>
            <a:r>
              <a:rPr lang="de-DE" dirty="0" err="1" smtClean="0"/>
              <a:t>height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of </a:t>
            </a:r>
            <a:r>
              <a:rPr lang="de-DE" dirty="0" err="1" smtClean="0"/>
              <a:t>up</a:t>
            </a:r>
            <a:r>
              <a:rPr lang="de-DE" dirty="0" smtClean="0"/>
              <a:t> to 7 cm in Europe (</a:t>
            </a:r>
            <a:r>
              <a:rPr lang="de-DE" dirty="0" err="1" smtClean="0"/>
              <a:t>see</a:t>
            </a:r>
            <a:r>
              <a:rPr lang="de-DE" dirty="0" smtClean="0"/>
              <a:t> </a:t>
            </a:r>
            <a:r>
              <a:rPr lang="de-DE" dirty="0" err="1" smtClean="0"/>
              <a:t>figure</a:t>
            </a:r>
            <a:r>
              <a:rPr lang="de-DE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When</a:t>
            </a:r>
            <a:r>
              <a:rPr lang="de-DE" dirty="0" smtClean="0"/>
              <a:t> GPS and GOCE </a:t>
            </a:r>
            <a:r>
              <a:rPr lang="de-DE" dirty="0" err="1" smtClean="0"/>
              <a:t>geoid</a:t>
            </a:r>
            <a:r>
              <a:rPr lang="de-DE" dirty="0" smtClean="0"/>
              <a:t> </a:t>
            </a:r>
            <a:r>
              <a:rPr lang="de-DE" dirty="0" err="1" smtClean="0"/>
              <a:t>heights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jointly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GPS-</a:t>
            </a:r>
            <a:r>
              <a:rPr lang="de-DE" dirty="0" err="1" smtClean="0"/>
              <a:t>Levelling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to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taken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account</a:t>
            </a:r>
            <a:r>
              <a:rPr lang="de-DE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737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1816</Words>
  <Application>Microsoft Office PowerPoint</Application>
  <PresentationFormat>On-screen Show (4:3)</PresentationFormat>
  <Paragraphs>293</Paragraphs>
  <Slides>23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Larissa-Design</vt:lpstr>
      <vt:lpstr>Formel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gruber</dc:creator>
  <cp:lastModifiedBy>MORTIMORE, Chris</cp:lastModifiedBy>
  <cp:revision>234</cp:revision>
  <cp:lastPrinted>2014-06-06T08:01:17Z</cp:lastPrinted>
  <dcterms:created xsi:type="dcterms:W3CDTF">2013-03-12T14:50:23Z</dcterms:created>
  <dcterms:modified xsi:type="dcterms:W3CDTF">2015-05-14T11:17:39Z</dcterms:modified>
</cp:coreProperties>
</file>