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y="18288000" cx="10287000"/>
  <p:notesSz cx="6858000" cy="9144000"/>
  <p:embeddedFontLst>
    <p:embeddedFont>
      <p:font typeface="Alfa Slab One" panose="00000500000000000000" charset="1"/>
      <p:regular r:id="rId10"/>
    </p:embeddedFont>
    <p:embeddedFont>
      <p:font typeface="Glacial Indifference" panose="00000000000000000000" charset="1"/>
      <p:regular r:id="rId11"/>
    </p:embeddedFont>
    <p:embeddedFont>
      <p:font typeface="Alice" panose="00000500000000000000" charset="1"/>
      <p:regular r:id="rId12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5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7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</p:bgPr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Freeform 2"/>
          <p:cNvSpPr/>
          <p:nvPr/>
        </p:nvSpPr>
        <p:spPr>
          <a:xfrm rot="0" flipH="0" flipV="0">
            <a:off x="-2845338" y="12503203"/>
            <a:ext cx="10625851" cy="11569594"/>
          </a:xfrm>
          <a:custGeom>
            <a:avLst/>
            <a:ahLst/>
            <a:rect l="l" t="t" r="r" b="b"/>
            <a:pathLst>
              <a:path w="10625851" h="11569594">
                <a:moveTo>
                  <a:pt x="0" y="0"/>
                </a:moveTo>
                <a:lnTo>
                  <a:pt x="10625850" y="0"/>
                </a:lnTo>
                <a:lnTo>
                  <a:pt x="10625850" y="11569594"/>
                </a:lnTo>
                <a:lnTo>
                  <a:pt x="0" y="1156959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585" name="Freeform 3"/>
          <p:cNvSpPr/>
          <p:nvPr/>
        </p:nvSpPr>
        <p:spPr>
          <a:xfrm rot="-7239091" flipH="0" flipV="0">
            <a:off x="1143709" y="-1458350"/>
            <a:ext cx="13273607" cy="8688179"/>
          </a:xfrm>
          <a:custGeom>
            <a:avLst/>
            <a:ahLst/>
            <a:rect l="l" t="t" r="r" b="b"/>
            <a:pathLst>
              <a:path w="13273607" h="8688179">
                <a:moveTo>
                  <a:pt x="0" y="0"/>
                </a:moveTo>
                <a:lnTo>
                  <a:pt x="13273607" y="0"/>
                </a:lnTo>
                <a:lnTo>
                  <a:pt x="13273607" y="8688180"/>
                </a:lnTo>
                <a:lnTo>
                  <a:pt x="0" y="868818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586" name="Freeform 4"/>
          <p:cNvSpPr/>
          <p:nvPr/>
        </p:nvSpPr>
        <p:spPr>
          <a:xfrm rot="0" flipH="0" flipV="0">
            <a:off x="5764875" y="16150268"/>
            <a:ext cx="9044250" cy="4275464"/>
          </a:xfrm>
          <a:custGeom>
            <a:avLst/>
            <a:ahLst/>
            <a:rect l="l" t="t" r="r" b="b"/>
            <a:pathLst>
              <a:path w="9044250" h="4275464">
                <a:moveTo>
                  <a:pt x="0" y="0"/>
                </a:moveTo>
                <a:lnTo>
                  <a:pt x="9044250" y="0"/>
                </a:lnTo>
                <a:lnTo>
                  <a:pt x="9044250" y="4275464"/>
                </a:lnTo>
                <a:lnTo>
                  <a:pt x="0" y="42754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587" name="TextBox 5"/>
          <p:cNvSpPr txBox="1"/>
          <p:nvPr/>
        </p:nvSpPr>
        <p:spPr>
          <a:xfrm rot="0">
            <a:off x="1928020" y="5283210"/>
            <a:ext cx="6559462" cy="163576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12880"/>
              </a:lnSpc>
            </a:pPr>
            <a:r>
              <a:rPr sz="9200" lang="en-US">
                <a:solidFill>
                  <a:srgbClr val="7B5142"/>
                </a:solidFill>
                <a:latin typeface="Alfa Slab One"/>
                <a:ea typeface="Alfa Slab One"/>
                <a:cs typeface="Alfa Slab One"/>
                <a:sym typeface="Alfa Slab One"/>
              </a:rPr>
              <a:t>PROBLEM</a:t>
            </a:r>
          </a:p>
        </p:txBody>
      </p:sp>
      <p:sp>
        <p:nvSpPr>
          <p:cNvPr id="1048588" name="TextBox 6"/>
          <p:cNvSpPr txBox="1"/>
          <p:nvPr/>
        </p:nvSpPr>
        <p:spPr>
          <a:xfrm rot="0">
            <a:off x="0" y="7966329"/>
            <a:ext cx="10158498" cy="130810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sz="3200" lang="en-US">
                <a:solidFill>
                  <a:srgbClr val="7B51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Multiple disconnected systems cause delays, redundant work, and poor user experience for students and staff at University</a:t>
            </a:r>
            <a:r>
              <a:rPr sz="4416" lang="en-US">
                <a:solidFill>
                  <a:srgbClr val="7B51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Freeform 2"/>
          <p:cNvSpPr/>
          <p:nvPr/>
        </p:nvSpPr>
        <p:spPr>
          <a:xfrm rot="0" flipH="0" flipV="0">
            <a:off x="-2845338" y="12503203"/>
            <a:ext cx="10625851" cy="11569594"/>
          </a:xfrm>
          <a:custGeom>
            <a:avLst/>
            <a:ahLst/>
            <a:rect l="l" t="t" r="r" b="b"/>
            <a:pathLst>
              <a:path w="10625851" h="11569594">
                <a:moveTo>
                  <a:pt x="0" y="0"/>
                </a:moveTo>
                <a:lnTo>
                  <a:pt x="10625850" y="0"/>
                </a:lnTo>
                <a:lnTo>
                  <a:pt x="10625850" y="11569594"/>
                </a:lnTo>
                <a:lnTo>
                  <a:pt x="0" y="1156959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590" name="Freeform 3"/>
          <p:cNvSpPr/>
          <p:nvPr/>
        </p:nvSpPr>
        <p:spPr>
          <a:xfrm rot="-7239091" flipH="0" flipV="0">
            <a:off x="1143709" y="-1458350"/>
            <a:ext cx="13273607" cy="8688179"/>
          </a:xfrm>
          <a:custGeom>
            <a:avLst/>
            <a:ahLst/>
            <a:rect l="l" t="t" r="r" b="b"/>
            <a:pathLst>
              <a:path w="13273607" h="8688179">
                <a:moveTo>
                  <a:pt x="0" y="0"/>
                </a:moveTo>
                <a:lnTo>
                  <a:pt x="13273607" y="0"/>
                </a:lnTo>
                <a:lnTo>
                  <a:pt x="13273607" y="8688180"/>
                </a:lnTo>
                <a:lnTo>
                  <a:pt x="0" y="868818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591" name="Freeform 4"/>
          <p:cNvSpPr/>
          <p:nvPr/>
        </p:nvSpPr>
        <p:spPr>
          <a:xfrm rot="0" flipH="0" flipV="0">
            <a:off x="5764875" y="16150268"/>
            <a:ext cx="9044250" cy="4275464"/>
          </a:xfrm>
          <a:custGeom>
            <a:avLst/>
            <a:ahLst/>
            <a:rect l="l" t="t" r="r" b="b"/>
            <a:pathLst>
              <a:path w="9044250" h="4275464">
                <a:moveTo>
                  <a:pt x="0" y="0"/>
                </a:moveTo>
                <a:lnTo>
                  <a:pt x="9044250" y="0"/>
                </a:lnTo>
                <a:lnTo>
                  <a:pt x="9044250" y="4275464"/>
                </a:lnTo>
                <a:lnTo>
                  <a:pt x="0" y="42754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592" name="TextBox 5"/>
          <p:cNvSpPr txBox="1"/>
          <p:nvPr/>
        </p:nvSpPr>
        <p:spPr>
          <a:xfrm rot="0">
            <a:off x="2002330" y="6063581"/>
            <a:ext cx="6781447" cy="163576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12880"/>
              </a:lnSpc>
            </a:pPr>
            <a:r>
              <a:rPr sz="9200" lang="en-US">
                <a:solidFill>
                  <a:srgbClr val="7B5142"/>
                </a:solidFill>
                <a:latin typeface="Alfa Slab One"/>
                <a:ea typeface="Alfa Slab One"/>
                <a:cs typeface="Alfa Slab One"/>
                <a:sym typeface="Alfa Slab One"/>
              </a:rPr>
              <a:t>SOLUTION</a:t>
            </a:r>
          </a:p>
        </p:txBody>
      </p:sp>
      <p:sp>
        <p:nvSpPr>
          <p:cNvPr id="1048593" name="TextBox 6"/>
          <p:cNvSpPr txBox="1"/>
          <p:nvPr/>
        </p:nvSpPr>
        <p:spPr>
          <a:xfrm rot="0">
            <a:off x="0" y="8242365"/>
            <a:ext cx="10346164" cy="2399538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6298"/>
              </a:lnSpc>
              <a:spcBef>
                <a:spcPct val="0"/>
              </a:spcBef>
            </a:pPr>
            <a:r>
              <a:rPr sz="3200" lang="en-US">
                <a:solidFill>
                  <a:srgbClr val="7B51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 integrated University Management System that centralizes all modules, simplifies operations, and improves access for students and staff.</a:t>
            </a:r>
            <a:endParaRPr sz="3200" lang="en-US">
              <a:solidFill>
                <a:srgbClr val="7B5142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Freeform 2"/>
          <p:cNvSpPr/>
          <p:nvPr/>
        </p:nvSpPr>
        <p:spPr>
          <a:xfrm rot="0" flipH="0" flipV="0">
            <a:off x="-2845338" y="12503203"/>
            <a:ext cx="10625851" cy="11569594"/>
          </a:xfrm>
          <a:custGeom>
            <a:avLst/>
            <a:ahLst/>
            <a:rect l="l" t="t" r="r" b="b"/>
            <a:pathLst>
              <a:path w="10625851" h="11569594">
                <a:moveTo>
                  <a:pt x="0" y="0"/>
                </a:moveTo>
                <a:lnTo>
                  <a:pt x="10625850" y="0"/>
                </a:lnTo>
                <a:lnTo>
                  <a:pt x="10625850" y="11569594"/>
                </a:lnTo>
                <a:lnTo>
                  <a:pt x="0" y="1156959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595" name="Freeform 3"/>
          <p:cNvSpPr/>
          <p:nvPr/>
        </p:nvSpPr>
        <p:spPr>
          <a:xfrm rot="-7239091" flipH="0" flipV="0">
            <a:off x="1143709" y="-1458350"/>
            <a:ext cx="13273607" cy="8688179"/>
          </a:xfrm>
          <a:custGeom>
            <a:avLst/>
            <a:ahLst/>
            <a:rect l="l" t="t" r="r" b="b"/>
            <a:pathLst>
              <a:path w="13273607" h="8688179">
                <a:moveTo>
                  <a:pt x="0" y="0"/>
                </a:moveTo>
                <a:lnTo>
                  <a:pt x="13273607" y="0"/>
                </a:lnTo>
                <a:lnTo>
                  <a:pt x="13273607" y="8688180"/>
                </a:lnTo>
                <a:lnTo>
                  <a:pt x="0" y="868818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596" name="Freeform 4"/>
          <p:cNvSpPr/>
          <p:nvPr/>
        </p:nvSpPr>
        <p:spPr>
          <a:xfrm rot="0" flipH="0" flipV="0">
            <a:off x="5764875" y="16150268"/>
            <a:ext cx="9044250" cy="4275464"/>
          </a:xfrm>
          <a:custGeom>
            <a:avLst/>
            <a:ahLst/>
            <a:rect l="l" t="t" r="r" b="b"/>
            <a:pathLst>
              <a:path w="9044250" h="4275464">
                <a:moveTo>
                  <a:pt x="0" y="0"/>
                </a:moveTo>
                <a:lnTo>
                  <a:pt x="9044250" y="0"/>
                </a:lnTo>
                <a:lnTo>
                  <a:pt x="9044250" y="4275464"/>
                </a:lnTo>
                <a:lnTo>
                  <a:pt x="0" y="42754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597" name="TextBox 5"/>
          <p:cNvSpPr txBox="1"/>
          <p:nvPr/>
        </p:nvSpPr>
        <p:spPr>
          <a:xfrm rot="0">
            <a:off x="547086" y="4398450"/>
            <a:ext cx="8929906" cy="1371473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10799"/>
              </a:lnSpc>
            </a:pPr>
            <a:r>
              <a:rPr sz="7713" lang="en-US">
                <a:solidFill>
                  <a:srgbClr val="7B5142"/>
                </a:solidFill>
                <a:latin typeface="Alfa Slab One"/>
                <a:ea typeface="Alfa Slab One"/>
                <a:cs typeface="Alfa Slab One"/>
                <a:sym typeface="Alfa Slab One"/>
              </a:rPr>
              <a:t>MODULE OVERVIEW</a:t>
            </a:r>
          </a:p>
        </p:txBody>
      </p:sp>
      <p:sp>
        <p:nvSpPr>
          <p:cNvPr id="1048598" name="TextBox 6"/>
          <p:cNvSpPr txBox="1"/>
          <p:nvPr/>
        </p:nvSpPr>
        <p:spPr>
          <a:xfrm rot="0">
            <a:off x="810006" y="6760393"/>
            <a:ext cx="8666986" cy="4752339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7484"/>
              </a:lnSpc>
              <a:spcBef>
                <a:spcPct val="0"/>
              </a:spcBef>
            </a:pPr>
            <a:r>
              <a:rPr sz="3200" lang="en-US">
                <a:solidFill>
                  <a:srgbClr val="7B51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Cashier Module is the heart of the university’s financial system. It makes collecting student payments, issuing receipts, and managing refunds fast, accurate, and hassle-free. With real-time reporting, it ensures smooth financial operations for both students and staff.</a:t>
            </a:r>
            <a:endParaRPr sz="3200" lang="en-US">
              <a:solidFill>
                <a:srgbClr val="7B5142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</p:bgPr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Freeform 2"/>
          <p:cNvSpPr/>
          <p:nvPr/>
        </p:nvSpPr>
        <p:spPr>
          <a:xfrm rot="-7239091" flipH="0" flipV="0">
            <a:off x="1143709" y="-1458350"/>
            <a:ext cx="13273607" cy="8688179"/>
          </a:xfrm>
          <a:custGeom>
            <a:avLst/>
            <a:ahLst/>
            <a:rect l="l" t="t" r="r" b="b"/>
            <a:pathLst>
              <a:path w="13273607" h="8688179">
                <a:moveTo>
                  <a:pt x="0" y="0"/>
                </a:moveTo>
                <a:lnTo>
                  <a:pt x="13273607" y="0"/>
                </a:lnTo>
                <a:lnTo>
                  <a:pt x="13273607" y="8688180"/>
                </a:lnTo>
                <a:lnTo>
                  <a:pt x="0" y="868818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00" name="TextBox 3"/>
          <p:cNvSpPr txBox="1"/>
          <p:nvPr/>
        </p:nvSpPr>
        <p:spPr>
          <a:xfrm rot="0">
            <a:off x="553985" y="880102"/>
            <a:ext cx="8955175" cy="1440561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11343"/>
              </a:lnSpc>
            </a:pPr>
            <a:r>
              <a:rPr sz="8102" lang="en-US">
                <a:solidFill>
                  <a:srgbClr val="7B5142"/>
                </a:solidFill>
                <a:latin typeface="Alfa Slab One"/>
                <a:ea typeface="Alfa Slab One"/>
                <a:cs typeface="Alfa Slab One"/>
                <a:sym typeface="Alfa Slab One"/>
              </a:rPr>
              <a:t>KEY FEATURES </a:t>
            </a:r>
          </a:p>
        </p:txBody>
      </p:sp>
      <p:sp>
        <p:nvSpPr>
          <p:cNvPr id="1048601" name="TextBox 4"/>
          <p:cNvSpPr txBox="1"/>
          <p:nvPr/>
        </p:nvSpPr>
        <p:spPr>
          <a:xfrm rot="0">
            <a:off x="863340" y="4532981"/>
            <a:ext cx="8297808" cy="294513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638"/>
              </a:lnSpc>
            </a:pPr>
            <a:r>
              <a:rPr sz="3200" lang="en-US">
                <a:solidFill>
                  <a:srgbClr val="7B51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Admin panel manages student forms, orders, payments, receipts, refunds, and user profiles for efficient cashier operations.</a:t>
            </a:r>
            <a:endParaRPr sz="3200" lang="en-US">
              <a:solidFill>
                <a:srgbClr val="7B5142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ctr">
              <a:lnSpc>
                <a:spcPts val="4638"/>
              </a:lnSpc>
            </a:pPr>
            <a:endParaRPr sz="3200"/>
          </a:p>
          <a:p>
            <a:pPr algn="ctr">
              <a:lnSpc>
                <a:spcPts val="4638"/>
              </a:lnSpc>
              <a:spcBef>
                <a:spcPct val="0"/>
              </a:spcBef>
            </a:pPr>
            <a:endParaRPr sz="3200"/>
          </a:p>
        </p:txBody>
      </p:sp>
      <p:sp>
        <p:nvSpPr>
          <p:cNvPr id="1048602" name="TextBox 5"/>
          <p:cNvSpPr txBox="1"/>
          <p:nvPr/>
        </p:nvSpPr>
        <p:spPr>
          <a:xfrm rot="0">
            <a:off x="3732545" y="3417127"/>
            <a:ext cx="2821911" cy="959992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sz="5399" lang="en-US">
                <a:solidFill>
                  <a:srgbClr val="7B5142"/>
                </a:solidFill>
                <a:latin typeface="Alfa Slab One"/>
                <a:ea typeface="Alfa Slab One"/>
                <a:cs typeface="Alfa Slab One"/>
                <a:sym typeface="Alfa Slab One"/>
              </a:rPr>
              <a:t>ADMIN</a:t>
            </a:r>
          </a:p>
        </p:txBody>
      </p:sp>
      <p:sp>
        <p:nvSpPr>
          <p:cNvPr id="1048603" name="TextBox 6"/>
          <p:cNvSpPr txBox="1"/>
          <p:nvPr/>
        </p:nvSpPr>
        <p:spPr>
          <a:xfrm rot="0">
            <a:off x="1002795" y="8239243"/>
            <a:ext cx="8001438" cy="278701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389"/>
              </a:lnSpc>
            </a:pPr>
            <a:r>
              <a:rPr sz="3200" lang="en-US">
                <a:solidFill>
                  <a:srgbClr val="7B51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Staff can access student forms, manage orders, process payments, issue receipts, and handle refunds for smooth transaction flow.</a:t>
            </a:r>
            <a:endParaRPr sz="3200" lang="en-US">
              <a:solidFill>
                <a:srgbClr val="7B5142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ctr">
              <a:lnSpc>
                <a:spcPts val="4389"/>
              </a:lnSpc>
            </a:pPr>
            <a:endParaRPr sz="3200"/>
          </a:p>
          <a:p>
            <a:pPr algn="ctr">
              <a:lnSpc>
                <a:spcPts val="4389"/>
              </a:lnSpc>
              <a:spcBef>
                <a:spcPct val="0"/>
              </a:spcBef>
            </a:pPr>
            <a:endParaRPr sz="3200"/>
          </a:p>
        </p:txBody>
      </p:sp>
      <p:sp>
        <p:nvSpPr>
          <p:cNvPr id="1048604" name="TextBox 7"/>
          <p:cNvSpPr txBox="1"/>
          <p:nvPr/>
        </p:nvSpPr>
        <p:spPr>
          <a:xfrm rot="0">
            <a:off x="4022934" y="7315770"/>
            <a:ext cx="2531521" cy="1038097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8174"/>
              </a:lnSpc>
              <a:spcBef>
                <a:spcPct val="0"/>
              </a:spcBef>
            </a:pPr>
            <a:r>
              <a:rPr sz="5838" lang="en-US">
                <a:solidFill>
                  <a:srgbClr val="7B5142"/>
                </a:solidFill>
                <a:latin typeface="Alfa Slab One"/>
                <a:ea typeface="Alfa Slab One"/>
                <a:cs typeface="Alfa Slab One"/>
                <a:sym typeface="Alfa Slab One"/>
              </a:rPr>
              <a:t>STAFF</a:t>
            </a:r>
          </a:p>
        </p:txBody>
      </p:sp>
      <p:sp>
        <p:nvSpPr>
          <p:cNvPr id="1048605" name="TextBox 8"/>
          <p:cNvSpPr txBox="1"/>
          <p:nvPr/>
        </p:nvSpPr>
        <p:spPr>
          <a:xfrm rot="0">
            <a:off x="1174369" y="11979989"/>
            <a:ext cx="8032437" cy="315214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964"/>
              </a:lnSpc>
            </a:pPr>
            <a:r>
              <a:rPr sz="3200" lang="en-US">
                <a:solidFill>
                  <a:srgbClr val="7B5142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Cashier handles student forms, manages orders, processes payments, issues receipts, and manages refunds efficiently.</a:t>
            </a:r>
            <a:endParaRPr sz="3200" lang="en-US">
              <a:solidFill>
                <a:srgbClr val="7B5142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ctr">
              <a:lnSpc>
                <a:spcPts val="4964"/>
              </a:lnSpc>
            </a:pPr>
            <a:endParaRPr sz="3200"/>
          </a:p>
          <a:p>
            <a:pPr algn="ctr">
              <a:lnSpc>
                <a:spcPts val="4964"/>
              </a:lnSpc>
              <a:spcBef>
                <a:spcPct val="0"/>
              </a:spcBef>
            </a:pPr>
            <a:endParaRPr sz="3200"/>
          </a:p>
        </p:txBody>
      </p:sp>
      <p:sp>
        <p:nvSpPr>
          <p:cNvPr id="1048606" name="TextBox 9"/>
          <p:cNvSpPr txBox="1"/>
          <p:nvPr/>
        </p:nvSpPr>
        <p:spPr>
          <a:xfrm rot="0">
            <a:off x="3510001" y="10841383"/>
            <a:ext cx="3557388" cy="1001014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7882"/>
              </a:lnSpc>
              <a:spcBef>
                <a:spcPct val="0"/>
              </a:spcBef>
            </a:pPr>
            <a:r>
              <a:rPr sz="5630" lang="en-US">
                <a:solidFill>
                  <a:srgbClr val="7B5142"/>
                </a:solidFill>
                <a:latin typeface="Alfa Slab One"/>
                <a:ea typeface="Alfa Slab One"/>
                <a:cs typeface="Alfa Slab One"/>
                <a:sym typeface="Alfa Slab One"/>
              </a:rPr>
              <a:t>CASHIER</a:t>
            </a:r>
          </a:p>
        </p:txBody>
      </p:sp>
      <p:sp>
        <p:nvSpPr>
          <p:cNvPr id="1048607" name="TextBox 10"/>
          <p:cNvSpPr txBox="1"/>
          <p:nvPr/>
        </p:nvSpPr>
        <p:spPr>
          <a:xfrm rot="0">
            <a:off x="1466744" y="15132129"/>
            <a:ext cx="7129656" cy="127901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3357"/>
              </a:lnSpc>
              <a:spcBef>
                <a:spcPct val="0"/>
              </a:spcBef>
            </a:pPr>
            <a:r>
              <a:rPr b="1" sz="3200" lang="en-US">
                <a:solidFill>
                  <a:srgbClr val="7B5142"/>
                </a:solidFill>
                <a:latin typeface="Alfa Slab One"/>
                <a:ea typeface="Alfa Slab One"/>
                <a:cs typeface="Alfa Slab One"/>
                <a:sym typeface="Alfa Slab One"/>
              </a:rPr>
              <a:t>The difference between each User is that the ADMIN user can create, update or delete a user account.</a:t>
            </a:r>
            <a:endParaRPr b="1" sz="3200" lang="en-US">
              <a:solidFill>
                <a:srgbClr val="7B5142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Freeform 2"/>
          <p:cNvSpPr/>
          <p:nvPr/>
        </p:nvSpPr>
        <p:spPr>
          <a:xfrm rot="0" flipH="0" flipV="0">
            <a:off x="-2845338" y="12503203"/>
            <a:ext cx="10625851" cy="11569594"/>
          </a:xfrm>
          <a:custGeom>
            <a:avLst/>
            <a:ahLst/>
            <a:rect l="l" t="t" r="r" b="b"/>
            <a:pathLst>
              <a:path w="10625851" h="11569594">
                <a:moveTo>
                  <a:pt x="0" y="0"/>
                </a:moveTo>
                <a:lnTo>
                  <a:pt x="10625850" y="0"/>
                </a:lnTo>
                <a:lnTo>
                  <a:pt x="10625850" y="11569594"/>
                </a:lnTo>
                <a:lnTo>
                  <a:pt x="0" y="1156959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09" name="Freeform 3"/>
          <p:cNvSpPr/>
          <p:nvPr/>
        </p:nvSpPr>
        <p:spPr>
          <a:xfrm rot="-7239091" flipH="0" flipV="0">
            <a:off x="1143709" y="-1458350"/>
            <a:ext cx="13273607" cy="8688179"/>
          </a:xfrm>
          <a:custGeom>
            <a:avLst/>
            <a:ahLst/>
            <a:rect l="l" t="t" r="r" b="b"/>
            <a:pathLst>
              <a:path w="13273607" h="8688179">
                <a:moveTo>
                  <a:pt x="0" y="0"/>
                </a:moveTo>
                <a:lnTo>
                  <a:pt x="13273607" y="0"/>
                </a:lnTo>
                <a:lnTo>
                  <a:pt x="13273607" y="8688180"/>
                </a:lnTo>
                <a:lnTo>
                  <a:pt x="0" y="868818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10" name="Freeform 4"/>
          <p:cNvSpPr/>
          <p:nvPr/>
        </p:nvSpPr>
        <p:spPr>
          <a:xfrm rot="0" flipH="0" flipV="0">
            <a:off x="5764875" y="16150268"/>
            <a:ext cx="9044250" cy="4275464"/>
          </a:xfrm>
          <a:custGeom>
            <a:avLst/>
            <a:ahLst/>
            <a:rect l="l" t="t" r="r" b="b"/>
            <a:pathLst>
              <a:path w="9044250" h="4275464">
                <a:moveTo>
                  <a:pt x="0" y="0"/>
                </a:moveTo>
                <a:lnTo>
                  <a:pt x="9044250" y="0"/>
                </a:lnTo>
                <a:lnTo>
                  <a:pt x="9044250" y="4275464"/>
                </a:lnTo>
                <a:lnTo>
                  <a:pt x="0" y="42754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11" name="Freeform 5"/>
          <p:cNvSpPr/>
          <p:nvPr/>
        </p:nvSpPr>
        <p:spPr>
          <a:xfrm rot="0" flipH="0" flipV="0">
            <a:off x="247567" y="5599106"/>
            <a:ext cx="9791866" cy="7809013"/>
          </a:xfrm>
          <a:custGeom>
            <a:avLst/>
            <a:ahLst/>
            <a:rect l="l" t="t" r="r" b="b"/>
            <a:pathLst>
              <a:path w="9791866" h="7809013">
                <a:moveTo>
                  <a:pt x="0" y="0"/>
                </a:moveTo>
                <a:lnTo>
                  <a:pt x="9791866" y="0"/>
                </a:lnTo>
                <a:lnTo>
                  <a:pt x="9791866" y="7809014"/>
                </a:lnTo>
                <a:lnTo>
                  <a:pt x="0" y="780901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12" name="TextBox 6"/>
          <p:cNvSpPr txBox="1"/>
          <p:nvPr/>
        </p:nvSpPr>
        <p:spPr>
          <a:xfrm rot="0">
            <a:off x="0" y="2362626"/>
            <a:ext cx="9695698" cy="104622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8238"/>
              </a:lnSpc>
            </a:pPr>
            <a:r>
              <a:rPr sz="5884" lang="en-US">
                <a:solidFill>
                  <a:srgbClr val="7B5142"/>
                </a:solidFill>
                <a:latin typeface="Alfa Slab One"/>
                <a:ea typeface="Alfa Slab One"/>
                <a:cs typeface="Alfa Slab One"/>
                <a:sym typeface="Alfa Slab One"/>
              </a:rPr>
              <a:t>SYSTEM ARCHITECTURE OVERVIEW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Freeform 2"/>
          <p:cNvSpPr/>
          <p:nvPr/>
        </p:nvSpPr>
        <p:spPr>
          <a:xfrm rot="0" flipH="0" flipV="0">
            <a:off x="-2845338" y="12503203"/>
            <a:ext cx="10625851" cy="11569594"/>
          </a:xfrm>
          <a:custGeom>
            <a:avLst/>
            <a:ahLst/>
            <a:rect l="l" t="t" r="r" b="b"/>
            <a:pathLst>
              <a:path w="10625851" h="11569594">
                <a:moveTo>
                  <a:pt x="0" y="0"/>
                </a:moveTo>
                <a:lnTo>
                  <a:pt x="10625850" y="0"/>
                </a:lnTo>
                <a:lnTo>
                  <a:pt x="10625850" y="11569594"/>
                </a:lnTo>
                <a:lnTo>
                  <a:pt x="0" y="1156959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14" name="Freeform 3"/>
          <p:cNvSpPr/>
          <p:nvPr/>
        </p:nvSpPr>
        <p:spPr>
          <a:xfrm rot="-7239091" flipH="0" flipV="0">
            <a:off x="1143709" y="-1458350"/>
            <a:ext cx="13273607" cy="8688179"/>
          </a:xfrm>
          <a:custGeom>
            <a:avLst/>
            <a:ahLst/>
            <a:rect l="l" t="t" r="r" b="b"/>
            <a:pathLst>
              <a:path w="13273607" h="8688179">
                <a:moveTo>
                  <a:pt x="0" y="0"/>
                </a:moveTo>
                <a:lnTo>
                  <a:pt x="13273607" y="0"/>
                </a:lnTo>
                <a:lnTo>
                  <a:pt x="13273607" y="8688180"/>
                </a:lnTo>
                <a:lnTo>
                  <a:pt x="0" y="868818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15" name="Freeform 4"/>
          <p:cNvSpPr/>
          <p:nvPr/>
        </p:nvSpPr>
        <p:spPr>
          <a:xfrm rot="0" flipH="0" flipV="0">
            <a:off x="5764875" y="16150268"/>
            <a:ext cx="9044250" cy="4275464"/>
          </a:xfrm>
          <a:custGeom>
            <a:avLst/>
            <a:ahLst/>
            <a:rect l="l" t="t" r="r" b="b"/>
            <a:pathLst>
              <a:path w="9044250" h="4275464">
                <a:moveTo>
                  <a:pt x="0" y="0"/>
                </a:moveTo>
                <a:lnTo>
                  <a:pt x="9044250" y="0"/>
                </a:lnTo>
                <a:lnTo>
                  <a:pt x="9044250" y="4275464"/>
                </a:lnTo>
                <a:lnTo>
                  <a:pt x="0" y="42754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16" name="Freeform 5"/>
          <p:cNvSpPr/>
          <p:nvPr/>
        </p:nvSpPr>
        <p:spPr>
          <a:xfrm rot="0" flipH="0" flipV="0">
            <a:off x="6738799" y="6651749"/>
            <a:ext cx="3198332" cy="3128749"/>
          </a:xfrm>
          <a:custGeom>
            <a:avLst/>
            <a:ahLst/>
            <a:rect l="l" t="t" r="r" b="b"/>
            <a:pathLst>
              <a:path w="3198332" h="3128749">
                <a:moveTo>
                  <a:pt x="0" y="0"/>
                </a:moveTo>
                <a:lnTo>
                  <a:pt x="3198332" y="0"/>
                </a:lnTo>
                <a:lnTo>
                  <a:pt x="3198332" y="3128750"/>
                </a:lnTo>
                <a:lnTo>
                  <a:pt x="0" y="31287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-28136" r="0" b="-25295"/>
            </a:stretch>
          </a:blipFill>
        </p:spPr>
      </p:sp>
      <p:sp>
        <p:nvSpPr>
          <p:cNvPr id="1048617" name="Freeform 6"/>
          <p:cNvSpPr/>
          <p:nvPr/>
        </p:nvSpPr>
        <p:spPr>
          <a:xfrm rot="0" flipH="0" flipV="0">
            <a:off x="867954" y="6751523"/>
            <a:ext cx="3285196" cy="3233859"/>
          </a:xfrm>
          <a:custGeom>
            <a:avLst/>
            <a:ahLst/>
            <a:rect l="l" t="t" r="r" b="b"/>
            <a:pathLst>
              <a:path w="3285196" h="3233859">
                <a:moveTo>
                  <a:pt x="0" y="0"/>
                </a:moveTo>
                <a:lnTo>
                  <a:pt x="3285196" y="0"/>
                </a:lnTo>
                <a:lnTo>
                  <a:pt x="3285196" y="3233859"/>
                </a:lnTo>
                <a:lnTo>
                  <a:pt x="0" y="323385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-26238" r="0" b="-26238"/>
            </a:stretch>
          </a:blipFill>
        </p:spPr>
      </p:sp>
      <p:sp>
        <p:nvSpPr>
          <p:cNvPr id="1048618" name="Freeform 7"/>
          <p:cNvSpPr/>
          <p:nvPr/>
        </p:nvSpPr>
        <p:spPr>
          <a:xfrm rot="0" flipH="0" flipV="0">
            <a:off x="3510026" y="11000458"/>
            <a:ext cx="3615470" cy="3455675"/>
          </a:xfrm>
          <a:custGeom>
            <a:avLst/>
            <a:ahLst/>
            <a:rect l="l" t="t" r="r" b="b"/>
            <a:pathLst>
              <a:path w="3615470" h="3455675">
                <a:moveTo>
                  <a:pt x="0" y="0"/>
                </a:moveTo>
                <a:lnTo>
                  <a:pt x="3615469" y="0"/>
                </a:lnTo>
                <a:lnTo>
                  <a:pt x="3615469" y="3455675"/>
                </a:lnTo>
                <a:lnTo>
                  <a:pt x="0" y="345567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 l="0" t="-28517" r="0" b="-28517"/>
            </a:stretch>
          </a:blipFill>
        </p:spPr>
      </p:sp>
      <p:sp>
        <p:nvSpPr>
          <p:cNvPr id="1048619" name="TextBox 8"/>
          <p:cNvSpPr txBox="1"/>
          <p:nvPr/>
        </p:nvSpPr>
        <p:spPr>
          <a:xfrm rot="0">
            <a:off x="3510026" y="3197605"/>
            <a:ext cx="3777544" cy="141325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11128"/>
              </a:lnSpc>
            </a:pPr>
            <a:r>
              <a:rPr sz="7949" lang="en-US">
                <a:solidFill>
                  <a:srgbClr val="7B5142"/>
                </a:solidFill>
                <a:latin typeface="Alfa Slab One"/>
                <a:ea typeface="Alfa Slab One"/>
                <a:cs typeface="Alfa Slab One"/>
                <a:sym typeface="Alfa Slab One"/>
              </a:rPr>
              <a:t>TEAM </a:t>
            </a:r>
          </a:p>
        </p:txBody>
      </p:sp>
      <p:sp>
        <p:nvSpPr>
          <p:cNvPr id="1048620" name="TextBox 9"/>
          <p:cNvSpPr txBox="1"/>
          <p:nvPr/>
        </p:nvSpPr>
        <p:spPr>
          <a:xfrm rot="0">
            <a:off x="6784936" y="10123008"/>
            <a:ext cx="3106058" cy="46691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3776"/>
              </a:lnSpc>
              <a:spcBef>
                <a:spcPct val="0"/>
              </a:spcBef>
            </a:pPr>
            <a:r>
              <a:rPr sz="2697" lang="en-US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Den Clear J. Sombrio</a:t>
            </a:r>
          </a:p>
        </p:txBody>
      </p:sp>
      <p:sp>
        <p:nvSpPr>
          <p:cNvPr id="1048621" name="TextBox 10"/>
          <p:cNvSpPr txBox="1"/>
          <p:nvPr/>
        </p:nvSpPr>
        <p:spPr>
          <a:xfrm rot="0">
            <a:off x="1511078" y="10142640"/>
            <a:ext cx="1998947" cy="437178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3580"/>
              </a:lnSpc>
              <a:spcBef>
                <a:spcPct val="0"/>
              </a:spcBef>
            </a:pPr>
            <a:r>
              <a:rPr sz="2557" lang="en-US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Jovie A. Arado</a:t>
            </a:r>
          </a:p>
        </p:txBody>
      </p:sp>
      <p:sp>
        <p:nvSpPr>
          <p:cNvPr id="1048622" name="TextBox 11"/>
          <p:cNvSpPr txBox="1"/>
          <p:nvPr/>
        </p:nvSpPr>
        <p:spPr>
          <a:xfrm rot="0">
            <a:off x="3578868" y="14589483"/>
            <a:ext cx="3477785" cy="45252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3663"/>
              </a:lnSpc>
              <a:spcBef>
                <a:spcPct val="0"/>
              </a:spcBef>
            </a:pPr>
            <a:r>
              <a:rPr sz="2616" lang="en-US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Philip Roger O. Salvador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E9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Freeform 2"/>
          <p:cNvSpPr/>
          <p:nvPr/>
        </p:nvSpPr>
        <p:spPr>
          <a:xfrm rot="0" flipH="0" flipV="0">
            <a:off x="-2845338" y="12503203"/>
            <a:ext cx="10625851" cy="11569594"/>
          </a:xfrm>
          <a:custGeom>
            <a:avLst/>
            <a:ahLst/>
            <a:rect l="l" t="t" r="r" b="b"/>
            <a:pathLst>
              <a:path w="10625851" h="11569594">
                <a:moveTo>
                  <a:pt x="0" y="0"/>
                </a:moveTo>
                <a:lnTo>
                  <a:pt x="10625850" y="0"/>
                </a:lnTo>
                <a:lnTo>
                  <a:pt x="10625850" y="11569594"/>
                </a:lnTo>
                <a:lnTo>
                  <a:pt x="0" y="1156959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24" name="Freeform 3"/>
          <p:cNvSpPr/>
          <p:nvPr/>
        </p:nvSpPr>
        <p:spPr>
          <a:xfrm rot="0" flipH="0" flipV="0">
            <a:off x="152492" y="13091994"/>
            <a:ext cx="2599844" cy="2525088"/>
          </a:xfrm>
          <a:custGeom>
            <a:avLst/>
            <a:ahLst/>
            <a:rect l="l" t="t" r="r" b="b"/>
            <a:pathLst>
              <a:path w="2599844" h="2525088">
                <a:moveTo>
                  <a:pt x="0" y="0"/>
                </a:moveTo>
                <a:lnTo>
                  <a:pt x="2599844" y="0"/>
                </a:lnTo>
                <a:lnTo>
                  <a:pt x="2599844" y="2525087"/>
                </a:lnTo>
                <a:lnTo>
                  <a:pt x="0" y="252508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25" name="Freeform 4"/>
          <p:cNvSpPr/>
          <p:nvPr/>
        </p:nvSpPr>
        <p:spPr>
          <a:xfrm rot="-7239091" flipH="0" flipV="0">
            <a:off x="1143709" y="-1458350"/>
            <a:ext cx="13273607" cy="8688179"/>
          </a:xfrm>
          <a:custGeom>
            <a:avLst/>
            <a:ahLst/>
            <a:rect l="l" t="t" r="r" b="b"/>
            <a:pathLst>
              <a:path w="13273607" h="8688179">
                <a:moveTo>
                  <a:pt x="0" y="0"/>
                </a:moveTo>
                <a:lnTo>
                  <a:pt x="13273607" y="0"/>
                </a:lnTo>
                <a:lnTo>
                  <a:pt x="13273607" y="8688180"/>
                </a:lnTo>
                <a:lnTo>
                  <a:pt x="0" y="868818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26" name="Freeform 5"/>
          <p:cNvSpPr/>
          <p:nvPr/>
        </p:nvSpPr>
        <p:spPr>
          <a:xfrm rot="0" flipH="0" flipV="0">
            <a:off x="-1381301" y="-399659"/>
            <a:ext cx="9044250" cy="4275464"/>
          </a:xfrm>
          <a:custGeom>
            <a:avLst/>
            <a:ahLst/>
            <a:rect l="l" t="t" r="r" b="b"/>
            <a:pathLst>
              <a:path w="9044250" h="4275464">
                <a:moveTo>
                  <a:pt x="0" y="0"/>
                </a:moveTo>
                <a:lnTo>
                  <a:pt x="9044251" y="0"/>
                </a:lnTo>
                <a:lnTo>
                  <a:pt x="9044251" y="4275464"/>
                </a:lnTo>
                <a:lnTo>
                  <a:pt x="0" y="42754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27" name="Freeform 6"/>
          <p:cNvSpPr/>
          <p:nvPr/>
        </p:nvSpPr>
        <p:spPr>
          <a:xfrm rot="0" flipH="0" flipV="0">
            <a:off x="5764875" y="16150268"/>
            <a:ext cx="9044250" cy="4275464"/>
          </a:xfrm>
          <a:custGeom>
            <a:avLst/>
            <a:ahLst/>
            <a:rect l="l" t="t" r="r" b="b"/>
            <a:pathLst>
              <a:path w="9044250" h="4275464">
                <a:moveTo>
                  <a:pt x="0" y="0"/>
                </a:moveTo>
                <a:lnTo>
                  <a:pt x="9044250" y="0"/>
                </a:lnTo>
                <a:lnTo>
                  <a:pt x="9044250" y="4275464"/>
                </a:lnTo>
                <a:lnTo>
                  <a:pt x="0" y="42754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28" name="TextBox 7"/>
          <p:cNvSpPr txBox="1"/>
          <p:nvPr/>
        </p:nvSpPr>
        <p:spPr>
          <a:xfrm rot="0">
            <a:off x="1989842" y="3899012"/>
            <a:ext cx="5790671" cy="163576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12880"/>
              </a:lnSpc>
            </a:pPr>
            <a:r>
              <a:rPr sz="9200" lang="en-US">
                <a:solidFill>
                  <a:srgbClr val="7B5142"/>
                </a:solidFill>
                <a:latin typeface="Alfa Slab One"/>
                <a:ea typeface="Alfa Slab One"/>
                <a:cs typeface="Alfa Slab One"/>
                <a:sym typeface="Alfa Slab One"/>
              </a:rPr>
              <a:t>TAGLINE</a:t>
            </a:r>
          </a:p>
        </p:txBody>
      </p:sp>
      <p:sp>
        <p:nvSpPr>
          <p:cNvPr id="1048629" name="TextBox 8"/>
          <p:cNvSpPr txBox="1"/>
          <p:nvPr/>
        </p:nvSpPr>
        <p:spPr>
          <a:xfrm rot="0">
            <a:off x="1989842" y="5888205"/>
            <a:ext cx="6714675" cy="7473822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8407"/>
              </a:lnSpc>
            </a:pPr>
            <a:r>
              <a:rPr sz="6005" lang="en-US">
                <a:solidFill>
                  <a:srgbClr val="AD7A6B"/>
                </a:solidFill>
                <a:latin typeface="Alice"/>
                <a:ea typeface="Alice"/>
                <a:cs typeface="Alice"/>
                <a:sym typeface="Alice"/>
              </a:rPr>
              <a:t>"Accurate, secure transactions that build trust through transparent and reliable processes."</a:t>
            </a:r>
          </a:p>
          <a:p>
            <a:pPr algn="ctr">
              <a:lnSpc>
                <a:spcPts val="8407"/>
              </a:lnSpc>
            </a:pPr>
          </a:p>
          <a:p>
            <a:pPr algn="ctr">
              <a:lnSpc>
                <a:spcPts val="840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Pink at Apricot Delicate Generic Quote / Pahayag Phone Wallpaper</dc:title>
  <dc:creator>TECNO KI7</dc:creator>
  <dcterms:created xsi:type="dcterms:W3CDTF">2006-08-15T08:00:00Z</dcterms:created>
  <dcterms:modified xsi:type="dcterms:W3CDTF">2025-05-13T10:36:34Z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c7416b77fa02417a9414344240897e19</vt:lpwstr>
  </property>
</Properties>
</file>