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onis Shareef" initials="AS" lastIdx="1" clrIdx="0">
    <p:extLst>
      <p:ext uri="{19B8F6BF-5375-455C-9EA6-DF929625EA0E}">
        <p15:presenceInfo xmlns:p15="http://schemas.microsoft.com/office/powerpoint/2012/main" userId="0964305bca931c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Flight Hours (millions)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Sheet1!$B$2:$B$21</c:f>
              <c:numCache>
                <c:formatCode>0.000</c:formatCode>
                <c:ptCount val="20"/>
                <c:pt idx="0">
                  <c:v>18.299257000000001</c:v>
                </c:pt>
                <c:pt idx="1">
                  <c:v>17.814191000000001</c:v>
                </c:pt>
                <c:pt idx="2">
                  <c:v>17.290198</c:v>
                </c:pt>
                <c:pt idx="3">
                  <c:v>17.467700000000001</c:v>
                </c:pt>
                <c:pt idx="4">
                  <c:v>18.882503</c:v>
                </c:pt>
                <c:pt idx="5">
                  <c:v>19.390028999999998</c:v>
                </c:pt>
                <c:pt idx="6">
                  <c:v>19.263209</c:v>
                </c:pt>
                <c:pt idx="7">
                  <c:v>19.637322000000001</c:v>
                </c:pt>
                <c:pt idx="8">
                  <c:v>19.126766</c:v>
                </c:pt>
                <c:pt idx="9">
                  <c:v>17.626832</c:v>
                </c:pt>
                <c:pt idx="10">
                  <c:v>17.750986000000001</c:v>
                </c:pt>
                <c:pt idx="11">
                  <c:v>17.962965000000001</c:v>
                </c:pt>
                <c:pt idx="12">
                  <c:v>17.722235999999999</c:v>
                </c:pt>
                <c:pt idx="13">
                  <c:v>17.779641000000002</c:v>
                </c:pt>
                <c:pt idx="14">
                  <c:v>17.742826000000001</c:v>
                </c:pt>
                <c:pt idx="15">
                  <c:v>17.92578</c:v>
                </c:pt>
                <c:pt idx="16">
                  <c:v>18.294056999999999</c:v>
                </c:pt>
                <c:pt idx="17">
                  <c:v>18.581388</c:v>
                </c:pt>
                <c:pt idx="18">
                  <c:v>19.288295999999999</c:v>
                </c:pt>
                <c:pt idx="19">
                  <c:v>19.786546999999999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4B-49DF-87E9-DAE291F3B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4122064"/>
        <c:axId val="504122392"/>
      </c:lineChart>
      <c:catAx>
        <c:axId val="50412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122392"/>
        <c:crosses val="autoZero"/>
        <c:auto val="1"/>
        <c:lblAlgn val="ctr"/>
        <c:lblOffset val="100"/>
        <c:noMultiLvlLbl val="0"/>
      </c:catAx>
      <c:valAx>
        <c:axId val="504122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12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Departures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cat>
            <c:numRef>
              <c:f>Sheet1!$A$2:$A$21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Sheet1!$B$2:$B$21</c:f>
              <c:numCache>
                <c:formatCode>#,##0</c:formatCode>
                <c:ptCount val="20"/>
                <c:pt idx="0">
                  <c:v>11468229</c:v>
                </c:pt>
                <c:pt idx="1">
                  <c:v>10954832</c:v>
                </c:pt>
                <c:pt idx="2">
                  <c:v>10508473</c:v>
                </c:pt>
                <c:pt idx="3">
                  <c:v>10433164</c:v>
                </c:pt>
                <c:pt idx="4">
                  <c:v>11023128</c:v>
                </c:pt>
                <c:pt idx="5">
                  <c:v>11130407</c:v>
                </c:pt>
                <c:pt idx="6">
                  <c:v>10820915</c:v>
                </c:pt>
                <c:pt idx="7">
                  <c:v>10928432</c:v>
                </c:pt>
                <c:pt idx="8">
                  <c:v>10448133</c:v>
                </c:pt>
                <c:pt idx="9">
                  <c:v>9705056</c:v>
                </c:pt>
                <c:pt idx="10">
                  <c:v>9633846</c:v>
                </c:pt>
                <c:pt idx="11">
                  <c:v>9583947</c:v>
                </c:pt>
                <c:pt idx="12">
                  <c:v>9390678</c:v>
                </c:pt>
                <c:pt idx="13">
                  <c:v>9401896</c:v>
                </c:pt>
                <c:pt idx="14">
                  <c:v>9178736</c:v>
                </c:pt>
                <c:pt idx="15">
                  <c:v>9107171</c:v>
                </c:pt>
                <c:pt idx="16">
                  <c:v>9242998</c:v>
                </c:pt>
                <c:pt idx="17">
                  <c:v>9274238</c:v>
                </c:pt>
                <c:pt idx="18">
                  <c:v>9526103</c:v>
                </c:pt>
                <c:pt idx="19">
                  <c:v>9751448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0-40A0-95F7-AE03CB204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1535928"/>
        <c:axId val="591536256"/>
      </c:areaChart>
      <c:catAx>
        <c:axId val="591535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536256"/>
        <c:crosses val="autoZero"/>
        <c:auto val="1"/>
        <c:lblAlgn val="ctr"/>
        <c:lblOffset val="100"/>
        <c:noMultiLvlLbl val="0"/>
      </c:catAx>
      <c:valAx>
        <c:axId val="59153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535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447356639532871E-2"/>
          <c:y val="0.12240903186340853"/>
          <c:w val="0.88637383620029631"/>
          <c:h val="0.7559291147655806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fatalities_00_14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Sheet1!$A$2:$A$57</c:f>
              <c:numCache>
                <c:formatCode>General</c:formatCode>
                <c:ptCount val="56"/>
                <c:pt idx="0">
                  <c:v>6</c:v>
                </c:pt>
                <c:pt idx="1">
                  <c:v>5</c:v>
                </c:pt>
                <c:pt idx="2">
                  <c:v>24</c:v>
                </c:pt>
                <c:pt idx="3">
                  <c:v>17</c:v>
                </c:pt>
                <c:pt idx="4">
                  <c:v>14</c:v>
                </c:pt>
                <c:pt idx="5">
                  <c:v>11</c:v>
                </c:pt>
                <c:pt idx="6">
                  <c:v>6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2</c:v>
                </c:pt>
                <c:pt idx="12">
                  <c:v>4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4</c:v>
                </c:pt>
                <c:pt idx="20">
                  <c:v>11</c:v>
                </c:pt>
                <c:pt idx="21">
                  <c:v>1</c:v>
                </c:pt>
                <c:pt idx="22">
                  <c:v>3</c:v>
                </c:pt>
                <c:pt idx="23">
                  <c:v>0</c:v>
                </c:pt>
                <c:pt idx="24">
                  <c:v>3</c:v>
                </c:pt>
                <c:pt idx="25">
                  <c:v>5</c:v>
                </c:pt>
                <c:pt idx="26">
                  <c:v>6</c:v>
                </c:pt>
                <c:pt idx="27">
                  <c:v>5</c:v>
                </c:pt>
                <c:pt idx="28">
                  <c:v>6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3</c:v>
                </c:pt>
                <c:pt idx="34">
                  <c:v>5</c:v>
                </c:pt>
                <c:pt idx="35">
                  <c:v>5</c:v>
                </c:pt>
                <c:pt idx="36">
                  <c:v>7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4</c:v>
                </c:pt>
                <c:pt idx="45">
                  <c:v>4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3</c:v>
                </c:pt>
                <c:pt idx="51">
                  <c:v>5</c:v>
                </c:pt>
                <c:pt idx="52">
                  <c:v>8</c:v>
                </c:pt>
                <c:pt idx="53">
                  <c:v>0</c:v>
                </c:pt>
                <c:pt idx="54">
                  <c:v>1</c:v>
                </c:pt>
                <c:pt idx="55">
                  <c:v>2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0">
                  <c:v>88</c:v>
                </c:pt>
                <c:pt idx="1">
                  <c:v>92</c:v>
                </c:pt>
                <c:pt idx="2">
                  <c:v>51</c:v>
                </c:pt>
                <c:pt idx="3">
                  <c:v>416</c:v>
                </c:pt>
                <c:pt idx="4">
                  <c:v>109</c:v>
                </c:pt>
                <c:pt idx="5">
                  <c:v>23</c:v>
                </c:pt>
                <c:pt idx="6">
                  <c:v>337</c:v>
                </c:pt>
                <c:pt idx="7">
                  <c:v>0</c:v>
                </c:pt>
                <c:pt idx="8">
                  <c:v>225</c:v>
                </c:pt>
                <c:pt idx="9">
                  <c:v>22</c:v>
                </c:pt>
                <c:pt idx="10">
                  <c:v>0</c:v>
                </c:pt>
                <c:pt idx="11">
                  <c:v>1</c:v>
                </c:pt>
                <c:pt idx="12">
                  <c:v>14</c:v>
                </c:pt>
                <c:pt idx="13">
                  <c:v>188</c:v>
                </c:pt>
                <c:pt idx="14">
                  <c:v>84</c:v>
                </c:pt>
                <c:pt idx="15">
                  <c:v>46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88</c:v>
                </c:pt>
                <c:pt idx="26">
                  <c:v>110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3</c:v>
                </c:pt>
                <c:pt idx="33">
                  <c:v>537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283</c:v>
                </c:pt>
                <c:pt idx="41">
                  <c:v>83</c:v>
                </c:pt>
                <c:pt idx="42">
                  <c:v>0</c:v>
                </c:pt>
                <c:pt idx="43">
                  <c:v>0</c:v>
                </c:pt>
                <c:pt idx="44">
                  <c:v>158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143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B2D-4E63-86BD-E068E3926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120880"/>
        <c:axId val="583121208"/>
      </c:scatterChart>
      <c:valAx>
        <c:axId val="583120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121208"/>
        <c:crosses val="autoZero"/>
        <c:crossBetween val="midCat"/>
      </c:valAx>
      <c:valAx>
        <c:axId val="58312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120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493714436728519E-2"/>
          <c:y val="0.10053505779188866"/>
          <c:w val="0.89332747840310067"/>
          <c:h val="0.8213468266437002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fatalities_85_99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Sheet1!$A$2:$A$57</c:f>
              <c:numCache>
                <c:formatCode>General</c:formatCode>
                <c:ptCount val="56"/>
                <c:pt idx="0">
                  <c:v>76</c:v>
                </c:pt>
                <c:pt idx="1">
                  <c:v>25</c:v>
                </c:pt>
                <c:pt idx="2">
                  <c:v>24</c:v>
                </c:pt>
                <c:pt idx="3">
                  <c:v>21</c:v>
                </c:pt>
                <c:pt idx="4">
                  <c:v>19</c:v>
                </c:pt>
                <c:pt idx="5">
                  <c:v>16</c:v>
                </c:pt>
                <c:pt idx="6">
                  <c:v>14</c:v>
                </c:pt>
                <c:pt idx="7">
                  <c:v>12</c:v>
                </c:pt>
                <c:pt idx="8">
                  <c:v>12</c:v>
                </c:pt>
                <c:pt idx="9">
                  <c:v>10</c:v>
                </c:pt>
                <c:pt idx="10">
                  <c:v>9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0">
                  <c:v>128</c:v>
                </c:pt>
                <c:pt idx="1">
                  <c:v>167</c:v>
                </c:pt>
                <c:pt idx="2">
                  <c:v>407</c:v>
                </c:pt>
                <c:pt idx="3">
                  <c:v>101</c:v>
                </c:pt>
                <c:pt idx="4">
                  <c:v>319</c:v>
                </c:pt>
                <c:pt idx="5">
                  <c:v>224</c:v>
                </c:pt>
                <c:pt idx="6">
                  <c:v>79</c:v>
                </c:pt>
                <c:pt idx="7">
                  <c:v>425</c:v>
                </c:pt>
                <c:pt idx="8">
                  <c:v>535</c:v>
                </c:pt>
                <c:pt idx="9">
                  <c:v>260</c:v>
                </c:pt>
                <c:pt idx="10">
                  <c:v>82</c:v>
                </c:pt>
                <c:pt idx="11">
                  <c:v>308</c:v>
                </c:pt>
                <c:pt idx="12">
                  <c:v>282</c:v>
                </c:pt>
                <c:pt idx="13">
                  <c:v>98</c:v>
                </c:pt>
                <c:pt idx="14">
                  <c:v>64</c:v>
                </c:pt>
                <c:pt idx="15">
                  <c:v>234</c:v>
                </c:pt>
                <c:pt idx="16">
                  <c:v>171</c:v>
                </c:pt>
                <c:pt idx="17">
                  <c:v>3</c:v>
                </c:pt>
                <c:pt idx="18">
                  <c:v>74</c:v>
                </c:pt>
                <c:pt idx="19">
                  <c:v>50</c:v>
                </c:pt>
                <c:pt idx="20">
                  <c:v>313</c:v>
                </c:pt>
                <c:pt idx="21">
                  <c:v>0</c:v>
                </c:pt>
                <c:pt idx="22">
                  <c:v>2</c:v>
                </c:pt>
                <c:pt idx="23">
                  <c:v>323</c:v>
                </c:pt>
                <c:pt idx="24">
                  <c:v>51</c:v>
                </c:pt>
                <c:pt idx="25">
                  <c:v>0</c:v>
                </c:pt>
                <c:pt idx="26">
                  <c:v>0</c:v>
                </c:pt>
                <c:pt idx="27">
                  <c:v>148</c:v>
                </c:pt>
                <c:pt idx="28">
                  <c:v>0</c:v>
                </c:pt>
                <c:pt idx="29">
                  <c:v>520</c:v>
                </c:pt>
                <c:pt idx="30">
                  <c:v>47</c:v>
                </c:pt>
                <c:pt idx="31">
                  <c:v>21</c:v>
                </c:pt>
                <c:pt idx="32">
                  <c:v>3</c:v>
                </c:pt>
                <c:pt idx="33">
                  <c:v>34</c:v>
                </c:pt>
                <c:pt idx="34">
                  <c:v>0</c:v>
                </c:pt>
                <c:pt idx="35">
                  <c:v>64</c:v>
                </c:pt>
                <c:pt idx="36">
                  <c:v>1</c:v>
                </c:pt>
                <c:pt idx="37">
                  <c:v>16</c:v>
                </c:pt>
                <c:pt idx="38">
                  <c:v>0</c:v>
                </c:pt>
                <c:pt idx="39">
                  <c:v>159</c:v>
                </c:pt>
                <c:pt idx="40">
                  <c:v>0</c:v>
                </c:pt>
                <c:pt idx="41">
                  <c:v>6</c:v>
                </c:pt>
                <c:pt idx="42">
                  <c:v>0</c:v>
                </c:pt>
                <c:pt idx="43">
                  <c:v>229</c:v>
                </c:pt>
                <c:pt idx="44">
                  <c:v>329</c:v>
                </c:pt>
                <c:pt idx="45">
                  <c:v>14</c:v>
                </c:pt>
                <c:pt idx="46">
                  <c:v>0</c:v>
                </c:pt>
                <c:pt idx="47">
                  <c:v>0</c:v>
                </c:pt>
                <c:pt idx="48">
                  <c:v>4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25-4D86-8147-93D5FBA16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1616712"/>
        <c:axId val="591617040"/>
      </c:scatterChart>
      <c:valAx>
        <c:axId val="591616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617040"/>
        <c:crosses val="autoZero"/>
        <c:crossBetween val="midCat"/>
      </c:valAx>
      <c:valAx>
        <c:axId val="59161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616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incidents_85_99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Sheet1!$A$2:$A$57</c:f>
              <c:strCache>
                <c:ptCount val="56"/>
                <c:pt idx="0">
                  <c:v>Japan Airlines</c:v>
                </c:pt>
                <c:pt idx="1">
                  <c:v>Avianca</c:v>
                </c:pt>
                <c:pt idx="2">
                  <c:v>COPA</c:v>
                </c:pt>
                <c:pt idx="3">
                  <c:v>LAN Airlines</c:v>
                </c:pt>
                <c:pt idx="4">
                  <c:v>Condor</c:v>
                </c:pt>
                <c:pt idx="5">
                  <c:v>Aer Lingus</c:v>
                </c:pt>
                <c:pt idx="6">
                  <c:v>Finnair</c:v>
                </c:pt>
                <c:pt idx="7">
                  <c:v>TAP - Air Portugal</c:v>
                </c:pt>
                <c:pt idx="8">
                  <c:v>Virgin Atlantic</c:v>
                </c:pt>
                <c:pt idx="9">
                  <c:v>TACA</c:v>
                </c:pt>
                <c:pt idx="10">
                  <c:v>Korean Air</c:v>
                </c:pt>
                <c:pt idx="11">
                  <c:v>Vietnam Airlines</c:v>
                </c:pt>
                <c:pt idx="12">
                  <c:v>South African</c:v>
                </c:pt>
                <c:pt idx="13">
                  <c:v>El Al</c:v>
                </c:pt>
                <c:pt idx="14">
                  <c:v>KLM*</c:v>
                </c:pt>
                <c:pt idx="15">
                  <c:v>Aerolineas Argentinas</c:v>
                </c:pt>
                <c:pt idx="16">
                  <c:v>Austrian Airlines</c:v>
                </c:pt>
                <c:pt idx="17">
                  <c:v>Hawaiian Airlines</c:v>
                </c:pt>
                <c:pt idx="18">
                  <c:v>Kenya Airways</c:v>
                </c:pt>
                <c:pt idx="19">
                  <c:v>China Airlines</c:v>
                </c:pt>
                <c:pt idx="20">
                  <c:v>Singapore Airlines</c:v>
                </c:pt>
                <c:pt idx="21">
                  <c:v>Thai Airways</c:v>
                </c:pt>
                <c:pt idx="22">
                  <c:v>Philippine Airlines</c:v>
                </c:pt>
                <c:pt idx="23">
                  <c:v>Xiamen Airlines</c:v>
                </c:pt>
                <c:pt idx="24">
                  <c:v>Air Canada</c:v>
                </c:pt>
                <c:pt idx="25">
                  <c:v>Cathay Pacific*</c:v>
                </c:pt>
                <c:pt idx="26">
                  <c:v>Malaysia Airlines</c:v>
                </c:pt>
                <c:pt idx="27">
                  <c:v>Gulf Air</c:v>
                </c:pt>
                <c:pt idx="28">
                  <c:v>SWISS*</c:v>
                </c:pt>
                <c:pt idx="29">
                  <c:v>Royal Air Maroc</c:v>
                </c:pt>
                <c:pt idx="30">
                  <c:v>Lufthansa*</c:v>
                </c:pt>
                <c:pt idx="31">
                  <c:v>Air India*</c:v>
                </c:pt>
                <c:pt idx="32">
                  <c:v>Garuda Indonesia</c:v>
                </c:pt>
                <c:pt idx="33">
                  <c:v>Egyptair</c:v>
                </c:pt>
                <c:pt idx="34">
                  <c:v>Alitalia</c:v>
                </c:pt>
                <c:pt idx="35">
                  <c:v>Sri Lankan / AirLanka</c:v>
                </c:pt>
                <c:pt idx="36">
                  <c:v>Ethiopian Airlines</c:v>
                </c:pt>
                <c:pt idx="37">
                  <c:v>Alaska Airlines*</c:v>
                </c:pt>
                <c:pt idx="38">
                  <c:v>Air New Zealand*</c:v>
                </c:pt>
                <c:pt idx="39">
                  <c:v>Iberia</c:v>
                </c:pt>
                <c:pt idx="40">
                  <c:v>Aeromexico*</c:v>
                </c:pt>
                <c:pt idx="41">
                  <c:v>Qantas*</c:v>
                </c:pt>
                <c:pt idx="42">
                  <c:v>Air France</c:v>
                </c:pt>
                <c:pt idx="43">
                  <c:v>SAS*</c:v>
                </c:pt>
                <c:pt idx="44">
                  <c:v>Aeroflot*</c:v>
                </c:pt>
                <c:pt idx="45">
                  <c:v>British Airways*</c:v>
                </c:pt>
                <c:pt idx="46">
                  <c:v>TAM</c:v>
                </c:pt>
                <c:pt idx="47">
                  <c:v>All Nippon Airways</c:v>
                </c:pt>
                <c:pt idx="48">
                  <c:v>Turkish Airlines</c:v>
                </c:pt>
                <c:pt idx="49">
                  <c:v>Southwest Airlines</c:v>
                </c:pt>
                <c:pt idx="50">
                  <c:v>Pakistan International</c:v>
                </c:pt>
                <c:pt idx="51">
                  <c:v>US Airways / America West*</c:v>
                </c:pt>
                <c:pt idx="52">
                  <c:v>Saudi Arabian</c:v>
                </c:pt>
                <c:pt idx="53">
                  <c:v>United / Continental*</c:v>
                </c:pt>
                <c:pt idx="54">
                  <c:v>American*</c:v>
                </c:pt>
                <c:pt idx="55">
                  <c:v>Delta / Northwest*</c:v>
                </c:pt>
              </c:strCache>
            </c:str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3</c:v>
                </c:pt>
                <c:pt idx="10">
                  <c:v>12</c:v>
                </c:pt>
                <c:pt idx="11">
                  <c:v>7</c:v>
                </c:pt>
                <c:pt idx="12">
                  <c:v>2</c:v>
                </c:pt>
                <c:pt idx="13">
                  <c:v>1</c:v>
                </c:pt>
                <c:pt idx="14">
                  <c:v>7</c:v>
                </c:pt>
                <c:pt idx="15">
                  <c:v>6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12</c:v>
                </c:pt>
                <c:pt idx="20">
                  <c:v>2</c:v>
                </c:pt>
                <c:pt idx="21">
                  <c:v>8</c:v>
                </c:pt>
                <c:pt idx="22">
                  <c:v>7</c:v>
                </c:pt>
                <c:pt idx="23">
                  <c:v>9</c:v>
                </c:pt>
                <c:pt idx="24">
                  <c:v>2</c:v>
                </c:pt>
                <c:pt idx="25">
                  <c:v>0</c:v>
                </c:pt>
                <c:pt idx="26">
                  <c:v>3</c:v>
                </c:pt>
                <c:pt idx="27">
                  <c:v>1</c:v>
                </c:pt>
                <c:pt idx="28">
                  <c:v>2</c:v>
                </c:pt>
                <c:pt idx="29">
                  <c:v>5</c:v>
                </c:pt>
                <c:pt idx="30">
                  <c:v>6</c:v>
                </c:pt>
                <c:pt idx="31">
                  <c:v>2</c:v>
                </c:pt>
                <c:pt idx="32">
                  <c:v>10</c:v>
                </c:pt>
                <c:pt idx="33">
                  <c:v>8</c:v>
                </c:pt>
                <c:pt idx="34">
                  <c:v>7</c:v>
                </c:pt>
                <c:pt idx="35">
                  <c:v>2</c:v>
                </c:pt>
                <c:pt idx="36">
                  <c:v>25</c:v>
                </c:pt>
                <c:pt idx="37">
                  <c:v>5</c:v>
                </c:pt>
                <c:pt idx="38">
                  <c:v>3</c:v>
                </c:pt>
                <c:pt idx="39">
                  <c:v>4</c:v>
                </c:pt>
                <c:pt idx="40">
                  <c:v>3</c:v>
                </c:pt>
                <c:pt idx="41">
                  <c:v>1</c:v>
                </c:pt>
                <c:pt idx="42">
                  <c:v>14</c:v>
                </c:pt>
                <c:pt idx="43">
                  <c:v>5</c:v>
                </c:pt>
                <c:pt idx="44">
                  <c:v>76</c:v>
                </c:pt>
                <c:pt idx="45">
                  <c:v>4</c:v>
                </c:pt>
                <c:pt idx="46">
                  <c:v>8</c:v>
                </c:pt>
                <c:pt idx="47">
                  <c:v>3</c:v>
                </c:pt>
                <c:pt idx="48">
                  <c:v>8</c:v>
                </c:pt>
                <c:pt idx="49">
                  <c:v>1</c:v>
                </c:pt>
                <c:pt idx="50">
                  <c:v>8</c:v>
                </c:pt>
                <c:pt idx="51">
                  <c:v>16</c:v>
                </c:pt>
                <c:pt idx="52">
                  <c:v>7</c:v>
                </c:pt>
                <c:pt idx="53">
                  <c:v>19</c:v>
                </c:pt>
                <c:pt idx="54">
                  <c:v>21</c:v>
                </c:pt>
                <c:pt idx="5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12-4BB3-8D45-C8FA99535B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incidents_00_14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Sheet1!$A$2:$A$57</c:f>
              <c:strCache>
                <c:ptCount val="56"/>
                <c:pt idx="0">
                  <c:v>Japan Airlines</c:v>
                </c:pt>
                <c:pt idx="1">
                  <c:v>Avianca</c:v>
                </c:pt>
                <c:pt idx="2">
                  <c:v>COPA</c:v>
                </c:pt>
                <c:pt idx="3">
                  <c:v>LAN Airlines</c:v>
                </c:pt>
                <c:pt idx="4">
                  <c:v>Condor</c:v>
                </c:pt>
                <c:pt idx="5">
                  <c:v>Aer Lingus</c:v>
                </c:pt>
                <c:pt idx="6">
                  <c:v>Finnair</c:v>
                </c:pt>
                <c:pt idx="7">
                  <c:v>TAP - Air Portugal</c:v>
                </c:pt>
                <c:pt idx="8">
                  <c:v>Virgin Atlantic</c:v>
                </c:pt>
                <c:pt idx="9">
                  <c:v>TACA</c:v>
                </c:pt>
                <c:pt idx="10">
                  <c:v>Korean Air</c:v>
                </c:pt>
                <c:pt idx="11">
                  <c:v>Vietnam Airlines</c:v>
                </c:pt>
                <c:pt idx="12">
                  <c:v>South African</c:v>
                </c:pt>
                <c:pt idx="13">
                  <c:v>El Al</c:v>
                </c:pt>
                <c:pt idx="14">
                  <c:v>KLM*</c:v>
                </c:pt>
                <c:pt idx="15">
                  <c:v>Aerolineas Argentinas</c:v>
                </c:pt>
                <c:pt idx="16">
                  <c:v>Austrian Airlines</c:v>
                </c:pt>
                <c:pt idx="17">
                  <c:v>Hawaiian Airlines</c:v>
                </c:pt>
                <c:pt idx="18">
                  <c:v>Kenya Airways</c:v>
                </c:pt>
                <c:pt idx="19">
                  <c:v>China Airlines</c:v>
                </c:pt>
                <c:pt idx="20">
                  <c:v>Singapore Airlines</c:v>
                </c:pt>
                <c:pt idx="21">
                  <c:v>Thai Airways</c:v>
                </c:pt>
                <c:pt idx="22">
                  <c:v>Philippine Airlines</c:v>
                </c:pt>
                <c:pt idx="23">
                  <c:v>Xiamen Airlines</c:v>
                </c:pt>
                <c:pt idx="24">
                  <c:v>Air Canada</c:v>
                </c:pt>
                <c:pt idx="25">
                  <c:v>Cathay Pacific*</c:v>
                </c:pt>
                <c:pt idx="26">
                  <c:v>Malaysia Airlines</c:v>
                </c:pt>
                <c:pt idx="27">
                  <c:v>Gulf Air</c:v>
                </c:pt>
                <c:pt idx="28">
                  <c:v>SWISS*</c:v>
                </c:pt>
                <c:pt idx="29">
                  <c:v>Royal Air Maroc</c:v>
                </c:pt>
                <c:pt idx="30">
                  <c:v>Lufthansa*</c:v>
                </c:pt>
                <c:pt idx="31">
                  <c:v>Air India*</c:v>
                </c:pt>
                <c:pt idx="32">
                  <c:v>Garuda Indonesia</c:v>
                </c:pt>
                <c:pt idx="33">
                  <c:v>Egyptair</c:v>
                </c:pt>
                <c:pt idx="34">
                  <c:v>Alitalia</c:v>
                </c:pt>
                <c:pt idx="35">
                  <c:v>Sri Lankan / AirLanka</c:v>
                </c:pt>
                <c:pt idx="36">
                  <c:v>Ethiopian Airlines</c:v>
                </c:pt>
                <c:pt idx="37">
                  <c:v>Alaska Airlines*</c:v>
                </c:pt>
                <c:pt idx="38">
                  <c:v>Air New Zealand*</c:v>
                </c:pt>
                <c:pt idx="39">
                  <c:v>Iberia</c:v>
                </c:pt>
                <c:pt idx="40">
                  <c:v>Aeromexico*</c:v>
                </c:pt>
                <c:pt idx="41">
                  <c:v>Qantas*</c:v>
                </c:pt>
                <c:pt idx="42">
                  <c:v>Air France</c:v>
                </c:pt>
                <c:pt idx="43">
                  <c:v>SAS*</c:v>
                </c:pt>
                <c:pt idx="44">
                  <c:v>Aeroflot*</c:v>
                </c:pt>
                <c:pt idx="45">
                  <c:v>British Airways*</c:v>
                </c:pt>
                <c:pt idx="46">
                  <c:v>TAM</c:v>
                </c:pt>
                <c:pt idx="47">
                  <c:v>All Nippon Airways</c:v>
                </c:pt>
                <c:pt idx="48">
                  <c:v>Turkish Airlines</c:v>
                </c:pt>
                <c:pt idx="49">
                  <c:v>Southwest Airlines</c:v>
                </c:pt>
                <c:pt idx="50">
                  <c:v>Pakistan International</c:v>
                </c:pt>
                <c:pt idx="51">
                  <c:v>US Airways / America West*</c:v>
                </c:pt>
                <c:pt idx="52">
                  <c:v>Saudi Arabian</c:v>
                </c:pt>
                <c:pt idx="53">
                  <c:v>United / Continental*</c:v>
                </c:pt>
                <c:pt idx="54">
                  <c:v>American*</c:v>
                </c:pt>
                <c:pt idx="55">
                  <c:v>Delta / Northwest*</c:v>
                </c:pt>
              </c:strCache>
            </c:strRef>
          </c:cat>
          <c:val>
            <c:numRef>
              <c:f>Sheet1!$C$2:$C$57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7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10</c:v>
                </c:pt>
                <c:pt idx="51">
                  <c:v>11</c:v>
                </c:pt>
                <c:pt idx="52">
                  <c:v>11</c:v>
                </c:pt>
                <c:pt idx="53">
                  <c:v>14</c:v>
                </c:pt>
                <c:pt idx="54">
                  <c:v>17</c:v>
                </c:pt>
                <c:pt idx="5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12-4BB3-8D45-C8FA99535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6200408"/>
        <c:axId val="326200736"/>
      </c:lineChart>
      <c:catAx>
        <c:axId val="326200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200736"/>
        <c:crosses val="autoZero"/>
        <c:auto val="1"/>
        <c:lblAlgn val="ctr"/>
        <c:lblOffset val="100"/>
        <c:noMultiLvlLbl val="0"/>
      </c:catAx>
      <c:valAx>
        <c:axId val="32620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200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Major, Serious, Injury and Damage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3</c:v>
                </c:pt>
                <c:pt idx="1">
                  <c:v>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1-4516-AD2A-35502C11B9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Serious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0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C1-4516-AD2A-35502C11B9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Injury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20</c:v>
                </c:pt>
                <c:pt idx="1">
                  <c:v>19</c:v>
                </c:pt>
                <c:pt idx="2">
                  <c:v>14</c:v>
                </c:pt>
                <c:pt idx="3">
                  <c:v>24</c:v>
                </c:pt>
                <c:pt idx="4">
                  <c:v>15</c:v>
                </c:pt>
                <c:pt idx="5">
                  <c:v>11</c:v>
                </c:pt>
                <c:pt idx="6">
                  <c:v>7</c:v>
                </c:pt>
                <c:pt idx="7">
                  <c:v>14</c:v>
                </c:pt>
                <c:pt idx="8">
                  <c:v>7</c:v>
                </c:pt>
                <c:pt idx="9">
                  <c:v>15</c:v>
                </c:pt>
                <c:pt idx="10">
                  <c:v>15</c:v>
                </c:pt>
                <c:pt idx="11">
                  <c:v>20</c:v>
                </c:pt>
                <c:pt idx="12">
                  <c:v>16</c:v>
                </c:pt>
                <c:pt idx="13">
                  <c:v>8</c:v>
                </c:pt>
                <c:pt idx="14">
                  <c:v>13</c:v>
                </c:pt>
                <c:pt idx="15">
                  <c:v>21</c:v>
                </c:pt>
                <c:pt idx="16">
                  <c:v>17</c:v>
                </c:pt>
                <c:pt idx="17">
                  <c:v>17</c:v>
                </c:pt>
                <c:pt idx="18">
                  <c:v>18</c:v>
                </c:pt>
                <c:pt idx="1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C1-4516-AD2A-35502C11B9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Damage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30</c:v>
                </c:pt>
                <c:pt idx="1">
                  <c:v>21</c:v>
                </c:pt>
                <c:pt idx="2">
                  <c:v>25</c:v>
                </c:pt>
                <c:pt idx="3">
                  <c:v>25</c:v>
                </c:pt>
                <c:pt idx="4">
                  <c:v>11</c:v>
                </c:pt>
                <c:pt idx="5">
                  <c:v>24</c:v>
                </c:pt>
                <c:pt idx="6">
                  <c:v>22</c:v>
                </c:pt>
                <c:pt idx="7">
                  <c:v>12</c:v>
                </c:pt>
                <c:pt idx="8">
                  <c:v>15</c:v>
                </c:pt>
                <c:pt idx="9">
                  <c:v>10</c:v>
                </c:pt>
                <c:pt idx="10">
                  <c:v>14</c:v>
                </c:pt>
                <c:pt idx="11">
                  <c:v>13</c:v>
                </c:pt>
                <c:pt idx="12">
                  <c:v>11</c:v>
                </c:pt>
                <c:pt idx="13">
                  <c:v>12</c:v>
                </c:pt>
                <c:pt idx="14">
                  <c:v>18</c:v>
                </c:pt>
                <c:pt idx="15">
                  <c:v>6</c:v>
                </c:pt>
                <c:pt idx="16">
                  <c:v>12</c:v>
                </c:pt>
                <c:pt idx="17">
                  <c:v>15</c:v>
                </c:pt>
                <c:pt idx="18">
                  <c:v>12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C1-4516-AD2A-35502C11B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775720"/>
        <c:axId val="318774408"/>
      </c:barChart>
      <c:catAx>
        <c:axId val="318775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774408"/>
        <c:crosses val="autoZero"/>
        <c:auto val="1"/>
        <c:lblAlgn val="ctr"/>
        <c:lblOffset val="100"/>
        <c:noMultiLvlLbl val="0"/>
      </c:catAx>
      <c:valAx>
        <c:axId val="318774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775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3T16:07:54.681" idx="1">
    <p:pos x="7073" y="163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8CFB-F272-4A40-84C8-C8B2B6E9EE1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FB91B-FBB3-4CE7-AA90-A2148A8B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7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1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01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2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5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764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42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Close up shot of connecting patterns">
            <a:extLst>
              <a:ext uri="{FF2B5EF4-FFF2-40B4-BE49-F238E27FC236}">
                <a16:creationId xmlns:a16="http://schemas.microsoft.com/office/drawing/2014/main" id="{F5CDFE9C-2FFA-409D-893A-1DB8EB2A0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BDAC6-70DE-4BA1-B943-FB0CF3DB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/>
              <a:t>Flight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1554D-E8B9-4EB1-AB9F-0B6E1396C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By Adonis Shareef</a:t>
            </a:r>
          </a:p>
        </p:txBody>
      </p:sp>
    </p:spTree>
    <p:extLst>
      <p:ext uri="{BB962C8B-B14F-4D97-AF65-F5344CB8AC3E}">
        <p14:creationId xmlns:p14="http://schemas.microsoft.com/office/powerpoint/2010/main" val="2316539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CC97-6AA6-411B-BD70-2F9A8A1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Hours by Year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9EF32C0-C8C3-4D67-B7C1-1ED9FD1DA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180054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25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8D90-AF79-42B2-8E9B-60A998A1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Departures by year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A5A6FA-B651-4DD0-B8D6-8D7A67A0F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334315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3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8E6B-41A0-4B29-9E59-125A17D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Fatalities By number of Incidents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BF57547F-B08A-41EB-9731-E8430EE60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862319"/>
              </p:ext>
            </p:extLst>
          </p:nvPr>
        </p:nvGraphicFramePr>
        <p:xfrm>
          <a:off x="6214188" y="2463280"/>
          <a:ext cx="5479143" cy="3638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EA84F5D-59EC-49F8-BBEA-70C4A8EA6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112331"/>
              </p:ext>
            </p:extLst>
          </p:nvPr>
        </p:nvGraphicFramePr>
        <p:xfrm>
          <a:off x="735045" y="2463281"/>
          <a:ext cx="5479143" cy="3638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78BE032-D7D9-4CB8-AF9B-7E0DCEBD2B89}"/>
              </a:ext>
            </a:extLst>
          </p:cNvPr>
          <p:cNvSpPr txBox="1"/>
          <p:nvPr/>
        </p:nvSpPr>
        <p:spPr>
          <a:xfrm>
            <a:off x="5117431" y="6264442"/>
            <a:ext cx="37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Incidents</a:t>
            </a:r>
          </a:p>
        </p:txBody>
      </p:sp>
    </p:spTree>
    <p:extLst>
      <p:ext uri="{BB962C8B-B14F-4D97-AF65-F5344CB8AC3E}">
        <p14:creationId xmlns:p14="http://schemas.microsoft.com/office/powerpoint/2010/main" val="316768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0CA2-C61D-48AB-A498-0212FC3D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Incidents over the years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EE5DDD7-8411-4872-A6BD-5C8BCB580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348016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507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F61D-4B25-4AB9-8C28-54631119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Injuries by year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FC26C5-51BE-43EE-ACAB-430DFD004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580255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852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3283-EEFD-4401-941B-221F8A35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4BBC-1C9A-4B0B-A101-16251472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67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Flight Data</vt:lpstr>
      <vt:lpstr>Flight Hours by Year</vt:lpstr>
      <vt:lpstr>Departures by year</vt:lpstr>
      <vt:lpstr>Fatalities By number of Incidents</vt:lpstr>
      <vt:lpstr>Incidents over the years</vt:lpstr>
      <vt:lpstr>Injuries by year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Data</dc:title>
  <dc:creator>Adonis Shareef</dc:creator>
  <cp:lastModifiedBy>Adonis Shareef</cp:lastModifiedBy>
  <cp:revision>10</cp:revision>
  <dcterms:created xsi:type="dcterms:W3CDTF">2021-07-03T22:53:06Z</dcterms:created>
  <dcterms:modified xsi:type="dcterms:W3CDTF">2021-07-04T00:19:56Z</dcterms:modified>
</cp:coreProperties>
</file>