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8" r:id="rId3"/>
    <p:sldId id="289" r:id="rId4"/>
    <p:sldId id="288" r:id="rId5"/>
    <p:sldId id="290" r:id="rId6"/>
    <p:sldId id="287" r:id="rId7"/>
    <p:sldId id="286" r:id="rId8"/>
    <p:sldId id="259" r:id="rId9"/>
    <p:sldId id="260" r:id="rId10"/>
    <p:sldId id="263" r:id="rId11"/>
    <p:sldId id="291" r:id="rId12"/>
    <p:sldId id="292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Hind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1A605E-B1B6-476C-B9C7-3C00C4FF99A7}">
  <a:tblStyle styleId="{AF1A605E-B1B6-476C-B9C7-3C00C4FF99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54" y="-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850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00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93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4975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119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984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805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7" name="Google Shape;37;p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 rot="-5400000" flipH="1">
            <a:off x="-358985" y="3663619"/>
            <a:ext cx="1838515" cy="1120555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6" r:id="rId5"/>
    <p:sldLayoutId id="2147483657" r:id="rId6"/>
    <p:sldLayoutId id="2147483660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2328150" y="2308123"/>
            <a:ext cx="4487700" cy="19689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МФЦ 56</a:t>
            </a:r>
            <a:br>
              <a:rPr lang="ru-RU" dirty="0"/>
            </a:br>
            <a:br>
              <a:rPr lang="ru-RU" dirty="0"/>
            </a:br>
            <a:r>
              <a:rPr lang="ru-RU" sz="2400" dirty="0">
                <a:solidFill>
                  <a:schemeClr val="tx1"/>
                </a:solidFill>
              </a:rPr>
              <a:t>Команда «Выйти из </a:t>
            </a:r>
            <a:r>
              <a:rPr lang="en-US" sz="2400" dirty="0">
                <a:solidFill>
                  <a:schemeClr val="tx1"/>
                </a:solidFill>
              </a:rPr>
              <a:t>IT</a:t>
            </a:r>
            <a:r>
              <a:rPr lang="ru-RU" sz="2400" dirty="0">
                <a:solidFill>
                  <a:schemeClr val="tx1"/>
                </a:solidFill>
              </a:rPr>
              <a:t>»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B253874-CDD0-476C-A275-3595C554C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060" y="369776"/>
            <a:ext cx="1613879" cy="16138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8" name="Google Shape;372;p34">
            <a:extLst>
              <a:ext uri="{FF2B5EF4-FFF2-40B4-BE49-F238E27FC236}">
                <a16:creationId xmlns:a16="http://schemas.microsoft.com/office/drawing/2014/main" id="{C1706A5B-842B-402D-87CD-A8072CA3B5D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5654040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spcBef>
                <a:spcPts val="0"/>
              </a:spcBef>
              <a:buFont typeface="Hind"/>
              <a:buNone/>
            </a:pPr>
            <a:r>
              <a:rPr lang="ru-RU" sz="2000" dirty="0">
                <a:solidFill>
                  <a:srgbClr val="33CCCC"/>
                </a:solidFill>
              </a:rPr>
              <a:t>БИЗНЕС-</a:t>
            </a:r>
            <a:r>
              <a:rPr lang="ru-RU" sz="2000" dirty="0"/>
              <a:t>МОДЕЛЬ</a:t>
            </a:r>
          </a:p>
        </p:txBody>
      </p:sp>
      <p:sp>
        <p:nvSpPr>
          <p:cNvPr id="6" name="Google Shape;232;p20">
            <a:extLst>
              <a:ext uri="{FF2B5EF4-FFF2-40B4-BE49-F238E27FC236}">
                <a16:creationId xmlns:a16="http://schemas.microsoft.com/office/drawing/2014/main" id="{15FFE8EB-CFAD-441C-A07B-1A737F70FA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176" y="502920"/>
            <a:ext cx="6665773" cy="2261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ru-RU" sz="2000" b="0" i="0" dirty="0"/>
              <a:t>Оплата за оказание государственных услуг в форме пошлин и сборов, предусмотренных федеральным и региональным нормативным законодательством</a:t>
            </a:r>
          </a:p>
          <a:p>
            <a:pPr marL="457200" lvl="0" indent="-381000" algn="just" rtl="0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endParaRPr lang="ru-RU" sz="2000" b="0" i="0" dirty="0"/>
          </a:p>
          <a:p>
            <a:pPr marL="457200" lvl="0" indent="-381000" algn="just" rtl="0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ru-RU" sz="2000" b="0" i="0" dirty="0"/>
              <a:t>Дополнительные платные услуги, не относящиеся к основным видам деятельности МФЦ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3D4B1CA1-7C59-4E19-803D-18F5C09DF722}"/>
              </a:ext>
            </a:extLst>
          </p:cNvPr>
          <p:cNvSpPr/>
          <p:nvPr/>
        </p:nvSpPr>
        <p:spPr>
          <a:xfrm>
            <a:off x="877529" y="3488977"/>
            <a:ext cx="3075039" cy="1265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chemeClr val="tx1"/>
                </a:solidFill>
                <a:cs typeface="Hind" panose="020B0604020202020204" charset="0"/>
              </a:rPr>
              <a:t>Министерство цифрового развития и связи Оренбургской области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FBEA3FC-D7D2-448A-ACE2-DE913E9CEA7C}"/>
              </a:ext>
            </a:extLst>
          </p:cNvPr>
          <p:cNvSpPr/>
          <p:nvPr/>
        </p:nvSpPr>
        <p:spPr>
          <a:xfrm>
            <a:off x="4283910" y="3488977"/>
            <a:ext cx="3075039" cy="1265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chemeClr val="tx1"/>
                </a:solidFill>
                <a:cs typeface="Hind" panose="020B0604020202020204" charset="0"/>
              </a:rPr>
              <a:t>Жители Оренбургской области, сотрудники МФЦ</a:t>
            </a:r>
          </a:p>
        </p:txBody>
      </p:sp>
      <p:sp>
        <p:nvSpPr>
          <p:cNvPr id="4" name="Google Shape;232;p20">
            <a:extLst>
              <a:ext uri="{FF2B5EF4-FFF2-40B4-BE49-F238E27FC236}">
                <a16:creationId xmlns:a16="http://schemas.microsoft.com/office/drawing/2014/main" id="{6AFBE9DD-6C6B-4362-8D31-21767AA92534}"/>
              </a:ext>
            </a:extLst>
          </p:cNvPr>
          <p:cNvSpPr txBox="1">
            <a:spLocks/>
          </p:cNvSpPr>
          <p:nvPr/>
        </p:nvSpPr>
        <p:spPr>
          <a:xfrm>
            <a:off x="1727299" y="2986058"/>
            <a:ext cx="1375497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76200" indent="0" algn="just">
              <a:spcBef>
                <a:spcPts val="600"/>
              </a:spcBef>
              <a:buSzPts val="2400"/>
            </a:pPr>
            <a:r>
              <a:rPr lang="ru-RU" sz="2000" dirty="0">
                <a:solidFill>
                  <a:schemeClr val="tx1"/>
                </a:solidFill>
                <a:latin typeface="Hind" panose="020B0604020202020204" charset="0"/>
                <a:cs typeface="Hind" panose="020B0604020202020204" charset="0"/>
              </a:rPr>
              <a:t>Заказчик</a:t>
            </a:r>
            <a:endParaRPr lang="en-US" sz="2000" dirty="0">
              <a:solidFill>
                <a:schemeClr val="tx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10" name="Google Shape;232;p20">
            <a:extLst>
              <a:ext uri="{FF2B5EF4-FFF2-40B4-BE49-F238E27FC236}">
                <a16:creationId xmlns:a16="http://schemas.microsoft.com/office/drawing/2014/main" id="{686E8C8F-C3DE-4AB7-B786-747DBD256CD8}"/>
              </a:ext>
            </a:extLst>
          </p:cNvPr>
          <p:cNvSpPr txBox="1">
            <a:spLocks/>
          </p:cNvSpPr>
          <p:nvPr/>
        </p:nvSpPr>
        <p:spPr>
          <a:xfrm>
            <a:off x="5034119" y="2986058"/>
            <a:ext cx="1574620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76200" indent="0" algn="just">
              <a:spcBef>
                <a:spcPts val="600"/>
              </a:spcBef>
              <a:buSzPts val="2400"/>
            </a:pPr>
            <a:r>
              <a:rPr lang="ru-RU" sz="2000" dirty="0">
                <a:solidFill>
                  <a:schemeClr val="tx1"/>
                </a:solidFill>
                <a:latin typeface="Hind" panose="020B0604020202020204" charset="0"/>
                <a:cs typeface="Hind" panose="020B0604020202020204" charset="0"/>
              </a:rPr>
              <a:t>Участники</a:t>
            </a:r>
            <a:endParaRPr lang="en-US" sz="2000" dirty="0">
              <a:solidFill>
                <a:schemeClr val="tx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9" name="Google Shape;372;p34">
            <a:extLst>
              <a:ext uri="{FF2B5EF4-FFF2-40B4-BE49-F238E27FC236}">
                <a16:creationId xmlns:a16="http://schemas.microsoft.com/office/drawing/2014/main" id="{C07CC42D-0FA6-4DA8-9E61-C4B63194AAA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5654040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spcBef>
                <a:spcPts val="0"/>
              </a:spcBef>
              <a:buFont typeface="Hind"/>
              <a:buNone/>
            </a:pPr>
            <a:r>
              <a:rPr lang="ru-RU" sz="2000" dirty="0">
                <a:solidFill>
                  <a:srgbClr val="33CCCC"/>
                </a:solidFill>
              </a:rPr>
              <a:t>СОЦИАЛЬНАЯ</a:t>
            </a:r>
            <a:r>
              <a:rPr lang="ru-RU" sz="2000" dirty="0"/>
              <a:t> ЗНАЧИМОСТЬ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53C153A-1E6E-4E6F-B19B-32DC1F719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071" y="1762123"/>
            <a:ext cx="3989857" cy="2992393"/>
          </a:xfrm>
          <a:prstGeom prst="rect">
            <a:avLst/>
          </a:prstGeom>
        </p:spPr>
      </p:pic>
      <p:sp>
        <p:nvSpPr>
          <p:cNvPr id="7" name="Google Shape;232;p20">
            <a:extLst>
              <a:ext uri="{FF2B5EF4-FFF2-40B4-BE49-F238E27FC236}">
                <a16:creationId xmlns:a16="http://schemas.microsoft.com/office/drawing/2014/main" id="{D2F7D236-3810-48F3-A3F3-0EF3902542E0}"/>
              </a:ext>
            </a:extLst>
          </p:cNvPr>
          <p:cNvSpPr txBox="1">
            <a:spLocks/>
          </p:cNvSpPr>
          <p:nvPr/>
        </p:nvSpPr>
        <p:spPr>
          <a:xfrm>
            <a:off x="2577071" y="421806"/>
            <a:ext cx="3989857" cy="126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Hind"/>
              <a:buNone/>
              <a:defRPr sz="1800" b="0" i="0" u="none" strike="noStrike" cap="none">
                <a:solidFill>
                  <a:srgbClr val="33CC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just">
              <a:spcBef>
                <a:spcPts val="600"/>
              </a:spcBef>
              <a:buSzPts val="2400"/>
              <a:buFont typeface="Hind"/>
              <a:buChar char="›"/>
            </a:pPr>
            <a:r>
              <a:rPr lang="ru-RU" sz="2000" dirty="0">
                <a:solidFill>
                  <a:schemeClr val="tx1"/>
                </a:solidFill>
                <a:latin typeface="Hind" panose="020B0604020202020204" charset="0"/>
                <a:cs typeface="Hind" panose="020B0604020202020204" charset="0"/>
              </a:rPr>
              <a:t>Отсутствие очередей</a:t>
            </a:r>
            <a:endParaRPr lang="en-US" sz="2000" dirty="0">
              <a:solidFill>
                <a:schemeClr val="tx1"/>
              </a:solidFill>
              <a:latin typeface="Hind" panose="020B0604020202020204" charset="0"/>
              <a:cs typeface="Hind" panose="020B0604020202020204" charset="0"/>
            </a:endParaRPr>
          </a:p>
          <a:p>
            <a:pPr marL="76200" indent="0" algn="just">
              <a:spcBef>
                <a:spcPts val="600"/>
              </a:spcBef>
              <a:buSzPts val="2400"/>
            </a:pPr>
            <a:endParaRPr lang="ru-RU" sz="2000" dirty="0"/>
          </a:p>
          <a:p>
            <a:pPr algn="just">
              <a:buSzPts val="2400"/>
              <a:buFont typeface="Hind"/>
              <a:buChar char="›"/>
            </a:pPr>
            <a:r>
              <a:rPr lang="ru-RU" sz="2000" dirty="0">
                <a:solidFill>
                  <a:schemeClr val="tx1"/>
                </a:solidFill>
              </a:rPr>
              <a:t>Социальная дистанция</a:t>
            </a:r>
          </a:p>
        </p:txBody>
      </p:sp>
    </p:spTree>
    <p:extLst>
      <p:ext uri="{BB962C8B-B14F-4D97-AF65-F5344CB8AC3E}">
        <p14:creationId xmlns:p14="http://schemas.microsoft.com/office/powerpoint/2010/main" val="848408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Google Shape;372;p34">
            <a:extLst>
              <a:ext uri="{FF2B5EF4-FFF2-40B4-BE49-F238E27FC236}">
                <a16:creationId xmlns:a16="http://schemas.microsoft.com/office/drawing/2014/main" id="{D900E214-1CA8-44D7-BD27-38A9AC54F53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5654040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spcBef>
                <a:spcPts val="0"/>
              </a:spcBef>
              <a:buFont typeface="Hind"/>
              <a:buNone/>
            </a:pPr>
            <a:r>
              <a:rPr lang="ru-RU" sz="2000" dirty="0">
                <a:solidFill>
                  <a:srgbClr val="33CCCC"/>
                </a:solidFill>
              </a:rPr>
              <a:t>СЛАБЫЕ</a:t>
            </a:r>
            <a:r>
              <a:rPr lang="ru-RU" sz="2000" dirty="0"/>
              <a:t> МЕСТА</a:t>
            </a:r>
          </a:p>
        </p:txBody>
      </p:sp>
      <p:sp>
        <p:nvSpPr>
          <p:cNvPr id="6" name="Google Shape;232;p20">
            <a:extLst>
              <a:ext uri="{FF2B5EF4-FFF2-40B4-BE49-F238E27FC236}">
                <a16:creationId xmlns:a16="http://schemas.microsoft.com/office/drawing/2014/main" id="{C518827D-95DE-4C43-86AD-F6FD607D10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53217" y="451793"/>
            <a:ext cx="5972100" cy="2825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ru-RU" sz="2000" b="0" i="0" dirty="0"/>
              <a:t>Необходимость наличия интернета (отсутствует кеширование)</a:t>
            </a:r>
          </a:p>
          <a:p>
            <a:pPr marL="76200" lvl="0" indent="0" algn="just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000" b="0" i="0" dirty="0"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ru-RU" sz="2000" b="0" i="0" dirty="0"/>
              <a:t>Доступность только на одной платформе (</a:t>
            </a:r>
            <a:r>
              <a:rPr lang="en-US" sz="2000" b="0" i="0" dirty="0"/>
              <a:t>Android</a:t>
            </a:r>
            <a:r>
              <a:rPr lang="ru-RU" sz="2000" b="0" i="0" dirty="0"/>
              <a:t>)</a:t>
            </a:r>
          </a:p>
          <a:p>
            <a:pPr marL="76200" lvl="0" indent="0" algn="just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ru-RU" sz="2000" b="0" i="0" dirty="0"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ru-RU" sz="2000" b="0" i="0" dirty="0"/>
              <a:t>Регистрация с помощью сторонних сервисов</a:t>
            </a:r>
            <a:r>
              <a:rPr lang="en-US" sz="2000" b="0" i="0" dirty="0"/>
              <a:t> (</a:t>
            </a:r>
            <a:r>
              <a:rPr lang="ru-RU" sz="2000" b="0" i="0" dirty="0"/>
              <a:t>отсутствует регистрация по </a:t>
            </a:r>
            <a:r>
              <a:rPr lang="en-US" sz="2000" b="0" i="0" dirty="0"/>
              <a:t>e</a:t>
            </a:r>
            <a:r>
              <a:rPr lang="ru-RU" sz="2000" b="0" i="0" dirty="0"/>
              <a:t>-</a:t>
            </a:r>
            <a:r>
              <a:rPr lang="en-US" sz="2000" b="0" i="0" dirty="0"/>
              <a:t>mail </a:t>
            </a:r>
            <a:r>
              <a:rPr lang="ru-RU" sz="2000" b="0" i="0" dirty="0"/>
              <a:t>и паролю</a:t>
            </a:r>
            <a:r>
              <a:rPr lang="en-US" sz="2000" b="0" i="0" dirty="0"/>
              <a:t>)</a:t>
            </a:r>
            <a:endParaRPr sz="2000" b="0" i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191773-DAB2-44E9-827E-2341200E41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31"/>
          <a:stretch/>
        </p:blipFill>
        <p:spPr bwMode="auto">
          <a:xfrm>
            <a:off x="3261546" y="3690488"/>
            <a:ext cx="1386693" cy="81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044446BF-F756-47D3-B1C9-AE2335FC0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565" y="3591364"/>
            <a:ext cx="1073110" cy="107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7D7DC67-6F96-491A-8158-5060D6CD2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128" y="3591365"/>
            <a:ext cx="1053899" cy="107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Приложения в Google Play – Dino T-Rex">
            <a:extLst>
              <a:ext uri="{FF2B5EF4-FFF2-40B4-BE49-F238E27FC236}">
                <a16:creationId xmlns:a16="http://schemas.microsoft.com/office/drawing/2014/main" id="{537FA05D-6496-4BD1-8FE8-B2CEC9E2E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342" y="3272574"/>
            <a:ext cx="1710690" cy="171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49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 txBox="1">
            <a:spLocks noGrp="1"/>
          </p:cNvSpPr>
          <p:nvPr>
            <p:ph type="subTitle" idx="4294967295"/>
          </p:nvPr>
        </p:nvSpPr>
        <p:spPr>
          <a:xfrm>
            <a:off x="2914935" y="1230565"/>
            <a:ext cx="4939200" cy="1230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33CCFF"/>
                </a:solidFill>
              </a:rPr>
              <a:t>Илья Фоменко</a:t>
            </a:r>
            <a:endParaRPr b="1" dirty="0">
              <a:solidFill>
                <a:srgbClr val="33CC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dirty="0"/>
              <a:t>мобильный разработчик, капитан команды</a:t>
            </a:r>
          </a:p>
        </p:txBody>
      </p:sp>
      <p:pic>
        <p:nvPicPr>
          <p:cNvPr id="212" name="Google Shape;212;p17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213" name="Google Shape;213;p1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" name="Google Shape;211;p17">
            <a:extLst>
              <a:ext uri="{FF2B5EF4-FFF2-40B4-BE49-F238E27FC236}">
                <a16:creationId xmlns:a16="http://schemas.microsoft.com/office/drawing/2014/main" id="{F81B0858-BB3E-419B-93FF-0EBC72F4552F}"/>
              </a:ext>
            </a:extLst>
          </p:cNvPr>
          <p:cNvSpPr txBox="1">
            <a:spLocks/>
          </p:cNvSpPr>
          <p:nvPr/>
        </p:nvSpPr>
        <p:spPr>
          <a:xfrm>
            <a:off x="2914935" y="2682265"/>
            <a:ext cx="4939200" cy="9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Font typeface="Hind"/>
              <a:buNone/>
            </a:pPr>
            <a:r>
              <a:rPr lang="ru-RU" b="1" dirty="0">
                <a:solidFill>
                  <a:srgbClr val="33CCFF"/>
                </a:solidFill>
              </a:rPr>
              <a:t>Диана Исекенова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dirty="0"/>
              <a:t>дизайнер интерфейсов</a:t>
            </a:r>
          </a:p>
        </p:txBody>
      </p:sp>
      <p:sp>
        <p:nvSpPr>
          <p:cNvPr id="9" name="Google Shape;201;p16">
            <a:extLst>
              <a:ext uri="{FF2B5EF4-FFF2-40B4-BE49-F238E27FC236}">
                <a16:creationId xmlns:a16="http://schemas.microsoft.com/office/drawing/2014/main" id="{457FA4A6-19EB-4994-8773-FF9D09747E20}"/>
              </a:ext>
            </a:extLst>
          </p:cNvPr>
          <p:cNvSpPr txBox="1">
            <a:spLocks/>
          </p:cNvSpPr>
          <p:nvPr/>
        </p:nvSpPr>
        <p:spPr>
          <a:xfrm>
            <a:off x="1158965" y="10160"/>
            <a:ext cx="3341915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3200" dirty="0">
                <a:solidFill>
                  <a:schemeClr val="tx1"/>
                </a:solidFill>
                <a:latin typeface="Hind" panose="020B0604020202020204" charset="0"/>
                <a:cs typeface="Hind" panose="020B0604020202020204" charset="0"/>
              </a:rPr>
              <a:t>О КОМАНДЕ</a:t>
            </a:r>
            <a:endParaRPr lang="en-US" sz="3200" dirty="0">
              <a:solidFill>
                <a:schemeClr val="tx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Google Shape;372;p34">
            <a:extLst>
              <a:ext uri="{FF2B5EF4-FFF2-40B4-BE49-F238E27FC236}">
                <a16:creationId xmlns:a16="http://schemas.microsoft.com/office/drawing/2014/main" id="{28531ED1-5BD1-4A22-A1D5-21242E55FFD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5146810" cy="49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spcBef>
                <a:spcPts val="0"/>
              </a:spcBef>
              <a:buFont typeface="Hind"/>
              <a:buNone/>
            </a:pPr>
            <a:r>
              <a:rPr lang="ru-RU" sz="2000" dirty="0">
                <a:solidFill>
                  <a:srgbClr val="33CCCC"/>
                </a:solidFill>
              </a:rPr>
              <a:t>УНИКАЛЬНОСТЬ</a:t>
            </a:r>
            <a:endParaRPr lang="ru-RU" sz="2000" dirty="0"/>
          </a:p>
        </p:txBody>
      </p:sp>
      <p:sp>
        <p:nvSpPr>
          <p:cNvPr id="4" name="Google Shape;232;p20">
            <a:extLst>
              <a:ext uri="{FF2B5EF4-FFF2-40B4-BE49-F238E27FC236}">
                <a16:creationId xmlns:a16="http://schemas.microsoft.com/office/drawing/2014/main" id="{747B0F01-32AD-44CF-803D-130BC85ABB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06775" y="648927"/>
            <a:ext cx="6328611" cy="3701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 algn="just">
              <a:buSzPts val="2400"/>
            </a:pPr>
            <a:r>
              <a:rPr lang="ru-RU" sz="2000" dirty="0"/>
              <a:t>Предварительная запись по услугам</a:t>
            </a:r>
          </a:p>
          <a:p>
            <a:pPr marL="76200" indent="0" algn="just">
              <a:buSzPts val="2400"/>
              <a:buNone/>
            </a:pPr>
            <a:endParaRPr lang="ru-RU" sz="2000" b="0" i="0" dirty="0"/>
          </a:p>
          <a:p>
            <a:pPr marL="457200" lvl="0" indent="-381000" algn="just" rtl="0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ru-RU" sz="2000" b="0" i="0" dirty="0"/>
              <a:t>Возможность проверить статус заявления по номеру</a:t>
            </a:r>
          </a:p>
          <a:p>
            <a:pPr marL="76200" lvl="0" indent="0" algn="just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ru-RU" sz="2000" b="0" i="0" dirty="0"/>
          </a:p>
          <a:p>
            <a:pPr marL="457200" lvl="0" indent="-381000" algn="just" rtl="0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ru-RU" sz="2000" dirty="0"/>
              <a:t>О</a:t>
            </a:r>
            <a:r>
              <a:rPr lang="ru-RU" sz="2000" b="0" i="0" dirty="0"/>
              <a:t>тображение информации о текущей загрузке офиса, т.е. текущее количество заявителей, ожидающих в живой очереди конкретного МФЦ</a:t>
            </a:r>
          </a:p>
          <a:p>
            <a:pPr marL="76200" lvl="0" indent="0" algn="just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ru-RU" sz="2000" b="0" i="0" dirty="0"/>
          </a:p>
          <a:p>
            <a:pPr marL="457200" lvl="0" indent="-381000" algn="just" rtl="0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ru-RU" sz="2000" dirty="0"/>
              <a:t>Получение </a:t>
            </a:r>
            <a:r>
              <a:rPr lang="en-US" sz="2000" dirty="0"/>
              <a:t>Push-</a:t>
            </a:r>
            <a:r>
              <a:rPr lang="ru-RU" sz="2000" dirty="0"/>
              <a:t>уведомлений</a:t>
            </a:r>
            <a:endParaRPr lang="ru-RU" sz="2000" b="0" i="0" dirty="0"/>
          </a:p>
        </p:txBody>
      </p:sp>
    </p:spTree>
    <p:extLst>
      <p:ext uri="{BB962C8B-B14F-4D97-AF65-F5344CB8AC3E}">
        <p14:creationId xmlns:p14="http://schemas.microsoft.com/office/powerpoint/2010/main" val="298297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4"/>
          <p:cNvSpPr txBox="1">
            <a:spLocks noGrp="1"/>
          </p:cNvSpPr>
          <p:nvPr>
            <p:ph type="body" idx="4294967295"/>
          </p:nvPr>
        </p:nvSpPr>
        <p:spPr>
          <a:xfrm>
            <a:off x="0" y="1"/>
            <a:ext cx="5146810" cy="731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33CCCC"/>
                </a:solidFill>
              </a:rPr>
              <a:t>ТЕХНИЧЕСКОЕ</a:t>
            </a:r>
            <a:r>
              <a:rPr lang="en" sz="2000" dirty="0"/>
              <a:t> </a:t>
            </a:r>
            <a:r>
              <a:rPr lang="ru-RU" sz="2000" dirty="0"/>
              <a:t>РЕШЕНИЕ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Стек</a:t>
            </a:r>
            <a:endParaRPr sz="3200" dirty="0"/>
          </a:p>
        </p:txBody>
      </p:sp>
      <p:sp>
        <p:nvSpPr>
          <p:cNvPr id="374" name="Google Shape;374;p3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8C9A4A-92AB-4DDF-A1C0-F639573EEA4D}"/>
              </a:ext>
            </a:extLst>
          </p:cNvPr>
          <p:cNvSpPr txBox="1"/>
          <p:nvPr/>
        </p:nvSpPr>
        <p:spPr>
          <a:xfrm>
            <a:off x="2551335" y="1992677"/>
            <a:ext cx="1225261" cy="461628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ind" panose="020B0604020202020204" charset="0"/>
                <a:cs typeface="Hind" panose="020B0604020202020204" charset="0"/>
              </a:rPr>
              <a:t>Android</a:t>
            </a:r>
            <a:endParaRPr lang="id-ID" sz="1800" b="1" dirty="0">
              <a:solidFill>
                <a:schemeClr val="tx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pic>
        <p:nvPicPr>
          <p:cNvPr id="3" name="Picture 4" descr="Brand Guidelines | Android Open Source Project">
            <a:extLst>
              <a:ext uri="{FF2B5EF4-FFF2-40B4-BE49-F238E27FC236}">
                <a16:creationId xmlns:a16="http://schemas.microsoft.com/office/drawing/2014/main" id="{1F974845-98FA-43A0-888B-E4B872B88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7" t="29916" r="15409"/>
          <a:stretch/>
        </p:blipFill>
        <p:spPr bwMode="auto">
          <a:xfrm>
            <a:off x="2759182" y="1287760"/>
            <a:ext cx="809568" cy="4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6F1DFC4D-1284-4B42-8915-486400E78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721" y="1338337"/>
            <a:ext cx="434306" cy="4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Firebase Logo by Ali Berlin Johnson on Dribbble">
            <a:extLst>
              <a:ext uri="{FF2B5EF4-FFF2-40B4-BE49-F238E27FC236}">
                <a16:creationId xmlns:a16="http://schemas.microsoft.com/office/drawing/2014/main" id="{4BCD9022-266C-4407-902E-53BB7F4CAD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7" t="17378" r="31971" b="16102"/>
          <a:stretch/>
        </p:blipFill>
        <p:spPr bwMode="auto">
          <a:xfrm>
            <a:off x="5427016" y="1166377"/>
            <a:ext cx="493349" cy="6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8AE64A5C-B747-4AF2-814B-75C60F99EE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65" t="13513" r="48998" b="13528"/>
          <a:stretch/>
        </p:blipFill>
        <p:spPr bwMode="auto">
          <a:xfrm>
            <a:off x="5419937" y="3047654"/>
            <a:ext cx="579348" cy="56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How to send a String body with Retrofit | by Robert Konarskis | Medium">
            <a:extLst>
              <a:ext uri="{FF2B5EF4-FFF2-40B4-BE49-F238E27FC236}">
                <a16:creationId xmlns:a16="http://schemas.microsoft.com/office/drawing/2014/main" id="{7484CDBA-B87B-4B0B-8767-DAD0E7434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8" t="24105" r="70031" b="26636"/>
          <a:stretch/>
        </p:blipFill>
        <p:spPr bwMode="auto">
          <a:xfrm>
            <a:off x="4161219" y="3078535"/>
            <a:ext cx="579348" cy="56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ReactiveX">
            <a:extLst>
              <a:ext uri="{FF2B5EF4-FFF2-40B4-BE49-F238E27FC236}">
                <a16:creationId xmlns:a16="http://schemas.microsoft.com/office/drawing/2014/main" id="{CB86AEED-2FD2-4F52-98D9-98E5A9EA2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106" y="3033800"/>
            <a:ext cx="669508" cy="66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A4C8B17-C641-43E0-BC91-7AC3F1D9166D}"/>
              </a:ext>
            </a:extLst>
          </p:cNvPr>
          <p:cNvSpPr txBox="1"/>
          <p:nvPr/>
        </p:nvSpPr>
        <p:spPr>
          <a:xfrm>
            <a:off x="3940926" y="1992677"/>
            <a:ext cx="1005650" cy="461628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ind" panose="020B0604020202020204" charset="0"/>
                <a:cs typeface="Hind" panose="020B0604020202020204" charset="0"/>
              </a:rPr>
              <a:t>Kotlin</a:t>
            </a:r>
            <a:endParaRPr lang="id-ID" sz="1800" b="1" dirty="0">
              <a:solidFill>
                <a:schemeClr val="tx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25DAA1-6A45-4D66-9DC3-9BC9783A0404}"/>
              </a:ext>
            </a:extLst>
          </p:cNvPr>
          <p:cNvSpPr txBox="1"/>
          <p:nvPr/>
        </p:nvSpPr>
        <p:spPr>
          <a:xfrm>
            <a:off x="5071382" y="1992677"/>
            <a:ext cx="1242894" cy="461628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ind" panose="020B0604020202020204" charset="0"/>
                <a:cs typeface="Hind" panose="020B0604020202020204" charset="0"/>
              </a:rPr>
              <a:t>Firebase</a:t>
            </a:r>
            <a:endParaRPr lang="id-ID" sz="1800" b="1" dirty="0">
              <a:solidFill>
                <a:schemeClr val="tx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88FA82-9D81-4095-8948-4A4C96C9B0E5}"/>
              </a:ext>
            </a:extLst>
          </p:cNvPr>
          <p:cNvSpPr txBox="1"/>
          <p:nvPr/>
        </p:nvSpPr>
        <p:spPr>
          <a:xfrm>
            <a:off x="2484997" y="3835388"/>
            <a:ext cx="1414415" cy="461628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1800" b="1" dirty="0" err="1">
                <a:solidFill>
                  <a:schemeClr val="tx1"/>
                </a:solidFill>
                <a:latin typeface="Hind" panose="020B0604020202020204" charset="0"/>
                <a:cs typeface="Hind" panose="020B0604020202020204" charset="0"/>
              </a:rPr>
              <a:t>ReactiveX</a:t>
            </a:r>
            <a:endParaRPr lang="id-ID" sz="1800" b="1" dirty="0">
              <a:solidFill>
                <a:schemeClr val="tx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83388F-8138-45E1-8D44-39F49F373A8B}"/>
              </a:ext>
            </a:extLst>
          </p:cNvPr>
          <p:cNvSpPr txBox="1"/>
          <p:nvPr/>
        </p:nvSpPr>
        <p:spPr>
          <a:xfrm>
            <a:off x="3851635" y="3835388"/>
            <a:ext cx="1173966" cy="461628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ind" panose="020B0604020202020204" charset="0"/>
                <a:cs typeface="Hind" panose="020B0604020202020204" charset="0"/>
              </a:rPr>
              <a:t>Retrofit</a:t>
            </a:r>
            <a:endParaRPr lang="id-ID" sz="1800" b="1" dirty="0">
              <a:solidFill>
                <a:schemeClr val="tx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A0AAEC-18A7-4445-A32C-050AB84FDA5A}"/>
              </a:ext>
            </a:extLst>
          </p:cNvPr>
          <p:cNvSpPr txBox="1"/>
          <p:nvPr/>
        </p:nvSpPr>
        <p:spPr>
          <a:xfrm>
            <a:off x="5237855" y="3835028"/>
            <a:ext cx="925500" cy="461628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ind" panose="020B0604020202020204" charset="0"/>
                <a:cs typeface="Hind" panose="020B0604020202020204" charset="0"/>
              </a:rPr>
              <a:t>Glide</a:t>
            </a:r>
            <a:endParaRPr lang="id-ID" sz="1800" b="1" dirty="0">
              <a:solidFill>
                <a:schemeClr val="tx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24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4"/>
          <p:cNvSpPr txBox="1">
            <a:spLocks noGrp="1"/>
          </p:cNvSpPr>
          <p:nvPr>
            <p:ph type="body" idx="4294967295"/>
          </p:nvPr>
        </p:nvSpPr>
        <p:spPr>
          <a:xfrm>
            <a:off x="0" y="1"/>
            <a:ext cx="5146810" cy="731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33CCCC"/>
                </a:solidFill>
              </a:rPr>
              <a:t>ТЕХНИЧЕСКОЕ</a:t>
            </a:r>
            <a:r>
              <a:rPr lang="en" sz="2000" dirty="0"/>
              <a:t> </a:t>
            </a:r>
            <a:r>
              <a:rPr lang="ru-RU" sz="2000" dirty="0"/>
              <a:t>РЕШЕНИЕ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Цветовая схема</a:t>
            </a:r>
            <a:endParaRPr sz="3200" dirty="0"/>
          </a:p>
        </p:txBody>
      </p:sp>
      <p:sp>
        <p:nvSpPr>
          <p:cNvPr id="374" name="Google Shape;374;p3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FDCCEE9-4857-4359-9E8A-97193B1C1E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" t="22788" r="28981" b="8139"/>
          <a:stretch/>
        </p:blipFill>
        <p:spPr>
          <a:xfrm>
            <a:off x="1611637" y="731520"/>
            <a:ext cx="5920726" cy="421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2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"/>
          <p:cNvSpPr/>
          <p:nvPr/>
        </p:nvSpPr>
        <p:spPr>
          <a:xfrm>
            <a:off x="1032010" y="648716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4"/>
          <p:cNvSpPr txBox="1">
            <a:spLocks noGrp="1"/>
          </p:cNvSpPr>
          <p:nvPr>
            <p:ph type="body" idx="4294967295"/>
          </p:nvPr>
        </p:nvSpPr>
        <p:spPr>
          <a:xfrm>
            <a:off x="0" y="1"/>
            <a:ext cx="5146810" cy="731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33CCCC"/>
                </a:solidFill>
              </a:rPr>
              <a:t>ТЕХНИЧЕСКОЕ</a:t>
            </a:r>
            <a:r>
              <a:rPr lang="en" sz="2000" dirty="0"/>
              <a:t> </a:t>
            </a:r>
            <a:r>
              <a:rPr lang="ru-RU" sz="2000" dirty="0"/>
              <a:t>РЕШЕНИЕ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Скриншоты</a:t>
            </a:r>
            <a:endParaRPr sz="3200" dirty="0"/>
          </a:p>
        </p:txBody>
      </p:sp>
      <p:sp>
        <p:nvSpPr>
          <p:cNvPr id="373" name="Google Shape;373;p34"/>
          <p:cNvSpPr/>
          <p:nvPr/>
        </p:nvSpPr>
        <p:spPr>
          <a:xfrm>
            <a:off x="1125325" y="997916"/>
            <a:ext cx="1888500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74" name="Google Shape;374;p3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Google Shape;371;p34">
            <a:extLst>
              <a:ext uri="{FF2B5EF4-FFF2-40B4-BE49-F238E27FC236}">
                <a16:creationId xmlns:a16="http://schemas.microsoft.com/office/drawing/2014/main" id="{D59C715D-31C7-4567-853D-C9D241086E8D}"/>
              </a:ext>
            </a:extLst>
          </p:cNvPr>
          <p:cNvSpPr/>
          <p:nvPr/>
        </p:nvSpPr>
        <p:spPr>
          <a:xfrm>
            <a:off x="3534440" y="648716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73;p34">
            <a:extLst>
              <a:ext uri="{FF2B5EF4-FFF2-40B4-BE49-F238E27FC236}">
                <a16:creationId xmlns:a16="http://schemas.microsoft.com/office/drawing/2014/main" id="{50EF6332-3CEC-41DF-B5E2-D4DAF1711EDC}"/>
              </a:ext>
            </a:extLst>
          </p:cNvPr>
          <p:cNvSpPr/>
          <p:nvPr/>
        </p:nvSpPr>
        <p:spPr>
          <a:xfrm>
            <a:off x="3627755" y="997916"/>
            <a:ext cx="1888500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" name="Google Shape;371;p34">
            <a:extLst>
              <a:ext uri="{FF2B5EF4-FFF2-40B4-BE49-F238E27FC236}">
                <a16:creationId xmlns:a16="http://schemas.microsoft.com/office/drawing/2014/main" id="{3912F2A5-A5FD-4513-A00B-68965570D7D9}"/>
              </a:ext>
            </a:extLst>
          </p:cNvPr>
          <p:cNvSpPr/>
          <p:nvPr/>
        </p:nvSpPr>
        <p:spPr>
          <a:xfrm>
            <a:off x="6036870" y="648716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73;p34">
            <a:extLst>
              <a:ext uri="{FF2B5EF4-FFF2-40B4-BE49-F238E27FC236}">
                <a16:creationId xmlns:a16="http://schemas.microsoft.com/office/drawing/2014/main" id="{EFA14F37-1321-4144-9CA5-CF3A25F4FBFB}"/>
              </a:ext>
            </a:extLst>
          </p:cNvPr>
          <p:cNvSpPr/>
          <p:nvPr/>
        </p:nvSpPr>
        <p:spPr>
          <a:xfrm>
            <a:off x="6130185" y="997916"/>
            <a:ext cx="1888500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DCC9849-5C0B-475A-8066-B9A375D1E7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0"/>
          <a:stretch/>
        </p:blipFill>
        <p:spPr>
          <a:xfrm>
            <a:off x="1117600" y="926707"/>
            <a:ext cx="1908925" cy="359449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90C36D9-4B39-4193-9EB8-573D606465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892"/>
          <a:stretch/>
        </p:blipFill>
        <p:spPr>
          <a:xfrm>
            <a:off x="3620031" y="926707"/>
            <a:ext cx="1908924" cy="359289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DE43DD8-A7F3-4603-8BE1-EE7057F07E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37"/>
          <a:stretch/>
        </p:blipFill>
        <p:spPr>
          <a:xfrm>
            <a:off x="6112500" y="926707"/>
            <a:ext cx="1913900" cy="359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4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"/>
          <p:cNvSpPr/>
          <p:nvPr/>
        </p:nvSpPr>
        <p:spPr>
          <a:xfrm>
            <a:off x="1032010" y="648716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4"/>
          <p:cNvSpPr txBox="1">
            <a:spLocks noGrp="1"/>
          </p:cNvSpPr>
          <p:nvPr>
            <p:ph type="body" idx="4294967295"/>
          </p:nvPr>
        </p:nvSpPr>
        <p:spPr>
          <a:xfrm>
            <a:off x="0" y="1"/>
            <a:ext cx="5146810" cy="731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33CCCC"/>
                </a:solidFill>
              </a:rPr>
              <a:t>ТЕХНИЧЕСКОЕ</a:t>
            </a:r>
            <a:r>
              <a:rPr lang="en" sz="2000" dirty="0"/>
              <a:t> </a:t>
            </a:r>
            <a:r>
              <a:rPr lang="ru-RU" sz="2000" dirty="0"/>
              <a:t>РЕШЕНИЕ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Скриншоты</a:t>
            </a:r>
            <a:endParaRPr sz="3200" dirty="0"/>
          </a:p>
        </p:txBody>
      </p:sp>
      <p:sp>
        <p:nvSpPr>
          <p:cNvPr id="373" name="Google Shape;373;p34"/>
          <p:cNvSpPr/>
          <p:nvPr/>
        </p:nvSpPr>
        <p:spPr>
          <a:xfrm>
            <a:off x="1125325" y="997916"/>
            <a:ext cx="1888500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74" name="Google Shape;374;p3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Google Shape;371;p34">
            <a:extLst>
              <a:ext uri="{FF2B5EF4-FFF2-40B4-BE49-F238E27FC236}">
                <a16:creationId xmlns:a16="http://schemas.microsoft.com/office/drawing/2014/main" id="{D59C715D-31C7-4567-853D-C9D241086E8D}"/>
              </a:ext>
            </a:extLst>
          </p:cNvPr>
          <p:cNvSpPr/>
          <p:nvPr/>
        </p:nvSpPr>
        <p:spPr>
          <a:xfrm>
            <a:off x="3534440" y="648716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73;p34">
            <a:extLst>
              <a:ext uri="{FF2B5EF4-FFF2-40B4-BE49-F238E27FC236}">
                <a16:creationId xmlns:a16="http://schemas.microsoft.com/office/drawing/2014/main" id="{50EF6332-3CEC-41DF-B5E2-D4DAF1711EDC}"/>
              </a:ext>
            </a:extLst>
          </p:cNvPr>
          <p:cNvSpPr/>
          <p:nvPr/>
        </p:nvSpPr>
        <p:spPr>
          <a:xfrm>
            <a:off x="3627755" y="997916"/>
            <a:ext cx="1888500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" name="Google Shape;371;p34">
            <a:extLst>
              <a:ext uri="{FF2B5EF4-FFF2-40B4-BE49-F238E27FC236}">
                <a16:creationId xmlns:a16="http://schemas.microsoft.com/office/drawing/2014/main" id="{3912F2A5-A5FD-4513-A00B-68965570D7D9}"/>
              </a:ext>
            </a:extLst>
          </p:cNvPr>
          <p:cNvSpPr/>
          <p:nvPr/>
        </p:nvSpPr>
        <p:spPr>
          <a:xfrm>
            <a:off x="6036870" y="648716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73;p34">
            <a:extLst>
              <a:ext uri="{FF2B5EF4-FFF2-40B4-BE49-F238E27FC236}">
                <a16:creationId xmlns:a16="http://schemas.microsoft.com/office/drawing/2014/main" id="{EFA14F37-1321-4144-9CA5-CF3A25F4FBFB}"/>
              </a:ext>
            </a:extLst>
          </p:cNvPr>
          <p:cNvSpPr/>
          <p:nvPr/>
        </p:nvSpPr>
        <p:spPr>
          <a:xfrm>
            <a:off x="6130185" y="997916"/>
            <a:ext cx="1888500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2D9731F-BFBD-42A3-BFA8-6C1C78502A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3"/>
          <a:stretch/>
        </p:blipFill>
        <p:spPr>
          <a:xfrm>
            <a:off x="1115061" y="926707"/>
            <a:ext cx="1908924" cy="359289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B3153D6-C36E-4D5D-BDAA-DD253C79DB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1"/>
          <a:stretch/>
        </p:blipFill>
        <p:spPr>
          <a:xfrm>
            <a:off x="3615591" y="921626"/>
            <a:ext cx="1912817" cy="3597972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2D2398B-2D48-4072-9D83-A9A6D12FB1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4"/>
          <a:stretch/>
        </p:blipFill>
        <p:spPr>
          <a:xfrm>
            <a:off x="6117485" y="931684"/>
            <a:ext cx="1911865" cy="359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47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9" name="Google Shape;372;p34">
            <a:extLst>
              <a:ext uri="{FF2B5EF4-FFF2-40B4-BE49-F238E27FC236}">
                <a16:creationId xmlns:a16="http://schemas.microsoft.com/office/drawing/2014/main" id="{C07CC42D-0FA6-4DA8-9E61-C4B63194AAA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5654040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spcBef>
                <a:spcPts val="0"/>
              </a:spcBef>
              <a:buFont typeface="Hind"/>
              <a:buNone/>
            </a:pPr>
            <a:r>
              <a:rPr lang="ru-RU" sz="2000" dirty="0">
                <a:solidFill>
                  <a:srgbClr val="33CCCC"/>
                </a:solidFill>
              </a:rPr>
              <a:t>КОНКУРЕНТНОЕ</a:t>
            </a:r>
            <a:r>
              <a:rPr lang="ru-RU" sz="2000" dirty="0"/>
              <a:t> ПРЕИМУЩЕСТВО</a:t>
            </a:r>
          </a:p>
        </p:txBody>
      </p:sp>
      <p:sp>
        <p:nvSpPr>
          <p:cNvPr id="5" name="Google Shape;371;p34">
            <a:extLst>
              <a:ext uri="{FF2B5EF4-FFF2-40B4-BE49-F238E27FC236}">
                <a16:creationId xmlns:a16="http://schemas.microsoft.com/office/drawing/2014/main" id="{059F9647-87D6-4E0F-AEC3-DE6DDF19B486}"/>
              </a:ext>
            </a:extLst>
          </p:cNvPr>
          <p:cNvSpPr/>
          <p:nvPr/>
        </p:nvSpPr>
        <p:spPr>
          <a:xfrm>
            <a:off x="2199349" y="486156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373;p34">
            <a:extLst>
              <a:ext uri="{FF2B5EF4-FFF2-40B4-BE49-F238E27FC236}">
                <a16:creationId xmlns:a16="http://schemas.microsoft.com/office/drawing/2014/main" id="{7CF4F492-FC54-42F4-9465-D6A9228517C0}"/>
              </a:ext>
            </a:extLst>
          </p:cNvPr>
          <p:cNvSpPr/>
          <p:nvPr/>
        </p:nvSpPr>
        <p:spPr>
          <a:xfrm>
            <a:off x="2292664" y="835356"/>
            <a:ext cx="1888500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3F04000-1F95-4009-8766-540CBA88FA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09"/>
          <a:stretch/>
        </p:blipFill>
        <p:spPr>
          <a:xfrm>
            <a:off x="2285044" y="785843"/>
            <a:ext cx="1907355" cy="3581687"/>
          </a:xfrm>
          <a:prstGeom prst="rect">
            <a:avLst/>
          </a:prstGeom>
        </p:spPr>
      </p:pic>
      <p:sp>
        <p:nvSpPr>
          <p:cNvPr id="14" name="Google Shape;371;p34">
            <a:extLst>
              <a:ext uri="{FF2B5EF4-FFF2-40B4-BE49-F238E27FC236}">
                <a16:creationId xmlns:a16="http://schemas.microsoft.com/office/drawing/2014/main" id="{0B0508C3-84AB-4867-9A90-10B6BD395BA6}"/>
              </a:ext>
            </a:extLst>
          </p:cNvPr>
          <p:cNvSpPr/>
          <p:nvPr/>
        </p:nvSpPr>
        <p:spPr>
          <a:xfrm>
            <a:off x="4615272" y="486156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73;p34">
            <a:extLst>
              <a:ext uri="{FF2B5EF4-FFF2-40B4-BE49-F238E27FC236}">
                <a16:creationId xmlns:a16="http://schemas.microsoft.com/office/drawing/2014/main" id="{7D18E2B1-6D7A-4731-9BC8-00FEC563919A}"/>
              </a:ext>
            </a:extLst>
          </p:cNvPr>
          <p:cNvSpPr/>
          <p:nvPr/>
        </p:nvSpPr>
        <p:spPr>
          <a:xfrm>
            <a:off x="4708587" y="835356"/>
            <a:ext cx="1888500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DCE811F-2E50-4B4F-996C-487AEE5C2F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765"/>
          <a:stretch/>
        </p:blipFill>
        <p:spPr>
          <a:xfrm>
            <a:off x="4695753" y="785843"/>
            <a:ext cx="1916574" cy="36121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B2C904-221B-4897-B632-A8244BC5FEEF}"/>
              </a:ext>
            </a:extLst>
          </p:cNvPr>
          <p:cNvSpPr txBox="1"/>
          <p:nvPr/>
        </p:nvSpPr>
        <p:spPr>
          <a:xfrm>
            <a:off x="1465809" y="4726941"/>
            <a:ext cx="2970930" cy="461628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ru-RU" sz="1800" dirty="0">
                <a:solidFill>
                  <a:schemeClr val="tx1"/>
                </a:solidFill>
                <a:latin typeface="Hind" panose="020B0604020202020204" charset="0"/>
                <a:cs typeface="Hind" panose="020B0604020202020204" charset="0"/>
              </a:rPr>
              <a:t>Мобильная версия сайта</a:t>
            </a:r>
            <a:endParaRPr lang="id-ID" sz="1800" dirty="0">
              <a:solidFill>
                <a:schemeClr val="tx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349EB5-597A-4414-BFFD-17383FCD336C}"/>
              </a:ext>
            </a:extLst>
          </p:cNvPr>
          <p:cNvSpPr txBox="1"/>
          <p:nvPr/>
        </p:nvSpPr>
        <p:spPr>
          <a:xfrm>
            <a:off x="4304950" y="4726941"/>
            <a:ext cx="4201026" cy="461628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r>
              <a:rPr lang="ru-RU" sz="1800" dirty="0">
                <a:solidFill>
                  <a:schemeClr val="tx1"/>
                </a:solidFill>
                <a:latin typeface="Hind" panose="020B0604020202020204" charset="0"/>
                <a:cs typeface="Hind" panose="020B0604020202020204" charset="0"/>
              </a:rPr>
              <a:t>Текущее мобильное приложение</a:t>
            </a:r>
            <a:endParaRPr lang="id-ID" sz="1800" dirty="0">
              <a:solidFill>
                <a:schemeClr val="tx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Google Shape;372;p34">
            <a:extLst>
              <a:ext uri="{FF2B5EF4-FFF2-40B4-BE49-F238E27FC236}">
                <a16:creationId xmlns:a16="http://schemas.microsoft.com/office/drawing/2014/main" id="{8027E49E-CA38-470E-BF84-0A90A521017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5654040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spcBef>
                <a:spcPts val="0"/>
              </a:spcBef>
              <a:buFont typeface="Hind"/>
              <a:buNone/>
            </a:pPr>
            <a:r>
              <a:rPr lang="ru-RU" sz="2000" dirty="0">
                <a:solidFill>
                  <a:srgbClr val="33CCCC"/>
                </a:solidFill>
              </a:rPr>
              <a:t>МАСШТАБИРУЕМОСТЬ</a:t>
            </a:r>
            <a:endParaRPr lang="ru-RU" sz="2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294FBC0-7306-416E-BB43-6C1C69CA5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780" y="2938496"/>
            <a:ext cx="1391920" cy="139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6347DC0-D96D-40DA-896F-B687EDF1C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911853"/>
            <a:ext cx="1141317" cy="140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29B589B-ABFB-433F-BA56-D03EF002DE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8840" y="2934720"/>
            <a:ext cx="1275080" cy="1395696"/>
          </a:xfrm>
          <a:prstGeom prst="rect">
            <a:avLst/>
          </a:prstGeom>
        </p:spPr>
      </p:pic>
      <p:sp>
        <p:nvSpPr>
          <p:cNvPr id="19" name="Google Shape;232;p20">
            <a:extLst>
              <a:ext uri="{FF2B5EF4-FFF2-40B4-BE49-F238E27FC236}">
                <a16:creationId xmlns:a16="http://schemas.microsoft.com/office/drawing/2014/main" id="{4D36E823-E31C-4122-B36F-99D0C6EEC2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85950" y="680392"/>
            <a:ext cx="5972100" cy="1952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ru-RU" sz="2000" b="0" i="0" dirty="0"/>
              <a:t>Расширение функциональности</a:t>
            </a:r>
          </a:p>
          <a:p>
            <a:pPr marL="76200" lvl="0" indent="0" algn="just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000" b="0" i="0" dirty="0"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ru-RU" sz="2000" b="0" i="0" dirty="0"/>
              <a:t>Выход приложения на другие платформы</a:t>
            </a:r>
          </a:p>
          <a:p>
            <a:pPr marL="76200" lvl="0" indent="0" algn="just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b="0" i="0" dirty="0"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ru-RU" sz="2000" b="0" i="0" dirty="0"/>
              <a:t>Регистрация с помощью сторонних сервисов</a:t>
            </a:r>
            <a:endParaRPr sz="2000" b="0" i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FFFFFF"/>
      </a:dk1>
      <a:lt1>
        <a:srgbClr val="041F30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191</Words>
  <Application>Microsoft Office PowerPoint</Application>
  <PresentationFormat>Экран (16:9)</PresentationFormat>
  <Paragraphs>66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Hind</vt:lpstr>
      <vt:lpstr>Dumaine</vt:lpstr>
      <vt:lpstr>МФЦ 56  Команда «Выйти из IT»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adonixis Ilya Fomenko</dc:creator>
  <cp:lastModifiedBy>adonixis Ilya Fomenko</cp:lastModifiedBy>
  <cp:revision>33</cp:revision>
  <dcterms:modified xsi:type="dcterms:W3CDTF">2020-11-15T16:02:28Z</dcterms:modified>
</cp:coreProperties>
</file>